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1"/>
  </p:notesMasterIdLst>
  <p:sldIdLst>
    <p:sldId id="467" r:id="rId2"/>
    <p:sldId id="403" r:id="rId3"/>
    <p:sldId id="531" r:id="rId4"/>
    <p:sldId id="532" r:id="rId5"/>
    <p:sldId id="404" r:id="rId6"/>
    <p:sldId id="597" r:id="rId7"/>
    <p:sldId id="598" r:id="rId8"/>
    <p:sldId id="599" r:id="rId9"/>
    <p:sldId id="601" r:id="rId10"/>
    <p:sldId id="602" r:id="rId11"/>
    <p:sldId id="603" r:id="rId12"/>
    <p:sldId id="604" r:id="rId13"/>
    <p:sldId id="605" r:id="rId14"/>
    <p:sldId id="606" r:id="rId15"/>
    <p:sldId id="600" r:id="rId16"/>
    <p:sldId id="607" r:id="rId17"/>
    <p:sldId id="608" r:id="rId18"/>
    <p:sldId id="609" r:id="rId19"/>
    <p:sldId id="610" r:id="rId20"/>
    <p:sldId id="611" r:id="rId21"/>
    <p:sldId id="612" r:id="rId22"/>
    <p:sldId id="613" r:id="rId23"/>
    <p:sldId id="614" r:id="rId24"/>
    <p:sldId id="615" r:id="rId25"/>
    <p:sldId id="616" r:id="rId26"/>
    <p:sldId id="617" r:id="rId27"/>
    <p:sldId id="618" r:id="rId28"/>
    <p:sldId id="619" r:id="rId29"/>
    <p:sldId id="620" r:id="rId30"/>
    <p:sldId id="621" r:id="rId31"/>
    <p:sldId id="623" r:id="rId32"/>
    <p:sldId id="533" r:id="rId33"/>
    <p:sldId id="624" r:id="rId34"/>
    <p:sldId id="625" r:id="rId35"/>
    <p:sldId id="626" r:id="rId36"/>
    <p:sldId id="535" r:id="rId37"/>
    <p:sldId id="437" r:id="rId38"/>
    <p:sldId id="463" r:id="rId39"/>
    <p:sldId id="466" r:id="rId40"/>
  </p:sldIdLst>
  <p:sldSz cx="12192000" cy="6858000"/>
  <p:notesSz cx="6858000" cy="9144000"/>
  <p:custDataLst>
    <p:tags r:id="rId4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CBF4A"/>
    <a:srgbClr val="FFFFFF"/>
    <a:srgbClr val="3A4549"/>
    <a:srgbClr val="0F914C"/>
    <a:srgbClr val="F0F0F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3" autoAdjust="0"/>
    <p:restoredTop sz="94660"/>
  </p:normalViewPr>
  <p:slideViewPr>
    <p:cSldViewPr snapToGrid="0">
      <p:cViewPr>
        <p:scale>
          <a:sx n="120" d="100"/>
          <a:sy n="120" d="100"/>
        </p:scale>
        <p:origin x="-552" y="-235"/>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gs" Target="tags/tag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印品黑体" panose="00000500000000000000" pitchFamily="2" charset="-122"/>
                <a:ea typeface="印品黑体" panose="00000500000000000000" pitchFamily="2"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印品黑体" panose="00000500000000000000" pitchFamily="2" charset="-122"/>
                <a:ea typeface="印品黑体" panose="00000500000000000000" pitchFamily="2" charset="-122"/>
              </a:defRPr>
            </a:lvl1pPr>
          </a:lstStyle>
          <a:p>
            <a:fld id="{BB49C091-8891-4E6B-98C6-94AF7D224AF1}" type="datetimeFigureOut">
              <a:rPr lang="zh-CN" altLang="en-US" smtClean="0"/>
              <a:pPr/>
              <a:t>2022/10/7</a:t>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印品黑体" panose="00000500000000000000" pitchFamily="2" charset="-122"/>
                <a:ea typeface="印品黑体" panose="00000500000000000000" pitchFamily="2"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印品黑体" panose="00000500000000000000" pitchFamily="2" charset="-122"/>
                <a:ea typeface="印品黑体" panose="00000500000000000000" pitchFamily="2" charset="-122"/>
              </a:defRPr>
            </a:lvl1pPr>
          </a:lstStyle>
          <a:p>
            <a:fld id="{0FA01060-0CA7-4482-9A5F-AC62AF932651}" type="slidenum">
              <a:rPr lang="zh-CN" altLang="en-US" smtClean="0"/>
              <a:pPr/>
              <a:t>‹#›</a:t>
            </a:fld>
            <a:endParaRPr lang="zh-CN" altLang="en-US" dirty="0"/>
          </a:p>
        </p:txBody>
      </p:sp>
    </p:spTree>
    <p:extLst>
      <p:ext uri="{BB962C8B-B14F-4D97-AF65-F5344CB8AC3E}">
        <p14:creationId xmlns:p14="http://schemas.microsoft.com/office/powerpoint/2010/main" val="156272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印品黑体" panose="00000500000000000000" pitchFamily="2" charset="-122"/>
        <a:ea typeface="印品黑体" panose="00000500000000000000" pitchFamily="2" charset="-122"/>
        <a:cs typeface="+mn-cs"/>
      </a:defRPr>
    </a:lvl1pPr>
    <a:lvl2pPr marL="457200" algn="l" defTabSz="914400" rtl="0" eaLnBrk="1" latinLnBrk="0" hangingPunct="1">
      <a:defRPr sz="1200" kern="1200">
        <a:solidFill>
          <a:schemeClr val="tx1"/>
        </a:solidFill>
        <a:latin typeface="印品黑体" panose="00000500000000000000" pitchFamily="2" charset="-122"/>
        <a:ea typeface="印品黑体" panose="00000500000000000000" pitchFamily="2" charset="-122"/>
        <a:cs typeface="+mn-cs"/>
      </a:defRPr>
    </a:lvl2pPr>
    <a:lvl3pPr marL="914400" algn="l" defTabSz="914400" rtl="0" eaLnBrk="1" latinLnBrk="0" hangingPunct="1">
      <a:defRPr sz="1200" kern="1200">
        <a:solidFill>
          <a:schemeClr val="tx1"/>
        </a:solidFill>
        <a:latin typeface="印品黑体" panose="00000500000000000000" pitchFamily="2" charset="-122"/>
        <a:ea typeface="印品黑体" panose="00000500000000000000" pitchFamily="2" charset="-122"/>
        <a:cs typeface="+mn-cs"/>
      </a:defRPr>
    </a:lvl3pPr>
    <a:lvl4pPr marL="1371600" algn="l" defTabSz="914400" rtl="0" eaLnBrk="1" latinLnBrk="0" hangingPunct="1">
      <a:defRPr sz="1200" kern="1200">
        <a:solidFill>
          <a:schemeClr val="tx1"/>
        </a:solidFill>
        <a:latin typeface="印品黑体" panose="00000500000000000000" pitchFamily="2" charset="-122"/>
        <a:ea typeface="印品黑体" panose="00000500000000000000" pitchFamily="2" charset="-122"/>
        <a:cs typeface="+mn-cs"/>
      </a:defRPr>
    </a:lvl4pPr>
    <a:lvl5pPr marL="1828800" algn="l" defTabSz="914400" rtl="0" eaLnBrk="1" latinLnBrk="0" hangingPunct="1">
      <a:defRPr sz="1200" kern="1200">
        <a:solidFill>
          <a:schemeClr val="tx1"/>
        </a:solidFill>
        <a:latin typeface="印品黑体" panose="00000500000000000000" pitchFamily="2" charset="-122"/>
        <a:ea typeface="印品黑体" panose="00000500000000000000"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幻灯片图像占位符 1"/>
          <p:cNvSpPr>
            <a:spLocks noGrp="1" noRot="1" noChangeAspect="1" noTextEdit="1"/>
          </p:cNvSpPr>
          <p:nvPr>
            <p:ph type="sldImg"/>
          </p:nvPr>
        </p:nvSpPr>
        <p:spPr bwMode="auto">
          <a:noFill/>
          <a:ln>
            <a:solidFill>
              <a:srgbClr val="000000"/>
            </a:solidFill>
            <a:miter lim="800000"/>
            <a:headEnd/>
            <a:tailEnd/>
          </a:ln>
        </p:spPr>
      </p:sp>
      <p:sp>
        <p:nvSpPr>
          <p:cNvPr id="38915"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38916" name="灯片编号占位符 3"/>
          <p:cNvSpPr>
            <a:spLocks noGrp="1"/>
          </p:cNvSpPr>
          <p:nvPr>
            <p:ph type="sldNum" sz="quarter" idx="5"/>
          </p:nvPr>
        </p:nvSpPr>
        <p:spPr bwMode="auto">
          <a:noFill/>
          <a:ln>
            <a:miter lim="800000"/>
            <a:headEnd/>
            <a:tailEnd/>
          </a:ln>
        </p:spPr>
        <p:txBody>
          <a:bodyPr/>
          <a:lstStyle/>
          <a:p>
            <a:fld id="{9295031C-36FB-4BFB-B547-5049AC3C4D20}" type="slidenum">
              <a:rPr lang="zh-CN" altLang="en-US"/>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10</a:t>
            </a:fld>
            <a:endParaRPr lang="zh-CN" altLang="en-US"/>
          </a:p>
        </p:txBody>
      </p:sp>
    </p:spTree>
    <p:extLst>
      <p:ext uri="{BB962C8B-B14F-4D97-AF65-F5344CB8AC3E}">
        <p14:creationId xmlns:p14="http://schemas.microsoft.com/office/powerpoint/2010/main" val="7343848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11</a:t>
            </a:fld>
            <a:endParaRPr lang="zh-CN" altLang="en-US"/>
          </a:p>
        </p:txBody>
      </p:sp>
    </p:spTree>
    <p:extLst>
      <p:ext uri="{BB962C8B-B14F-4D97-AF65-F5344CB8AC3E}">
        <p14:creationId xmlns:p14="http://schemas.microsoft.com/office/powerpoint/2010/main" val="5437069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12</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13</a:t>
            </a:fld>
            <a:endParaRPr lang="zh-CN" altLang="en-US"/>
          </a:p>
        </p:txBody>
      </p:sp>
    </p:spTree>
    <p:extLst>
      <p:ext uri="{BB962C8B-B14F-4D97-AF65-F5344CB8AC3E}">
        <p14:creationId xmlns:p14="http://schemas.microsoft.com/office/powerpoint/2010/main" val="73438485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14</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15</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16</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17</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18</a:t>
            </a:fld>
            <a:endParaRPr lang="zh-CN" altLang="en-US"/>
          </a:p>
        </p:txBody>
      </p:sp>
    </p:spTree>
    <p:extLst>
      <p:ext uri="{BB962C8B-B14F-4D97-AF65-F5344CB8AC3E}">
        <p14:creationId xmlns:p14="http://schemas.microsoft.com/office/powerpoint/2010/main" val="54370699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19</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2</a:t>
            </a:fld>
            <a:endParaRPr lang="zh-CN" altLang="en-US"/>
          </a:p>
        </p:txBody>
      </p:sp>
    </p:spTree>
    <p:extLst>
      <p:ext uri="{BB962C8B-B14F-4D97-AF65-F5344CB8AC3E}">
        <p14:creationId xmlns:p14="http://schemas.microsoft.com/office/powerpoint/2010/main" val="386182895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20</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21</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22</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23</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24</a:t>
            </a:fld>
            <a:endParaRPr lang="zh-CN" altLang="en-US"/>
          </a:p>
        </p:txBody>
      </p:sp>
    </p:spTree>
    <p:extLst>
      <p:ext uri="{BB962C8B-B14F-4D97-AF65-F5344CB8AC3E}">
        <p14:creationId xmlns:p14="http://schemas.microsoft.com/office/powerpoint/2010/main" val="54370699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25</a:t>
            </a:fld>
            <a:endParaRPr lang="zh-CN" altLang="en-US"/>
          </a:p>
        </p:txBody>
      </p:sp>
    </p:spTree>
    <p:extLst>
      <p:ext uri="{BB962C8B-B14F-4D97-AF65-F5344CB8AC3E}">
        <p14:creationId xmlns:p14="http://schemas.microsoft.com/office/powerpoint/2010/main" val="26137088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26</a:t>
            </a:fld>
            <a:endParaRPr lang="zh-CN" altLang="en-US"/>
          </a:p>
        </p:txBody>
      </p:sp>
    </p:spTree>
    <p:extLst>
      <p:ext uri="{BB962C8B-B14F-4D97-AF65-F5344CB8AC3E}">
        <p14:creationId xmlns:p14="http://schemas.microsoft.com/office/powerpoint/2010/main" val="73438485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27</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28</a:t>
            </a:fld>
            <a:endParaRPr lang="zh-CN" altLang="en-US"/>
          </a:p>
        </p:txBody>
      </p:sp>
    </p:spTree>
    <p:extLst>
      <p:ext uri="{BB962C8B-B14F-4D97-AF65-F5344CB8AC3E}">
        <p14:creationId xmlns:p14="http://schemas.microsoft.com/office/powerpoint/2010/main" val="73438485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29</a:t>
            </a:fld>
            <a:endParaRPr lang="zh-CN" altLang="en-US"/>
          </a:p>
        </p:txBody>
      </p:sp>
    </p:spTree>
    <p:extLst>
      <p:ext uri="{BB962C8B-B14F-4D97-AF65-F5344CB8AC3E}">
        <p14:creationId xmlns:p14="http://schemas.microsoft.com/office/powerpoint/2010/main" val="5437069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3</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30</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31</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32</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33</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34</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35</a:t>
            </a:fld>
            <a:endParaRPr lang="zh-CN" altLang="en-US"/>
          </a:p>
        </p:txBody>
      </p:sp>
    </p:spTree>
    <p:extLst>
      <p:ext uri="{BB962C8B-B14F-4D97-AF65-F5344CB8AC3E}">
        <p14:creationId xmlns:p14="http://schemas.microsoft.com/office/powerpoint/2010/main" val="73438485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36</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37</a:t>
            </a:fld>
            <a:endParaRPr lang="zh-CN" altLang="en-US"/>
          </a:p>
        </p:txBody>
      </p:sp>
    </p:spTree>
    <p:extLst>
      <p:ext uri="{BB962C8B-B14F-4D97-AF65-F5344CB8AC3E}">
        <p14:creationId xmlns:p14="http://schemas.microsoft.com/office/powerpoint/2010/main" val="26137088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38</a:t>
            </a:fld>
            <a:endParaRPr lang="zh-CN" altLang="en-US"/>
          </a:p>
        </p:txBody>
      </p:sp>
    </p:spTree>
    <p:extLst>
      <p:ext uri="{BB962C8B-B14F-4D97-AF65-F5344CB8AC3E}">
        <p14:creationId xmlns:p14="http://schemas.microsoft.com/office/powerpoint/2010/main" val="26137088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39</a:t>
            </a:fld>
            <a:endParaRPr lang="zh-CN" altLang="en-US"/>
          </a:p>
        </p:txBody>
      </p:sp>
    </p:spTree>
    <p:extLst>
      <p:ext uri="{BB962C8B-B14F-4D97-AF65-F5344CB8AC3E}">
        <p14:creationId xmlns:p14="http://schemas.microsoft.com/office/powerpoint/2010/main" val="24459909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4</a:t>
            </a:fld>
            <a:endParaRPr lang="zh-CN" altLang="en-US"/>
          </a:p>
        </p:txBody>
      </p:sp>
    </p:spTree>
    <p:extLst>
      <p:ext uri="{BB962C8B-B14F-4D97-AF65-F5344CB8AC3E}">
        <p14:creationId xmlns:p14="http://schemas.microsoft.com/office/powerpoint/2010/main" val="11212487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5</a:t>
            </a:fld>
            <a:endParaRPr lang="zh-CN" altLang="en-US"/>
          </a:p>
        </p:txBody>
      </p:sp>
    </p:spTree>
    <p:extLst>
      <p:ext uri="{BB962C8B-B14F-4D97-AF65-F5344CB8AC3E}">
        <p14:creationId xmlns:p14="http://schemas.microsoft.com/office/powerpoint/2010/main" val="5437069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6</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7</a:t>
            </a:fld>
            <a:endParaRPr lang="zh-CN" altLang="en-US"/>
          </a:p>
        </p:txBody>
      </p:sp>
    </p:spTree>
    <p:extLst>
      <p:ext uri="{BB962C8B-B14F-4D97-AF65-F5344CB8AC3E}">
        <p14:creationId xmlns:p14="http://schemas.microsoft.com/office/powerpoint/2010/main" val="2613708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8</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9</a:t>
            </a:fld>
            <a:endParaRPr lang="zh-CN" altLang="en-US"/>
          </a:p>
        </p:txBody>
      </p:sp>
    </p:spTree>
    <p:extLst>
      <p:ext uri="{BB962C8B-B14F-4D97-AF65-F5344CB8AC3E}">
        <p14:creationId xmlns:p14="http://schemas.microsoft.com/office/powerpoint/2010/main" val="941494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A497EAD0-81C9-44DF-A3B4-77BBA8E92CF1}" type="datetimeFigureOut">
              <a:rPr lang="zh-CN" altLang="en-US" smtClean="0"/>
              <a:t>2022/10/7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6D0999A-2ADC-4EF7-A0E0-FD77FC9F2683}" type="slidenum">
              <a:rPr lang="zh-CN" altLang="en-US" smtClean="0"/>
              <a:t>‹#›</a:t>
            </a:fld>
            <a:endParaRPr lang="zh-CN" altLang="en-US"/>
          </a:p>
        </p:txBody>
      </p:sp>
    </p:spTree>
    <p:extLst>
      <p:ext uri="{BB962C8B-B14F-4D97-AF65-F5344CB8AC3E}">
        <p14:creationId xmlns:p14="http://schemas.microsoft.com/office/powerpoint/2010/main" val="28156096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497EAD0-81C9-44DF-A3B4-77BBA8E92CF1}" type="datetimeFigureOut">
              <a:rPr lang="zh-CN" altLang="en-US" smtClean="0"/>
              <a:t>2022/10/7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6D0999A-2ADC-4EF7-A0E0-FD77FC9F2683}" type="slidenum">
              <a:rPr lang="zh-CN" altLang="en-US" smtClean="0"/>
              <a:t>‹#›</a:t>
            </a:fld>
            <a:endParaRPr lang="zh-CN" altLang="en-US"/>
          </a:p>
        </p:txBody>
      </p:sp>
    </p:spTree>
    <p:extLst>
      <p:ext uri="{BB962C8B-B14F-4D97-AF65-F5344CB8AC3E}">
        <p14:creationId xmlns:p14="http://schemas.microsoft.com/office/powerpoint/2010/main" val="37923852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497EAD0-81C9-44DF-A3B4-77BBA8E92CF1}" type="datetimeFigureOut">
              <a:rPr lang="zh-CN" altLang="en-US" smtClean="0"/>
              <a:t>2022/10/7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6D0999A-2ADC-4EF7-A0E0-FD77FC9F2683}" type="slidenum">
              <a:rPr lang="zh-CN" altLang="en-US" smtClean="0"/>
              <a:t>‹#›</a:t>
            </a:fld>
            <a:endParaRPr lang="zh-CN" altLang="en-US"/>
          </a:p>
        </p:txBody>
      </p:sp>
    </p:spTree>
    <p:extLst>
      <p:ext uri="{BB962C8B-B14F-4D97-AF65-F5344CB8AC3E}">
        <p14:creationId xmlns:p14="http://schemas.microsoft.com/office/powerpoint/2010/main" val="405760304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woObj">
  <p:cSld name="标题，一项大型内容和两项小型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5251"/>
            <a:ext cx="10972800" cy="1143353"/>
          </a:xfr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694"/>
            <a:ext cx="5384800" cy="452471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quarter" idx="2"/>
          </p:nvPr>
        </p:nvSpPr>
        <p:spPr>
          <a:xfrm>
            <a:off x="6197600" y="1600694"/>
            <a:ext cx="5384800" cy="2159666"/>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内容占位符 4"/>
          <p:cNvSpPr>
            <a:spLocks noGrp="1"/>
          </p:cNvSpPr>
          <p:nvPr>
            <p:ph sz="quarter" idx="3"/>
          </p:nvPr>
        </p:nvSpPr>
        <p:spPr>
          <a:xfrm>
            <a:off x="6197600" y="3963623"/>
            <a:ext cx="5384800" cy="21617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7"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8" name="Rectangle 6"/>
          <p:cNvSpPr>
            <a:spLocks noGrp="1" noChangeArrowheads="1"/>
          </p:cNvSpPr>
          <p:nvPr>
            <p:ph type="sldNum" sz="quarter" idx="12"/>
          </p:nvPr>
        </p:nvSpPr>
        <p:spPr>
          <a:ln/>
        </p:spPr>
        <p:txBody>
          <a:bodyPr/>
          <a:lstStyle>
            <a:lvl1pPr>
              <a:defRPr/>
            </a:lvl1pPr>
          </a:lstStyle>
          <a:p>
            <a:pPr>
              <a:defRPr/>
            </a:pPr>
            <a:fld id="{58423B1B-3B57-4F5A-83B2-F06C57B18BAE}" type="slidenum">
              <a:rPr lang="zh-CN" altLang="zh-CN"/>
              <a:pPr>
                <a:defRPr/>
              </a:pPr>
              <a:t>‹#›</a:t>
            </a:fld>
            <a:endParaRPr lang="zh-CN" altLang="zh-CN"/>
          </a:p>
        </p:txBody>
      </p:sp>
    </p:spTree>
    <p:extLst>
      <p:ext uri="{BB962C8B-B14F-4D97-AF65-F5344CB8AC3E}">
        <p14:creationId xmlns:p14="http://schemas.microsoft.com/office/powerpoint/2010/main" val="2774527330"/>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497EAD0-81C9-44DF-A3B4-77BBA8E92CF1}" type="datetimeFigureOut">
              <a:rPr lang="zh-CN" altLang="en-US" smtClean="0"/>
              <a:t>2022/10/7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6D0999A-2ADC-4EF7-A0E0-FD77FC9F2683}" type="slidenum">
              <a:rPr lang="zh-CN" altLang="en-US" smtClean="0"/>
              <a:t>‹#›</a:t>
            </a:fld>
            <a:endParaRPr lang="zh-CN" altLang="en-US"/>
          </a:p>
        </p:txBody>
      </p:sp>
    </p:spTree>
    <p:extLst>
      <p:ext uri="{BB962C8B-B14F-4D97-AF65-F5344CB8AC3E}">
        <p14:creationId xmlns:p14="http://schemas.microsoft.com/office/powerpoint/2010/main" val="13249592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A497EAD0-81C9-44DF-A3B4-77BBA8E92CF1}" type="datetimeFigureOut">
              <a:rPr lang="zh-CN" altLang="en-US" smtClean="0"/>
              <a:t>2022/10/7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6D0999A-2ADC-4EF7-A0E0-FD77FC9F2683}" type="slidenum">
              <a:rPr lang="zh-CN" altLang="en-US" smtClean="0"/>
              <a:t>‹#›</a:t>
            </a:fld>
            <a:endParaRPr lang="zh-CN" altLang="en-US"/>
          </a:p>
        </p:txBody>
      </p:sp>
    </p:spTree>
    <p:extLst>
      <p:ext uri="{BB962C8B-B14F-4D97-AF65-F5344CB8AC3E}">
        <p14:creationId xmlns:p14="http://schemas.microsoft.com/office/powerpoint/2010/main" val="7865878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A497EAD0-81C9-44DF-A3B4-77BBA8E92CF1}" type="datetimeFigureOut">
              <a:rPr lang="zh-CN" altLang="en-US" smtClean="0"/>
              <a:t>2022/10/7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6D0999A-2ADC-4EF7-A0E0-FD77FC9F2683}" type="slidenum">
              <a:rPr lang="zh-CN" altLang="en-US" smtClean="0"/>
              <a:t>‹#›</a:t>
            </a:fld>
            <a:endParaRPr lang="zh-CN" altLang="en-US"/>
          </a:p>
        </p:txBody>
      </p:sp>
    </p:spTree>
    <p:extLst>
      <p:ext uri="{BB962C8B-B14F-4D97-AF65-F5344CB8AC3E}">
        <p14:creationId xmlns:p14="http://schemas.microsoft.com/office/powerpoint/2010/main" val="5889518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A497EAD0-81C9-44DF-A3B4-77BBA8E92CF1}" type="datetimeFigureOut">
              <a:rPr lang="zh-CN" altLang="en-US" smtClean="0"/>
              <a:t>2022/10/7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6D0999A-2ADC-4EF7-A0E0-FD77FC9F2683}" type="slidenum">
              <a:rPr lang="zh-CN" altLang="en-US" smtClean="0"/>
              <a:t>‹#›</a:t>
            </a:fld>
            <a:endParaRPr lang="zh-CN" altLang="en-US"/>
          </a:p>
        </p:txBody>
      </p:sp>
    </p:spTree>
    <p:extLst>
      <p:ext uri="{BB962C8B-B14F-4D97-AF65-F5344CB8AC3E}">
        <p14:creationId xmlns:p14="http://schemas.microsoft.com/office/powerpoint/2010/main" val="5985448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A497EAD0-81C9-44DF-A3B4-77BBA8E92CF1}" type="datetimeFigureOut">
              <a:rPr lang="zh-CN" altLang="en-US" smtClean="0"/>
              <a:t>2022/10/7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6D0999A-2ADC-4EF7-A0E0-FD77FC9F2683}" type="slidenum">
              <a:rPr lang="zh-CN" altLang="en-US" smtClean="0"/>
              <a:t>‹#›</a:t>
            </a:fld>
            <a:endParaRPr lang="zh-CN" altLang="en-US"/>
          </a:p>
        </p:txBody>
      </p:sp>
    </p:spTree>
    <p:extLst>
      <p:ext uri="{BB962C8B-B14F-4D97-AF65-F5344CB8AC3E}">
        <p14:creationId xmlns:p14="http://schemas.microsoft.com/office/powerpoint/2010/main" val="18633466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497EAD0-81C9-44DF-A3B4-77BBA8E92CF1}" type="datetimeFigureOut">
              <a:rPr lang="zh-CN" altLang="en-US" smtClean="0"/>
              <a:t>2022/10/7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6D0999A-2ADC-4EF7-A0E0-FD77FC9F2683}" type="slidenum">
              <a:rPr lang="zh-CN" altLang="en-US" smtClean="0"/>
              <a:t>‹#›</a:t>
            </a:fld>
            <a:endParaRPr lang="zh-CN" altLang="en-US"/>
          </a:p>
        </p:txBody>
      </p:sp>
    </p:spTree>
    <p:extLst>
      <p:ext uri="{BB962C8B-B14F-4D97-AF65-F5344CB8AC3E}">
        <p14:creationId xmlns:p14="http://schemas.microsoft.com/office/powerpoint/2010/main" val="29954941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A497EAD0-81C9-44DF-A3B4-77BBA8E92CF1}" type="datetimeFigureOut">
              <a:rPr lang="zh-CN" altLang="en-US" smtClean="0"/>
              <a:t>2022/10/7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6D0999A-2ADC-4EF7-A0E0-FD77FC9F2683}" type="slidenum">
              <a:rPr lang="zh-CN" altLang="en-US" smtClean="0"/>
              <a:t>‹#›</a:t>
            </a:fld>
            <a:endParaRPr lang="zh-CN" altLang="en-US"/>
          </a:p>
        </p:txBody>
      </p:sp>
    </p:spTree>
    <p:extLst>
      <p:ext uri="{BB962C8B-B14F-4D97-AF65-F5344CB8AC3E}">
        <p14:creationId xmlns:p14="http://schemas.microsoft.com/office/powerpoint/2010/main" val="19465673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A497EAD0-81C9-44DF-A3B4-77BBA8E92CF1}" type="datetimeFigureOut">
              <a:rPr lang="zh-CN" altLang="en-US" smtClean="0"/>
              <a:t>2022/10/7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6D0999A-2ADC-4EF7-A0E0-FD77FC9F2683}" type="slidenum">
              <a:rPr lang="zh-CN" altLang="en-US" smtClean="0"/>
              <a:t>‹#›</a:t>
            </a:fld>
            <a:endParaRPr lang="zh-CN" altLang="en-US"/>
          </a:p>
        </p:txBody>
      </p:sp>
    </p:spTree>
    <p:extLst>
      <p:ext uri="{BB962C8B-B14F-4D97-AF65-F5344CB8AC3E}">
        <p14:creationId xmlns:p14="http://schemas.microsoft.com/office/powerpoint/2010/main" val="17872761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印品黑体" panose="00000500000000000000" pitchFamily="2" charset="-122"/>
                <a:ea typeface="印品黑体" panose="00000500000000000000" pitchFamily="2" charset="-122"/>
              </a:defRPr>
            </a:lvl1pPr>
          </a:lstStyle>
          <a:p>
            <a:fld id="{A497EAD0-81C9-44DF-A3B4-77BBA8E92CF1}" type="datetimeFigureOut">
              <a:rPr lang="zh-CN" altLang="en-US" smtClean="0"/>
              <a:pPr/>
              <a:t>2022/10/7</a:t>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印品黑体" panose="00000500000000000000" pitchFamily="2" charset="-122"/>
                <a:ea typeface="印品黑体" panose="00000500000000000000" pitchFamily="2" charset="-122"/>
              </a:defRPr>
            </a:lvl1pPr>
          </a:lstStyle>
          <a:p>
            <a:endParaRPr lang="zh-CN" altLang="en-US" dirty="0"/>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印品黑体" panose="00000500000000000000" pitchFamily="2" charset="-122"/>
                <a:ea typeface="印品黑体" panose="00000500000000000000" pitchFamily="2" charset="-122"/>
              </a:defRPr>
            </a:lvl1pPr>
          </a:lstStyle>
          <a:p>
            <a:fld id="{E6D0999A-2ADC-4EF7-A0E0-FD77FC9F2683}" type="slidenum">
              <a:rPr lang="zh-CN" altLang="en-US" smtClean="0"/>
              <a:pPr/>
              <a:t>‹#›</a:t>
            </a:fld>
            <a:endParaRPr lang="zh-CN" altLang="en-US" dirty="0"/>
          </a:p>
        </p:txBody>
      </p:sp>
    </p:spTree>
    <p:extLst>
      <p:ext uri="{BB962C8B-B14F-4D97-AF65-F5344CB8AC3E}">
        <p14:creationId xmlns:p14="http://schemas.microsoft.com/office/powerpoint/2010/main" val="415930786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印品黑体" panose="00000500000000000000" pitchFamily="2" charset="-122"/>
          <a:ea typeface="印品黑体" panose="00000500000000000000" pitchFamily="2"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印品黑体" panose="00000500000000000000" pitchFamily="2" charset="-122"/>
          <a:ea typeface="印品黑体" panose="000005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印品黑体" panose="00000500000000000000" pitchFamily="2" charset="-122"/>
          <a:ea typeface="印品黑体" panose="00000500000000000000" pitchFamily="2"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印品黑体" panose="00000500000000000000" pitchFamily="2" charset="-122"/>
          <a:ea typeface="印品黑体" panose="00000500000000000000" pitchFamily="2"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印品黑体" panose="00000500000000000000" pitchFamily="2" charset="-122"/>
          <a:ea typeface="印品黑体" panose="00000500000000000000" pitchFamily="2"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印品黑体" panose="00000500000000000000" pitchFamily="2" charset="-122"/>
          <a:ea typeface="印品黑体" panose="00000500000000000000"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microsoft.com/office/2007/relationships/hdphoto" Target="../media/hdphoto1.wdp"/></Relationships>
</file>

<file path=ppt/slides/_rels/slide1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8.jpeg"/></Relationships>
</file>

<file path=ppt/slides/_rels/slide1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microsoft.com/office/2007/relationships/hdphoto" Target="../media/hdphoto1.wdp"/></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microsoft.com/office/2007/relationships/hdphoto" Target="../media/hdphoto2.wdp"/></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microsoft.com/office/2007/relationships/hdphoto" Target="../media/hdphoto2.wdp"/></Relationships>
</file>

<file path=ppt/slides/_rels/slide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microsoft.com/office/2007/relationships/hdphoto" Target="../media/hdphoto2.wdp"/></Relationships>
</file>

<file path=ppt/slides/_rels/slide2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microsoft.com/office/2007/relationships/hdphoto" Target="../media/hdphoto2.wdp"/></Relationships>
</file>

<file path=ppt/slides/_rels/slide2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microsoft.com/office/2007/relationships/hdphoto" Target="../media/hdphoto2.wdp"/></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4.xml"/><Relationship Id="rId1" Type="http://schemas.openxmlformats.org/officeDocument/2006/relationships/slideLayout" Target="../slideLayouts/slideLayout7.xml"/><Relationship Id="rId4" Type="http://schemas.microsoft.com/office/2007/relationships/hdphoto" Target="../media/hdphoto1.wdp"/></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6.xml"/><Relationship Id="rId1" Type="http://schemas.openxmlformats.org/officeDocument/2006/relationships/slideLayout" Target="../slideLayouts/slideLayout12.xml"/><Relationship Id="rId4" Type="http://schemas.openxmlformats.org/officeDocument/2006/relationships/image" Target="../media/image12.jp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9.xml"/><Relationship Id="rId1" Type="http://schemas.openxmlformats.org/officeDocument/2006/relationships/slideLayout" Target="../slideLayouts/slideLayout7.xml"/><Relationship Id="rId4" Type="http://schemas.microsoft.com/office/2007/relationships/hdphoto" Target="../media/hdphoto1.wdp"/></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33.xml"/><Relationship Id="rId1" Type="http://schemas.openxmlformats.org/officeDocument/2006/relationships/slideLayout" Target="../slideLayouts/slideLayout7.xml"/><Relationship Id="rId4" Type="http://schemas.openxmlformats.org/officeDocument/2006/relationships/image" Target="../media/image15.jpe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9.xml"/><Relationship Id="rId1" Type="http://schemas.openxmlformats.org/officeDocument/2006/relationships/slideLayout" Target="../slideLayouts/slideLayout7.xml"/><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microsoft.com/office/2007/relationships/hdphoto" Target="../media/hdphoto1.wdp"/></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6"/>
          <p:cNvSpPr txBox="1"/>
          <p:nvPr/>
        </p:nvSpPr>
        <p:spPr>
          <a:xfrm>
            <a:off x="5234415" y="3796540"/>
            <a:ext cx="7017300" cy="800215"/>
          </a:xfrm>
          <a:prstGeom prst="rect">
            <a:avLst/>
          </a:prstGeom>
          <a:noFill/>
        </p:spPr>
        <p:txBody>
          <a:bodyPr wrap="none" lIns="121917" tIns="60958" rIns="121917" bIns="60958" rtlCol="0">
            <a:spAutoFit/>
          </a:bodyPr>
          <a:lstStyle/>
          <a:p>
            <a:r>
              <a:rPr lang="zh-CN" altLang="en-US" sz="4400" b="1" dirty="0" smtClean="0">
                <a:solidFill>
                  <a:schemeClr val="accent2"/>
                </a:solidFill>
                <a:latin typeface="微软雅黑" pitchFamily="34" charset="-122"/>
                <a:ea typeface="微软雅黑" pitchFamily="34" charset="-122"/>
              </a:rPr>
              <a:t>创新创业思维能力训练导论</a:t>
            </a:r>
            <a:endParaRPr lang="zh-CN" altLang="en-US" sz="4400" b="1" dirty="0">
              <a:solidFill>
                <a:schemeClr val="accent2"/>
              </a:solidFill>
              <a:latin typeface="微软雅黑" pitchFamily="34" charset="-122"/>
              <a:ea typeface="微软雅黑" pitchFamily="34" charset="-122"/>
            </a:endParaRPr>
          </a:p>
        </p:txBody>
      </p:sp>
      <p:grpSp>
        <p:nvGrpSpPr>
          <p:cNvPr id="12" name="组合 28"/>
          <p:cNvGrpSpPr/>
          <p:nvPr/>
        </p:nvGrpSpPr>
        <p:grpSpPr>
          <a:xfrm rot="2700000">
            <a:off x="561826" y="1958840"/>
            <a:ext cx="2713001" cy="2850537"/>
            <a:chOff x="0" y="986971"/>
            <a:chExt cx="4615543" cy="4847774"/>
          </a:xfrm>
        </p:grpSpPr>
        <p:sp>
          <p:nvSpPr>
            <p:cNvPr id="14" name="矩形 13"/>
            <p:cNvSpPr/>
            <p:nvPr/>
          </p:nvSpPr>
          <p:spPr>
            <a:xfrm>
              <a:off x="449943" y="986971"/>
              <a:ext cx="4165600" cy="4847774"/>
            </a:xfrm>
            <a:prstGeom prst="rect">
              <a:avLst/>
            </a:prstGeom>
            <a:noFill/>
            <a:ln>
              <a:solidFill>
                <a:schemeClr val="accent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0" y="1320801"/>
              <a:ext cx="4180114" cy="4180114"/>
            </a:xfrm>
            <a:prstGeom prst="rect">
              <a:avLst/>
            </a:prstGeom>
            <a:solidFill>
              <a:schemeClr val="accent3">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32"/>
          <p:cNvGrpSpPr/>
          <p:nvPr/>
        </p:nvGrpSpPr>
        <p:grpSpPr>
          <a:xfrm rot="2700000">
            <a:off x="1486778" y="1298154"/>
            <a:ext cx="3798367" cy="3990925"/>
            <a:chOff x="0" y="986971"/>
            <a:chExt cx="4615543" cy="4847774"/>
          </a:xfrm>
        </p:grpSpPr>
        <p:sp>
          <p:nvSpPr>
            <p:cNvPr id="17" name="矩形 16"/>
            <p:cNvSpPr/>
            <p:nvPr/>
          </p:nvSpPr>
          <p:spPr>
            <a:xfrm>
              <a:off x="449943" y="986971"/>
              <a:ext cx="4165600" cy="4847774"/>
            </a:xfrm>
            <a:prstGeom prst="rect">
              <a:avLst/>
            </a:prstGeom>
            <a:noFill/>
            <a:ln>
              <a:solidFill>
                <a:schemeClr val="accent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0" y="1320801"/>
              <a:ext cx="4180114" cy="4180114"/>
            </a:xfrm>
            <a:prstGeom prst="rect">
              <a:avLst/>
            </a:prstGeom>
            <a:blipFill>
              <a:blip r:embed="rId3"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组合 35"/>
          <p:cNvGrpSpPr/>
          <p:nvPr/>
        </p:nvGrpSpPr>
        <p:grpSpPr>
          <a:xfrm rot="2700000">
            <a:off x="4251271" y="1323223"/>
            <a:ext cx="1409284" cy="1480727"/>
            <a:chOff x="0" y="986971"/>
            <a:chExt cx="4615543" cy="4847774"/>
          </a:xfrm>
        </p:grpSpPr>
        <p:sp>
          <p:nvSpPr>
            <p:cNvPr id="23" name="矩形 22"/>
            <p:cNvSpPr/>
            <p:nvPr/>
          </p:nvSpPr>
          <p:spPr>
            <a:xfrm>
              <a:off x="449943" y="986971"/>
              <a:ext cx="4165600" cy="4847774"/>
            </a:xfrm>
            <a:prstGeom prst="rect">
              <a:avLst/>
            </a:prstGeom>
            <a:noFill/>
            <a:ln>
              <a:solidFill>
                <a:schemeClr val="accent2">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0" y="1320801"/>
              <a:ext cx="4180114" cy="4180114"/>
            </a:xfrm>
            <a:prstGeom prst="rect">
              <a:avLst/>
            </a:prstGeom>
            <a:solidFill>
              <a:schemeClr val="accent2">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组合 38"/>
          <p:cNvGrpSpPr/>
          <p:nvPr/>
        </p:nvGrpSpPr>
        <p:grpSpPr>
          <a:xfrm rot="2700000">
            <a:off x="4332590" y="5308431"/>
            <a:ext cx="711925" cy="748013"/>
            <a:chOff x="0" y="986971"/>
            <a:chExt cx="4615543" cy="4847774"/>
          </a:xfrm>
        </p:grpSpPr>
        <p:sp>
          <p:nvSpPr>
            <p:cNvPr id="28" name="矩形 27"/>
            <p:cNvSpPr/>
            <p:nvPr/>
          </p:nvSpPr>
          <p:spPr>
            <a:xfrm>
              <a:off x="449943" y="986971"/>
              <a:ext cx="4165600" cy="4847774"/>
            </a:xfrm>
            <a:prstGeom prst="rect">
              <a:avLst/>
            </a:prstGeom>
            <a:noFill/>
            <a:ln>
              <a:solidFill>
                <a:schemeClr val="accent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1320801"/>
              <a:ext cx="4180114" cy="4180114"/>
            </a:xfrm>
            <a:prstGeom prst="rect">
              <a:avLst/>
            </a:prstGeom>
            <a:solidFill>
              <a:schemeClr val="accent3">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465052598"/>
      </p:ext>
    </p:extLst>
  </p:cSld>
  <p:clrMapOvr>
    <a:masterClrMapping/>
  </p:clrMapOvr>
  <p:transition spd="med" advClick="0" advTm="6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250" fill="hold"/>
                                        <p:tgtEl>
                                          <p:spTgt spid="12"/>
                                        </p:tgtEl>
                                        <p:attrNameLst>
                                          <p:attrName>ppt_w</p:attrName>
                                        </p:attrNameLst>
                                      </p:cBhvr>
                                      <p:tavLst>
                                        <p:tav tm="0">
                                          <p:val>
                                            <p:fltVal val="0"/>
                                          </p:val>
                                        </p:tav>
                                        <p:tav tm="100000">
                                          <p:val>
                                            <p:strVal val="#ppt_w"/>
                                          </p:val>
                                        </p:tav>
                                      </p:tavLst>
                                    </p:anim>
                                    <p:anim calcmode="lin" valueType="num">
                                      <p:cBhvr>
                                        <p:cTn id="8" dur="1250" fill="hold"/>
                                        <p:tgtEl>
                                          <p:spTgt spid="12"/>
                                        </p:tgtEl>
                                        <p:attrNameLst>
                                          <p:attrName>ppt_h</p:attrName>
                                        </p:attrNameLst>
                                      </p:cBhvr>
                                      <p:tavLst>
                                        <p:tav tm="0">
                                          <p:val>
                                            <p:fltVal val="0"/>
                                          </p:val>
                                        </p:tav>
                                        <p:tav tm="100000">
                                          <p:val>
                                            <p:strVal val="#ppt_h"/>
                                          </p:val>
                                        </p:tav>
                                      </p:tavLst>
                                    </p:anim>
                                    <p:animEffect transition="in" filter="fade">
                                      <p:cBhvr>
                                        <p:cTn id="9" dur="1250"/>
                                        <p:tgtEl>
                                          <p:spTgt spid="12"/>
                                        </p:tgtEl>
                                      </p:cBhvr>
                                    </p:animEffect>
                                  </p:childTnLst>
                                </p:cTn>
                              </p:par>
                              <p:par>
                                <p:cTn id="10" presetID="53" presetClass="entr" presetSubtype="16" fill="hold" nodeType="withEffect">
                                  <p:stCondLst>
                                    <p:cond delay="250"/>
                                  </p:stCondLst>
                                  <p:childTnLst>
                                    <p:set>
                                      <p:cBhvr>
                                        <p:cTn id="11" dur="1" fill="hold">
                                          <p:stCondLst>
                                            <p:cond delay="0"/>
                                          </p:stCondLst>
                                        </p:cTn>
                                        <p:tgtEl>
                                          <p:spTgt spid="22"/>
                                        </p:tgtEl>
                                        <p:attrNameLst>
                                          <p:attrName>style.visibility</p:attrName>
                                        </p:attrNameLst>
                                      </p:cBhvr>
                                      <p:to>
                                        <p:strVal val="visible"/>
                                      </p:to>
                                    </p:set>
                                    <p:anim calcmode="lin" valueType="num">
                                      <p:cBhvr>
                                        <p:cTn id="12" dur="1250" fill="hold"/>
                                        <p:tgtEl>
                                          <p:spTgt spid="22"/>
                                        </p:tgtEl>
                                        <p:attrNameLst>
                                          <p:attrName>ppt_w</p:attrName>
                                        </p:attrNameLst>
                                      </p:cBhvr>
                                      <p:tavLst>
                                        <p:tav tm="0">
                                          <p:val>
                                            <p:fltVal val="0"/>
                                          </p:val>
                                        </p:tav>
                                        <p:tav tm="100000">
                                          <p:val>
                                            <p:strVal val="#ppt_w"/>
                                          </p:val>
                                        </p:tav>
                                      </p:tavLst>
                                    </p:anim>
                                    <p:anim calcmode="lin" valueType="num">
                                      <p:cBhvr>
                                        <p:cTn id="13" dur="1250" fill="hold"/>
                                        <p:tgtEl>
                                          <p:spTgt spid="22"/>
                                        </p:tgtEl>
                                        <p:attrNameLst>
                                          <p:attrName>ppt_h</p:attrName>
                                        </p:attrNameLst>
                                      </p:cBhvr>
                                      <p:tavLst>
                                        <p:tav tm="0">
                                          <p:val>
                                            <p:fltVal val="0"/>
                                          </p:val>
                                        </p:tav>
                                        <p:tav tm="100000">
                                          <p:val>
                                            <p:strVal val="#ppt_h"/>
                                          </p:val>
                                        </p:tav>
                                      </p:tavLst>
                                    </p:anim>
                                    <p:animEffect transition="in" filter="fade">
                                      <p:cBhvr>
                                        <p:cTn id="14" dur="1250"/>
                                        <p:tgtEl>
                                          <p:spTgt spid="22"/>
                                        </p:tgtEl>
                                      </p:cBhvr>
                                    </p:animEffect>
                                  </p:childTnLst>
                                </p:cTn>
                              </p:par>
                              <p:par>
                                <p:cTn id="15" presetID="53" presetClass="entr" presetSubtype="16" fill="hold" nodeType="withEffect">
                                  <p:stCondLst>
                                    <p:cond delay="0"/>
                                  </p:stCondLst>
                                  <p:childTnLst>
                                    <p:set>
                                      <p:cBhvr>
                                        <p:cTn id="16" dur="1" fill="hold">
                                          <p:stCondLst>
                                            <p:cond delay="0"/>
                                          </p:stCondLst>
                                        </p:cTn>
                                        <p:tgtEl>
                                          <p:spTgt spid="25"/>
                                        </p:tgtEl>
                                        <p:attrNameLst>
                                          <p:attrName>style.visibility</p:attrName>
                                        </p:attrNameLst>
                                      </p:cBhvr>
                                      <p:to>
                                        <p:strVal val="visible"/>
                                      </p:to>
                                    </p:set>
                                    <p:anim calcmode="lin" valueType="num">
                                      <p:cBhvr>
                                        <p:cTn id="17" dur="1250" fill="hold"/>
                                        <p:tgtEl>
                                          <p:spTgt spid="25"/>
                                        </p:tgtEl>
                                        <p:attrNameLst>
                                          <p:attrName>ppt_w</p:attrName>
                                        </p:attrNameLst>
                                      </p:cBhvr>
                                      <p:tavLst>
                                        <p:tav tm="0">
                                          <p:val>
                                            <p:fltVal val="0"/>
                                          </p:val>
                                        </p:tav>
                                        <p:tav tm="100000">
                                          <p:val>
                                            <p:strVal val="#ppt_w"/>
                                          </p:val>
                                        </p:tav>
                                      </p:tavLst>
                                    </p:anim>
                                    <p:anim calcmode="lin" valueType="num">
                                      <p:cBhvr>
                                        <p:cTn id="18" dur="1250" fill="hold"/>
                                        <p:tgtEl>
                                          <p:spTgt spid="25"/>
                                        </p:tgtEl>
                                        <p:attrNameLst>
                                          <p:attrName>ppt_h</p:attrName>
                                        </p:attrNameLst>
                                      </p:cBhvr>
                                      <p:tavLst>
                                        <p:tav tm="0">
                                          <p:val>
                                            <p:fltVal val="0"/>
                                          </p:val>
                                        </p:tav>
                                        <p:tav tm="100000">
                                          <p:val>
                                            <p:strVal val="#ppt_h"/>
                                          </p:val>
                                        </p:tav>
                                      </p:tavLst>
                                    </p:anim>
                                    <p:animEffect transition="in" filter="fade">
                                      <p:cBhvr>
                                        <p:cTn id="19" dur="1250"/>
                                        <p:tgtEl>
                                          <p:spTgt spid="25"/>
                                        </p:tgtEl>
                                      </p:cBhvr>
                                    </p:animEffect>
                                  </p:childTnLst>
                                </p:cTn>
                              </p:par>
                              <p:par>
                                <p:cTn id="20" presetID="53" presetClass="entr" presetSubtype="16" fill="hold" nodeType="withEffect">
                                  <p:stCondLst>
                                    <p:cond delay="500"/>
                                  </p:stCondLst>
                                  <p:childTnLst>
                                    <p:set>
                                      <p:cBhvr>
                                        <p:cTn id="21" dur="1" fill="hold">
                                          <p:stCondLst>
                                            <p:cond delay="0"/>
                                          </p:stCondLst>
                                        </p:cTn>
                                        <p:tgtEl>
                                          <p:spTgt spid="16"/>
                                        </p:tgtEl>
                                        <p:attrNameLst>
                                          <p:attrName>style.visibility</p:attrName>
                                        </p:attrNameLst>
                                      </p:cBhvr>
                                      <p:to>
                                        <p:strVal val="visible"/>
                                      </p:to>
                                    </p:set>
                                    <p:anim calcmode="lin" valueType="num">
                                      <p:cBhvr>
                                        <p:cTn id="22" dur="1500" fill="hold"/>
                                        <p:tgtEl>
                                          <p:spTgt spid="16"/>
                                        </p:tgtEl>
                                        <p:attrNameLst>
                                          <p:attrName>ppt_w</p:attrName>
                                        </p:attrNameLst>
                                      </p:cBhvr>
                                      <p:tavLst>
                                        <p:tav tm="0">
                                          <p:val>
                                            <p:fltVal val="0"/>
                                          </p:val>
                                        </p:tav>
                                        <p:tav tm="100000">
                                          <p:val>
                                            <p:strVal val="#ppt_w"/>
                                          </p:val>
                                        </p:tav>
                                      </p:tavLst>
                                    </p:anim>
                                    <p:anim calcmode="lin" valueType="num">
                                      <p:cBhvr>
                                        <p:cTn id="23" dur="1500" fill="hold"/>
                                        <p:tgtEl>
                                          <p:spTgt spid="16"/>
                                        </p:tgtEl>
                                        <p:attrNameLst>
                                          <p:attrName>ppt_h</p:attrName>
                                        </p:attrNameLst>
                                      </p:cBhvr>
                                      <p:tavLst>
                                        <p:tav tm="0">
                                          <p:val>
                                            <p:fltVal val="0"/>
                                          </p:val>
                                        </p:tav>
                                        <p:tav tm="100000">
                                          <p:val>
                                            <p:strVal val="#ppt_h"/>
                                          </p:val>
                                        </p:tav>
                                      </p:tavLst>
                                    </p:anim>
                                    <p:animEffect transition="in" filter="fade">
                                      <p:cBhvr>
                                        <p:cTn id="24" dur="1500"/>
                                        <p:tgtEl>
                                          <p:spTgt spid="16"/>
                                        </p:tgtEl>
                                      </p:cBhvr>
                                    </p:animEffect>
                                  </p:childTnLst>
                                </p:cTn>
                              </p:par>
                            </p:childTnLst>
                          </p:cTn>
                        </p:par>
                        <p:par>
                          <p:cTn id="25" fill="hold">
                            <p:stCondLst>
                              <p:cond delay="2000"/>
                            </p:stCondLst>
                            <p:childTnLst>
                              <p:par>
                                <p:cTn id="26" presetID="56" presetClass="entr" presetSubtype="0" fill="hold" grpId="0" nodeType="afterEffect">
                                  <p:stCondLst>
                                    <p:cond delay="0"/>
                                  </p:stCondLst>
                                  <p:iterate type="lt">
                                    <p:tmPct val="10000"/>
                                  </p:iterate>
                                  <p:childTnLst>
                                    <p:set>
                                      <p:cBhvr>
                                        <p:cTn id="27" dur="1" fill="hold">
                                          <p:stCondLst>
                                            <p:cond delay="0"/>
                                          </p:stCondLst>
                                        </p:cTn>
                                        <p:tgtEl>
                                          <p:spTgt spid="27"/>
                                        </p:tgtEl>
                                        <p:attrNameLst>
                                          <p:attrName>style.visibility</p:attrName>
                                        </p:attrNameLst>
                                      </p:cBhvr>
                                      <p:to>
                                        <p:strVal val="visible"/>
                                      </p:to>
                                    </p:set>
                                    <p:anim by="(-#ppt_w*2)" calcmode="lin" valueType="num">
                                      <p:cBhvr rctx="PPT">
                                        <p:cTn id="28" dur="500" autoRev="1" fill="hold">
                                          <p:stCondLst>
                                            <p:cond delay="0"/>
                                          </p:stCondLst>
                                        </p:cTn>
                                        <p:tgtEl>
                                          <p:spTgt spid="27"/>
                                        </p:tgtEl>
                                        <p:attrNameLst>
                                          <p:attrName>ppt_w</p:attrName>
                                        </p:attrNameLst>
                                      </p:cBhvr>
                                    </p:anim>
                                    <p:anim by="(#ppt_w*0.50)" calcmode="lin" valueType="num">
                                      <p:cBhvr>
                                        <p:cTn id="29" dur="500" decel="50000" autoRev="1" fill="hold">
                                          <p:stCondLst>
                                            <p:cond delay="0"/>
                                          </p:stCondLst>
                                        </p:cTn>
                                        <p:tgtEl>
                                          <p:spTgt spid="27"/>
                                        </p:tgtEl>
                                        <p:attrNameLst>
                                          <p:attrName>ppt_x</p:attrName>
                                        </p:attrNameLst>
                                      </p:cBhvr>
                                    </p:anim>
                                    <p:anim from="(-#ppt_h/2)" to="(#ppt_y)" calcmode="lin" valueType="num">
                                      <p:cBhvr>
                                        <p:cTn id="30" dur="1000" fill="hold">
                                          <p:stCondLst>
                                            <p:cond delay="0"/>
                                          </p:stCondLst>
                                        </p:cTn>
                                        <p:tgtEl>
                                          <p:spTgt spid="27"/>
                                        </p:tgtEl>
                                        <p:attrNameLst>
                                          <p:attrName>ppt_y</p:attrName>
                                        </p:attrNameLst>
                                      </p:cBhvr>
                                    </p:anim>
                                    <p:animRot by="21600000">
                                      <p:cBhvr>
                                        <p:cTn id="31" dur="1000" fill="hold">
                                          <p:stCondLst>
                                            <p:cond delay="0"/>
                                          </p:stCondLst>
                                        </p:cTn>
                                        <p:tgtEl>
                                          <p:spTgt spid="2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0" name="组合 29"/>
          <p:cNvGrpSpPr/>
          <p:nvPr/>
        </p:nvGrpSpPr>
        <p:grpSpPr>
          <a:xfrm>
            <a:off x="192881" y="893"/>
            <a:ext cx="575915" cy="836495"/>
            <a:chOff x="841003" y="360040"/>
            <a:chExt cx="504056" cy="836712"/>
          </a:xfrm>
          <a:solidFill>
            <a:schemeClr val="accent1"/>
          </a:solidFill>
        </p:grpSpPr>
        <p:sp>
          <p:nvSpPr>
            <p:cNvPr id="31" name="矩形 3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32" name="等腰三角形 3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33" name="文本框 9"/>
          <p:cNvSpPr txBox="1"/>
          <p:nvPr/>
        </p:nvSpPr>
        <p:spPr>
          <a:xfrm>
            <a:off x="840784" y="203271"/>
            <a:ext cx="72808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二、 收敛</a:t>
            </a:r>
            <a:r>
              <a:rPr lang="zh-CN" altLang="en-US" sz="2400" b="1" dirty="0" smtClean="0">
                <a:solidFill>
                  <a:schemeClr val="tx1">
                    <a:lumMod val="75000"/>
                    <a:lumOff val="25000"/>
                  </a:schemeClr>
                </a:solidFill>
                <a:latin typeface="微软雅黑" pitchFamily="34" charset="-122"/>
                <a:ea typeface="微软雅黑" pitchFamily="34" charset="-122"/>
              </a:rPr>
              <a:t>思维  </a:t>
            </a:r>
            <a:r>
              <a:rPr lang="en-US" altLang="zh-CN" sz="2400" b="1" dirty="0" smtClean="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三</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发散思维与收敛思维的相互关系</a:t>
            </a:r>
          </a:p>
        </p:txBody>
      </p:sp>
      <p:sp>
        <p:nvSpPr>
          <p:cNvPr id="34" name="矩形 3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529627" y="990600"/>
            <a:ext cx="508722" cy="55900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26" tIns="60963" rIns="121926" bIns="60963" rtlCol="0" anchor="ctr"/>
          <a:lstStyle/>
          <a:p>
            <a:pPr algn="ctr"/>
            <a:endParaRPr lang="zh-CN" altLang="en-US">
              <a:latin typeface="微软雅黑"/>
              <a:ea typeface="微软雅黑"/>
              <a:cs typeface="+mn-ea"/>
              <a:sym typeface="微软雅黑"/>
            </a:endParaRPr>
          </a:p>
        </p:txBody>
      </p:sp>
      <p:sp>
        <p:nvSpPr>
          <p:cNvPr id="13" name="TextBox 12"/>
          <p:cNvSpPr txBox="1"/>
          <p:nvPr/>
        </p:nvSpPr>
        <p:spPr>
          <a:xfrm>
            <a:off x="1529627" y="1052135"/>
            <a:ext cx="464273" cy="430893"/>
          </a:xfrm>
          <a:prstGeom prst="rect">
            <a:avLst/>
          </a:prstGeom>
          <a:noFill/>
        </p:spPr>
        <p:txBody>
          <a:bodyPr wrap="square" lIns="121926" tIns="60963" rIns="121926" bIns="60963" rtlCol="0">
            <a:spAutoFit/>
          </a:bodyPr>
          <a:lstStyle/>
          <a:p>
            <a:pPr algn="ctr"/>
            <a:r>
              <a:rPr lang="en-US" altLang="zh-CN" sz="2000" dirty="0" smtClean="0">
                <a:solidFill>
                  <a:schemeClr val="bg1"/>
                </a:solidFill>
                <a:latin typeface="微软雅黑"/>
                <a:ea typeface="微软雅黑"/>
                <a:cs typeface="+mn-ea"/>
                <a:sym typeface="微软雅黑"/>
              </a:rPr>
              <a:t>1</a:t>
            </a:r>
            <a:endParaRPr lang="zh-CN" altLang="en-US" sz="2000" dirty="0">
              <a:solidFill>
                <a:schemeClr val="bg1"/>
              </a:solidFill>
              <a:latin typeface="微软雅黑"/>
              <a:ea typeface="微软雅黑"/>
              <a:cs typeface="+mn-ea"/>
              <a:sym typeface="微软雅黑"/>
            </a:endParaRPr>
          </a:p>
        </p:txBody>
      </p:sp>
      <p:sp>
        <p:nvSpPr>
          <p:cNvPr id="3" name="矩形 2"/>
          <p:cNvSpPr/>
          <p:nvPr/>
        </p:nvSpPr>
        <p:spPr>
          <a:xfrm>
            <a:off x="2406650" y="1054915"/>
            <a:ext cx="7588250" cy="461665"/>
          </a:xfrm>
          <a:prstGeom prst="rect">
            <a:avLst/>
          </a:prstGeom>
        </p:spPr>
        <p:txBody>
          <a:bodyPr wrap="square">
            <a:spAutoFit/>
          </a:bodyPr>
          <a:lstStyle/>
          <a:p>
            <a:pPr indent="457200" algn="just">
              <a:lnSpc>
                <a:spcPct val="120000"/>
              </a:lnSpc>
              <a:spcBef>
                <a:spcPct val="0"/>
              </a:spcBef>
            </a:pPr>
            <a:r>
              <a:rPr lang="zh-CN" altLang="en-US" sz="2000" dirty="0" smtClean="0">
                <a:solidFill>
                  <a:schemeClr val="tx1">
                    <a:lumMod val="75000"/>
                    <a:lumOff val="25000"/>
                  </a:schemeClr>
                </a:solidFill>
                <a:latin typeface="微软雅黑" pitchFamily="34" charset="-122"/>
                <a:ea typeface="微软雅黑" pitchFamily="34" charset="-122"/>
              </a:rPr>
              <a:t>目标</a:t>
            </a:r>
            <a:r>
              <a:rPr lang="zh-CN" altLang="en-US" sz="2000" dirty="0">
                <a:solidFill>
                  <a:schemeClr val="tx1">
                    <a:lumMod val="75000"/>
                    <a:lumOff val="25000"/>
                  </a:schemeClr>
                </a:solidFill>
                <a:latin typeface="微软雅黑" pitchFamily="34" charset="-122"/>
                <a:ea typeface="微软雅黑" pitchFamily="34" charset="-122"/>
              </a:rPr>
              <a:t>客</a:t>
            </a:r>
            <a:r>
              <a:rPr lang="zh-CN" altLang="en-US" sz="2000" dirty="0" smtClean="0">
                <a:solidFill>
                  <a:schemeClr val="tx1">
                    <a:lumMod val="75000"/>
                    <a:lumOff val="25000"/>
                  </a:schemeClr>
                </a:solidFill>
                <a:latin typeface="微软雅黑" pitchFamily="34" charset="-122"/>
                <a:ea typeface="微软雅黑" pitchFamily="34" charset="-122"/>
              </a:rPr>
              <a:t>层。思考你</a:t>
            </a:r>
            <a:r>
              <a:rPr lang="zh-CN" altLang="en-US" sz="2000" dirty="0">
                <a:solidFill>
                  <a:schemeClr val="tx1">
                    <a:lumMod val="75000"/>
                    <a:lumOff val="25000"/>
                  </a:schemeClr>
                </a:solidFill>
                <a:latin typeface="微软雅黑" pitchFamily="34" charset="-122"/>
                <a:ea typeface="微软雅黑" pitchFamily="34" charset="-122"/>
              </a:rPr>
              <a:t>的商品或服务到底是要卖给谁。</a:t>
            </a:r>
          </a:p>
        </p:txBody>
      </p:sp>
      <p:sp>
        <p:nvSpPr>
          <p:cNvPr id="14" name="矩形 13"/>
          <p:cNvSpPr/>
          <p:nvPr/>
        </p:nvSpPr>
        <p:spPr>
          <a:xfrm>
            <a:off x="1529627" y="1637689"/>
            <a:ext cx="508722" cy="55900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26" tIns="60963" rIns="121926" bIns="60963" rtlCol="0" anchor="ctr"/>
          <a:lstStyle/>
          <a:p>
            <a:pPr algn="ctr"/>
            <a:endParaRPr lang="zh-CN" altLang="en-US">
              <a:latin typeface="微软雅黑"/>
              <a:ea typeface="微软雅黑"/>
              <a:cs typeface="+mn-ea"/>
              <a:sym typeface="微软雅黑"/>
            </a:endParaRPr>
          </a:p>
        </p:txBody>
      </p:sp>
      <p:sp>
        <p:nvSpPr>
          <p:cNvPr id="15" name="TextBox 14"/>
          <p:cNvSpPr txBox="1"/>
          <p:nvPr/>
        </p:nvSpPr>
        <p:spPr>
          <a:xfrm>
            <a:off x="1529627" y="1699224"/>
            <a:ext cx="464273" cy="430893"/>
          </a:xfrm>
          <a:prstGeom prst="rect">
            <a:avLst/>
          </a:prstGeom>
          <a:noFill/>
        </p:spPr>
        <p:txBody>
          <a:bodyPr wrap="square" lIns="121926" tIns="60963" rIns="121926" bIns="60963" rtlCol="0">
            <a:spAutoFit/>
          </a:bodyPr>
          <a:lstStyle/>
          <a:p>
            <a:pPr algn="ctr"/>
            <a:r>
              <a:rPr lang="en-US" altLang="zh-CN" sz="2000" dirty="0" smtClean="0">
                <a:solidFill>
                  <a:schemeClr val="bg1"/>
                </a:solidFill>
                <a:latin typeface="微软雅黑"/>
                <a:ea typeface="微软雅黑"/>
                <a:cs typeface="+mn-ea"/>
                <a:sym typeface="微软雅黑"/>
              </a:rPr>
              <a:t>2</a:t>
            </a:r>
            <a:endParaRPr lang="zh-CN" altLang="en-US" sz="2000" dirty="0">
              <a:solidFill>
                <a:schemeClr val="bg1"/>
              </a:solidFill>
              <a:latin typeface="微软雅黑"/>
              <a:ea typeface="微软雅黑"/>
              <a:cs typeface="+mn-ea"/>
              <a:sym typeface="微软雅黑"/>
            </a:endParaRPr>
          </a:p>
        </p:txBody>
      </p:sp>
      <p:sp>
        <p:nvSpPr>
          <p:cNvPr id="16" name="矩形 15"/>
          <p:cNvSpPr/>
          <p:nvPr/>
        </p:nvSpPr>
        <p:spPr>
          <a:xfrm>
            <a:off x="2406651" y="1702004"/>
            <a:ext cx="7588250" cy="461665"/>
          </a:xfrm>
          <a:prstGeom prst="rect">
            <a:avLst/>
          </a:prstGeom>
        </p:spPr>
        <p:txBody>
          <a:bodyPr wrap="square">
            <a:spAutoFit/>
          </a:bodyPr>
          <a:lstStyle/>
          <a:p>
            <a:pPr indent="457200" algn="just">
              <a:lnSpc>
                <a:spcPct val="120000"/>
              </a:lnSpc>
              <a:spcBef>
                <a:spcPct val="0"/>
              </a:spcBef>
            </a:pPr>
            <a:r>
              <a:rPr lang="zh-CN" altLang="en-US" sz="2000" dirty="0" smtClean="0">
                <a:solidFill>
                  <a:schemeClr val="tx1">
                    <a:lumMod val="75000"/>
                    <a:lumOff val="25000"/>
                  </a:schemeClr>
                </a:solidFill>
                <a:latin typeface="微软雅黑" pitchFamily="34" charset="-122"/>
                <a:ea typeface="微软雅黑" pitchFamily="34" charset="-122"/>
              </a:rPr>
              <a:t>价值提供。这个</a:t>
            </a:r>
            <a:r>
              <a:rPr lang="zh-CN" altLang="en-US" sz="2000" dirty="0">
                <a:solidFill>
                  <a:schemeClr val="tx1">
                    <a:lumMod val="75000"/>
                    <a:lumOff val="25000"/>
                  </a:schemeClr>
                </a:solidFill>
                <a:latin typeface="微软雅黑" pitchFamily="34" charset="-122"/>
                <a:ea typeface="微软雅黑" pitchFamily="34" charset="-122"/>
              </a:rPr>
              <a:t>生意到底卖的是什么东西</a:t>
            </a:r>
            <a:r>
              <a:rPr lang="en-US" altLang="zh-CN" sz="2000" dirty="0">
                <a:solidFill>
                  <a:schemeClr val="tx1">
                    <a:lumMod val="75000"/>
                    <a:lumOff val="25000"/>
                  </a:schemeClr>
                </a:solidFill>
                <a:latin typeface="微软雅黑" pitchFamily="34" charset="-122"/>
                <a:ea typeface="微软雅黑" pitchFamily="34" charset="-122"/>
              </a:rPr>
              <a:t>?</a:t>
            </a:r>
            <a:endParaRPr lang="zh-CN" altLang="en-US" sz="2000" dirty="0">
              <a:solidFill>
                <a:schemeClr val="tx1">
                  <a:lumMod val="75000"/>
                  <a:lumOff val="25000"/>
                </a:schemeClr>
              </a:solidFill>
              <a:latin typeface="微软雅黑" pitchFamily="34" charset="-122"/>
              <a:ea typeface="微软雅黑" pitchFamily="34" charset="-122"/>
            </a:endParaRPr>
          </a:p>
        </p:txBody>
      </p:sp>
      <p:sp>
        <p:nvSpPr>
          <p:cNvPr id="17" name="矩形 16"/>
          <p:cNvSpPr/>
          <p:nvPr/>
        </p:nvSpPr>
        <p:spPr>
          <a:xfrm>
            <a:off x="1529627" y="2292350"/>
            <a:ext cx="508722" cy="55900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26" tIns="60963" rIns="121926" bIns="60963" rtlCol="0" anchor="ctr"/>
          <a:lstStyle/>
          <a:p>
            <a:pPr algn="ctr"/>
            <a:endParaRPr lang="zh-CN" altLang="en-US">
              <a:latin typeface="微软雅黑"/>
              <a:ea typeface="微软雅黑"/>
              <a:cs typeface="+mn-ea"/>
              <a:sym typeface="微软雅黑"/>
            </a:endParaRPr>
          </a:p>
        </p:txBody>
      </p:sp>
      <p:sp>
        <p:nvSpPr>
          <p:cNvPr id="20" name="TextBox 19"/>
          <p:cNvSpPr txBox="1"/>
          <p:nvPr/>
        </p:nvSpPr>
        <p:spPr>
          <a:xfrm>
            <a:off x="1529627" y="2353885"/>
            <a:ext cx="464273" cy="430893"/>
          </a:xfrm>
          <a:prstGeom prst="rect">
            <a:avLst/>
          </a:prstGeom>
          <a:noFill/>
        </p:spPr>
        <p:txBody>
          <a:bodyPr wrap="square" lIns="121926" tIns="60963" rIns="121926" bIns="60963" rtlCol="0">
            <a:spAutoFit/>
          </a:bodyPr>
          <a:lstStyle/>
          <a:p>
            <a:pPr algn="ctr"/>
            <a:r>
              <a:rPr lang="en-US" altLang="zh-CN" sz="2000" dirty="0" smtClean="0">
                <a:solidFill>
                  <a:schemeClr val="bg1"/>
                </a:solidFill>
                <a:latin typeface="微软雅黑"/>
                <a:ea typeface="微软雅黑"/>
                <a:cs typeface="+mn-ea"/>
                <a:sym typeface="微软雅黑"/>
              </a:rPr>
              <a:t>3</a:t>
            </a:r>
            <a:endParaRPr lang="zh-CN" altLang="en-US" sz="2000" dirty="0">
              <a:solidFill>
                <a:schemeClr val="bg1"/>
              </a:solidFill>
              <a:latin typeface="微软雅黑"/>
              <a:ea typeface="微软雅黑"/>
              <a:cs typeface="+mn-ea"/>
              <a:sym typeface="微软雅黑"/>
            </a:endParaRPr>
          </a:p>
        </p:txBody>
      </p:sp>
      <p:sp>
        <p:nvSpPr>
          <p:cNvPr id="21" name="矩形 20"/>
          <p:cNvSpPr/>
          <p:nvPr/>
        </p:nvSpPr>
        <p:spPr>
          <a:xfrm>
            <a:off x="2406650" y="2197915"/>
            <a:ext cx="9124950" cy="830997"/>
          </a:xfrm>
          <a:prstGeom prst="rect">
            <a:avLst/>
          </a:prstGeom>
        </p:spPr>
        <p:txBody>
          <a:bodyPr wrap="square">
            <a:spAutoFit/>
          </a:bodyPr>
          <a:lstStyle/>
          <a:p>
            <a:pPr indent="457200" algn="just">
              <a:lnSpc>
                <a:spcPct val="120000"/>
              </a:lnSpc>
              <a:spcBef>
                <a:spcPct val="0"/>
              </a:spcBef>
            </a:pPr>
            <a:r>
              <a:rPr lang="zh-CN" altLang="en-US" sz="2000" dirty="0" smtClean="0">
                <a:solidFill>
                  <a:schemeClr val="tx1">
                    <a:lumMod val="75000"/>
                    <a:lumOff val="25000"/>
                  </a:schemeClr>
                </a:solidFill>
                <a:latin typeface="微软雅黑" pitchFamily="34" charset="-122"/>
                <a:ea typeface="微软雅黑" pitchFamily="34" charset="-122"/>
              </a:rPr>
              <a:t>产品通路。除了</a:t>
            </a:r>
            <a:r>
              <a:rPr lang="zh-CN" altLang="en-US" sz="2000" dirty="0">
                <a:solidFill>
                  <a:schemeClr val="tx1">
                    <a:lumMod val="75000"/>
                    <a:lumOff val="25000"/>
                  </a:schemeClr>
                </a:solidFill>
                <a:latin typeface="微软雅黑" pitchFamily="34" charset="-122"/>
                <a:ea typeface="微软雅黑" pitchFamily="34" charset="-122"/>
              </a:rPr>
              <a:t>产品交送这件事情外</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也包含让潜在客户知道你的途径、 让客户分辨你与他人</a:t>
            </a:r>
            <a:r>
              <a:rPr lang="zh-CN" altLang="en-US" sz="2000" dirty="0" smtClean="0">
                <a:solidFill>
                  <a:schemeClr val="tx1">
                    <a:lumMod val="75000"/>
                    <a:lumOff val="25000"/>
                  </a:schemeClr>
                </a:solidFill>
                <a:latin typeface="微软雅黑" pitchFamily="34" charset="-122"/>
                <a:ea typeface="微软雅黑" pitchFamily="34" charset="-122"/>
              </a:rPr>
              <a:t>的差异</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以及客服的处理途径。 </a:t>
            </a:r>
          </a:p>
        </p:txBody>
      </p:sp>
      <p:sp>
        <p:nvSpPr>
          <p:cNvPr id="22" name="矩形 21"/>
          <p:cNvSpPr/>
          <p:nvPr/>
        </p:nvSpPr>
        <p:spPr>
          <a:xfrm>
            <a:off x="1529627" y="2933700"/>
            <a:ext cx="508722" cy="55900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26" tIns="60963" rIns="121926" bIns="60963" rtlCol="0" anchor="ctr"/>
          <a:lstStyle/>
          <a:p>
            <a:pPr algn="ctr"/>
            <a:endParaRPr lang="zh-CN" altLang="en-US">
              <a:latin typeface="微软雅黑"/>
              <a:ea typeface="微软雅黑"/>
              <a:cs typeface="+mn-ea"/>
              <a:sym typeface="微软雅黑"/>
            </a:endParaRPr>
          </a:p>
        </p:txBody>
      </p:sp>
      <p:sp>
        <p:nvSpPr>
          <p:cNvPr id="23" name="TextBox 22"/>
          <p:cNvSpPr txBox="1"/>
          <p:nvPr/>
        </p:nvSpPr>
        <p:spPr>
          <a:xfrm>
            <a:off x="1529627" y="2995235"/>
            <a:ext cx="464273" cy="430893"/>
          </a:xfrm>
          <a:prstGeom prst="rect">
            <a:avLst/>
          </a:prstGeom>
          <a:noFill/>
        </p:spPr>
        <p:txBody>
          <a:bodyPr wrap="square" lIns="121926" tIns="60963" rIns="121926" bIns="60963" rtlCol="0">
            <a:spAutoFit/>
          </a:bodyPr>
          <a:lstStyle/>
          <a:p>
            <a:pPr algn="ctr"/>
            <a:r>
              <a:rPr lang="en-US" altLang="zh-CN" sz="2000" dirty="0" smtClean="0">
                <a:solidFill>
                  <a:schemeClr val="bg1"/>
                </a:solidFill>
                <a:latin typeface="微软雅黑"/>
                <a:ea typeface="微软雅黑"/>
                <a:cs typeface="+mn-ea"/>
                <a:sym typeface="微软雅黑"/>
              </a:rPr>
              <a:t>4</a:t>
            </a:r>
            <a:endParaRPr lang="zh-CN" altLang="en-US" sz="2000" dirty="0">
              <a:solidFill>
                <a:schemeClr val="bg1"/>
              </a:solidFill>
              <a:latin typeface="微软雅黑"/>
              <a:ea typeface="微软雅黑"/>
              <a:cs typeface="+mn-ea"/>
              <a:sym typeface="微软雅黑"/>
            </a:endParaRPr>
          </a:p>
        </p:txBody>
      </p:sp>
      <p:sp>
        <p:nvSpPr>
          <p:cNvPr id="24" name="矩形 23"/>
          <p:cNvSpPr/>
          <p:nvPr/>
        </p:nvSpPr>
        <p:spPr>
          <a:xfrm>
            <a:off x="2406652" y="2998015"/>
            <a:ext cx="9124948" cy="461665"/>
          </a:xfrm>
          <a:prstGeom prst="rect">
            <a:avLst/>
          </a:prstGeom>
        </p:spPr>
        <p:txBody>
          <a:bodyPr wrap="square">
            <a:spAutoFit/>
          </a:bodyPr>
          <a:lstStyle/>
          <a:p>
            <a:pPr indent="457200" algn="just">
              <a:lnSpc>
                <a:spcPct val="120000"/>
              </a:lnSpc>
              <a:spcBef>
                <a:spcPct val="0"/>
              </a:spcBef>
            </a:pPr>
            <a:r>
              <a:rPr lang="zh-CN" altLang="en-US" sz="2000" dirty="0" smtClean="0">
                <a:solidFill>
                  <a:schemeClr val="tx1">
                    <a:lumMod val="75000"/>
                    <a:lumOff val="25000"/>
                  </a:schemeClr>
                </a:solidFill>
                <a:latin typeface="微软雅黑" pitchFamily="34" charset="-122"/>
                <a:ea typeface="微软雅黑" pitchFamily="34" charset="-122"/>
              </a:rPr>
              <a:t>客户关系。如何</a:t>
            </a:r>
            <a:r>
              <a:rPr lang="zh-CN" altLang="en-US" sz="2000" dirty="0">
                <a:solidFill>
                  <a:schemeClr val="tx1">
                    <a:lumMod val="75000"/>
                    <a:lumOff val="25000"/>
                  </a:schemeClr>
                </a:solidFill>
                <a:latin typeface="微软雅黑" pitchFamily="34" charset="-122"/>
                <a:ea typeface="微软雅黑" pitchFamily="34" charset="-122"/>
              </a:rPr>
              <a:t>经营你的客户才能让他们满意</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并能维持住他们的重复消费</a:t>
            </a:r>
            <a:r>
              <a:rPr lang="en-US" altLang="zh-CN" sz="2000" dirty="0">
                <a:solidFill>
                  <a:schemeClr val="tx1">
                    <a:lumMod val="75000"/>
                    <a:lumOff val="25000"/>
                  </a:schemeClr>
                </a:solidFill>
                <a:latin typeface="微软雅黑" pitchFamily="34" charset="-122"/>
                <a:ea typeface="微软雅黑" pitchFamily="34" charset="-122"/>
              </a:rPr>
              <a:t>?</a:t>
            </a:r>
            <a:endParaRPr lang="zh-CN" altLang="en-US" sz="2000" dirty="0">
              <a:solidFill>
                <a:schemeClr val="tx1">
                  <a:lumMod val="75000"/>
                  <a:lumOff val="25000"/>
                </a:schemeClr>
              </a:solidFill>
              <a:latin typeface="微软雅黑" pitchFamily="34" charset="-122"/>
              <a:ea typeface="微软雅黑" pitchFamily="34" charset="-122"/>
            </a:endParaRPr>
          </a:p>
        </p:txBody>
      </p:sp>
      <p:sp>
        <p:nvSpPr>
          <p:cNvPr id="25" name="矩形 24"/>
          <p:cNvSpPr/>
          <p:nvPr/>
        </p:nvSpPr>
        <p:spPr>
          <a:xfrm>
            <a:off x="1529627" y="3556000"/>
            <a:ext cx="508722" cy="55900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26" tIns="60963" rIns="121926" bIns="60963" rtlCol="0" anchor="ctr"/>
          <a:lstStyle/>
          <a:p>
            <a:pPr algn="ctr"/>
            <a:endParaRPr lang="zh-CN" altLang="en-US">
              <a:latin typeface="微软雅黑"/>
              <a:ea typeface="微软雅黑"/>
              <a:cs typeface="+mn-ea"/>
              <a:sym typeface="微软雅黑"/>
            </a:endParaRPr>
          </a:p>
        </p:txBody>
      </p:sp>
      <p:sp>
        <p:nvSpPr>
          <p:cNvPr id="27" name="TextBox 26"/>
          <p:cNvSpPr txBox="1"/>
          <p:nvPr/>
        </p:nvSpPr>
        <p:spPr>
          <a:xfrm>
            <a:off x="1529627" y="3617535"/>
            <a:ext cx="464273" cy="430893"/>
          </a:xfrm>
          <a:prstGeom prst="rect">
            <a:avLst/>
          </a:prstGeom>
          <a:noFill/>
        </p:spPr>
        <p:txBody>
          <a:bodyPr wrap="square" lIns="121926" tIns="60963" rIns="121926" bIns="60963" rtlCol="0">
            <a:spAutoFit/>
          </a:bodyPr>
          <a:lstStyle/>
          <a:p>
            <a:pPr algn="ctr"/>
            <a:r>
              <a:rPr lang="en-US" altLang="zh-CN" sz="2000" dirty="0" smtClean="0">
                <a:solidFill>
                  <a:schemeClr val="bg1"/>
                </a:solidFill>
                <a:latin typeface="微软雅黑"/>
                <a:ea typeface="微软雅黑"/>
                <a:cs typeface="+mn-ea"/>
                <a:sym typeface="微软雅黑"/>
              </a:rPr>
              <a:t>5</a:t>
            </a:r>
            <a:endParaRPr lang="zh-CN" altLang="en-US" sz="2000" dirty="0">
              <a:solidFill>
                <a:schemeClr val="bg1"/>
              </a:solidFill>
              <a:latin typeface="微软雅黑"/>
              <a:ea typeface="微软雅黑"/>
              <a:cs typeface="+mn-ea"/>
              <a:sym typeface="微软雅黑"/>
            </a:endParaRPr>
          </a:p>
        </p:txBody>
      </p:sp>
      <p:sp>
        <p:nvSpPr>
          <p:cNvPr id="28" name="矩形 27"/>
          <p:cNvSpPr/>
          <p:nvPr/>
        </p:nvSpPr>
        <p:spPr>
          <a:xfrm>
            <a:off x="2406653" y="3620315"/>
            <a:ext cx="7588250" cy="430374"/>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营收</a:t>
            </a:r>
            <a:r>
              <a:rPr lang="zh-CN" altLang="en-US" sz="2000" dirty="0" smtClean="0">
                <a:solidFill>
                  <a:schemeClr val="tx1">
                    <a:lumMod val="75000"/>
                    <a:lumOff val="25000"/>
                  </a:schemeClr>
                </a:solidFill>
                <a:latin typeface="微软雅黑" pitchFamily="34" charset="-122"/>
                <a:ea typeface="微软雅黑" pitchFamily="34" charset="-122"/>
              </a:rPr>
              <a:t>来源。你</a:t>
            </a:r>
            <a:r>
              <a:rPr lang="zh-CN" altLang="en-US" sz="2000" dirty="0">
                <a:solidFill>
                  <a:schemeClr val="tx1">
                    <a:lumMod val="75000"/>
                    <a:lumOff val="25000"/>
                  </a:schemeClr>
                </a:solidFill>
                <a:latin typeface="微软雅黑" pitchFamily="34" charset="-122"/>
                <a:ea typeface="微软雅黑" pitchFamily="34" charset="-122"/>
              </a:rPr>
              <a:t>的生意要怎么赚钱</a:t>
            </a:r>
            <a:r>
              <a:rPr lang="en-US" altLang="zh-CN" sz="2000" dirty="0">
                <a:solidFill>
                  <a:schemeClr val="tx1">
                    <a:lumMod val="75000"/>
                    <a:lumOff val="25000"/>
                  </a:schemeClr>
                </a:solidFill>
                <a:latin typeface="微软雅黑" pitchFamily="34" charset="-122"/>
                <a:ea typeface="微软雅黑" pitchFamily="34" charset="-122"/>
              </a:rPr>
              <a:t>?</a:t>
            </a:r>
            <a:endParaRPr lang="zh-CN" altLang="en-US" sz="2000" dirty="0">
              <a:solidFill>
                <a:schemeClr val="tx1">
                  <a:lumMod val="75000"/>
                  <a:lumOff val="25000"/>
                </a:schemeClr>
              </a:solidFill>
              <a:latin typeface="微软雅黑" pitchFamily="34" charset="-122"/>
              <a:ea typeface="微软雅黑" pitchFamily="34" charset="-122"/>
            </a:endParaRPr>
          </a:p>
        </p:txBody>
      </p:sp>
      <p:sp>
        <p:nvSpPr>
          <p:cNvPr id="29" name="矩形 28"/>
          <p:cNvSpPr/>
          <p:nvPr/>
        </p:nvSpPr>
        <p:spPr>
          <a:xfrm>
            <a:off x="1529627" y="4178300"/>
            <a:ext cx="508722" cy="55900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26" tIns="60963" rIns="121926" bIns="60963" rtlCol="0" anchor="ctr"/>
          <a:lstStyle/>
          <a:p>
            <a:pPr algn="ctr"/>
            <a:endParaRPr lang="zh-CN" altLang="en-US">
              <a:latin typeface="微软雅黑"/>
              <a:ea typeface="微软雅黑"/>
              <a:cs typeface="+mn-ea"/>
              <a:sym typeface="微软雅黑"/>
            </a:endParaRPr>
          </a:p>
        </p:txBody>
      </p:sp>
      <p:sp>
        <p:nvSpPr>
          <p:cNvPr id="35" name="TextBox 34"/>
          <p:cNvSpPr txBox="1"/>
          <p:nvPr/>
        </p:nvSpPr>
        <p:spPr>
          <a:xfrm>
            <a:off x="1529627" y="4239835"/>
            <a:ext cx="464273" cy="430893"/>
          </a:xfrm>
          <a:prstGeom prst="rect">
            <a:avLst/>
          </a:prstGeom>
          <a:noFill/>
        </p:spPr>
        <p:txBody>
          <a:bodyPr wrap="square" lIns="121926" tIns="60963" rIns="121926" bIns="60963" rtlCol="0">
            <a:spAutoFit/>
          </a:bodyPr>
          <a:lstStyle/>
          <a:p>
            <a:pPr algn="ctr"/>
            <a:r>
              <a:rPr lang="en-US" altLang="zh-CN" sz="2000" dirty="0" smtClean="0">
                <a:solidFill>
                  <a:schemeClr val="bg1"/>
                </a:solidFill>
                <a:latin typeface="微软雅黑"/>
                <a:ea typeface="微软雅黑"/>
                <a:cs typeface="+mn-ea"/>
                <a:sym typeface="微软雅黑"/>
              </a:rPr>
              <a:t>6</a:t>
            </a:r>
            <a:endParaRPr lang="zh-CN" altLang="en-US" sz="2000" dirty="0">
              <a:solidFill>
                <a:schemeClr val="bg1"/>
              </a:solidFill>
              <a:latin typeface="微软雅黑"/>
              <a:ea typeface="微软雅黑"/>
              <a:cs typeface="+mn-ea"/>
              <a:sym typeface="微软雅黑"/>
            </a:endParaRPr>
          </a:p>
        </p:txBody>
      </p:sp>
      <p:sp>
        <p:nvSpPr>
          <p:cNvPr id="36" name="矩形 35"/>
          <p:cNvSpPr/>
          <p:nvPr/>
        </p:nvSpPr>
        <p:spPr>
          <a:xfrm>
            <a:off x="2406650" y="4242615"/>
            <a:ext cx="7588250" cy="430374"/>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关键</a:t>
            </a:r>
            <a:r>
              <a:rPr lang="zh-CN" altLang="en-US" sz="2000" dirty="0" smtClean="0">
                <a:solidFill>
                  <a:schemeClr val="tx1">
                    <a:lumMod val="75000"/>
                    <a:lumOff val="25000"/>
                  </a:schemeClr>
                </a:solidFill>
                <a:latin typeface="微软雅黑" pitchFamily="34" charset="-122"/>
                <a:ea typeface="微软雅黑" pitchFamily="34" charset="-122"/>
              </a:rPr>
              <a:t>资源。要</a:t>
            </a:r>
            <a:r>
              <a:rPr lang="zh-CN" altLang="en-US" sz="2000" dirty="0">
                <a:solidFill>
                  <a:schemeClr val="tx1">
                    <a:lumMod val="75000"/>
                    <a:lumOff val="25000"/>
                  </a:schemeClr>
                </a:solidFill>
                <a:latin typeface="微软雅黑" pitchFamily="34" charset="-122"/>
                <a:ea typeface="微软雅黑" pitchFamily="34" charset="-122"/>
              </a:rPr>
              <a:t>思考自己对关键资源的掌握度到底有多高。</a:t>
            </a:r>
          </a:p>
        </p:txBody>
      </p:sp>
      <p:sp>
        <p:nvSpPr>
          <p:cNvPr id="37" name="矩形 36"/>
          <p:cNvSpPr/>
          <p:nvPr/>
        </p:nvSpPr>
        <p:spPr>
          <a:xfrm>
            <a:off x="1529627" y="4781550"/>
            <a:ext cx="508722" cy="55900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26" tIns="60963" rIns="121926" bIns="60963" rtlCol="0" anchor="ctr"/>
          <a:lstStyle/>
          <a:p>
            <a:pPr algn="ctr"/>
            <a:endParaRPr lang="zh-CN" altLang="en-US">
              <a:latin typeface="微软雅黑"/>
              <a:ea typeface="微软雅黑"/>
              <a:cs typeface="+mn-ea"/>
              <a:sym typeface="微软雅黑"/>
            </a:endParaRPr>
          </a:p>
        </p:txBody>
      </p:sp>
      <p:sp>
        <p:nvSpPr>
          <p:cNvPr id="38" name="TextBox 37"/>
          <p:cNvSpPr txBox="1"/>
          <p:nvPr/>
        </p:nvSpPr>
        <p:spPr>
          <a:xfrm>
            <a:off x="1529627" y="4843085"/>
            <a:ext cx="464273" cy="430893"/>
          </a:xfrm>
          <a:prstGeom prst="rect">
            <a:avLst/>
          </a:prstGeom>
          <a:noFill/>
        </p:spPr>
        <p:txBody>
          <a:bodyPr wrap="square" lIns="121926" tIns="60963" rIns="121926" bIns="60963" rtlCol="0">
            <a:spAutoFit/>
          </a:bodyPr>
          <a:lstStyle/>
          <a:p>
            <a:pPr algn="ctr"/>
            <a:r>
              <a:rPr lang="en-US" altLang="zh-CN" sz="2000" dirty="0" smtClean="0">
                <a:solidFill>
                  <a:schemeClr val="bg1"/>
                </a:solidFill>
                <a:latin typeface="微软雅黑"/>
                <a:ea typeface="微软雅黑"/>
                <a:cs typeface="+mn-ea"/>
                <a:sym typeface="微软雅黑"/>
              </a:rPr>
              <a:t>7</a:t>
            </a:r>
            <a:endParaRPr lang="zh-CN" altLang="en-US" sz="2000" dirty="0">
              <a:solidFill>
                <a:schemeClr val="bg1"/>
              </a:solidFill>
              <a:latin typeface="微软雅黑"/>
              <a:ea typeface="微软雅黑"/>
              <a:cs typeface="+mn-ea"/>
              <a:sym typeface="微软雅黑"/>
            </a:endParaRPr>
          </a:p>
        </p:txBody>
      </p:sp>
      <p:sp>
        <p:nvSpPr>
          <p:cNvPr id="39" name="矩形 38"/>
          <p:cNvSpPr/>
          <p:nvPr/>
        </p:nvSpPr>
        <p:spPr>
          <a:xfrm>
            <a:off x="2406654" y="4845865"/>
            <a:ext cx="7588250" cy="430374"/>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关键</a:t>
            </a:r>
            <a:r>
              <a:rPr lang="zh-CN" altLang="en-US" sz="2000" dirty="0" smtClean="0">
                <a:solidFill>
                  <a:schemeClr val="tx1">
                    <a:lumMod val="75000"/>
                    <a:lumOff val="25000"/>
                  </a:schemeClr>
                </a:solidFill>
                <a:latin typeface="微软雅黑" pitchFamily="34" charset="-122"/>
                <a:ea typeface="微软雅黑" pitchFamily="34" charset="-122"/>
              </a:rPr>
              <a:t>活动。简单</a:t>
            </a:r>
            <a:r>
              <a:rPr lang="zh-CN" altLang="en-US" sz="2000" dirty="0">
                <a:solidFill>
                  <a:schemeClr val="tx1">
                    <a:lumMod val="75000"/>
                    <a:lumOff val="25000"/>
                  </a:schemeClr>
                </a:solidFill>
                <a:latin typeface="微软雅黑" pitchFamily="34" charset="-122"/>
                <a:ea typeface="微软雅黑" pitchFamily="34" charset="-122"/>
              </a:rPr>
              <a:t>地讲</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就是 “流程” 这两个字。</a:t>
            </a:r>
          </a:p>
        </p:txBody>
      </p:sp>
      <p:sp>
        <p:nvSpPr>
          <p:cNvPr id="40" name="矩形 39"/>
          <p:cNvSpPr/>
          <p:nvPr/>
        </p:nvSpPr>
        <p:spPr>
          <a:xfrm>
            <a:off x="1529627" y="5391150"/>
            <a:ext cx="508722" cy="55900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26" tIns="60963" rIns="121926" bIns="60963" rtlCol="0" anchor="ctr"/>
          <a:lstStyle/>
          <a:p>
            <a:pPr algn="ctr"/>
            <a:endParaRPr lang="zh-CN" altLang="en-US">
              <a:latin typeface="微软雅黑"/>
              <a:ea typeface="微软雅黑"/>
              <a:cs typeface="+mn-ea"/>
              <a:sym typeface="微软雅黑"/>
            </a:endParaRPr>
          </a:p>
        </p:txBody>
      </p:sp>
      <p:sp>
        <p:nvSpPr>
          <p:cNvPr id="41" name="TextBox 40"/>
          <p:cNvSpPr txBox="1"/>
          <p:nvPr/>
        </p:nvSpPr>
        <p:spPr>
          <a:xfrm>
            <a:off x="1529627" y="5452685"/>
            <a:ext cx="464273" cy="430893"/>
          </a:xfrm>
          <a:prstGeom prst="rect">
            <a:avLst/>
          </a:prstGeom>
          <a:noFill/>
        </p:spPr>
        <p:txBody>
          <a:bodyPr wrap="square" lIns="121926" tIns="60963" rIns="121926" bIns="60963" rtlCol="0">
            <a:spAutoFit/>
          </a:bodyPr>
          <a:lstStyle/>
          <a:p>
            <a:pPr algn="ctr"/>
            <a:r>
              <a:rPr lang="en-US" altLang="zh-CN" sz="2000" dirty="0" smtClean="0">
                <a:solidFill>
                  <a:schemeClr val="bg1"/>
                </a:solidFill>
                <a:latin typeface="微软雅黑"/>
                <a:ea typeface="微软雅黑"/>
                <a:cs typeface="+mn-ea"/>
                <a:sym typeface="微软雅黑"/>
              </a:rPr>
              <a:t>8</a:t>
            </a:r>
            <a:endParaRPr lang="zh-CN" altLang="en-US" sz="2000" dirty="0">
              <a:solidFill>
                <a:schemeClr val="bg1"/>
              </a:solidFill>
              <a:latin typeface="微软雅黑"/>
              <a:ea typeface="微软雅黑"/>
              <a:cs typeface="+mn-ea"/>
              <a:sym typeface="微软雅黑"/>
            </a:endParaRPr>
          </a:p>
        </p:txBody>
      </p:sp>
      <p:sp>
        <p:nvSpPr>
          <p:cNvPr id="42" name="矩形 41"/>
          <p:cNvSpPr/>
          <p:nvPr/>
        </p:nvSpPr>
        <p:spPr>
          <a:xfrm>
            <a:off x="2406650" y="5455465"/>
            <a:ext cx="7588250" cy="430374"/>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关键</a:t>
            </a:r>
            <a:r>
              <a:rPr lang="zh-CN" altLang="en-US" sz="2000" dirty="0" smtClean="0">
                <a:solidFill>
                  <a:schemeClr val="tx1">
                    <a:lumMod val="75000"/>
                    <a:lumOff val="25000"/>
                  </a:schemeClr>
                </a:solidFill>
                <a:latin typeface="微软雅黑" pitchFamily="34" charset="-122"/>
                <a:ea typeface="微软雅黑" pitchFamily="34" charset="-122"/>
              </a:rPr>
              <a:t>伙伴。是否</a:t>
            </a:r>
            <a:r>
              <a:rPr lang="zh-CN" altLang="en-US" sz="2000" dirty="0">
                <a:solidFill>
                  <a:schemeClr val="tx1">
                    <a:lumMod val="75000"/>
                    <a:lumOff val="25000"/>
                  </a:schemeClr>
                </a:solidFill>
                <a:latin typeface="微软雅黑" pitchFamily="34" charset="-122"/>
                <a:ea typeface="微软雅黑" pitchFamily="34" charset="-122"/>
              </a:rPr>
              <a:t>需要跟什么人合作</a:t>
            </a:r>
            <a:r>
              <a:rPr lang="en-US" altLang="zh-CN" sz="2000" dirty="0">
                <a:solidFill>
                  <a:schemeClr val="tx1">
                    <a:lumMod val="75000"/>
                    <a:lumOff val="25000"/>
                  </a:schemeClr>
                </a:solidFill>
                <a:latin typeface="微软雅黑" pitchFamily="34" charset="-122"/>
                <a:ea typeface="微软雅黑" pitchFamily="34" charset="-122"/>
              </a:rPr>
              <a:t>?</a:t>
            </a:r>
            <a:endParaRPr lang="zh-CN" altLang="en-US" sz="2000" dirty="0">
              <a:solidFill>
                <a:schemeClr val="tx1">
                  <a:lumMod val="75000"/>
                  <a:lumOff val="25000"/>
                </a:schemeClr>
              </a:solidFill>
              <a:latin typeface="微软雅黑" pitchFamily="34" charset="-122"/>
              <a:ea typeface="微软雅黑" pitchFamily="34" charset="-122"/>
            </a:endParaRPr>
          </a:p>
        </p:txBody>
      </p:sp>
      <p:sp>
        <p:nvSpPr>
          <p:cNvPr id="43" name="矩形 42"/>
          <p:cNvSpPr/>
          <p:nvPr/>
        </p:nvSpPr>
        <p:spPr>
          <a:xfrm>
            <a:off x="1529627" y="6013450"/>
            <a:ext cx="508722" cy="55900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26" tIns="60963" rIns="121926" bIns="60963" rtlCol="0" anchor="ctr"/>
          <a:lstStyle/>
          <a:p>
            <a:pPr algn="ctr"/>
            <a:endParaRPr lang="zh-CN" altLang="en-US">
              <a:latin typeface="微软雅黑"/>
              <a:ea typeface="微软雅黑"/>
              <a:cs typeface="+mn-ea"/>
              <a:sym typeface="微软雅黑"/>
            </a:endParaRPr>
          </a:p>
        </p:txBody>
      </p:sp>
      <p:sp>
        <p:nvSpPr>
          <p:cNvPr id="44" name="TextBox 43"/>
          <p:cNvSpPr txBox="1"/>
          <p:nvPr/>
        </p:nvSpPr>
        <p:spPr>
          <a:xfrm>
            <a:off x="1529627" y="6074985"/>
            <a:ext cx="464273" cy="430893"/>
          </a:xfrm>
          <a:prstGeom prst="rect">
            <a:avLst/>
          </a:prstGeom>
          <a:noFill/>
        </p:spPr>
        <p:txBody>
          <a:bodyPr wrap="square" lIns="121926" tIns="60963" rIns="121926" bIns="60963" rtlCol="0">
            <a:spAutoFit/>
          </a:bodyPr>
          <a:lstStyle/>
          <a:p>
            <a:pPr algn="ctr"/>
            <a:r>
              <a:rPr lang="en-US" altLang="zh-CN" sz="2000" dirty="0" smtClean="0">
                <a:solidFill>
                  <a:schemeClr val="bg1"/>
                </a:solidFill>
                <a:latin typeface="微软雅黑"/>
                <a:ea typeface="微软雅黑"/>
                <a:cs typeface="+mn-ea"/>
                <a:sym typeface="微软雅黑"/>
              </a:rPr>
              <a:t>9</a:t>
            </a:r>
            <a:endParaRPr lang="zh-CN" altLang="en-US" sz="2000" dirty="0">
              <a:solidFill>
                <a:schemeClr val="bg1"/>
              </a:solidFill>
              <a:latin typeface="微软雅黑"/>
              <a:ea typeface="微软雅黑"/>
              <a:cs typeface="+mn-ea"/>
              <a:sym typeface="微软雅黑"/>
            </a:endParaRPr>
          </a:p>
        </p:txBody>
      </p:sp>
      <p:sp>
        <p:nvSpPr>
          <p:cNvPr id="45" name="矩形 44"/>
          <p:cNvSpPr/>
          <p:nvPr/>
        </p:nvSpPr>
        <p:spPr>
          <a:xfrm>
            <a:off x="2406655" y="6077765"/>
            <a:ext cx="7588250" cy="430374"/>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成本</a:t>
            </a:r>
            <a:r>
              <a:rPr lang="zh-CN" altLang="en-US" sz="2000" dirty="0" smtClean="0">
                <a:solidFill>
                  <a:schemeClr val="tx1">
                    <a:lumMod val="75000"/>
                    <a:lumOff val="25000"/>
                  </a:schemeClr>
                </a:solidFill>
                <a:latin typeface="微软雅黑" pitchFamily="34" charset="-122"/>
                <a:ea typeface="微软雅黑" pitchFamily="34" charset="-122"/>
              </a:rPr>
              <a:t>结构。特别</a:t>
            </a:r>
            <a:r>
              <a:rPr lang="zh-CN" altLang="en-US" sz="2000" dirty="0">
                <a:solidFill>
                  <a:schemeClr val="tx1">
                    <a:lumMod val="75000"/>
                    <a:lumOff val="25000"/>
                  </a:schemeClr>
                </a:solidFill>
                <a:latin typeface="微软雅黑" pitchFamily="34" charset="-122"/>
                <a:ea typeface="微软雅黑" pitchFamily="34" charset="-122"/>
              </a:rPr>
              <a:t>要提醒的是</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成本结构并非一律低价就好。 </a:t>
            </a:r>
          </a:p>
        </p:txBody>
      </p:sp>
      <p:sp>
        <p:nvSpPr>
          <p:cNvPr id="2" name="矩形 1"/>
          <p:cNvSpPr/>
          <p:nvPr/>
        </p:nvSpPr>
        <p:spPr>
          <a:xfrm>
            <a:off x="8456677" y="641832"/>
            <a:ext cx="2441694" cy="430374"/>
          </a:xfrm>
          <a:prstGeom prst="rect">
            <a:avLst/>
          </a:prstGeom>
        </p:spPr>
        <p:txBody>
          <a:bodyPr wrap="none">
            <a:spAutoFit/>
          </a:bodyPr>
          <a:lstStyle/>
          <a:p>
            <a:pPr indent="457200" algn="just">
              <a:lnSpc>
                <a:spcPct val="120000"/>
              </a:lnSpc>
              <a:spcBef>
                <a:spcPct val="0"/>
              </a:spcBef>
            </a:pPr>
            <a:r>
              <a:rPr lang="zh-CN" altLang="en-US" sz="2000" b="1" dirty="0">
                <a:solidFill>
                  <a:schemeClr val="accent2">
                    <a:lumMod val="75000"/>
                  </a:schemeClr>
                </a:solidFill>
                <a:latin typeface="微软雅黑" pitchFamily="34" charset="-122"/>
                <a:ea typeface="微软雅黑" pitchFamily="34" charset="-122"/>
              </a:rPr>
              <a:t>以开咖啡店为例</a:t>
            </a:r>
          </a:p>
        </p:txBody>
      </p:sp>
    </p:spTree>
    <p:extLst>
      <p:ext uri="{BB962C8B-B14F-4D97-AF65-F5344CB8AC3E}">
        <p14:creationId xmlns:p14="http://schemas.microsoft.com/office/powerpoint/2010/main" val="2108960364"/>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ppt_w</p:attrName>
                                        </p:attrNameLst>
                                      </p:cBhvr>
                                      <p:tavLst>
                                        <p:tav tm="0">
                                          <p:val>
                                            <p:fltVal val="0"/>
                                          </p:val>
                                        </p:tav>
                                        <p:tav tm="100000">
                                          <p:val>
                                            <p:strVal val="#ppt_w"/>
                                          </p:val>
                                        </p:tav>
                                      </p:tavLst>
                                    </p:anim>
                                    <p:anim calcmode="lin" valueType="num">
                                      <p:cBhvr>
                                        <p:cTn id="13" dur="500" fill="hold"/>
                                        <p:tgtEl>
                                          <p:spTgt spid="13"/>
                                        </p:tgtEl>
                                        <p:attrNameLst>
                                          <p:attrName>ppt_h</p:attrName>
                                        </p:attrNameLst>
                                      </p:cBhvr>
                                      <p:tavLst>
                                        <p:tav tm="0">
                                          <p:val>
                                            <p:fltVal val="0"/>
                                          </p:val>
                                        </p:tav>
                                        <p:tav tm="100000">
                                          <p:val>
                                            <p:strVal val="#ppt_h"/>
                                          </p:val>
                                        </p:tav>
                                      </p:tavLst>
                                    </p:anim>
                                    <p:animEffect transition="in" filter="fade">
                                      <p:cBhvr>
                                        <p:cTn id="14" dur="500"/>
                                        <p:tgtEl>
                                          <p:spTgt spid="1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Effect transition="in" filter="fade">
                                      <p:cBhvr>
                                        <p:cTn id="19" dur="500"/>
                                        <p:tgtEl>
                                          <p:spTgt spid="3"/>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grpId="0" nodeType="click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p:cTn id="24" dur="500" fill="hold"/>
                                        <p:tgtEl>
                                          <p:spTgt spid="14"/>
                                        </p:tgtEl>
                                        <p:attrNameLst>
                                          <p:attrName>ppt_w</p:attrName>
                                        </p:attrNameLst>
                                      </p:cBhvr>
                                      <p:tavLst>
                                        <p:tav tm="0">
                                          <p:val>
                                            <p:fltVal val="0"/>
                                          </p:val>
                                        </p:tav>
                                        <p:tav tm="100000">
                                          <p:val>
                                            <p:strVal val="#ppt_w"/>
                                          </p:val>
                                        </p:tav>
                                      </p:tavLst>
                                    </p:anim>
                                    <p:anim calcmode="lin" valueType="num">
                                      <p:cBhvr>
                                        <p:cTn id="25" dur="500" fill="hold"/>
                                        <p:tgtEl>
                                          <p:spTgt spid="14"/>
                                        </p:tgtEl>
                                        <p:attrNameLst>
                                          <p:attrName>ppt_h</p:attrName>
                                        </p:attrNameLst>
                                      </p:cBhvr>
                                      <p:tavLst>
                                        <p:tav tm="0">
                                          <p:val>
                                            <p:fltVal val="0"/>
                                          </p:val>
                                        </p:tav>
                                        <p:tav tm="100000">
                                          <p:val>
                                            <p:strVal val="#ppt_h"/>
                                          </p:val>
                                        </p:tav>
                                      </p:tavLst>
                                    </p:anim>
                                    <p:animEffect transition="in" filter="fade">
                                      <p:cBhvr>
                                        <p:cTn id="26" dur="500"/>
                                        <p:tgtEl>
                                          <p:spTgt spid="14"/>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15"/>
                                        </p:tgtEl>
                                        <p:attrNameLst>
                                          <p:attrName>style.visibility</p:attrName>
                                        </p:attrNameLst>
                                      </p:cBhvr>
                                      <p:to>
                                        <p:strVal val="visible"/>
                                      </p:to>
                                    </p:set>
                                    <p:anim calcmode="lin" valueType="num">
                                      <p:cBhvr>
                                        <p:cTn id="29" dur="500" fill="hold"/>
                                        <p:tgtEl>
                                          <p:spTgt spid="15"/>
                                        </p:tgtEl>
                                        <p:attrNameLst>
                                          <p:attrName>ppt_w</p:attrName>
                                        </p:attrNameLst>
                                      </p:cBhvr>
                                      <p:tavLst>
                                        <p:tav tm="0">
                                          <p:val>
                                            <p:fltVal val="0"/>
                                          </p:val>
                                        </p:tav>
                                        <p:tav tm="100000">
                                          <p:val>
                                            <p:strVal val="#ppt_w"/>
                                          </p:val>
                                        </p:tav>
                                      </p:tavLst>
                                    </p:anim>
                                    <p:anim calcmode="lin" valueType="num">
                                      <p:cBhvr>
                                        <p:cTn id="30" dur="500" fill="hold"/>
                                        <p:tgtEl>
                                          <p:spTgt spid="15"/>
                                        </p:tgtEl>
                                        <p:attrNameLst>
                                          <p:attrName>ppt_h</p:attrName>
                                        </p:attrNameLst>
                                      </p:cBhvr>
                                      <p:tavLst>
                                        <p:tav tm="0">
                                          <p:val>
                                            <p:fltVal val="0"/>
                                          </p:val>
                                        </p:tav>
                                        <p:tav tm="100000">
                                          <p:val>
                                            <p:strVal val="#ppt_h"/>
                                          </p:val>
                                        </p:tav>
                                      </p:tavLst>
                                    </p:anim>
                                    <p:animEffect transition="in" filter="fade">
                                      <p:cBhvr>
                                        <p:cTn id="31" dur="500"/>
                                        <p:tgtEl>
                                          <p:spTgt spid="15"/>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16"/>
                                        </p:tgtEl>
                                        <p:attrNameLst>
                                          <p:attrName>style.visibility</p:attrName>
                                        </p:attrNameLst>
                                      </p:cBhvr>
                                      <p:to>
                                        <p:strVal val="visible"/>
                                      </p:to>
                                    </p:set>
                                    <p:anim calcmode="lin" valueType="num">
                                      <p:cBhvr>
                                        <p:cTn id="34" dur="500" fill="hold"/>
                                        <p:tgtEl>
                                          <p:spTgt spid="16"/>
                                        </p:tgtEl>
                                        <p:attrNameLst>
                                          <p:attrName>ppt_w</p:attrName>
                                        </p:attrNameLst>
                                      </p:cBhvr>
                                      <p:tavLst>
                                        <p:tav tm="0">
                                          <p:val>
                                            <p:fltVal val="0"/>
                                          </p:val>
                                        </p:tav>
                                        <p:tav tm="100000">
                                          <p:val>
                                            <p:strVal val="#ppt_w"/>
                                          </p:val>
                                        </p:tav>
                                      </p:tavLst>
                                    </p:anim>
                                    <p:anim calcmode="lin" valueType="num">
                                      <p:cBhvr>
                                        <p:cTn id="35" dur="500" fill="hold"/>
                                        <p:tgtEl>
                                          <p:spTgt spid="16"/>
                                        </p:tgtEl>
                                        <p:attrNameLst>
                                          <p:attrName>ppt_h</p:attrName>
                                        </p:attrNameLst>
                                      </p:cBhvr>
                                      <p:tavLst>
                                        <p:tav tm="0">
                                          <p:val>
                                            <p:fltVal val="0"/>
                                          </p:val>
                                        </p:tav>
                                        <p:tav tm="100000">
                                          <p:val>
                                            <p:strVal val="#ppt_h"/>
                                          </p:val>
                                        </p:tav>
                                      </p:tavLst>
                                    </p:anim>
                                    <p:animEffect transition="in" filter="fade">
                                      <p:cBhvr>
                                        <p:cTn id="36" dur="500"/>
                                        <p:tgtEl>
                                          <p:spTgt spid="16"/>
                                        </p:tgtEl>
                                      </p:cBhvr>
                                    </p:animEffect>
                                  </p:childTnLst>
                                </p:cTn>
                              </p:par>
                            </p:childTnLst>
                          </p:cTn>
                        </p:par>
                      </p:childTnLst>
                    </p:cTn>
                  </p:par>
                  <p:par>
                    <p:cTn id="37" fill="hold">
                      <p:stCondLst>
                        <p:cond delay="indefinite"/>
                      </p:stCondLst>
                      <p:childTnLst>
                        <p:par>
                          <p:cTn id="38" fill="hold">
                            <p:stCondLst>
                              <p:cond delay="0"/>
                            </p:stCondLst>
                            <p:childTnLst>
                              <p:par>
                                <p:cTn id="39" presetID="53" presetClass="entr" presetSubtype="16" fill="hold" grpId="0" nodeType="clickEffect">
                                  <p:stCondLst>
                                    <p:cond delay="0"/>
                                  </p:stCondLst>
                                  <p:childTnLst>
                                    <p:set>
                                      <p:cBhvr>
                                        <p:cTn id="40" dur="1" fill="hold">
                                          <p:stCondLst>
                                            <p:cond delay="0"/>
                                          </p:stCondLst>
                                        </p:cTn>
                                        <p:tgtEl>
                                          <p:spTgt spid="17"/>
                                        </p:tgtEl>
                                        <p:attrNameLst>
                                          <p:attrName>style.visibility</p:attrName>
                                        </p:attrNameLst>
                                      </p:cBhvr>
                                      <p:to>
                                        <p:strVal val="visible"/>
                                      </p:to>
                                    </p:set>
                                    <p:anim calcmode="lin" valueType="num">
                                      <p:cBhvr>
                                        <p:cTn id="41" dur="500" fill="hold"/>
                                        <p:tgtEl>
                                          <p:spTgt spid="17"/>
                                        </p:tgtEl>
                                        <p:attrNameLst>
                                          <p:attrName>ppt_w</p:attrName>
                                        </p:attrNameLst>
                                      </p:cBhvr>
                                      <p:tavLst>
                                        <p:tav tm="0">
                                          <p:val>
                                            <p:fltVal val="0"/>
                                          </p:val>
                                        </p:tav>
                                        <p:tav tm="100000">
                                          <p:val>
                                            <p:strVal val="#ppt_w"/>
                                          </p:val>
                                        </p:tav>
                                      </p:tavLst>
                                    </p:anim>
                                    <p:anim calcmode="lin" valueType="num">
                                      <p:cBhvr>
                                        <p:cTn id="42" dur="500" fill="hold"/>
                                        <p:tgtEl>
                                          <p:spTgt spid="17"/>
                                        </p:tgtEl>
                                        <p:attrNameLst>
                                          <p:attrName>ppt_h</p:attrName>
                                        </p:attrNameLst>
                                      </p:cBhvr>
                                      <p:tavLst>
                                        <p:tav tm="0">
                                          <p:val>
                                            <p:fltVal val="0"/>
                                          </p:val>
                                        </p:tav>
                                        <p:tav tm="100000">
                                          <p:val>
                                            <p:strVal val="#ppt_h"/>
                                          </p:val>
                                        </p:tav>
                                      </p:tavLst>
                                    </p:anim>
                                    <p:animEffect transition="in" filter="fade">
                                      <p:cBhvr>
                                        <p:cTn id="43" dur="500"/>
                                        <p:tgtEl>
                                          <p:spTgt spid="17"/>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20"/>
                                        </p:tgtEl>
                                        <p:attrNameLst>
                                          <p:attrName>style.visibility</p:attrName>
                                        </p:attrNameLst>
                                      </p:cBhvr>
                                      <p:to>
                                        <p:strVal val="visible"/>
                                      </p:to>
                                    </p:set>
                                    <p:anim calcmode="lin" valueType="num">
                                      <p:cBhvr>
                                        <p:cTn id="46" dur="500" fill="hold"/>
                                        <p:tgtEl>
                                          <p:spTgt spid="20"/>
                                        </p:tgtEl>
                                        <p:attrNameLst>
                                          <p:attrName>ppt_w</p:attrName>
                                        </p:attrNameLst>
                                      </p:cBhvr>
                                      <p:tavLst>
                                        <p:tav tm="0">
                                          <p:val>
                                            <p:fltVal val="0"/>
                                          </p:val>
                                        </p:tav>
                                        <p:tav tm="100000">
                                          <p:val>
                                            <p:strVal val="#ppt_w"/>
                                          </p:val>
                                        </p:tav>
                                      </p:tavLst>
                                    </p:anim>
                                    <p:anim calcmode="lin" valueType="num">
                                      <p:cBhvr>
                                        <p:cTn id="47" dur="500" fill="hold"/>
                                        <p:tgtEl>
                                          <p:spTgt spid="20"/>
                                        </p:tgtEl>
                                        <p:attrNameLst>
                                          <p:attrName>ppt_h</p:attrName>
                                        </p:attrNameLst>
                                      </p:cBhvr>
                                      <p:tavLst>
                                        <p:tav tm="0">
                                          <p:val>
                                            <p:fltVal val="0"/>
                                          </p:val>
                                        </p:tav>
                                        <p:tav tm="100000">
                                          <p:val>
                                            <p:strVal val="#ppt_h"/>
                                          </p:val>
                                        </p:tav>
                                      </p:tavLst>
                                    </p:anim>
                                    <p:animEffect transition="in" filter="fade">
                                      <p:cBhvr>
                                        <p:cTn id="48" dur="500"/>
                                        <p:tgtEl>
                                          <p:spTgt spid="20"/>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21"/>
                                        </p:tgtEl>
                                        <p:attrNameLst>
                                          <p:attrName>style.visibility</p:attrName>
                                        </p:attrNameLst>
                                      </p:cBhvr>
                                      <p:to>
                                        <p:strVal val="visible"/>
                                      </p:to>
                                    </p:set>
                                    <p:anim calcmode="lin" valueType="num">
                                      <p:cBhvr>
                                        <p:cTn id="51" dur="500" fill="hold"/>
                                        <p:tgtEl>
                                          <p:spTgt spid="21"/>
                                        </p:tgtEl>
                                        <p:attrNameLst>
                                          <p:attrName>ppt_w</p:attrName>
                                        </p:attrNameLst>
                                      </p:cBhvr>
                                      <p:tavLst>
                                        <p:tav tm="0">
                                          <p:val>
                                            <p:fltVal val="0"/>
                                          </p:val>
                                        </p:tav>
                                        <p:tav tm="100000">
                                          <p:val>
                                            <p:strVal val="#ppt_w"/>
                                          </p:val>
                                        </p:tav>
                                      </p:tavLst>
                                    </p:anim>
                                    <p:anim calcmode="lin" valueType="num">
                                      <p:cBhvr>
                                        <p:cTn id="52" dur="500" fill="hold"/>
                                        <p:tgtEl>
                                          <p:spTgt spid="21"/>
                                        </p:tgtEl>
                                        <p:attrNameLst>
                                          <p:attrName>ppt_h</p:attrName>
                                        </p:attrNameLst>
                                      </p:cBhvr>
                                      <p:tavLst>
                                        <p:tav tm="0">
                                          <p:val>
                                            <p:fltVal val="0"/>
                                          </p:val>
                                        </p:tav>
                                        <p:tav tm="100000">
                                          <p:val>
                                            <p:strVal val="#ppt_h"/>
                                          </p:val>
                                        </p:tav>
                                      </p:tavLst>
                                    </p:anim>
                                    <p:animEffect transition="in" filter="fade">
                                      <p:cBhvr>
                                        <p:cTn id="53" dur="500"/>
                                        <p:tgtEl>
                                          <p:spTgt spid="21"/>
                                        </p:tgtEl>
                                      </p:cBhvr>
                                    </p:animEffect>
                                  </p:childTnLst>
                                </p:cTn>
                              </p:par>
                            </p:childTnLst>
                          </p:cTn>
                        </p:par>
                      </p:childTnLst>
                    </p:cTn>
                  </p:par>
                  <p:par>
                    <p:cTn id="54" fill="hold">
                      <p:stCondLst>
                        <p:cond delay="indefinite"/>
                      </p:stCondLst>
                      <p:childTnLst>
                        <p:par>
                          <p:cTn id="55" fill="hold">
                            <p:stCondLst>
                              <p:cond delay="0"/>
                            </p:stCondLst>
                            <p:childTnLst>
                              <p:par>
                                <p:cTn id="56" presetID="53" presetClass="entr" presetSubtype="16" fill="hold" grpId="0" nodeType="clickEffect">
                                  <p:stCondLst>
                                    <p:cond delay="0"/>
                                  </p:stCondLst>
                                  <p:childTnLst>
                                    <p:set>
                                      <p:cBhvr>
                                        <p:cTn id="57" dur="1" fill="hold">
                                          <p:stCondLst>
                                            <p:cond delay="0"/>
                                          </p:stCondLst>
                                        </p:cTn>
                                        <p:tgtEl>
                                          <p:spTgt spid="22"/>
                                        </p:tgtEl>
                                        <p:attrNameLst>
                                          <p:attrName>style.visibility</p:attrName>
                                        </p:attrNameLst>
                                      </p:cBhvr>
                                      <p:to>
                                        <p:strVal val="visible"/>
                                      </p:to>
                                    </p:set>
                                    <p:anim calcmode="lin" valueType="num">
                                      <p:cBhvr>
                                        <p:cTn id="58" dur="500" fill="hold"/>
                                        <p:tgtEl>
                                          <p:spTgt spid="22"/>
                                        </p:tgtEl>
                                        <p:attrNameLst>
                                          <p:attrName>ppt_w</p:attrName>
                                        </p:attrNameLst>
                                      </p:cBhvr>
                                      <p:tavLst>
                                        <p:tav tm="0">
                                          <p:val>
                                            <p:fltVal val="0"/>
                                          </p:val>
                                        </p:tav>
                                        <p:tav tm="100000">
                                          <p:val>
                                            <p:strVal val="#ppt_w"/>
                                          </p:val>
                                        </p:tav>
                                      </p:tavLst>
                                    </p:anim>
                                    <p:anim calcmode="lin" valueType="num">
                                      <p:cBhvr>
                                        <p:cTn id="59" dur="500" fill="hold"/>
                                        <p:tgtEl>
                                          <p:spTgt spid="22"/>
                                        </p:tgtEl>
                                        <p:attrNameLst>
                                          <p:attrName>ppt_h</p:attrName>
                                        </p:attrNameLst>
                                      </p:cBhvr>
                                      <p:tavLst>
                                        <p:tav tm="0">
                                          <p:val>
                                            <p:fltVal val="0"/>
                                          </p:val>
                                        </p:tav>
                                        <p:tav tm="100000">
                                          <p:val>
                                            <p:strVal val="#ppt_h"/>
                                          </p:val>
                                        </p:tav>
                                      </p:tavLst>
                                    </p:anim>
                                    <p:animEffect transition="in" filter="fade">
                                      <p:cBhvr>
                                        <p:cTn id="60" dur="500"/>
                                        <p:tgtEl>
                                          <p:spTgt spid="22"/>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23"/>
                                        </p:tgtEl>
                                        <p:attrNameLst>
                                          <p:attrName>style.visibility</p:attrName>
                                        </p:attrNameLst>
                                      </p:cBhvr>
                                      <p:to>
                                        <p:strVal val="visible"/>
                                      </p:to>
                                    </p:set>
                                    <p:anim calcmode="lin" valueType="num">
                                      <p:cBhvr>
                                        <p:cTn id="63" dur="500" fill="hold"/>
                                        <p:tgtEl>
                                          <p:spTgt spid="23"/>
                                        </p:tgtEl>
                                        <p:attrNameLst>
                                          <p:attrName>ppt_w</p:attrName>
                                        </p:attrNameLst>
                                      </p:cBhvr>
                                      <p:tavLst>
                                        <p:tav tm="0">
                                          <p:val>
                                            <p:fltVal val="0"/>
                                          </p:val>
                                        </p:tav>
                                        <p:tav tm="100000">
                                          <p:val>
                                            <p:strVal val="#ppt_w"/>
                                          </p:val>
                                        </p:tav>
                                      </p:tavLst>
                                    </p:anim>
                                    <p:anim calcmode="lin" valueType="num">
                                      <p:cBhvr>
                                        <p:cTn id="64" dur="500" fill="hold"/>
                                        <p:tgtEl>
                                          <p:spTgt spid="23"/>
                                        </p:tgtEl>
                                        <p:attrNameLst>
                                          <p:attrName>ppt_h</p:attrName>
                                        </p:attrNameLst>
                                      </p:cBhvr>
                                      <p:tavLst>
                                        <p:tav tm="0">
                                          <p:val>
                                            <p:fltVal val="0"/>
                                          </p:val>
                                        </p:tav>
                                        <p:tav tm="100000">
                                          <p:val>
                                            <p:strVal val="#ppt_h"/>
                                          </p:val>
                                        </p:tav>
                                      </p:tavLst>
                                    </p:anim>
                                    <p:animEffect transition="in" filter="fade">
                                      <p:cBhvr>
                                        <p:cTn id="65" dur="500"/>
                                        <p:tgtEl>
                                          <p:spTgt spid="23"/>
                                        </p:tgtEl>
                                      </p:cBhvr>
                                    </p:animEffect>
                                  </p:childTnLst>
                                </p:cTn>
                              </p:par>
                              <p:par>
                                <p:cTn id="66" presetID="53" presetClass="entr" presetSubtype="16" fill="hold" grpId="0" nodeType="withEffect">
                                  <p:stCondLst>
                                    <p:cond delay="0"/>
                                  </p:stCondLst>
                                  <p:childTnLst>
                                    <p:set>
                                      <p:cBhvr>
                                        <p:cTn id="67" dur="1" fill="hold">
                                          <p:stCondLst>
                                            <p:cond delay="0"/>
                                          </p:stCondLst>
                                        </p:cTn>
                                        <p:tgtEl>
                                          <p:spTgt spid="24"/>
                                        </p:tgtEl>
                                        <p:attrNameLst>
                                          <p:attrName>style.visibility</p:attrName>
                                        </p:attrNameLst>
                                      </p:cBhvr>
                                      <p:to>
                                        <p:strVal val="visible"/>
                                      </p:to>
                                    </p:set>
                                    <p:anim calcmode="lin" valueType="num">
                                      <p:cBhvr>
                                        <p:cTn id="68" dur="500" fill="hold"/>
                                        <p:tgtEl>
                                          <p:spTgt spid="24"/>
                                        </p:tgtEl>
                                        <p:attrNameLst>
                                          <p:attrName>ppt_w</p:attrName>
                                        </p:attrNameLst>
                                      </p:cBhvr>
                                      <p:tavLst>
                                        <p:tav tm="0">
                                          <p:val>
                                            <p:fltVal val="0"/>
                                          </p:val>
                                        </p:tav>
                                        <p:tav tm="100000">
                                          <p:val>
                                            <p:strVal val="#ppt_w"/>
                                          </p:val>
                                        </p:tav>
                                      </p:tavLst>
                                    </p:anim>
                                    <p:anim calcmode="lin" valueType="num">
                                      <p:cBhvr>
                                        <p:cTn id="69" dur="500" fill="hold"/>
                                        <p:tgtEl>
                                          <p:spTgt spid="24"/>
                                        </p:tgtEl>
                                        <p:attrNameLst>
                                          <p:attrName>ppt_h</p:attrName>
                                        </p:attrNameLst>
                                      </p:cBhvr>
                                      <p:tavLst>
                                        <p:tav tm="0">
                                          <p:val>
                                            <p:fltVal val="0"/>
                                          </p:val>
                                        </p:tav>
                                        <p:tav tm="100000">
                                          <p:val>
                                            <p:strVal val="#ppt_h"/>
                                          </p:val>
                                        </p:tav>
                                      </p:tavLst>
                                    </p:anim>
                                    <p:animEffect transition="in" filter="fade">
                                      <p:cBhvr>
                                        <p:cTn id="70" dur="500"/>
                                        <p:tgtEl>
                                          <p:spTgt spid="24"/>
                                        </p:tgtEl>
                                      </p:cBhvr>
                                    </p:animEffect>
                                  </p:childTnLst>
                                </p:cTn>
                              </p:par>
                            </p:childTnLst>
                          </p:cTn>
                        </p:par>
                      </p:childTnLst>
                    </p:cTn>
                  </p:par>
                  <p:par>
                    <p:cTn id="71" fill="hold">
                      <p:stCondLst>
                        <p:cond delay="indefinite"/>
                      </p:stCondLst>
                      <p:childTnLst>
                        <p:par>
                          <p:cTn id="72" fill="hold">
                            <p:stCondLst>
                              <p:cond delay="0"/>
                            </p:stCondLst>
                            <p:childTnLst>
                              <p:par>
                                <p:cTn id="73" presetID="53" presetClass="entr" presetSubtype="16" fill="hold" grpId="0" nodeType="clickEffect">
                                  <p:stCondLst>
                                    <p:cond delay="0"/>
                                  </p:stCondLst>
                                  <p:childTnLst>
                                    <p:set>
                                      <p:cBhvr>
                                        <p:cTn id="74" dur="1" fill="hold">
                                          <p:stCondLst>
                                            <p:cond delay="0"/>
                                          </p:stCondLst>
                                        </p:cTn>
                                        <p:tgtEl>
                                          <p:spTgt spid="25"/>
                                        </p:tgtEl>
                                        <p:attrNameLst>
                                          <p:attrName>style.visibility</p:attrName>
                                        </p:attrNameLst>
                                      </p:cBhvr>
                                      <p:to>
                                        <p:strVal val="visible"/>
                                      </p:to>
                                    </p:set>
                                    <p:anim calcmode="lin" valueType="num">
                                      <p:cBhvr>
                                        <p:cTn id="75" dur="500" fill="hold"/>
                                        <p:tgtEl>
                                          <p:spTgt spid="25"/>
                                        </p:tgtEl>
                                        <p:attrNameLst>
                                          <p:attrName>ppt_w</p:attrName>
                                        </p:attrNameLst>
                                      </p:cBhvr>
                                      <p:tavLst>
                                        <p:tav tm="0">
                                          <p:val>
                                            <p:fltVal val="0"/>
                                          </p:val>
                                        </p:tav>
                                        <p:tav tm="100000">
                                          <p:val>
                                            <p:strVal val="#ppt_w"/>
                                          </p:val>
                                        </p:tav>
                                      </p:tavLst>
                                    </p:anim>
                                    <p:anim calcmode="lin" valueType="num">
                                      <p:cBhvr>
                                        <p:cTn id="76" dur="500" fill="hold"/>
                                        <p:tgtEl>
                                          <p:spTgt spid="25"/>
                                        </p:tgtEl>
                                        <p:attrNameLst>
                                          <p:attrName>ppt_h</p:attrName>
                                        </p:attrNameLst>
                                      </p:cBhvr>
                                      <p:tavLst>
                                        <p:tav tm="0">
                                          <p:val>
                                            <p:fltVal val="0"/>
                                          </p:val>
                                        </p:tav>
                                        <p:tav tm="100000">
                                          <p:val>
                                            <p:strVal val="#ppt_h"/>
                                          </p:val>
                                        </p:tav>
                                      </p:tavLst>
                                    </p:anim>
                                    <p:animEffect transition="in" filter="fade">
                                      <p:cBhvr>
                                        <p:cTn id="77" dur="500"/>
                                        <p:tgtEl>
                                          <p:spTgt spid="25"/>
                                        </p:tgtEl>
                                      </p:cBhvr>
                                    </p:animEffect>
                                  </p:childTnLst>
                                </p:cTn>
                              </p:par>
                              <p:par>
                                <p:cTn id="78" presetID="53" presetClass="entr" presetSubtype="16" fill="hold" grpId="0" nodeType="withEffect">
                                  <p:stCondLst>
                                    <p:cond delay="0"/>
                                  </p:stCondLst>
                                  <p:childTnLst>
                                    <p:set>
                                      <p:cBhvr>
                                        <p:cTn id="79" dur="1" fill="hold">
                                          <p:stCondLst>
                                            <p:cond delay="0"/>
                                          </p:stCondLst>
                                        </p:cTn>
                                        <p:tgtEl>
                                          <p:spTgt spid="27"/>
                                        </p:tgtEl>
                                        <p:attrNameLst>
                                          <p:attrName>style.visibility</p:attrName>
                                        </p:attrNameLst>
                                      </p:cBhvr>
                                      <p:to>
                                        <p:strVal val="visible"/>
                                      </p:to>
                                    </p:set>
                                    <p:anim calcmode="lin" valueType="num">
                                      <p:cBhvr>
                                        <p:cTn id="80" dur="500" fill="hold"/>
                                        <p:tgtEl>
                                          <p:spTgt spid="27"/>
                                        </p:tgtEl>
                                        <p:attrNameLst>
                                          <p:attrName>ppt_w</p:attrName>
                                        </p:attrNameLst>
                                      </p:cBhvr>
                                      <p:tavLst>
                                        <p:tav tm="0">
                                          <p:val>
                                            <p:fltVal val="0"/>
                                          </p:val>
                                        </p:tav>
                                        <p:tav tm="100000">
                                          <p:val>
                                            <p:strVal val="#ppt_w"/>
                                          </p:val>
                                        </p:tav>
                                      </p:tavLst>
                                    </p:anim>
                                    <p:anim calcmode="lin" valueType="num">
                                      <p:cBhvr>
                                        <p:cTn id="81" dur="500" fill="hold"/>
                                        <p:tgtEl>
                                          <p:spTgt spid="27"/>
                                        </p:tgtEl>
                                        <p:attrNameLst>
                                          <p:attrName>ppt_h</p:attrName>
                                        </p:attrNameLst>
                                      </p:cBhvr>
                                      <p:tavLst>
                                        <p:tav tm="0">
                                          <p:val>
                                            <p:fltVal val="0"/>
                                          </p:val>
                                        </p:tav>
                                        <p:tav tm="100000">
                                          <p:val>
                                            <p:strVal val="#ppt_h"/>
                                          </p:val>
                                        </p:tav>
                                      </p:tavLst>
                                    </p:anim>
                                    <p:animEffect transition="in" filter="fade">
                                      <p:cBhvr>
                                        <p:cTn id="82" dur="500"/>
                                        <p:tgtEl>
                                          <p:spTgt spid="27"/>
                                        </p:tgtEl>
                                      </p:cBhvr>
                                    </p:animEffect>
                                  </p:childTnLst>
                                </p:cTn>
                              </p:par>
                              <p:par>
                                <p:cTn id="83" presetID="53" presetClass="entr" presetSubtype="16" fill="hold" grpId="0" nodeType="withEffect">
                                  <p:stCondLst>
                                    <p:cond delay="0"/>
                                  </p:stCondLst>
                                  <p:childTnLst>
                                    <p:set>
                                      <p:cBhvr>
                                        <p:cTn id="84" dur="1" fill="hold">
                                          <p:stCondLst>
                                            <p:cond delay="0"/>
                                          </p:stCondLst>
                                        </p:cTn>
                                        <p:tgtEl>
                                          <p:spTgt spid="28"/>
                                        </p:tgtEl>
                                        <p:attrNameLst>
                                          <p:attrName>style.visibility</p:attrName>
                                        </p:attrNameLst>
                                      </p:cBhvr>
                                      <p:to>
                                        <p:strVal val="visible"/>
                                      </p:to>
                                    </p:set>
                                    <p:anim calcmode="lin" valueType="num">
                                      <p:cBhvr>
                                        <p:cTn id="85" dur="500" fill="hold"/>
                                        <p:tgtEl>
                                          <p:spTgt spid="28"/>
                                        </p:tgtEl>
                                        <p:attrNameLst>
                                          <p:attrName>ppt_w</p:attrName>
                                        </p:attrNameLst>
                                      </p:cBhvr>
                                      <p:tavLst>
                                        <p:tav tm="0">
                                          <p:val>
                                            <p:fltVal val="0"/>
                                          </p:val>
                                        </p:tav>
                                        <p:tav tm="100000">
                                          <p:val>
                                            <p:strVal val="#ppt_w"/>
                                          </p:val>
                                        </p:tav>
                                      </p:tavLst>
                                    </p:anim>
                                    <p:anim calcmode="lin" valueType="num">
                                      <p:cBhvr>
                                        <p:cTn id="86" dur="500" fill="hold"/>
                                        <p:tgtEl>
                                          <p:spTgt spid="28"/>
                                        </p:tgtEl>
                                        <p:attrNameLst>
                                          <p:attrName>ppt_h</p:attrName>
                                        </p:attrNameLst>
                                      </p:cBhvr>
                                      <p:tavLst>
                                        <p:tav tm="0">
                                          <p:val>
                                            <p:fltVal val="0"/>
                                          </p:val>
                                        </p:tav>
                                        <p:tav tm="100000">
                                          <p:val>
                                            <p:strVal val="#ppt_h"/>
                                          </p:val>
                                        </p:tav>
                                      </p:tavLst>
                                    </p:anim>
                                    <p:animEffect transition="in" filter="fade">
                                      <p:cBhvr>
                                        <p:cTn id="87" dur="500"/>
                                        <p:tgtEl>
                                          <p:spTgt spid="28"/>
                                        </p:tgtEl>
                                      </p:cBhvr>
                                    </p:animEffect>
                                  </p:childTnLst>
                                </p:cTn>
                              </p:par>
                            </p:childTnLst>
                          </p:cTn>
                        </p:par>
                      </p:childTnLst>
                    </p:cTn>
                  </p:par>
                  <p:par>
                    <p:cTn id="88" fill="hold">
                      <p:stCondLst>
                        <p:cond delay="indefinite"/>
                      </p:stCondLst>
                      <p:childTnLst>
                        <p:par>
                          <p:cTn id="89" fill="hold">
                            <p:stCondLst>
                              <p:cond delay="0"/>
                            </p:stCondLst>
                            <p:childTnLst>
                              <p:par>
                                <p:cTn id="90" presetID="53" presetClass="entr" presetSubtype="16" fill="hold" grpId="0" nodeType="clickEffect">
                                  <p:stCondLst>
                                    <p:cond delay="0"/>
                                  </p:stCondLst>
                                  <p:childTnLst>
                                    <p:set>
                                      <p:cBhvr>
                                        <p:cTn id="91" dur="1" fill="hold">
                                          <p:stCondLst>
                                            <p:cond delay="0"/>
                                          </p:stCondLst>
                                        </p:cTn>
                                        <p:tgtEl>
                                          <p:spTgt spid="29"/>
                                        </p:tgtEl>
                                        <p:attrNameLst>
                                          <p:attrName>style.visibility</p:attrName>
                                        </p:attrNameLst>
                                      </p:cBhvr>
                                      <p:to>
                                        <p:strVal val="visible"/>
                                      </p:to>
                                    </p:set>
                                    <p:anim calcmode="lin" valueType="num">
                                      <p:cBhvr>
                                        <p:cTn id="92" dur="500" fill="hold"/>
                                        <p:tgtEl>
                                          <p:spTgt spid="29"/>
                                        </p:tgtEl>
                                        <p:attrNameLst>
                                          <p:attrName>ppt_w</p:attrName>
                                        </p:attrNameLst>
                                      </p:cBhvr>
                                      <p:tavLst>
                                        <p:tav tm="0">
                                          <p:val>
                                            <p:fltVal val="0"/>
                                          </p:val>
                                        </p:tav>
                                        <p:tav tm="100000">
                                          <p:val>
                                            <p:strVal val="#ppt_w"/>
                                          </p:val>
                                        </p:tav>
                                      </p:tavLst>
                                    </p:anim>
                                    <p:anim calcmode="lin" valueType="num">
                                      <p:cBhvr>
                                        <p:cTn id="93" dur="500" fill="hold"/>
                                        <p:tgtEl>
                                          <p:spTgt spid="29"/>
                                        </p:tgtEl>
                                        <p:attrNameLst>
                                          <p:attrName>ppt_h</p:attrName>
                                        </p:attrNameLst>
                                      </p:cBhvr>
                                      <p:tavLst>
                                        <p:tav tm="0">
                                          <p:val>
                                            <p:fltVal val="0"/>
                                          </p:val>
                                        </p:tav>
                                        <p:tav tm="100000">
                                          <p:val>
                                            <p:strVal val="#ppt_h"/>
                                          </p:val>
                                        </p:tav>
                                      </p:tavLst>
                                    </p:anim>
                                    <p:animEffect transition="in" filter="fade">
                                      <p:cBhvr>
                                        <p:cTn id="94" dur="500"/>
                                        <p:tgtEl>
                                          <p:spTgt spid="29"/>
                                        </p:tgtEl>
                                      </p:cBhvr>
                                    </p:animEffect>
                                  </p:childTnLst>
                                </p:cTn>
                              </p:par>
                              <p:par>
                                <p:cTn id="95" presetID="53" presetClass="entr" presetSubtype="16" fill="hold" grpId="0" nodeType="withEffect">
                                  <p:stCondLst>
                                    <p:cond delay="0"/>
                                  </p:stCondLst>
                                  <p:childTnLst>
                                    <p:set>
                                      <p:cBhvr>
                                        <p:cTn id="96" dur="1" fill="hold">
                                          <p:stCondLst>
                                            <p:cond delay="0"/>
                                          </p:stCondLst>
                                        </p:cTn>
                                        <p:tgtEl>
                                          <p:spTgt spid="35"/>
                                        </p:tgtEl>
                                        <p:attrNameLst>
                                          <p:attrName>style.visibility</p:attrName>
                                        </p:attrNameLst>
                                      </p:cBhvr>
                                      <p:to>
                                        <p:strVal val="visible"/>
                                      </p:to>
                                    </p:set>
                                    <p:anim calcmode="lin" valueType="num">
                                      <p:cBhvr>
                                        <p:cTn id="97" dur="500" fill="hold"/>
                                        <p:tgtEl>
                                          <p:spTgt spid="35"/>
                                        </p:tgtEl>
                                        <p:attrNameLst>
                                          <p:attrName>ppt_w</p:attrName>
                                        </p:attrNameLst>
                                      </p:cBhvr>
                                      <p:tavLst>
                                        <p:tav tm="0">
                                          <p:val>
                                            <p:fltVal val="0"/>
                                          </p:val>
                                        </p:tav>
                                        <p:tav tm="100000">
                                          <p:val>
                                            <p:strVal val="#ppt_w"/>
                                          </p:val>
                                        </p:tav>
                                      </p:tavLst>
                                    </p:anim>
                                    <p:anim calcmode="lin" valueType="num">
                                      <p:cBhvr>
                                        <p:cTn id="98" dur="500" fill="hold"/>
                                        <p:tgtEl>
                                          <p:spTgt spid="35"/>
                                        </p:tgtEl>
                                        <p:attrNameLst>
                                          <p:attrName>ppt_h</p:attrName>
                                        </p:attrNameLst>
                                      </p:cBhvr>
                                      <p:tavLst>
                                        <p:tav tm="0">
                                          <p:val>
                                            <p:fltVal val="0"/>
                                          </p:val>
                                        </p:tav>
                                        <p:tav tm="100000">
                                          <p:val>
                                            <p:strVal val="#ppt_h"/>
                                          </p:val>
                                        </p:tav>
                                      </p:tavLst>
                                    </p:anim>
                                    <p:animEffect transition="in" filter="fade">
                                      <p:cBhvr>
                                        <p:cTn id="99" dur="500"/>
                                        <p:tgtEl>
                                          <p:spTgt spid="35"/>
                                        </p:tgtEl>
                                      </p:cBhvr>
                                    </p:animEffect>
                                  </p:childTnLst>
                                </p:cTn>
                              </p:par>
                              <p:par>
                                <p:cTn id="100" presetID="53" presetClass="entr" presetSubtype="16" fill="hold" grpId="0" nodeType="withEffect">
                                  <p:stCondLst>
                                    <p:cond delay="0"/>
                                  </p:stCondLst>
                                  <p:childTnLst>
                                    <p:set>
                                      <p:cBhvr>
                                        <p:cTn id="101" dur="1" fill="hold">
                                          <p:stCondLst>
                                            <p:cond delay="0"/>
                                          </p:stCondLst>
                                        </p:cTn>
                                        <p:tgtEl>
                                          <p:spTgt spid="36"/>
                                        </p:tgtEl>
                                        <p:attrNameLst>
                                          <p:attrName>style.visibility</p:attrName>
                                        </p:attrNameLst>
                                      </p:cBhvr>
                                      <p:to>
                                        <p:strVal val="visible"/>
                                      </p:to>
                                    </p:set>
                                    <p:anim calcmode="lin" valueType="num">
                                      <p:cBhvr>
                                        <p:cTn id="102" dur="500" fill="hold"/>
                                        <p:tgtEl>
                                          <p:spTgt spid="36"/>
                                        </p:tgtEl>
                                        <p:attrNameLst>
                                          <p:attrName>ppt_w</p:attrName>
                                        </p:attrNameLst>
                                      </p:cBhvr>
                                      <p:tavLst>
                                        <p:tav tm="0">
                                          <p:val>
                                            <p:fltVal val="0"/>
                                          </p:val>
                                        </p:tav>
                                        <p:tav tm="100000">
                                          <p:val>
                                            <p:strVal val="#ppt_w"/>
                                          </p:val>
                                        </p:tav>
                                      </p:tavLst>
                                    </p:anim>
                                    <p:anim calcmode="lin" valueType="num">
                                      <p:cBhvr>
                                        <p:cTn id="103" dur="500" fill="hold"/>
                                        <p:tgtEl>
                                          <p:spTgt spid="36"/>
                                        </p:tgtEl>
                                        <p:attrNameLst>
                                          <p:attrName>ppt_h</p:attrName>
                                        </p:attrNameLst>
                                      </p:cBhvr>
                                      <p:tavLst>
                                        <p:tav tm="0">
                                          <p:val>
                                            <p:fltVal val="0"/>
                                          </p:val>
                                        </p:tav>
                                        <p:tav tm="100000">
                                          <p:val>
                                            <p:strVal val="#ppt_h"/>
                                          </p:val>
                                        </p:tav>
                                      </p:tavLst>
                                    </p:anim>
                                    <p:animEffect transition="in" filter="fade">
                                      <p:cBhvr>
                                        <p:cTn id="104" dur="500"/>
                                        <p:tgtEl>
                                          <p:spTgt spid="36"/>
                                        </p:tgtEl>
                                      </p:cBhvr>
                                    </p:animEffect>
                                  </p:childTnLst>
                                </p:cTn>
                              </p:par>
                            </p:childTnLst>
                          </p:cTn>
                        </p:par>
                      </p:childTnLst>
                    </p:cTn>
                  </p:par>
                  <p:par>
                    <p:cTn id="105" fill="hold">
                      <p:stCondLst>
                        <p:cond delay="indefinite"/>
                      </p:stCondLst>
                      <p:childTnLst>
                        <p:par>
                          <p:cTn id="106" fill="hold">
                            <p:stCondLst>
                              <p:cond delay="0"/>
                            </p:stCondLst>
                            <p:childTnLst>
                              <p:par>
                                <p:cTn id="107" presetID="53" presetClass="entr" presetSubtype="16" fill="hold" grpId="0" nodeType="clickEffect">
                                  <p:stCondLst>
                                    <p:cond delay="0"/>
                                  </p:stCondLst>
                                  <p:childTnLst>
                                    <p:set>
                                      <p:cBhvr>
                                        <p:cTn id="108" dur="1" fill="hold">
                                          <p:stCondLst>
                                            <p:cond delay="0"/>
                                          </p:stCondLst>
                                        </p:cTn>
                                        <p:tgtEl>
                                          <p:spTgt spid="37"/>
                                        </p:tgtEl>
                                        <p:attrNameLst>
                                          <p:attrName>style.visibility</p:attrName>
                                        </p:attrNameLst>
                                      </p:cBhvr>
                                      <p:to>
                                        <p:strVal val="visible"/>
                                      </p:to>
                                    </p:set>
                                    <p:anim calcmode="lin" valueType="num">
                                      <p:cBhvr>
                                        <p:cTn id="109" dur="500" fill="hold"/>
                                        <p:tgtEl>
                                          <p:spTgt spid="37"/>
                                        </p:tgtEl>
                                        <p:attrNameLst>
                                          <p:attrName>ppt_w</p:attrName>
                                        </p:attrNameLst>
                                      </p:cBhvr>
                                      <p:tavLst>
                                        <p:tav tm="0">
                                          <p:val>
                                            <p:fltVal val="0"/>
                                          </p:val>
                                        </p:tav>
                                        <p:tav tm="100000">
                                          <p:val>
                                            <p:strVal val="#ppt_w"/>
                                          </p:val>
                                        </p:tav>
                                      </p:tavLst>
                                    </p:anim>
                                    <p:anim calcmode="lin" valueType="num">
                                      <p:cBhvr>
                                        <p:cTn id="110" dur="500" fill="hold"/>
                                        <p:tgtEl>
                                          <p:spTgt spid="37"/>
                                        </p:tgtEl>
                                        <p:attrNameLst>
                                          <p:attrName>ppt_h</p:attrName>
                                        </p:attrNameLst>
                                      </p:cBhvr>
                                      <p:tavLst>
                                        <p:tav tm="0">
                                          <p:val>
                                            <p:fltVal val="0"/>
                                          </p:val>
                                        </p:tav>
                                        <p:tav tm="100000">
                                          <p:val>
                                            <p:strVal val="#ppt_h"/>
                                          </p:val>
                                        </p:tav>
                                      </p:tavLst>
                                    </p:anim>
                                    <p:animEffect transition="in" filter="fade">
                                      <p:cBhvr>
                                        <p:cTn id="111" dur="500"/>
                                        <p:tgtEl>
                                          <p:spTgt spid="37"/>
                                        </p:tgtEl>
                                      </p:cBhvr>
                                    </p:animEffect>
                                  </p:childTnLst>
                                </p:cTn>
                              </p:par>
                              <p:par>
                                <p:cTn id="112" presetID="53" presetClass="entr" presetSubtype="16" fill="hold" grpId="0" nodeType="withEffect">
                                  <p:stCondLst>
                                    <p:cond delay="0"/>
                                  </p:stCondLst>
                                  <p:childTnLst>
                                    <p:set>
                                      <p:cBhvr>
                                        <p:cTn id="113" dur="1" fill="hold">
                                          <p:stCondLst>
                                            <p:cond delay="0"/>
                                          </p:stCondLst>
                                        </p:cTn>
                                        <p:tgtEl>
                                          <p:spTgt spid="38"/>
                                        </p:tgtEl>
                                        <p:attrNameLst>
                                          <p:attrName>style.visibility</p:attrName>
                                        </p:attrNameLst>
                                      </p:cBhvr>
                                      <p:to>
                                        <p:strVal val="visible"/>
                                      </p:to>
                                    </p:set>
                                    <p:anim calcmode="lin" valueType="num">
                                      <p:cBhvr>
                                        <p:cTn id="114" dur="500" fill="hold"/>
                                        <p:tgtEl>
                                          <p:spTgt spid="38"/>
                                        </p:tgtEl>
                                        <p:attrNameLst>
                                          <p:attrName>ppt_w</p:attrName>
                                        </p:attrNameLst>
                                      </p:cBhvr>
                                      <p:tavLst>
                                        <p:tav tm="0">
                                          <p:val>
                                            <p:fltVal val="0"/>
                                          </p:val>
                                        </p:tav>
                                        <p:tav tm="100000">
                                          <p:val>
                                            <p:strVal val="#ppt_w"/>
                                          </p:val>
                                        </p:tav>
                                      </p:tavLst>
                                    </p:anim>
                                    <p:anim calcmode="lin" valueType="num">
                                      <p:cBhvr>
                                        <p:cTn id="115" dur="500" fill="hold"/>
                                        <p:tgtEl>
                                          <p:spTgt spid="38"/>
                                        </p:tgtEl>
                                        <p:attrNameLst>
                                          <p:attrName>ppt_h</p:attrName>
                                        </p:attrNameLst>
                                      </p:cBhvr>
                                      <p:tavLst>
                                        <p:tav tm="0">
                                          <p:val>
                                            <p:fltVal val="0"/>
                                          </p:val>
                                        </p:tav>
                                        <p:tav tm="100000">
                                          <p:val>
                                            <p:strVal val="#ppt_h"/>
                                          </p:val>
                                        </p:tav>
                                      </p:tavLst>
                                    </p:anim>
                                    <p:animEffect transition="in" filter="fade">
                                      <p:cBhvr>
                                        <p:cTn id="116" dur="500"/>
                                        <p:tgtEl>
                                          <p:spTgt spid="38"/>
                                        </p:tgtEl>
                                      </p:cBhvr>
                                    </p:animEffect>
                                  </p:childTnLst>
                                </p:cTn>
                              </p:par>
                              <p:par>
                                <p:cTn id="117" presetID="53" presetClass="entr" presetSubtype="16" fill="hold" grpId="0" nodeType="withEffect">
                                  <p:stCondLst>
                                    <p:cond delay="0"/>
                                  </p:stCondLst>
                                  <p:childTnLst>
                                    <p:set>
                                      <p:cBhvr>
                                        <p:cTn id="118" dur="1" fill="hold">
                                          <p:stCondLst>
                                            <p:cond delay="0"/>
                                          </p:stCondLst>
                                        </p:cTn>
                                        <p:tgtEl>
                                          <p:spTgt spid="39"/>
                                        </p:tgtEl>
                                        <p:attrNameLst>
                                          <p:attrName>style.visibility</p:attrName>
                                        </p:attrNameLst>
                                      </p:cBhvr>
                                      <p:to>
                                        <p:strVal val="visible"/>
                                      </p:to>
                                    </p:set>
                                    <p:anim calcmode="lin" valueType="num">
                                      <p:cBhvr>
                                        <p:cTn id="119" dur="500" fill="hold"/>
                                        <p:tgtEl>
                                          <p:spTgt spid="39"/>
                                        </p:tgtEl>
                                        <p:attrNameLst>
                                          <p:attrName>ppt_w</p:attrName>
                                        </p:attrNameLst>
                                      </p:cBhvr>
                                      <p:tavLst>
                                        <p:tav tm="0">
                                          <p:val>
                                            <p:fltVal val="0"/>
                                          </p:val>
                                        </p:tav>
                                        <p:tav tm="100000">
                                          <p:val>
                                            <p:strVal val="#ppt_w"/>
                                          </p:val>
                                        </p:tav>
                                      </p:tavLst>
                                    </p:anim>
                                    <p:anim calcmode="lin" valueType="num">
                                      <p:cBhvr>
                                        <p:cTn id="120" dur="500" fill="hold"/>
                                        <p:tgtEl>
                                          <p:spTgt spid="39"/>
                                        </p:tgtEl>
                                        <p:attrNameLst>
                                          <p:attrName>ppt_h</p:attrName>
                                        </p:attrNameLst>
                                      </p:cBhvr>
                                      <p:tavLst>
                                        <p:tav tm="0">
                                          <p:val>
                                            <p:fltVal val="0"/>
                                          </p:val>
                                        </p:tav>
                                        <p:tav tm="100000">
                                          <p:val>
                                            <p:strVal val="#ppt_h"/>
                                          </p:val>
                                        </p:tav>
                                      </p:tavLst>
                                    </p:anim>
                                    <p:animEffect transition="in" filter="fade">
                                      <p:cBhvr>
                                        <p:cTn id="121" dur="500"/>
                                        <p:tgtEl>
                                          <p:spTgt spid="39"/>
                                        </p:tgtEl>
                                      </p:cBhvr>
                                    </p:animEffect>
                                  </p:childTnLst>
                                </p:cTn>
                              </p:par>
                            </p:childTnLst>
                          </p:cTn>
                        </p:par>
                      </p:childTnLst>
                    </p:cTn>
                  </p:par>
                  <p:par>
                    <p:cTn id="122" fill="hold">
                      <p:stCondLst>
                        <p:cond delay="indefinite"/>
                      </p:stCondLst>
                      <p:childTnLst>
                        <p:par>
                          <p:cTn id="123" fill="hold">
                            <p:stCondLst>
                              <p:cond delay="0"/>
                            </p:stCondLst>
                            <p:childTnLst>
                              <p:par>
                                <p:cTn id="124" presetID="53" presetClass="entr" presetSubtype="16" fill="hold" grpId="0" nodeType="clickEffect">
                                  <p:stCondLst>
                                    <p:cond delay="0"/>
                                  </p:stCondLst>
                                  <p:childTnLst>
                                    <p:set>
                                      <p:cBhvr>
                                        <p:cTn id="125" dur="1" fill="hold">
                                          <p:stCondLst>
                                            <p:cond delay="0"/>
                                          </p:stCondLst>
                                        </p:cTn>
                                        <p:tgtEl>
                                          <p:spTgt spid="40"/>
                                        </p:tgtEl>
                                        <p:attrNameLst>
                                          <p:attrName>style.visibility</p:attrName>
                                        </p:attrNameLst>
                                      </p:cBhvr>
                                      <p:to>
                                        <p:strVal val="visible"/>
                                      </p:to>
                                    </p:set>
                                    <p:anim calcmode="lin" valueType="num">
                                      <p:cBhvr>
                                        <p:cTn id="126" dur="500" fill="hold"/>
                                        <p:tgtEl>
                                          <p:spTgt spid="40"/>
                                        </p:tgtEl>
                                        <p:attrNameLst>
                                          <p:attrName>ppt_w</p:attrName>
                                        </p:attrNameLst>
                                      </p:cBhvr>
                                      <p:tavLst>
                                        <p:tav tm="0">
                                          <p:val>
                                            <p:fltVal val="0"/>
                                          </p:val>
                                        </p:tav>
                                        <p:tav tm="100000">
                                          <p:val>
                                            <p:strVal val="#ppt_w"/>
                                          </p:val>
                                        </p:tav>
                                      </p:tavLst>
                                    </p:anim>
                                    <p:anim calcmode="lin" valueType="num">
                                      <p:cBhvr>
                                        <p:cTn id="127" dur="500" fill="hold"/>
                                        <p:tgtEl>
                                          <p:spTgt spid="40"/>
                                        </p:tgtEl>
                                        <p:attrNameLst>
                                          <p:attrName>ppt_h</p:attrName>
                                        </p:attrNameLst>
                                      </p:cBhvr>
                                      <p:tavLst>
                                        <p:tav tm="0">
                                          <p:val>
                                            <p:fltVal val="0"/>
                                          </p:val>
                                        </p:tav>
                                        <p:tav tm="100000">
                                          <p:val>
                                            <p:strVal val="#ppt_h"/>
                                          </p:val>
                                        </p:tav>
                                      </p:tavLst>
                                    </p:anim>
                                    <p:animEffect transition="in" filter="fade">
                                      <p:cBhvr>
                                        <p:cTn id="128" dur="500"/>
                                        <p:tgtEl>
                                          <p:spTgt spid="40"/>
                                        </p:tgtEl>
                                      </p:cBhvr>
                                    </p:animEffect>
                                  </p:childTnLst>
                                </p:cTn>
                              </p:par>
                              <p:par>
                                <p:cTn id="129" presetID="53" presetClass="entr" presetSubtype="16" fill="hold" grpId="0" nodeType="withEffect">
                                  <p:stCondLst>
                                    <p:cond delay="0"/>
                                  </p:stCondLst>
                                  <p:childTnLst>
                                    <p:set>
                                      <p:cBhvr>
                                        <p:cTn id="130" dur="1" fill="hold">
                                          <p:stCondLst>
                                            <p:cond delay="0"/>
                                          </p:stCondLst>
                                        </p:cTn>
                                        <p:tgtEl>
                                          <p:spTgt spid="41"/>
                                        </p:tgtEl>
                                        <p:attrNameLst>
                                          <p:attrName>style.visibility</p:attrName>
                                        </p:attrNameLst>
                                      </p:cBhvr>
                                      <p:to>
                                        <p:strVal val="visible"/>
                                      </p:to>
                                    </p:set>
                                    <p:anim calcmode="lin" valueType="num">
                                      <p:cBhvr>
                                        <p:cTn id="131" dur="500" fill="hold"/>
                                        <p:tgtEl>
                                          <p:spTgt spid="41"/>
                                        </p:tgtEl>
                                        <p:attrNameLst>
                                          <p:attrName>ppt_w</p:attrName>
                                        </p:attrNameLst>
                                      </p:cBhvr>
                                      <p:tavLst>
                                        <p:tav tm="0">
                                          <p:val>
                                            <p:fltVal val="0"/>
                                          </p:val>
                                        </p:tav>
                                        <p:tav tm="100000">
                                          <p:val>
                                            <p:strVal val="#ppt_w"/>
                                          </p:val>
                                        </p:tav>
                                      </p:tavLst>
                                    </p:anim>
                                    <p:anim calcmode="lin" valueType="num">
                                      <p:cBhvr>
                                        <p:cTn id="132" dur="500" fill="hold"/>
                                        <p:tgtEl>
                                          <p:spTgt spid="41"/>
                                        </p:tgtEl>
                                        <p:attrNameLst>
                                          <p:attrName>ppt_h</p:attrName>
                                        </p:attrNameLst>
                                      </p:cBhvr>
                                      <p:tavLst>
                                        <p:tav tm="0">
                                          <p:val>
                                            <p:fltVal val="0"/>
                                          </p:val>
                                        </p:tav>
                                        <p:tav tm="100000">
                                          <p:val>
                                            <p:strVal val="#ppt_h"/>
                                          </p:val>
                                        </p:tav>
                                      </p:tavLst>
                                    </p:anim>
                                    <p:animEffect transition="in" filter="fade">
                                      <p:cBhvr>
                                        <p:cTn id="133" dur="500"/>
                                        <p:tgtEl>
                                          <p:spTgt spid="41"/>
                                        </p:tgtEl>
                                      </p:cBhvr>
                                    </p:animEffect>
                                  </p:childTnLst>
                                </p:cTn>
                              </p:par>
                              <p:par>
                                <p:cTn id="134" presetID="53" presetClass="entr" presetSubtype="16" fill="hold" grpId="0" nodeType="withEffect">
                                  <p:stCondLst>
                                    <p:cond delay="0"/>
                                  </p:stCondLst>
                                  <p:childTnLst>
                                    <p:set>
                                      <p:cBhvr>
                                        <p:cTn id="135" dur="1" fill="hold">
                                          <p:stCondLst>
                                            <p:cond delay="0"/>
                                          </p:stCondLst>
                                        </p:cTn>
                                        <p:tgtEl>
                                          <p:spTgt spid="42"/>
                                        </p:tgtEl>
                                        <p:attrNameLst>
                                          <p:attrName>style.visibility</p:attrName>
                                        </p:attrNameLst>
                                      </p:cBhvr>
                                      <p:to>
                                        <p:strVal val="visible"/>
                                      </p:to>
                                    </p:set>
                                    <p:anim calcmode="lin" valueType="num">
                                      <p:cBhvr>
                                        <p:cTn id="136" dur="500" fill="hold"/>
                                        <p:tgtEl>
                                          <p:spTgt spid="42"/>
                                        </p:tgtEl>
                                        <p:attrNameLst>
                                          <p:attrName>ppt_w</p:attrName>
                                        </p:attrNameLst>
                                      </p:cBhvr>
                                      <p:tavLst>
                                        <p:tav tm="0">
                                          <p:val>
                                            <p:fltVal val="0"/>
                                          </p:val>
                                        </p:tav>
                                        <p:tav tm="100000">
                                          <p:val>
                                            <p:strVal val="#ppt_w"/>
                                          </p:val>
                                        </p:tav>
                                      </p:tavLst>
                                    </p:anim>
                                    <p:anim calcmode="lin" valueType="num">
                                      <p:cBhvr>
                                        <p:cTn id="137" dur="500" fill="hold"/>
                                        <p:tgtEl>
                                          <p:spTgt spid="42"/>
                                        </p:tgtEl>
                                        <p:attrNameLst>
                                          <p:attrName>ppt_h</p:attrName>
                                        </p:attrNameLst>
                                      </p:cBhvr>
                                      <p:tavLst>
                                        <p:tav tm="0">
                                          <p:val>
                                            <p:fltVal val="0"/>
                                          </p:val>
                                        </p:tav>
                                        <p:tav tm="100000">
                                          <p:val>
                                            <p:strVal val="#ppt_h"/>
                                          </p:val>
                                        </p:tav>
                                      </p:tavLst>
                                    </p:anim>
                                    <p:animEffect transition="in" filter="fade">
                                      <p:cBhvr>
                                        <p:cTn id="138" dur="500"/>
                                        <p:tgtEl>
                                          <p:spTgt spid="42"/>
                                        </p:tgtEl>
                                      </p:cBhvr>
                                    </p:animEffect>
                                  </p:childTnLst>
                                </p:cTn>
                              </p:par>
                            </p:childTnLst>
                          </p:cTn>
                        </p:par>
                      </p:childTnLst>
                    </p:cTn>
                  </p:par>
                  <p:par>
                    <p:cTn id="139" fill="hold">
                      <p:stCondLst>
                        <p:cond delay="indefinite"/>
                      </p:stCondLst>
                      <p:childTnLst>
                        <p:par>
                          <p:cTn id="140" fill="hold">
                            <p:stCondLst>
                              <p:cond delay="0"/>
                            </p:stCondLst>
                            <p:childTnLst>
                              <p:par>
                                <p:cTn id="141" presetID="53" presetClass="entr" presetSubtype="16" fill="hold" grpId="0" nodeType="clickEffect">
                                  <p:stCondLst>
                                    <p:cond delay="0"/>
                                  </p:stCondLst>
                                  <p:childTnLst>
                                    <p:set>
                                      <p:cBhvr>
                                        <p:cTn id="142" dur="1" fill="hold">
                                          <p:stCondLst>
                                            <p:cond delay="0"/>
                                          </p:stCondLst>
                                        </p:cTn>
                                        <p:tgtEl>
                                          <p:spTgt spid="43"/>
                                        </p:tgtEl>
                                        <p:attrNameLst>
                                          <p:attrName>style.visibility</p:attrName>
                                        </p:attrNameLst>
                                      </p:cBhvr>
                                      <p:to>
                                        <p:strVal val="visible"/>
                                      </p:to>
                                    </p:set>
                                    <p:anim calcmode="lin" valueType="num">
                                      <p:cBhvr>
                                        <p:cTn id="143" dur="500" fill="hold"/>
                                        <p:tgtEl>
                                          <p:spTgt spid="43"/>
                                        </p:tgtEl>
                                        <p:attrNameLst>
                                          <p:attrName>ppt_w</p:attrName>
                                        </p:attrNameLst>
                                      </p:cBhvr>
                                      <p:tavLst>
                                        <p:tav tm="0">
                                          <p:val>
                                            <p:fltVal val="0"/>
                                          </p:val>
                                        </p:tav>
                                        <p:tav tm="100000">
                                          <p:val>
                                            <p:strVal val="#ppt_w"/>
                                          </p:val>
                                        </p:tav>
                                      </p:tavLst>
                                    </p:anim>
                                    <p:anim calcmode="lin" valueType="num">
                                      <p:cBhvr>
                                        <p:cTn id="144" dur="500" fill="hold"/>
                                        <p:tgtEl>
                                          <p:spTgt spid="43"/>
                                        </p:tgtEl>
                                        <p:attrNameLst>
                                          <p:attrName>ppt_h</p:attrName>
                                        </p:attrNameLst>
                                      </p:cBhvr>
                                      <p:tavLst>
                                        <p:tav tm="0">
                                          <p:val>
                                            <p:fltVal val="0"/>
                                          </p:val>
                                        </p:tav>
                                        <p:tav tm="100000">
                                          <p:val>
                                            <p:strVal val="#ppt_h"/>
                                          </p:val>
                                        </p:tav>
                                      </p:tavLst>
                                    </p:anim>
                                    <p:animEffect transition="in" filter="fade">
                                      <p:cBhvr>
                                        <p:cTn id="145" dur="500"/>
                                        <p:tgtEl>
                                          <p:spTgt spid="43"/>
                                        </p:tgtEl>
                                      </p:cBhvr>
                                    </p:animEffect>
                                  </p:childTnLst>
                                </p:cTn>
                              </p:par>
                              <p:par>
                                <p:cTn id="146" presetID="53" presetClass="entr" presetSubtype="16" fill="hold" grpId="0" nodeType="withEffect">
                                  <p:stCondLst>
                                    <p:cond delay="0"/>
                                  </p:stCondLst>
                                  <p:childTnLst>
                                    <p:set>
                                      <p:cBhvr>
                                        <p:cTn id="147" dur="1" fill="hold">
                                          <p:stCondLst>
                                            <p:cond delay="0"/>
                                          </p:stCondLst>
                                        </p:cTn>
                                        <p:tgtEl>
                                          <p:spTgt spid="44"/>
                                        </p:tgtEl>
                                        <p:attrNameLst>
                                          <p:attrName>style.visibility</p:attrName>
                                        </p:attrNameLst>
                                      </p:cBhvr>
                                      <p:to>
                                        <p:strVal val="visible"/>
                                      </p:to>
                                    </p:set>
                                    <p:anim calcmode="lin" valueType="num">
                                      <p:cBhvr>
                                        <p:cTn id="148" dur="500" fill="hold"/>
                                        <p:tgtEl>
                                          <p:spTgt spid="44"/>
                                        </p:tgtEl>
                                        <p:attrNameLst>
                                          <p:attrName>ppt_w</p:attrName>
                                        </p:attrNameLst>
                                      </p:cBhvr>
                                      <p:tavLst>
                                        <p:tav tm="0">
                                          <p:val>
                                            <p:fltVal val="0"/>
                                          </p:val>
                                        </p:tav>
                                        <p:tav tm="100000">
                                          <p:val>
                                            <p:strVal val="#ppt_w"/>
                                          </p:val>
                                        </p:tav>
                                      </p:tavLst>
                                    </p:anim>
                                    <p:anim calcmode="lin" valueType="num">
                                      <p:cBhvr>
                                        <p:cTn id="149" dur="500" fill="hold"/>
                                        <p:tgtEl>
                                          <p:spTgt spid="44"/>
                                        </p:tgtEl>
                                        <p:attrNameLst>
                                          <p:attrName>ppt_h</p:attrName>
                                        </p:attrNameLst>
                                      </p:cBhvr>
                                      <p:tavLst>
                                        <p:tav tm="0">
                                          <p:val>
                                            <p:fltVal val="0"/>
                                          </p:val>
                                        </p:tav>
                                        <p:tav tm="100000">
                                          <p:val>
                                            <p:strVal val="#ppt_h"/>
                                          </p:val>
                                        </p:tav>
                                      </p:tavLst>
                                    </p:anim>
                                    <p:animEffect transition="in" filter="fade">
                                      <p:cBhvr>
                                        <p:cTn id="150" dur="500"/>
                                        <p:tgtEl>
                                          <p:spTgt spid="44"/>
                                        </p:tgtEl>
                                      </p:cBhvr>
                                    </p:animEffect>
                                  </p:childTnLst>
                                </p:cTn>
                              </p:par>
                              <p:par>
                                <p:cTn id="151" presetID="53" presetClass="entr" presetSubtype="16" fill="hold" grpId="0" nodeType="withEffect">
                                  <p:stCondLst>
                                    <p:cond delay="0"/>
                                  </p:stCondLst>
                                  <p:childTnLst>
                                    <p:set>
                                      <p:cBhvr>
                                        <p:cTn id="152" dur="1" fill="hold">
                                          <p:stCondLst>
                                            <p:cond delay="0"/>
                                          </p:stCondLst>
                                        </p:cTn>
                                        <p:tgtEl>
                                          <p:spTgt spid="45"/>
                                        </p:tgtEl>
                                        <p:attrNameLst>
                                          <p:attrName>style.visibility</p:attrName>
                                        </p:attrNameLst>
                                      </p:cBhvr>
                                      <p:to>
                                        <p:strVal val="visible"/>
                                      </p:to>
                                    </p:set>
                                    <p:anim calcmode="lin" valueType="num">
                                      <p:cBhvr>
                                        <p:cTn id="153" dur="500" fill="hold"/>
                                        <p:tgtEl>
                                          <p:spTgt spid="45"/>
                                        </p:tgtEl>
                                        <p:attrNameLst>
                                          <p:attrName>ppt_w</p:attrName>
                                        </p:attrNameLst>
                                      </p:cBhvr>
                                      <p:tavLst>
                                        <p:tav tm="0">
                                          <p:val>
                                            <p:fltVal val="0"/>
                                          </p:val>
                                        </p:tav>
                                        <p:tav tm="100000">
                                          <p:val>
                                            <p:strVal val="#ppt_w"/>
                                          </p:val>
                                        </p:tav>
                                      </p:tavLst>
                                    </p:anim>
                                    <p:anim calcmode="lin" valueType="num">
                                      <p:cBhvr>
                                        <p:cTn id="154" dur="500" fill="hold"/>
                                        <p:tgtEl>
                                          <p:spTgt spid="45"/>
                                        </p:tgtEl>
                                        <p:attrNameLst>
                                          <p:attrName>ppt_h</p:attrName>
                                        </p:attrNameLst>
                                      </p:cBhvr>
                                      <p:tavLst>
                                        <p:tav tm="0">
                                          <p:val>
                                            <p:fltVal val="0"/>
                                          </p:val>
                                        </p:tav>
                                        <p:tav tm="100000">
                                          <p:val>
                                            <p:strVal val="#ppt_h"/>
                                          </p:val>
                                        </p:tav>
                                      </p:tavLst>
                                    </p:anim>
                                    <p:animEffect transition="in" filter="fade">
                                      <p:cBhvr>
                                        <p:cTn id="155"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p:bldP spid="3" grpId="0"/>
      <p:bldP spid="14" grpId="0" animBg="1"/>
      <p:bldP spid="15" grpId="0"/>
      <p:bldP spid="16" grpId="0"/>
      <p:bldP spid="17" grpId="0" animBg="1"/>
      <p:bldP spid="20" grpId="0"/>
      <p:bldP spid="21" grpId="0"/>
      <p:bldP spid="22" grpId="0" animBg="1"/>
      <p:bldP spid="23" grpId="0"/>
      <p:bldP spid="24" grpId="0"/>
      <p:bldP spid="25" grpId="0" animBg="1"/>
      <p:bldP spid="27" grpId="0"/>
      <p:bldP spid="28" grpId="0"/>
      <p:bldP spid="29" grpId="0" animBg="1"/>
      <p:bldP spid="35" grpId="0"/>
      <p:bldP spid="36" grpId="0"/>
      <p:bldP spid="37" grpId="0" animBg="1"/>
      <p:bldP spid="38" grpId="0"/>
      <p:bldP spid="39" grpId="0"/>
      <p:bldP spid="40" grpId="0" animBg="1"/>
      <p:bldP spid="41" grpId="0"/>
      <p:bldP spid="42" grpId="0"/>
      <p:bldP spid="43" grpId="0" animBg="1"/>
      <p:bldP spid="44" grpId="0"/>
      <p:bldP spid="4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flipH="1">
            <a:off x="1" y="4521903"/>
            <a:ext cx="4031399" cy="2197900"/>
            <a:chOff x="5917425" y="3435846"/>
            <a:chExt cx="3226575" cy="1707654"/>
          </a:xfrm>
        </p:grpSpPr>
        <p:pic>
          <p:nvPicPr>
            <p:cNvPr id="43"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4"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45" name="组合 44"/>
          <p:cNvGrpSpPr/>
          <p:nvPr/>
        </p:nvGrpSpPr>
        <p:grpSpPr>
          <a:xfrm>
            <a:off x="7914767" y="4482889"/>
            <a:ext cx="4300320" cy="2275929"/>
            <a:chOff x="5917425" y="3435846"/>
            <a:chExt cx="3226575" cy="1707654"/>
          </a:xfrm>
        </p:grpSpPr>
        <p:pic>
          <p:nvPicPr>
            <p:cNvPr id="46"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7"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33" name="椭圆 32"/>
          <p:cNvSpPr/>
          <p:nvPr/>
        </p:nvSpPr>
        <p:spPr>
          <a:xfrm>
            <a:off x="5376109" y="1629269"/>
            <a:ext cx="1367796" cy="1367796"/>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dirty="0"/>
          </a:p>
        </p:txBody>
      </p:sp>
      <p:sp>
        <p:nvSpPr>
          <p:cNvPr id="36" name="Rectangle 49"/>
          <p:cNvSpPr/>
          <p:nvPr/>
        </p:nvSpPr>
        <p:spPr>
          <a:xfrm>
            <a:off x="2425700" y="3388942"/>
            <a:ext cx="7054850" cy="615549"/>
          </a:xfrm>
          <a:prstGeom prst="rect">
            <a:avLst/>
          </a:prstGeom>
          <a:effectLst/>
        </p:spPr>
        <p:txBody>
          <a:bodyPr wrap="square" lIns="121917" tIns="60958" rIns="121917" bIns="60958">
            <a:spAutoFit/>
          </a:bodyPr>
          <a:lstStyle/>
          <a:p>
            <a:pPr marL="0" lvl="1" algn="ctr"/>
            <a:r>
              <a:rPr lang="zh-CN" altLang="en-US" sz="3200" b="1" dirty="0">
                <a:solidFill>
                  <a:schemeClr val="accent1"/>
                </a:solidFill>
                <a:latin typeface="微软雅黑" pitchFamily="34" charset="-122"/>
                <a:ea typeface="微软雅黑" pitchFamily="34" charset="-122"/>
              </a:rPr>
              <a:t>第二</a:t>
            </a:r>
            <a:r>
              <a:rPr lang="zh-CN" altLang="en-US" sz="3200" b="1" dirty="0" smtClean="0">
                <a:solidFill>
                  <a:schemeClr val="accent1"/>
                </a:solidFill>
                <a:latin typeface="微软雅黑" pitchFamily="34" charset="-122"/>
                <a:ea typeface="微软雅黑" pitchFamily="34" charset="-122"/>
              </a:rPr>
              <a:t>节  创业</a:t>
            </a:r>
            <a:r>
              <a:rPr lang="zh-CN" altLang="en-US" sz="3200" b="1" dirty="0">
                <a:solidFill>
                  <a:schemeClr val="accent1"/>
                </a:solidFill>
                <a:latin typeface="微软雅黑" pitchFamily="34" charset="-122"/>
                <a:ea typeface="微软雅黑" pitchFamily="34" charset="-122"/>
              </a:rPr>
              <a:t>的趋势和本质</a:t>
            </a:r>
          </a:p>
        </p:txBody>
      </p:sp>
      <p:cxnSp>
        <p:nvCxnSpPr>
          <p:cNvPr id="38" name="Straight Connector 2"/>
          <p:cNvCxnSpPr/>
          <p:nvPr/>
        </p:nvCxnSpPr>
        <p:spPr>
          <a:xfrm>
            <a:off x="2667000" y="4014097"/>
            <a:ext cx="6813550" cy="0"/>
          </a:xfrm>
          <a:prstGeom prst="line">
            <a:avLst/>
          </a:prstGeom>
          <a:ln w="9525">
            <a:solidFill>
              <a:schemeClr val="accent1"/>
            </a:solidFill>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sp>
        <p:nvSpPr>
          <p:cNvPr id="48" name="矩形 4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49" name="矩形 4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6" name="TextBox 45"/>
          <p:cNvSpPr txBox="1"/>
          <p:nvPr/>
        </p:nvSpPr>
        <p:spPr>
          <a:xfrm>
            <a:off x="5409004" y="2097723"/>
            <a:ext cx="1318496" cy="430883"/>
          </a:xfrm>
          <a:prstGeom prst="rect">
            <a:avLst/>
          </a:prstGeom>
          <a:noFill/>
          <a:effectLst/>
        </p:spPr>
        <p:txBody>
          <a:bodyPr wrap="none" lIns="121917" tIns="60958" rIns="121917" bIns="60958" rtlCol="0">
            <a:spAutoFit/>
          </a:bodyPr>
          <a:lstStyle/>
          <a:p>
            <a:pPr algn="ctr"/>
            <a:r>
              <a:rPr lang="en-US" altLang="zh-CN" sz="2000" b="1" dirty="0">
                <a:solidFill>
                  <a:schemeClr val="bg1"/>
                </a:solidFill>
                <a:latin typeface="微软雅黑" pitchFamily="34" charset="-122"/>
                <a:ea typeface="微软雅黑" pitchFamily="34" charset="-122"/>
              </a:rPr>
              <a:t>PART </a:t>
            </a:r>
            <a:r>
              <a:rPr lang="en-US" altLang="zh-CN" sz="2000" b="1" dirty="0" smtClean="0">
                <a:solidFill>
                  <a:schemeClr val="bg1"/>
                </a:solidFill>
                <a:latin typeface="微软雅黑" pitchFamily="34" charset="-122"/>
                <a:ea typeface="微软雅黑" pitchFamily="34" charset="-122"/>
              </a:rPr>
              <a:t>02</a:t>
            </a:r>
            <a:endParaRPr lang="en-US" altLang="zh-CN" sz="20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454593903"/>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 name="组合 2"/>
          <p:cNvGrpSpPr/>
          <p:nvPr/>
        </p:nvGrpSpPr>
        <p:grpSpPr>
          <a:xfrm>
            <a:off x="192881" y="893"/>
            <a:ext cx="575915" cy="836495"/>
            <a:chOff x="841003" y="360040"/>
            <a:chExt cx="504056" cy="836712"/>
          </a:xfrm>
          <a:solidFill>
            <a:schemeClr val="accent1"/>
          </a:soli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7" name="文本框 9"/>
          <p:cNvSpPr txBox="1"/>
          <p:nvPr/>
        </p:nvSpPr>
        <p:spPr>
          <a:xfrm>
            <a:off x="840784" y="203271"/>
            <a:ext cx="55473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一、 创业的</a:t>
            </a:r>
            <a:r>
              <a:rPr lang="zh-CN" altLang="en-US" sz="2400" b="1" dirty="0" smtClean="0">
                <a:solidFill>
                  <a:schemeClr val="tx1">
                    <a:lumMod val="75000"/>
                    <a:lumOff val="25000"/>
                  </a:schemeClr>
                </a:solidFill>
                <a:latin typeface="微软雅黑" pitchFamily="34" charset="-122"/>
                <a:ea typeface="微软雅黑" pitchFamily="34" charset="-122"/>
              </a:rPr>
              <a:t>现象  </a:t>
            </a:r>
            <a:r>
              <a:rPr lang="en-US" altLang="zh-CN" sz="2400" b="1" dirty="0" smtClean="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一</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广义的创业</a:t>
            </a:r>
          </a:p>
        </p:txBody>
      </p:sp>
      <p:sp>
        <p:nvSpPr>
          <p:cNvPr id="15" name="Freeform 12"/>
          <p:cNvSpPr>
            <a:spLocks/>
          </p:cNvSpPr>
          <p:nvPr/>
        </p:nvSpPr>
        <p:spPr bwMode="auto">
          <a:xfrm>
            <a:off x="1488689" y="3693901"/>
            <a:ext cx="528500" cy="530087"/>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gradFill>
            <a:gsLst>
              <a:gs pos="0">
                <a:srgbClr val="0E1A40"/>
              </a:gs>
              <a:gs pos="100000">
                <a:srgbClr val="2F5EB0"/>
              </a:gs>
            </a:gsLst>
            <a:lin ang="13800000" scaled="0"/>
          </a:gradFill>
          <a:ln>
            <a:noFill/>
          </a:ln>
          <a:extLst/>
        </p:spPr>
        <p:txBody>
          <a:bodyPr lIns="121917" tIns="60958" rIns="121917" bIns="60958"/>
          <a:lstStyle/>
          <a:p>
            <a:endParaRPr lang="zh-CN" altLang="en-US" sz="1300">
              <a:solidFill>
                <a:schemeClr val="tx1">
                  <a:lumMod val="50000"/>
                  <a:lumOff val="50000"/>
                </a:schemeClr>
              </a:solidFill>
            </a:endParaRPr>
          </a:p>
        </p:txBody>
      </p:sp>
      <p:sp>
        <p:nvSpPr>
          <p:cNvPr id="16" name="Freeform 12"/>
          <p:cNvSpPr>
            <a:spLocks/>
          </p:cNvSpPr>
          <p:nvPr/>
        </p:nvSpPr>
        <p:spPr bwMode="auto">
          <a:xfrm flipH="1" flipV="1">
            <a:off x="10353036" y="5317730"/>
            <a:ext cx="528500" cy="530087"/>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gradFill>
            <a:gsLst>
              <a:gs pos="0">
                <a:srgbClr val="0E1A40"/>
              </a:gs>
              <a:gs pos="100000">
                <a:srgbClr val="2F5EB0"/>
              </a:gs>
            </a:gsLst>
            <a:lin ang="13800000" scaled="0"/>
          </a:gradFill>
          <a:ln>
            <a:noFill/>
          </a:ln>
          <a:extLst/>
        </p:spPr>
        <p:txBody>
          <a:bodyPr lIns="121917" tIns="60958" rIns="121917" bIns="60958"/>
          <a:lstStyle/>
          <a:p>
            <a:endParaRPr lang="zh-CN" altLang="en-US" sz="1300">
              <a:solidFill>
                <a:schemeClr val="tx1">
                  <a:lumMod val="50000"/>
                  <a:lumOff val="50000"/>
                </a:schemeClr>
              </a:solidFill>
            </a:endParaRPr>
          </a:p>
        </p:txBody>
      </p:sp>
      <p:sp>
        <p:nvSpPr>
          <p:cNvPr id="17" name="TextBox 16"/>
          <p:cNvSpPr txBox="1"/>
          <p:nvPr/>
        </p:nvSpPr>
        <p:spPr>
          <a:xfrm>
            <a:off x="1902379" y="3878051"/>
            <a:ext cx="8543015" cy="1969766"/>
          </a:xfrm>
          <a:prstGeom prst="rect">
            <a:avLst/>
          </a:prstGeom>
          <a:noFill/>
        </p:spPr>
        <p:txBody>
          <a:bodyPr wrap="square" lIns="121917" tIns="60958" rIns="121917" bIns="60958" rtlCol="0">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sym typeface="微软雅黑" pitchFamily="34" charset="-122"/>
              </a:rPr>
              <a:t>为什么这么说</a:t>
            </a:r>
            <a:r>
              <a:rPr lang="en-US" altLang="zh-CN" sz="2000" dirty="0">
                <a:solidFill>
                  <a:schemeClr val="tx1">
                    <a:lumMod val="75000"/>
                    <a:lumOff val="25000"/>
                  </a:schemeClr>
                </a:solidFill>
                <a:latin typeface="微软雅黑" pitchFamily="34" charset="-122"/>
                <a:ea typeface="微软雅黑" pitchFamily="34" charset="-122"/>
                <a:sym typeface="微软雅黑" pitchFamily="34" charset="-122"/>
              </a:rPr>
              <a:t>?</a:t>
            </a:r>
          </a:p>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sym typeface="微软雅黑" pitchFamily="34" charset="-122"/>
              </a:rPr>
              <a:t>斯隆</a:t>
            </a:r>
            <a:r>
              <a:rPr lang="zh-CN" altLang="en-US" sz="2000" dirty="0" smtClean="0">
                <a:solidFill>
                  <a:schemeClr val="tx1">
                    <a:lumMod val="75000"/>
                    <a:lumOff val="25000"/>
                  </a:schemeClr>
                </a:solidFill>
                <a:latin typeface="微软雅黑" pitchFamily="34" charset="-122"/>
                <a:ea typeface="微软雅黑" pitchFamily="34" charset="-122"/>
                <a:sym typeface="微软雅黑" pitchFamily="34" charset="-122"/>
              </a:rPr>
              <a:t>、杰克韦尔奇</a:t>
            </a:r>
            <a:r>
              <a:rPr lang="en-US" altLang="zh-CN" sz="2000"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sym typeface="微软雅黑" pitchFamily="34" charset="-122"/>
              </a:rPr>
              <a:t>这两位通用历史上</a:t>
            </a:r>
            <a:r>
              <a:rPr lang="zh-CN" altLang="en-US" sz="2000" dirty="0" smtClean="0">
                <a:solidFill>
                  <a:schemeClr val="tx1">
                    <a:lumMod val="75000"/>
                    <a:lumOff val="25000"/>
                  </a:schemeClr>
                </a:solidFill>
                <a:latin typeface="微软雅黑" pitchFamily="34" charset="-122"/>
                <a:ea typeface="微软雅黑" pitchFamily="34" charset="-122"/>
                <a:sym typeface="微软雅黑" pitchFamily="34" charset="-122"/>
              </a:rPr>
              <a:t>、也</a:t>
            </a:r>
            <a:r>
              <a:rPr lang="zh-CN" altLang="en-US" sz="2000" dirty="0">
                <a:solidFill>
                  <a:schemeClr val="tx1">
                    <a:lumMod val="75000"/>
                    <a:lumOff val="25000"/>
                  </a:schemeClr>
                </a:solidFill>
                <a:latin typeface="微软雅黑" pitchFamily="34" charset="-122"/>
                <a:ea typeface="微软雅黑" pitchFamily="34" charset="-122"/>
                <a:sym typeface="微软雅黑" pitchFamily="34" charset="-122"/>
              </a:rPr>
              <a:t>是世界商业历史中最传奇的 </a:t>
            </a:r>
            <a:r>
              <a:rPr lang="en-US" altLang="zh-CN" sz="2000" dirty="0">
                <a:solidFill>
                  <a:schemeClr val="tx1">
                    <a:lumMod val="75000"/>
                    <a:lumOff val="25000"/>
                  </a:schemeClr>
                </a:solidFill>
                <a:latin typeface="微软雅黑" pitchFamily="34" charset="-122"/>
                <a:ea typeface="微软雅黑" pitchFamily="34" charset="-122"/>
                <a:sym typeface="微软雅黑" pitchFamily="34" charset="-122"/>
              </a:rPr>
              <a:t>CEO, </a:t>
            </a:r>
            <a:r>
              <a:rPr lang="zh-CN" altLang="en-US" sz="2000" dirty="0">
                <a:solidFill>
                  <a:schemeClr val="tx1">
                    <a:lumMod val="75000"/>
                    <a:lumOff val="25000"/>
                  </a:schemeClr>
                </a:solidFill>
                <a:latin typeface="微软雅黑" pitchFamily="34" charset="-122"/>
                <a:ea typeface="微软雅黑" pitchFamily="34" charset="-122"/>
                <a:sym typeface="微软雅黑" pitchFamily="34" charset="-122"/>
              </a:rPr>
              <a:t>他们</a:t>
            </a:r>
            <a:r>
              <a:rPr lang="zh-CN" altLang="en-US" sz="2000" dirty="0" smtClean="0">
                <a:solidFill>
                  <a:schemeClr val="tx1">
                    <a:lumMod val="75000"/>
                    <a:lumOff val="25000"/>
                  </a:schemeClr>
                </a:solidFill>
                <a:latin typeface="微软雅黑" pitchFamily="34" charset="-122"/>
                <a:ea typeface="微软雅黑" pitchFamily="34" charset="-122"/>
                <a:sym typeface="微软雅黑" pitchFamily="34" charset="-122"/>
              </a:rPr>
              <a:t>的一生</a:t>
            </a:r>
            <a:r>
              <a:rPr lang="zh-CN" altLang="en-US" sz="2000" dirty="0">
                <a:solidFill>
                  <a:schemeClr val="tx1">
                    <a:lumMod val="75000"/>
                    <a:lumOff val="25000"/>
                  </a:schemeClr>
                </a:solidFill>
                <a:latin typeface="微软雅黑" pitchFamily="34" charset="-122"/>
                <a:ea typeface="微软雅黑" pitchFamily="34" charset="-122"/>
                <a:sym typeface="微软雅黑" pitchFamily="34" charset="-122"/>
              </a:rPr>
              <a:t>是不是创业的一生</a:t>
            </a:r>
            <a:r>
              <a:rPr lang="en-US" altLang="zh-CN" sz="2000"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sym typeface="微软雅黑" pitchFamily="34" charset="-122"/>
              </a:rPr>
              <a:t>他们都通过自己的努力将通用带到了一个前所未有的高度</a:t>
            </a:r>
            <a:r>
              <a:rPr lang="en-US" altLang="zh-CN" sz="2000"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sym typeface="微软雅黑" pitchFamily="34" charset="-122"/>
              </a:rPr>
              <a:t>带</a:t>
            </a:r>
            <a:r>
              <a:rPr lang="zh-CN" altLang="en-US" sz="2000" dirty="0" smtClean="0">
                <a:solidFill>
                  <a:schemeClr val="tx1">
                    <a:lumMod val="75000"/>
                    <a:lumOff val="25000"/>
                  </a:schemeClr>
                </a:solidFill>
                <a:latin typeface="微软雅黑" pitchFamily="34" charset="-122"/>
                <a:ea typeface="微软雅黑" pitchFamily="34" charset="-122"/>
                <a:sym typeface="微软雅黑" pitchFamily="34" charset="-122"/>
              </a:rPr>
              <a:t>到了</a:t>
            </a:r>
            <a:r>
              <a:rPr lang="zh-CN" altLang="en-US" sz="2000" dirty="0">
                <a:solidFill>
                  <a:schemeClr val="tx1">
                    <a:lumMod val="75000"/>
                    <a:lumOff val="25000"/>
                  </a:schemeClr>
                </a:solidFill>
                <a:latin typeface="微软雅黑" pitchFamily="34" charset="-122"/>
                <a:ea typeface="微软雅黑" pitchFamily="34" charset="-122"/>
                <a:sym typeface="微软雅黑" pitchFamily="34" charset="-122"/>
              </a:rPr>
              <a:t>世界商业历史上的新高峰</a:t>
            </a:r>
            <a:r>
              <a:rPr lang="en-US" altLang="zh-CN" sz="2000"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sym typeface="微软雅黑" pitchFamily="34" charset="-122"/>
              </a:rPr>
              <a:t>我们是不能说他们没有创业的。</a:t>
            </a:r>
          </a:p>
        </p:txBody>
      </p:sp>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0" name="矩形 19"/>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Rectangle 19"/>
          <p:cNvSpPr/>
          <p:nvPr/>
        </p:nvSpPr>
        <p:spPr>
          <a:xfrm>
            <a:off x="5530850" y="1187450"/>
            <a:ext cx="5293536" cy="2182311"/>
          </a:xfrm>
          <a:prstGeom prst="rect">
            <a:avLst/>
          </a:prstGeom>
          <a:blipFill dpi="0" rotWithShape="1">
            <a:blip r:embed="rId3"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rtlCol="0" anchor="ctr"/>
          <a:lstStyle/>
          <a:p>
            <a:pPr algn="ctr"/>
            <a:endParaRPr lang="en-US"/>
          </a:p>
        </p:txBody>
      </p:sp>
      <p:sp>
        <p:nvSpPr>
          <p:cNvPr id="22" name="Rectangle 19"/>
          <p:cNvSpPr/>
          <p:nvPr/>
        </p:nvSpPr>
        <p:spPr>
          <a:xfrm>
            <a:off x="1393405" y="1187450"/>
            <a:ext cx="4137445" cy="2182311"/>
          </a:xfrm>
          <a:prstGeom prst="rect">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rtlCol="0" anchor="ctr"/>
          <a:lstStyle/>
          <a:p>
            <a:pPr algn="ctr"/>
            <a:endParaRPr lang="en-US"/>
          </a:p>
        </p:txBody>
      </p:sp>
      <p:sp>
        <p:nvSpPr>
          <p:cNvPr id="6" name="矩形 5"/>
          <p:cNvSpPr/>
          <p:nvPr/>
        </p:nvSpPr>
        <p:spPr>
          <a:xfrm>
            <a:off x="1752196" y="1678440"/>
            <a:ext cx="3419862" cy="1200329"/>
          </a:xfrm>
          <a:prstGeom prst="rect">
            <a:avLst/>
          </a:prstGeom>
        </p:spPr>
        <p:txBody>
          <a:bodyPr wrap="square">
            <a:spAutoFit/>
          </a:bodyPr>
          <a:lstStyle/>
          <a:p>
            <a:pPr indent="457200" algn="just">
              <a:lnSpc>
                <a:spcPct val="120000"/>
              </a:lnSpc>
              <a:spcBef>
                <a:spcPct val="0"/>
              </a:spcBef>
            </a:pPr>
            <a:r>
              <a:rPr lang="zh-CN" altLang="en-US" sz="2000" dirty="0">
                <a:solidFill>
                  <a:schemeClr val="bg1"/>
                </a:solidFill>
                <a:latin typeface="微软雅黑" pitchFamily="34" charset="-122"/>
                <a:ea typeface="微软雅黑" pitchFamily="34" charset="-122"/>
              </a:rPr>
              <a:t>创业</a:t>
            </a:r>
            <a:r>
              <a:rPr lang="en-US" altLang="zh-CN" sz="2000" dirty="0">
                <a:solidFill>
                  <a:schemeClr val="bg1"/>
                </a:solidFill>
                <a:latin typeface="微软雅黑" pitchFamily="34" charset="-122"/>
                <a:ea typeface="微软雅黑" pitchFamily="34" charset="-122"/>
              </a:rPr>
              <a:t>, </a:t>
            </a:r>
            <a:r>
              <a:rPr lang="zh-CN" altLang="en-US" sz="2000" dirty="0">
                <a:solidFill>
                  <a:schemeClr val="bg1"/>
                </a:solidFill>
                <a:latin typeface="微软雅黑" pitchFamily="34" charset="-122"/>
                <a:ea typeface="微软雅黑" pitchFamily="34" charset="-122"/>
              </a:rPr>
              <a:t>广义上来说</a:t>
            </a:r>
            <a:r>
              <a:rPr lang="en-US" altLang="zh-CN" sz="2000" dirty="0">
                <a:solidFill>
                  <a:schemeClr val="bg1"/>
                </a:solidFill>
                <a:latin typeface="微软雅黑" pitchFamily="34" charset="-122"/>
                <a:ea typeface="微软雅黑" pitchFamily="34" charset="-122"/>
              </a:rPr>
              <a:t>, </a:t>
            </a:r>
            <a:r>
              <a:rPr lang="zh-CN" altLang="en-US" sz="2000" dirty="0">
                <a:solidFill>
                  <a:schemeClr val="bg1"/>
                </a:solidFill>
                <a:latin typeface="微软雅黑" pitchFamily="34" charset="-122"/>
                <a:ea typeface="微软雅黑" pitchFamily="34" charset="-122"/>
              </a:rPr>
              <a:t>是创立属于自己</a:t>
            </a:r>
            <a:r>
              <a:rPr lang="zh-CN" altLang="en-US" sz="2000" dirty="0" smtClean="0">
                <a:solidFill>
                  <a:schemeClr val="bg1"/>
                </a:solidFill>
                <a:latin typeface="微软雅黑" pitchFamily="34" charset="-122"/>
                <a:ea typeface="微软雅黑" pitchFamily="34" charset="-122"/>
              </a:rPr>
              <a:t>的事业</a:t>
            </a:r>
            <a:r>
              <a:rPr lang="en-US" altLang="zh-CN" sz="2000" dirty="0">
                <a:solidFill>
                  <a:schemeClr val="bg1"/>
                </a:solidFill>
                <a:latin typeface="微软雅黑" pitchFamily="34" charset="-122"/>
                <a:ea typeface="微软雅黑" pitchFamily="34" charset="-122"/>
              </a:rPr>
              <a:t>, </a:t>
            </a:r>
            <a:r>
              <a:rPr lang="zh-CN" altLang="en-US" sz="2000" dirty="0">
                <a:solidFill>
                  <a:schemeClr val="bg1"/>
                </a:solidFill>
                <a:latin typeface="微软雅黑" pitchFamily="34" charset="-122"/>
                <a:ea typeface="微软雅黑" pitchFamily="34" charset="-122"/>
              </a:rPr>
              <a:t>而不仅仅是指创办一家企业。</a:t>
            </a:r>
          </a:p>
        </p:txBody>
      </p:sp>
    </p:spTree>
    <p:extLst>
      <p:ext uri="{BB962C8B-B14F-4D97-AF65-F5344CB8AC3E}">
        <p14:creationId xmlns:p14="http://schemas.microsoft.com/office/powerpoint/2010/main" val="19252781"/>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circle(in)">
                                      <p:cBhvr>
                                        <p:cTn id="7" dur="2000"/>
                                        <p:tgtEl>
                                          <p:spTgt spid="21"/>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circle(in)">
                                      <p:cBhvr>
                                        <p:cTn id="10" dur="2000"/>
                                        <p:tgtEl>
                                          <p:spTgt spid="22"/>
                                        </p:tgtEl>
                                      </p:cBhvr>
                                    </p:animEffect>
                                  </p:childTnLst>
                                </p:cTn>
                              </p:par>
                              <p:par>
                                <p:cTn id="11" presetID="6" presetClass="entr" presetSubtype="16"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circle(in)">
                                      <p:cBhvr>
                                        <p:cTn id="13" dur="20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26" presetClass="entr" presetSubtype="0" fill="hold" grpId="0" nodeType="click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wipe(down)">
                                      <p:cBhvr>
                                        <p:cTn id="18" dur="580">
                                          <p:stCondLst>
                                            <p:cond delay="0"/>
                                          </p:stCondLst>
                                        </p:cTn>
                                        <p:tgtEl>
                                          <p:spTgt spid="15"/>
                                        </p:tgtEl>
                                      </p:cBhvr>
                                    </p:animEffect>
                                    <p:anim calcmode="lin" valueType="num">
                                      <p:cBhvr>
                                        <p:cTn id="19"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20"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21"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22"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23"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24" dur="26">
                                          <p:stCondLst>
                                            <p:cond delay="650"/>
                                          </p:stCondLst>
                                        </p:cTn>
                                        <p:tgtEl>
                                          <p:spTgt spid="15"/>
                                        </p:tgtEl>
                                      </p:cBhvr>
                                      <p:to x="100000" y="60000"/>
                                    </p:animScale>
                                    <p:animScale>
                                      <p:cBhvr>
                                        <p:cTn id="25" dur="166" decel="50000">
                                          <p:stCondLst>
                                            <p:cond delay="676"/>
                                          </p:stCondLst>
                                        </p:cTn>
                                        <p:tgtEl>
                                          <p:spTgt spid="15"/>
                                        </p:tgtEl>
                                      </p:cBhvr>
                                      <p:to x="100000" y="100000"/>
                                    </p:animScale>
                                    <p:animScale>
                                      <p:cBhvr>
                                        <p:cTn id="26" dur="26">
                                          <p:stCondLst>
                                            <p:cond delay="1312"/>
                                          </p:stCondLst>
                                        </p:cTn>
                                        <p:tgtEl>
                                          <p:spTgt spid="15"/>
                                        </p:tgtEl>
                                      </p:cBhvr>
                                      <p:to x="100000" y="80000"/>
                                    </p:animScale>
                                    <p:animScale>
                                      <p:cBhvr>
                                        <p:cTn id="27" dur="166" decel="50000">
                                          <p:stCondLst>
                                            <p:cond delay="1338"/>
                                          </p:stCondLst>
                                        </p:cTn>
                                        <p:tgtEl>
                                          <p:spTgt spid="15"/>
                                        </p:tgtEl>
                                      </p:cBhvr>
                                      <p:to x="100000" y="100000"/>
                                    </p:animScale>
                                    <p:animScale>
                                      <p:cBhvr>
                                        <p:cTn id="28" dur="26">
                                          <p:stCondLst>
                                            <p:cond delay="1642"/>
                                          </p:stCondLst>
                                        </p:cTn>
                                        <p:tgtEl>
                                          <p:spTgt spid="15"/>
                                        </p:tgtEl>
                                      </p:cBhvr>
                                      <p:to x="100000" y="90000"/>
                                    </p:animScale>
                                    <p:animScale>
                                      <p:cBhvr>
                                        <p:cTn id="29" dur="166" decel="50000">
                                          <p:stCondLst>
                                            <p:cond delay="1668"/>
                                          </p:stCondLst>
                                        </p:cTn>
                                        <p:tgtEl>
                                          <p:spTgt spid="15"/>
                                        </p:tgtEl>
                                      </p:cBhvr>
                                      <p:to x="100000" y="100000"/>
                                    </p:animScale>
                                    <p:animScale>
                                      <p:cBhvr>
                                        <p:cTn id="30" dur="26">
                                          <p:stCondLst>
                                            <p:cond delay="1808"/>
                                          </p:stCondLst>
                                        </p:cTn>
                                        <p:tgtEl>
                                          <p:spTgt spid="15"/>
                                        </p:tgtEl>
                                      </p:cBhvr>
                                      <p:to x="100000" y="95000"/>
                                    </p:animScale>
                                    <p:animScale>
                                      <p:cBhvr>
                                        <p:cTn id="31" dur="166" decel="50000">
                                          <p:stCondLst>
                                            <p:cond delay="1834"/>
                                          </p:stCondLst>
                                        </p:cTn>
                                        <p:tgtEl>
                                          <p:spTgt spid="15"/>
                                        </p:tgtEl>
                                      </p:cBhvr>
                                      <p:to x="100000" y="100000"/>
                                    </p:animScale>
                                  </p:childTnLst>
                                </p:cTn>
                              </p:par>
                              <p:par>
                                <p:cTn id="32" presetID="26" presetClass="entr" presetSubtype="0" fill="hold" grpId="0" nodeType="with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wipe(down)">
                                      <p:cBhvr>
                                        <p:cTn id="34" dur="580">
                                          <p:stCondLst>
                                            <p:cond delay="0"/>
                                          </p:stCondLst>
                                        </p:cTn>
                                        <p:tgtEl>
                                          <p:spTgt spid="16"/>
                                        </p:tgtEl>
                                      </p:cBhvr>
                                    </p:animEffect>
                                    <p:anim calcmode="lin" valueType="num">
                                      <p:cBhvr>
                                        <p:cTn id="35" dur="1822"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36" dur="664"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37" dur="664" tmFilter="0, 0; 0.125,0.2665; 0.25,0.4; 0.375,0.465; 0.5,0.5;  0.625,0.535; 0.75,0.6; 0.875,0.7335; 1,1">
                                          <p:stCondLst>
                                            <p:cond delay="664"/>
                                          </p:stCondLst>
                                        </p:cTn>
                                        <p:tgtEl>
                                          <p:spTgt spid="16"/>
                                        </p:tgtEl>
                                        <p:attrNameLst>
                                          <p:attrName>ppt_y</p:attrName>
                                        </p:attrNameLst>
                                      </p:cBhvr>
                                      <p:tavLst>
                                        <p:tav tm="0" fmla="#ppt_y-sin(pi*$)/9">
                                          <p:val>
                                            <p:fltVal val="0"/>
                                          </p:val>
                                        </p:tav>
                                        <p:tav tm="100000">
                                          <p:val>
                                            <p:fltVal val="1"/>
                                          </p:val>
                                        </p:tav>
                                      </p:tavLst>
                                    </p:anim>
                                    <p:anim calcmode="lin" valueType="num">
                                      <p:cBhvr>
                                        <p:cTn id="38" dur="332" tmFilter="0, 0; 0.125,0.2665; 0.25,0.4; 0.375,0.465; 0.5,0.5;  0.625,0.535; 0.75,0.6; 0.875,0.7335; 1,1">
                                          <p:stCondLst>
                                            <p:cond delay="1324"/>
                                          </p:stCondLst>
                                        </p:cTn>
                                        <p:tgtEl>
                                          <p:spTgt spid="16"/>
                                        </p:tgtEl>
                                        <p:attrNameLst>
                                          <p:attrName>ppt_y</p:attrName>
                                        </p:attrNameLst>
                                      </p:cBhvr>
                                      <p:tavLst>
                                        <p:tav tm="0" fmla="#ppt_y-sin(pi*$)/27">
                                          <p:val>
                                            <p:fltVal val="0"/>
                                          </p:val>
                                        </p:tav>
                                        <p:tav tm="100000">
                                          <p:val>
                                            <p:fltVal val="1"/>
                                          </p:val>
                                        </p:tav>
                                      </p:tavLst>
                                    </p:anim>
                                    <p:anim calcmode="lin" valueType="num">
                                      <p:cBhvr>
                                        <p:cTn id="39" dur="164" tmFilter="0, 0; 0.125,0.2665; 0.25,0.4; 0.375,0.465; 0.5,0.5;  0.625,0.535; 0.75,0.6; 0.875,0.7335; 1,1">
                                          <p:stCondLst>
                                            <p:cond delay="1656"/>
                                          </p:stCondLst>
                                        </p:cTn>
                                        <p:tgtEl>
                                          <p:spTgt spid="16"/>
                                        </p:tgtEl>
                                        <p:attrNameLst>
                                          <p:attrName>ppt_y</p:attrName>
                                        </p:attrNameLst>
                                      </p:cBhvr>
                                      <p:tavLst>
                                        <p:tav tm="0" fmla="#ppt_y-sin(pi*$)/81">
                                          <p:val>
                                            <p:fltVal val="0"/>
                                          </p:val>
                                        </p:tav>
                                        <p:tav tm="100000">
                                          <p:val>
                                            <p:fltVal val="1"/>
                                          </p:val>
                                        </p:tav>
                                      </p:tavLst>
                                    </p:anim>
                                    <p:animScale>
                                      <p:cBhvr>
                                        <p:cTn id="40" dur="26">
                                          <p:stCondLst>
                                            <p:cond delay="650"/>
                                          </p:stCondLst>
                                        </p:cTn>
                                        <p:tgtEl>
                                          <p:spTgt spid="16"/>
                                        </p:tgtEl>
                                      </p:cBhvr>
                                      <p:to x="100000" y="60000"/>
                                    </p:animScale>
                                    <p:animScale>
                                      <p:cBhvr>
                                        <p:cTn id="41" dur="166" decel="50000">
                                          <p:stCondLst>
                                            <p:cond delay="676"/>
                                          </p:stCondLst>
                                        </p:cTn>
                                        <p:tgtEl>
                                          <p:spTgt spid="16"/>
                                        </p:tgtEl>
                                      </p:cBhvr>
                                      <p:to x="100000" y="100000"/>
                                    </p:animScale>
                                    <p:animScale>
                                      <p:cBhvr>
                                        <p:cTn id="42" dur="26">
                                          <p:stCondLst>
                                            <p:cond delay="1312"/>
                                          </p:stCondLst>
                                        </p:cTn>
                                        <p:tgtEl>
                                          <p:spTgt spid="16"/>
                                        </p:tgtEl>
                                      </p:cBhvr>
                                      <p:to x="100000" y="80000"/>
                                    </p:animScale>
                                    <p:animScale>
                                      <p:cBhvr>
                                        <p:cTn id="43" dur="166" decel="50000">
                                          <p:stCondLst>
                                            <p:cond delay="1338"/>
                                          </p:stCondLst>
                                        </p:cTn>
                                        <p:tgtEl>
                                          <p:spTgt spid="16"/>
                                        </p:tgtEl>
                                      </p:cBhvr>
                                      <p:to x="100000" y="100000"/>
                                    </p:animScale>
                                    <p:animScale>
                                      <p:cBhvr>
                                        <p:cTn id="44" dur="26">
                                          <p:stCondLst>
                                            <p:cond delay="1642"/>
                                          </p:stCondLst>
                                        </p:cTn>
                                        <p:tgtEl>
                                          <p:spTgt spid="16"/>
                                        </p:tgtEl>
                                      </p:cBhvr>
                                      <p:to x="100000" y="90000"/>
                                    </p:animScale>
                                    <p:animScale>
                                      <p:cBhvr>
                                        <p:cTn id="45" dur="166" decel="50000">
                                          <p:stCondLst>
                                            <p:cond delay="1668"/>
                                          </p:stCondLst>
                                        </p:cTn>
                                        <p:tgtEl>
                                          <p:spTgt spid="16"/>
                                        </p:tgtEl>
                                      </p:cBhvr>
                                      <p:to x="100000" y="100000"/>
                                    </p:animScale>
                                    <p:animScale>
                                      <p:cBhvr>
                                        <p:cTn id="46" dur="26">
                                          <p:stCondLst>
                                            <p:cond delay="1808"/>
                                          </p:stCondLst>
                                        </p:cTn>
                                        <p:tgtEl>
                                          <p:spTgt spid="16"/>
                                        </p:tgtEl>
                                      </p:cBhvr>
                                      <p:to x="100000" y="95000"/>
                                    </p:animScale>
                                    <p:animScale>
                                      <p:cBhvr>
                                        <p:cTn id="47" dur="166" decel="50000">
                                          <p:stCondLst>
                                            <p:cond delay="1834"/>
                                          </p:stCondLst>
                                        </p:cTn>
                                        <p:tgtEl>
                                          <p:spTgt spid="16"/>
                                        </p:tgtEl>
                                      </p:cBhvr>
                                      <p:to x="100000" y="100000"/>
                                    </p:animScale>
                                  </p:childTnLst>
                                </p:cTn>
                              </p:par>
                              <p:par>
                                <p:cTn id="48" presetID="26" presetClass="entr" presetSubtype="0" fill="hold" grpId="0" nodeType="with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wipe(down)">
                                      <p:cBhvr>
                                        <p:cTn id="50" dur="580">
                                          <p:stCondLst>
                                            <p:cond delay="0"/>
                                          </p:stCondLst>
                                        </p:cTn>
                                        <p:tgtEl>
                                          <p:spTgt spid="17"/>
                                        </p:tgtEl>
                                      </p:cBhvr>
                                    </p:animEffect>
                                    <p:anim calcmode="lin" valueType="num">
                                      <p:cBhvr>
                                        <p:cTn id="51" dur="1822"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52" dur="664"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53" dur="664" tmFilter="0, 0; 0.125,0.2665; 0.25,0.4; 0.375,0.465; 0.5,0.5;  0.625,0.535; 0.75,0.6; 0.875,0.7335; 1,1">
                                          <p:stCondLst>
                                            <p:cond delay="664"/>
                                          </p:stCondLst>
                                        </p:cTn>
                                        <p:tgtEl>
                                          <p:spTgt spid="17"/>
                                        </p:tgtEl>
                                        <p:attrNameLst>
                                          <p:attrName>ppt_y</p:attrName>
                                        </p:attrNameLst>
                                      </p:cBhvr>
                                      <p:tavLst>
                                        <p:tav tm="0" fmla="#ppt_y-sin(pi*$)/9">
                                          <p:val>
                                            <p:fltVal val="0"/>
                                          </p:val>
                                        </p:tav>
                                        <p:tav tm="100000">
                                          <p:val>
                                            <p:fltVal val="1"/>
                                          </p:val>
                                        </p:tav>
                                      </p:tavLst>
                                    </p:anim>
                                    <p:anim calcmode="lin" valueType="num">
                                      <p:cBhvr>
                                        <p:cTn id="54" dur="332" tmFilter="0, 0; 0.125,0.2665; 0.25,0.4; 0.375,0.465; 0.5,0.5;  0.625,0.535; 0.75,0.6; 0.875,0.7335; 1,1">
                                          <p:stCondLst>
                                            <p:cond delay="1324"/>
                                          </p:stCondLst>
                                        </p:cTn>
                                        <p:tgtEl>
                                          <p:spTgt spid="17"/>
                                        </p:tgtEl>
                                        <p:attrNameLst>
                                          <p:attrName>ppt_y</p:attrName>
                                        </p:attrNameLst>
                                      </p:cBhvr>
                                      <p:tavLst>
                                        <p:tav tm="0" fmla="#ppt_y-sin(pi*$)/27">
                                          <p:val>
                                            <p:fltVal val="0"/>
                                          </p:val>
                                        </p:tav>
                                        <p:tav tm="100000">
                                          <p:val>
                                            <p:fltVal val="1"/>
                                          </p:val>
                                        </p:tav>
                                      </p:tavLst>
                                    </p:anim>
                                    <p:anim calcmode="lin" valueType="num">
                                      <p:cBhvr>
                                        <p:cTn id="55" dur="164" tmFilter="0, 0; 0.125,0.2665; 0.25,0.4; 0.375,0.465; 0.5,0.5;  0.625,0.535; 0.75,0.6; 0.875,0.7335; 1,1">
                                          <p:stCondLst>
                                            <p:cond delay="1656"/>
                                          </p:stCondLst>
                                        </p:cTn>
                                        <p:tgtEl>
                                          <p:spTgt spid="17"/>
                                        </p:tgtEl>
                                        <p:attrNameLst>
                                          <p:attrName>ppt_y</p:attrName>
                                        </p:attrNameLst>
                                      </p:cBhvr>
                                      <p:tavLst>
                                        <p:tav tm="0" fmla="#ppt_y-sin(pi*$)/81">
                                          <p:val>
                                            <p:fltVal val="0"/>
                                          </p:val>
                                        </p:tav>
                                        <p:tav tm="100000">
                                          <p:val>
                                            <p:fltVal val="1"/>
                                          </p:val>
                                        </p:tav>
                                      </p:tavLst>
                                    </p:anim>
                                    <p:animScale>
                                      <p:cBhvr>
                                        <p:cTn id="56" dur="26">
                                          <p:stCondLst>
                                            <p:cond delay="650"/>
                                          </p:stCondLst>
                                        </p:cTn>
                                        <p:tgtEl>
                                          <p:spTgt spid="17"/>
                                        </p:tgtEl>
                                      </p:cBhvr>
                                      <p:to x="100000" y="60000"/>
                                    </p:animScale>
                                    <p:animScale>
                                      <p:cBhvr>
                                        <p:cTn id="57" dur="166" decel="50000">
                                          <p:stCondLst>
                                            <p:cond delay="676"/>
                                          </p:stCondLst>
                                        </p:cTn>
                                        <p:tgtEl>
                                          <p:spTgt spid="17"/>
                                        </p:tgtEl>
                                      </p:cBhvr>
                                      <p:to x="100000" y="100000"/>
                                    </p:animScale>
                                    <p:animScale>
                                      <p:cBhvr>
                                        <p:cTn id="58" dur="26">
                                          <p:stCondLst>
                                            <p:cond delay="1312"/>
                                          </p:stCondLst>
                                        </p:cTn>
                                        <p:tgtEl>
                                          <p:spTgt spid="17"/>
                                        </p:tgtEl>
                                      </p:cBhvr>
                                      <p:to x="100000" y="80000"/>
                                    </p:animScale>
                                    <p:animScale>
                                      <p:cBhvr>
                                        <p:cTn id="59" dur="166" decel="50000">
                                          <p:stCondLst>
                                            <p:cond delay="1338"/>
                                          </p:stCondLst>
                                        </p:cTn>
                                        <p:tgtEl>
                                          <p:spTgt spid="17"/>
                                        </p:tgtEl>
                                      </p:cBhvr>
                                      <p:to x="100000" y="100000"/>
                                    </p:animScale>
                                    <p:animScale>
                                      <p:cBhvr>
                                        <p:cTn id="60" dur="26">
                                          <p:stCondLst>
                                            <p:cond delay="1642"/>
                                          </p:stCondLst>
                                        </p:cTn>
                                        <p:tgtEl>
                                          <p:spTgt spid="17"/>
                                        </p:tgtEl>
                                      </p:cBhvr>
                                      <p:to x="100000" y="90000"/>
                                    </p:animScale>
                                    <p:animScale>
                                      <p:cBhvr>
                                        <p:cTn id="61" dur="166" decel="50000">
                                          <p:stCondLst>
                                            <p:cond delay="1668"/>
                                          </p:stCondLst>
                                        </p:cTn>
                                        <p:tgtEl>
                                          <p:spTgt spid="17"/>
                                        </p:tgtEl>
                                      </p:cBhvr>
                                      <p:to x="100000" y="100000"/>
                                    </p:animScale>
                                    <p:animScale>
                                      <p:cBhvr>
                                        <p:cTn id="62" dur="26">
                                          <p:stCondLst>
                                            <p:cond delay="1808"/>
                                          </p:stCondLst>
                                        </p:cTn>
                                        <p:tgtEl>
                                          <p:spTgt spid="17"/>
                                        </p:tgtEl>
                                      </p:cBhvr>
                                      <p:to x="100000" y="95000"/>
                                    </p:animScale>
                                    <p:animScale>
                                      <p:cBhvr>
                                        <p:cTn id="63" dur="166" decel="50000">
                                          <p:stCondLst>
                                            <p:cond delay="1834"/>
                                          </p:stCondLst>
                                        </p:cTn>
                                        <p:tgtEl>
                                          <p:spTgt spid="17"/>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p:bldP spid="21" grpId="0" animBg="1"/>
      <p:bldP spid="22" grpId="0" animBg="1"/>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0" name="组合 29"/>
          <p:cNvGrpSpPr/>
          <p:nvPr/>
        </p:nvGrpSpPr>
        <p:grpSpPr>
          <a:xfrm>
            <a:off x="192881" y="893"/>
            <a:ext cx="575915" cy="836495"/>
            <a:chOff x="841003" y="360040"/>
            <a:chExt cx="504056" cy="836712"/>
          </a:xfrm>
          <a:solidFill>
            <a:schemeClr val="accent1"/>
          </a:solidFill>
        </p:grpSpPr>
        <p:sp>
          <p:nvSpPr>
            <p:cNvPr id="31" name="矩形 3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32" name="等腰三角形 3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33" name="文本框 9"/>
          <p:cNvSpPr txBox="1"/>
          <p:nvPr/>
        </p:nvSpPr>
        <p:spPr>
          <a:xfrm>
            <a:off x="840784" y="203271"/>
            <a:ext cx="55282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一、 创业的</a:t>
            </a:r>
            <a:r>
              <a:rPr lang="zh-CN" altLang="en-US" sz="2400" b="1" dirty="0" smtClean="0">
                <a:solidFill>
                  <a:schemeClr val="tx1">
                    <a:lumMod val="75000"/>
                    <a:lumOff val="25000"/>
                  </a:schemeClr>
                </a:solidFill>
                <a:latin typeface="微软雅黑" pitchFamily="34" charset="-122"/>
                <a:ea typeface="微软雅黑" pitchFamily="34" charset="-122"/>
              </a:rPr>
              <a:t>现象  </a:t>
            </a:r>
            <a:r>
              <a:rPr lang="en-US" altLang="zh-CN" sz="2400" b="1" dirty="0" smtClean="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二</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一般意义的创业</a:t>
            </a:r>
          </a:p>
        </p:txBody>
      </p:sp>
      <p:sp>
        <p:nvSpPr>
          <p:cNvPr id="34" name="矩形 3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66715" y="1977627"/>
            <a:ext cx="4793737" cy="3623595"/>
          </a:xfrm>
          <a:prstGeom prst="rect">
            <a:avLst/>
          </a:prstGeom>
          <a:noFill/>
          <a:ln w="254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9" tIns="36005" rIns="72009" bIns="36005" numCol="1" spcCol="0" rtlCol="0" fromWordArt="0" anchor="ctr" anchorCtr="0" forceAA="0" compatLnSpc="1">
            <a:prstTxWarp prst="textNoShape">
              <a:avLst/>
            </a:prstTxWarp>
            <a:noAutofit/>
          </a:bodyPr>
          <a:lstStyle/>
          <a:p>
            <a:pPr algn="ctr"/>
            <a:endParaRPr lang="zh-CN" altLang="en-US" sz="1206">
              <a:solidFill>
                <a:schemeClr val="tx1">
                  <a:lumMod val="95000"/>
                  <a:lumOff val="5000"/>
                </a:schemeClr>
              </a:solidFill>
              <a:latin typeface="微软雅黑"/>
              <a:ea typeface="微软雅黑"/>
              <a:cs typeface="+mn-ea"/>
              <a:sym typeface="微软雅黑"/>
            </a:endParaRPr>
          </a:p>
        </p:txBody>
      </p:sp>
      <p:pic>
        <p:nvPicPr>
          <p:cNvPr id="15" name="图片 14"/>
          <p:cNvPicPr>
            <a:picLocks noChangeAspect="1"/>
          </p:cNvPicPr>
          <p:nvPr/>
        </p:nvPicPr>
        <p:blipFill rotWithShape="1">
          <a:blip r:embed="rId3" cstate="print">
            <a:grayscl/>
            <a:extLst>
              <a:ext uri="{28A0092B-C50C-407E-A947-70E740481C1C}">
                <a14:useLocalDpi xmlns:a14="http://schemas.microsoft.com/office/drawing/2010/main" val="0"/>
              </a:ext>
            </a:extLst>
          </a:blip>
          <a:srcRect l="21907" t="8329" r="1914" b="6951"/>
          <a:stretch/>
        </p:blipFill>
        <p:spPr>
          <a:xfrm>
            <a:off x="646441" y="2075146"/>
            <a:ext cx="4589800" cy="3373154"/>
          </a:xfrm>
          <a:prstGeom prst="rect">
            <a:avLst/>
          </a:prstGeom>
          <a:ln>
            <a:solidFill>
              <a:srgbClr val="0070C0"/>
            </a:solidFill>
          </a:ln>
          <a:effectLst/>
        </p:spPr>
      </p:pic>
      <p:sp>
        <p:nvSpPr>
          <p:cNvPr id="5" name="矩形 4"/>
          <p:cNvSpPr/>
          <p:nvPr/>
        </p:nvSpPr>
        <p:spPr>
          <a:xfrm>
            <a:off x="5613400" y="1666477"/>
            <a:ext cx="5867400" cy="4228850"/>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一般意义上的创业</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自己创办一家企业</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不管是个体工商户还是有限责任公司。</a:t>
            </a:r>
          </a:p>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不管是自由职业者</a:t>
            </a:r>
            <a:r>
              <a:rPr lang="zh-CN" altLang="en-US" sz="2000" dirty="0" smtClean="0">
                <a:solidFill>
                  <a:schemeClr val="tx1">
                    <a:lumMod val="75000"/>
                    <a:lumOff val="25000"/>
                  </a:schemeClr>
                </a:solidFill>
                <a:latin typeface="微软雅黑" pitchFamily="34" charset="-122"/>
                <a:ea typeface="微软雅黑" pitchFamily="34" charset="-122"/>
              </a:rPr>
              <a:t>、一家</a:t>
            </a:r>
            <a:r>
              <a:rPr lang="zh-CN" altLang="en-US" sz="2000" dirty="0">
                <a:solidFill>
                  <a:schemeClr val="tx1">
                    <a:lumMod val="75000"/>
                    <a:lumOff val="25000"/>
                  </a:schemeClr>
                </a:solidFill>
                <a:latin typeface="微软雅黑" pitchFamily="34" charset="-122"/>
                <a:ea typeface="微软雅黑" pitchFamily="34" charset="-122"/>
              </a:rPr>
              <a:t>小店</a:t>
            </a:r>
            <a:r>
              <a:rPr lang="zh-CN" altLang="en-US" sz="2000" dirty="0" smtClean="0">
                <a:solidFill>
                  <a:schemeClr val="tx1">
                    <a:lumMod val="75000"/>
                    <a:lumOff val="25000"/>
                  </a:schemeClr>
                </a:solidFill>
                <a:latin typeface="微软雅黑" pitchFamily="34" charset="-122"/>
                <a:ea typeface="微软雅黑" pitchFamily="34" charset="-122"/>
              </a:rPr>
              <a:t>、还是</a:t>
            </a:r>
            <a:r>
              <a:rPr lang="zh-CN" altLang="en-US" sz="2000" dirty="0">
                <a:solidFill>
                  <a:schemeClr val="tx1">
                    <a:lumMod val="75000"/>
                    <a:lumOff val="25000"/>
                  </a:schemeClr>
                </a:solidFill>
                <a:latin typeface="微软雅黑" pitchFamily="34" charset="-122"/>
                <a:ea typeface="微软雅黑" pitchFamily="34" charset="-122"/>
              </a:rPr>
              <a:t>一个工作室</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亦或是 </a:t>
            </a:r>
            <a:r>
              <a:rPr lang="en-US" altLang="zh-CN" sz="2000" dirty="0">
                <a:solidFill>
                  <a:schemeClr val="tx1">
                    <a:lumMod val="75000"/>
                    <a:lumOff val="25000"/>
                  </a:schemeClr>
                </a:solidFill>
                <a:latin typeface="微软雅黑" pitchFamily="34" charset="-122"/>
                <a:ea typeface="微软雅黑" pitchFamily="34" charset="-122"/>
              </a:rPr>
              <a:t>10</a:t>
            </a:r>
            <a:r>
              <a:rPr lang="zh-CN" altLang="en-US" sz="2000" dirty="0" smtClean="0">
                <a:solidFill>
                  <a:schemeClr val="tx1">
                    <a:lumMod val="75000"/>
                    <a:lumOff val="25000"/>
                  </a:schemeClr>
                </a:solidFill>
                <a:latin typeface="微软雅黑" pitchFamily="34" charset="-122"/>
                <a:ea typeface="微软雅黑" pitchFamily="34" charset="-122"/>
              </a:rPr>
              <a:t>、</a:t>
            </a:r>
            <a:r>
              <a:rPr lang="en-US" altLang="zh-CN" sz="2000" dirty="0" smtClean="0">
                <a:solidFill>
                  <a:schemeClr val="tx1">
                    <a:lumMod val="75000"/>
                    <a:lumOff val="25000"/>
                  </a:schemeClr>
                </a:solidFill>
                <a:latin typeface="微软雅黑" pitchFamily="34" charset="-122"/>
                <a:ea typeface="微软雅黑" pitchFamily="34" charset="-122"/>
              </a:rPr>
              <a:t>20 </a:t>
            </a:r>
            <a:r>
              <a:rPr lang="zh-CN" altLang="en-US" sz="2000" dirty="0">
                <a:solidFill>
                  <a:schemeClr val="tx1">
                    <a:lumMod val="75000"/>
                    <a:lumOff val="25000"/>
                  </a:schemeClr>
                </a:solidFill>
                <a:latin typeface="微软雅黑" pitchFamily="34" charset="-122"/>
                <a:ea typeface="微软雅黑" pitchFamily="34" charset="-122"/>
              </a:rPr>
              <a:t>人的小公司</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smtClean="0">
                <a:solidFill>
                  <a:schemeClr val="tx1">
                    <a:lumMod val="75000"/>
                    <a:lumOff val="25000"/>
                  </a:schemeClr>
                </a:solidFill>
                <a:latin typeface="微软雅黑" pitchFamily="34" charset="-122"/>
                <a:ea typeface="微软雅黑" pitchFamily="34" charset="-122"/>
              </a:rPr>
              <a:t>只要你</a:t>
            </a:r>
            <a:r>
              <a:rPr lang="zh-CN" altLang="en-US" sz="2000" dirty="0">
                <a:solidFill>
                  <a:schemeClr val="tx1">
                    <a:lumMod val="75000"/>
                    <a:lumOff val="25000"/>
                  </a:schemeClr>
                </a:solidFill>
                <a:latin typeface="微软雅黑" pitchFamily="34" charset="-122"/>
                <a:ea typeface="微软雅黑" pitchFamily="34" charset="-122"/>
              </a:rPr>
              <a:t>为自己的收入负责</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自己给自己发工资</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都可以称之为一般意义上的创业</a:t>
            </a:r>
            <a:r>
              <a:rPr lang="zh-CN" altLang="en-US" sz="2000" dirty="0" smtClean="0">
                <a:solidFill>
                  <a:schemeClr val="tx1">
                    <a:lumMod val="75000"/>
                    <a:lumOff val="25000"/>
                  </a:schemeClr>
                </a:solidFill>
                <a:latin typeface="微软雅黑" pitchFamily="34" charset="-122"/>
                <a:ea typeface="微软雅黑" pitchFamily="34" charset="-122"/>
              </a:rPr>
              <a:t>。马克思称之为</a:t>
            </a:r>
            <a:r>
              <a:rPr lang="zh-CN" altLang="en-US" sz="2000" dirty="0">
                <a:solidFill>
                  <a:schemeClr val="tx1">
                    <a:lumMod val="75000"/>
                    <a:lumOff val="25000"/>
                  </a:schemeClr>
                </a:solidFill>
                <a:latin typeface="微软雅黑" pitchFamily="34" charset="-122"/>
                <a:ea typeface="微软雅黑" pitchFamily="34" charset="-122"/>
              </a:rPr>
              <a:t>小工商业主</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一般意义上的创业与广义上的创业最大的</a:t>
            </a:r>
            <a:r>
              <a:rPr lang="zh-CN" altLang="en-US" sz="2400" b="1" dirty="0">
                <a:solidFill>
                  <a:schemeClr val="accent2">
                    <a:lumMod val="75000"/>
                  </a:schemeClr>
                </a:solidFill>
                <a:latin typeface="微软雅黑" pitchFamily="34" charset="-122"/>
                <a:ea typeface="微软雅黑" pitchFamily="34" charset="-122"/>
              </a:rPr>
              <a:t>区别</a:t>
            </a:r>
            <a:r>
              <a:rPr lang="zh-CN" altLang="en-US" sz="2000" dirty="0">
                <a:solidFill>
                  <a:schemeClr val="tx1">
                    <a:lumMod val="75000"/>
                    <a:lumOff val="25000"/>
                  </a:schemeClr>
                </a:solidFill>
                <a:latin typeface="微软雅黑" pitchFamily="34" charset="-122"/>
                <a:ea typeface="微软雅黑" pitchFamily="34" charset="-122"/>
              </a:rPr>
              <a:t>在于</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创业者必须为每</a:t>
            </a:r>
            <a:r>
              <a:rPr lang="zh-CN" altLang="en-US" sz="2000" dirty="0" smtClean="0">
                <a:solidFill>
                  <a:schemeClr val="tx1">
                    <a:lumMod val="75000"/>
                    <a:lumOff val="25000"/>
                  </a:schemeClr>
                </a:solidFill>
                <a:latin typeface="微软雅黑" pitchFamily="34" charset="-122"/>
                <a:ea typeface="微软雅黑" pitchFamily="34" charset="-122"/>
              </a:rPr>
              <a:t>一件</a:t>
            </a:r>
            <a:r>
              <a:rPr lang="zh-CN" altLang="en-US" sz="2000" dirty="0">
                <a:solidFill>
                  <a:schemeClr val="tx1">
                    <a:lumMod val="75000"/>
                    <a:lumOff val="25000"/>
                  </a:schemeClr>
                </a:solidFill>
                <a:latin typeface="微软雅黑" pitchFamily="34" charset="-122"/>
                <a:ea typeface="微软雅黑" pitchFamily="34" charset="-122"/>
              </a:rPr>
              <a:t>事务</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无论大小</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做出决定</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并且</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为自己所有的决策承担全部的</a:t>
            </a:r>
            <a:r>
              <a:rPr lang="zh-CN" altLang="en-US" sz="2000" dirty="0" smtClean="0">
                <a:solidFill>
                  <a:schemeClr val="tx1">
                    <a:lumMod val="75000"/>
                    <a:lumOff val="25000"/>
                  </a:schemeClr>
                </a:solidFill>
                <a:latin typeface="微软雅黑" pitchFamily="34" charset="-122"/>
                <a:ea typeface="微软雅黑" pitchFamily="34" charset="-122"/>
              </a:rPr>
              <a:t>、无限</a:t>
            </a:r>
            <a:r>
              <a:rPr lang="zh-CN" altLang="en-US" sz="2000" dirty="0">
                <a:solidFill>
                  <a:schemeClr val="tx1">
                    <a:lumMod val="75000"/>
                    <a:lumOff val="25000"/>
                  </a:schemeClr>
                </a:solidFill>
                <a:latin typeface="微软雅黑" pitchFamily="34" charset="-122"/>
                <a:ea typeface="微软雅黑" pitchFamily="34" charset="-122"/>
              </a:rPr>
              <a:t>的责任。</a:t>
            </a:r>
          </a:p>
          <a:p>
            <a:pPr indent="457200" algn="just">
              <a:lnSpc>
                <a:spcPct val="120000"/>
              </a:lnSpc>
              <a:spcBef>
                <a:spcPct val="0"/>
              </a:spcBef>
            </a:pPr>
            <a:endParaRPr lang="zh-CN" altLang="en-US" sz="2000"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220237742"/>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heel(1)">
                                      <p:cBhvr>
                                        <p:cTn id="7" dur="2000"/>
                                        <p:tgtEl>
                                          <p:spTgt spid="15"/>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heel(1)">
                                      <p:cBhvr>
                                        <p:cTn id="10" dur="2000"/>
                                        <p:tgtEl>
                                          <p:spTgt spid="14"/>
                                        </p:tgtEl>
                                      </p:cBhvr>
                                    </p:animEffect>
                                  </p:childTnLst>
                                </p:cTn>
                              </p:par>
                              <p:par>
                                <p:cTn id="11" presetID="21" presetClass="entr" presetSubtype="1"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heel(1)">
                                      <p:cBhvr>
                                        <p:cTn id="13"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 name="组合 2"/>
          <p:cNvGrpSpPr/>
          <p:nvPr/>
        </p:nvGrpSpPr>
        <p:grpSpPr>
          <a:xfrm>
            <a:off x="192881" y="893"/>
            <a:ext cx="575915" cy="836495"/>
            <a:chOff x="841003" y="360040"/>
            <a:chExt cx="504056" cy="836712"/>
          </a:xfrm>
          <a:solidFill>
            <a:schemeClr val="accent1"/>
          </a:soli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0" name="矩形 19"/>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0" name="Picture 2" descr="C:\Users\Thinkpad\Desktop\e3e3.png"/>
          <p:cNvPicPr>
            <a:picLocks noChangeAspect="1" noChangeArrowheads="1"/>
          </p:cNvPicPr>
          <p:nvPr/>
        </p:nvPicPr>
        <p:blipFill>
          <a:blip r:embed="rId3" cstate="print"/>
          <a:srcRect/>
          <a:stretch>
            <a:fillRect/>
          </a:stretch>
        </p:blipFill>
        <p:spPr bwMode="auto">
          <a:xfrm>
            <a:off x="8442325" y="422551"/>
            <a:ext cx="3749675" cy="2767745"/>
          </a:xfrm>
          <a:prstGeom prst="rect">
            <a:avLst/>
          </a:prstGeom>
          <a:noFill/>
          <a:ln w="9525">
            <a:noFill/>
            <a:miter lim="800000"/>
            <a:headEnd/>
            <a:tailEnd/>
          </a:ln>
        </p:spPr>
      </p:pic>
      <p:sp>
        <p:nvSpPr>
          <p:cNvPr id="14" name="矩形 13"/>
          <p:cNvSpPr/>
          <p:nvPr/>
        </p:nvSpPr>
        <p:spPr>
          <a:xfrm>
            <a:off x="3232150" y="1990136"/>
            <a:ext cx="4838700" cy="2160591"/>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投资人眼中的创业</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accent2">
                    <a:lumMod val="75000"/>
                  </a:schemeClr>
                </a:solidFill>
                <a:latin typeface="微软雅黑" pitchFamily="34" charset="-122"/>
                <a:ea typeface="微软雅黑" pitchFamily="34" charset="-122"/>
              </a:rPr>
              <a:t>是创立一家能够长期</a:t>
            </a:r>
            <a:r>
              <a:rPr lang="en-US" altLang="zh-CN" sz="2400" b="1" dirty="0">
                <a:solidFill>
                  <a:schemeClr val="accent2">
                    <a:lumMod val="75000"/>
                  </a:schemeClr>
                </a:solidFill>
                <a:latin typeface="微软雅黑" pitchFamily="34" charset="-122"/>
                <a:ea typeface="微软雅黑" pitchFamily="34" charset="-122"/>
              </a:rPr>
              <a:t>, </a:t>
            </a:r>
            <a:r>
              <a:rPr lang="zh-CN" altLang="en-US" sz="2400" b="1" dirty="0">
                <a:solidFill>
                  <a:schemeClr val="accent2">
                    <a:lumMod val="75000"/>
                  </a:schemeClr>
                </a:solidFill>
                <a:latin typeface="微软雅黑" pitchFamily="34" charset="-122"/>
                <a:ea typeface="微软雅黑" pitchFamily="34" charset="-122"/>
              </a:rPr>
              <a:t>比如十年</a:t>
            </a:r>
            <a:r>
              <a:rPr lang="en-US" altLang="zh-CN" sz="2400" b="1" dirty="0">
                <a:solidFill>
                  <a:schemeClr val="accent2">
                    <a:lumMod val="75000"/>
                  </a:schemeClr>
                </a:solidFill>
                <a:latin typeface="微软雅黑" pitchFamily="34" charset="-122"/>
                <a:ea typeface="微软雅黑" pitchFamily="34" charset="-122"/>
              </a:rPr>
              <a:t>, </a:t>
            </a:r>
            <a:r>
              <a:rPr lang="zh-CN" altLang="en-US" sz="2400" b="1" dirty="0">
                <a:solidFill>
                  <a:schemeClr val="accent2">
                    <a:lumMod val="75000"/>
                  </a:schemeClr>
                </a:solidFill>
                <a:latin typeface="微软雅黑" pitchFamily="34" charset="-122"/>
                <a:ea typeface="微软雅黑" pitchFamily="34" charset="-122"/>
              </a:rPr>
              <a:t>保持稳定持续增长的企业</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zh-CN" altLang="en-US" sz="2000" dirty="0" smtClean="0">
                <a:solidFill>
                  <a:schemeClr val="tx1">
                    <a:lumMod val="75000"/>
                    <a:lumOff val="25000"/>
                  </a:schemeClr>
                </a:solidFill>
                <a:latin typeface="微软雅黑" pitchFamily="34" charset="-122"/>
                <a:ea typeface="微软雅黑" pitchFamily="34" charset="-122"/>
              </a:rPr>
              <a:t> 投资人</a:t>
            </a:r>
            <a:r>
              <a:rPr lang="zh-CN" altLang="en-US" sz="2000" dirty="0">
                <a:solidFill>
                  <a:schemeClr val="tx1">
                    <a:lumMod val="75000"/>
                    <a:lumOff val="25000"/>
                  </a:schemeClr>
                </a:solidFill>
                <a:latin typeface="微软雅黑" pitchFamily="34" charset="-122"/>
                <a:ea typeface="微软雅黑" pitchFamily="34" charset="-122"/>
              </a:rPr>
              <a:t>眼中的创业</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包含在一般意义上的创业之中</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但是有更高的要求。 </a:t>
            </a:r>
          </a:p>
        </p:txBody>
      </p:sp>
      <p:sp>
        <p:nvSpPr>
          <p:cNvPr id="12" name="文本框 9"/>
          <p:cNvSpPr txBox="1"/>
          <p:nvPr/>
        </p:nvSpPr>
        <p:spPr>
          <a:xfrm>
            <a:off x="840784" y="203271"/>
            <a:ext cx="61759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一、 创业的</a:t>
            </a:r>
            <a:r>
              <a:rPr lang="zh-CN" altLang="en-US" sz="2400" b="1" dirty="0" smtClean="0">
                <a:solidFill>
                  <a:schemeClr val="tx1">
                    <a:lumMod val="75000"/>
                    <a:lumOff val="25000"/>
                  </a:schemeClr>
                </a:solidFill>
                <a:latin typeface="微软雅黑" pitchFamily="34" charset="-122"/>
                <a:ea typeface="微软雅黑" pitchFamily="34" charset="-122"/>
              </a:rPr>
              <a:t>现象  </a:t>
            </a:r>
            <a:r>
              <a:rPr lang="en-US" altLang="zh-CN" sz="2400" b="1" dirty="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三</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投资人眼中的创业</a:t>
            </a:r>
          </a:p>
        </p:txBody>
      </p:sp>
    </p:spTree>
    <p:extLst>
      <p:ext uri="{BB962C8B-B14F-4D97-AF65-F5344CB8AC3E}">
        <p14:creationId xmlns:p14="http://schemas.microsoft.com/office/powerpoint/2010/main" val="3963662523"/>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2000"/>
                                        <p:tgtEl>
                                          <p:spTgt spid="40"/>
                                        </p:tgtEl>
                                      </p:cBhvr>
                                    </p:animEffect>
                                    <p:anim calcmode="lin" valueType="num">
                                      <p:cBhvr>
                                        <p:cTn id="8" dur="2000" fill="hold"/>
                                        <p:tgtEl>
                                          <p:spTgt spid="40"/>
                                        </p:tgtEl>
                                        <p:attrNameLst>
                                          <p:attrName>ppt_w</p:attrName>
                                        </p:attrNameLst>
                                      </p:cBhvr>
                                      <p:tavLst>
                                        <p:tav tm="0" fmla="#ppt_w*sin(2.5*pi*$)">
                                          <p:val>
                                            <p:fltVal val="0"/>
                                          </p:val>
                                        </p:tav>
                                        <p:tav tm="100000">
                                          <p:val>
                                            <p:fltVal val="1"/>
                                          </p:val>
                                        </p:tav>
                                      </p:tavLst>
                                    </p:anim>
                                    <p:anim calcmode="lin" valueType="num">
                                      <p:cBhvr>
                                        <p:cTn id="9" dur="2000" fill="hold"/>
                                        <p:tgtEl>
                                          <p:spTgt spid="40"/>
                                        </p:tgtEl>
                                        <p:attrNameLst>
                                          <p:attrName>ppt_h</p:attrName>
                                        </p:attrNameLst>
                                      </p:cBhvr>
                                      <p:tavLst>
                                        <p:tav tm="0">
                                          <p:val>
                                            <p:strVal val="#ppt_h"/>
                                          </p:val>
                                        </p:tav>
                                        <p:tav tm="100000">
                                          <p:val>
                                            <p:strVal val="#ppt_h"/>
                                          </p:val>
                                        </p:tav>
                                      </p:tavLst>
                                    </p:anim>
                                  </p:childTnLst>
                                </p:cTn>
                              </p:par>
                              <p:par>
                                <p:cTn id="10" presetID="45" presetClass="entr" presetSubtype="0" fill="hold" grpId="0"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2000"/>
                                        <p:tgtEl>
                                          <p:spTgt spid="14"/>
                                        </p:tgtEl>
                                      </p:cBhvr>
                                    </p:animEffect>
                                    <p:anim calcmode="lin" valueType="num">
                                      <p:cBhvr>
                                        <p:cTn id="13" dur="2000" fill="hold"/>
                                        <p:tgtEl>
                                          <p:spTgt spid="14"/>
                                        </p:tgtEl>
                                        <p:attrNameLst>
                                          <p:attrName>ppt_w</p:attrName>
                                        </p:attrNameLst>
                                      </p:cBhvr>
                                      <p:tavLst>
                                        <p:tav tm="0" fmla="#ppt_w*sin(2.5*pi*$)">
                                          <p:val>
                                            <p:fltVal val="0"/>
                                          </p:val>
                                        </p:tav>
                                        <p:tav tm="100000">
                                          <p:val>
                                            <p:fltVal val="1"/>
                                          </p:val>
                                        </p:tav>
                                      </p:tavLst>
                                    </p:anim>
                                    <p:anim calcmode="lin" valueType="num">
                                      <p:cBhvr>
                                        <p:cTn id="14" dur="2000" fill="hold"/>
                                        <p:tgtEl>
                                          <p:spTgt spid="1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1" name="组合 20"/>
          <p:cNvGrpSpPr/>
          <p:nvPr/>
        </p:nvGrpSpPr>
        <p:grpSpPr>
          <a:xfrm>
            <a:off x="2019300" y="1413568"/>
            <a:ext cx="2593301" cy="725171"/>
            <a:chOff x="1865978" y="2060000"/>
            <a:chExt cx="3318123" cy="1037589"/>
          </a:xfrm>
        </p:grpSpPr>
        <p:sp>
          <p:nvSpPr>
            <p:cNvPr id="22" name="矩形 21"/>
            <p:cNvSpPr/>
            <p:nvPr/>
          </p:nvSpPr>
          <p:spPr>
            <a:xfrm>
              <a:off x="4266186" y="2060000"/>
              <a:ext cx="917915" cy="7844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23" name="Freeform 7"/>
            <p:cNvSpPr>
              <a:spLocks/>
            </p:cNvSpPr>
            <p:nvPr/>
          </p:nvSpPr>
          <p:spPr bwMode="auto">
            <a:xfrm>
              <a:off x="1865978" y="2060000"/>
              <a:ext cx="2470630" cy="1037589"/>
            </a:xfrm>
            <a:custGeom>
              <a:avLst/>
              <a:gdLst>
                <a:gd name="T0" fmla="*/ 486 w 486"/>
                <a:gd name="T1" fmla="*/ 0 h 349"/>
                <a:gd name="T2" fmla="*/ 30 w 486"/>
                <a:gd name="T3" fmla="*/ 0 h 349"/>
                <a:gd name="T4" fmla="*/ 0 w 486"/>
                <a:gd name="T5" fmla="*/ 30 h 349"/>
                <a:gd name="T6" fmla="*/ 0 w 486"/>
                <a:gd name="T7" fmla="*/ 197 h 349"/>
                <a:gd name="T8" fmla="*/ 21 w 486"/>
                <a:gd name="T9" fmla="*/ 247 h 349"/>
                <a:gd name="T10" fmla="*/ 123 w 486"/>
                <a:gd name="T11" fmla="*/ 349 h 349"/>
                <a:gd name="T12" fmla="*/ 116 w 486"/>
                <a:gd name="T13" fmla="*/ 281 h 349"/>
                <a:gd name="T14" fmla="*/ 116 w 486"/>
                <a:gd name="T15" fmla="*/ 279 h 349"/>
                <a:gd name="T16" fmla="*/ 132 w 486"/>
                <a:gd name="T17" fmla="*/ 263 h 349"/>
                <a:gd name="T18" fmla="*/ 486 w 486"/>
                <a:gd name="T19" fmla="*/ 263 h 349"/>
                <a:gd name="T20" fmla="*/ 486 w 486"/>
                <a:gd name="T21" fmla="*/ 0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6" h="349">
                  <a:moveTo>
                    <a:pt x="486" y="0"/>
                  </a:moveTo>
                  <a:cubicBezTo>
                    <a:pt x="30" y="0"/>
                    <a:pt x="30" y="0"/>
                    <a:pt x="30" y="0"/>
                  </a:cubicBezTo>
                  <a:cubicBezTo>
                    <a:pt x="14" y="0"/>
                    <a:pt x="0" y="14"/>
                    <a:pt x="0" y="30"/>
                  </a:cubicBezTo>
                  <a:cubicBezTo>
                    <a:pt x="0" y="197"/>
                    <a:pt x="0" y="197"/>
                    <a:pt x="0" y="197"/>
                  </a:cubicBezTo>
                  <a:cubicBezTo>
                    <a:pt x="0" y="213"/>
                    <a:pt x="10" y="236"/>
                    <a:pt x="21" y="247"/>
                  </a:cubicBezTo>
                  <a:cubicBezTo>
                    <a:pt x="123" y="349"/>
                    <a:pt x="123" y="349"/>
                    <a:pt x="123" y="349"/>
                  </a:cubicBezTo>
                  <a:cubicBezTo>
                    <a:pt x="116" y="281"/>
                    <a:pt x="116" y="281"/>
                    <a:pt x="116" y="281"/>
                  </a:cubicBezTo>
                  <a:cubicBezTo>
                    <a:pt x="116" y="280"/>
                    <a:pt x="116" y="280"/>
                    <a:pt x="116" y="279"/>
                  </a:cubicBezTo>
                  <a:cubicBezTo>
                    <a:pt x="116" y="270"/>
                    <a:pt x="123" y="263"/>
                    <a:pt x="132" y="263"/>
                  </a:cubicBezTo>
                  <a:cubicBezTo>
                    <a:pt x="486" y="263"/>
                    <a:pt x="486" y="263"/>
                    <a:pt x="486" y="263"/>
                  </a:cubicBezTo>
                  <a:cubicBezTo>
                    <a:pt x="486" y="0"/>
                    <a:pt x="486" y="0"/>
                    <a:pt x="486" y="0"/>
                  </a:cubicBezTo>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grpSp>
          <p:nvGrpSpPr>
            <p:cNvPr id="24" name="组合 23"/>
            <p:cNvGrpSpPr/>
            <p:nvPr/>
          </p:nvGrpSpPr>
          <p:grpSpPr>
            <a:xfrm>
              <a:off x="4659778" y="2229073"/>
              <a:ext cx="201152" cy="472325"/>
              <a:chOff x="3997325" y="2735263"/>
              <a:chExt cx="250825" cy="588962"/>
            </a:xfrm>
          </p:grpSpPr>
          <p:sp>
            <p:nvSpPr>
              <p:cNvPr id="26" name="Freeform 10"/>
              <p:cNvSpPr>
                <a:spLocks/>
              </p:cNvSpPr>
              <p:nvPr/>
            </p:nvSpPr>
            <p:spPr bwMode="auto">
              <a:xfrm>
                <a:off x="4100513" y="2735263"/>
                <a:ext cx="111125" cy="111125"/>
              </a:xfrm>
              <a:custGeom>
                <a:avLst/>
                <a:gdLst>
                  <a:gd name="T0" fmla="*/ 15 w 30"/>
                  <a:gd name="T1" fmla="*/ 0 h 30"/>
                  <a:gd name="T2" fmla="*/ 0 w 30"/>
                  <a:gd name="T3" fmla="*/ 15 h 30"/>
                  <a:gd name="T4" fmla="*/ 15 w 30"/>
                  <a:gd name="T5" fmla="*/ 30 h 30"/>
                  <a:gd name="T6" fmla="*/ 30 w 30"/>
                  <a:gd name="T7" fmla="*/ 15 h 30"/>
                  <a:gd name="T8" fmla="*/ 15 w 30"/>
                  <a:gd name="T9" fmla="*/ 0 h 30"/>
                </a:gdLst>
                <a:ahLst/>
                <a:cxnLst>
                  <a:cxn ang="0">
                    <a:pos x="T0" y="T1"/>
                  </a:cxn>
                  <a:cxn ang="0">
                    <a:pos x="T2" y="T3"/>
                  </a:cxn>
                  <a:cxn ang="0">
                    <a:pos x="T4" y="T5"/>
                  </a:cxn>
                  <a:cxn ang="0">
                    <a:pos x="T6" y="T7"/>
                  </a:cxn>
                  <a:cxn ang="0">
                    <a:pos x="T8" y="T9"/>
                  </a:cxn>
                </a:cxnLst>
                <a:rect l="0" t="0" r="r" b="b"/>
                <a:pathLst>
                  <a:path w="30" h="30">
                    <a:moveTo>
                      <a:pt x="15" y="0"/>
                    </a:moveTo>
                    <a:cubicBezTo>
                      <a:pt x="7" y="0"/>
                      <a:pt x="0" y="7"/>
                      <a:pt x="0" y="15"/>
                    </a:cubicBezTo>
                    <a:cubicBezTo>
                      <a:pt x="0" y="23"/>
                      <a:pt x="6" y="30"/>
                      <a:pt x="15" y="30"/>
                    </a:cubicBezTo>
                    <a:cubicBezTo>
                      <a:pt x="23" y="30"/>
                      <a:pt x="30" y="24"/>
                      <a:pt x="30" y="15"/>
                    </a:cubicBezTo>
                    <a:cubicBezTo>
                      <a:pt x="30" y="7"/>
                      <a:pt x="23" y="0"/>
                      <a:pt x="15"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sp>
            <p:nvSpPr>
              <p:cNvPr id="27" name="Freeform 11"/>
              <p:cNvSpPr>
                <a:spLocks/>
              </p:cNvSpPr>
              <p:nvPr/>
            </p:nvSpPr>
            <p:spPr bwMode="auto">
              <a:xfrm>
                <a:off x="3997325" y="2979738"/>
                <a:ext cx="250825" cy="344487"/>
              </a:xfrm>
              <a:custGeom>
                <a:avLst/>
                <a:gdLst>
                  <a:gd name="T0" fmla="*/ 67 w 68"/>
                  <a:gd name="T1" fmla="*/ 60 h 93"/>
                  <a:gd name="T2" fmla="*/ 60 w 68"/>
                  <a:gd name="T3" fmla="*/ 73 h 93"/>
                  <a:gd name="T4" fmla="*/ 47 w 68"/>
                  <a:gd name="T5" fmla="*/ 82 h 93"/>
                  <a:gd name="T6" fmla="*/ 38 w 68"/>
                  <a:gd name="T7" fmla="*/ 73 h 93"/>
                  <a:gd name="T8" fmla="*/ 39 w 68"/>
                  <a:gd name="T9" fmla="*/ 67 h 93"/>
                  <a:gd name="T10" fmla="*/ 44 w 68"/>
                  <a:gd name="T11" fmla="*/ 50 h 93"/>
                  <a:gd name="T12" fmla="*/ 55 w 68"/>
                  <a:gd name="T13" fmla="*/ 0 h 93"/>
                  <a:gd name="T14" fmla="*/ 32 w 68"/>
                  <a:gd name="T15" fmla="*/ 0 h 93"/>
                  <a:gd name="T16" fmla="*/ 6 w 68"/>
                  <a:gd name="T17" fmla="*/ 14 h 93"/>
                  <a:gd name="T18" fmla="*/ 0 w 68"/>
                  <a:gd name="T19" fmla="*/ 25 h 93"/>
                  <a:gd name="T20" fmla="*/ 2 w 68"/>
                  <a:gd name="T21" fmla="*/ 26 h 93"/>
                  <a:gd name="T22" fmla="*/ 8 w 68"/>
                  <a:gd name="T23" fmla="*/ 15 h 93"/>
                  <a:gd name="T24" fmla="*/ 16 w 68"/>
                  <a:gd name="T25" fmla="*/ 6 h 93"/>
                  <a:gd name="T26" fmla="*/ 19 w 68"/>
                  <a:gd name="T27" fmla="*/ 12 h 93"/>
                  <a:gd name="T28" fmla="*/ 19 w 68"/>
                  <a:gd name="T29" fmla="*/ 19 h 93"/>
                  <a:gd name="T30" fmla="*/ 14 w 68"/>
                  <a:gd name="T31" fmla="*/ 46 h 93"/>
                  <a:gd name="T32" fmla="*/ 11 w 68"/>
                  <a:gd name="T33" fmla="*/ 70 h 93"/>
                  <a:gd name="T34" fmla="*/ 34 w 68"/>
                  <a:gd name="T35" fmla="*/ 93 h 93"/>
                  <a:gd name="T36" fmla="*/ 60 w 68"/>
                  <a:gd name="T37" fmla="*/ 78 h 93"/>
                  <a:gd name="T38" fmla="*/ 68 w 68"/>
                  <a:gd name="T39" fmla="*/ 61 h 93"/>
                  <a:gd name="T40" fmla="*/ 67 w 68"/>
                  <a:gd name="T41" fmla="*/ 6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8" h="93">
                    <a:moveTo>
                      <a:pt x="67" y="60"/>
                    </a:moveTo>
                    <a:cubicBezTo>
                      <a:pt x="60" y="73"/>
                      <a:pt x="60" y="73"/>
                      <a:pt x="60" y="73"/>
                    </a:cubicBezTo>
                    <a:cubicBezTo>
                      <a:pt x="57" y="79"/>
                      <a:pt x="51" y="82"/>
                      <a:pt x="47" y="82"/>
                    </a:cubicBezTo>
                    <a:cubicBezTo>
                      <a:pt x="42" y="82"/>
                      <a:pt x="38" y="79"/>
                      <a:pt x="38" y="73"/>
                    </a:cubicBezTo>
                    <a:cubicBezTo>
                      <a:pt x="38" y="71"/>
                      <a:pt x="38" y="69"/>
                      <a:pt x="39" y="67"/>
                    </a:cubicBezTo>
                    <a:cubicBezTo>
                      <a:pt x="44" y="50"/>
                      <a:pt x="44" y="50"/>
                      <a:pt x="44" y="50"/>
                    </a:cubicBezTo>
                    <a:cubicBezTo>
                      <a:pt x="46" y="42"/>
                      <a:pt x="54" y="10"/>
                      <a:pt x="55" y="0"/>
                    </a:cubicBezTo>
                    <a:cubicBezTo>
                      <a:pt x="32" y="0"/>
                      <a:pt x="32" y="0"/>
                      <a:pt x="32" y="0"/>
                    </a:cubicBezTo>
                    <a:cubicBezTo>
                      <a:pt x="22" y="0"/>
                      <a:pt x="12" y="2"/>
                      <a:pt x="6" y="14"/>
                    </a:cubicBezTo>
                    <a:cubicBezTo>
                      <a:pt x="0" y="25"/>
                      <a:pt x="0" y="25"/>
                      <a:pt x="0" y="25"/>
                    </a:cubicBezTo>
                    <a:cubicBezTo>
                      <a:pt x="2" y="26"/>
                      <a:pt x="2" y="26"/>
                      <a:pt x="2" y="26"/>
                    </a:cubicBezTo>
                    <a:cubicBezTo>
                      <a:pt x="8" y="15"/>
                      <a:pt x="8" y="15"/>
                      <a:pt x="8" y="15"/>
                    </a:cubicBezTo>
                    <a:cubicBezTo>
                      <a:pt x="11" y="9"/>
                      <a:pt x="14" y="6"/>
                      <a:pt x="16" y="6"/>
                    </a:cubicBezTo>
                    <a:cubicBezTo>
                      <a:pt x="18" y="6"/>
                      <a:pt x="19" y="8"/>
                      <a:pt x="19" y="12"/>
                    </a:cubicBezTo>
                    <a:cubicBezTo>
                      <a:pt x="19" y="14"/>
                      <a:pt x="19" y="16"/>
                      <a:pt x="19" y="19"/>
                    </a:cubicBezTo>
                    <a:cubicBezTo>
                      <a:pt x="14" y="46"/>
                      <a:pt x="14" y="46"/>
                      <a:pt x="14" y="46"/>
                    </a:cubicBezTo>
                    <a:cubicBezTo>
                      <a:pt x="13" y="52"/>
                      <a:pt x="11" y="62"/>
                      <a:pt x="11" y="70"/>
                    </a:cubicBezTo>
                    <a:cubicBezTo>
                      <a:pt x="11" y="85"/>
                      <a:pt x="22" y="93"/>
                      <a:pt x="34" y="93"/>
                    </a:cubicBezTo>
                    <a:cubicBezTo>
                      <a:pt x="44" y="93"/>
                      <a:pt x="54" y="88"/>
                      <a:pt x="60" y="78"/>
                    </a:cubicBezTo>
                    <a:cubicBezTo>
                      <a:pt x="68" y="61"/>
                      <a:pt x="68" y="61"/>
                      <a:pt x="68" y="61"/>
                    </a:cubicBezTo>
                    <a:lnTo>
                      <a:pt x="67" y="6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grpSp>
        <p:sp>
          <p:nvSpPr>
            <p:cNvPr id="25" name="党"/>
            <p:cNvSpPr txBox="1"/>
            <p:nvPr/>
          </p:nvSpPr>
          <p:spPr>
            <a:xfrm>
              <a:off x="2012225" y="2193410"/>
              <a:ext cx="2933058" cy="572485"/>
            </a:xfrm>
            <a:prstGeom prst="rect">
              <a:avLst/>
            </a:prstGeom>
            <a:noFill/>
            <a:ln>
              <a:noFill/>
            </a:ln>
            <a:effectLst>
              <a:innerShdw blurRad="63500" dist="50800" dir="16200000">
                <a:prstClr val="black">
                  <a:alpha val="50000"/>
                </a:prstClr>
              </a:innerShdw>
            </a:effectLst>
          </p:spPr>
          <p:txBody>
            <a:bodyPr wrap="square" rtlCol="0">
              <a:spAutoFit/>
            </a:bodyPr>
            <a:lstStyle/>
            <a:p>
              <a:r>
                <a:rPr lang="en-US" altLang="zh-CN" sz="2000" b="1" dirty="0">
                  <a:solidFill>
                    <a:schemeClr val="tx1">
                      <a:lumMod val="75000"/>
                      <a:lumOff val="25000"/>
                    </a:schemeClr>
                  </a:solidFill>
                  <a:latin typeface="微软雅黑" pitchFamily="34" charset="-122"/>
                  <a:ea typeface="微软雅黑" pitchFamily="34" charset="-122"/>
                </a:rPr>
                <a:t>(</a:t>
              </a:r>
              <a:r>
                <a:rPr lang="zh-CN" altLang="en-US" sz="2000" b="1" dirty="0">
                  <a:solidFill>
                    <a:schemeClr val="tx1">
                      <a:lumMod val="75000"/>
                      <a:lumOff val="25000"/>
                    </a:schemeClr>
                  </a:solidFill>
                  <a:latin typeface="微软雅黑" pitchFamily="34" charset="-122"/>
                  <a:ea typeface="微软雅黑" pitchFamily="34" charset="-122"/>
                </a:rPr>
                <a:t>一</a:t>
              </a:r>
              <a:r>
                <a:rPr lang="en-US" altLang="zh-CN" sz="2000" b="1" dirty="0">
                  <a:solidFill>
                    <a:schemeClr val="tx1">
                      <a:lumMod val="75000"/>
                      <a:lumOff val="25000"/>
                    </a:schemeClr>
                  </a:solidFill>
                  <a:latin typeface="微软雅黑" pitchFamily="34" charset="-122"/>
                  <a:ea typeface="微软雅黑" pitchFamily="34" charset="-122"/>
                </a:rPr>
                <a:t>) </a:t>
              </a:r>
              <a:r>
                <a:rPr lang="zh-CN" altLang="en-US" sz="2000" b="1" dirty="0">
                  <a:solidFill>
                    <a:schemeClr val="tx1">
                      <a:lumMod val="75000"/>
                      <a:lumOff val="25000"/>
                    </a:schemeClr>
                  </a:solidFill>
                  <a:latin typeface="微软雅黑" pitchFamily="34" charset="-122"/>
                  <a:ea typeface="微软雅黑" pitchFamily="34" charset="-122"/>
                </a:rPr>
                <a:t>客户需求</a:t>
              </a:r>
            </a:p>
          </p:txBody>
        </p:sp>
      </p:grpSp>
      <p:grpSp>
        <p:nvGrpSpPr>
          <p:cNvPr id="35" name="组合 34"/>
          <p:cNvGrpSpPr/>
          <p:nvPr/>
        </p:nvGrpSpPr>
        <p:grpSpPr>
          <a:xfrm>
            <a:off x="7627373" y="1430090"/>
            <a:ext cx="2352003" cy="725171"/>
            <a:chOff x="2174724" y="2060000"/>
            <a:chExt cx="3009377" cy="1037589"/>
          </a:xfrm>
        </p:grpSpPr>
        <p:sp>
          <p:nvSpPr>
            <p:cNvPr id="36" name="矩形 35"/>
            <p:cNvSpPr/>
            <p:nvPr/>
          </p:nvSpPr>
          <p:spPr>
            <a:xfrm>
              <a:off x="4266186" y="2060000"/>
              <a:ext cx="917915" cy="7844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37" name="Freeform 7"/>
            <p:cNvSpPr>
              <a:spLocks/>
            </p:cNvSpPr>
            <p:nvPr/>
          </p:nvSpPr>
          <p:spPr bwMode="auto">
            <a:xfrm>
              <a:off x="2174724" y="2060000"/>
              <a:ext cx="2161884" cy="1037589"/>
            </a:xfrm>
            <a:custGeom>
              <a:avLst/>
              <a:gdLst>
                <a:gd name="T0" fmla="*/ 486 w 486"/>
                <a:gd name="T1" fmla="*/ 0 h 349"/>
                <a:gd name="T2" fmla="*/ 30 w 486"/>
                <a:gd name="T3" fmla="*/ 0 h 349"/>
                <a:gd name="T4" fmla="*/ 0 w 486"/>
                <a:gd name="T5" fmla="*/ 30 h 349"/>
                <a:gd name="T6" fmla="*/ 0 w 486"/>
                <a:gd name="T7" fmla="*/ 197 h 349"/>
                <a:gd name="T8" fmla="*/ 21 w 486"/>
                <a:gd name="T9" fmla="*/ 247 h 349"/>
                <a:gd name="T10" fmla="*/ 123 w 486"/>
                <a:gd name="T11" fmla="*/ 349 h 349"/>
                <a:gd name="T12" fmla="*/ 116 w 486"/>
                <a:gd name="T13" fmla="*/ 281 h 349"/>
                <a:gd name="T14" fmla="*/ 116 w 486"/>
                <a:gd name="T15" fmla="*/ 279 h 349"/>
                <a:gd name="T16" fmla="*/ 132 w 486"/>
                <a:gd name="T17" fmla="*/ 263 h 349"/>
                <a:gd name="T18" fmla="*/ 486 w 486"/>
                <a:gd name="T19" fmla="*/ 263 h 349"/>
                <a:gd name="T20" fmla="*/ 486 w 486"/>
                <a:gd name="T21" fmla="*/ 0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6" h="349">
                  <a:moveTo>
                    <a:pt x="486" y="0"/>
                  </a:moveTo>
                  <a:cubicBezTo>
                    <a:pt x="30" y="0"/>
                    <a:pt x="30" y="0"/>
                    <a:pt x="30" y="0"/>
                  </a:cubicBezTo>
                  <a:cubicBezTo>
                    <a:pt x="14" y="0"/>
                    <a:pt x="0" y="14"/>
                    <a:pt x="0" y="30"/>
                  </a:cubicBezTo>
                  <a:cubicBezTo>
                    <a:pt x="0" y="197"/>
                    <a:pt x="0" y="197"/>
                    <a:pt x="0" y="197"/>
                  </a:cubicBezTo>
                  <a:cubicBezTo>
                    <a:pt x="0" y="213"/>
                    <a:pt x="10" y="236"/>
                    <a:pt x="21" y="247"/>
                  </a:cubicBezTo>
                  <a:cubicBezTo>
                    <a:pt x="123" y="349"/>
                    <a:pt x="123" y="349"/>
                    <a:pt x="123" y="349"/>
                  </a:cubicBezTo>
                  <a:cubicBezTo>
                    <a:pt x="116" y="281"/>
                    <a:pt x="116" y="281"/>
                    <a:pt x="116" y="281"/>
                  </a:cubicBezTo>
                  <a:cubicBezTo>
                    <a:pt x="116" y="280"/>
                    <a:pt x="116" y="280"/>
                    <a:pt x="116" y="279"/>
                  </a:cubicBezTo>
                  <a:cubicBezTo>
                    <a:pt x="116" y="270"/>
                    <a:pt x="123" y="263"/>
                    <a:pt x="132" y="263"/>
                  </a:cubicBezTo>
                  <a:cubicBezTo>
                    <a:pt x="486" y="263"/>
                    <a:pt x="486" y="263"/>
                    <a:pt x="486" y="263"/>
                  </a:cubicBezTo>
                  <a:cubicBezTo>
                    <a:pt x="486" y="0"/>
                    <a:pt x="486" y="0"/>
                    <a:pt x="486" y="0"/>
                  </a:cubicBezTo>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sp>
          <p:nvSpPr>
            <p:cNvPr id="39" name="党"/>
            <p:cNvSpPr txBox="1"/>
            <p:nvPr/>
          </p:nvSpPr>
          <p:spPr>
            <a:xfrm>
              <a:off x="2449659" y="2193410"/>
              <a:ext cx="2499025" cy="572485"/>
            </a:xfrm>
            <a:prstGeom prst="rect">
              <a:avLst/>
            </a:prstGeom>
            <a:noFill/>
            <a:ln>
              <a:noFill/>
            </a:ln>
            <a:effectLst>
              <a:innerShdw blurRad="63500" dist="50800" dir="16200000">
                <a:prstClr val="black">
                  <a:alpha val="50000"/>
                </a:prstClr>
              </a:innerShdw>
            </a:effectLst>
          </p:spPr>
          <p:txBody>
            <a:bodyPr wrap="square" rtlCol="0">
              <a:spAutoFit/>
            </a:bodyPr>
            <a:lstStyle/>
            <a:p>
              <a:r>
                <a:rPr lang="en-US" altLang="zh-CN" sz="2000" b="1" dirty="0">
                  <a:solidFill>
                    <a:schemeClr val="tx1">
                      <a:lumMod val="75000"/>
                      <a:lumOff val="25000"/>
                    </a:schemeClr>
                  </a:solidFill>
                  <a:latin typeface="微软雅黑" pitchFamily="34" charset="-122"/>
                  <a:ea typeface="微软雅黑" pitchFamily="34" charset="-122"/>
                </a:rPr>
                <a:t>(</a:t>
              </a:r>
              <a:r>
                <a:rPr lang="zh-CN" altLang="en-US" sz="2000" b="1" dirty="0">
                  <a:solidFill>
                    <a:schemeClr val="tx1">
                      <a:lumMod val="75000"/>
                      <a:lumOff val="25000"/>
                    </a:schemeClr>
                  </a:solidFill>
                  <a:latin typeface="微软雅黑" pitchFamily="34" charset="-122"/>
                  <a:ea typeface="微软雅黑" pitchFamily="34" charset="-122"/>
                </a:rPr>
                <a:t>二</a:t>
              </a:r>
              <a:r>
                <a:rPr lang="en-US" altLang="zh-CN" sz="2000" b="1" dirty="0">
                  <a:solidFill>
                    <a:schemeClr val="tx1">
                      <a:lumMod val="75000"/>
                      <a:lumOff val="25000"/>
                    </a:schemeClr>
                  </a:solidFill>
                  <a:latin typeface="微软雅黑" pitchFamily="34" charset="-122"/>
                  <a:ea typeface="微软雅黑" pitchFamily="34" charset="-122"/>
                </a:rPr>
                <a:t>) </a:t>
              </a:r>
              <a:r>
                <a:rPr lang="zh-CN" altLang="en-US" sz="2000" b="1" dirty="0">
                  <a:solidFill>
                    <a:schemeClr val="tx1">
                      <a:lumMod val="75000"/>
                      <a:lumOff val="25000"/>
                    </a:schemeClr>
                  </a:solidFill>
                  <a:latin typeface="微软雅黑" pitchFamily="34" charset="-122"/>
                  <a:ea typeface="微软雅黑" pitchFamily="34" charset="-122"/>
                </a:rPr>
                <a:t>组织</a:t>
              </a:r>
            </a:p>
          </p:txBody>
        </p:sp>
      </p:grpSp>
      <p:sp>
        <p:nvSpPr>
          <p:cNvPr id="42" name="Freeform 9"/>
          <p:cNvSpPr>
            <a:spLocks noEditPoints="1"/>
          </p:cNvSpPr>
          <p:nvPr/>
        </p:nvSpPr>
        <p:spPr bwMode="auto">
          <a:xfrm>
            <a:off x="9522333" y="1575575"/>
            <a:ext cx="263017" cy="253322"/>
          </a:xfrm>
          <a:custGeom>
            <a:avLst/>
            <a:gdLst>
              <a:gd name="T0" fmla="*/ 134 w 147"/>
              <a:gd name="T1" fmla="*/ 73 h 144"/>
              <a:gd name="T2" fmla="*/ 146 w 147"/>
              <a:gd name="T3" fmla="*/ 66 h 144"/>
              <a:gd name="T4" fmla="*/ 141 w 147"/>
              <a:gd name="T5" fmla="*/ 51 h 144"/>
              <a:gd name="T6" fmla="*/ 125 w 147"/>
              <a:gd name="T7" fmla="*/ 49 h 144"/>
              <a:gd name="T8" fmla="*/ 120 w 147"/>
              <a:gd name="T9" fmla="*/ 34 h 144"/>
              <a:gd name="T10" fmla="*/ 126 w 147"/>
              <a:gd name="T11" fmla="*/ 21 h 144"/>
              <a:gd name="T12" fmla="*/ 111 w 147"/>
              <a:gd name="T13" fmla="*/ 13 h 144"/>
              <a:gd name="T14" fmla="*/ 98 w 147"/>
              <a:gd name="T15" fmla="*/ 21 h 144"/>
              <a:gd name="T16" fmla="*/ 85 w 147"/>
              <a:gd name="T17" fmla="*/ 13 h 144"/>
              <a:gd name="T18" fmla="*/ 80 w 147"/>
              <a:gd name="T19" fmla="*/ 0 h 144"/>
              <a:gd name="T20" fmla="*/ 64 w 147"/>
              <a:gd name="T21" fmla="*/ 3 h 144"/>
              <a:gd name="T22" fmla="*/ 60 w 147"/>
              <a:gd name="T23" fmla="*/ 17 h 144"/>
              <a:gd name="T24" fmla="*/ 44 w 147"/>
              <a:gd name="T25" fmla="*/ 20 h 144"/>
              <a:gd name="T26" fmla="*/ 32 w 147"/>
              <a:gd name="T27" fmla="*/ 12 h 144"/>
              <a:gd name="T28" fmla="*/ 21 w 147"/>
              <a:gd name="T29" fmla="*/ 25 h 144"/>
              <a:gd name="T30" fmla="*/ 27 w 147"/>
              <a:gd name="T31" fmla="*/ 39 h 144"/>
              <a:gd name="T32" fmla="*/ 17 w 147"/>
              <a:gd name="T33" fmla="*/ 51 h 144"/>
              <a:gd name="T34" fmla="*/ 3 w 147"/>
              <a:gd name="T35" fmla="*/ 53 h 144"/>
              <a:gd name="T36" fmla="*/ 3 w 147"/>
              <a:gd name="T37" fmla="*/ 70 h 144"/>
              <a:gd name="T38" fmla="*/ 17 w 147"/>
              <a:gd name="T39" fmla="*/ 77 h 144"/>
              <a:gd name="T40" fmla="*/ 17 w 147"/>
              <a:gd name="T41" fmla="*/ 92 h 144"/>
              <a:gd name="T42" fmla="*/ 7 w 147"/>
              <a:gd name="T43" fmla="*/ 103 h 144"/>
              <a:gd name="T44" fmla="*/ 18 w 147"/>
              <a:gd name="T45" fmla="*/ 116 h 144"/>
              <a:gd name="T46" fmla="*/ 33 w 147"/>
              <a:gd name="T47" fmla="*/ 112 h 144"/>
              <a:gd name="T48" fmla="*/ 43 w 147"/>
              <a:gd name="T49" fmla="*/ 124 h 144"/>
              <a:gd name="T50" fmla="*/ 42 w 147"/>
              <a:gd name="T51" fmla="*/ 139 h 144"/>
              <a:gd name="T52" fmla="*/ 59 w 147"/>
              <a:gd name="T53" fmla="*/ 141 h 144"/>
              <a:gd name="T54" fmla="*/ 68 w 147"/>
              <a:gd name="T55" fmla="*/ 129 h 144"/>
              <a:gd name="T56" fmla="*/ 79 w 147"/>
              <a:gd name="T57" fmla="*/ 129 h 144"/>
              <a:gd name="T58" fmla="*/ 88 w 147"/>
              <a:gd name="T59" fmla="*/ 141 h 144"/>
              <a:gd name="T60" fmla="*/ 104 w 147"/>
              <a:gd name="T61" fmla="*/ 139 h 144"/>
              <a:gd name="T62" fmla="*/ 104 w 147"/>
              <a:gd name="T63" fmla="*/ 124 h 144"/>
              <a:gd name="T64" fmla="*/ 114 w 147"/>
              <a:gd name="T65" fmla="*/ 112 h 144"/>
              <a:gd name="T66" fmla="*/ 129 w 147"/>
              <a:gd name="T67" fmla="*/ 116 h 144"/>
              <a:gd name="T68" fmla="*/ 140 w 147"/>
              <a:gd name="T69" fmla="*/ 103 h 144"/>
              <a:gd name="T70" fmla="*/ 130 w 147"/>
              <a:gd name="T71" fmla="*/ 93 h 144"/>
              <a:gd name="T72" fmla="*/ 130 w 147"/>
              <a:gd name="T73" fmla="*/ 77 h 144"/>
              <a:gd name="T74" fmla="*/ 40 w 147"/>
              <a:gd name="T75" fmla="*/ 72 h 144"/>
              <a:gd name="T76" fmla="*/ 107 w 147"/>
              <a:gd name="T77" fmla="*/ 73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7" h="144">
                <a:moveTo>
                  <a:pt x="130" y="77"/>
                </a:moveTo>
                <a:cubicBezTo>
                  <a:pt x="130" y="75"/>
                  <a:pt x="132" y="73"/>
                  <a:pt x="134" y="73"/>
                </a:cubicBezTo>
                <a:cubicBezTo>
                  <a:pt x="144" y="70"/>
                  <a:pt x="144" y="70"/>
                  <a:pt x="144" y="70"/>
                </a:cubicBezTo>
                <a:cubicBezTo>
                  <a:pt x="146" y="70"/>
                  <a:pt x="147" y="68"/>
                  <a:pt x="146" y="66"/>
                </a:cubicBezTo>
                <a:cubicBezTo>
                  <a:pt x="144" y="54"/>
                  <a:pt x="144" y="54"/>
                  <a:pt x="144" y="54"/>
                </a:cubicBezTo>
                <a:cubicBezTo>
                  <a:pt x="144" y="52"/>
                  <a:pt x="142" y="51"/>
                  <a:pt x="141" y="51"/>
                </a:cubicBezTo>
                <a:cubicBezTo>
                  <a:pt x="130" y="52"/>
                  <a:pt x="130" y="52"/>
                  <a:pt x="130" y="52"/>
                </a:cubicBezTo>
                <a:cubicBezTo>
                  <a:pt x="128" y="52"/>
                  <a:pt x="126" y="51"/>
                  <a:pt x="125" y="49"/>
                </a:cubicBezTo>
                <a:cubicBezTo>
                  <a:pt x="120" y="39"/>
                  <a:pt x="120" y="39"/>
                  <a:pt x="120" y="39"/>
                </a:cubicBezTo>
                <a:cubicBezTo>
                  <a:pt x="119" y="38"/>
                  <a:pt x="119" y="36"/>
                  <a:pt x="120" y="34"/>
                </a:cubicBezTo>
                <a:cubicBezTo>
                  <a:pt x="126" y="26"/>
                  <a:pt x="126" y="26"/>
                  <a:pt x="126" y="26"/>
                </a:cubicBezTo>
                <a:cubicBezTo>
                  <a:pt x="127" y="24"/>
                  <a:pt x="127" y="22"/>
                  <a:pt x="126" y="21"/>
                </a:cubicBezTo>
                <a:cubicBezTo>
                  <a:pt x="116" y="13"/>
                  <a:pt x="116" y="13"/>
                  <a:pt x="116" y="13"/>
                </a:cubicBezTo>
                <a:cubicBezTo>
                  <a:pt x="114" y="11"/>
                  <a:pt x="112" y="12"/>
                  <a:pt x="111" y="13"/>
                </a:cubicBezTo>
                <a:cubicBezTo>
                  <a:pt x="103" y="20"/>
                  <a:pt x="103" y="20"/>
                  <a:pt x="103" y="20"/>
                </a:cubicBezTo>
                <a:cubicBezTo>
                  <a:pt x="102" y="22"/>
                  <a:pt x="100" y="22"/>
                  <a:pt x="98" y="21"/>
                </a:cubicBezTo>
                <a:cubicBezTo>
                  <a:pt x="88" y="17"/>
                  <a:pt x="88" y="17"/>
                  <a:pt x="88" y="17"/>
                </a:cubicBezTo>
                <a:cubicBezTo>
                  <a:pt x="86" y="17"/>
                  <a:pt x="85" y="15"/>
                  <a:pt x="85" y="13"/>
                </a:cubicBezTo>
                <a:cubicBezTo>
                  <a:pt x="84" y="3"/>
                  <a:pt x="84" y="3"/>
                  <a:pt x="84" y="3"/>
                </a:cubicBezTo>
                <a:cubicBezTo>
                  <a:pt x="84" y="1"/>
                  <a:pt x="82" y="0"/>
                  <a:pt x="80" y="0"/>
                </a:cubicBezTo>
                <a:cubicBezTo>
                  <a:pt x="67" y="0"/>
                  <a:pt x="67" y="0"/>
                  <a:pt x="67" y="0"/>
                </a:cubicBezTo>
                <a:cubicBezTo>
                  <a:pt x="66" y="0"/>
                  <a:pt x="64" y="1"/>
                  <a:pt x="64" y="3"/>
                </a:cubicBezTo>
                <a:cubicBezTo>
                  <a:pt x="63" y="13"/>
                  <a:pt x="63" y="13"/>
                  <a:pt x="63" y="13"/>
                </a:cubicBezTo>
                <a:cubicBezTo>
                  <a:pt x="63" y="15"/>
                  <a:pt x="61" y="17"/>
                  <a:pt x="60" y="17"/>
                </a:cubicBezTo>
                <a:cubicBezTo>
                  <a:pt x="49" y="21"/>
                  <a:pt x="49" y="21"/>
                  <a:pt x="49" y="21"/>
                </a:cubicBezTo>
                <a:cubicBezTo>
                  <a:pt x="48" y="22"/>
                  <a:pt x="45" y="21"/>
                  <a:pt x="44" y="20"/>
                </a:cubicBezTo>
                <a:cubicBezTo>
                  <a:pt x="37" y="13"/>
                  <a:pt x="37" y="13"/>
                  <a:pt x="37" y="13"/>
                </a:cubicBezTo>
                <a:cubicBezTo>
                  <a:pt x="35" y="11"/>
                  <a:pt x="33" y="11"/>
                  <a:pt x="32" y="12"/>
                </a:cubicBezTo>
                <a:cubicBezTo>
                  <a:pt x="22" y="21"/>
                  <a:pt x="22" y="21"/>
                  <a:pt x="22" y="21"/>
                </a:cubicBezTo>
                <a:cubicBezTo>
                  <a:pt x="21" y="22"/>
                  <a:pt x="20" y="24"/>
                  <a:pt x="21" y="25"/>
                </a:cubicBezTo>
                <a:cubicBezTo>
                  <a:pt x="27" y="34"/>
                  <a:pt x="27" y="34"/>
                  <a:pt x="27" y="34"/>
                </a:cubicBezTo>
                <a:cubicBezTo>
                  <a:pt x="28" y="35"/>
                  <a:pt x="28" y="38"/>
                  <a:pt x="27" y="39"/>
                </a:cubicBezTo>
                <a:cubicBezTo>
                  <a:pt x="22" y="49"/>
                  <a:pt x="22" y="49"/>
                  <a:pt x="22" y="49"/>
                </a:cubicBezTo>
                <a:cubicBezTo>
                  <a:pt x="21" y="50"/>
                  <a:pt x="19" y="52"/>
                  <a:pt x="17" y="51"/>
                </a:cubicBezTo>
                <a:cubicBezTo>
                  <a:pt x="7" y="50"/>
                  <a:pt x="7" y="50"/>
                  <a:pt x="7" y="50"/>
                </a:cubicBezTo>
                <a:cubicBezTo>
                  <a:pt x="5" y="50"/>
                  <a:pt x="3" y="51"/>
                  <a:pt x="3" y="53"/>
                </a:cubicBezTo>
                <a:cubicBezTo>
                  <a:pt x="1" y="66"/>
                  <a:pt x="1" y="66"/>
                  <a:pt x="1" y="66"/>
                </a:cubicBezTo>
                <a:cubicBezTo>
                  <a:pt x="0" y="68"/>
                  <a:pt x="2" y="70"/>
                  <a:pt x="3" y="70"/>
                </a:cubicBezTo>
                <a:cubicBezTo>
                  <a:pt x="14" y="73"/>
                  <a:pt x="14" y="73"/>
                  <a:pt x="14" y="73"/>
                </a:cubicBezTo>
                <a:cubicBezTo>
                  <a:pt x="15" y="73"/>
                  <a:pt x="17" y="75"/>
                  <a:pt x="17" y="77"/>
                </a:cubicBezTo>
                <a:cubicBezTo>
                  <a:pt x="19" y="88"/>
                  <a:pt x="19" y="88"/>
                  <a:pt x="19" y="88"/>
                </a:cubicBezTo>
                <a:cubicBezTo>
                  <a:pt x="19" y="89"/>
                  <a:pt x="18" y="91"/>
                  <a:pt x="17" y="92"/>
                </a:cubicBezTo>
                <a:cubicBezTo>
                  <a:pt x="8" y="98"/>
                  <a:pt x="8" y="98"/>
                  <a:pt x="8" y="98"/>
                </a:cubicBezTo>
                <a:cubicBezTo>
                  <a:pt x="7" y="99"/>
                  <a:pt x="6" y="102"/>
                  <a:pt x="7" y="103"/>
                </a:cubicBezTo>
                <a:cubicBezTo>
                  <a:pt x="14" y="114"/>
                  <a:pt x="14" y="114"/>
                  <a:pt x="14" y="114"/>
                </a:cubicBezTo>
                <a:cubicBezTo>
                  <a:pt x="15" y="116"/>
                  <a:pt x="17" y="116"/>
                  <a:pt x="18" y="116"/>
                </a:cubicBezTo>
                <a:cubicBezTo>
                  <a:pt x="28" y="111"/>
                  <a:pt x="28" y="111"/>
                  <a:pt x="28" y="111"/>
                </a:cubicBezTo>
                <a:cubicBezTo>
                  <a:pt x="29" y="110"/>
                  <a:pt x="32" y="111"/>
                  <a:pt x="33" y="112"/>
                </a:cubicBezTo>
                <a:cubicBezTo>
                  <a:pt x="41" y="119"/>
                  <a:pt x="41" y="119"/>
                  <a:pt x="41" y="119"/>
                </a:cubicBezTo>
                <a:cubicBezTo>
                  <a:pt x="43" y="120"/>
                  <a:pt x="44" y="122"/>
                  <a:pt x="43" y="124"/>
                </a:cubicBezTo>
                <a:cubicBezTo>
                  <a:pt x="40" y="134"/>
                  <a:pt x="40" y="134"/>
                  <a:pt x="40" y="134"/>
                </a:cubicBezTo>
                <a:cubicBezTo>
                  <a:pt x="40" y="136"/>
                  <a:pt x="41" y="138"/>
                  <a:pt x="42" y="139"/>
                </a:cubicBezTo>
                <a:cubicBezTo>
                  <a:pt x="55" y="143"/>
                  <a:pt x="55" y="143"/>
                  <a:pt x="55" y="143"/>
                </a:cubicBezTo>
                <a:cubicBezTo>
                  <a:pt x="56" y="144"/>
                  <a:pt x="58" y="143"/>
                  <a:pt x="59" y="141"/>
                </a:cubicBezTo>
                <a:cubicBezTo>
                  <a:pt x="63" y="132"/>
                  <a:pt x="63" y="132"/>
                  <a:pt x="63" y="132"/>
                </a:cubicBezTo>
                <a:cubicBezTo>
                  <a:pt x="64" y="130"/>
                  <a:pt x="66" y="129"/>
                  <a:pt x="68" y="129"/>
                </a:cubicBezTo>
                <a:cubicBezTo>
                  <a:pt x="68" y="129"/>
                  <a:pt x="70" y="129"/>
                  <a:pt x="73" y="129"/>
                </a:cubicBezTo>
                <a:cubicBezTo>
                  <a:pt x="76" y="129"/>
                  <a:pt x="79" y="129"/>
                  <a:pt x="79" y="129"/>
                </a:cubicBezTo>
                <a:cubicBezTo>
                  <a:pt x="81" y="129"/>
                  <a:pt x="83" y="130"/>
                  <a:pt x="83" y="132"/>
                </a:cubicBezTo>
                <a:cubicBezTo>
                  <a:pt x="88" y="141"/>
                  <a:pt x="88" y="141"/>
                  <a:pt x="88" y="141"/>
                </a:cubicBezTo>
                <a:cubicBezTo>
                  <a:pt x="89" y="143"/>
                  <a:pt x="91" y="144"/>
                  <a:pt x="92" y="143"/>
                </a:cubicBezTo>
                <a:cubicBezTo>
                  <a:pt x="104" y="139"/>
                  <a:pt x="104" y="139"/>
                  <a:pt x="104" y="139"/>
                </a:cubicBezTo>
                <a:cubicBezTo>
                  <a:pt x="106" y="138"/>
                  <a:pt x="107" y="136"/>
                  <a:pt x="107" y="135"/>
                </a:cubicBezTo>
                <a:cubicBezTo>
                  <a:pt x="104" y="124"/>
                  <a:pt x="104" y="124"/>
                  <a:pt x="104" y="124"/>
                </a:cubicBezTo>
                <a:cubicBezTo>
                  <a:pt x="103" y="123"/>
                  <a:pt x="104" y="120"/>
                  <a:pt x="106" y="119"/>
                </a:cubicBezTo>
                <a:cubicBezTo>
                  <a:pt x="114" y="112"/>
                  <a:pt x="114" y="112"/>
                  <a:pt x="114" y="112"/>
                </a:cubicBezTo>
                <a:cubicBezTo>
                  <a:pt x="115" y="111"/>
                  <a:pt x="118" y="111"/>
                  <a:pt x="119" y="111"/>
                </a:cubicBezTo>
                <a:cubicBezTo>
                  <a:pt x="129" y="116"/>
                  <a:pt x="129" y="116"/>
                  <a:pt x="129" y="116"/>
                </a:cubicBezTo>
                <a:cubicBezTo>
                  <a:pt x="130" y="117"/>
                  <a:pt x="132" y="116"/>
                  <a:pt x="133" y="115"/>
                </a:cubicBezTo>
                <a:cubicBezTo>
                  <a:pt x="140" y="103"/>
                  <a:pt x="140" y="103"/>
                  <a:pt x="140" y="103"/>
                </a:cubicBezTo>
                <a:cubicBezTo>
                  <a:pt x="141" y="102"/>
                  <a:pt x="140" y="100"/>
                  <a:pt x="139" y="99"/>
                </a:cubicBezTo>
                <a:cubicBezTo>
                  <a:pt x="130" y="93"/>
                  <a:pt x="130" y="93"/>
                  <a:pt x="130" y="93"/>
                </a:cubicBezTo>
                <a:cubicBezTo>
                  <a:pt x="129" y="92"/>
                  <a:pt x="128" y="90"/>
                  <a:pt x="128" y="88"/>
                </a:cubicBezTo>
                <a:lnTo>
                  <a:pt x="130" y="77"/>
                </a:lnTo>
                <a:close/>
                <a:moveTo>
                  <a:pt x="73" y="106"/>
                </a:moveTo>
                <a:cubicBezTo>
                  <a:pt x="55" y="106"/>
                  <a:pt x="40" y="91"/>
                  <a:pt x="40" y="72"/>
                </a:cubicBezTo>
                <a:cubicBezTo>
                  <a:pt x="40" y="54"/>
                  <a:pt x="55" y="39"/>
                  <a:pt x="74" y="39"/>
                </a:cubicBezTo>
                <a:cubicBezTo>
                  <a:pt x="92" y="39"/>
                  <a:pt x="107" y="54"/>
                  <a:pt x="107" y="73"/>
                </a:cubicBezTo>
                <a:cubicBezTo>
                  <a:pt x="107" y="91"/>
                  <a:pt x="92" y="106"/>
                  <a:pt x="73" y="10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sp>
        <p:nvSpPr>
          <p:cNvPr id="11" name="矩形 10"/>
          <p:cNvSpPr/>
          <p:nvPr/>
        </p:nvSpPr>
        <p:spPr>
          <a:xfrm>
            <a:off x="844550" y="2333536"/>
            <a:ext cx="4641850" cy="3046988"/>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如果客户没有需求</a:t>
            </a:r>
            <a:r>
              <a:rPr lang="zh-CN" altLang="en-US" sz="2000" dirty="0" smtClean="0">
                <a:solidFill>
                  <a:schemeClr val="tx1">
                    <a:lumMod val="75000"/>
                    <a:lumOff val="25000"/>
                  </a:schemeClr>
                </a:solidFill>
                <a:latin typeface="微软雅黑" pitchFamily="34" charset="-122"/>
                <a:ea typeface="微软雅黑" pitchFamily="34" charset="-122"/>
              </a:rPr>
              <a:t>、或者</a:t>
            </a:r>
            <a:r>
              <a:rPr lang="zh-CN" altLang="en-US" sz="2000" dirty="0">
                <a:solidFill>
                  <a:schemeClr val="tx1">
                    <a:lumMod val="75000"/>
                    <a:lumOff val="25000"/>
                  </a:schemeClr>
                </a:solidFill>
                <a:latin typeface="微软雅黑" pitchFamily="34" charset="-122"/>
                <a:ea typeface="微软雅黑" pitchFamily="34" charset="-122"/>
              </a:rPr>
              <a:t>需求消失了</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也就没有了市场</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企业也就失去了存在</a:t>
            </a:r>
            <a:r>
              <a:rPr lang="zh-CN" altLang="en-US" sz="2000" dirty="0" smtClean="0">
                <a:solidFill>
                  <a:schemeClr val="tx1">
                    <a:lumMod val="75000"/>
                    <a:lumOff val="25000"/>
                  </a:schemeClr>
                </a:solidFill>
                <a:latin typeface="微软雅黑" pitchFamily="34" charset="-122"/>
                <a:ea typeface="微软雅黑" pitchFamily="34" charset="-122"/>
              </a:rPr>
              <a:t>的根据</a:t>
            </a:r>
            <a:r>
              <a:rPr lang="zh-CN" altLang="en-US" sz="2000" dirty="0">
                <a:solidFill>
                  <a:schemeClr val="tx1">
                    <a:lumMod val="75000"/>
                    <a:lumOff val="25000"/>
                  </a:schemeClr>
                </a:solidFill>
                <a:latin typeface="微软雅黑" pitchFamily="34" charset="-122"/>
                <a:ea typeface="微软雅黑" pitchFamily="34" charset="-122"/>
              </a:rPr>
              <a:t>。</a:t>
            </a:r>
          </a:p>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微观经济学中市场的概念就是由需求和供给构成的</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zh-CN" altLang="en-US" sz="2000" dirty="0" smtClean="0">
                <a:solidFill>
                  <a:schemeClr val="tx1">
                    <a:lumMod val="75000"/>
                    <a:lumOff val="25000"/>
                  </a:schemeClr>
                </a:solidFill>
                <a:latin typeface="微软雅黑" pitchFamily="34" charset="-122"/>
                <a:ea typeface="微软雅黑" pitchFamily="34" charset="-122"/>
              </a:rPr>
              <a:t>研究</a:t>
            </a:r>
            <a:r>
              <a:rPr lang="zh-CN" altLang="en-US" sz="2000" dirty="0">
                <a:solidFill>
                  <a:schemeClr val="tx1">
                    <a:lumMod val="75000"/>
                    <a:lumOff val="25000"/>
                  </a:schemeClr>
                </a:solidFill>
                <a:latin typeface="微软雅黑" pitchFamily="34" charset="-122"/>
                <a:ea typeface="微软雅黑" pitchFamily="34" charset="-122"/>
              </a:rPr>
              <a:t>的焦点也是需求和供给</a:t>
            </a:r>
            <a:r>
              <a:rPr lang="zh-CN" altLang="en-US" sz="2000" dirty="0" smtClean="0">
                <a:solidFill>
                  <a:schemeClr val="tx1">
                    <a:lumMod val="75000"/>
                    <a:lumOff val="25000"/>
                  </a:schemeClr>
                </a:solidFill>
                <a:latin typeface="微软雅黑" pitchFamily="34" charset="-122"/>
                <a:ea typeface="微软雅黑" pitchFamily="34" charset="-122"/>
              </a:rPr>
              <a:t>曲线本身</a:t>
            </a:r>
            <a:r>
              <a:rPr lang="zh-CN" altLang="en-US" sz="2000" dirty="0">
                <a:solidFill>
                  <a:schemeClr val="tx1">
                    <a:lumMod val="75000"/>
                    <a:lumOff val="25000"/>
                  </a:schemeClr>
                </a:solidFill>
                <a:latin typeface="微软雅黑" pitchFamily="34" charset="-122"/>
                <a:ea typeface="微软雅黑" pitchFamily="34" charset="-122"/>
              </a:rPr>
              <a:t>的变化和两者之间相互作用所产生的变化。</a:t>
            </a:r>
          </a:p>
        </p:txBody>
      </p:sp>
      <p:sp>
        <p:nvSpPr>
          <p:cNvPr id="14" name="矩形 13"/>
          <p:cNvSpPr/>
          <p:nvPr/>
        </p:nvSpPr>
        <p:spPr>
          <a:xfrm>
            <a:off x="6813550" y="2334735"/>
            <a:ext cx="4210050" cy="3194721"/>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组织在创业中</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有两个含义</a:t>
            </a:r>
            <a:r>
              <a:rPr lang="en-US" altLang="zh-CN" sz="2000" dirty="0" smtClean="0">
                <a:solidFill>
                  <a:schemeClr val="tx1">
                    <a:lumMod val="75000"/>
                    <a:lumOff val="25000"/>
                  </a:schemeClr>
                </a:solidFill>
                <a:latin typeface="微软雅黑" pitchFamily="34" charset="-122"/>
                <a:ea typeface="微软雅黑" pitchFamily="34" charset="-122"/>
              </a:rPr>
              <a:t>:</a:t>
            </a:r>
          </a:p>
          <a:p>
            <a:pPr indent="457200" algn="just">
              <a:lnSpc>
                <a:spcPct val="120000"/>
              </a:lnSpc>
              <a:spcBef>
                <a:spcPct val="0"/>
              </a:spcBef>
            </a:pPr>
            <a:r>
              <a:rPr lang="en-US" altLang="zh-CN" sz="2000" dirty="0" smtClean="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第一个是</a:t>
            </a:r>
            <a:r>
              <a:rPr lang="zh-CN" altLang="en-US" sz="2400" b="1" dirty="0">
                <a:solidFill>
                  <a:schemeClr val="accent2">
                    <a:lumMod val="75000"/>
                  </a:schemeClr>
                </a:solidFill>
                <a:latin typeface="微软雅黑" pitchFamily="34" charset="-122"/>
                <a:ea typeface="微软雅黑" pitchFamily="34" charset="-122"/>
              </a:rPr>
              <a:t>名词</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由个体所组成的一个有机集合体</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smtClean="0">
                <a:solidFill>
                  <a:schemeClr val="tx1">
                    <a:lumMod val="75000"/>
                    <a:lumOff val="25000"/>
                  </a:schemeClr>
                </a:solidFill>
                <a:latin typeface="微软雅黑" pitchFamily="34" charset="-122"/>
                <a:ea typeface="微软雅黑" pitchFamily="34" charset="-122"/>
              </a:rPr>
              <a:t>能够</a:t>
            </a:r>
            <a:r>
              <a:rPr lang="zh-CN" altLang="en-US" sz="2000" dirty="0">
                <a:solidFill>
                  <a:schemeClr val="tx1">
                    <a:lumMod val="75000"/>
                    <a:lumOff val="25000"/>
                  </a:schemeClr>
                </a:solidFill>
                <a:latin typeface="微软雅黑" pitchFamily="34" charset="-122"/>
                <a:ea typeface="微软雅黑" pitchFamily="34" charset="-122"/>
              </a:rPr>
              <a:t>发挥远超简单个体集合的力量</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也就是我们通常所说的 “</a:t>
            </a:r>
            <a:r>
              <a:rPr lang="en-US" altLang="zh-CN" sz="2000" dirty="0">
                <a:solidFill>
                  <a:schemeClr val="tx1">
                    <a:lumMod val="75000"/>
                    <a:lumOff val="25000"/>
                  </a:schemeClr>
                </a:solidFill>
                <a:latin typeface="微软雅黑" pitchFamily="34" charset="-122"/>
                <a:ea typeface="微软雅黑" pitchFamily="34" charset="-122"/>
              </a:rPr>
              <a:t>1+1&gt;N” </a:t>
            </a:r>
            <a:r>
              <a:rPr lang="en-US" altLang="zh-CN" sz="2000" dirty="0" smtClean="0">
                <a:solidFill>
                  <a:schemeClr val="tx1">
                    <a:lumMod val="75000"/>
                    <a:lumOff val="25000"/>
                  </a:schemeClr>
                </a:solidFill>
                <a:latin typeface="微软雅黑" pitchFamily="34" charset="-122"/>
                <a:ea typeface="微软雅黑" pitchFamily="34" charset="-122"/>
              </a:rPr>
              <a:t>;</a:t>
            </a:r>
          </a:p>
          <a:p>
            <a:pPr indent="457200" algn="just">
              <a:lnSpc>
                <a:spcPct val="120000"/>
              </a:lnSpc>
              <a:spcBef>
                <a:spcPct val="0"/>
              </a:spcBef>
            </a:pPr>
            <a:r>
              <a:rPr lang="en-US" altLang="zh-CN" sz="2000" dirty="0" smtClean="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第二个是</a:t>
            </a:r>
            <a:r>
              <a:rPr lang="zh-CN" altLang="en-US" sz="2400" b="1" dirty="0">
                <a:solidFill>
                  <a:schemeClr val="accent2">
                    <a:lumMod val="75000"/>
                  </a:schemeClr>
                </a:solidFill>
                <a:latin typeface="微软雅黑" pitchFamily="34" charset="-122"/>
                <a:ea typeface="微软雅黑" pitchFamily="34" charset="-122"/>
              </a:rPr>
              <a:t>动词</a:t>
            </a:r>
            <a:r>
              <a:rPr lang="en-US" altLang="zh-CN" sz="2000" dirty="0" smtClean="0">
                <a:solidFill>
                  <a:schemeClr val="tx1">
                    <a:lumMod val="75000"/>
                    <a:lumOff val="25000"/>
                  </a:schemeClr>
                </a:solidFill>
                <a:latin typeface="微软雅黑" pitchFamily="34" charset="-122"/>
                <a:ea typeface="微软雅黑" pitchFamily="34" charset="-122"/>
              </a:rPr>
              <a:t>,</a:t>
            </a:r>
            <a:r>
              <a:rPr lang="zh-CN" altLang="en-US" sz="2000" dirty="0" smtClean="0">
                <a:solidFill>
                  <a:schemeClr val="tx1">
                    <a:lumMod val="75000"/>
                    <a:lumOff val="25000"/>
                  </a:schemeClr>
                </a:solidFill>
                <a:latin typeface="微软雅黑" pitchFamily="34" charset="-122"/>
                <a:ea typeface="微软雅黑" pitchFamily="34" charset="-122"/>
              </a:rPr>
              <a:t>我们</a:t>
            </a:r>
            <a:r>
              <a:rPr lang="zh-CN" altLang="en-US" sz="2000" dirty="0">
                <a:solidFill>
                  <a:schemeClr val="tx1">
                    <a:lumMod val="75000"/>
                    <a:lumOff val="25000"/>
                  </a:schemeClr>
                </a:solidFill>
                <a:latin typeface="微软雅黑" pitchFamily="34" charset="-122"/>
                <a:ea typeface="微软雅黑" pitchFamily="34" charset="-122"/>
              </a:rPr>
              <a:t>如何将更多的资源组织起来满足客户的需求</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这其中也有 “</a:t>
            </a:r>
            <a:r>
              <a:rPr lang="en-US" altLang="zh-CN" sz="2000" dirty="0">
                <a:solidFill>
                  <a:schemeClr val="tx1">
                    <a:lumMod val="75000"/>
                    <a:lumOff val="25000"/>
                  </a:schemeClr>
                </a:solidFill>
                <a:latin typeface="微软雅黑" pitchFamily="34" charset="-122"/>
                <a:ea typeface="微软雅黑" pitchFamily="34" charset="-122"/>
              </a:rPr>
              <a:t>1+1&gt;N” </a:t>
            </a:r>
            <a:r>
              <a:rPr lang="zh-CN" altLang="en-US" sz="2000" dirty="0">
                <a:solidFill>
                  <a:schemeClr val="tx1">
                    <a:lumMod val="75000"/>
                    <a:lumOff val="25000"/>
                  </a:schemeClr>
                </a:solidFill>
                <a:latin typeface="微软雅黑" pitchFamily="34" charset="-122"/>
                <a:ea typeface="微软雅黑" pitchFamily="34" charset="-122"/>
              </a:rPr>
              <a:t>效应。 </a:t>
            </a:r>
          </a:p>
        </p:txBody>
      </p:sp>
      <p:cxnSp>
        <p:nvCxnSpPr>
          <p:cNvPr id="44" name="直接连接符 43"/>
          <p:cNvCxnSpPr/>
          <p:nvPr/>
        </p:nvCxnSpPr>
        <p:spPr>
          <a:xfrm>
            <a:off x="6064250" y="2622550"/>
            <a:ext cx="19050" cy="2286000"/>
          </a:xfrm>
          <a:prstGeom prst="line">
            <a:avLst/>
          </a:prstGeom>
        </p:spPr>
        <p:style>
          <a:lnRef idx="1">
            <a:schemeClr val="accent1"/>
          </a:lnRef>
          <a:fillRef idx="0">
            <a:schemeClr val="accent1"/>
          </a:fillRef>
          <a:effectRef idx="0">
            <a:schemeClr val="accent1"/>
          </a:effectRef>
          <a:fontRef idx="minor">
            <a:schemeClr val="tx1"/>
          </a:fontRef>
        </p:style>
      </p:cxnSp>
      <p:sp>
        <p:nvSpPr>
          <p:cNvPr id="28" name="矩形 27"/>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9" name="组合 28"/>
          <p:cNvGrpSpPr/>
          <p:nvPr/>
        </p:nvGrpSpPr>
        <p:grpSpPr>
          <a:xfrm>
            <a:off x="192881" y="893"/>
            <a:ext cx="575915" cy="836495"/>
            <a:chOff x="841003" y="360040"/>
            <a:chExt cx="504056" cy="836712"/>
          </a:xfrm>
          <a:solidFill>
            <a:schemeClr val="accent1"/>
          </a:solidFill>
        </p:grpSpPr>
        <p:sp>
          <p:nvSpPr>
            <p:cNvPr id="30" name="矩形 29"/>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31" name="等腰三角形 30"/>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33" name="矩形 32"/>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9"/>
          <p:cNvSpPr txBox="1"/>
          <p:nvPr/>
        </p:nvSpPr>
        <p:spPr>
          <a:xfrm>
            <a:off x="840784" y="203271"/>
            <a:ext cx="58648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二、 创业存在的</a:t>
            </a:r>
            <a:r>
              <a:rPr lang="zh-CN" altLang="en-US" sz="2400" b="1" dirty="0" smtClean="0">
                <a:solidFill>
                  <a:schemeClr val="tx1">
                    <a:lumMod val="75000"/>
                    <a:lumOff val="25000"/>
                  </a:schemeClr>
                </a:solidFill>
                <a:latin typeface="微软雅黑" pitchFamily="34" charset="-122"/>
                <a:ea typeface="微软雅黑" pitchFamily="34" charset="-122"/>
              </a:rPr>
              <a:t>基础  </a:t>
            </a:r>
            <a:endParaRPr lang="zh-CN" altLang="en-US" sz="24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500828531"/>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circle(in)">
                                      <p:cBhvr>
                                        <p:cTn id="7" dur="2000"/>
                                        <p:tgtEl>
                                          <p:spTgt spid="21"/>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circle(in)">
                                      <p:cBhvr>
                                        <p:cTn id="10" dur="2000"/>
                                        <p:tgtEl>
                                          <p:spTgt spid="11"/>
                                        </p:tgtEl>
                                      </p:cBhvr>
                                    </p:animEffect>
                                  </p:childTnLst>
                                </p:cTn>
                              </p:par>
                              <p:par>
                                <p:cTn id="11" presetID="6" presetClass="entr" presetSubtype="16" fill="hold" nodeType="withEffect">
                                  <p:stCondLst>
                                    <p:cond delay="0"/>
                                  </p:stCondLst>
                                  <p:childTnLst>
                                    <p:set>
                                      <p:cBhvr>
                                        <p:cTn id="12" dur="1" fill="hold">
                                          <p:stCondLst>
                                            <p:cond delay="0"/>
                                          </p:stCondLst>
                                        </p:cTn>
                                        <p:tgtEl>
                                          <p:spTgt spid="44"/>
                                        </p:tgtEl>
                                        <p:attrNameLst>
                                          <p:attrName>style.visibility</p:attrName>
                                        </p:attrNameLst>
                                      </p:cBhvr>
                                      <p:to>
                                        <p:strVal val="visible"/>
                                      </p:to>
                                    </p:set>
                                    <p:animEffect transition="in" filter="circle(in)">
                                      <p:cBhvr>
                                        <p:cTn id="13" dur="2000"/>
                                        <p:tgtEl>
                                          <p:spTgt spid="44"/>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35"/>
                                        </p:tgtEl>
                                        <p:attrNameLst>
                                          <p:attrName>style.visibility</p:attrName>
                                        </p:attrNameLst>
                                      </p:cBhvr>
                                      <p:to>
                                        <p:strVal val="visible"/>
                                      </p:to>
                                    </p:set>
                                    <p:anim calcmode="lin" valueType="num">
                                      <p:cBhvr additive="base">
                                        <p:cTn id="18" dur="500" fill="hold"/>
                                        <p:tgtEl>
                                          <p:spTgt spid="35"/>
                                        </p:tgtEl>
                                        <p:attrNameLst>
                                          <p:attrName>ppt_x</p:attrName>
                                        </p:attrNameLst>
                                      </p:cBhvr>
                                      <p:tavLst>
                                        <p:tav tm="0">
                                          <p:val>
                                            <p:strVal val="#ppt_x"/>
                                          </p:val>
                                        </p:tav>
                                        <p:tav tm="100000">
                                          <p:val>
                                            <p:strVal val="#ppt_x"/>
                                          </p:val>
                                        </p:tav>
                                      </p:tavLst>
                                    </p:anim>
                                    <p:anim calcmode="lin" valueType="num">
                                      <p:cBhvr additive="base">
                                        <p:cTn id="19" dur="500" fill="hold"/>
                                        <p:tgtEl>
                                          <p:spTgt spid="35"/>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stCondLst>
                                    <p:cond delay="0"/>
                                  </p:stCondLst>
                                  <p:childTnLst>
                                    <p:set>
                                      <p:cBhvr>
                                        <p:cTn id="21" dur="1" fill="hold">
                                          <p:stCondLst>
                                            <p:cond delay="0"/>
                                          </p:stCondLst>
                                        </p:cTn>
                                        <p:tgtEl>
                                          <p:spTgt spid="42"/>
                                        </p:tgtEl>
                                        <p:attrNameLst>
                                          <p:attrName>style.visibility</p:attrName>
                                        </p:attrNameLst>
                                      </p:cBhvr>
                                      <p:to>
                                        <p:strVal val="visible"/>
                                      </p:to>
                                    </p:set>
                                    <p:anim calcmode="lin" valueType="num">
                                      <p:cBhvr additive="base">
                                        <p:cTn id="22" dur="500" fill="hold"/>
                                        <p:tgtEl>
                                          <p:spTgt spid="42"/>
                                        </p:tgtEl>
                                        <p:attrNameLst>
                                          <p:attrName>ppt_x</p:attrName>
                                        </p:attrNameLst>
                                      </p:cBhvr>
                                      <p:tavLst>
                                        <p:tav tm="0">
                                          <p:val>
                                            <p:strVal val="#ppt_x"/>
                                          </p:val>
                                        </p:tav>
                                        <p:tav tm="100000">
                                          <p:val>
                                            <p:strVal val="#ppt_x"/>
                                          </p:val>
                                        </p:tav>
                                      </p:tavLst>
                                    </p:anim>
                                    <p:anim calcmode="lin" valueType="num">
                                      <p:cBhvr additive="base">
                                        <p:cTn id="23" dur="500" fill="hold"/>
                                        <p:tgtEl>
                                          <p:spTgt spid="42"/>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additive="base">
                                        <p:cTn id="26" dur="500" fill="hold"/>
                                        <p:tgtEl>
                                          <p:spTgt spid="14"/>
                                        </p:tgtEl>
                                        <p:attrNameLst>
                                          <p:attrName>ppt_x</p:attrName>
                                        </p:attrNameLst>
                                      </p:cBhvr>
                                      <p:tavLst>
                                        <p:tav tm="0">
                                          <p:val>
                                            <p:strVal val="#ppt_x"/>
                                          </p:val>
                                        </p:tav>
                                        <p:tav tm="100000">
                                          <p:val>
                                            <p:strVal val="#ppt_x"/>
                                          </p:val>
                                        </p:tav>
                                      </p:tavLst>
                                    </p:anim>
                                    <p:anim calcmode="lin" valueType="num">
                                      <p:cBhvr additive="base">
                                        <p:cTn id="27"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11" grpId="0"/>
      <p:bldP spid="1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 name="组合 2"/>
          <p:cNvGrpSpPr/>
          <p:nvPr/>
        </p:nvGrpSpPr>
        <p:grpSpPr>
          <a:xfrm>
            <a:off x="192881" y="893"/>
            <a:ext cx="575915" cy="836495"/>
            <a:chOff x="841003" y="360040"/>
            <a:chExt cx="504056" cy="836712"/>
          </a:xfrm>
          <a:solidFill>
            <a:schemeClr val="accent1"/>
          </a:soli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0" name="矩形 19"/>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Rectangle 39"/>
          <p:cNvSpPr/>
          <p:nvPr/>
        </p:nvSpPr>
        <p:spPr>
          <a:xfrm flipH="1">
            <a:off x="4000506" y="3801585"/>
            <a:ext cx="2435109" cy="2095396"/>
          </a:xfrm>
          <a:prstGeom prst="rect">
            <a:avLst/>
          </a:prstGeom>
          <a:blipFill dpi="0" rotWithShape="1">
            <a:blip r:embed="rId3"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86695" tIns="43347" rIns="86695" bIns="43347" rtlCol="0" anchor="ctr"/>
          <a:lstStyle/>
          <a:p>
            <a:pPr algn="ctr">
              <a:lnSpc>
                <a:spcPct val="150000"/>
              </a:lnSpc>
            </a:pPr>
            <a:endParaRPr lang="en-AU" sz="800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Rectangle 40"/>
          <p:cNvSpPr/>
          <p:nvPr/>
        </p:nvSpPr>
        <p:spPr>
          <a:xfrm>
            <a:off x="8463536" y="1648255"/>
            <a:ext cx="2435109" cy="2095396"/>
          </a:xfrm>
          <a:prstGeom prst="rect">
            <a:avLst/>
          </a:prstGeom>
          <a:blipFill dpi="0" rotWithShape="1">
            <a:blip r:embed="rId4"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86695" tIns="43347" rIns="86695" bIns="43347" rtlCol="0" anchor="ctr"/>
          <a:lstStyle/>
          <a:p>
            <a:pPr algn="ctr">
              <a:lnSpc>
                <a:spcPct val="150000"/>
              </a:lnSpc>
            </a:pPr>
            <a:endParaRPr lang="en-US" sz="8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Rectangle 42"/>
          <p:cNvSpPr/>
          <p:nvPr/>
        </p:nvSpPr>
        <p:spPr>
          <a:xfrm>
            <a:off x="1293355" y="1648255"/>
            <a:ext cx="2639192" cy="42487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id-ID" sz="800" dirty="0">
              <a:latin typeface="Arial" panose="020B0604020202020204" pitchFamily="34" charset="0"/>
              <a:ea typeface="微软雅黑" panose="020B0503020204020204" pitchFamily="34" charset="-122"/>
              <a:sym typeface="Arial" panose="020B0604020202020204" pitchFamily="34" charset="0"/>
            </a:endParaRPr>
          </a:p>
        </p:txBody>
      </p:sp>
      <p:sp>
        <p:nvSpPr>
          <p:cNvPr id="38" name="Rectangle 66"/>
          <p:cNvSpPr/>
          <p:nvPr/>
        </p:nvSpPr>
        <p:spPr>
          <a:xfrm>
            <a:off x="4000505" y="1648255"/>
            <a:ext cx="4395072" cy="209539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id-ID" sz="800" dirty="0">
              <a:latin typeface="Arial" panose="020B0604020202020204" pitchFamily="34" charset="0"/>
              <a:ea typeface="微软雅黑" panose="020B0503020204020204" pitchFamily="34" charset="-122"/>
              <a:sym typeface="Arial" panose="020B0604020202020204" pitchFamily="34" charset="0"/>
            </a:endParaRPr>
          </a:p>
        </p:txBody>
      </p:sp>
      <p:sp>
        <p:nvSpPr>
          <p:cNvPr id="42" name="Rectangle 70"/>
          <p:cNvSpPr/>
          <p:nvPr/>
        </p:nvSpPr>
        <p:spPr>
          <a:xfrm flipH="1">
            <a:off x="6503573" y="3801585"/>
            <a:ext cx="4395072" cy="209539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id-ID" sz="800" dirty="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nvSpPr>
        <p:spPr>
          <a:xfrm>
            <a:off x="1498600" y="2224385"/>
            <a:ext cx="2260600" cy="3015697"/>
          </a:xfrm>
          <a:prstGeom prst="rect">
            <a:avLst/>
          </a:prstGeom>
        </p:spPr>
        <p:txBody>
          <a:bodyPr wrap="square">
            <a:spAutoFit/>
          </a:bodyPr>
          <a:lstStyle/>
          <a:p>
            <a:pPr indent="457200" algn="just">
              <a:lnSpc>
                <a:spcPct val="120000"/>
              </a:lnSpc>
              <a:spcBef>
                <a:spcPct val="0"/>
              </a:spcBef>
            </a:pPr>
            <a:r>
              <a:rPr lang="zh-CN" altLang="en-US" sz="2000" dirty="0">
                <a:solidFill>
                  <a:schemeClr val="bg1"/>
                </a:solidFill>
                <a:latin typeface="微软雅黑" pitchFamily="34" charset="-122"/>
                <a:ea typeface="微软雅黑" pitchFamily="34" charset="-122"/>
              </a:rPr>
              <a:t>商业</a:t>
            </a:r>
            <a:r>
              <a:rPr lang="en-US" altLang="zh-CN" sz="2000" dirty="0">
                <a:solidFill>
                  <a:schemeClr val="bg1"/>
                </a:solidFill>
                <a:latin typeface="微软雅黑" pitchFamily="34" charset="-122"/>
                <a:ea typeface="微软雅黑" pitchFamily="34" charset="-122"/>
              </a:rPr>
              <a:t>: </a:t>
            </a:r>
            <a:r>
              <a:rPr lang="zh-CN" altLang="en-US" sz="2000" dirty="0">
                <a:solidFill>
                  <a:schemeClr val="bg1"/>
                </a:solidFill>
                <a:latin typeface="微软雅黑" pitchFamily="34" charset="-122"/>
                <a:ea typeface="微软雅黑" pitchFamily="34" charset="-122"/>
              </a:rPr>
              <a:t>以货币为媒介进行交换从而实现商品流通的经济活动。</a:t>
            </a:r>
          </a:p>
          <a:p>
            <a:pPr indent="457200" algn="just">
              <a:lnSpc>
                <a:spcPct val="120000"/>
              </a:lnSpc>
              <a:spcBef>
                <a:spcPct val="0"/>
              </a:spcBef>
            </a:pPr>
            <a:r>
              <a:rPr lang="zh-CN" altLang="en-US" sz="2000" dirty="0">
                <a:solidFill>
                  <a:schemeClr val="bg1"/>
                </a:solidFill>
                <a:latin typeface="微软雅黑" pitchFamily="34" charset="-122"/>
                <a:ea typeface="微软雅黑" pitchFamily="34" charset="-122"/>
              </a:rPr>
              <a:t>要实现持续的发展</a:t>
            </a:r>
            <a:r>
              <a:rPr lang="en-US" altLang="zh-CN" sz="2000" dirty="0">
                <a:solidFill>
                  <a:schemeClr val="bg1"/>
                </a:solidFill>
                <a:latin typeface="微软雅黑" pitchFamily="34" charset="-122"/>
                <a:ea typeface="微软雅黑" pitchFamily="34" charset="-122"/>
              </a:rPr>
              <a:t>, </a:t>
            </a:r>
            <a:r>
              <a:rPr lang="zh-CN" altLang="en-US" sz="2000" dirty="0">
                <a:solidFill>
                  <a:schemeClr val="bg1"/>
                </a:solidFill>
                <a:latin typeface="微软雅黑" pitchFamily="34" charset="-122"/>
                <a:ea typeface="微软雅黑" pitchFamily="34" charset="-122"/>
              </a:rPr>
              <a:t>我们必须关注</a:t>
            </a:r>
            <a:r>
              <a:rPr lang="en-US" altLang="zh-CN" sz="2000" dirty="0">
                <a:solidFill>
                  <a:schemeClr val="bg1"/>
                </a:solidFill>
                <a:latin typeface="微软雅黑" pitchFamily="34" charset="-122"/>
                <a:ea typeface="微软雅黑" pitchFamily="34" charset="-122"/>
              </a:rPr>
              <a:t>, </a:t>
            </a:r>
            <a:r>
              <a:rPr lang="zh-CN" altLang="en-US" sz="2000" dirty="0">
                <a:solidFill>
                  <a:schemeClr val="bg1"/>
                </a:solidFill>
                <a:latin typeface="微软雅黑" pitchFamily="34" charset="-122"/>
                <a:ea typeface="微软雅黑" pitchFamily="34" charset="-122"/>
              </a:rPr>
              <a:t>并且重点关注我们的收入和成本。</a:t>
            </a:r>
          </a:p>
        </p:txBody>
      </p:sp>
      <p:sp>
        <p:nvSpPr>
          <p:cNvPr id="9" name="矩形 8"/>
          <p:cNvSpPr/>
          <p:nvPr/>
        </p:nvSpPr>
        <p:spPr>
          <a:xfrm>
            <a:off x="4102100" y="1932285"/>
            <a:ext cx="4159250" cy="1569660"/>
          </a:xfrm>
          <a:prstGeom prst="rect">
            <a:avLst/>
          </a:prstGeom>
        </p:spPr>
        <p:txBody>
          <a:bodyPr wrap="square">
            <a:spAutoFit/>
          </a:bodyPr>
          <a:lstStyle/>
          <a:p>
            <a:pPr indent="457200" algn="just">
              <a:lnSpc>
                <a:spcPct val="120000"/>
              </a:lnSpc>
              <a:spcBef>
                <a:spcPct val="0"/>
              </a:spcBef>
            </a:pPr>
            <a:r>
              <a:rPr lang="zh-CN" altLang="en-US" sz="2000" dirty="0">
                <a:solidFill>
                  <a:schemeClr val="bg1"/>
                </a:solidFill>
                <a:latin typeface="微软雅黑" pitchFamily="34" charset="-122"/>
                <a:ea typeface="微软雅黑" pitchFamily="34" charset="-122"/>
              </a:rPr>
              <a:t>商业的三部曲</a:t>
            </a:r>
            <a:r>
              <a:rPr lang="en-US" altLang="zh-CN" sz="2000" dirty="0">
                <a:solidFill>
                  <a:schemeClr val="bg1"/>
                </a:solidFill>
                <a:latin typeface="微软雅黑" pitchFamily="34" charset="-122"/>
                <a:ea typeface="微软雅黑" pitchFamily="34" charset="-122"/>
              </a:rPr>
              <a:t>: </a:t>
            </a:r>
            <a:r>
              <a:rPr lang="zh-CN" altLang="en-US" sz="2000" dirty="0">
                <a:solidFill>
                  <a:schemeClr val="bg1"/>
                </a:solidFill>
                <a:latin typeface="微软雅黑" pitchFamily="34" charset="-122"/>
                <a:ea typeface="微软雅黑" pitchFamily="34" charset="-122"/>
              </a:rPr>
              <a:t>创造价值</a:t>
            </a:r>
            <a:r>
              <a:rPr lang="zh-CN" altLang="en-US" sz="2000" dirty="0" smtClean="0">
                <a:solidFill>
                  <a:schemeClr val="bg1"/>
                </a:solidFill>
                <a:latin typeface="微软雅黑" pitchFamily="34" charset="-122"/>
                <a:ea typeface="微软雅黑" pitchFamily="34" charset="-122"/>
              </a:rPr>
              <a:t>、传递</a:t>
            </a:r>
            <a:r>
              <a:rPr lang="zh-CN" altLang="en-US" sz="2000" dirty="0">
                <a:solidFill>
                  <a:schemeClr val="bg1"/>
                </a:solidFill>
                <a:latin typeface="微软雅黑" pitchFamily="34" charset="-122"/>
                <a:ea typeface="微软雅黑" pitchFamily="34" charset="-122"/>
              </a:rPr>
              <a:t>价值</a:t>
            </a:r>
            <a:r>
              <a:rPr lang="zh-CN" altLang="en-US" sz="2000" dirty="0" smtClean="0">
                <a:solidFill>
                  <a:schemeClr val="bg1"/>
                </a:solidFill>
                <a:latin typeface="微软雅黑" pitchFamily="34" charset="-122"/>
                <a:ea typeface="微软雅黑" pitchFamily="34" charset="-122"/>
              </a:rPr>
              <a:t>、交换价值。这</a:t>
            </a:r>
            <a:r>
              <a:rPr lang="zh-CN" altLang="en-US" sz="2000" dirty="0">
                <a:solidFill>
                  <a:schemeClr val="bg1"/>
                </a:solidFill>
                <a:latin typeface="微软雅黑" pitchFamily="34" charset="-122"/>
                <a:ea typeface="微软雅黑" pitchFamily="34" charset="-122"/>
              </a:rPr>
              <a:t>三点联系在一起就形成了</a:t>
            </a:r>
            <a:r>
              <a:rPr lang="zh-CN" altLang="en-US" sz="2000" dirty="0" smtClean="0">
                <a:solidFill>
                  <a:schemeClr val="bg1"/>
                </a:solidFill>
                <a:latin typeface="微软雅黑" pitchFamily="34" charset="-122"/>
                <a:ea typeface="微软雅黑" pitchFamily="34" charset="-122"/>
              </a:rPr>
              <a:t>第四条</a:t>
            </a:r>
            <a:r>
              <a:rPr lang="en-US" altLang="zh-CN" sz="2000" dirty="0">
                <a:solidFill>
                  <a:schemeClr val="bg1"/>
                </a:solidFill>
                <a:latin typeface="微软雅黑" pitchFamily="34" charset="-122"/>
                <a:ea typeface="微软雅黑" pitchFamily="34" charset="-122"/>
              </a:rPr>
              <a:t>, </a:t>
            </a:r>
            <a:r>
              <a:rPr lang="zh-CN" altLang="en-US" sz="2000" dirty="0">
                <a:solidFill>
                  <a:schemeClr val="bg1"/>
                </a:solidFill>
                <a:latin typeface="微软雅黑" pitchFamily="34" charset="-122"/>
                <a:ea typeface="微软雅黑" pitchFamily="34" charset="-122"/>
              </a:rPr>
              <a:t>创业区别于其他事物的基本特质。</a:t>
            </a:r>
          </a:p>
        </p:txBody>
      </p:sp>
      <p:sp>
        <p:nvSpPr>
          <p:cNvPr id="10" name="矩形 9"/>
          <p:cNvSpPr/>
          <p:nvPr/>
        </p:nvSpPr>
        <p:spPr>
          <a:xfrm>
            <a:off x="6610350" y="4040485"/>
            <a:ext cx="4108450" cy="1569660"/>
          </a:xfrm>
          <a:prstGeom prst="rect">
            <a:avLst/>
          </a:prstGeom>
        </p:spPr>
        <p:txBody>
          <a:bodyPr wrap="square">
            <a:spAutoFit/>
          </a:bodyPr>
          <a:lstStyle/>
          <a:p>
            <a:pPr indent="457200" algn="just">
              <a:lnSpc>
                <a:spcPct val="120000"/>
              </a:lnSpc>
              <a:spcBef>
                <a:spcPct val="0"/>
              </a:spcBef>
            </a:pPr>
            <a:r>
              <a:rPr lang="zh-CN" altLang="en-US" sz="2000" dirty="0">
                <a:solidFill>
                  <a:schemeClr val="bg1"/>
                </a:solidFill>
                <a:latin typeface="微软雅黑" pitchFamily="34" charset="-122"/>
                <a:ea typeface="微软雅黑" pitchFamily="34" charset="-122"/>
              </a:rPr>
              <a:t> 创业的本质就是</a:t>
            </a:r>
            <a:r>
              <a:rPr lang="en-US" altLang="zh-CN" sz="2000" dirty="0">
                <a:solidFill>
                  <a:schemeClr val="bg1"/>
                </a:solidFill>
                <a:latin typeface="微软雅黑" pitchFamily="34" charset="-122"/>
                <a:ea typeface="微软雅黑" pitchFamily="34" charset="-122"/>
              </a:rPr>
              <a:t>: </a:t>
            </a:r>
            <a:r>
              <a:rPr lang="zh-CN" altLang="en-US" sz="2000" dirty="0">
                <a:solidFill>
                  <a:schemeClr val="bg1"/>
                </a:solidFill>
                <a:latin typeface="微软雅黑" pitchFamily="34" charset="-122"/>
                <a:ea typeface="微软雅黑" pitchFamily="34" charset="-122"/>
              </a:rPr>
              <a:t>创建一个能持续满足客户需求的商业组织</a:t>
            </a:r>
            <a:r>
              <a:rPr lang="zh-CN" altLang="en-US" sz="2000" dirty="0" smtClean="0">
                <a:solidFill>
                  <a:schemeClr val="bg1"/>
                </a:solidFill>
                <a:latin typeface="微软雅黑" pitchFamily="34" charset="-122"/>
                <a:ea typeface="微软雅黑" pitchFamily="34" charset="-122"/>
              </a:rPr>
              <a:t>。</a:t>
            </a:r>
            <a:endParaRPr lang="en-US" altLang="zh-CN" sz="2000" dirty="0" smtClean="0">
              <a:solidFill>
                <a:schemeClr val="bg1"/>
              </a:solidFill>
              <a:latin typeface="微软雅黑" pitchFamily="34" charset="-122"/>
              <a:ea typeface="微软雅黑" pitchFamily="34" charset="-122"/>
            </a:endParaRPr>
          </a:p>
          <a:p>
            <a:pPr indent="457200" algn="just">
              <a:lnSpc>
                <a:spcPct val="120000"/>
              </a:lnSpc>
              <a:spcBef>
                <a:spcPct val="0"/>
              </a:spcBef>
            </a:pPr>
            <a:r>
              <a:rPr lang="zh-CN" altLang="en-US" sz="2000" dirty="0" smtClean="0">
                <a:solidFill>
                  <a:schemeClr val="bg1"/>
                </a:solidFill>
                <a:latin typeface="微软雅黑" pitchFamily="34" charset="-122"/>
                <a:ea typeface="微软雅黑" pitchFamily="34" charset="-122"/>
              </a:rPr>
              <a:t>“创业的本质”中</a:t>
            </a:r>
            <a:r>
              <a:rPr lang="zh-CN" altLang="en-US" sz="2000" dirty="0">
                <a:solidFill>
                  <a:schemeClr val="bg1"/>
                </a:solidFill>
                <a:latin typeface="微软雅黑" pitchFamily="34" charset="-122"/>
                <a:ea typeface="微软雅黑" pitchFamily="34" charset="-122"/>
              </a:rPr>
              <a:t>有四个关键词</a:t>
            </a:r>
            <a:r>
              <a:rPr lang="en-US" altLang="zh-CN" sz="2000" dirty="0">
                <a:solidFill>
                  <a:schemeClr val="bg1"/>
                </a:solidFill>
                <a:latin typeface="微软雅黑" pitchFamily="34" charset="-122"/>
                <a:ea typeface="微软雅黑" pitchFamily="34" charset="-122"/>
              </a:rPr>
              <a:t>: </a:t>
            </a:r>
            <a:r>
              <a:rPr lang="zh-CN" altLang="en-US" sz="2000" dirty="0">
                <a:solidFill>
                  <a:schemeClr val="bg1"/>
                </a:solidFill>
                <a:latin typeface="微软雅黑" pitchFamily="34" charset="-122"/>
                <a:ea typeface="微软雅黑" pitchFamily="34" charset="-122"/>
              </a:rPr>
              <a:t>客户</a:t>
            </a:r>
            <a:r>
              <a:rPr lang="zh-CN" altLang="en-US" sz="2000" dirty="0" smtClean="0">
                <a:solidFill>
                  <a:schemeClr val="bg1"/>
                </a:solidFill>
                <a:latin typeface="微软雅黑" pitchFamily="34" charset="-122"/>
                <a:ea typeface="微软雅黑" pitchFamily="34" charset="-122"/>
              </a:rPr>
              <a:t>、需求、商业、组织</a:t>
            </a:r>
            <a:r>
              <a:rPr lang="zh-CN" altLang="en-US" sz="2000" dirty="0">
                <a:solidFill>
                  <a:schemeClr val="bg1"/>
                </a:solidFill>
                <a:latin typeface="微软雅黑" pitchFamily="34" charset="-122"/>
                <a:ea typeface="微软雅黑" pitchFamily="34" charset="-122"/>
              </a:rPr>
              <a:t>。</a:t>
            </a:r>
          </a:p>
        </p:txBody>
      </p:sp>
      <p:sp>
        <p:nvSpPr>
          <p:cNvPr id="6" name="矩形 5"/>
          <p:cNvSpPr/>
          <p:nvPr/>
        </p:nvSpPr>
        <p:spPr>
          <a:xfrm>
            <a:off x="884546" y="863474"/>
            <a:ext cx="7662553" cy="430374"/>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创业的根本性质是什么</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商业。</a:t>
            </a:r>
          </a:p>
        </p:txBody>
      </p:sp>
      <p:sp>
        <p:nvSpPr>
          <p:cNvPr id="22" name="文本框 9"/>
          <p:cNvSpPr txBox="1"/>
          <p:nvPr/>
        </p:nvSpPr>
        <p:spPr>
          <a:xfrm>
            <a:off x="840784" y="203271"/>
            <a:ext cx="58648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二、 创业存在的</a:t>
            </a:r>
            <a:r>
              <a:rPr lang="zh-CN" altLang="en-US" sz="2400" b="1" dirty="0" smtClean="0">
                <a:solidFill>
                  <a:schemeClr val="tx1">
                    <a:lumMod val="75000"/>
                    <a:lumOff val="25000"/>
                  </a:schemeClr>
                </a:solidFill>
                <a:latin typeface="微软雅黑" pitchFamily="34" charset="-122"/>
                <a:ea typeface="微软雅黑" pitchFamily="34" charset="-122"/>
              </a:rPr>
              <a:t>基础  </a:t>
            </a:r>
            <a:r>
              <a:rPr lang="en-US" altLang="zh-CN" sz="2400" b="1" dirty="0" smtClean="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三</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商业</a:t>
            </a:r>
          </a:p>
        </p:txBody>
      </p:sp>
    </p:spTree>
    <p:extLst>
      <p:ext uri="{BB962C8B-B14F-4D97-AF65-F5344CB8AC3E}">
        <p14:creationId xmlns:p14="http://schemas.microsoft.com/office/powerpoint/2010/main" val="1915658123"/>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circle(in)">
                                      <p:cBhvr>
                                        <p:cTn id="7" dur="2000"/>
                                        <p:tgtEl>
                                          <p:spTgt spid="31"/>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grpId="0" nodeType="click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1000" fill="hold"/>
                                        <p:tgtEl>
                                          <p:spTgt spid="34"/>
                                        </p:tgtEl>
                                        <p:attrNameLst>
                                          <p:attrName>ppt_w</p:attrName>
                                        </p:attrNameLst>
                                      </p:cBhvr>
                                      <p:tavLst>
                                        <p:tav tm="0">
                                          <p:val>
                                            <p:fltVal val="0"/>
                                          </p:val>
                                        </p:tav>
                                        <p:tav tm="100000">
                                          <p:val>
                                            <p:strVal val="#ppt_w"/>
                                          </p:val>
                                        </p:tav>
                                      </p:tavLst>
                                    </p:anim>
                                    <p:anim calcmode="lin" valueType="num">
                                      <p:cBhvr>
                                        <p:cTn id="13" dur="1000" fill="hold"/>
                                        <p:tgtEl>
                                          <p:spTgt spid="34"/>
                                        </p:tgtEl>
                                        <p:attrNameLst>
                                          <p:attrName>ppt_h</p:attrName>
                                        </p:attrNameLst>
                                      </p:cBhvr>
                                      <p:tavLst>
                                        <p:tav tm="0">
                                          <p:val>
                                            <p:fltVal val="0"/>
                                          </p:val>
                                        </p:tav>
                                        <p:tav tm="100000">
                                          <p:val>
                                            <p:strVal val="#ppt_h"/>
                                          </p:val>
                                        </p:tav>
                                      </p:tavLst>
                                    </p:anim>
                                    <p:anim calcmode="lin" valueType="num">
                                      <p:cBhvr>
                                        <p:cTn id="14" dur="1000" fill="hold"/>
                                        <p:tgtEl>
                                          <p:spTgt spid="34"/>
                                        </p:tgtEl>
                                        <p:attrNameLst>
                                          <p:attrName>style.rotation</p:attrName>
                                        </p:attrNameLst>
                                      </p:cBhvr>
                                      <p:tavLst>
                                        <p:tav tm="0">
                                          <p:val>
                                            <p:fltVal val="90"/>
                                          </p:val>
                                        </p:tav>
                                        <p:tav tm="100000">
                                          <p:val>
                                            <p:fltVal val="0"/>
                                          </p:val>
                                        </p:tav>
                                      </p:tavLst>
                                    </p:anim>
                                    <p:animEffect transition="in" filter="fade">
                                      <p:cBhvr>
                                        <p:cTn id="15" dur="1000"/>
                                        <p:tgtEl>
                                          <p:spTgt spid="34"/>
                                        </p:tgtEl>
                                      </p:cBhvr>
                                    </p:animEffect>
                                  </p:childTnLst>
                                </p:cTn>
                              </p:par>
                              <p:par>
                                <p:cTn id="16" presetID="31" presetClass="entr" presetSubtype="0"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1000" fill="hold"/>
                                        <p:tgtEl>
                                          <p:spTgt spid="8"/>
                                        </p:tgtEl>
                                        <p:attrNameLst>
                                          <p:attrName>ppt_w</p:attrName>
                                        </p:attrNameLst>
                                      </p:cBhvr>
                                      <p:tavLst>
                                        <p:tav tm="0">
                                          <p:val>
                                            <p:fltVal val="0"/>
                                          </p:val>
                                        </p:tav>
                                        <p:tav tm="100000">
                                          <p:val>
                                            <p:strVal val="#ppt_w"/>
                                          </p:val>
                                        </p:tav>
                                      </p:tavLst>
                                    </p:anim>
                                    <p:anim calcmode="lin" valueType="num">
                                      <p:cBhvr>
                                        <p:cTn id="19" dur="1000" fill="hold"/>
                                        <p:tgtEl>
                                          <p:spTgt spid="8"/>
                                        </p:tgtEl>
                                        <p:attrNameLst>
                                          <p:attrName>ppt_h</p:attrName>
                                        </p:attrNameLst>
                                      </p:cBhvr>
                                      <p:tavLst>
                                        <p:tav tm="0">
                                          <p:val>
                                            <p:fltVal val="0"/>
                                          </p:val>
                                        </p:tav>
                                        <p:tav tm="100000">
                                          <p:val>
                                            <p:strVal val="#ppt_h"/>
                                          </p:val>
                                        </p:tav>
                                      </p:tavLst>
                                    </p:anim>
                                    <p:anim calcmode="lin" valueType="num">
                                      <p:cBhvr>
                                        <p:cTn id="20" dur="1000" fill="hold"/>
                                        <p:tgtEl>
                                          <p:spTgt spid="8"/>
                                        </p:tgtEl>
                                        <p:attrNameLst>
                                          <p:attrName>style.rotation</p:attrName>
                                        </p:attrNameLst>
                                      </p:cBhvr>
                                      <p:tavLst>
                                        <p:tav tm="0">
                                          <p:val>
                                            <p:fltVal val="90"/>
                                          </p:val>
                                        </p:tav>
                                        <p:tav tm="100000">
                                          <p:val>
                                            <p:fltVal val="0"/>
                                          </p:val>
                                        </p:tav>
                                      </p:tavLst>
                                    </p:anim>
                                    <p:animEffect transition="in" filter="fade">
                                      <p:cBhvr>
                                        <p:cTn id="21" dur="1000"/>
                                        <p:tgtEl>
                                          <p:spTgt spid="8"/>
                                        </p:tgtEl>
                                      </p:cBhvr>
                                    </p:animEffect>
                                  </p:childTnLst>
                                </p:cTn>
                              </p:par>
                              <p:par>
                                <p:cTn id="22" presetID="6" presetClass="entr" presetSubtype="16" fill="hold" grpId="0" nodeType="withEffect">
                                  <p:stCondLst>
                                    <p:cond delay="0"/>
                                  </p:stCondLst>
                                  <p:childTnLst>
                                    <p:set>
                                      <p:cBhvr>
                                        <p:cTn id="23" dur="1" fill="hold">
                                          <p:stCondLst>
                                            <p:cond delay="0"/>
                                          </p:stCondLst>
                                        </p:cTn>
                                        <p:tgtEl>
                                          <p:spTgt spid="38"/>
                                        </p:tgtEl>
                                        <p:attrNameLst>
                                          <p:attrName>style.visibility</p:attrName>
                                        </p:attrNameLst>
                                      </p:cBhvr>
                                      <p:to>
                                        <p:strVal val="visible"/>
                                      </p:to>
                                    </p:set>
                                    <p:animEffect transition="in" filter="circle(in)">
                                      <p:cBhvr>
                                        <p:cTn id="24" dur="2000"/>
                                        <p:tgtEl>
                                          <p:spTgt spid="38"/>
                                        </p:tgtEl>
                                      </p:cBhvr>
                                    </p:animEffect>
                                  </p:childTnLst>
                                </p:cTn>
                              </p:par>
                              <p:par>
                                <p:cTn id="25" presetID="6" presetClass="entr" presetSubtype="16"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circle(in)">
                                      <p:cBhvr>
                                        <p:cTn id="27" dur="20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26" presetClass="entr" presetSubtype="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down)">
                                      <p:cBhvr>
                                        <p:cTn id="32" dur="580">
                                          <p:stCondLst>
                                            <p:cond delay="0"/>
                                          </p:stCondLst>
                                        </p:cTn>
                                        <p:tgtEl>
                                          <p:spTgt spid="10"/>
                                        </p:tgtEl>
                                      </p:cBhvr>
                                    </p:animEffect>
                                    <p:anim calcmode="lin" valueType="num">
                                      <p:cBhvr>
                                        <p:cTn id="33"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34"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35"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36"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37"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38" dur="26">
                                          <p:stCondLst>
                                            <p:cond delay="650"/>
                                          </p:stCondLst>
                                        </p:cTn>
                                        <p:tgtEl>
                                          <p:spTgt spid="10"/>
                                        </p:tgtEl>
                                      </p:cBhvr>
                                      <p:to x="100000" y="60000"/>
                                    </p:animScale>
                                    <p:animScale>
                                      <p:cBhvr>
                                        <p:cTn id="39" dur="166" decel="50000">
                                          <p:stCondLst>
                                            <p:cond delay="676"/>
                                          </p:stCondLst>
                                        </p:cTn>
                                        <p:tgtEl>
                                          <p:spTgt spid="10"/>
                                        </p:tgtEl>
                                      </p:cBhvr>
                                      <p:to x="100000" y="100000"/>
                                    </p:animScale>
                                    <p:animScale>
                                      <p:cBhvr>
                                        <p:cTn id="40" dur="26">
                                          <p:stCondLst>
                                            <p:cond delay="1312"/>
                                          </p:stCondLst>
                                        </p:cTn>
                                        <p:tgtEl>
                                          <p:spTgt spid="10"/>
                                        </p:tgtEl>
                                      </p:cBhvr>
                                      <p:to x="100000" y="80000"/>
                                    </p:animScale>
                                    <p:animScale>
                                      <p:cBhvr>
                                        <p:cTn id="41" dur="166" decel="50000">
                                          <p:stCondLst>
                                            <p:cond delay="1338"/>
                                          </p:stCondLst>
                                        </p:cTn>
                                        <p:tgtEl>
                                          <p:spTgt spid="10"/>
                                        </p:tgtEl>
                                      </p:cBhvr>
                                      <p:to x="100000" y="100000"/>
                                    </p:animScale>
                                    <p:animScale>
                                      <p:cBhvr>
                                        <p:cTn id="42" dur="26">
                                          <p:stCondLst>
                                            <p:cond delay="1642"/>
                                          </p:stCondLst>
                                        </p:cTn>
                                        <p:tgtEl>
                                          <p:spTgt spid="10"/>
                                        </p:tgtEl>
                                      </p:cBhvr>
                                      <p:to x="100000" y="90000"/>
                                    </p:animScale>
                                    <p:animScale>
                                      <p:cBhvr>
                                        <p:cTn id="43" dur="166" decel="50000">
                                          <p:stCondLst>
                                            <p:cond delay="1668"/>
                                          </p:stCondLst>
                                        </p:cTn>
                                        <p:tgtEl>
                                          <p:spTgt spid="10"/>
                                        </p:tgtEl>
                                      </p:cBhvr>
                                      <p:to x="100000" y="100000"/>
                                    </p:animScale>
                                    <p:animScale>
                                      <p:cBhvr>
                                        <p:cTn id="44" dur="26">
                                          <p:stCondLst>
                                            <p:cond delay="1808"/>
                                          </p:stCondLst>
                                        </p:cTn>
                                        <p:tgtEl>
                                          <p:spTgt spid="10"/>
                                        </p:tgtEl>
                                      </p:cBhvr>
                                      <p:to x="100000" y="95000"/>
                                    </p:animScale>
                                    <p:animScale>
                                      <p:cBhvr>
                                        <p:cTn id="45" dur="166" decel="50000">
                                          <p:stCondLst>
                                            <p:cond delay="1834"/>
                                          </p:stCondLst>
                                        </p:cTn>
                                        <p:tgtEl>
                                          <p:spTgt spid="10"/>
                                        </p:tgtEl>
                                      </p:cBhvr>
                                      <p:to x="100000" y="100000"/>
                                    </p:animScale>
                                  </p:childTnLst>
                                </p:cTn>
                              </p:par>
                              <p:par>
                                <p:cTn id="46" presetID="26" presetClass="entr" presetSubtype="0" fill="hold" grpId="0" nodeType="withEffect">
                                  <p:stCondLst>
                                    <p:cond delay="0"/>
                                  </p:stCondLst>
                                  <p:childTnLst>
                                    <p:set>
                                      <p:cBhvr>
                                        <p:cTn id="47" dur="1" fill="hold">
                                          <p:stCondLst>
                                            <p:cond delay="0"/>
                                          </p:stCondLst>
                                        </p:cTn>
                                        <p:tgtEl>
                                          <p:spTgt spid="42"/>
                                        </p:tgtEl>
                                        <p:attrNameLst>
                                          <p:attrName>style.visibility</p:attrName>
                                        </p:attrNameLst>
                                      </p:cBhvr>
                                      <p:to>
                                        <p:strVal val="visible"/>
                                      </p:to>
                                    </p:set>
                                    <p:animEffect transition="in" filter="wipe(down)">
                                      <p:cBhvr>
                                        <p:cTn id="48" dur="580">
                                          <p:stCondLst>
                                            <p:cond delay="0"/>
                                          </p:stCondLst>
                                        </p:cTn>
                                        <p:tgtEl>
                                          <p:spTgt spid="42"/>
                                        </p:tgtEl>
                                      </p:cBhvr>
                                    </p:animEffect>
                                    <p:anim calcmode="lin" valueType="num">
                                      <p:cBhvr>
                                        <p:cTn id="49" dur="1822" tmFilter="0,0; 0.14,0.36; 0.43,0.73; 0.71,0.91; 1.0,1.0">
                                          <p:stCondLst>
                                            <p:cond delay="0"/>
                                          </p:stCondLst>
                                        </p:cTn>
                                        <p:tgtEl>
                                          <p:spTgt spid="42"/>
                                        </p:tgtEl>
                                        <p:attrNameLst>
                                          <p:attrName>ppt_x</p:attrName>
                                        </p:attrNameLst>
                                      </p:cBhvr>
                                      <p:tavLst>
                                        <p:tav tm="0">
                                          <p:val>
                                            <p:strVal val="#ppt_x-0.25"/>
                                          </p:val>
                                        </p:tav>
                                        <p:tav tm="100000">
                                          <p:val>
                                            <p:strVal val="#ppt_x"/>
                                          </p:val>
                                        </p:tav>
                                      </p:tavLst>
                                    </p:anim>
                                    <p:anim calcmode="lin" valueType="num">
                                      <p:cBhvr>
                                        <p:cTn id="50" dur="664" tmFilter="0.0,0.0; 0.25,0.07; 0.50,0.2; 0.75,0.467; 1.0,1.0">
                                          <p:stCondLst>
                                            <p:cond delay="0"/>
                                          </p:stCondLst>
                                        </p:cTn>
                                        <p:tgtEl>
                                          <p:spTgt spid="42"/>
                                        </p:tgtEl>
                                        <p:attrNameLst>
                                          <p:attrName>ppt_y</p:attrName>
                                        </p:attrNameLst>
                                      </p:cBhvr>
                                      <p:tavLst>
                                        <p:tav tm="0" fmla="#ppt_y-sin(pi*$)/3">
                                          <p:val>
                                            <p:fltVal val="0.5"/>
                                          </p:val>
                                        </p:tav>
                                        <p:tav tm="100000">
                                          <p:val>
                                            <p:fltVal val="1"/>
                                          </p:val>
                                        </p:tav>
                                      </p:tavLst>
                                    </p:anim>
                                    <p:anim calcmode="lin" valueType="num">
                                      <p:cBhvr>
                                        <p:cTn id="51" dur="664" tmFilter="0, 0; 0.125,0.2665; 0.25,0.4; 0.375,0.465; 0.5,0.5;  0.625,0.535; 0.75,0.6; 0.875,0.7335; 1,1">
                                          <p:stCondLst>
                                            <p:cond delay="664"/>
                                          </p:stCondLst>
                                        </p:cTn>
                                        <p:tgtEl>
                                          <p:spTgt spid="42"/>
                                        </p:tgtEl>
                                        <p:attrNameLst>
                                          <p:attrName>ppt_y</p:attrName>
                                        </p:attrNameLst>
                                      </p:cBhvr>
                                      <p:tavLst>
                                        <p:tav tm="0" fmla="#ppt_y-sin(pi*$)/9">
                                          <p:val>
                                            <p:fltVal val="0"/>
                                          </p:val>
                                        </p:tav>
                                        <p:tav tm="100000">
                                          <p:val>
                                            <p:fltVal val="1"/>
                                          </p:val>
                                        </p:tav>
                                      </p:tavLst>
                                    </p:anim>
                                    <p:anim calcmode="lin" valueType="num">
                                      <p:cBhvr>
                                        <p:cTn id="52" dur="332" tmFilter="0, 0; 0.125,0.2665; 0.25,0.4; 0.375,0.465; 0.5,0.5;  0.625,0.535; 0.75,0.6; 0.875,0.7335; 1,1">
                                          <p:stCondLst>
                                            <p:cond delay="1324"/>
                                          </p:stCondLst>
                                        </p:cTn>
                                        <p:tgtEl>
                                          <p:spTgt spid="42"/>
                                        </p:tgtEl>
                                        <p:attrNameLst>
                                          <p:attrName>ppt_y</p:attrName>
                                        </p:attrNameLst>
                                      </p:cBhvr>
                                      <p:tavLst>
                                        <p:tav tm="0" fmla="#ppt_y-sin(pi*$)/27">
                                          <p:val>
                                            <p:fltVal val="0"/>
                                          </p:val>
                                        </p:tav>
                                        <p:tav tm="100000">
                                          <p:val>
                                            <p:fltVal val="1"/>
                                          </p:val>
                                        </p:tav>
                                      </p:tavLst>
                                    </p:anim>
                                    <p:anim calcmode="lin" valueType="num">
                                      <p:cBhvr>
                                        <p:cTn id="53" dur="164" tmFilter="0, 0; 0.125,0.2665; 0.25,0.4; 0.375,0.465; 0.5,0.5;  0.625,0.535; 0.75,0.6; 0.875,0.7335; 1,1">
                                          <p:stCondLst>
                                            <p:cond delay="1656"/>
                                          </p:stCondLst>
                                        </p:cTn>
                                        <p:tgtEl>
                                          <p:spTgt spid="42"/>
                                        </p:tgtEl>
                                        <p:attrNameLst>
                                          <p:attrName>ppt_y</p:attrName>
                                        </p:attrNameLst>
                                      </p:cBhvr>
                                      <p:tavLst>
                                        <p:tav tm="0" fmla="#ppt_y-sin(pi*$)/81">
                                          <p:val>
                                            <p:fltVal val="0"/>
                                          </p:val>
                                        </p:tav>
                                        <p:tav tm="100000">
                                          <p:val>
                                            <p:fltVal val="1"/>
                                          </p:val>
                                        </p:tav>
                                      </p:tavLst>
                                    </p:anim>
                                    <p:animScale>
                                      <p:cBhvr>
                                        <p:cTn id="54" dur="26">
                                          <p:stCondLst>
                                            <p:cond delay="650"/>
                                          </p:stCondLst>
                                        </p:cTn>
                                        <p:tgtEl>
                                          <p:spTgt spid="42"/>
                                        </p:tgtEl>
                                      </p:cBhvr>
                                      <p:to x="100000" y="60000"/>
                                    </p:animScale>
                                    <p:animScale>
                                      <p:cBhvr>
                                        <p:cTn id="55" dur="166" decel="50000">
                                          <p:stCondLst>
                                            <p:cond delay="676"/>
                                          </p:stCondLst>
                                        </p:cTn>
                                        <p:tgtEl>
                                          <p:spTgt spid="42"/>
                                        </p:tgtEl>
                                      </p:cBhvr>
                                      <p:to x="100000" y="100000"/>
                                    </p:animScale>
                                    <p:animScale>
                                      <p:cBhvr>
                                        <p:cTn id="56" dur="26">
                                          <p:stCondLst>
                                            <p:cond delay="1312"/>
                                          </p:stCondLst>
                                        </p:cTn>
                                        <p:tgtEl>
                                          <p:spTgt spid="42"/>
                                        </p:tgtEl>
                                      </p:cBhvr>
                                      <p:to x="100000" y="80000"/>
                                    </p:animScale>
                                    <p:animScale>
                                      <p:cBhvr>
                                        <p:cTn id="57" dur="166" decel="50000">
                                          <p:stCondLst>
                                            <p:cond delay="1338"/>
                                          </p:stCondLst>
                                        </p:cTn>
                                        <p:tgtEl>
                                          <p:spTgt spid="42"/>
                                        </p:tgtEl>
                                      </p:cBhvr>
                                      <p:to x="100000" y="100000"/>
                                    </p:animScale>
                                    <p:animScale>
                                      <p:cBhvr>
                                        <p:cTn id="58" dur="26">
                                          <p:stCondLst>
                                            <p:cond delay="1642"/>
                                          </p:stCondLst>
                                        </p:cTn>
                                        <p:tgtEl>
                                          <p:spTgt spid="42"/>
                                        </p:tgtEl>
                                      </p:cBhvr>
                                      <p:to x="100000" y="90000"/>
                                    </p:animScale>
                                    <p:animScale>
                                      <p:cBhvr>
                                        <p:cTn id="59" dur="166" decel="50000">
                                          <p:stCondLst>
                                            <p:cond delay="1668"/>
                                          </p:stCondLst>
                                        </p:cTn>
                                        <p:tgtEl>
                                          <p:spTgt spid="42"/>
                                        </p:tgtEl>
                                      </p:cBhvr>
                                      <p:to x="100000" y="100000"/>
                                    </p:animScale>
                                    <p:animScale>
                                      <p:cBhvr>
                                        <p:cTn id="60" dur="26">
                                          <p:stCondLst>
                                            <p:cond delay="1808"/>
                                          </p:stCondLst>
                                        </p:cTn>
                                        <p:tgtEl>
                                          <p:spTgt spid="42"/>
                                        </p:tgtEl>
                                      </p:cBhvr>
                                      <p:to x="100000" y="95000"/>
                                    </p:animScale>
                                    <p:animScale>
                                      <p:cBhvr>
                                        <p:cTn id="61" dur="166" decel="50000">
                                          <p:stCondLst>
                                            <p:cond delay="1834"/>
                                          </p:stCondLst>
                                        </p:cTn>
                                        <p:tgtEl>
                                          <p:spTgt spid="42"/>
                                        </p:tgtEl>
                                      </p:cBhvr>
                                      <p:to x="100000" y="100000"/>
                                    </p:animScale>
                                  </p:childTnLst>
                                </p:cTn>
                              </p:par>
                              <p:par>
                                <p:cTn id="62" presetID="26" presetClass="entr" presetSubtype="0" fill="hold" grpId="0" nodeType="withEffect">
                                  <p:stCondLst>
                                    <p:cond delay="0"/>
                                  </p:stCondLst>
                                  <p:childTnLst>
                                    <p:set>
                                      <p:cBhvr>
                                        <p:cTn id="63" dur="1" fill="hold">
                                          <p:stCondLst>
                                            <p:cond delay="0"/>
                                          </p:stCondLst>
                                        </p:cTn>
                                        <p:tgtEl>
                                          <p:spTgt spid="32"/>
                                        </p:tgtEl>
                                        <p:attrNameLst>
                                          <p:attrName>style.visibility</p:attrName>
                                        </p:attrNameLst>
                                      </p:cBhvr>
                                      <p:to>
                                        <p:strVal val="visible"/>
                                      </p:to>
                                    </p:set>
                                    <p:animEffect transition="in" filter="wipe(down)">
                                      <p:cBhvr>
                                        <p:cTn id="64" dur="580">
                                          <p:stCondLst>
                                            <p:cond delay="0"/>
                                          </p:stCondLst>
                                        </p:cTn>
                                        <p:tgtEl>
                                          <p:spTgt spid="32"/>
                                        </p:tgtEl>
                                      </p:cBhvr>
                                    </p:animEffect>
                                    <p:anim calcmode="lin" valueType="num">
                                      <p:cBhvr>
                                        <p:cTn id="65" dur="1822" tmFilter="0,0; 0.14,0.36; 0.43,0.73; 0.71,0.91; 1.0,1.0">
                                          <p:stCondLst>
                                            <p:cond delay="0"/>
                                          </p:stCondLst>
                                        </p:cTn>
                                        <p:tgtEl>
                                          <p:spTgt spid="32"/>
                                        </p:tgtEl>
                                        <p:attrNameLst>
                                          <p:attrName>ppt_x</p:attrName>
                                        </p:attrNameLst>
                                      </p:cBhvr>
                                      <p:tavLst>
                                        <p:tav tm="0">
                                          <p:val>
                                            <p:strVal val="#ppt_x-0.25"/>
                                          </p:val>
                                        </p:tav>
                                        <p:tav tm="100000">
                                          <p:val>
                                            <p:strVal val="#ppt_x"/>
                                          </p:val>
                                        </p:tav>
                                      </p:tavLst>
                                    </p:anim>
                                    <p:anim calcmode="lin" valueType="num">
                                      <p:cBhvr>
                                        <p:cTn id="66" dur="664" tmFilter="0.0,0.0; 0.25,0.07; 0.50,0.2; 0.75,0.467; 1.0,1.0">
                                          <p:stCondLst>
                                            <p:cond delay="0"/>
                                          </p:stCondLst>
                                        </p:cTn>
                                        <p:tgtEl>
                                          <p:spTgt spid="32"/>
                                        </p:tgtEl>
                                        <p:attrNameLst>
                                          <p:attrName>ppt_y</p:attrName>
                                        </p:attrNameLst>
                                      </p:cBhvr>
                                      <p:tavLst>
                                        <p:tav tm="0" fmla="#ppt_y-sin(pi*$)/3">
                                          <p:val>
                                            <p:fltVal val="0.5"/>
                                          </p:val>
                                        </p:tav>
                                        <p:tav tm="100000">
                                          <p:val>
                                            <p:fltVal val="1"/>
                                          </p:val>
                                        </p:tav>
                                      </p:tavLst>
                                    </p:anim>
                                    <p:anim calcmode="lin" valueType="num">
                                      <p:cBhvr>
                                        <p:cTn id="67" dur="664" tmFilter="0, 0; 0.125,0.2665; 0.25,0.4; 0.375,0.465; 0.5,0.5;  0.625,0.535; 0.75,0.6; 0.875,0.7335; 1,1">
                                          <p:stCondLst>
                                            <p:cond delay="664"/>
                                          </p:stCondLst>
                                        </p:cTn>
                                        <p:tgtEl>
                                          <p:spTgt spid="32"/>
                                        </p:tgtEl>
                                        <p:attrNameLst>
                                          <p:attrName>ppt_y</p:attrName>
                                        </p:attrNameLst>
                                      </p:cBhvr>
                                      <p:tavLst>
                                        <p:tav tm="0" fmla="#ppt_y-sin(pi*$)/9">
                                          <p:val>
                                            <p:fltVal val="0"/>
                                          </p:val>
                                        </p:tav>
                                        <p:tav tm="100000">
                                          <p:val>
                                            <p:fltVal val="1"/>
                                          </p:val>
                                        </p:tav>
                                      </p:tavLst>
                                    </p:anim>
                                    <p:anim calcmode="lin" valueType="num">
                                      <p:cBhvr>
                                        <p:cTn id="68" dur="332" tmFilter="0, 0; 0.125,0.2665; 0.25,0.4; 0.375,0.465; 0.5,0.5;  0.625,0.535; 0.75,0.6; 0.875,0.7335; 1,1">
                                          <p:stCondLst>
                                            <p:cond delay="1324"/>
                                          </p:stCondLst>
                                        </p:cTn>
                                        <p:tgtEl>
                                          <p:spTgt spid="32"/>
                                        </p:tgtEl>
                                        <p:attrNameLst>
                                          <p:attrName>ppt_y</p:attrName>
                                        </p:attrNameLst>
                                      </p:cBhvr>
                                      <p:tavLst>
                                        <p:tav tm="0" fmla="#ppt_y-sin(pi*$)/27">
                                          <p:val>
                                            <p:fltVal val="0"/>
                                          </p:val>
                                        </p:tav>
                                        <p:tav tm="100000">
                                          <p:val>
                                            <p:fltVal val="1"/>
                                          </p:val>
                                        </p:tav>
                                      </p:tavLst>
                                    </p:anim>
                                    <p:anim calcmode="lin" valueType="num">
                                      <p:cBhvr>
                                        <p:cTn id="69" dur="164" tmFilter="0, 0; 0.125,0.2665; 0.25,0.4; 0.375,0.465; 0.5,0.5;  0.625,0.535; 0.75,0.6; 0.875,0.7335; 1,1">
                                          <p:stCondLst>
                                            <p:cond delay="1656"/>
                                          </p:stCondLst>
                                        </p:cTn>
                                        <p:tgtEl>
                                          <p:spTgt spid="32"/>
                                        </p:tgtEl>
                                        <p:attrNameLst>
                                          <p:attrName>ppt_y</p:attrName>
                                        </p:attrNameLst>
                                      </p:cBhvr>
                                      <p:tavLst>
                                        <p:tav tm="0" fmla="#ppt_y-sin(pi*$)/81">
                                          <p:val>
                                            <p:fltVal val="0"/>
                                          </p:val>
                                        </p:tav>
                                        <p:tav tm="100000">
                                          <p:val>
                                            <p:fltVal val="1"/>
                                          </p:val>
                                        </p:tav>
                                      </p:tavLst>
                                    </p:anim>
                                    <p:animScale>
                                      <p:cBhvr>
                                        <p:cTn id="70" dur="26">
                                          <p:stCondLst>
                                            <p:cond delay="650"/>
                                          </p:stCondLst>
                                        </p:cTn>
                                        <p:tgtEl>
                                          <p:spTgt spid="32"/>
                                        </p:tgtEl>
                                      </p:cBhvr>
                                      <p:to x="100000" y="60000"/>
                                    </p:animScale>
                                    <p:animScale>
                                      <p:cBhvr>
                                        <p:cTn id="71" dur="166" decel="50000">
                                          <p:stCondLst>
                                            <p:cond delay="676"/>
                                          </p:stCondLst>
                                        </p:cTn>
                                        <p:tgtEl>
                                          <p:spTgt spid="32"/>
                                        </p:tgtEl>
                                      </p:cBhvr>
                                      <p:to x="100000" y="100000"/>
                                    </p:animScale>
                                    <p:animScale>
                                      <p:cBhvr>
                                        <p:cTn id="72" dur="26">
                                          <p:stCondLst>
                                            <p:cond delay="1312"/>
                                          </p:stCondLst>
                                        </p:cTn>
                                        <p:tgtEl>
                                          <p:spTgt spid="32"/>
                                        </p:tgtEl>
                                      </p:cBhvr>
                                      <p:to x="100000" y="80000"/>
                                    </p:animScale>
                                    <p:animScale>
                                      <p:cBhvr>
                                        <p:cTn id="73" dur="166" decel="50000">
                                          <p:stCondLst>
                                            <p:cond delay="1338"/>
                                          </p:stCondLst>
                                        </p:cTn>
                                        <p:tgtEl>
                                          <p:spTgt spid="32"/>
                                        </p:tgtEl>
                                      </p:cBhvr>
                                      <p:to x="100000" y="100000"/>
                                    </p:animScale>
                                    <p:animScale>
                                      <p:cBhvr>
                                        <p:cTn id="74" dur="26">
                                          <p:stCondLst>
                                            <p:cond delay="1642"/>
                                          </p:stCondLst>
                                        </p:cTn>
                                        <p:tgtEl>
                                          <p:spTgt spid="32"/>
                                        </p:tgtEl>
                                      </p:cBhvr>
                                      <p:to x="100000" y="90000"/>
                                    </p:animScale>
                                    <p:animScale>
                                      <p:cBhvr>
                                        <p:cTn id="75" dur="166" decel="50000">
                                          <p:stCondLst>
                                            <p:cond delay="1668"/>
                                          </p:stCondLst>
                                        </p:cTn>
                                        <p:tgtEl>
                                          <p:spTgt spid="32"/>
                                        </p:tgtEl>
                                      </p:cBhvr>
                                      <p:to x="100000" y="100000"/>
                                    </p:animScale>
                                    <p:animScale>
                                      <p:cBhvr>
                                        <p:cTn id="76" dur="26">
                                          <p:stCondLst>
                                            <p:cond delay="1808"/>
                                          </p:stCondLst>
                                        </p:cTn>
                                        <p:tgtEl>
                                          <p:spTgt spid="32"/>
                                        </p:tgtEl>
                                      </p:cBhvr>
                                      <p:to x="100000" y="95000"/>
                                    </p:animScale>
                                    <p:animScale>
                                      <p:cBhvr>
                                        <p:cTn id="77" dur="166" decel="50000">
                                          <p:stCondLst>
                                            <p:cond delay="1834"/>
                                          </p:stCondLst>
                                        </p:cTn>
                                        <p:tgtEl>
                                          <p:spTgt spid="3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34" grpId="0" animBg="1"/>
      <p:bldP spid="38" grpId="0" animBg="1"/>
      <p:bldP spid="42" grpId="0" animBg="1"/>
      <p:bldP spid="8" grpId="0"/>
      <p:bldP spid="9" grpId="0"/>
      <p:bldP spid="1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9" name="矩形 8"/>
          <p:cNvSpPr/>
          <p:nvPr/>
        </p:nvSpPr>
        <p:spPr>
          <a:xfrm>
            <a:off x="660400" y="1232166"/>
            <a:ext cx="6692899" cy="4524315"/>
          </a:xfrm>
          <a:prstGeom prst="rect">
            <a:avLst/>
          </a:prstGeom>
        </p:spPr>
        <p:txBody>
          <a:bodyPr wrap="square">
            <a:spAutoFit/>
          </a:bodyPr>
          <a:lstStyle/>
          <a:p>
            <a:pPr indent="457200" algn="just">
              <a:lnSpc>
                <a:spcPct val="120000"/>
              </a:lnSpc>
            </a:pPr>
            <a:r>
              <a:rPr lang="zh-CN" altLang="en-US" sz="2000" dirty="0">
                <a:solidFill>
                  <a:schemeClr val="tx1">
                    <a:lumMod val="75000"/>
                    <a:lumOff val="25000"/>
                  </a:schemeClr>
                </a:solidFill>
                <a:latin typeface="微软雅黑" pitchFamily="34" charset="-122"/>
                <a:ea typeface="微软雅黑" pitchFamily="34" charset="-122"/>
              </a:rPr>
              <a:t>创业绝不仅仅是研发一项技术</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也不是生产一种产品</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也不是提供一种服务</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这些</a:t>
            </a:r>
            <a:r>
              <a:rPr lang="zh-CN" altLang="en-US" sz="2000" dirty="0" smtClean="0">
                <a:solidFill>
                  <a:schemeClr val="tx1">
                    <a:lumMod val="75000"/>
                    <a:lumOff val="25000"/>
                  </a:schemeClr>
                </a:solidFill>
                <a:latin typeface="微软雅黑" pitchFamily="34" charset="-122"/>
                <a:ea typeface="微软雅黑" pitchFamily="34" charset="-122"/>
              </a:rPr>
              <a:t>都只是</a:t>
            </a:r>
            <a:r>
              <a:rPr lang="zh-CN" altLang="en-US" sz="2000" dirty="0">
                <a:solidFill>
                  <a:schemeClr val="tx1">
                    <a:lumMod val="75000"/>
                    <a:lumOff val="25000"/>
                  </a:schemeClr>
                </a:solidFill>
                <a:latin typeface="微软雅黑" pitchFamily="34" charset="-122"/>
                <a:ea typeface="微软雅黑" pitchFamily="34" charset="-122"/>
              </a:rPr>
              <a:t>一种手段、 一种方法</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它们都很重要。</a:t>
            </a:r>
          </a:p>
          <a:p>
            <a:pPr indent="457200" algn="just">
              <a:lnSpc>
                <a:spcPct val="120000"/>
              </a:lnSpc>
            </a:pPr>
            <a:r>
              <a:rPr lang="zh-CN" altLang="en-US" sz="2000" dirty="0">
                <a:solidFill>
                  <a:schemeClr val="tx1">
                    <a:lumMod val="75000"/>
                    <a:lumOff val="25000"/>
                  </a:schemeClr>
                </a:solidFill>
                <a:latin typeface="微软雅黑" pitchFamily="34" charset="-122"/>
                <a:ea typeface="微软雅黑" pitchFamily="34" charset="-122"/>
              </a:rPr>
              <a:t>但是</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从根本上讲</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它们都不是价值本身。 价值是什么</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满足客户需求</a:t>
            </a:r>
            <a:r>
              <a:rPr lang="en-US" altLang="zh-CN" sz="2000" dirty="0">
                <a:solidFill>
                  <a:schemeClr val="tx1">
                    <a:lumMod val="75000"/>
                    <a:lumOff val="25000"/>
                  </a:schemeClr>
                </a:solidFill>
                <a:latin typeface="微软雅黑" pitchFamily="34" charset="-122"/>
                <a:ea typeface="微软雅黑" pitchFamily="34" charset="-122"/>
              </a:rPr>
              <a:t>! </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pPr>
            <a:r>
              <a:rPr lang="zh-CN" altLang="en-US" sz="2000" dirty="0">
                <a:solidFill>
                  <a:schemeClr val="tx1">
                    <a:lumMod val="75000"/>
                    <a:lumOff val="25000"/>
                  </a:schemeClr>
                </a:solidFill>
                <a:latin typeface="微软雅黑" pitchFamily="34" charset="-122"/>
                <a:ea typeface="微软雅黑" pitchFamily="34" charset="-122"/>
              </a:rPr>
              <a:t>创业的一切行为都必须是围绕满足客户需求而开展。 对于创业而言</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一切与</a:t>
            </a:r>
            <a:r>
              <a:rPr lang="zh-CN" altLang="en-US" sz="2000" dirty="0" smtClean="0">
                <a:solidFill>
                  <a:schemeClr val="tx1">
                    <a:lumMod val="75000"/>
                    <a:lumOff val="25000"/>
                  </a:schemeClr>
                </a:solidFill>
                <a:latin typeface="微软雅黑" pitchFamily="34" charset="-122"/>
                <a:ea typeface="微软雅黑" pitchFamily="34" charset="-122"/>
              </a:rPr>
              <a:t>客户</a:t>
            </a:r>
            <a:r>
              <a:rPr lang="zh-CN" altLang="en-US" sz="2000" dirty="0">
                <a:solidFill>
                  <a:schemeClr val="tx1">
                    <a:lumMod val="75000"/>
                    <a:lumOff val="25000"/>
                  </a:schemeClr>
                </a:solidFill>
                <a:latin typeface="微软雅黑" pitchFamily="34" charset="-122"/>
                <a:ea typeface="微软雅黑" pitchFamily="34" charset="-122"/>
              </a:rPr>
              <a:t>需求无关的行为都是一种浪费</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pPr>
            <a:r>
              <a:rPr lang="zh-CN" altLang="en-US" sz="2000" dirty="0">
                <a:solidFill>
                  <a:schemeClr val="tx1">
                    <a:lumMod val="75000"/>
                    <a:lumOff val="25000"/>
                  </a:schemeClr>
                </a:solidFill>
                <a:latin typeface="微软雅黑" pitchFamily="34" charset="-122"/>
                <a:ea typeface="微软雅黑" pitchFamily="34" charset="-122"/>
              </a:rPr>
              <a:t>通过看清楚本质</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才有可能知道</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有些事情一定是</a:t>
            </a:r>
            <a:r>
              <a:rPr lang="zh-CN" altLang="en-US" sz="2000" dirty="0" smtClean="0">
                <a:solidFill>
                  <a:schemeClr val="tx1">
                    <a:lumMod val="75000"/>
                    <a:lumOff val="25000"/>
                  </a:schemeClr>
                </a:solidFill>
                <a:latin typeface="微软雅黑" pitchFamily="34" charset="-122"/>
                <a:ea typeface="微软雅黑" pitchFamily="34" charset="-122"/>
              </a:rPr>
              <a:t>必然的</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有些事情一定是必然会发生的</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不会有例外</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pPr>
            <a:r>
              <a:rPr lang="zh-CN" altLang="en-US" sz="2000" dirty="0">
                <a:solidFill>
                  <a:schemeClr val="tx1">
                    <a:lumMod val="75000"/>
                    <a:lumOff val="25000"/>
                  </a:schemeClr>
                </a:solidFill>
                <a:latin typeface="微软雅黑" pitchFamily="34" charset="-122"/>
                <a:ea typeface="微软雅黑" pitchFamily="34" charset="-122"/>
              </a:rPr>
              <a:t>比如客户调研一定会出现伪需求</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所以一定要仔细甄别</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pPr>
            <a:r>
              <a:rPr lang="zh-CN" altLang="en-US" sz="2000" dirty="0" smtClean="0">
                <a:solidFill>
                  <a:schemeClr val="tx1">
                    <a:lumMod val="75000"/>
                    <a:lumOff val="25000"/>
                  </a:schemeClr>
                </a:solidFill>
                <a:latin typeface="微软雅黑" pitchFamily="34" charset="-122"/>
                <a:ea typeface="微软雅黑" pitchFamily="34" charset="-122"/>
              </a:rPr>
              <a:t>比如说</a:t>
            </a:r>
            <a:r>
              <a:rPr lang="zh-CN" altLang="en-US" sz="2000" dirty="0">
                <a:solidFill>
                  <a:schemeClr val="tx1">
                    <a:lumMod val="75000"/>
                    <a:lumOff val="25000"/>
                  </a:schemeClr>
                </a:solidFill>
                <a:latin typeface="微软雅黑" pitchFamily="34" charset="-122"/>
                <a:ea typeface="微软雅黑" pitchFamily="34" charset="-122"/>
              </a:rPr>
              <a:t>组织规模膨胀过快就一定会稀释掉他原来的能量</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这是必然的。</a:t>
            </a:r>
            <a:endParaRPr lang="zh-CN" altLang="zh-CN" sz="2000" dirty="0">
              <a:solidFill>
                <a:schemeClr val="tx1">
                  <a:lumMod val="75000"/>
                  <a:lumOff val="25000"/>
                </a:schemeClr>
              </a:solidFill>
              <a:latin typeface="微软雅黑" pitchFamily="34" charset="-122"/>
              <a:ea typeface="微软雅黑" pitchFamily="34" charset="-122"/>
            </a:endParaRPr>
          </a:p>
        </p:txBody>
      </p:sp>
      <p:sp>
        <p:nvSpPr>
          <p:cNvPr id="23" name="矩形 22"/>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4" name="组合 23"/>
          <p:cNvGrpSpPr/>
          <p:nvPr/>
        </p:nvGrpSpPr>
        <p:grpSpPr>
          <a:xfrm>
            <a:off x="192881" y="893"/>
            <a:ext cx="575915" cy="836495"/>
            <a:chOff x="841003" y="360040"/>
            <a:chExt cx="504056" cy="836712"/>
          </a:xfrm>
          <a:solidFill>
            <a:schemeClr val="accent1"/>
          </a:solidFill>
        </p:grpSpPr>
        <p:sp>
          <p:nvSpPr>
            <p:cNvPr id="25" name="矩形 24"/>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27" name="等腰三角形 26"/>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29" name="矩形 28"/>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6" name="Picture 2" descr="https://gimg2.baidu.com/image_search/src=http%3A%2F%2Fwww.bgyxsxy.com%2Fupload%2F2019-07%2F17%2Fliaojiekehuxuqiu.jpg&amp;refer=http%3A%2F%2Fwww.bgyxsxy.com&amp;app=2002&amp;size=f9999,10000&amp;q=a80&amp;n=0&amp;g=0n&amp;fmt=auto?sec=1667038599&amp;t=299d93707a6c390b50672eb75a2cfa3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82084" y="1930400"/>
            <a:ext cx="4703564" cy="4578626"/>
          </a:xfrm>
          <a:prstGeom prst="rect">
            <a:avLst/>
          </a:prstGeom>
          <a:noFill/>
          <a:extLst>
            <a:ext uri="{909E8E84-426E-40DD-AFC4-6F175D3DCCD1}">
              <a14:hiddenFill xmlns:a14="http://schemas.microsoft.com/office/drawing/2010/main">
                <a:solidFill>
                  <a:srgbClr val="FFFFFF"/>
                </a:solidFill>
              </a14:hiddenFill>
            </a:ext>
          </a:extLst>
        </p:spPr>
      </p:pic>
      <p:sp>
        <p:nvSpPr>
          <p:cNvPr id="14" name="文本框 9"/>
          <p:cNvSpPr txBox="1"/>
          <p:nvPr/>
        </p:nvSpPr>
        <p:spPr>
          <a:xfrm>
            <a:off x="840784" y="203271"/>
            <a:ext cx="58648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二、 创业存在的</a:t>
            </a:r>
            <a:r>
              <a:rPr lang="zh-CN" altLang="en-US" sz="2400" b="1" dirty="0" smtClean="0">
                <a:solidFill>
                  <a:schemeClr val="tx1">
                    <a:lumMod val="75000"/>
                    <a:lumOff val="25000"/>
                  </a:schemeClr>
                </a:solidFill>
                <a:latin typeface="微软雅黑" pitchFamily="34" charset="-122"/>
                <a:ea typeface="微软雅黑" pitchFamily="34" charset="-122"/>
              </a:rPr>
              <a:t>基础  </a:t>
            </a:r>
            <a:r>
              <a:rPr lang="en-US" altLang="zh-CN" sz="2400" b="1" dirty="0" smtClean="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三</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商业</a:t>
            </a:r>
          </a:p>
        </p:txBody>
      </p:sp>
    </p:spTree>
    <p:extLst>
      <p:ext uri="{BB962C8B-B14F-4D97-AF65-F5344CB8AC3E}">
        <p14:creationId xmlns:p14="http://schemas.microsoft.com/office/powerpoint/2010/main" val="2348951328"/>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circle(in)">
                                      <p:cBhvr>
                                        <p:cTn id="7" dur="2000"/>
                                        <p:tgtEl>
                                          <p:spTgt spid="1026"/>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circle(in)">
                                      <p:cBhvr>
                                        <p:cTn id="10"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flipH="1">
            <a:off x="1" y="4521903"/>
            <a:ext cx="4031399" cy="2197900"/>
            <a:chOff x="5917425" y="3435846"/>
            <a:chExt cx="3226575" cy="1707654"/>
          </a:xfrm>
        </p:grpSpPr>
        <p:pic>
          <p:nvPicPr>
            <p:cNvPr id="43"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4"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45" name="组合 44"/>
          <p:cNvGrpSpPr/>
          <p:nvPr/>
        </p:nvGrpSpPr>
        <p:grpSpPr>
          <a:xfrm>
            <a:off x="7914767" y="4482889"/>
            <a:ext cx="4300320" cy="2275929"/>
            <a:chOff x="5917425" y="3435846"/>
            <a:chExt cx="3226575" cy="1707654"/>
          </a:xfrm>
        </p:grpSpPr>
        <p:pic>
          <p:nvPicPr>
            <p:cNvPr id="46"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7"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33" name="椭圆 32"/>
          <p:cNvSpPr/>
          <p:nvPr/>
        </p:nvSpPr>
        <p:spPr>
          <a:xfrm>
            <a:off x="5376109" y="1629269"/>
            <a:ext cx="1367796" cy="1367796"/>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dirty="0"/>
          </a:p>
        </p:txBody>
      </p:sp>
      <p:sp>
        <p:nvSpPr>
          <p:cNvPr id="36" name="Rectangle 49"/>
          <p:cNvSpPr/>
          <p:nvPr/>
        </p:nvSpPr>
        <p:spPr>
          <a:xfrm>
            <a:off x="2425700" y="3388942"/>
            <a:ext cx="7054850" cy="615549"/>
          </a:xfrm>
          <a:prstGeom prst="rect">
            <a:avLst/>
          </a:prstGeom>
          <a:effectLst/>
        </p:spPr>
        <p:txBody>
          <a:bodyPr wrap="square" lIns="121917" tIns="60958" rIns="121917" bIns="60958">
            <a:spAutoFit/>
          </a:bodyPr>
          <a:lstStyle/>
          <a:p>
            <a:pPr marL="0" lvl="1" algn="ctr"/>
            <a:r>
              <a:rPr lang="zh-CN" altLang="en-US" sz="3200" b="1" dirty="0">
                <a:solidFill>
                  <a:schemeClr val="accent1"/>
                </a:solidFill>
                <a:latin typeface="微软雅黑" pitchFamily="34" charset="-122"/>
                <a:ea typeface="微软雅黑" pitchFamily="34" charset="-122"/>
              </a:rPr>
              <a:t>第三</a:t>
            </a:r>
            <a:r>
              <a:rPr lang="zh-CN" altLang="en-US" sz="3200" b="1" dirty="0" smtClean="0">
                <a:solidFill>
                  <a:schemeClr val="accent1"/>
                </a:solidFill>
                <a:latin typeface="微软雅黑" pitchFamily="34" charset="-122"/>
                <a:ea typeface="微软雅黑" pitchFamily="34" charset="-122"/>
              </a:rPr>
              <a:t>节  大学生</a:t>
            </a:r>
            <a:r>
              <a:rPr lang="zh-CN" altLang="en-US" sz="3200" b="1" dirty="0">
                <a:solidFill>
                  <a:schemeClr val="accent1"/>
                </a:solidFill>
                <a:latin typeface="微软雅黑" pitchFamily="34" charset="-122"/>
                <a:ea typeface="微软雅黑" pitchFamily="34" charset="-122"/>
              </a:rPr>
              <a:t>创业的意义与作用</a:t>
            </a:r>
          </a:p>
        </p:txBody>
      </p:sp>
      <p:cxnSp>
        <p:nvCxnSpPr>
          <p:cNvPr id="38" name="Straight Connector 2"/>
          <p:cNvCxnSpPr/>
          <p:nvPr/>
        </p:nvCxnSpPr>
        <p:spPr>
          <a:xfrm>
            <a:off x="2667000" y="4014097"/>
            <a:ext cx="6813550" cy="0"/>
          </a:xfrm>
          <a:prstGeom prst="line">
            <a:avLst/>
          </a:prstGeom>
          <a:ln w="9525">
            <a:solidFill>
              <a:schemeClr val="accent1"/>
            </a:solidFill>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sp>
        <p:nvSpPr>
          <p:cNvPr id="48" name="矩形 4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49" name="矩形 4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6" name="TextBox 45"/>
          <p:cNvSpPr txBox="1"/>
          <p:nvPr/>
        </p:nvSpPr>
        <p:spPr>
          <a:xfrm>
            <a:off x="5409004" y="2097723"/>
            <a:ext cx="1318496" cy="430883"/>
          </a:xfrm>
          <a:prstGeom prst="rect">
            <a:avLst/>
          </a:prstGeom>
          <a:noFill/>
          <a:effectLst/>
        </p:spPr>
        <p:txBody>
          <a:bodyPr wrap="none" lIns="121917" tIns="60958" rIns="121917" bIns="60958" rtlCol="0">
            <a:spAutoFit/>
          </a:bodyPr>
          <a:lstStyle/>
          <a:p>
            <a:pPr algn="ctr"/>
            <a:r>
              <a:rPr lang="en-US" altLang="zh-CN" sz="2000" b="1" dirty="0">
                <a:solidFill>
                  <a:schemeClr val="bg1"/>
                </a:solidFill>
                <a:latin typeface="微软雅黑" pitchFamily="34" charset="-122"/>
                <a:ea typeface="微软雅黑" pitchFamily="34" charset="-122"/>
              </a:rPr>
              <a:t>PART </a:t>
            </a:r>
            <a:r>
              <a:rPr lang="en-US" altLang="zh-CN" sz="2000" b="1" dirty="0" smtClean="0">
                <a:solidFill>
                  <a:schemeClr val="bg1"/>
                </a:solidFill>
                <a:latin typeface="微软雅黑" pitchFamily="34" charset="-122"/>
                <a:ea typeface="微软雅黑" pitchFamily="34" charset="-122"/>
              </a:rPr>
              <a:t>03</a:t>
            </a:r>
            <a:endParaRPr lang="en-US" altLang="zh-CN" sz="20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525099091"/>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6" name="组合 35"/>
          <p:cNvGrpSpPr/>
          <p:nvPr/>
        </p:nvGrpSpPr>
        <p:grpSpPr>
          <a:xfrm>
            <a:off x="1275043" y="1895852"/>
            <a:ext cx="8059457" cy="594076"/>
            <a:chOff x="5073372" y="4972376"/>
            <a:chExt cx="8061544" cy="594216"/>
          </a:xfrm>
        </p:grpSpPr>
        <p:cxnSp>
          <p:nvCxnSpPr>
            <p:cNvPr id="37" name="直接连接符 36"/>
            <p:cNvCxnSpPr/>
            <p:nvPr/>
          </p:nvCxnSpPr>
          <p:spPr>
            <a:xfrm>
              <a:off x="5073372" y="5566592"/>
              <a:ext cx="7870995"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8" name="文本框 49"/>
            <p:cNvSpPr txBox="1"/>
            <p:nvPr/>
          </p:nvSpPr>
          <p:spPr>
            <a:xfrm>
              <a:off x="5723351" y="5054741"/>
              <a:ext cx="7411565" cy="400204"/>
            </a:xfrm>
            <a:prstGeom prst="rect">
              <a:avLst/>
            </a:prstGeom>
            <a:noFill/>
          </p:spPr>
          <p:txBody>
            <a:bodyPr wrap="square" rtlCol="0">
              <a:spAutoFit/>
            </a:bodyPr>
            <a:lstStyle/>
            <a:p>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一</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有利于缓解大学生就业压力</a:t>
              </a:r>
            </a:p>
          </p:txBody>
        </p:sp>
        <p:pic>
          <p:nvPicPr>
            <p:cNvPr id="39" name="图片 38"/>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10000" b="90000" l="10000" r="90000">
                          <a14:foregroundMark x1="35742" y1="45898" x2="35742" y2="45898"/>
                          <a14:backgroundMark x1="34570" y1="53906" x2="34570" y2="53906"/>
                        </a14:backgroundRemoval>
                      </a14:imgEffect>
                    </a14:imgLayer>
                  </a14:imgProps>
                </a:ext>
                <a:ext uri="{28A0092B-C50C-407E-A947-70E740481C1C}">
                  <a14:useLocalDpi xmlns:a14="http://schemas.microsoft.com/office/drawing/2010/main" val="0"/>
                </a:ext>
              </a:extLst>
            </a:blip>
            <a:srcRect/>
            <a:stretch/>
          </p:blipFill>
          <p:spPr>
            <a:xfrm>
              <a:off x="5092368" y="4972376"/>
              <a:ext cx="504000" cy="504000"/>
            </a:xfrm>
            <a:prstGeom prst="ellipse">
              <a:avLst/>
            </a:prstGeom>
            <a:solidFill>
              <a:schemeClr val="accent1"/>
            </a:solidFill>
          </p:spPr>
        </p:pic>
      </p:grpSp>
      <p:grpSp>
        <p:nvGrpSpPr>
          <p:cNvPr id="40" name="组合 39"/>
          <p:cNvGrpSpPr/>
          <p:nvPr/>
        </p:nvGrpSpPr>
        <p:grpSpPr>
          <a:xfrm>
            <a:off x="-23086" y="3285021"/>
            <a:ext cx="12215087" cy="2663603"/>
            <a:chOff x="-23093" y="3284984"/>
            <a:chExt cx="12218268" cy="2664296"/>
          </a:xfrm>
          <a:solidFill>
            <a:schemeClr val="accent1"/>
          </a:solidFill>
        </p:grpSpPr>
        <p:sp>
          <p:nvSpPr>
            <p:cNvPr id="41" name="矩形 40"/>
            <p:cNvSpPr/>
            <p:nvPr/>
          </p:nvSpPr>
          <p:spPr>
            <a:xfrm>
              <a:off x="-23093" y="3613954"/>
              <a:ext cx="12195173" cy="23353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nvGrpSpPr>
            <p:cNvPr id="42" name="组合 41"/>
            <p:cNvGrpSpPr/>
            <p:nvPr/>
          </p:nvGrpSpPr>
          <p:grpSpPr>
            <a:xfrm>
              <a:off x="-23093" y="3284984"/>
              <a:ext cx="12218268" cy="2592288"/>
              <a:chOff x="0" y="3284984"/>
              <a:chExt cx="12218268" cy="2592288"/>
            </a:xfrm>
            <a:grpFill/>
          </p:grpSpPr>
          <p:sp>
            <p:nvSpPr>
              <p:cNvPr id="43" name="矩形 42"/>
              <p:cNvSpPr/>
              <p:nvPr/>
            </p:nvSpPr>
            <p:spPr>
              <a:xfrm>
                <a:off x="0" y="3501008"/>
                <a:ext cx="12218268" cy="23762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44" name="等腰三角形 43"/>
              <p:cNvSpPr/>
              <p:nvPr/>
            </p:nvSpPr>
            <p:spPr>
              <a:xfrm>
                <a:off x="2497187" y="3284984"/>
                <a:ext cx="360040" cy="21530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grpSp>
      <p:sp>
        <p:nvSpPr>
          <p:cNvPr id="45" name="TextBox 7"/>
          <p:cNvSpPr>
            <a:spLocks noChangeArrowheads="1"/>
          </p:cNvSpPr>
          <p:nvPr/>
        </p:nvSpPr>
        <p:spPr bwMode="auto">
          <a:xfrm>
            <a:off x="368300" y="3982017"/>
            <a:ext cx="11391900" cy="147732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indent="457200" algn="just">
              <a:lnSpc>
                <a:spcPct val="120000"/>
              </a:lnSpc>
              <a:defRPr/>
            </a:pPr>
            <a:r>
              <a:rPr lang="zh-CN" altLang="en-US" sz="2000" dirty="0">
                <a:solidFill>
                  <a:schemeClr val="bg1"/>
                </a:solidFill>
                <a:latin typeface="微软雅黑" pitchFamily="34" charset="-122"/>
                <a:ea typeface="微软雅黑" pitchFamily="34" charset="-122"/>
                <a:sym typeface="微软雅黑" pitchFamily="34" charset="-122"/>
              </a:rPr>
              <a:t>一个创业能力很强的大学毕业生不但不会增加社会的就业</a:t>
            </a:r>
            <a:r>
              <a:rPr lang="zh-CN" altLang="en-US" sz="2000" dirty="0" smtClean="0">
                <a:solidFill>
                  <a:schemeClr val="bg1"/>
                </a:solidFill>
                <a:latin typeface="微软雅黑" pitchFamily="34" charset="-122"/>
                <a:ea typeface="微软雅黑" pitchFamily="34" charset="-122"/>
                <a:sym typeface="微软雅黑" pitchFamily="34" charset="-122"/>
              </a:rPr>
              <a:t>压力</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相反还能通过自主创业活动来增加就业岗位</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以缓解社会的就业压力。 </a:t>
            </a:r>
            <a:endParaRPr lang="en-US" altLang="zh-CN" sz="2000" dirty="0" smtClean="0">
              <a:solidFill>
                <a:schemeClr val="bg1"/>
              </a:solidFill>
              <a:latin typeface="微软雅黑" pitchFamily="34" charset="-122"/>
              <a:ea typeface="微软雅黑" pitchFamily="34" charset="-122"/>
              <a:sym typeface="微软雅黑" pitchFamily="34" charset="-122"/>
            </a:endParaRPr>
          </a:p>
          <a:p>
            <a:pPr indent="457200" algn="just">
              <a:lnSpc>
                <a:spcPct val="120000"/>
              </a:lnSpc>
              <a:defRPr/>
            </a:pPr>
            <a:r>
              <a:rPr lang="zh-CN" altLang="en-US" sz="2000" dirty="0" smtClean="0">
                <a:solidFill>
                  <a:schemeClr val="bg1"/>
                </a:solidFill>
                <a:latin typeface="微软雅黑" pitchFamily="34" charset="-122"/>
                <a:ea typeface="微软雅黑" pitchFamily="34" charset="-122"/>
                <a:sym typeface="微软雅黑" pitchFamily="34" charset="-122"/>
              </a:rPr>
              <a:t>为此</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国家</a:t>
            </a:r>
            <a:r>
              <a:rPr lang="zh-CN" altLang="en-US" sz="2000" dirty="0" smtClean="0">
                <a:solidFill>
                  <a:schemeClr val="bg1"/>
                </a:solidFill>
                <a:latin typeface="微软雅黑" pitchFamily="34" charset="-122"/>
                <a:ea typeface="微软雅黑" pitchFamily="34" charset="-122"/>
                <a:sym typeface="微软雅黑" pitchFamily="34" charset="-122"/>
              </a:rPr>
              <a:t>各级</a:t>
            </a:r>
            <a:r>
              <a:rPr lang="zh-CN" altLang="en-US" sz="2000" dirty="0">
                <a:solidFill>
                  <a:schemeClr val="bg1"/>
                </a:solidFill>
                <a:latin typeface="微软雅黑" pitchFamily="34" charset="-122"/>
                <a:ea typeface="微软雅黑" pitchFamily="34" charset="-122"/>
                <a:sym typeface="微软雅黑" pitchFamily="34" charset="-122"/>
              </a:rPr>
              <a:t>党政部门</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纷纷把 “鼓励和支持高校毕业生自主创业” 作为化解当前社会就业难的</a:t>
            </a:r>
            <a:r>
              <a:rPr lang="zh-CN" altLang="en-US" sz="2000" dirty="0" smtClean="0">
                <a:solidFill>
                  <a:schemeClr val="bg1"/>
                </a:solidFill>
                <a:latin typeface="微软雅黑" pitchFamily="34" charset="-122"/>
                <a:ea typeface="微软雅黑" pitchFamily="34" charset="-122"/>
                <a:sym typeface="微软雅黑" pitchFamily="34" charset="-122"/>
              </a:rPr>
              <a:t>主要政策</a:t>
            </a:r>
            <a:r>
              <a:rPr lang="zh-CN" altLang="en-US" sz="2000" dirty="0">
                <a:solidFill>
                  <a:schemeClr val="bg1"/>
                </a:solidFill>
                <a:latin typeface="微软雅黑" pitchFamily="34" charset="-122"/>
                <a:ea typeface="微软雅黑" pitchFamily="34" charset="-122"/>
                <a:sym typeface="微软雅黑" pitchFamily="34" charset="-122"/>
              </a:rPr>
              <a:t>之一。</a:t>
            </a:r>
          </a:p>
        </p:txBody>
      </p:sp>
      <p:sp>
        <p:nvSpPr>
          <p:cNvPr id="21" name="矩形 20"/>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2" name="组合 21"/>
          <p:cNvGrpSpPr/>
          <p:nvPr/>
        </p:nvGrpSpPr>
        <p:grpSpPr>
          <a:xfrm>
            <a:off x="192881" y="893"/>
            <a:ext cx="575915" cy="836495"/>
            <a:chOff x="841003" y="360040"/>
            <a:chExt cx="504056" cy="836712"/>
          </a:xfrm>
          <a:solidFill>
            <a:schemeClr val="accent1"/>
          </a:solidFill>
        </p:grpSpPr>
        <p:sp>
          <p:nvSpPr>
            <p:cNvPr id="23" name="矩形 22"/>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24" name="等腰三角形 23"/>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25" name="文本框 9"/>
          <p:cNvSpPr txBox="1"/>
          <p:nvPr/>
        </p:nvSpPr>
        <p:spPr>
          <a:xfrm>
            <a:off x="840784" y="203271"/>
            <a:ext cx="71094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一、 创业对于大学生的意义</a:t>
            </a:r>
          </a:p>
        </p:txBody>
      </p:sp>
      <p:sp>
        <p:nvSpPr>
          <p:cNvPr id="26" name="矩形 25"/>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33922285"/>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circle(in)">
                                      <p:cBhvr>
                                        <p:cTn id="7" dur="20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5"/>
                                        </p:tgtEl>
                                        <p:attrNameLst>
                                          <p:attrName>style.visibility</p:attrName>
                                        </p:attrNameLst>
                                      </p:cBhvr>
                                      <p:to>
                                        <p:strVal val="visible"/>
                                      </p:to>
                                    </p:set>
                                    <p:animEffect transition="in" filter="fade">
                                      <p:cBhvr>
                                        <p:cTn id="12" dur="500"/>
                                        <p:tgtEl>
                                          <p:spTgt spid="45"/>
                                        </p:tgtEl>
                                      </p:cBhvr>
                                    </p:animEffect>
                                  </p:childTnLst>
                                </p:cTn>
                              </p:par>
                              <p:par>
                                <p:cTn id="13" presetID="10" presetClass="entr" presetSubtype="0" fill="hold" nodeType="with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fade">
                                      <p:cBhvr>
                                        <p:cTn id="15"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120893" y="894"/>
            <a:ext cx="4584225" cy="6856215"/>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4" name="矩形 3"/>
          <p:cNvSpPr/>
          <p:nvPr/>
        </p:nvSpPr>
        <p:spPr>
          <a:xfrm>
            <a:off x="2" y="894"/>
            <a:ext cx="4584225" cy="685621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34" name="圆角矩形 33"/>
          <p:cNvSpPr/>
          <p:nvPr/>
        </p:nvSpPr>
        <p:spPr>
          <a:xfrm>
            <a:off x="840784" y="3141043"/>
            <a:ext cx="2951560" cy="575915"/>
          </a:xfrm>
          <a:prstGeom prst="roundRect">
            <a:avLst>
              <a:gd name="adj" fmla="val 0"/>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solidFill>
                <a:schemeClr val="bg1"/>
              </a:solidFill>
            </a:endParaRPr>
          </a:p>
        </p:txBody>
      </p:sp>
      <p:sp>
        <p:nvSpPr>
          <p:cNvPr id="35" name="TextBox 34"/>
          <p:cNvSpPr txBox="1"/>
          <p:nvPr/>
        </p:nvSpPr>
        <p:spPr>
          <a:xfrm>
            <a:off x="768797" y="3167459"/>
            <a:ext cx="3095537" cy="984543"/>
          </a:xfrm>
          <a:prstGeom prst="rect">
            <a:avLst/>
          </a:prstGeom>
          <a:noFill/>
        </p:spPr>
        <p:txBody>
          <a:bodyPr wrap="square" lIns="121917" tIns="60958" rIns="121917" bIns="60958" rtlCol="0">
            <a:spAutoFit/>
          </a:bodyPr>
          <a:lstStyle/>
          <a:p>
            <a:pPr algn="ctr"/>
            <a:r>
              <a:rPr lang="zh-CN" altLang="en-US" sz="2800" b="1" dirty="0">
                <a:solidFill>
                  <a:schemeClr val="bg1"/>
                </a:solidFill>
                <a:latin typeface="微软雅黑" pitchFamily="34" charset="-122"/>
                <a:ea typeface="微软雅黑" pitchFamily="34" charset="-122"/>
              </a:rPr>
              <a:t>目 录 </a:t>
            </a:r>
            <a:r>
              <a:rPr lang="en-US" altLang="zh-CN" sz="2800" b="1" dirty="0">
                <a:solidFill>
                  <a:schemeClr val="bg1"/>
                </a:solidFill>
                <a:latin typeface="微软雅黑" pitchFamily="34" charset="-122"/>
                <a:ea typeface="微软雅黑" pitchFamily="34" charset="-122"/>
              </a:rPr>
              <a:t>/ </a:t>
            </a:r>
            <a:r>
              <a:rPr lang="en-US" altLang="zh-CN" sz="2800" b="1" dirty="0">
                <a:solidFill>
                  <a:schemeClr val="bg1"/>
                </a:solidFill>
                <a:latin typeface="Impact MT Std" pitchFamily="34" charset="0"/>
                <a:ea typeface="微软雅黑" pitchFamily="34" charset="-122"/>
              </a:rPr>
              <a:t>CONTENTS</a:t>
            </a:r>
            <a:endParaRPr lang="zh-CN" altLang="en-US" sz="2800" b="1" dirty="0">
              <a:solidFill>
                <a:schemeClr val="bg1"/>
              </a:solidFill>
              <a:latin typeface="Impact MT Std" pitchFamily="34" charset="0"/>
              <a:ea typeface="微软雅黑" pitchFamily="34" charset="-122"/>
            </a:endParaRPr>
          </a:p>
        </p:txBody>
      </p:sp>
      <p:sp>
        <p:nvSpPr>
          <p:cNvPr id="41" name="圆角矩形 40"/>
          <p:cNvSpPr/>
          <p:nvPr/>
        </p:nvSpPr>
        <p:spPr>
          <a:xfrm>
            <a:off x="5592075" y="357632"/>
            <a:ext cx="4391344" cy="575915"/>
          </a:xfrm>
          <a:prstGeom prst="roundRect">
            <a:avLst>
              <a:gd name="adj" fmla="val 0"/>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solidFill>
                <a:schemeClr val="bg1"/>
              </a:solidFill>
            </a:endParaRPr>
          </a:p>
        </p:txBody>
      </p:sp>
      <p:sp>
        <p:nvSpPr>
          <p:cNvPr id="9" name="矩形 8"/>
          <p:cNvSpPr/>
          <p:nvPr/>
        </p:nvSpPr>
        <p:spPr>
          <a:xfrm>
            <a:off x="5592075" y="357632"/>
            <a:ext cx="575915" cy="57591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43" name="圆角矩形 42"/>
          <p:cNvSpPr/>
          <p:nvPr/>
        </p:nvSpPr>
        <p:spPr>
          <a:xfrm>
            <a:off x="5592075" y="1149515"/>
            <a:ext cx="4391344" cy="575915"/>
          </a:xfrm>
          <a:prstGeom prst="roundRect">
            <a:avLst>
              <a:gd name="adj" fmla="val 0"/>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solidFill>
                <a:schemeClr val="bg1"/>
              </a:solidFill>
            </a:endParaRPr>
          </a:p>
        </p:txBody>
      </p:sp>
      <p:sp>
        <p:nvSpPr>
          <p:cNvPr id="44" name="矩形 43"/>
          <p:cNvSpPr/>
          <p:nvPr/>
        </p:nvSpPr>
        <p:spPr>
          <a:xfrm>
            <a:off x="5592075" y="1149515"/>
            <a:ext cx="575915" cy="57591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46" name="圆角矩形 45"/>
          <p:cNvSpPr/>
          <p:nvPr/>
        </p:nvSpPr>
        <p:spPr>
          <a:xfrm>
            <a:off x="5592075" y="1941396"/>
            <a:ext cx="4391344" cy="575915"/>
          </a:xfrm>
          <a:prstGeom prst="roundRect">
            <a:avLst>
              <a:gd name="adj" fmla="val 0"/>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solidFill>
                <a:schemeClr val="bg1"/>
              </a:solidFill>
            </a:endParaRPr>
          </a:p>
        </p:txBody>
      </p:sp>
      <p:sp>
        <p:nvSpPr>
          <p:cNvPr id="47" name="矩形 46"/>
          <p:cNvSpPr/>
          <p:nvPr/>
        </p:nvSpPr>
        <p:spPr>
          <a:xfrm>
            <a:off x="5592075" y="1941396"/>
            <a:ext cx="575915" cy="57591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49" name="圆角矩形 48"/>
          <p:cNvSpPr/>
          <p:nvPr/>
        </p:nvSpPr>
        <p:spPr>
          <a:xfrm>
            <a:off x="5592075" y="2733277"/>
            <a:ext cx="4391344" cy="575915"/>
          </a:xfrm>
          <a:prstGeom prst="roundRect">
            <a:avLst>
              <a:gd name="adj" fmla="val 0"/>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solidFill>
                <a:schemeClr val="bg1"/>
              </a:solidFill>
            </a:endParaRPr>
          </a:p>
        </p:txBody>
      </p:sp>
      <p:sp>
        <p:nvSpPr>
          <p:cNvPr id="50" name="矩形 49"/>
          <p:cNvSpPr/>
          <p:nvPr/>
        </p:nvSpPr>
        <p:spPr>
          <a:xfrm>
            <a:off x="5592075" y="2733277"/>
            <a:ext cx="575915" cy="57591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52" name="圆角矩形 51"/>
          <p:cNvSpPr/>
          <p:nvPr/>
        </p:nvSpPr>
        <p:spPr>
          <a:xfrm>
            <a:off x="5592075" y="3525160"/>
            <a:ext cx="4391344" cy="575915"/>
          </a:xfrm>
          <a:prstGeom prst="roundRect">
            <a:avLst>
              <a:gd name="adj" fmla="val 0"/>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solidFill>
                <a:schemeClr val="bg1"/>
              </a:solidFill>
            </a:endParaRPr>
          </a:p>
        </p:txBody>
      </p:sp>
      <p:sp>
        <p:nvSpPr>
          <p:cNvPr id="53" name="矩形 52"/>
          <p:cNvSpPr/>
          <p:nvPr/>
        </p:nvSpPr>
        <p:spPr>
          <a:xfrm>
            <a:off x="5592075" y="3525160"/>
            <a:ext cx="575915" cy="57591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1" name="圆角矩形 20"/>
          <p:cNvSpPr/>
          <p:nvPr/>
        </p:nvSpPr>
        <p:spPr>
          <a:xfrm>
            <a:off x="5592075" y="4341663"/>
            <a:ext cx="4391344" cy="575915"/>
          </a:xfrm>
          <a:prstGeom prst="roundRect">
            <a:avLst>
              <a:gd name="adj" fmla="val 0"/>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solidFill>
                <a:schemeClr val="bg1"/>
              </a:solidFill>
            </a:endParaRPr>
          </a:p>
        </p:txBody>
      </p:sp>
      <p:sp>
        <p:nvSpPr>
          <p:cNvPr id="22" name="矩形 21"/>
          <p:cNvSpPr/>
          <p:nvPr/>
        </p:nvSpPr>
        <p:spPr>
          <a:xfrm>
            <a:off x="5592075" y="4341663"/>
            <a:ext cx="575915" cy="57591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4" name="圆角矩形 23"/>
          <p:cNvSpPr/>
          <p:nvPr/>
        </p:nvSpPr>
        <p:spPr>
          <a:xfrm>
            <a:off x="5592075" y="5133544"/>
            <a:ext cx="4391344" cy="575915"/>
          </a:xfrm>
          <a:prstGeom prst="roundRect">
            <a:avLst>
              <a:gd name="adj" fmla="val 0"/>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solidFill>
                <a:schemeClr val="bg1"/>
              </a:solidFill>
            </a:endParaRPr>
          </a:p>
        </p:txBody>
      </p:sp>
      <p:sp>
        <p:nvSpPr>
          <p:cNvPr id="25" name="矩形 24"/>
          <p:cNvSpPr/>
          <p:nvPr/>
        </p:nvSpPr>
        <p:spPr>
          <a:xfrm>
            <a:off x="5592075" y="5133544"/>
            <a:ext cx="575915" cy="57591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7" name="圆角矩形 26"/>
          <p:cNvSpPr/>
          <p:nvPr/>
        </p:nvSpPr>
        <p:spPr>
          <a:xfrm>
            <a:off x="5592075" y="5925427"/>
            <a:ext cx="4391344" cy="575915"/>
          </a:xfrm>
          <a:prstGeom prst="roundRect">
            <a:avLst>
              <a:gd name="adj" fmla="val 0"/>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solidFill>
                <a:schemeClr val="bg1"/>
              </a:solidFill>
            </a:endParaRPr>
          </a:p>
        </p:txBody>
      </p:sp>
      <p:sp>
        <p:nvSpPr>
          <p:cNvPr id="28" name="矩形 27"/>
          <p:cNvSpPr/>
          <p:nvPr/>
        </p:nvSpPr>
        <p:spPr>
          <a:xfrm>
            <a:off x="5592075" y="5925427"/>
            <a:ext cx="575915" cy="57591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 name="矩形 1"/>
          <p:cNvSpPr/>
          <p:nvPr/>
        </p:nvSpPr>
        <p:spPr>
          <a:xfrm>
            <a:off x="5543971" y="1167328"/>
            <a:ext cx="648040" cy="533480"/>
          </a:xfrm>
          <a:prstGeom prst="rect">
            <a:avLst/>
          </a:prstGeom>
        </p:spPr>
        <p:txBody>
          <a:bodyPr wrap="none" lIns="121917" tIns="60958" rIns="121917" bIns="60958">
            <a:spAutoFit/>
          </a:bodyPr>
          <a:lstStyle/>
          <a:p>
            <a:r>
              <a:rPr lang="en-US" altLang="zh-CN" sz="2700" dirty="0">
                <a:solidFill>
                  <a:schemeClr val="bg1"/>
                </a:solidFill>
                <a:latin typeface="微软雅黑" pitchFamily="34" charset="-122"/>
                <a:ea typeface="微软雅黑" pitchFamily="34" charset="-122"/>
              </a:rPr>
              <a:t>02</a:t>
            </a:r>
            <a:endParaRPr lang="zh-CN" altLang="en-US" sz="2400" dirty="0">
              <a:latin typeface="微软雅黑" pitchFamily="34" charset="-122"/>
              <a:ea typeface="微软雅黑" pitchFamily="34" charset="-122"/>
            </a:endParaRPr>
          </a:p>
        </p:txBody>
      </p:sp>
      <p:sp>
        <p:nvSpPr>
          <p:cNvPr id="3" name="矩形 2"/>
          <p:cNvSpPr/>
          <p:nvPr/>
        </p:nvSpPr>
        <p:spPr>
          <a:xfrm>
            <a:off x="6068658" y="1170732"/>
            <a:ext cx="1631210" cy="538605"/>
          </a:xfrm>
          <a:prstGeom prst="rect">
            <a:avLst/>
          </a:prstGeom>
        </p:spPr>
        <p:txBody>
          <a:bodyPr wrap="none" lIns="121917" tIns="60958" rIns="121917" bIns="60958">
            <a:spAutoFit/>
          </a:bodyPr>
          <a:lstStyle/>
          <a:p>
            <a:r>
              <a:rPr lang="zh-CN" altLang="en-US" sz="2700" b="1" dirty="0">
                <a:solidFill>
                  <a:schemeClr val="accent1"/>
                </a:solidFill>
                <a:latin typeface="微软雅黑" pitchFamily="34" charset="-122"/>
                <a:ea typeface="微软雅黑" pitchFamily="34" charset="-122"/>
              </a:rPr>
              <a:t>创新思维</a:t>
            </a:r>
          </a:p>
        </p:txBody>
      </p:sp>
      <p:sp>
        <p:nvSpPr>
          <p:cNvPr id="32" name="矩形 31"/>
          <p:cNvSpPr/>
          <p:nvPr/>
        </p:nvSpPr>
        <p:spPr>
          <a:xfrm>
            <a:off x="5519936" y="378849"/>
            <a:ext cx="648040" cy="533480"/>
          </a:xfrm>
          <a:prstGeom prst="rect">
            <a:avLst/>
          </a:prstGeom>
        </p:spPr>
        <p:txBody>
          <a:bodyPr wrap="none" lIns="121917" tIns="60958" rIns="121917" bIns="60958">
            <a:spAutoFit/>
          </a:bodyPr>
          <a:lstStyle/>
          <a:p>
            <a:r>
              <a:rPr lang="en-US" altLang="zh-CN" sz="2700" dirty="0">
                <a:solidFill>
                  <a:schemeClr val="bg1"/>
                </a:solidFill>
                <a:latin typeface="微软雅黑" pitchFamily="34" charset="-122"/>
                <a:ea typeface="微软雅黑" pitchFamily="34" charset="-122"/>
              </a:rPr>
              <a:t>01</a:t>
            </a:r>
            <a:endParaRPr lang="zh-CN" altLang="en-US" sz="2400" dirty="0">
              <a:latin typeface="微软雅黑" pitchFamily="34" charset="-122"/>
              <a:ea typeface="微软雅黑" pitchFamily="34" charset="-122"/>
            </a:endParaRPr>
          </a:p>
        </p:txBody>
      </p:sp>
      <p:sp>
        <p:nvSpPr>
          <p:cNvPr id="36" name="矩形 35"/>
          <p:cNvSpPr/>
          <p:nvPr/>
        </p:nvSpPr>
        <p:spPr>
          <a:xfrm>
            <a:off x="6068659" y="382253"/>
            <a:ext cx="938712" cy="538605"/>
          </a:xfrm>
          <a:prstGeom prst="rect">
            <a:avLst/>
          </a:prstGeom>
        </p:spPr>
        <p:txBody>
          <a:bodyPr wrap="none" lIns="121917" tIns="60958" rIns="121917" bIns="60958">
            <a:spAutoFit/>
          </a:bodyPr>
          <a:lstStyle/>
          <a:p>
            <a:r>
              <a:rPr lang="zh-CN" altLang="en-US" sz="2700" b="1" dirty="0">
                <a:solidFill>
                  <a:schemeClr val="accent1"/>
                </a:solidFill>
                <a:latin typeface="微软雅黑" pitchFamily="34" charset="-122"/>
                <a:ea typeface="微软雅黑" pitchFamily="34" charset="-122"/>
              </a:rPr>
              <a:t>绪论</a:t>
            </a:r>
            <a:endParaRPr lang="zh-CN" altLang="en-US" sz="2400" dirty="0">
              <a:solidFill>
                <a:schemeClr val="accent1"/>
              </a:solidFill>
            </a:endParaRPr>
          </a:p>
        </p:txBody>
      </p:sp>
      <p:sp>
        <p:nvSpPr>
          <p:cNvPr id="39" name="矩形 38"/>
          <p:cNvSpPr/>
          <p:nvPr/>
        </p:nvSpPr>
        <p:spPr>
          <a:xfrm>
            <a:off x="5519936" y="1932009"/>
            <a:ext cx="648040" cy="533480"/>
          </a:xfrm>
          <a:prstGeom prst="rect">
            <a:avLst/>
          </a:prstGeom>
        </p:spPr>
        <p:txBody>
          <a:bodyPr wrap="none" lIns="121917" tIns="60958" rIns="121917" bIns="60958">
            <a:spAutoFit/>
          </a:bodyPr>
          <a:lstStyle/>
          <a:p>
            <a:r>
              <a:rPr lang="en-US" altLang="zh-CN" sz="2700" dirty="0">
                <a:solidFill>
                  <a:schemeClr val="bg1"/>
                </a:solidFill>
                <a:latin typeface="微软雅黑" pitchFamily="34" charset="-122"/>
                <a:ea typeface="微软雅黑" pitchFamily="34" charset="-122"/>
              </a:rPr>
              <a:t>03</a:t>
            </a:r>
            <a:endParaRPr lang="zh-CN" altLang="en-US" sz="2400" dirty="0">
              <a:latin typeface="微软雅黑" pitchFamily="34" charset="-122"/>
              <a:ea typeface="微软雅黑" pitchFamily="34" charset="-122"/>
            </a:endParaRPr>
          </a:p>
        </p:txBody>
      </p:sp>
      <p:sp>
        <p:nvSpPr>
          <p:cNvPr id="40" name="矩形 39"/>
          <p:cNvSpPr/>
          <p:nvPr/>
        </p:nvSpPr>
        <p:spPr>
          <a:xfrm>
            <a:off x="6068658" y="1935413"/>
            <a:ext cx="2759724" cy="553994"/>
          </a:xfrm>
          <a:prstGeom prst="rect">
            <a:avLst/>
          </a:prstGeom>
        </p:spPr>
        <p:txBody>
          <a:bodyPr wrap="none" lIns="121917" tIns="60958" rIns="121917" bIns="60958">
            <a:spAutoFit/>
          </a:bodyPr>
          <a:lstStyle/>
          <a:p>
            <a:r>
              <a:rPr lang="zh-CN" altLang="en-US" sz="2800" b="1" dirty="0">
                <a:solidFill>
                  <a:schemeClr val="accent2"/>
                </a:solidFill>
                <a:latin typeface="微软雅黑" pitchFamily="34" charset="-122"/>
                <a:ea typeface="微软雅黑" pitchFamily="34" charset="-122"/>
              </a:rPr>
              <a:t>创业与创业意识</a:t>
            </a:r>
          </a:p>
        </p:txBody>
      </p:sp>
      <p:sp>
        <p:nvSpPr>
          <p:cNvPr id="55" name="矩形 54"/>
          <p:cNvSpPr/>
          <p:nvPr/>
        </p:nvSpPr>
        <p:spPr>
          <a:xfrm>
            <a:off x="5519936" y="2729873"/>
            <a:ext cx="648040" cy="533480"/>
          </a:xfrm>
          <a:prstGeom prst="rect">
            <a:avLst/>
          </a:prstGeom>
        </p:spPr>
        <p:txBody>
          <a:bodyPr wrap="none" lIns="121917" tIns="60958" rIns="121917" bIns="60958">
            <a:spAutoFit/>
          </a:bodyPr>
          <a:lstStyle/>
          <a:p>
            <a:r>
              <a:rPr lang="en-US" altLang="zh-CN" sz="2700" dirty="0">
                <a:solidFill>
                  <a:schemeClr val="bg1"/>
                </a:solidFill>
                <a:latin typeface="微软雅黑" pitchFamily="34" charset="-122"/>
                <a:ea typeface="微软雅黑" pitchFamily="34" charset="-122"/>
              </a:rPr>
              <a:t>04</a:t>
            </a:r>
            <a:endParaRPr lang="zh-CN" altLang="en-US" sz="2400" dirty="0">
              <a:latin typeface="微软雅黑" pitchFamily="34" charset="-122"/>
              <a:ea typeface="微软雅黑" pitchFamily="34" charset="-122"/>
            </a:endParaRPr>
          </a:p>
        </p:txBody>
      </p:sp>
      <p:sp>
        <p:nvSpPr>
          <p:cNvPr id="56" name="矩形 55"/>
          <p:cNvSpPr/>
          <p:nvPr/>
        </p:nvSpPr>
        <p:spPr>
          <a:xfrm>
            <a:off x="6068659" y="2733277"/>
            <a:ext cx="2323707" cy="538605"/>
          </a:xfrm>
          <a:prstGeom prst="rect">
            <a:avLst/>
          </a:prstGeom>
        </p:spPr>
        <p:txBody>
          <a:bodyPr wrap="none" lIns="121917" tIns="60958" rIns="121917" bIns="60958">
            <a:spAutoFit/>
          </a:bodyPr>
          <a:lstStyle/>
          <a:p>
            <a:r>
              <a:rPr lang="zh-CN" altLang="en-US" sz="2700" b="1" dirty="0">
                <a:solidFill>
                  <a:schemeClr val="accent1"/>
                </a:solidFill>
                <a:latin typeface="微软雅黑" pitchFamily="34" charset="-122"/>
                <a:ea typeface="微软雅黑" pitchFamily="34" charset="-122"/>
              </a:rPr>
              <a:t>创业实务知识</a:t>
            </a:r>
          </a:p>
        </p:txBody>
      </p:sp>
      <p:sp>
        <p:nvSpPr>
          <p:cNvPr id="57" name="矩形 56"/>
          <p:cNvSpPr/>
          <p:nvPr/>
        </p:nvSpPr>
        <p:spPr>
          <a:xfrm>
            <a:off x="5543971" y="3521756"/>
            <a:ext cx="648040" cy="533480"/>
          </a:xfrm>
          <a:prstGeom prst="rect">
            <a:avLst/>
          </a:prstGeom>
        </p:spPr>
        <p:txBody>
          <a:bodyPr wrap="none" lIns="121917" tIns="60958" rIns="121917" bIns="60958">
            <a:spAutoFit/>
          </a:bodyPr>
          <a:lstStyle/>
          <a:p>
            <a:r>
              <a:rPr lang="en-US" altLang="zh-CN" sz="2700" dirty="0">
                <a:solidFill>
                  <a:schemeClr val="bg1"/>
                </a:solidFill>
                <a:latin typeface="微软雅黑" pitchFamily="34" charset="-122"/>
                <a:ea typeface="微软雅黑" pitchFamily="34" charset="-122"/>
              </a:rPr>
              <a:t>05</a:t>
            </a:r>
            <a:endParaRPr lang="zh-CN" altLang="en-US" sz="2400" dirty="0">
              <a:latin typeface="微软雅黑" pitchFamily="34" charset="-122"/>
              <a:ea typeface="微软雅黑" pitchFamily="34" charset="-122"/>
            </a:endParaRPr>
          </a:p>
        </p:txBody>
      </p:sp>
      <p:sp>
        <p:nvSpPr>
          <p:cNvPr id="58" name="矩形 57"/>
          <p:cNvSpPr/>
          <p:nvPr/>
        </p:nvSpPr>
        <p:spPr>
          <a:xfrm>
            <a:off x="6068658" y="3525160"/>
            <a:ext cx="3362453" cy="538605"/>
          </a:xfrm>
          <a:prstGeom prst="rect">
            <a:avLst/>
          </a:prstGeom>
        </p:spPr>
        <p:txBody>
          <a:bodyPr wrap="none" lIns="121917" tIns="60958" rIns="121917" bIns="60958">
            <a:spAutoFit/>
          </a:bodyPr>
          <a:lstStyle/>
          <a:p>
            <a:r>
              <a:rPr lang="zh-CN" altLang="en-US" sz="2700" b="1" dirty="0">
                <a:solidFill>
                  <a:schemeClr val="accent1"/>
                </a:solidFill>
                <a:latin typeface="微软雅黑" pitchFamily="34" charset="-122"/>
                <a:ea typeface="微软雅黑" pitchFamily="34" charset="-122"/>
              </a:rPr>
              <a:t>创新创业的基本步骤</a:t>
            </a:r>
          </a:p>
        </p:txBody>
      </p:sp>
      <p:sp>
        <p:nvSpPr>
          <p:cNvPr id="59" name="矩形 58"/>
          <p:cNvSpPr/>
          <p:nvPr/>
        </p:nvSpPr>
        <p:spPr>
          <a:xfrm>
            <a:off x="5543971" y="4380693"/>
            <a:ext cx="648040" cy="533480"/>
          </a:xfrm>
          <a:prstGeom prst="rect">
            <a:avLst/>
          </a:prstGeom>
        </p:spPr>
        <p:txBody>
          <a:bodyPr wrap="none" lIns="121917" tIns="60958" rIns="121917" bIns="60958">
            <a:spAutoFit/>
          </a:bodyPr>
          <a:lstStyle/>
          <a:p>
            <a:r>
              <a:rPr lang="en-US" altLang="zh-CN" sz="2700" dirty="0">
                <a:solidFill>
                  <a:schemeClr val="bg1"/>
                </a:solidFill>
                <a:latin typeface="微软雅黑" pitchFamily="34" charset="-122"/>
                <a:ea typeface="微软雅黑" pitchFamily="34" charset="-122"/>
              </a:rPr>
              <a:t>06</a:t>
            </a:r>
            <a:endParaRPr lang="zh-CN" altLang="en-US" sz="2400" dirty="0">
              <a:latin typeface="微软雅黑" pitchFamily="34" charset="-122"/>
              <a:ea typeface="微软雅黑" pitchFamily="34" charset="-122"/>
            </a:endParaRPr>
          </a:p>
        </p:txBody>
      </p:sp>
      <p:sp>
        <p:nvSpPr>
          <p:cNvPr id="60" name="矩形 59"/>
          <p:cNvSpPr/>
          <p:nvPr/>
        </p:nvSpPr>
        <p:spPr>
          <a:xfrm>
            <a:off x="6068659" y="4384097"/>
            <a:ext cx="3708702" cy="538605"/>
          </a:xfrm>
          <a:prstGeom prst="rect">
            <a:avLst/>
          </a:prstGeom>
        </p:spPr>
        <p:txBody>
          <a:bodyPr wrap="none" lIns="121917" tIns="60958" rIns="121917" bIns="60958">
            <a:spAutoFit/>
          </a:bodyPr>
          <a:lstStyle/>
          <a:p>
            <a:r>
              <a:rPr lang="zh-CN" altLang="en-US" sz="2700" b="1" dirty="0">
                <a:solidFill>
                  <a:schemeClr val="accent1"/>
                </a:solidFill>
                <a:latin typeface="微软雅黑" pitchFamily="34" charset="-122"/>
                <a:ea typeface="微软雅黑" pitchFamily="34" charset="-122"/>
              </a:rPr>
              <a:t>初创企业的管理与发展</a:t>
            </a:r>
          </a:p>
        </p:txBody>
      </p:sp>
      <p:sp>
        <p:nvSpPr>
          <p:cNvPr id="61" name="矩形 60"/>
          <p:cNvSpPr/>
          <p:nvPr/>
        </p:nvSpPr>
        <p:spPr>
          <a:xfrm>
            <a:off x="5543971" y="5151357"/>
            <a:ext cx="648040" cy="533480"/>
          </a:xfrm>
          <a:prstGeom prst="rect">
            <a:avLst/>
          </a:prstGeom>
        </p:spPr>
        <p:txBody>
          <a:bodyPr wrap="none" lIns="121917" tIns="60958" rIns="121917" bIns="60958">
            <a:spAutoFit/>
          </a:bodyPr>
          <a:lstStyle/>
          <a:p>
            <a:r>
              <a:rPr lang="en-US" altLang="zh-CN" sz="2700" dirty="0">
                <a:solidFill>
                  <a:schemeClr val="bg1"/>
                </a:solidFill>
                <a:latin typeface="微软雅黑" pitchFamily="34" charset="-122"/>
                <a:ea typeface="微软雅黑" pitchFamily="34" charset="-122"/>
              </a:rPr>
              <a:t>07</a:t>
            </a:r>
            <a:endParaRPr lang="zh-CN" altLang="en-US" sz="2400" dirty="0">
              <a:latin typeface="微软雅黑" pitchFamily="34" charset="-122"/>
              <a:ea typeface="微软雅黑" pitchFamily="34" charset="-122"/>
            </a:endParaRPr>
          </a:p>
        </p:txBody>
      </p:sp>
      <p:sp>
        <p:nvSpPr>
          <p:cNvPr id="62" name="矩形 61"/>
          <p:cNvSpPr/>
          <p:nvPr/>
        </p:nvSpPr>
        <p:spPr>
          <a:xfrm>
            <a:off x="6068658" y="5154761"/>
            <a:ext cx="4054950" cy="538605"/>
          </a:xfrm>
          <a:prstGeom prst="rect">
            <a:avLst/>
          </a:prstGeom>
        </p:spPr>
        <p:txBody>
          <a:bodyPr wrap="none" lIns="121917" tIns="60958" rIns="121917" bIns="60958">
            <a:spAutoFit/>
          </a:bodyPr>
          <a:lstStyle/>
          <a:p>
            <a:r>
              <a:rPr lang="zh-CN" altLang="en-US" sz="2700" b="1" dirty="0">
                <a:solidFill>
                  <a:schemeClr val="accent1"/>
                </a:solidFill>
                <a:latin typeface="微软雅黑" pitchFamily="34" charset="-122"/>
                <a:ea typeface="微软雅黑" pitchFamily="34" charset="-122"/>
              </a:rPr>
              <a:t>创新思维在企业中的应用</a:t>
            </a:r>
          </a:p>
        </p:txBody>
      </p:sp>
      <p:sp>
        <p:nvSpPr>
          <p:cNvPr id="63" name="矩形 62"/>
          <p:cNvSpPr/>
          <p:nvPr/>
        </p:nvSpPr>
        <p:spPr>
          <a:xfrm>
            <a:off x="5543971" y="5943240"/>
            <a:ext cx="648040" cy="533480"/>
          </a:xfrm>
          <a:prstGeom prst="rect">
            <a:avLst/>
          </a:prstGeom>
        </p:spPr>
        <p:txBody>
          <a:bodyPr wrap="none" lIns="121917" tIns="60958" rIns="121917" bIns="60958">
            <a:spAutoFit/>
          </a:bodyPr>
          <a:lstStyle/>
          <a:p>
            <a:r>
              <a:rPr lang="en-US" altLang="zh-CN" sz="2700" dirty="0">
                <a:solidFill>
                  <a:schemeClr val="bg1"/>
                </a:solidFill>
                <a:latin typeface="微软雅黑" pitchFamily="34" charset="-122"/>
                <a:ea typeface="微软雅黑" pitchFamily="34" charset="-122"/>
              </a:rPr>
              <a:t>08</a:t>
            </a:r>
            <a:endParaRPr lang="zh-CN" altLang="en-US" sz="2400" dirty="0">
              <a:latin typeface="微软雅黑" pitchFamily="34" charset="-122"/>
              <a:ea typeface="微软雅黑" pitchFamily="34" charset="-122"/>
            </a:endParaRPr>
          </a:p>
        </p:txBody>
      </p:sp>
      <p:sp>
        <p:nvSpPr>
          <p:cNvPr id="64" name="矩形 63"/>
          <p:cNvSpPr/>
          <p:nvPr/>
        </p:nvSpPr>
        <p:spPr>
          <a:xfrm>
            <a:off x="6068659" y="5946644"/>
            <a:ext cx="3362453" cy="538605"/>
          </a:xfrm>
          <a:prstGeom prst="rect">
            <a:avLst/>
          </a:prstGeom>
        </p:spPr>
        <p:txBody>
          <a:bodyPr wrap="none" lIns="121917" tIns="60958" rIns="121917" bIns="60958">
            <a:spAutoFit/>
          </a:bodyPr>
          <a:lstStyle/>
          <a:p>
            <a:r>
              <a:rPr lang="zh-CN" altLang="en-US" sz="2700" b="1" dirty="0">
                <a:solidFill>
                  <a:schemeClr val="accent1"/>
                </a:solidFill>
                <a:latin typeface="微软雅黑" pitchFamily="34" charset="-122"/>
                <a:ea typeface="微软雅黑" pitchFamily="34" charset="-122"/>
              </a:rPr>
              <a:t>大学生创新创业实践</a:t>
            </a:r>
          </a:p>
        </p:txBody>
      </p:sp>
    </p:spTree>
    <p:extLst>
      <p:ext uri="{BB962C8B-B14F-4D97-AF65-F5344CB8AC3E}">
        <p14:creationId xmlns:p14="http://schemas.microsoft.com/office/powerpoint/2010/main" val="4201173429"/>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6" name="组合 35"/>
          <p:cNvGrpSpPr/>
          <p:nvPr/>
        </p:nvGrpSpPr>
        <p:grpSpPr>
          <a:xfrm>
            <a:off x="1275043" y="1895852"/>
            <a:ext cx="8059457" cy="594076"/>
            <a:chOff x="5073372" y="4972376"/>
            <a:chExt cx="8061544" cy="594216"/>
          </a:xfrm>
        </p:grpSpPr>
        <p:cxnSp>
          <p:nvCxnSpPr>
            <p:cNvPr id="37" name="直接连接符 36"/>
            <p:cNvCxnSpPr/>
            <p:nvPr/>
          </p:nvCxnSpPr>
          <p:spPr>
            <a:xfrm>
              <a:off x="5073372" y="5566592"/>
              <a:ext cx="7870995"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8" name="文本框 49"/>
            <p:cNvSpPr txBox="1"/>
            <p:nvPr/>
          </p:nvSpPr>
          <p:spPr>
            <a:xfrm>
              <a:off x="5723351" y="5054741"/>
              <a:ext cx="7411565" cy="400204"/>
            </a:xfrm>
            <a:prstGeom prst="rect">
              <a:avLst/>
            </a:prstGeom>
            <a:noFill/>
          </p:spPr>
          <p:txBody>
            <a:bodyPr wrap="square" rtlCol="0">
              <a:spAutoFit/>
            </a:bodyPr>
            <a:lstStyle/>
            <a:p>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二</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有利于大学生自我价值实现</a:t>
              </a:r>
            </a:p>
          </p:txBody>
        </p:sp>
        <p:pic>
          <p:nvPicPr>
            <p:cNvPr id="39" name="图片 38"/>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10000" b="90000" l="10000" r="90000">
                          <a14:foregroundMark x1="35742" y1="45898" x2="35742" y2="45898"/>
                          <a14:backgroundMark x1="34570" y1="53906" x2="34570" y2="53906"/>
                        </a14:backgroundRemoval>
                      </a14:imgEffect>
                    </a14:imgLayer>
                  </a14:imgProps>
                </a:ext>
                <a:ext uri="{28A0092B-C50C-407E-A947-70E740481C1C}">
                  <a14:useLocalDpi xmlns:a14="http://schemas.microsoft.com/office/drawing/2010/main" val="0"/>
                </a:ext>
              </a:extLst>
            </a:blip>
            <a:srcRect/>
            <a:stretch/>
          </p:blipFill>
          <p:spPr>
            <a:xfrm>
              <a:off x="5092368" y="4972376"/>
              <a:ext cx="504000" cy="504000"/>
            </a:xfrm>
            <a:prstGeom prst="ellipse">
              <a:avLst/>
            </a:prstGeom>
            <a:solidFill>
              <a:schemeClr val="accent1"/>
            </a:solidFill>
          </p:spPr>
        </p:pic>
      </p:grpSp>
      <p:grpSp>
        <p:nvGrpSpPr>
          <p:cNvPr id="40" name="组合 39"/>
          <p:cNvGrpSpPr/>
          <p:nvPr/>
        </p:nvGrpSpPr>
        <p:grpSpPr>
          <a:xfrm>
            <a:off x="-23086" y="3285021"/>
            <a:ext cx="12215087" cy="2663603"/>
            <a:chOff x="-23093" y="3284984"/>
            <a:chExt cx="12218268" cy="2664296"/>
          </a:xfrm>
          <a:solidFill>
            <a:schemeClr val="accent1"/>
          </a:solidFill>
        </p:grpSpPr>
        <p:sp>
          <p:nvSpPr>
            <p:cNvPr id="41" name="矩形 40"/>
            <p:cNvSpPr/>
            <p:nvPr/>
          </p:nvSpPr>
          <p:spPr>
            <a:xfrm>
              <a:off x="-23093" y="3613954"/>
              <a:ext cx="12195173" cy="23353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nvGrpSpPr>
            <p:cNvPr id="42" name="组合 41"/>
            <p:cNvGrpSpPr/>
            <p:nvPr/>
          </p:nvGrpSpPr>
          <p:grpSpPr>
            <a:xfrm>
              <a:off x="-23093" y="3284984"/>
              <a:ext cx="12218268" cy="2592288"/>
              <a:chOff x="0" y="3284984"/>
              <a:chExt cx="12218268" cy="2592288"/>
            </a:xfrm>
            <a:grpFill/>
          </p:grpSpPr>
          <p:sp>
            <p:nvSpPr>
              <p:cNvPr id="43" name="矩形 42"/>
              <p:cNvSpPr/>
              <p:nvPr/>
            </p:nvSpPr>
            <p:spPr>
              <a:xfrm>
                <a:off x="0" y="3501008"/>
                <a:ext cx="12218268" cy="23762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44" name="等腰三角形 43"/>
              <p:cNvSpPr/>
              <p:nvPr/>
            </p:nvSpPr>
            <p:spPr>
              <a:xfrm>
                <a:off x="2497187" y="3284984"/>
                <a:ext cx="360040" cy="21530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grpSp>
      <p:sp>
        <p:nvSpPr>
          <p:cNvPr id="45" name="TextBox 7"/>
          <p:cNvSpPr>
            <a:spLocks noChangeArrowheads="1"/>
          </p:cNvSpPr>
          <p:nvPr/>
        </p:nvSpPr>
        <p:spPr bwMode="auto">
          <a:xfrm>
            <a:off x="368300" y="3982017"/>
            <a:ext cx="11391900" cy="147732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indent="457200" algn="just">
              <a:lnSpc>
                <a:spcPct val="120000"/>
              </a:lnSpc>
              <a:defRPr/>
            </a:pPr>
            <a:r>
              <a:rPr lang="zh-CN" altLang="en-US" sz="2000" dirty="0">
                <a:solidFill>
                  <a:schemeClr val="bg1"/>
                </a:solidFill>
                <a:latin typeface="微软雅黑" pitchFamily="34" charset="-122"/>
                <a:ea typeface="微软雅黑" pitchFamily="34" charset="-122"/>
                <a:sym typeface="微软雅黑" pitchFamily="34" charset="-122"/>
              </a:rPr>
              <a:t>当前社会鼓励大学生</a:t>
            </a:r>
            <a:r>
              <a:rPr lang="zh-CN" altLang="en-US" sz="2000" dirty="0" smtClean="0">
                <a:solidFill>
                  <a:schemeClr val="bg1"/>
                </a:solidFill>
                <a:latin typeface="微软雅黑" pitchFamily="34" charset="-122"/>
                <a:ea typeface="微软雅黑" pitchFamily="34" charset="-122"/>
                <a:sym typeface="微软雅黑" pitchFamily="34" charset="-122"/>
              </a:rPr>
              <a:t>创业</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虽然是从化解就业难的角度</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但从大学生自身来说</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其创业的主要原动力则在于</a:t>
            </a:r>
            <a:r>
              <a:rPr lang="zh-CN" altLang="en-US" sz="2000" dirty="0" smtClean="0">
                <a:solidFill>
                  <a:schemeClr val="bg1"/>
                </a:solidFill>
                <a:latin typeface="微软雅黑" pitchFamily="34" charset="-122"/>
                <a:ea typeface="微软雅黑" pitchFamily="34" charset="-122"/>
                <a:sym typeface="微软雅黑" pitchFamily="34" charset="-122"/>
              </a:rPr>
              <a:t>谋求自我</a:t>
            </a:r>
            <a:r>
              <a:rPr lang="zh-CN" altLang="en-US" sz="2000" dirty="0">
                <a:solidFill>
                  <a:schemeClr val="bg1"/>
                </a:solidFill>
                <a:latin typeface="微软雅黑" pitchFamily="34" charset="-122"/>
                <a:ea typeface="微软雅黑" pitchFamily="34" charset="-122"/>
                <a:sym typeface="微软雅黑" pitchFamily="34" charset="-122"/>
              </a:rPr>
              <a:t>价值的实现</a:t>
            </a:r>
            <a:r>
              <a:rPr lang="zh-CN" altLang="en-US" sz="2000" dirty="0" smtClean="0">
                <a:solidFill>
                  <a:schemeClr val="bg1"/>
                </a:solidFill>
                <a:latin typeface="微软雅黑" pitchFamily="34" charset="-122"/>
                <a:ea typeface="微软雅黑" pitchFamily="34" charset="-122"/>
                <a:sym typeface="微软雅黑" pitchFamily="34" charset="-122"/>
              </a:rPr>
              <a:t>。</a:t>
            </a:r>
            <a:endParaRPr lang="en-US" altLang="zh-CN" sz="2000" dirty="0" smtClean="0">
              <a:solidFill>
                <a:schemeClr val="bg1"/>
              </a:solidFill>
              <a:latin typeface="微软雅黑" pitchFamily="34" charset="-122"/>
              <a:ea typeface="微软雅黑" pitchFamily="34" charset="-122"/>
              <a:sym typeface="微软雅黑" pitchFamily="34" charset="-122"/>
            </a:endParaRPr>
          </a:p>
          <a:p>
            <a:pPr indent="457200" algn="just">
              <a:lnSpc>
                <a:spcPct val="120000"/>
              </a:lnSpc>
              <a:defRPr/>
            </a:pPr>
            <a:r>
              <a:rPr lang="zh-CN" altLang="en-US" sz="2000" dirty="0" smtClean="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而只有提高大学生创业的比例</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整个社会才能形成创业的风气</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才能</a:t>
            </a:r>
            <a:r>
              <a:rPr lang="zh-CN" altLang="en-US" sz="2000" dirty="0" smtClean="0">
                <a:solidFill>
                  <a:schemeClr val="bg1"/>
                </a:solidFill>
                <a:latin typeface="微软雅黑" pitchFamily="34" charset="-122"/>
                <a:ea typeface="微软雅黑" pitchFamily="34" charset="-122"/>
                <a:sym typeface="微软雅黑" pitchFamily="34" charset="-122"/>
              </a:rPr>
              <a:t>建立 </a:t>
            </a:r>
            <a:r>
              <a:rPr lang="zh-CN" altLang="en-US" sz="2000" dirty="0">
                <a:solidFill>
                  <a:schemeClr val="bg1"/>
                </a:solidFill>
                <a:latin typeface="微软雅黑" pitchFamily="34" charset="-122"/>
                <a:ea typeface="微软雅黑" pitchFamily="34" charset="-122"/>
                <a:sym typeface="微软雅黑" pitchFamily="34" charset="-122"/>
              </a:rPr>
              <a:t>“价值回报” 的社会新秩序。</a:t>
            </a:r>
          </a:p>
        </p:txBody>
      </p:sp>
      <p:sp>
        <p:nvSpPr>
          <p:cNvPr id="21" name="矩形 20"/>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2" name="组合 21"/>
          <p:cNvGrpSpPr/>
          <p:nvPr/>
        </p:nvGrpSpPr>
        <p:grpSpPr>
          <a:xfrm>
            <a:off x="192881" y="893"/>
            <a:ext cx="575915" cy="836495"/>
            <a:chOff x="841003" y="360040"/>
            <a:chExt cx="504056" cy="836712"/>
          </a:xfrm>
          <a:solidFill>
            <a:schemeClr val="accent1"/>
          </a:solidFill>
        </p:grpSpPr>
        <p:sp>
          <p:nvSpPr>
            <p:cNvPr id="23" name="矩形 22"/>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24" name="等腰三角形 23"/>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25" name="文本框 9"/>
          <p:cNvSpPr txBox="1"/>
          <p:nvPr/>
        </p:nvSpPr>
        <p:spPr>
          <a:xfrm>
            <a:off x="840784" y="203271"/>
            <a:ext cx="71094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一、 创业对于大学生的意义</a:t>
            </a:r>
          </a:p>
        </p:txBody>
      </p:sp>
      <p:sp>
        <p:nvSpPr>
          <p:cNvPr id="26" name="矩形 25"/>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4328767"/>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circle(in)">
                                      <p:cBhvr>
                                        <p:cTn id="7" dur="20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5"/>
                                        </p:tgtEl>
                                        <p:attrNameLst>
                                          <p:attrName>style.visibility</p:attrName>
                                        </p:attrNameLst>
                                      </p:cBhvr>
                                      <p:to>
                                        <p:strVal val="visible"/>
                                      </p:to>
                                    </p:set>
                                    <p:animEffect transition="in" filter="fade">
                                      <p:cBhvr>
                                        <p:cTn id="12" dur="500"/>
                                        <p:tgtEl>
                                          <p:spTgt spid="45"/>
                                        </p:tgtEl>
                                      </p:cBhvr>
                                    </p:animEffect>
                                  </p:childTnLst>
                                </p:cTn>
                              </p:par>
                              <p:par>
                                <p:cTn id="13" presetID="10" presetClass="entr" presetSubtype="0" fill="hold" nodeType="with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fade">
                                      <p:cBhvr>
                                        <p:cTn id="15"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6" name="组合 35"/>
          <p:cNvGrpSpPr/>
          <p:nvPr/>
        </p:nvGrpSpPr>
        <p:grpSpPr>
          <a:xfrm>
            <a:off x="1275043" y="1895852"/>
            <a:ext cx="8059457" cy="594076"/>
            <a:chOff x="5073372" y="4972376"/>
            <a:chExt cx="8061544" cy="594216"/>
          </a:xfrm>
        </p:grpSpPr>
        <p:cxnSp>
          <p:nvCxnSpPr>
            <p:cNvPr id="37" name="直接连接符 36"/>
            <p:cNvCxnSpPr/>
            <p:nvPr/>
          </p:nvCxnSpPr>
          <p:spPr>
            <a:xfrm>
              <a:off x="5073372" y="5566592"/>
              <a:ext cx="7870995"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8" name="文本框 49"/>
            <p:cNvSpPr txBox="1"/>
            <p:nvPr/>
          </p:nvSpPr>
          <p:spPr>
            <a:xfrm>
              <a:off x="5723351" y="5054741"/>
              <a:ext cx="7411565" cy="400204"/>
            </a:xfrm>
            <a:prstGeom prst="rect">
              <a:avLst/>
            </a:prstGeom>
            <a:noFill/>
          </p:spPr>
          <p:txBody>
            <a:bodyPr wrap="square" rtlCol="0">
              <a:spAutoFit/>
            </a:bodyPr>
            <a:lstStyle/>
            <a:p>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三</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有利于大学生自身素质的提高</a:t>
              </a:r>
            </a:p>
          </p:txBody>
        </p:sp>
        <p:pic>
          <p:nvPicPr>
            <p:cNvPr id="39" name="图片 38"/>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10000" b="90000" l="10000" r="90000">
                          <a14:foregroundMark x1="35742" y1="45898" x2="35742" y2="45898"/>
                          <a14:backgroundMark x1="34570" y1="53906" x2="34570" y2="53906"/>
                        </a14:backgroundRemoval>
                      </a14:imgEffect>
                    </a14:imgLayer>
                  </a14:imgProps>
                </a:ext>
                <a:ext uri="{28A0092B-C50C-407E-A947-70E740481C1C}">
                  <a14:useLocalDpi xmlns:a14="http://schemas.microsoft.com/office/drawing/2010/main" val="0"/>
                </a:ext>
              </a:extLst>
            </a:blip>
            <a:srcRect/>
            <a:stretch/>
          </p:blipFill>
          <p:spPr>
            <a:xfrm>
              <a:off x="5092368" y="4972376"/>
              <a:ext cx="504000" cy="504000"/>
            </a:xfrm>
            <a:prstGeom prst="ellipse">
              <a:avLst/>
            </a:prstGeom>
            <a:solidFill>
              <a:schemeClr val="accent1"/>
            </a:solidFill>
          </p:spPr>
        </p:pic>
      </p:grpSp>
      <p:grpSp>
        <p:nvGrpSpPr>
          <p:cNvPr id="40" name="组合 39"/>
          <p:cNvGrpSpPr/>
          <p:nvPr/>
        </p:nvGrpSpPr>
        <p:grpSpPr>
          <a:xfrm>
            <a:off x="-23086" y="3285021"/>
            <a:ext cx="12215087" cy="2663603"/>
            <a:chOff x="-23093" y="3284984"/>
            <a:chExt cx="12218268" cy="2664296"/>
          </a:xfrm>
          <a:solidFill>
            <a:schemeClr val="accent1"/>
          </a:solidFill>
        </p:grpSpPr>
        <p:sp>
          <p:nvSpPr>
            <p:cNvPr id="41" name="矩形 40"/>
            <p:cNvSpPr/>
            <p:nvPr/>
          </p:nvSpPr>
          <p:spPr>
            <a:xfrm>
              <a:off x="-23093" y="3613954"/>
              <a:ext cx="12195173" cy="23353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nvGrpSpPr>
            <p:cNvPr id="42" name="组合 41"/>
            <p:cNvGrpSpPr/>
            <p:nvPr/>
          </p:nvGrpSpPr>
          <p:grpSpPr>
            <a:xfrm>
              <a:off x="-23093" y="3284984"/>
              <a:ext cx="12218268" cy="2592288"/>
              <a:chOff x="0" y="3284984"/>
              <a:chExt cx="12218268" cy="2592288"/>
            </a:xfrm>
            <a:grpFill/>
          </p:grpSpPr>
          <p:sp>
            <p:nvSpPr>
              <p:cNvPr id="43" name="矩形 42"/>
              <p:cNvSpPr/>
              <p:nvPr/>
            </p:nvSpPr>
            <p:spPr>
              <a:xfrm>
                <a:off x="0" y="3501008"/>
                <a:ext cx="12218268" cy="23762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44" name="等腰三角形 43"/>
              <p:cNvSpPr/>
              <p:nvPr/>
            </p:nvSpPr>
            <p:spPr>
              <a:xfrm>
                <a:off x="2497187" y="3284984"/>
                <a:ext cx="360040" cy="21530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grpSp>
      <p:sp>
        <p:nvSpPr>
          <p:cNvPr id="45" name="TextBox 7"/>
          <p:cNvSpPr>
            <a:spLocks noChangeArrowheads="1"/>
          </p:cNvSpPr>
          <p:nvPr/>
        </p:nvSpPr>
        <p:spPr bwMode="auto">
          <a:xfrm>
            <a:off x="368300" y="3639117"/>
            <a:ext cx="11391900" cy="218470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indent="457200" algn="just">
              <a:lnSpc>
                <a:spcPct val="120000"/>
              </a:lnSpc>
              <a:defRPr/>
            </a:pPr>
            <a:r>
              <a:rPr lang="zh-CN" altLang="en-US" sz="2000" dirty="0">
                <a:solidFill>
                  <a:schemeClr val="bg1"/>
                </a:solidFill>
                <a:latin typeface="微软雅黑" pitchFamily="34" charset="-122"/>
                <a:ea typeface="微软雅黑" pitchFamily="34" charset="-122"/>
                <a:sym typeface="微软雅黑" pitchFamily="34" charset="-122"/>
              </a:rPr>
              <a:t>我国高校扩招以来</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各大高校在提高大学教育管理水平与大学生素质的各类探索</a:t>
            </a:r>
            <a:r>
              <a:rPr lang="zh-CN" altLang="en-US" sz="2000" dirty="0" smtClean="0">
                <a:solidFill>
                  <a:schemeClr val="bg1"/>
                </a:solidFill>
                <a:latin typeface="微软雅黑" pitchFamily="34" charset="-122"/>
                <a:ea typeface="微软雅黑" pitchFamily="34" charset="-122"/>
                <a:sym typeface="微软雅黑" pitchFamily="34" charset="-122"/>
              </a:rPr>
              <a:t>实践中</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大学生创业无疑是经济、 有效的办法之一。 </a:t>
            </a:r>
            <a:endParaRPr lang="en-US" altLang="zh-CN" sz="2000" dirty="0" smtClean="0">
              <a:solidFill>
                <a:schemeClr val="bg1"/>
              </a:solidFill>
              <a:latin typeface="微软雅黑" pitchFamily="34" charset="-122"/>
              <a:ea typeface="微软雅黑" pitchFamily="34" charset="-122"/>
              <a:sym typeface="微软雅黑" pitchFamily="34" charset="-122"/>
            </a:endParaRPr>
          </a:p>
          <a:p>
            <a:pPr indent="457200" algn="just">
              <a:lnSpc>
                <a:spcPct val="120000"/>
              </a:lnSpc>
              <a:defRPr/>
            </a:pPr>
            <a:r>
              <a:rPr lang="zh-CN" altLang="en-US" sz="2000" dirty="0" smtClean="0">
                <a:solidFill>
                  <a:schemeClr val="bg1"/>
                </a:solidFill>
                <a:latin typeface="微软雅黑" pitchFamily="34" charset="-122"/>
                <a:ea typeface="微软雅黑" pitchFamily="34" charset="-122"/>
                <a:sym typeface="微软雅黑" pitchFamily="34" charset="-122"/>
              </a:rPr>
              <a:t>通过</a:t>
            </a:r>
            <a:r>
              <a:rPr lang="zh-CN" altLang="en-US" sz="2000" dirty="0">
                <a:solidFill>
                  <a:schemeClr val="bg1"/>
                </a:solidFill>
                <a:latin typeface="微软雅黑" pitchFamily="34" charset="-122"/>
                <a:ea typeface="微软雅黑" pitchFamily="34" charset="-122"/>
                <a:sym typeface="微软雅黑" pitchFamily="34" charset="-122"/>
              </a:rPr>
              <a:t>创业与创业实践</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大学生可以充分</a:t>
            </a:r>
            <a:r>
              <a:rPr lang="zh-CN" altLang="en-US" sz="2000" dirty="0" smtClean="0">
                <a:solidFill>
                  <a:schemeClr val="bg1"/>
                </a:solidFill>
                <a:latin typeface="微软雅黑" pitchFamily="34" charset="-122"/>
                <a:ea typeface="微软雅黑" pitchFamily="34" charset="-122"/>
                <a:sym typeface="微软雅黑" pitchFamily="34" charset="-122"/>
              </a:rPr>
              <a:t>调动</a:t>
            </a:r>
            <a:r>
              <a:rPr lang="zh-CN" altLang="en-US" sz="2000" dirty="0">
                <a:solidFill>
                  <a:schemeClr val="bg1"/>
                </a:solidFill>
                <a:latin typeface="微软雅黑" pitchFamily="34" charset="-122"/>
                <a:ea typeface="微软雅黑" pitchFamily="34" charset="-122"/>
                <a:sym typeface="微软雅黑" pitchFamily="34" charset="-122"/>
              </a:rPr>
              <a:t>自己的主观能动性</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改变自身就业心态</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自主学习</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独立思考</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并学会自我调节与</a:t>
            </a:r>
            <a:r>
              <a:rPr lang="zh-CN" altLang="en-US" sz="2000" dirty="0" smtClean="0">
                <a:solidFill>
                  <a:schemeClr val="bg1"/>
                </a:solidFill>
                <a:latin typeface="微软雅黑" pitchFamily="34" charset="-122"/>
                <a:ea typeface="微软雅黑" pitchFamily="34" charset="-122"/>
                <a:sym typeface="微软雅黑" pitchFamily="34" charset="-122"/>
              </a:rPr>
              <a:t>控制。</a:t>
            </a:r>
            <a:endParaRPr lang="en-US" altLang="zh-CN" sz="2000" dirty="0" smtClean="0">
              <a:solidFill>
                <a:schemeClr val="bg1"/>
              </a:solidFill>
              <a:latin typeface="微软雅黑" pitchFamily="34" charset="-122"/>
              <a:ea typeface="微软雅黑" pitchFamily="34" charset="-122"/>
              <a:sym typeface="微软雅黑" pitchFamily="34" charset="-122"/>
            </a:endParaRPr>
          </a:p>
          <a:p>
            <a:pPr indent="457200" algn="just">
              <a:lnSpc>
                <a:spcPct val="120000"/>
              </a:lnSpc>
              <a:defRPr/>
            </a:pPr>
            <a:r>
              <a:rPr lang="zh-CN" altLang="en-US" sz="2000" dirty="0" smtClean="0">
                <a:solidFill>
                  <a:schemeClr val="bg1"/>
                </a:solidFill>
                <a:latin typeface="微软雅黑" pitchFamily="34" charset="-122"/>
                <a:ea typeface="微软雅黑" pitchFamily="34" charset="-122"/>
                <a:sym typeface="微软雅黑" pitchFamily="34" charset="-122"/>
              </a:rPr>
              <a:t>对于</a:t>
            </a:r>
            <a:r>
              <a:rPr lang="zh-CN" altLang="en-US" sz="2000" dirty="0">
                <a:solidFill>
                  <a:schemeClr val="bg1"/>
                </a:solidFill>
                <a:latin typeface="微软雅黑" pitchFamily="34" charset="-122"/>
                <a:ea typeface="微软雅黑" pitchFamily="34" charset="-122"/>
                <a:sym typeface="微软雅黑" pitchFamily="34" charset="-122"/>
              </a:rPr>
              <a:t>一个能自我学习</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懂得如何管理自己的时间与财务</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善于拓展人脉关系</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并</a:t>
            </a:r>
            <a:r>
              <a:rPr lang="zh-CN" altLang="en-US" sz="2000" dirty="0" smtClean="0">
                <a:solidFill>
                  <a:schemeClr val="bg1"/>
                </a:solidFill>
                <a:latin typeface="微软雅黑" pitchFamily="34" charset="-122"/>
                <a:ea typeface="微软雅黑" pitchFamily="34" charset="-122"/>
                <a:sym typeface="微软雅黑" pitchFamily="34" charset="-122"/>
              </a:rPr>
              <a:t>能够主动</a:t>
            </a:r>
            <a:r>
              <a:rPr lang="zh-CN" altLang="en-US" sz="2000" dirty="0">
                <a:solidFill>
                  <a:schemeClr val="bg1"/>
                </a:solidFill>
                <a:latin typeface="微软雅黑" pitchFamily="34" charset="-122"/>
                <a:ea typeface="微软雅黑" pitchFamily="34" charset="-122"/>
                <a:sym typeface="微软雅黑" pitchFamily="34" charset="-122"/>
              </a:rPr>
              <a:t>调适工作心态</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积极适应社会的大学生而言</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其就业将不存在任何问题。</a:t>
            </a:r>
          </a:p>
        </p:txBody>
      </p:sp>
      <p:sp>
        <p:nvSpPr>
          <p:cNvPr id="21" name="矩形 20"/>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2" name="组合 21"/>
          <p:cNvGrpSpPr/>
          <p:nvPr/>
        </p:nvGrpSpPr>
        <p:grpSpPr>
          <a:xfrm>
            <a:off x="192881" y="893"/>
            <a:ext cx="575915" cy="836495"/>
            <a:chOff x="841003" y="360040"/>
            <a:chExt cx="504056" cy="836712"/>
          </a:xfrm>
          <a:solidFill>
            <a:schemeClr val="accent1"/>
          </a:solidFill>
        </p:grpSpPr>
        <p:sp>
          <p:nvSpPr>
            <p:cNvPr id="23" name="矩形 22"/>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24" name="等腰三角形 23"/>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25" name="文本框 9"/>
          <p:cNvSpPr txBox="1"/>
          <p:nvPr/>
        </p:nvSpPr>
        <p:spPr>
          <a:xfrm>
            <a:off x="840784" y="203271"/>
            <a:ext cx="71094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一、 创业对于大学生的意义</a:t>
            </a:r>
          </a:p>
        </p:txBody>
      </p:sp>
      <p:sp>
        <p:nvSpPr>
          <p:cNvPr id="26" name="矩形 25"/>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68097809"/>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circle(in)">
                                      <p:cBhvr>
                                        <p:cTn id="7" dur="20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5"/>
                                        </p:tgtEl>
                                        <p:attrNameLst>
                                          <p:attrName>style.visibility</p:attrName>
                                        </p:attrNameLst>
                                      </p:cBhvr>
                                      <p:to>
                                        <p:strVal val="visible"/>
                                      </p:to>
                                    </p:set>
                                    <p:animEffect transition="in" filter="fade">
                                      <p:cBhvr>
                                        <p:cTn id="12" dur="500"/>
                                        <p:tgtEl>
                                          <p:spTgt spid="45"/>
                                        </p:tgtEl>
                                      </p:cBhvr>
                                    </p:animEffect>
                                  </p:childTnLst>
                                </p:cTn>
                              </p:par>
                              <p:par>
                                <p:cTn id="13" presetID="10" presetClass="entr" presetSubtype="0" fill="hold" nodeType="with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fade">
                                      <p:cBhvr>
                                        <p:cTn id="15"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6" name="组合 35"/>
          <p:cNvGrpSpPr/>
          <p:nvPr/>
        </p:nvGrpSpPr>
        <p:grpSpPr>
          <a:xfrm>
            <a:off x="1275043" y="1698747"/>
            <a:ext cx="8059457" cy="791138"/>
            <a:chOff x="5073372" y="4775260"/>
            <a:chExt cx="8061544" cy="791332"/>
          </a:xfrm>
        </p:grpSpPr>
        <p:cxnSp>
          <p:nvCxnSpPr>
            <p:cNvPr id="37" name="直接连接符 36"/>
            <p:cNvCxnSpPr/>
            <p:nvPr/>
          </p:nvCxnSpPr>
          <p:spPr>
            <a:xfrm>
              <a:off x="5073372" y="5566592"/>
              <a:ext cx="7870995"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8" name="文本框 49"/>
            <p:cNvSpPr txBox="1"/>
            <p:nvPr/>
          </p:nvSpPr>
          <p:spPr>
            <a:xfrm>
              <a:off x="5723351" y="4775260"/>
              <a:ext cx="7411565" cy="708053"/>
            </a:xfrm>
            <a:prstGeom prst="rect">
              <a:avLst/>
            </a:prstGeom>
            <a:noFill/>
          </p:spPr>
          <p:txBody>
            <a:bodyPr wrap="square" rtlCol="0">
              <a:spAutoFit/>
            </a:bodyPr>
            <a:lstStyle/>
            <a:p>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四</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有利于培养大学生的创新精神</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创新是一个民族的灵魂</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是</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一</a:t>
              </a:r>
              <a:r>
                <a:rPr lang="en-US" altLang="zh-CN" sz="2000" dirty="0" smtClean="0">
                  <a:solidFill>
                    <a:schemeClr val="tx1">
                      <a:lumMod val="75000"/>
                      <a:lumOff val="25000"/>
                    </a:schemeClr>
                  </a:solidFill>
                  <a:latin typeface="微软雅黑" panose="020B0503020204020204" pitchFamily="34" charset="-122"/>
                  <a:ea typeface="微软雅黑" panose="020B0503020204020204" pitchFamily="34" charset="-122"/>
                </a:rPr>
                <a:t/>
              </a:r>
              <a:br>
                <a:rPr lang="en-US" altLang="zh-CN" sz="2000" dirty="0" smtClean="0">
                  <a:solidFill>
                    <a:schemeClr val="tx1">
                      <a:lumMod val="75000"/>
                      <a:lumOff val="25000"/>
                    </a:schemeClr>
                  </a:solidFill>
                  <a:latin typeface="微软雅黑" panose="020B0503020204020204" pitchFamily="34" charset="-122"/>
                  <a:ea typeface="微软雅黑" panose="020B0503020204020204" pitchFamily="34" charset="-122"/>
                </a:rPr>
              </a:br>
              <a:r>
                <a:rPr lang="en-US" altLang="zh-CN" sz="2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个国家</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兴旺发达的不竭动力</a:t>
              </a:r>
            </a:p>
          </p:txBody>
        </p:sp>
        <p:pic>
          <p:nvPicPr>
            <p:cNvPr id="39" name="图片 38"/>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10000" b="90000" l="10000" r="90000">
                          <a14:foregroundMark x1="35742" y1="45898" x2="35742" y2="45898"/>
                          <a14:backgroundMark x1="34570" y1="53906" x2="34570" y2="53906"/>
                        </a14:backgroundRemoval>
                      </a14:imgEffect>
                    </a14:imgLayer>
                  </a14:imgProps>
                </a:ext>
                <a:ext uri="{28A0092B-C50C-407E-A947-70E740481C1C}">
                  <a14:useLocalDpi xmlns:a14="http://schemas.microsoft.com/office/drawing/2010/main" val="0"/>
                </a:ext>
              </a:extLst>
            </a:blip>
            <a:srcRect/>
            <a:stretch/>
          </p:blipFill>
          <p:spPr>
            <a:xfrm>
              <a:off x="5092368" y="4972376"/>
              <a:ext cx="504000" cy="504000"/>
            </a:xfrm>
            <a:prstGeom prst="ellipse">
              <a:avLst/>
            </a:prstGeom>
            <a:solidFill>
              <a:schemeClr val="accent1"/>
            </a:solidFill>
          </p:spPr>
        </p:pic>
      </p:grpSp>
      <p:grpSp>
        <p:nvGrpSpPr>
          <p:cNvPr id="40" name="组合 39"/>
          <p:cNvGrpSpPr/>
          <p:nvPr/>
        </p:nvGrpSpPr>
        <p:grpSpPr>
          <a:xfrm>
            <a:off x="-23086" y="3285021"/>
            <a:ext cx="12215087" cy="2663603"/>
            <a:chOff x="-23093" y="3284984"/>
            <a:chExt cx="12218268" cy="2664296"/>
          </a:xfrm>
          <a:solidFill>
            <a:schemeClr val="accent1"/>
          </a:solidFill>
        </p:grpSpPr>
        <p:sp>
          <p:nvSpPr>
            <p:cNvPr id="41" name="矩形 40"/>
            <p:cNvSpPr/>
            <p:nvPr/>
          </p:nvSpPr>
          <p:spPr>
            <a:xfrm>
              <a:off x="-23093" y="3613954"/>
              <a:ext cx="12195173" cy="23353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nvGrpSpPr>
            <p:cNvPr id="42" name="组合 41"/>
            <p:cNvGrpSpPr/>
            <p:nvPr/>
          </p:nvGrpSpPr>
          <p:grpSpPr>
            <a:xfrm>
              <a:off x="-23093" y="3284984"/>
              <a:ext cx="12218268" cy="2592288"/>
              <a:chOff x="0" y="3284984"/>
              <a:chExt cx="12218268" cy="2592288"/>
            </a:xfrm>
            <a:grpFill/>
          </p:grpSpPr>
          <p:sp>
            <p:nvSpPr>
              <p:cNvPr id="43" name="矩形 42"/>
              <p:cNvSpPr/>
              <p:nvPr/>
            </p:nvSpPr>
            <p:spPr>
              <a:xfrm>
                <a:off x="0" y="3501008"/>
                <a:ext cx="12218268" cy="23762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44" name="等腰三角形 43"/>
              <p:cNvSpPr/>
              <p:nvPr/>
            </p:nvSpPr>
            <p:spPr>
              <a:xfrm>
                <a:off x="2497187" y="3284984"/>
                <a:ext cx="360040" cy="21530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grpSp>
      <p:sp>
        <p:nvSpPr>
          <p:cNvPr id="45" name="TextBox 7"/>
          <p:cNvSpPr>
            <a:spLocks noChangeArrowheads="1"/>
          </p:cNvSpPr>
          <p:nvPr/>
        </p:nvSpPr>
        <p:spPr bwMode="auto">
          <a:xfrm>
            <a:off x="368300" y="3766117"/>
            <a:ext cx="11391900" cy="181536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indent="457200" algn="just">
              <a:lnSpc>
                <a:spcPct val="120000"/>
              </a:lnSpc>
              <a:defRPr/>
            </a:pPr>
            <a:r>
              <a:rPr lang="zh-CN" altLang="en-US" sz="2000" dirty="0">
                <a:solidFill>
                  <a:schemeClr val="bg1"/>
                </a:solidFill>
                <a:latin typeface="微软雅黑" pitchFamily="34" charset="-122"/>
                <a:ea typeface="微软雅黑" pitchFamily="34" charset="-122"/>
                <a:sym typeface="微软雅黑" pitchFamily="34" charset="-122"/>
              </a:rPr>
              <a:t>青年大学生作为中国最具活力的群体</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如果失去了创造的冲动和欲望</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那么</a:t>
            </a:r>
            <a:r>
              <a:rPr lang="zh-CN" altLang="en-US" sz="2000" dirty="0" smtClean="0">
                <a:solidFill>
                  <a:schemeClr val="bg1"/>
                </a:solidFill>
                <a:latin typeface="微软雅黑" pitchFamily="34" charset="-122"/>
                <a:ea typeface="微软雅黑" pitchFamily="34" charset="-122"/>
                <a:sym typeface="微软雅黑" pitchFamily="34" charset="-122"/>
              </a:rPr>
              <a:t>中华民族最终</a:t>
            </a:r>
            <a:r>
              <a:rPr lang="zh-CN" altLang="en-US" sz="2000" dirty="0">
                <a:solidFill>
                  <a:schemeClr val="bg1"/>
                </a:solidFill>
                <a:latin typeface="微软雅黑" pitchFamily="34" charset="-122"/>
                <a:ea typeface="微软雅黑" pitchFamily="34" charset="-122"/>
                <a:sym typeface="微软雅黑" pitchFamily="34" charset="-122"/>
              </a:rPr>
              <a:t>将失去发展的不竭动力</a:t>
            </a:r>
            <a:r>
              <a:rPr lang="zh-CN" altLang="en-US" sz="2000" dirty="0" smtClean="0">
                <a:solidFill>
                  <a:schemeClr val="bg1"/>
                </a:solidFill>
                <a:latin typeface="微软雅黑" pitchFamily="34" charset="-122"/>
                <a:ea typeface="微软雅黑" pitchFamily="34" charset="-122"/>
                <a:sym typeface="微软雅黑" pitchFamily="34" charset="-122"/>
              </a:rPr>
              <a:t>。</a:t>
            </a:r>
            <a:endParaRPr lang="en-US" altLang="zh-CN" sz="2000" dirty="0" smtClean="0">
              <a:solidFill>
                <a:schemeClr val="bg1"/>
              </a:solidFill>
              <a:latin typeface="微软雅黑" pitchFamily="34" charset="-122"/>
              <a:ea typeface="微软雅黑" pitchFamily="34" charset="-122"/>
              <a:sym typeface="微软雅黑" pitchFamily="34" charset="-122"/>
            </a:endParaRPr>
          </a:p>
          <a:p>
            <a:pPr indent="457200" algn="just">
              <a:lnSpc>
                <a:spcPct val="120000"/>
              </a:lnSpc>
              <a:defRPr/>
            </a:pPr>
            <a:r>
              <a:rPr lang="zh-CN" altLang="en-US" sz="2000" dirty="0" smtClean="0">
                <a:solidFill>
                  <a:schemeClr val="bg1"/>
                </a:solidFill>
                <a:latin typeface="微软雅黑" pitchFamily="34" charset="-122"/>
                <a:ea typeface="微软雅黑" pitchFamily="34" charset="-122"/>
                <a:sym typeface="微软雅黑" pitchFamily="34" charset="-122"/>
              </a:rPr>
              <a:t>大学生</a:t>
            </a:r>
            <a:r>
              <a:rPr lang="zh-CN" altLang="en-US" sz="2000" dirty="0">
                <a:solidFill>
                  <a:schemeClr val="bg1"/>
                </a:solidFill>
                <a:latin typeface="微软雅黑" pitchFamily="34" charset="-122"/>
                <a:ea typeface="微软雅黑" pitchFamily="34" charset="-122"/>
                <a:sym typeface="微软雅黑" pitchFamily="34" charset="-122"/>
              </a:rPr>
              <a:t>的创业活动</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有利于培养勇于开拓创新的精神</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把</a:t>
            </a:r>
            <a:r>
              <a:rPr lang="zh-CN" altLang="en-US" sz="2000" dirty="0" smtClean="0">
                <a:solidFill>
                  <a:schemeClr val="bg1"/>
                </a:solidFill>
                <a:latin typeface="微软雅黑" pitchFamily="34" charset="-122"/>
                <a:ea typeface="微软雅黑" pitchFamily="34" charset="-122"/>
                <a:sym typeface="微软雅黑" pitchFamily="34" charset="-122"/>
              </a:rPr>
              <a:t>就业</a:t>
            </a:r>
            <a:r>
              <a:rPr lang="zh-CN" altLang="en-US" sz="2000" dirty="0">
                <a:solidFill>
                  <a:schemeClr val="bg1"/>
                </a:solidFill>
                <a:latin typeface="微软雅黑" pitchFamily="34" charset="-122"/>
                <a:ea typeface="微软雅黑" pitchFamily="34" charset="-122"/>
                <a:sym typeface="微软雅黑" pitchFamily="34" charset="-122"/>
              </a:rPr>
              <a:t>压力转化为创业动力</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培养出越来越多的各行各业的创业者。 </a:t>
            </a:r>
            <a:endParaRPr lang="en-US" altLang="zh-CN" sz="2000" dirty="0" smtClean="0">
              <a:solidFill>
                <a:schemeClr val="bg1"/>
              </a:solidFill>
              <a:latin typeface="微软雅黑" pitchFamily="34" charset="-122"/>
              <a:ea typeface="微软雅黑" pitchFamily="34" charset="-122"/>
              <a:sym typeface="微软雅黑" pitchFamily="34" charset="-122"/>
            </a:endParaRPr>
          </a:p>
          <a:p>
            <a:pPr indent="457200" algn="just">
              <a:lnSpc>
                <a:spcPct val="120000"/>
              </a:lnSpc>
              <a:defRPr/>
            </a:pPr>
            <a:r>
              <a:rPr lang="zh-CN" altLang="en-US" sz="2000" dirty="0" smtClean="0">
                <a:solidFill>
                  <a:schemeClr val="bg1"/>
                </a:solidFill>
                <a:latin typeface="微软雅黑" pitchFamily="34" charset="-122"/>
                <a:ea typeface="微软雅黑" pitchFamily="34" charset="-122"/>
                <a:sym typeface="微软雅黑" pitchFamily="34" charset="-122"/>
              </a:rPr>
              <a:t>中国</a:t>
            </a:r>
            <a:r>
              <a:rPr lang="zh-CN" altLang="en-US" sz="2000" dirty="0">
                <a:solidFill>
                  <a:schemeClr val="bg1"/>
                </a:solidFill>
                <a:latin typeface="微软雅黑" pitchFamily="34" charset="-122"/>
                <a:ea typeface="微软雅黑" pitchFamily="34" charset="-122"/>
                <a:sym typeface="微软雅黑" pitchFamily="34" charset="-122"/>
              </a:rPr>
              <a:t>的未来在于大学生</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中华民族的精神</a:t>
            </a:r>
            <a:r>
              <a:rPr lang="zh-CN" altLang="en-US" sz="2000" dirty="0" smtClean="0">
                <a:solidFill>
                  <a:schemeClr val="bg1"/>
                </a:solidFill>
                <a:latin typeface="微软雅黑" pitchFamily="34" charset="-122"/>
                <a:ea typeface="微软雅黑" pitchFamily="34" charset="-122"/>
                <a:sym typeface="微软雅黑" pitchFamily="34" charset="-122"/>
              </a:rPr>
              <a:t>永恒</a:t>
            </a:r>
            <a:r>
              <a:rPr lang="zh-CN" altLang="en-US" sz="2000" dirty="0">
                <a:solidFill>
                  <a:schemeClr val="bg1"/>
                </a:solidFill>
                <a:latin typeface="微软雅黑" pitchFamily="34" charset="-122"/>
                <a:ea typeface="微软雅黑" pitchFamily="34" charset="-122"/>
                <a:sym typeface="微软雅黑" pitchFamily="34" charset="-122"/>
              </a:rPr>
              <a:t>则在于大学生旺盛的创造力与创新追求。</a:t>
            </a:r>
          </a:p>
        </p:txBody>
      </p:sp>
      <p:sp>
        <p:nvSpPr>
          <p:cNvPr id="21" name="矩形 20"/>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2" name="组合 21"/>
          <p:cNvGrpSpPr/>
          <p:nvPr/>
        </p:nvGrpSpPr>
        <p:grpSpPr>
          <a:xfrm>
            <a:off x="192881" y="893"/>
            <a:ext cx="575915" cy="836495"/>
            <a:chOff x="841003" y="360040"/>
            <a:chExt cx="504056" cy="836712"/>
          </a:xfrm>
          <a:solidFill>
            <a:schemeClr val="accent1"/>
          </a:solidFill>
        </p:grpSpPr>
        <p:sp>
          <p:nvSpPr>
            <p:cNvPr id="23" name="矩形 22"/>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24" name="等腰三角形 23"/>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25" name="文本框 9"/>
          <p:cNvSpPr txBox="1"/>
          <p:nvPr/>
        </p:nvSpPr>
        <p:spPr>
          <a:xfrm>
            <a:off x="840784" y="203271"/>
            <a:ext cx="71094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一、 创业对于大学生的意义</a:t>
            </a:r>
          </a:p>
        </p:txBody>
      </p:sp>
      <p:sp>
        <p:nvSpPr>
          <p:cNvPr id="26" name="矩形 25"/>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34325807"/>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circle(in)">
                                      <p:cBhvr>
                                        <p:cTn id="7" dur="20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5"/>
                                        </p:tgtEl>
                                        <p:attrNameLst>
                                          <p:attrName>style.visibility</p:attrName>
                                        </p:attrNameLst>
                                      </p:cBhvr>
                                      <p:to>
                                        <p:strVal val="visible"/>
                                      </p:to>
                                    </p:set>
                                    <p:animEffect transition="in" filter="fade">
                                      <p:cBhvr>
                                        <p:cTn id="12" dur="500"/>
                                        <p:tgtEl>
                                          <p:spTgt spid="45"/>
                                        </p:tgtEl>
                                      </p:cBhvr>
                                    </p:animEffect>
                                  </p:childTnLst>
                                </p:cTn>
                              </p:par>
                              <p:par>
                                <p:cTn id="13" presetID="10" presetClass="entr" presetSubtype="0" fill="hold" nodeType="with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fade">
                                      <p:cBhvr>
                                        <p:cTn id="15"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6" name="组合 35"/>
          <p:cNvGrpSpPr/>
          <p:nvPr/>
        </p:nvGrpSpPr>
        <p:grpSpPr>
          <a:xfrm>
            <a:off x="1275043" y="1698747"/>
            <a:ext cx="8059457" cy="791138"/>
            <a:chOff x="5073372" y="4775260"/>
            <a:chExt cx="8061544" cy="791332"/>
          </a:xfrm>
        </p:grpSpPr>
        <p:cxnSp>
          <p:nvCxnSpPr>
            <p:cNvPr id="37" name="直接连接符 36"/>
            <p:cNvCxnSpPr/>
            <p:nvPr/>
          </p:nvCxnSpPr>
          <p:spPr>
            <a:xfrm>
              <a:off x="5073372" y="5566592"/>
              <a:ext cx="7870995"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8" name="文本框 49"/>
            <p:cNvSpPr txBox="1"/>
            <p:nvPr/>
          </p:nvSpPr>
          <p:spPr>
            <a:xfrm>
              <a:off x="5723351" y="4775260"/>
              <a:ext cx="7411565" cy="708060"/>
            </a:xfrm>
            <a:prstGeom prst="rect">
              <a:avLst/>
            </a:prstGeom>
            <a:noFill/>
          </p:spPr>
          <p:txBody>
            <a:bodyPr wrap="square" rtlCol="0">
              <a:spAutoFit/>
            </a:bodyPr>
            <a:lstStyle/>
            <a:p>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五</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增强进入社会之前必要的技能</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培养积极的人生态度</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2000" dirty="0" smtClean="0">
                  <a:solidFill>
                    <a:schemeClr val="tx1">
                      <a:lumMod val="75000"/>
                      <a:lumOff val="25000"/>
                    </a:schemeClr>
                  </a:solidFill>
                  <a:latin typeface="微软雅黑" panose="020B0503020204020204" pitchFamily="34" charset="-122"/>
                  <a:ea typeface="微软雅黑" panose="020B0503020204020204" pitchFamily="34" charset="-122"/>
                </a:rPr>
                <a:t/>
              </a:r>
              <a:br>
                <a:rPr lang="en-US" altLang="zh-CN" sz="2000" dirty="0" smtClean="0">
                  <a:solidFill>
                    <a:schemeClr val="tx1">
                      <a:lumMod val="75000"/>
                      <a:lumOff val="25000"/>
                    </a:schemeClr>
                  </a:solidFill>
                  <a:latin typeface="微软雅黑" panose="020B0503020204020204" pitchFamily="34" charset="-122"/>
                  <a:ea typeface="微软雅黑" panose="020B0503020204020204" pitchFamily="34" charset="-122"/>
                </a:rPr>
              </a:br>
              <a:r>
                <a:rPr lang="en-US" altLang="zh-CN" sz="2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有助于大学生</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确立正确的人生目标</a:t>
              </a:r>
            </a:p>
          </p:txBody>
        </p:sp>
        <p:pic>
          <p:nvPicPr>
            <p:cNvPr id="39" name="图片 38"/>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10000" b="90000" l="10000" r="90000">
                          <a14:foregroundMark x1="35742" y1="45898" x2="35742" y2="45898"/>
                          <a14:backgroundMark x1="34570" y1="53906" x2="34570" y2="53906"/>
                        </a14:backgroundRemoval>
                      </a14:imgEffect>
                    </a14:imgLayer>
                  </a14:imgProps>
                </a:ext>
                <a:ext uri="{28A0092B-C50C-407E-A947-70E740481C1C}">
                  <a14:useLocalDpi xmlns:a14="http://schemas.microsoft.com/office/drawing/2010/main" val="0"/>
                </a:ext>
              </a:extLst>
            </a:blip>
            <a:srcRect/>
            <a:stretch/>
          </p:blipFill>
          <p:spPr>
            <a:xfrm>
              <a:off x="5092368" y="4972376"/>
              <a:ext cx="504000" cy="504000"/>
            </a:xfrm>
            <a:prstGeom prst="ellipse">
              <a:avLst/>
            </a:prstGeom>
            <a:solidFill>
              <a:schemeClr val="accent1"/>
            </a:solidFill>
          </p:spPr>
        </p:pic>
      </p:grpSp>
      <p:grpSp>
        <p:nvGrpSpPr>
          <p:cNvPr id="40" name="组合 39"/>
          <p:cNvGrpSpPr/>
          <p:nvPr/>
        </p:nvGrpSpPr>
        <p:grpSpPr>
          <a:xfrm>
            <a:off x="-23086" y="3285021"/>
            <a:ext cx="12215087" cy="2663603"/>
            <a:chOff x="-23093" y="3284984"/>
            <a:chExt cx="12218268" cy="2664296"/>
          </a:xfrm>
          <a:solidFill>
            <a:schemeClr val="accent1"/>
          </a:solidFill>
        </p:grpSpPr>
        <p:sp>
          <p:nvSpPr>
            <p:cNvPr id="41" name="矩形 40"/>
            <p:cNvSpPr/>
            <p:nvPr/>
          </p:nvSpPr>
          <p:spPr>
            <a:xfrm>
              <a:off x="-23093" y="3613954"/>
              <a:ext cx="12195173" cy="23353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nvGrpSpPr>
            <p:cNvPr id="42" name="组合 41"/>
            <p:cNvGrpSpPr/>
            <p:nvPr/>
          </p:nvGrpSpPr>
          <p:grpSpPr>
            <a:xfrm>
              <a:off x="-23093" y="3284984"/>
              <a:ext cx="12218268" cy="2592288"/>
              <a:chOff x="0" y="3284984"/>
              <a:chExt cx="12218268" cy="2592288"/>
            </a:xfrm>
            <a:grpFill/>
          </p:grpSpPr>
          <p:sp>
            <p:nvSpPr>
              <p:cNvPr id="43" name="矩形 42"/>
              <p:cNvSpPr/>
              <p:nvPr/>
            </p:nvSpPr>
            <p:spPr>
              <a:xfrm>
                <a:off x="0" y="3501008"/>
                <a:ext cx="12218268" cy="23762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44" name="等腰三角形 43"/>
              <p:cNvSpPr/>
              <p:nvPr/>
            </p:nvSpPr>
            <p:spPr>
              <a:xfrm>
                <a:off x="2497187" y="3284984"/>
                <a:ext cx="360040" cy="21530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grpSp>
      <p:sp>
        <p:nvSpPr>
          <p:cNvPr id="45" name="TextBox 7"/>
          <p:cNvSpPr>
            <a:spLocks noChangeArrowheads="1"/>
          </p:cNvSpPr>
          <p:nvPr/>
        </p:nvSpPr>
        <p:spPr bwMode="auto">
          <a:xfrm>
            <a:off x="368300" y="3651817"/>
            <a:ext cx="11391900" cy="221599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indent="457200" algn="just">
              <a:lnSpc>
                <a:spcPct val="120000"/>
              </a:lnSpc>
              <a:defRPr/>
            </a:pPr>
            <a:r>
              <a:rPr lang="zh-CN" altLang="en-US" sz="2000" dirty="0">
                <a:solidFill>
                  <a:schemeClr val="bg1"/>
                </a:solidFill>
                <a:latin typeface="微软雅黑" pitchFamily="34" charset="-122"/>
                <a:ea typeface="微软雅黑" pitchFamily="34" charset="-122"/>
                <a:sym typeface="微软雅黑" pitchFamily="34" charset="-122"/>
              </a:rPr>
              <a:t>一方面大学生创业培养了自身的胆量</a:t>
            </a:r>
            <a:r>
              <a:rPr lang="en-US" altLang="zh-CN" sz="2000" dirty="0" smtClean="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只有敢于去做</a:t>
            </a:r>
            <a:r>
              <a:rPr lang="en-US" altLang="zh-CN" sz="2000" dirty="0" smtClean="0">
                <a:solidFill>
                  <a:schemeClr val="bg1"/>
                </a:solidFill>
                <a:latin typeface="微软雅黑" pitchFamily="34" charset="-122"/>
                <a:ea typeface="微软雅黑" pitchFamily="34" charset="-122"/>
                <a:sym typeface="微软雅黑" pitchFamily="34" charset="-122"/>
              </a:rPr>
              <a:t>,</a:t>
            </a:r>
            <a:r>
              <a:rPr lang="zh-CN" altLang="en-US" sz="2000" dirty="0" smtClean="0">
                <a:solidFill>
                  <a:schemeClr val="bg1"/>
                </a:solidFill>
                <a:latin typeface="微软雅黑" pitchFamily="34" charset="-122"/>
                <a:ea typeface="微软雅黑" pitchFamily="34" charset="-122"/>
                <a:sym typeface="微软雅黑" pitchFamily="34" charset="-122"/>
              </a:rPr>
              <a:t>敢于</a:t>
            </a:r>
            <a:r>
              <a:rPr lang="zh-CN" altLang="en-US" sz="2000" dirty="0">
                <a:solidFill>
                  <a:schemeClr val="bg1"/>
                </a:solidFill>
                <a:latin typeface="微软雅黑" pitchFamily="34" charset="-122"/>
                <a:ea typeface="微软雅黑" pitchFamily="34" charset="-122"/>
                <a:sym typeface="微软雅黑" pitchFamily="34" charset="-122"/>
              </a:rPr>
              <a:t>面对</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才有成功的可能性</a:t>
            </a:r>
            <a:r>
              <a:rPr lang="zh-CN" altLang="en-US" sz="2000" dirty="0" smtClean="0">
                <a:solidFill>
                  <a:schemeClr val="bg1"/>
                </a:solidFill>
                <a:latin typeface="微软雅黑" pitchFamily="34" charset="-122"/>
                <a:ea typeface="微软雅黑" pitchFamily="34" charset="-122"/>
                <a:sym typeface="微软雅黑" pitchFamily="34" charset="-122"/>
              </a:rPr>
              <a:t>。创业</a:t>
            </a:r>
            <a:r>
              <a:rPr lang="zh-CN" altLang="en-US" sz="2000" dirty="0">
                <a:solidFill>
                  <a:schemeClr val="bg1"/>
                </a:solidFill>
                <a:latin typeface="微软雅黑" pitchFamily="34" charset="-122"/>
                <a:ea typeface="微软雅黑" pitchFamily="34" charset="-122"/>
                <a:sym typeface="微软雅黑" pitchFamily="34" charset="-122"/>
              </a:rPr>
              <a:t>使大学生接触从而进入社会</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对社会中层出不穷的</a:t>
            </a:r>
            <a:r>
              <a:rPr lang="zh-CN" altLang="en-US" sz="2000" dirty="0" smtClean="0">
                <a:solidFill>
                  <a:schemeClr val="bg1"/>
                </a:solidFill>
                <a:latin typeface="微软雅黑" pitchFamily="34" charset="-122"/>
                <a:ea typeface="微软雅黑" pitchFamily="34" charset="-122"/>
                <a:sym typeface="微软雅黑" pitchFamily="34" charset="-122"/>
              </a:rPr>
              <a:t>现象</a:t>
            </a:r>
            <a:r>
              <a:rPr lang="zh-CN" altLang="en-US" sz="2000" dirty="0">
                <a:solidFill>
                  <a:schemeClr val="bg1"/>
                </a:solidFill>
                <a:latin typeface="微软雅黑" pitchFamily="34" charset="-122"/>
                <a:ea typeface="微软雅黑" pitchFamily="34" charset="-122"/>
                <a:sym typeface="微软雅黑" pitchFamily="34" charset="-122"/>
              </a:rPr>
              <a:t>及问题有了认识甚至面对的机会</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进而在长期的适应过程中做到处之坦然</a:t>
            </a:r>
            <a:r>
              <a:rPr lang="zh-CN" altLang="en-US" sz="2000" dirty="0" smtClean="0">
                <a:solidFill>
                  <a:schemeClr val="bg1"/>
                </a:solidFill>
                <a:latin typeface="微软雅黑" pitchFamily="34" charset="-122"/>
                <a:ea typeface="微软雅黑" pitchFamily="34" charset="-122"/>
                <a:sym typeface="微软雅黑" pitchFamily="34" charset="-122"/>
              </a:rPr>
              <a:t>、得心应手</a:t>
            </a:r>
            <a:r>
              <a:rPr lang="zh-CN" altLang="en-US" sz="2000" dirty="0">
                <a:solidFill>
                  <a:schemeClr val="bg1"/>
                </a:solidFill>
                <a:latin typeface="微软雅黑" pitchFamily="34" charset="-122"/>
                <a:ea typeface="微软雅黑" pitchFamily="34" charset="-122"/>
                <a:sym typeface="微软雅黑" pitchFamily="34" charset="-122"/>
              </a:rPr>
              <a:t>。</a:t>
            </a:r>
          </a:p>
          <a:p>
            <a:pPr indent="457200" algn="just">
              <a:lnSpc>
                <a:spcPct val="120000"/>
              </a:lnSpc>
              <a:defRPr/>
            </a:pPr>
            <a:r>
              <a:rPr lang="zh-CN" altLang="en-US" sz="2000" dirty="0">
                <a:solidFill>
                  <a:schemeClr val="bg1"/>
                </a:solidFill>
                <a:latin typeface="微软雅黑" pitchFamily="34" charset="-122"/>
                <a:ea typeface="微软雅黑" pitchFamily="34" charset="-122"/>
                <a:sym typeface="微软雅黑" pitchFamily="34" charset="-122"/>
              </a:rPr>
              <a:t>另一方面</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创业所应有的胆量是以一个人积极</a:t>
            </a:r>
            <a:r>
              <a:rPr lang="zh-CN" altLang="en-US" sz="2000" dirty="0" smtClean="0">
                <a:solidFill>
                  <a:schemeClr val="bg1"/>
                </a:solidFill>
                <a:latin typeface="微软雅黑" pitchFamily="34" charset="-122"/>
                <a:ea typeface="微软雅黑" pitchFamily="34" charset="-122"/>
                <a:sym typeface="微软雅黑" pitchFamily="34" charset="-122"/>
              </a:rPr>
              <a:t>、乐观、刚强</a:t>
            </a:r>
            <a:r>
              <a:rPr lang="zh-CN" altLang="en-US" sz="2000" dirty="0">
                <a:solidFill>
                  <a:schemeClr val="bg1"/>
                </a:solidFill>
                <a:latin typeface="微软雅黑" pitchFamily="34" charset="-122"/>
                <a:ea typeface="微软雅黑" pitchFamily="34" charset="-122"/>
                <a:sym typeface="微软雅黑" pitchFamily="34" charset="-122"/>
              </a:rPr>
              <a:t>的人生态度为前提的</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作为</a:t>
            </a:r>
            <a:r>
              <a:rPr lang="zh-CN" altLang="en-US" sz="2000" dirty="0" smtClean="0">
                <a:solidFill>
                  <a:schemeClr val="bg1"/>
                </a:solidFill>
                <a:latin typeface="微软雅黑" pitchFamily="34" charset="-122"/>
                <a:ea typeface="微软雅黑" pitchFamily="34" charset="-122"/>
                <a:sym typeface="微软雅黑" pitchFamily="34" charset="-122"/>
              </a:rPr>
              <a:t>准成人</a:t>
            </a:r>
            <a:r>
              <a:rPr lang="zh-CN" altLang="en-US" sz="2000" dirty="0">
                <a:solidFill>
                  <a:schemeClr val="bg1"/>
                </a:solidFill>
                <a:latin typeface="微软雅黑" pitchFamily="34" charset="-122"/>
                <a:ea typeface="微软雅黑" pitchFamily="34" charset="-122"/>
                <a:sym typeface="微软雅黑" pitchFamily="34" charset="-122"/>
              </a:rPr>
              <a:t>的大学生</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在面对困难</a:t>
            </a:r>
            <a:r>
              <a:rPr lang="zh-CN" altLang="en-US" sz="2000" dirty="0" smtClean="0">
                <a:solidFill>
                  <a:schemeClr val="bg1"/>
                </a:solidFill>
                <a:latin typeface="微软雅黑" pitchFamily="34" charset="-122"/>
                <a:ea typeface="微软雅黑" pitchFamily="34" charset="-122"/>
                <a:sym typeface="微软雅黑" pitchFamily="34" charset="-122"/>
              </a:rPr>
              <a:t>、逆境</a:t>
            </a:r>
            <a:r>
              <a:rPr lang="zh-CN" altLang="en-US" sz="2000" dirty="0">
                <a:solidFill>
                  <a:schemeClr val="bg1"/>
                </a:solidFill>
                <a:latin typeface="微软雅黑" pitchFamily="34" charset="-122"/>
                <a:ea typeface="微软雅黑" pitchFamily="34" charset="-122"/>
                <a:sym typeface="微软雅黑" pitchFamily="34" charset="-122"/>
              </a:rPr>
              <a:t>时</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只有以一颗顽强</a:t>
            </a:r>
            <a:r>
              <a:rPr lang="zh-CN" altLang="en-US" sz="2000" dirty="0" smtClean="0">
                <a:solidFill>
                  <a:schemeClr val="bg1"/>
                </a:solidFill>
                <a:latin typeface="微软雅黑" pitchFamily="34" charset="-122"/>
                <a:ea typeface="微软雅黑" pitchFamily="34" charset="-122"/>
                <a:sym typeface="微软雅黑" pitchFamily="34" charset="-122"/>
              </a:rPr>
              <a:t>、乐观</a:t>
            </a:r>
            <a:r>
              <a:rPr lang="zh-CN" altLang="en-US" sz="2000" dirty="0">
                <a:solidFill>
                  <a:schemeClr val="bg1"/>
                </a:solidFill>
                <a:latin typeface="微软雅黑" pitchFamily="34" charset="-122"/>
                <a:ea typeface="微软雅黑" pitchFamily="34" charset="-122"/>
                <a:sym typeface="微软雅黑" pitchFamily="34" charset="-122"/>
              </a:rPr>
              <a:t>的心来视</a:t>
            </a:r>
            <a:r>
              <a:rPr lang="zh-CN" altLang="en-US" sz="2000" dirty="0" smtClean="0">
                <a:solidFill>
                  <a:schemeClr val="bg1"/>
                </a:solidFill>
                <a:latin typeface="微软雅黑" pitchFamily="34" charset="-122"/>
                <a:ea typeface="微软雅黑" pitchFamily="34" charset="-122"/>
                <a:sym typeface="微软雅黑" pitchFamily="34" charset="-122"/>
              </a:rPr>
              <a:t>之</a:t>
            </a:r>
            <a:r>
              <a:rPr lang="en-US" altLang="zh-CN" sz="2000" dirty="0" smtClean="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而大学创业恰恰为其提供了最有效的教育</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为大学生在面对</a:t>
            </a:r>
            <a:r>
              <a:rPr lang="zh-CN" altLang="en-US" sz="2000" dirty="0" smtClean="0">
                <a:solidFill>
                  <a:schemeClr val="bg1"/>
                </a:solidFill>
                <a:latin typeface="微软雅黑" pitchFamily="34" charset="-122"/>
                <a:ea typeface="微软雅黑" pitchFamily="34" charset="-122"/>
                <a:sym typeface="微软雅黑" pitchFamily="34" charset="-122"/>
              </a:rPr>
              <a:t>未来漫长</a:t>
            </a:r>
            <a:r>
              <a:rPr lang="zh-CN" altLang="en-US" sz="2000" dirty="0">
                <a:solidFill>
                  <a:schemeClr val="bg1"/>
                </a:solidFill>
                <a:latin typeface="微软雅黑" pitchFamily="34" charset="-122"/>
                <a:ea typeface="微软雅黑" pitchFamily="34" charset="-122"/>
                <a:sym typeface="微软雅黑" pitchFamily="34" charset="-122"/>
              </a:rPr>
              <a:t>的路途时确立了正确的人生态度。</a:t>
            </a:r>
          </a:p>
        </p:txBody>
      </p:sp>
      <p:sp>
        <p:nvSpPr>
          <p:cNvPr id="21" name="矩形 20"/>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2" name="组合 21"/>
          <p:cNvGrpSpPr/>
          <p:nvPr/>
        </p:nvGrpSpPr>
        <p:grpSpPr>
          <a:xfrm>
            <a:off x="192881" y="893"/>
            <a:ext cx="575915" cy="836495"/>
            <a:chOff x="841003" y="360040"/>
            <a:chExt cx="504056" cy="836712"/>
          </a:xfrm>
          <a:solidFill>
            <a:schemeClr val="accent1"/>
          </a:solidFill>
        </p:grpSpPr>
        <p:sp>
          <p:nvSpPr>
            <p:cNvPr id="23" name="矩形 22"/>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24" name="等腰三角形 23"/>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25" name="文本框 9"/>
          <p:cNvSpPr txBox="1"/>
          <p:nvPr/>
        </p:nvSpPr>
        <p:spPr>
          <a:xfrm>
            <a:off x="840784" y="203271"/>
            <a:ext cx="71094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一、 创业对于大学生的意义</a:t>
            </a:r>
          </a:p>
        </p:txBody>
      </p:sp>
      <p:sp>
        <p:nvSpPr>
          <p:cNvPr id="26" name="矩形 25"/>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98056498"/>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circle(in)">
                                      <p:cBhvr>
                                        <p:cTn id="7" dur="20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5"/>
                                        </p:tgtEl>
                                        <p:attrNameLst>
                                          <p:attrName>style.visibility</p:attrName>
                                        </p:attrNameLst>
                                      </p:cBhvr>
                                      <p:to>
                                        <p:strVal val="visible"/>
                                      </p:to>
                                    </p:set>
                                    <p:animEffect transition="in" filter="fade">
                                      <p:cBhvr>
                                        <p:cTn id="12" dur="500"/>
                                        <p:tgtEl>
                                          <p:spTgt spid="45"/>
                                        </p:tgtEl>
                                      </p:cBhvr>
                                    </p:animEffect>
                                  </p:childTnLst>
                                </p:cTn>
                              </p:par>
                              <p:par>
                                <p:cTn id="13" presetID="10" presetClass="entr" presetSubtype="0" fill="hold" nodeType="with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fade">
                                      <p:cBhvr>
                                        <p:cTn id="15"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flipH="1">
            <a:off x="1" y="4521903"/>
            <a:ext cx="4031399" cy="2197900"/>
            <a:chOff x="5917425" y="3435846"/>
            <a:chExt cx="3226575" cy="1707654"/>
          </a:xfrm>
        </p:grpSpPr>
        <p:pic>
          <p:nvPicPr>
            <p:cNvPr id="43"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4"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45" name="组合 44"/>
          <p:cNvGrpSpPr/>
          <p:nvPr/>
        </p:nvGrpSpPr>
        <p:grpSpPr>
          <a:xfrm>
            <a:off x="7914767" y="4482889"/>
            <a:ext cx="4300320" cy="2275929"/>
            <a:chOff x="5917425" y="3435846"/>
            <a:chExt cx="3226575" cy="1707654"/>
          </a:xfrm>
        </p:grpSpPr>
        <p:pic>
          <p:nvPicPr>
            <p:cNvPr id="46"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7"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33" name="椭圆 32"/>
          <p:cNvSpPr/>
          <p:nvPr/>
        </p:nvSpPr>
        <p:spPr>
          <a:xfrm>
            <a:off x="5376109" y="1629269"/>
            <a:ext cx="1367796" cy="1367796"/>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dirty="0"/>
          </a:p>
        </p:txBody>
      </p:sp>
      <p:sp>
        <p:nvSpPr>
          <p:cNvPr id="36" name="Rectangle 49"/>
          <p:cNvSpPr/>
          <p:nvPr/>
        </p:nvSpPr>
        <p:spPr>
          <a:xfrm>
            <a:off x="2425700" y="3388942"/>
            <a:ext cx="7054850" cy="615549"/>
          </a:xfrm>
          <a:prstGeom prst="rect">
            <a:avLst/>
          </a:prstGeom>
          <a:effectLst/>
        </p:spPr>
        <p:txBody>
          <a:bodyPr wrap="square" lIns="121917" tIns="60958" rIns="121917" bIns="60958">
            <a:spAutoFit/>
          </a:bodyPr>
          <a:lstStyle/>
          <a:p>
            <a:pPr marL="0" lvl="1" algn="ctr"/>
            <a:r>
              <a:rPr lang="zh-CN" altLang="en-US" sz="3200" b="1" dirty="0">
                <a:solidFill>
                  <a:schemeClr val="accent1"/>
                </a:solidFill>
                <a:latin typeface="微软雅黑" pitchFamily="34" charset="-122"/>
                <a:ea typeface="微软雅黑" pitchFamily="34" charset="-122"/>
              </a:rPr>
              <a:t>第四</a:t>
            </a:r>
            <a:r>
              <a:rPr lang="zh-CN" altLang="en-US" sz="3200" b="1" dirty="0" smtClean="0">
                <a:solidFill>
                  <a:schemeClr val="accent1"/>
                </a:solidFill>
                <a:latin typeface="微软雅黑" pitchFamily="34" charset="-122"/>
                <a:ea typeface="微软雅黑" pitchFamily="34" charset="-122"/>
              </a:rPr>
              <a:t>节  创业</a:t>
            </a:r>
            <a:r>
              <a:rPr lang="zh-CN" altLang="en-US" sz="3200" b="1" dirty="0">
                <a:solidFill>
                  <a:schemeClr val="accent1"/>
                </a:solidFill>
                <a:latin typeface="微软雅黑" pitchFamily="34" charset="-122"/>
                <a:ea typeface="微软雅黑" pitchFamily="34" charset="-122"/>
              </a:rPr>
              <a:t>意识概述</a:t>
            </a:r>
            <a:endParaRPr lang="en-US" altLang="zh-CN" sz="3200" b="1" dirty="0">
              <a:solidFill>
                <a:schemeClr val="accent1"/>
              </a:solidFill>
              <a:latin typeface="微软雅黑" pitchFamily="34" charset="-122"/>
              <a:ea typeface="微软雅黑" pitchFamily="34" charset="-122"/>
            </a:endParaRPr>
          </a:p>
        </p:txBody>
      </p:sp>
      <p:cxnSp>
        <p:nvCxnSpPr>
          <p:cNvPr id="38" name="Straight Connector 2"/>
          <p:cNvCxnSpPr/>
          <p:nvPr/>
        </p:nvCxnSpPr>
        <p:spPr>
          <a:xfrm>
            <a:off x="2667000" y="4014097"/>
            <a:ext cx="6813550" cy="0"/>
          </a:xfrm>
          <a:prstGeom prst="line">
            <a:avLst/>
          </a:prstGeom>
          <a:ln w="9525">
            <a:solidFill>
              <a:schemeClr val="accent1"/>
            </a:solidFill>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sp>
        <p:nvSpPr>
          <p:cNvPr id="48" name="矩形 4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49" name="矩形 4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6" name="TextBox 45"/>
          <p:cNvSpPr txBox="1"/>
          <p:nvPr/>
        </p:nvSpPr>
        <p:spPr>
          <a:xfrm>
            <a:off x="5409004" y="2097723"/>
            <a:ext cx="1318496" cy="430883"/>
          </a:xfrm>
          <a:prstGeom prst="rect">
            <a:avLst/>
          </a:prstGeom>
          <a:noFill/>
          <a:effectLst/>
        </p:spPr>
        <p:txBody>
          <a:bodyPr wrap="none" lIns="121917" tIns="60958" rIns="121917" bIns="60958" rtlCol="0">
            <a:spAutoFit/>
          </a:bodyPr>
          <a:lstStyle/>
          <a:p>
            <a:pPr algn="ctr"/>
            <a:r>
              <a:rPr lang="en-US" altLang="zh-CN" sz="2000" b="1" dirty="0">
                <a:solidFill>
                  <a:schemeClr val="bg1"/>
                </a:solidFill>
                <a:latin typeface="微软雅黑" pitchFamily="34" charset="-122"/>
                <a:ea typeface="微软雅黑" pitchFamily="34" charset="-122"/>
              </a:rPr>
              <a:t>PART </a:t>
            </a:r>
            <a:r>
              <a:rPr lang="en-US" altLang="zh-CN" sz="2000" b="1" dirty="0" smtClean="0">
                <a:solidFill>
                  <a:schemeClr val="bg1"/>
                </a:solidFill>
                <a:latin typeface="微软雅黑" pitchFamily="34" charset="-122"/>
                <a:ea typeface="微软雅黑" pitchFamily="34" charset="-122"/>
              </a:rPr>
              <a:t>04</a:t>
            </a:r>
            <a:endParaRPr lang="en-US" altLang="zh-CN" sz="20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331622686"/>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矩形 91"/>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93" name="矩形 92"/>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3" name="矩形 12"/>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15" name="组合 14"/>
          <p:cNvGrpSpPr/>
          <p:nvPr/>
        </p:nvGrpSpPr>
        <p:grpSpPr>
          <a:xfrm>
            <a:off x="192881" y="893"/>
            <a:ext cx="575915" cy="836495"/>
            <a:chOff x="841003" y="360040"/>
            <a:chExt cx="504056" cy="836712"/>
          </a:xfrm>
          <a:solidFill>
            <a:schemeClr val="accent1"/>
          </a:solidFill>
        </p:grpSpPr>
        <p:sp>
          <p:nvSpPr>
            <p:cNvPr id="16" name="矩形 15"/>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17" name="等腰三角形 16"/>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19" name="矩形 18"/>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1435129" y="2635250"/>
            <a:ext cx="2435230" cy="641102"/>
            <a:chOff x="1691680" y="1923678"/>
            <a:chExt cx="1930423" cy="472464"/>
          </a:xfrm>
        </p:grpSpPr>
        <p:sp>
          <p:nvSpPr>
            <p:cNvPr id="21" name="五边形 20"/>
            <p:cNvSpPr/>
            <p:nvPr/>
          </p:nvSpPr>
          <p:spPr>
            <a:xfrm>
              <a:off x="1691680" y="1923678"/>
              <a:ext cx="1930423" cy="472464"/>
            </a:xfrm>
            <a:prstGeom prst="homePlate">
              <a:avLst/>
            </a:prstGeom>
            <a:solidFill>
              <a:srgbClr val="91D101"/>
            </a:solidFill>
            <a:ln>
              <a:solidFill>
                <a:srgbClr val="91D101"/>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21"/>
            <p:cNvSpPr txBox="1"/>
            <p:nvPr/>
          </p:nvSpPr>
          <p:spPr>
            <a:xfrm>
              <a:off x="1948077" y="2020059"/>
              <a:ext cx="1134999" cy="249499"/>
            </a:xfrm>
            <a:prstGeom prst="rect">
              <a:avLst/>
            </a:prstGeom>
            <a:noFill/>
          </p:spPr>
          <p:txBody>
            <a:bodyPr wrap="none" rtlCol="0">
              <a:spAutoFit/>
            </a:bodyPr>
            <a:lstStyle/>
            <a:p>
              <a:r>
                <a:rPr lang="en-US" altLang="zh-CN" sz="1600" b="1" dirty="0">
                  <a:solidFill>
                    <a:schemeClr val="bg1"/>
                  </a:solidFill>
                  <a:latin typeface="微软雅黑" pitchFamily="34" charset="-122"/>
                  <a:ea typeface="微软雅黑" pitchFamily="34" charset="-122"/>
                </a:rPr>
                <a:t>(</a:t>
              </a:r>
              <a:r>
                <a:rPr lang="zh-CN" altLang="en-US" sz="1600" b="1" dirty="0">
                  <a:solidFill>
                    <a:schemeClr val="bg1"/>
                  </a:solidFill>
                  <a:latin typeface="微软雅黑" pitchFamily="34" charset="-122"/>
                  <a:ea typeface="微软雅黑" pitchFamily="34" charset="-122"/>
                </a:rPr>
                <a:t>一</a:t>
              </a:r>
              <a:r>
                <a:rPr lang="en-US" altLang="zh-CN" sz="1600" b="1" dirty="0">
                  <a:solidFill>
                    <a:schemeClr val="bg1"/>
                  </a:solidFill>
                  <a:latin typeface="微软雅黑" pitchFamily="34" charset="-122"/>
                  <a:ea typeface="微软雅黑" pitchFamily="34" charset="-122"/>
                </a:rPr>
                <a:t>) </a:t>
              </a:r>
              <a:r>
                <a:rPr lang="zh-CN" altLang="en-US" sz="1600" b="1" dirty="0">
                  <a:solidFill>
                    <a:schemeClr val="bg1"/>
                  </a:solidFill>
                  <a:latin typeface="微软雅黑" pitchFamily="34" charset="-122"/>
                  <a:ea typeface="微软雅黑" pitchFamily="34" charset="-122"/>
                </a:rPr>
                <a:t>创业需要</a:t>
              </a:r>
            </a:p>
          </p:txBody>
        </p:sp>
      </p:grpSp>
      <p:grpSp>
        <p:nvGrpSpPr>
          <p:cNvPr id="23" name="组合 22"/>
          <p:cNvGrpSpPr/>
          <p:nvPr/>
        </p:nvGrpSpPr>
        <p:grpSpPr>
          <a:xfrm>
            <a:off x="1473200" y="4800600"/>
            <a:ext cx="2464853" cy="648134"/>
            <a:chOff x="1691680" y="1923678"/>
            <a:chExt cx="1930423" cy="472464"/>
          </a:xfrm>
        </p:grpSpPr>
        <p:sp>
          <p:nvSpPr>
            <p:cNvPr id="24" name="五边形 23"/>
            <p:cNvSpPr/>
            <p:nvPr/>
          </p:nvSpPr>
          <p:spPr>
            <a:xfrm>
              <a:off x="1691680" y="1923678"/>
              <a:ext cx="1930423" cy="472464"/>
            </a:xfrm>
            <a:prstGeom prst="homePlate">
              <a:avLst/>
            </a:prstGeom>
            <a:solidFill>
              <a:srgbClr val="FFA013"/>
            </a:solidFill>
            <a:ln>
              <a:solidFill>
                <a:srgbClr val="FFA013"/>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24"/>
            <p:cNvSpPr txBox="1"/>
            <p:nvPr/>
          </p:nvSpPr>
          <p:spPr>
            <a:xfrm>
              <a:off x="1885674" y="2029166"/>
              <a:ext cx="1243137" cy="269228"/>
            </a:xfrm>
            <a:prstGeom prst="rect">
              <a:avLst/>
            </a:prstGeom>
            <a:noFill/>
          </p:spPr>
          <p:txBody>
            <a:bodyPr wrap="none" rtlCol="0">
              <a:spAutoFit/>
            </a:bodyPr>
            <a:lstStyle/>
            <a:p>
              <a:r>
                <a:rPr lang="en-US" altLang="zh-CN" b="1" dirty="0">
                  <a:solidFill>
                    <a:schemeClr val="bg1"/>
                  </a:solidFill>
                  <a:latin typeface="微软雅黑" pitchFamily="34" charset="-122"/>
                  <a:ea typeface="微软雅黑" pitchFamily="34" charset="-122"/>
                </a:rPr>
                <a:t>(</a:t>
              </a:r>
              <a:r>
                <a:rPr lang="zh-CN" altLang="en-US" b="1" dirty="0">
                  <a:solidFill>
                    <a:schemeClr val="bg1"/>
                  </a:solidFill>
                  <a:latin typeface="微软雅黑" pitchFamily="34" charset="-122"/>
                  <a:ea typeface="微软雅黑" pitchFamily="34" charset="-122"/>
                </a:rPr>
                <a:t>二</a:t>
              </a:r>
              <a:r>
                <a:rPr lang="en-US" altLang="zh-CN" b="1" dirty="0">
                  <a:solidFill>
                    <a:schemeClr val="bg1"/>
                  </a:solidFill>
                  <a:latin typeface="微软雅黑" pitchFamily="34" charset="-122"/>
                  <a:ea typeface="微软雅黑" pitchFamily="34" charset="-122"/>
                </a:rPr>
                <a:t>) </a:t>
              </a:r>
              <a:r>
                <a:rPr lang="zh-CN" altLang="en-US" b="1" dirty="0">
                  <a:solidFill>
                    <a:schemeClr val="bg1"/>
                  </a:solidFill>
                  <a:latin typeface="微软雅黑" pitchFamily="34" charset="-122"/>
                  <a:ea typeface="微软雅黑" pitchFamily="34" charset="-122"/>
                </a:rPr>
                <a:t>创业动机</a:t>
              </a:r>
            </a:p>
          </p:txBody>
        </p:sp>
      </p:grpSp>
      <p:cxnSp>
        <p:nvCxnSpPr>
          <p:cNvPr id="26" name="直接连接符 25"/>
          <p:cNvCxnSpPr>
            <a:stCxn id="21" idx="3"/>
          </p:cNvCxnSpPr>
          <p:nvPr/>
        </p:nvCxnSpPr>
        <p:spPr>
          <a:xfrm flipV="1">
            <a:off x="3870344" y="2935309"/>
            <a:ext cx="6632556" cy="20492"/>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V="1">
            <a:off x="3938053" y="5101781"/>
            <a:ext cx="6660097" cy="21821"/>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21" idx="3"/>
          </p:cNvCxnSpPr>
          <p:nvPr/>
        </p:nvCxnSpPr>
        <p:spPr>
          <a:xfrm>
            <a:off x="3870318" y="2955801"/>
            <a:ext cx="1147855" cy="0"/>
          </a:xfrm>
          <a:prstGeom prst="line">
            <a:avLst/>
          </a:prstGeom>
          <a:ln w="25400">
            <a:solidFill>
              <a:srgbClr val="91D10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V="1">
            <a:off x="3938053" y="5123600"/>
            <a:ext cx="2916324" cy="2"/>
          </a:xfrm>
          <a:prstGeom prst="line">
            <a:avLst/>
          </a:prstGeom>
          <a:ln w="25400">
            <a:solidFill>
              <a:srgbClr val="FFA013"/>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30" name="矩形 29"/>
          <p:cNvSpPr/>
          <p:nvPr/>
        </p:nvSpPr>
        <p:spPr>
          <a:xfrm>
            <a:off x="4013200" y="1710035"/>
            <a:ext cx="6534150" cy="1169038"/>
          </a:xfrm>
          <a:prstGeom prst="rect">
            <a:avLst/>
          </a:prstGeom>
        </p:spPr>
        <p:txBody>
          <a:bodyPr wrap="square">
            <a:spAutoFit/>
          </a:bodyPr>
          <a:lstStyle/>
          <a:p>
            <a:pPr indent="457200" algn="just">
              <a:lnSpc>
                <a:spcPct val="120000"/>
              </a:lnSpc>
            </a:pPr>
            <a:r>
              <a:rPr lang="zh-CN" altLang="en-US" sz="2000" dirty="0">
                <a:solidFill>
                  <a:schemeClr val="tx1">
                    <a:lumMod val="75000"/>
                    <a:lumOff val="25000"/>
                  </a:schemeClr>
                </a:solidFill>
                <a:latin typeface="微软雅黑" pitchFamily="34" charset="-122"/>
                <a:ea typeface="微软雅黑" pitchFamily="34" charset="-122"/>
              </a:rPr>
              <a:t>创业需要指创业者对现有条件的不满足</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并由此产生的最新的要求</a:t>
            </a:r>
            <a:r>
              <a:rPr lang="zh-CN" altLang="en-US" sz="2000" dirty="0" smtClean="0">
                <a:solidFill>
                  <a:schemeClr val="tx1">
                    <a:lumMod val="75000"/>
                    <a:lumOff val="25000"/>
                  </a:schemeClr>
                </a:solidFill>
                <a:latin typeface="微软雅黑" pitchFamily="34" charset="-122"/>
                <a:ea typeface="微软雅黑" pitchFamily="34" charset="-122"/>
              </a:rPr>
              <a:t>、愿望</a:t>
            </a:r>
            <a:r>
              <a:rPr lang="zh-CN" altLang="en-US" sz="2000" dirty="0">
                <a:solidFill>
                  <a:schemeClr val="tx1">
                    <a:lumMod val="75000"/>
                    <a:lumOff val="25000"/>
                  </a:schemeClr>
                </a:solidFill>
                <a:latin typeface="微软雅黑" pitchFamily="34" charset="-122"/>
                <a:ea typeface="微软雅黑" pitchFamily="34" charset="-122"/>
              </a:rPr>
              <a:t>和意识</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smtClean="0">
                <a:solidFill>
                  <a:schemeClr val="tx1">
                    <a:lumMod val="75000"/>
                    <a:lumOff val="25000"/>
                  </a:schemeClr>
                </a:solidFill>
                <a:latin typeface="微软雅黑" pitchFamily="34" charset="-122"/>
                <a:ea typeface="微软雅黑" pitchFamily="34" charset="-122"/>
              </a:rPr>
              <a:t>是创业</a:t>
            </a:r>
            <a:r>
              <a:rPr lang="zh-CN" altLang="en-US" sz="2000" dirty="0">
                <a:solidFill>
                  <a:schemeClr val="tx1">
                    <a:lumMod val="75000"/>
                    <a:lumOff val="25000"/>
                  </a:schemeClr>
                </a:solidFill>
                <a:latin typeface="微软雅黑" pitchFamily="34" charset="-122"/>
                <a:ea typeface="微软雅黑" pitchFamily="34" charset="-122"/>
              </a:rPr>
              <a:t>实践活动赖以展开的最初诱因和最初动力。</a:t>
            </a:r>
          </a:p>
        </p:txBody>
      </p:sp>
      <p:sp>
        <p:nvSpPr>
          <p:cNvPr id="31" name="矩形 30"/>
          <p:cNvSpPr/>
          <p:nvPr/>
        </p:nvSpPr>
        <p:spPr>
          <a:xfrm>
            <a:off x="4064000" y="3776272"/>
            <a:ext cx="6534150" cy="1200329"/>
          </a:xfrm>
          <a:prstGeom prst="rect">
            <a:avLst/>
          </a:prstGeom>
        </p:spPr>
        <p:txBody>
          <a:bodyPr wrap="square">
            <a:spAutoFit/>
          </a:bodyPr>
          <a:lstStyle/>
          <a:p>
            <a:pPr indent="457200" algn="just">
              <a:lnSpc>
                <a:spcPct val="120000"/>
              </a:lnSpc>
            </a:pPr>
            <a:r>
              <a:rPr lang="zh-CN" altLang="en-US" sz="2000" dirty="0">
                <a:solidFill>
                  <a:schemeClr val="tx1">
                    <a:lumMod val="75000"/>
                    <a:lumOff val="25000"/>
                  </a:schemeClr>
                </a:solidFill>
                <a:latin typeface="微软雅黑" pitchFamily="34" charset="-122"/>
                <a:ea typeface="微软雅黑" pitchFamily="34" charset="-122"/>
              </a:rPr>
              <a:t>创业动机指推动创业者从事创业实践活动的内部动因。 创业动机是一种成就动机</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smtClean="0">
                <a:solidFill>
                  <a:schemeClr val="tx1">
                    <a:lumMod val="75000"/>
                    <a:lumOff val="25000"/>
                  </a:schemeClr>
                </a:solidFill>
                <a:latin typeface="微软雅黑" pitchFamily="34" charset="-122"/>
                <a:ea typeface="微软雅黑" pitchFamily="34" charset="-122"/>
              </a:rPr>
              <a:t>是竭力</a:t>
            </a:r>
            <a:r>
              <a:rPr lang="zh-CN" altLang="en-US" sz="2000" dirty="0">
                <a:solidFill>
                  <a:schemeClr val="tx1">
                    <a:lumMod val="75000"/>
                    <a:lumOff val="25000"/>
                  </a:schemeClr>
                </a:solidFill>
                <a:latin typeface="微软雅黑" pitchFamily="34" charset="-122"/>
                <a:ea typeface="微软雅黑" pitchFamily="34" charset="-122"/>
              </a:rPr>
              <a:t>追求获得最佳效果和优异成绩的动因</a:t>
            </a:r>
            <a:r>
              <a:rPr lang="zh-CN" altLang="en-US" sz="2000" dirty="0" smtClean="0">
                <a:solidFill>
                  <a:schemeClr val="tx1">
                    <a:lumMod val="75000"/>
                    <a:lumOff val="25000"/>
                  </a:schemeClr>
                </a:solidFill>
                <a:latin typeface="微软雅黑" pitchFamily="34" charset="-122"/>
                <a:ea typeface="微软雅黑" pitchFamily="34" charset="-122"/>
              </a:rPr>
              <a:t>。有了</a:t>
            </a:r>
            <a:r>
              <a:rPr lang="zh-CN" altLang="en-US" sz="2000" dirty="0">
                <a:solidFill>
                  <a:schemeClr val="tx1">
                    <a:lumMod val="75000"/>
                    <a:lumOff val="25000"/>
                  </a:schemeClr>
                </a:solidFill>
                <a:latin typeface="微软雅黑" pitchFamily="34" charset="-122"/>
                <a:ea typeface="微软雅黑" pitchFamily="34" charset="-122"/>
              </a:rPr>
              <a:t>创业动机</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才会有创业行为。</a:t>
            </a:r>
          </a:p>
        </p:txBody>
      </p:sp>
      <p:sp>
        <p:nvSpPr>
          <p:cNvPr id="32" name="文本框 9"/>
          <p:cNvSpPr txBox="1"/>
          <p:nvPr/>
        </p:nvSpPr>
        <p:spPr>
          <a:xfrm>
            <a:off x="840784" y="203271"/>
            <a:ext cx="55282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一、 创业意识的要素</a:t>
            </a:r>
          </a:p>
        </p:txBody>
      </p:sp>
    </p:spTree>
    <p:extLst>
      <p:ext uri="{BB962C8B-B14F-4D97-AF65-F5344CB8AC3E}">
        <p14:creationId xmlns:p14="http://schemas.microsoft.com/office/powerpoint/2010/main" val="328402508"/>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par>
                                <p:cTn id="10" presetID="53" presetClass="entr" presetSubtype="16"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p:cTn id="12" dur="500" fill="hold"/>
                                        <p:tgtEl>
                                          <p:spTgt spid="26"/>
                                        </p:tgtEl>
                                        <p:attrNameLst>
                                          <p:attrName>ppt_w</p:attrName>
                                        </p:attrNameLst>
                                      </p:cBhvr>
                                      <p:tavLst>
                                        <p:tav tm="0">
                                          <p:val>
                                            <p:fltVal val="0"/>
                                          </p:val>
                                        </p:tav>
                                        <p:tav tm="100000">
                                          <p:val>
                                            <p:strVal val="#ppt_w"/>
                                          </p:val>
                                        </p:tav>
                                      </p:tavLst>
                                    </p:anim>
                                    <p:anim calcmode="lin" valueType="num">
                                      <p:cBhvr>
                                        <p:cTn id="13" dur="500" fill="hold"/>
                                        <p:tgtEl>
                                          <p:spTgt spid="26"/>
                                        </p:tgtEl>
                                        <p:attrNameLst>
                                          <p:attrName>ppt_h</p:attrName>
                                        </p:attrNameLst>
                                      </p:cBhvr>
                                      <p:tavLst>
                                        <p:tav tm="0">
                                          <p:val>
                                            <p:fltVal val="0"/>
                                          </p:val>
                                        </p:tav>
                                        <p:tav tm="100000">
                                          <p:val>
                                            <p:strVal val="#ppt_h"/>
                                          </p:val>
                                        </p:tav>
                                      </p:tavLst>
                                    </p:anim>
                                    <p:animEffect transition="in" filter="fade">
                                      <p:cBhvr>
                                        <p:cTn id="14" dur="500"/>
                                        <p:tgtEl>
                                          <p:spTgt spid="26"/>
                                        </p:tgtEl>
                                      </p:cBhvr>
                                    </p:animEffect>
                                  </p:childTnLst>
                                </p:cTn>
                              </p:par>
                              <p:par>
                                <p:cTn id="15" presetID="53" presetClass="entr" presetSubtype="16" fill="hold" nodeType="withEffect">
                                  <p:stCondLst>
                                    <p:cond delay="0"/>
                                  </p:stCondLst>
                                  <p:childTnLst>
                                    <p:set>
                                      <p:cBhvr>
                                        <p:cTn id="16" dur="1" fill="hold">
                                          <p:stCondLst>
                                            <p:cond delay="0"/>
                                          </p:stCondLst>
                                        </p:cTn>
                                        <p:tgtEl>
                                          <p:spTgt spid="28"/>
                                        </p:tgtEl>
                                        <p:attrNameLst>
                                          <p:attrName>style.visibility</p:attrName>
                                        </p:attrNameLst>
                                      </p:cBhvr>
                                      <p:to>
                                        <p:strVal val="visible"/>
                                      </p:to>
                                    </p:set>
                                    <p:anim calcmode="lin" valueType="num">
                                      <p:cBhvr>
                                        <p:cTn id="17" dur="500" fill="hold"/>
                                        <p:tgtEl>
                                          <p:spTgt spid="28"/>
                                        </p:tgtEl>
                                        <p:attrNameLst>
                                          <p:attrName>ppt_w</p:attrName>
                                        </p:attrNameLst>
                                      </p:cBhvr>
                                      <p:tavLst>
                                        <p:tav tm="0">
                                          <p:val>
                                            <p:fltVal val="0"/>
                                          </p:val>
                                        </p:tav>
                                        <p:tav tm="100000">
                                          <p:val>
                                            <p:strVal val="#ppt_w"/>
                                          </p:val>
                                        </p:tav>
                                      </p:tavLst>
                                    </p:anim>
                                    <p:anim calcmode="lin" valueType="num">
                                      <p:cBhvr>
                                        <p:cTn id="18" dur="500" fill="hold"/>
                                        <p:tgtEl>
                                          <p:spTgt spid="28"/>
                                        </p:tgtEl>
                                        <p:attrNameLst>
                                          <p:attrName>ppt_h</p:attrName>
                                        </p:attrNameLst>
                                      </p:cBhvr>
                                      <p:tavLst>
                                        <p:tav tm="0">
                                          <p:val>
                                            <p:fltVal val="0"/>
                                          </p:val>
                                        </p:tav>
                                        <p:tav tm="100000">
                                          <p:val>
                                            <p:strVal val="#ppt_h"/>
                                          </p:val>
                                        </p:tav>
                                      </p:tavLst>
                                    </p:anim>
                                    <p:animEffect transition="in" filter="fade">
                                      <p:cBhvr>
                                        <p:cTn id="19" dur="500"/>
                                        <p:tgtEl>
                                          <p:spTgt spid="28"/>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30"/>
                                        </p:tgtEl>
                                        <p:attrNameLst>
                                          <p:attrName>style.visibility</p:attrName>
                                        </p:attrNameLst>
                                      </p:cBhvr>
                                      <p:to>
                                        <p:strVal val="visible"/>
                                      </p:to>
                                    </p:set>
                                    <p:anim calcmode="lin" valueType="num">
                                      <p:cBhvr>
                                        <p:cTn id="22" dur="500" fill="hold"/>
                                        <p:tgtEl>
                                          <p:spTgt spid="30"/>
                                        </p:tgtEl>
                                        <p:attrNameLst>
                                          <p:attrName>ppt_w</p:attrName>
                                        </p:attrNameLst>
                                      </p:cBhvr>
                                      <p:tavLst>
                                        <p:tav tm="0">
                                          <p:val>
                                            <p:fltVal val="0"/>
                                          </p:val>
                                        </p:tav>
                                        <p:tav tm="100000">
                                          <p:val>
                                            <p:strVal val="#ppt_w"/>
                                          </p:val>
                                        </p:tav>
                                      </p:tavLst>
                                    </p:anim>
                                    <p:anim calcmode="lin" valueType="num">
                                      <p:cBhvr>
                                        <p:cTn id="23" dur="500" fill="hold"/>
                                        <p:tgtEl>
                                          <p:spTgt spid="30"/>
                                        </p:tgtEl>
                                        <p:attrNameLst>
                                          <p:attrName>ppt_h</p:attrName>
                                        </p:attrNameLst>
                                      </p:cBhvr>
                                      <p:tavLst>
                                        <p:tav tm="0">
                                          <p:val>
                                            <p:fltVal val="0"/>
                                          </p:val>
                                        </p:tav>
                                        <p:tav tm="100000">
                                          <p:val>
                                            <p:strVal val="#ppt_h"/>
                                          </p:val>
                                        </p:tav>
                                      </p:tavLst>
                                    </p:anim>
                                    <p:animEffect transition="in" filter="fade">
                                      <p:cBhvr>
                                        <p:cTn id="24" dur="500"/>
                                        <p:tgtEl>
                                          <p:spTgt spid="30"/>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nodeType="click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wipe(down)">
                                      <p:cBhvr>
                                        <p:cTn id="29" dur="500"/>
                                        <p:tgtEl>
                                          <p:spTgt spid="23"/>
                                        </p:tgtEl>
                                      </p:cBhvr>
                                    </p:animEffect>
                                  </p:childTnLst>
                                </p:cTn>
                              </p:par>
                              <p:par>
                                <p:cTn id="30" presetID="22" presetClass="entr" presetSubtype="4" fill="hold" nodeType="with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wipe(down)">
                                      <p:cBhvr>
                                        <p:cTn id="32" dur="500"/>
                                        <p:tgtEl>
                                          <p:spTgt spid="27"/>
                                        </p:tgtEl>
                                      </p:cBhvr>
                                    </p:animEffect>
                                  </p:childTnLst>
                                </p:cTn>
                              </p:par>
                              <p:par>
                                <p:cTn id="33" presetID="22" presetClass="entr" presetSubtype="4" fill="hold" nodeType="with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wipe(down)">
                                      <p:cBhvr>
                                        <p:cTn id="35" dur="500"/>
                                        <p:tgtEl>
                                          <p:spTgt spid="29"/>
                                        </p:tgtEl>
                                      </p:cBhvr>
                                    </p:animEffect>
                                  </p:childTnLst>
                                </p:cTn>
                              </p:par>
                              <p:par>
                                <p:cTn id="36" presetID="22" presetClass="entr" presetSubtype="4" fill="hold" grpId="0" nodeType="withEffect">
                                  <p:stCondLst>
                                    <p:cond delay="0"/>
                                  </p:stCondLst>
                                  <p:childTnLst>
                                    <p:set>
                                      <p:cBhvr>
                                        <p:cTn id="37" dur="1" fill="hold">
                                          <p:stCondLst>
                                            <p:cond delay="0"/>
                                          </p:stCondLst>
                                        </p:cTn>
                                        <p:tgtEl>
                                          <p:spTgt spid="31"/>
                                        </p:tgtEl>
                                        <p:attrNameLst>
                                          <p:attrName>style.visibility</p:attrName>
                                        </p:attrNameLst>
                                      </p:cBhvr>
                                      <p:to>
                                        <p:strVal val="visible"/>
                                      </p:to>
                                    </p:set>
                                    <p:animEffect transition="in" filter="wipe(down)">
                                      <p:cBhvr>
                                        <p:cTn id="38"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0" name="组合 29"/>
          <p:cNvGrpSpPr/>
          <p:nvPr/>
        </p:nvGrpSpPr>
        <p:grpSpPr>
          <a:xfrm>
            <a:off x="192881" y="893"/>
            <a:ext cx="575915" cy="836495"/>
            <a:chOff x="841003" y="360040"/>
            <a:chExt cx="504056" cy="836712"/>
          </a:xfrm>
          <a:solidFill>
            <a:schemeClr val="accent1"/>
          </a:solidFill>
        </p:grpSpPr>
        <p:sp>
          <p:nvSpPr>
            <p:cNvPr id="31" name="矩形 3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32" name="等腰三角形 3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33" name="文本框 9"/>
          <p:cNvSpPr txBox="1"/>
          <p:nvPr/>
        </p:nvSpPr>
        <p:spPr>
          <a:xfrm>
            <a:off x="840784" y="203271"/>
            <a:ext cx="4201115"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一、 创业意识的要素</a:t>
            </a:r>
          </a:p>
        </p:txBody>
      </p:sp>
      <p:sp>
        <p:nvSpPr>
          <p:cNvPr id="34" name="矩形 3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9" name="直接连接符 48"/>
          <p:cNvCxnSpPr/>
          <p:nvPr/>
        </p:nvCxnSpPr>
        <p:spPr>
          <a:xfrm>
            <a:off x="7184496" y="2321501"/>
            <a:ext cx="891540" cy="0"/>
          </a:xfrm>
          <a:prstGeom prst="line">
            <a:avLst/>
          </a:prstGeom>
          <a:ln w="12700">
            <a:solidFill>
              <a:schemeClr val="tx1">
                <a:lumMod val="65000"/>
                <a:lumOff val="35000"/>
              </a:schemeClr>
            </a:solidFill>
            <a:prstDash val="sysDot"/>
            <a:headEnd type="none" w="sm" len="sm"/>
            <a:tailEnd type="oval" w="sm" len="sm"/>
          </a:ln>
        </p:spPr>
        <p:style>
          <a:lnRef idx="1">
            <a:schemeClr val="accent1"/>
          </a:lnRef>
          <a:fillRef idx="0">
            <a:schemeClr val="accent1"/>
          </a:fillRef>
          <a:effectRef idx="0">
            <a:schemeClr val="accent1"/>
          </a:effectRef>
          <a:fontRef idx="minor">
            <a:schemeClr val="tx1"/>
          </a:fontRef>
        </p:style>
      </p:cxnSp>
      <p:sp>
        <p:nvSpPr>
          <p:cNvPr id="50" name="任意多边形 11"/>
          <p:cNvSpPr/>
          <p:nvPr/>
        </p:nvSpPr>
        <p:spPr>
          <a:xfrm flipH="1">
            <a:off x="4682709" y="1542956"/>
            <a:ext cx="1213866" cy="2080306"/>
          </a:xfrm>
          <a:custGeom>
            <a:avLst/>
            <a:gdLst>
              <a:gd name="connsiteX0" fmla="*/ 0 w 1618488"/>
              <a:gd name="connsiteY0" fmla="*/ 0 h 2773741"/>
              <a:gd name="connsiteX1" fmla="*/ 0 w 1618488"/>
              <a:gd name="connsiteY1" fmla="*/ 543621 h 2773741"/>
              <a:gd name="connsiteX2" fmla="*/ 0 w 1618488"/>
              <a:gd name="connsiteY2" fmla="*/ 2773741 h 2773741"/>
              <a:gd name="connsiteX3" fmla="*/ 1618488 w 1618488"/>
              <a:gd name="connsiteY3" fmla="*/ 2773741 h 2773741"/>
              <a:gd name="connsiteX4" fmla="*/ 1618488 w 1618488"/>
              <a:gd name="connsiteY4" fmla="*/ 543621 h 2773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8488" h="2773741">
                <a:moveTo>
                  <a:pt x="0" y="0"/>
                </a:moveTo>
                <a:lnTo>
                  <a:pt x="0" y="543621"/>
                </a:lnTo>
                <a:lnTo>
                  <a:pt x="0" y="2773741"/>
                </a:lnTo>
                <a:lnTo>
                  <a:pt x="1618488" y="2773741"/>
                </a:lnTo>
                <a:lnTo>
                  <a:pt x="1618488" y="543621"/>
                </a:lnTo>
                <a:close/>
              </a:path>
            </a:pathLst>
          </a:custGeom>
          <a:blipFill dpi="0" rotWithShape="1">
            <a:blip r:embed="rId3" cstate="print">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51" name="任意多边形 14"/>
          <p:cNvSpPr/>
          <p:nvPr/>
        </p:nvSpPr>
        <p:spPr>
          <a:xfrm>
            <a:off x="5970630" y="1903140"/>
            <a:ext cx="1213866" cy="2080306"/>
          </a:xfrm>
          <a:custGeom>
            <a:avLst/>
            <a:gdLst>
              <a:gd name="connsiteX0" fmla="*/ 0 w 1618488"/>
              <a:gd name="connsiteY0" fmla="*/ 0 h 2773741"/>
              <a:gd name="connsiteX1" fmla="*/ 0 w 1618488"/>
              <a:gd name="connsiteY1" fmla="*/ 543621 h 2773741"/>
              <a:gd name="connsiteX2" fmla="*/ 0 w 1618488"/>
              <a:gd name="connsiteY2" fmla="*/ 2773741 h 2773741"/>
              <a:gd name="connsiteX3" fmla="*/ 1618488 w 1618488"/>
              <a:gd name="connsiteY3" fmla="*/ 2773741 h 2773741"/>
              <a:gd name="connsiteX4" fmla="*/ 1618488 w 1618488"/>
              <a:gd name="connsiteY4" fmla="*/ 543621 h 2773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8488" h="2773741">
                <a:moveTo>
                  <a:pt x="0" y="0"/>
                </a:moveTo>
                <a:lnTo>
                  <a:pt x="0" y="543621"/>
                </a:lnTo>
                <a:lnTo>
                  <a:pt x="0" y="2773741"/>
                </a:lnTo>
                <a:lnTo>
                  <a:pt x="1618488" y="2773741"/>
                </a:lnTo>
                <a:lnTo>
                  <a:pt x="1618488" y="543621"/>
                </a:lnTo>
                <a:close/>
              </a:path>
            </a:pathLst>
          </a:custGeom>
          <a:blipFill dpi="0" rotWithShape="1">
            <a:blip r:embed="rId4">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3" name="矩形 2"/>
          <p:cNvSpPr/>
          <p:nvPr/>
        </p:nvSpPr>
        <p:spPr>
          <a:xfrm>
            <a:off x="654049" y="2229120"/>
            <a:ext cx="4028659" cy="2677656"/>
          </a:xfrm>
          <a:prstGeom prst="rect">
            <a:avLst/>
          </a:prstGeom>
        </p:spPr>
        <p:txBody>
          <a:bodyPr wrap="square">
            <a:spAutoFit/>
          </a:bodyPr>
          <a:lstStyle/>
          <a:p>
            <a:pPr indent="457200" algn="just">
              <a:lnSpc>
                <a:spcPct val="120000"/>
              </a:lnSpc>
              <a:spcBef>
                <a:spcPct val="0"/>
              </a:spcBef>
            </a:pPr>
            <a:r>
              <a:rPr lang="en-US" altLang="zh-CN" sz="2000" b="1" dirty="0">
                <a:solidFill>
                  <a:schemeClr val="accent1">
                    <a:lumMod val="75000"/>
                  </a:schemeClr>
                </a:solidFill>
                <a:latin typeface="微软雅黑" pitchFamily="34" charset="-122"/>
                <a:ea typeface="微软雅黑" pitchFamily="34" charset="-122"/>
              </a:rPr>
              <a:t>(</a:t>
            </a:r>
            <a:r>
              <a:rPr lang="zh-CN" altLang="en-US" sz="2000" b="1" dirty="0">
                <a:solidFill>
                  <a:schemeClr val="accent1">
                    <a:lumMod val="75000"/>
                  </a:schemeClr>
                </a:solidFill>
                <a:latin typeface="微软雅黑" pitchFamily="34" charset="-122"/>
                <a:ea typeface="微软雅黑" pitchFamily="34" charset="-122"/>
              </a:rPr>
              <a:t>三</a:t>
            </a:r>
            <a:r>
              <a:rPr lang="en-US" altLang="zh-CN" sz="2000" b="1" dirty="0">
                <a:solidFill>
                  <a:schemeClr val="accent1">
                    <a:lumMod val="75000"/>
                  </a:schemeClr>
                </a:solidFill>
                <a:latin typeface="微软雅黑" pitchFamily="34" charset="-122"/>
                <a:ea typeface="微软雅黑" pitchFamily="34" charset="-122"/>
              </a:rPr>
              <a:t>) </a:t>
            </a:r>
            <a:r>
              <a:rPr lang="zh-CN" altLang="en-US" sz="2000" b="1" dirty="0">
                <a:solidFill>
                  <a:schemeClr val="accent1">
                    <a:lumMod val="75000"/>
                  </a:schemeClr>
                </a:solidFill>
                <a:latin typeface="微软雅黑" pitchFamily="34" charset="-122"/>
                <a:ea typeface="微软雅黑" pitchFamily="34" charset="-122"/>
              </a:rPr>
              <a:t>创业</a:t>
            </a:r>
            <a:r>
              <a:rPr lang="zh-CN" altLang="en-US" sz="2000" b="1" dirty="0" smtClean="0">
                <a:solidFill>
                  <a:schemeClr val="accent1">
                    <a:lumMod val="75000"/>
                  </a:schemeClr>
                </a:solidFill>
                <a:latin typeface="微软雅黑" pitchFamily="34" charset="-122"/>
                <a:ea typeface="微软雅黑" pitchFamily="34" charset="-122"/>
              </a:rPr>
              <a:t>兴趣</a:t>
            </a:r>
            <a:endParaRPr lang="en-US" altLang="zh-CN" sz="2000" b="1" dirty="0" smtClean="0">
              <a:solidFill>
                <a:schemeClr val="accent1">
                  <a:lumMod val="75000"/>
                </a:schemeClr>
              </a:solidFill>
              <a:latin typeface="微软雅黑" pitchFamily="34" charset="-122"/>
              <a:ea typeface="微软雅黑" pitchFamily="34" charset="-122"/>
            </a:endParaRPr>
          </a:p>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创业兴趣指创业者对从事创业实践活动的情绪和态度的认识指向性</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zh-CN" altLang="en-US" sz="2000" dirty="0" smtClean="0">
                <a:solidFill>
                  <a:schemeClr val="tx1">
                    <a:lumMod val="75000"/>
                    <a:lumOff val="25000"/>
                  </a:schemeClr>
                </a:solidFill>
                <a:latin typeface="微软雅黑" pitchFamily="34" charset="-122"/>
                <a:ea typeface="微软雅黑" pitchFamily="34" charset="-122"/>
              </a:rPr>
              <a:t>它</a:t>
            </a:r>
            <a:r>
              <a:rPr lang="zh-CN" altLang="en-US" sz="2000" dirty="0">
                <a:solidFill>
                  <a:schemeClr val="tx1">
                    <a:lumMod val="75000"/>
                    <a:lumOff val="25000"/>
                  </a:schemeClr>
                </a:solidFill>
                <a:latin typeface="微软雅黑" pitchFamily="34" charset="-122"/>
                <a:ea typeface="微软雅黑" pitchFamily="34" charset="-122"/>
              </a:rPr>
              <a:t>能激活</a:t>
            </a:r>
            <a:r>
              <a:rPr lang="zh-CN" altLang="en-US" sz="2000" dirty="0" smtClean="0">
                <a:solidFill>
                  <a:schemeClr val="tx1">
                    <a:lumMod val="75000"/>
                    <a:lumOff val="25000"/>
                  </a:schemeClr>
                </a:solidFill>
                <a:latin typeface="微软雅黑" pitchFamily="34" charset="-122"/>
                <a:ea typeface="微软雅黑" pitchFamily="34" charset="-122"/>
              </a:rPr>
              <a:t>创业者的</a:t>
            </a:r>
            <a:r>
              <a:rPr lang="zh-CN" altLang="en-US" sz="2000" dirty="0">
                <a:solidFill>
                  <a:schemeClr val="tx1">
                    <a:lumMod val="75000"/>
                    <a:lumOff val="25000"/>
                  </a:schemeClr>
                </a:solidFill>
                <a:latin typeface="微软雅黑" pitchFamily="34" charset="-122"/>
                <a:ea typeface="微软雅黑" pitchFamily="34" charset="-122"/>
              </a:rPr>
              <a:t>深厚情感和坚强意志</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使创业意识得到进一步的升华。</a:t>
            </a:r>
          </a:p>
        </p:txBody>
      </p:sp>
      <p:sp>
        <p:nvSpPr>
          <p:cNvPr id="4" name="矩形 3"/>
          <p:cNvSpPr/>
          <p:nvPr/>
        </p:nvSpPr>
        <p:spPr>
          <a:xfrm>
            <a:off x="7721600" y="1753285"/>
            <a:ext cx="4000500" cy="1938992"/>
          </a:xfrm>
          <a:prstGeom prst="rect">
            <a:avLst/>
          </a:prstGeom>
        </p:spPr>
        <p:txBody>
          <a:bodyPr wrap="square">
            <a:spAutoFit/>
          </a:bodyPr>
          <a:lstStyle/>
          <a:p>
            <a:pPr indent="457200" algn="just">
              <a:lnSpc>
                <a:spcPct val="120000"/>
              </a:lnSpc>
              <a:spcBef>
                <a:spcPct val="0"/>
              </a:spcBef>
            </a:pPr>
            <a:r>
              <a:rPr lang="en-US" altLang="zh-CN" sz="2000" b="1" dirty="0">
                <a:solidFill>
                  <a:schemeClr val="accent1">
                    <a:lumMod val="75000"/>
                  </a:schemeClr>
                </a:solidFill>
                <a:latin typeface="微软雅黑" pitchFamily="34" charset="-122"/>
                <a:ea typeface="微软雅黑" pitchFamily="34" charset="-122"/>
              </a:rPr>
              <a:t>(</a:t>
            </a:r>
            <a:r>
              <a:rPr lang="zh-CN" altLang="en-US" sz="2000" b="1" dirty="0">
                <a:solidFill>
                  <a:schemeClr val="accent1">
                    <a:lumMod val="75000"/>
                  </a:schemeClr>
                </a:solidFill>
                <a:latin typeface="微软雅黑" pitchFamily="34" charset="-122"/>
                <a:ea typeface="微软雅黑" pitchFamily="34" charset="-122"/>
              </a:rPr>
              <a:t>四</a:t>
            </a:r>
            <a:r>
              <a:rPr lang="en-US" altLang="zh-CN" sz="2000" b="1" dirty="0">
                <a:solidFill>
                  <a:schemeClr val="accent1">
                    <a:lumMod val="75000"/>
                  </a:schemeClr>
                </a:solidFill>
                <a:latin typeface="微软雅黑" pitchFamily="34" charset="-122"/>
                <a:ea typeface="微软雅黑" pitchFamily="34" charset="-122"/>
              </a:rPr>
              <a:t>) </a:t>
            </a:r>
            <a:r>
              <a:rPr lang="zh-CN" altLang="en-US" sz="2000" b="1" dirty="0">
                <a:solidFill>
                  <a:schemeClr val="accent1">
                    <a:lumMod val="75000"/>
                  </a:schemeClr>
                </a:solidFill>
                <a:latin typeface="微软雅黑" pitchFamily="34" charset="-122"/>
                <a:ea typeface="微软雅黑" pitchFamily="34" charset="-122"/>
              </a:rPr>
              <a:t>创业</a:t>
            </a:r>
            <a:r>
              <a:rPr lang="zh-CN" altLang="en-US" sz="2000" b="1" dirty="0" smtClean="0">
                <a:solidFill>
                  <a:schemeClr val="accent1">
                    <a:lumMod val="75000"/>
                  </a:schemeClr>
                </a:solidFill>
                <a:latin typeface="微软雅黑" pitchFamily="34" charset="-122"/>
                <a:ea typeface="微软雅黑" pitchFamily="34" charset="-122"/>
              </a:rPr>
              <a:t>理想</a:t>
            </a:r>
            <a:endParaRPr lang="en-US" altLang="zh-CN" sz="2000" b="1" dirty="0" smtClean="0">
              <a:solidFill>
                <a:schemeClr val="accent1">
                  <a:lumMod val="75000"/>
                </a:schemeClr>
              </a:solidFill>
              <a:latin typeface="微软雅黑" pitchFamily="34" charset="-122"/>
              <a:ea typeface="微软雅黑" pitchFamily="34" charset="-122"/>
            </a:endParaRPr>
          </a:p>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创业理想指创业者对从事创业实践活动的未来奋斗目标较为稳定</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持续向往和追求</a:t>
            </a:r>
            <a:r>
              <a:rPr lang="zh-CN" altLang="en-US" sz="2000" dirty="0" smtClean="0">
                <a:solidFill>
                  <a:schemeClr val="tx1">
                    <a:lumMod val="75000"/>
                    <a:lumOff val="25000"/>
                  </a:schemeClr>
                </a:solidFill>
                <a:latin typeface="微软雅黑" pitchFamily="34" charset="-122"/>
                <a:ea typeface="微软雅黑" pitchFamily="34" charset="-122"/>
              </a:rPr>
              <a:t>的心理</a:t>
            </a:r>
            <a:r>
              <a:rPr lang="zh-CN" altLang="en-US" sz="2000" dirty="0">
                <a:solidFill>
                  <a:schemeClr val="tx1">
                    <a:lumMod val="75000"/>
                    <a:lumOff val="25000"/>
                  </a:schemeClr>
                </a:solidFill>
                <a:latin typeface="微软雅黑" pitchFamily="34" charset="-122"/>
                <a:ea typeface="微软雅黑" pitchFamily="34" charset="-122"/>
              </a:rPr>
              <a:t>品质</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创业理想是创业意识的核心。</a:t>
            </a:r>
          </a:p>
        </p:txBody>
      </p:sp>
    </p:spTree>
    <p:extLst>
      <p:ext uri="{BB962C8B-B14F-4D97-AF65-F5344CB8AC3E}">
        <p14:creationId xmlns:p14="http://schemas.microsoft.com/office/powerpoint/2010/main" val="2394357606"/>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wipe(down)">
                                      <p:cBhvr>
                                        <p:cTn id="7" dur="500"/>
                                        <p:tgtEl>
                                          <p:spTgt spid="50"/>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26" presetClass="entr" presetSubtype="0" fill="hold" grpId="0" nodeType="clickEffect">
                                  <p:stCondLst>
                                    <p:cond delay="0"/>
                                  </p:stCondLst>
                                  <p:childTnLst>
                                    <p:set>
                                      <p:cBhvr>
                                        <p:cTn id="14" dur="1" fill="hold">
                                          <p:stCondLst>
                                            <p:cond delay="0"/>
                                          </p:stCondLst>
                                        </p:cTn>
                                        <p:tgtEl>
                                          <p:spTgt spid="51"/>
                                        </p:tgtEl>
                                        <p:attrNameLst>
                                          <p:attrName>style.visibility</p:attrName>
                                        </p:attrNameLst>
                                      </p:cBhvr>
                                      <p:to>
                                        <p:strVal val="visible"/>
                                      </p:to>
                                    </p:set>
                                    <p:animEffect transition="in" filter="wipe(down)">
                                      <p:cBhvr>
                                        <p:cTn id="15" dur="580">
                                          <p:stCondLst>
                                            <p:cond delay="0"/>
                                          </p:stCondLst>
                                        </p:cTn>
                                        <p:tgtEl>
                                          <p:spTgt spid="51"/>
                                        </p:tgtEl>
                                      </p:cBhvr>
                                    </p:animEffect>
                                    <p:anim calcmode="lin" valueType="num">
                                      <p:cBhvr>
                                        <p:cTn id="16" dur="1822" tmFilter="0,0; 0.14,0.36; 0.43,0.73; 0.71,0.91; 1.0,1.0">
                                          <p:stCondLst>
                                            <p:cond delay="0"/>
                                          </p:stCondLst>
                                        </p:cTn>
                                        <p:tgtEl>
                                          <p:spTgt spid="51"/>
                                        </p:tgtEl>
                                        <p:attrNameLst>
                                          <p:attrName>ppt_x</p:attrName>
                                        </p:attrNameLst>
                                      </p:cBhvr>
                                      <p:tavLst>
                                        <p:tav tm="0">
                                          <p:val>
                                            <p:strVal val="#ppt_x-0.25"/>
                                          </p:val>
                                        </p:tav>
                                        <p:tav tm="100000">
                                          <p:val>
                                            <p:strVal val="#ppt_x"/>
                                          </p:val>
                                        </p:tav>
                                      </p:tavLst>
                                    </p:anim>
                                    <p:anim calcmode="lin" valueType="num">
                                      <p:cBhvr>
                                        <p:cTn id="17" dur="664" tmFilter="0.0,0.0; 0.25,0.07; 0.50,0.2; 0.75,0.467; 1.0,1.0">
                                          <p:stCondLst>
                                            <p:cond delay="0"/>
                                          </p:stCondLst>
                                        </p:cTn>
                                        <p:tgtEl>
                                          <p:spTgt spid="51"/>
                                        </p:tgtEl>
                                        <p:attrNameLst>
                                          <p:attrName>ppt_y</p:attrName>
                                        </p:attrNameLst>
                                      </p:cBhvr>
                                      <p:tavLst>
                                        <p:tav tm="0" fmla="#ppt_y-sin(pi*$)/3">
                                          <p:val>
                                            <p:fltVal val="0.5"/>
                                          </p:val>
                                        </p:tav>
                                        <p:tav tm="100000">
                                          <p:val>
                                            <p:fltVal val="1"/>
                                          </p:val>
                                        </p:tav>
                                      </p:tavLst>
                                    </p:anim>
                                    <p:anim calcmode="lin" valueType="num">
                                      <p:cBhvr>
                                        <p:cTn id="18" dur="664" tmFilter="0, 0; 0.125,0.2665; 0.25,0.4; 0.375,0.465; 0.5,0.5;  0.625,0.535; 0.75,0.6; 0.875,0.7335; 1,1">
                                          <p:stCondLst>
                                            <p:cond delay="664"/>
                                          </p:stCondLst>
                                        </p:cTn>
                                        <p:tgtEl>
                                          <p:spTgt spid="51"/>
                                        </p:tgtEl>
                                        <p:attrNameLst>
                                          <p:attrName>ppt_y</p:attrName>
                                        </p:attrNameLst>
                                      </p:cBhvr>
                                      <p:tavLst>
                                        <p:tav tm="0" fmla="#ppt_y-sin(pi*$)/9">
                                          <p:val>
                                            <p:fltVal val="0"/>
                                          </p:val>
                                        </p:tav>
                                        <p:tav tm="100000">
                                          <p:val>
                                            <p:fltVal val="1"/>
                                          </p:val>
                                        </p:tav>
                                      </p:tavLst>
                                    </p:anim>
                                    <p:anim calcmode="lin" valueType="num">
                                      <p:cBhvr>
                                        <p:cTn id="19" dur="332" tmFilter="0, 0; 0.125,0.2665; 0.25,0.4; 0.375,0.465; 0.5,0.5;  0.625,0.535; 0.75,0.6; 0.875,0.7335; 1,1">
                                          <p:stCondLst>
                                            <p:cond delay="1324"/>
                                          </p:stCondLst>
                                        </p:cTn>
                                        <p:tgtEl>
                                          <p:spTgt spid="51"/>
                                        </p:tgtEl>
                                        <p:attrNameLst>
                                          <p:attrName>ppt_y</p:attrName>
                                        </p:attrNameLst>
                                      </p:cBhvr>
                                      <p:tavLst>
                                        <p:tav tm="0" fmla="#ppt_y-sin(pi*$)/27">
                                          <p:val>
                                            <p:fltVal val="0"/>
                                          </p:val>
                                        </p:tav>
                                        <p:tav tm="100000">
                                          <p:val>
                                            <p:fltVal val="1"/>
                                          </p:val>
                                        </p:tav>
                                      </p:tavLst>
                                    </p:anim>
                                    <p:anim calcmode="lin" valueType="num">
                                      <p:cBhvr>
                                        <p:cTn id="20" dur="164" tmFilter="0, 0; 0.125,0.2665; 0.25,0.4; 0.375,0.465; 0.5,0.5;  0.625,0.535; 0.75,0.6; 0.875,0.7335; 1,1">
                                          <p:stCondLst>
                                            <p:cond delay="1656"/>
                                          </p:stCondLst>
                                        </p:cTn>
                                        <p:tgtEl>
                                          <p:spTgt spid="51"/>
                                        </p:tgtEl>
                                        <p:attrNameLst>
                                          <p:attrName>ppt_y</p:attrName>
                                        </p:attrNameLst>
                                      </p:cBhvr>
                                      <p:tavLst>
                                        <p:tav tm="0" fmla="#ppt_y-sin(pi*$)/81">
                                          <p:val>
                                            <p:fltVal val="0"/>
                                          </p:val>
                                        </p:tav>
                                        <p:tav tm="100000">
                                          <p:val>
                                            <p:fltVal val="1"/>
                                          </p:val>
                                        </p:tav>
                                      </p:tavLst>
                                    </p:anim>
                                    <p:animScale>
                                      <p:cBhvr>
                                        <p:cTn id="21" dur="26">
                                          <p:stCondLst>
                                            <p:cond delay="650"/>
                                          </p:stCondLst>
                                        </p:cTn>
                                        <p:tgtEl>
                                          <p:spTgt spid="51"/>
                                        </p:tgtEl>
                                      </p:cBhvr>
                                      <p:to x="100000" y="60000"/>
                                    </p:animScale>
                                    <p:animScale>
                                      <p:cBhvr>
                                        <p:cTn id="22" dur="166" decel="50000">
                                          <p:stCondLst>
                                            <p:cond delay="676"/>
                                          </p:stCondLst>
                                        </p:cTn>
                                        <p:tgtEl>
                                          <p:spTgt spid="51"/>
                                        </p:tgtEl>
                                      </p:cBhvr>
                                      <p:to x="100000" y="100000"/>
                                    </p:animScale>
                                    <p:animScale>
                                      <p:cBhvr>
                                        <p:cTn id="23" dur="26">
                                          <p:stCondLst>
                                            <p:cond delay="1312"/>
                                          </p:stCondLst>
                                        </p:cTn>
                                        <p:tgtEl>
                                          <p:spTgt spid="51"/>
                                        </p:tgtEl>
                                      </p:cBhvr>
                                      <p:to x="100000" y="80000"/>
                                    </p:animScale>
                                    <p:animScale>
                                      <p:cBhvr>
                                        <p:cTn id="24" dur="166" decel="50000">
                                          <p:stCondLst>
                                            <p:cond delay="1338"/>
                                          </p:stCondLst>
                                        </p:cTn>
                                        <p:tgtEl>
                                          <p:spTgt spid="51"/>
                                        </p:tgtEl>
                                      </p:cBhvr>
                                      <p:to x="100000" y="100000"/>
                                    </p:animScale>
                                    <p:animScale>
                                      <p:cBhvr>
                                        <p:cTn id="25" dur="26">
                                          <p:stCondLst>
                                            <p:cond delay="1642"/>
                                          </p:stCondLst>
                                        </p:cTn>
                                        <p:tgtEl>
                                          <p:spTgt spid="51"/>
                                        </p:tgtEl>
                                      </p:cBhvr>
                                      <p:to x="100000" y="90000"/>
                                    </p:animScale>
                                    <p:animScale>
                                      <p:cBhvr>
                                        <p:cTn id="26" dur="166" decel="50000">
                                          <p:stCondLst>
                                            <p:cond delay="1668"/>
                                          </p:stCondLst>
                                        </p:cTn>
                                        <p:tgtEl>
                                          <p:spTgt spid="51"/>
                                        </p:tgtEl>
                                      </p:cBhvr>
                                      <p:to x="100000" y="100000"/>
                                    </p:animScale>
                                    <p:animScale>
                                      <p:cBhvr>
                                        <p:cTn id="27" dur="26">
                                          <p:stCondLst>
                                            <p:cond delay="1808"/>
                                          </p:stCondLst>
                                        </p:cTn>
                                        <p:tgtEl>
                                          <p:spTgt spid="51"/>
                                        </p:tgtEl>
                                      </p:cBhvr>
                                      <p:to x="100000" y="95000"/>
                                    </p:animScale>
                                    <p:animScale>
                                      <p:cBhvr>
                                        <p:cTn id="28" dur="166" decel="50000">
                                          <p:stCondLst>
                                            <p:cond delay="1834"/>
                                          </p:stCondLst>
                                        </p:cTn>
                                        <p:tgtEl>
                                          <p:spTgt spid="51"/>
                                        </p:tgtEl>
                                      </p:cBhvr>
                                      <p:to x="100000" y="100000"/>
                                    </p:animScale>
                                  </p:childTnLst>
                                </p:cTn>
                              </p:par>
                              <p:par>
                                <p:cTn id="29" presetID="26" presetClass="entr" presetSubtype="0" fill="hold" nodeType="withEffect">
                                  <p:stCondLst>
                                    <p:cond delay="0"/>
                                  </p:stCondLst>
                                  <p:childTnLst>
                                    <p:set>
                                      <p:cBhvr>
                                        <p:cTn id="30" dur="1" fill="hold">
                                          <p:stCondLst>
                                            <p:cond delay="0"/>
                                          </p:stCondLst>
                                        </p:cTn>
                                        <p:tgtEl>
                                          <p:spTgt spid="49"/>
                                        </p:tgtEl>
                                        <p:attrNameLst>
                                          <p:attrName>style.visibility</p:attrName>
                                        </p:attrNameLst>
                                      </p:cBhvr>
                                      <p:to>
                                        <p:strVal val="visible"/>
                                      </p:to>
                                    </p:set>
                                    <p:animEffect transition="in" filter="wipe(down)">
                                      <p:cBhvr>
                                        <p:cTn id="31" dur="580">
                                          <p:stCondLst>
                                            <p:cond delay="0"/>
                                          </p:stCondLst>
                                        </p:cTn>
                                        <p:tgtEl>
                                          <p:spTgt spid="49"/>
                                        </p:tgtEl>
                                      </p:cBhvr>
                                    </p:animEffect>
                                    <p:anim calcmode="lin" valueType="num">
                                      <p:cBhvr>
                                        <p:cTn id="32" dur="1822" tmFilter="0,0; 0.14,0.36; 0.43,0.73; 0.71,0.91; 1.0,1.0">
                                          <p:stCondLst>
                                            <p:cond delay="0"/>
                                          </p:stCondLst>
                                        </p:cTn>
                                        <p:tgtEl>
                                          <p:spTgt spid="49"/>
                                        </p:tgtEl>
                                        <p:attrNameLst>
                                          <p:attrName>ppt_x</p:attrName>
                                        </p:attrNameLst>
                                      </p:cBhvr>
                                      <p:tavLst>
                                        <p:tav tm="0">
                                          <p:val>
                                            <p:strVal val="#ppt_x-0.25"/>
                                          </p:val>
                                        </p:tav>
                                        <p:tav tm="100000">
                                          <p:val>
                                            <p:strVal val="#ppt_x"/>
                                          </p:val>
                                        </p:tav>
                                      </p:tavLst>
                                    </p:anim>
                                    <p:anim calcmode="lin" valueType="num">
                                      <p:cBhvr>
                                        <p:cTn id="33" dur="664" tmFilter="0.0,0.0; 0.25,0.07; 0.50,0.2; 0.75,0.467; 1.0,1.0">
                                          <p:stCondLst>
                                            <p:cond delay="0"/>
                                          </p:stCondLst>
                                        </p:cTn>
                                        <p:tgtEl>
                                          <p:spTgt spid="49"/>
                                        </p:tgtEl>
                                        <p:attrNameLst>
                                          <p:attrName>ppt_y</p:attrName>
                                        </p:attrNameLst>
                                      </p:cBhvr>
                                      <p:tavLst>
                                        <p:tav tm="0" fmla="#ppt_y-sin(pi*$)/3">
                                          <p:val>
                                            <p:fltVal val="0.5"/>
                                          </p:val>
                                        </p:tav>
                                        <p:tav tm="100000">
                                          <p:val>
                                            <p:fltVal val="1"/>
                                          </p:val>
                                        </p:tav>
                                      </p:tavLst>
                                    </p:anim>
                                    <p:anim calcmode="lin" valueType="num">
                                      <p:cBhvr>
                                        <p:cTn id="34" dur="664" tmFilter="0, 0; 0.125,0.2665; 0.25,0.4; 0.375,0.465; 0.5,0.5;  0.625,0.535; 0.75,0.6; 0.875,0.7335; 1,1">
                                          <p:stCondLst>
                                            <p:cond delay="664"/>
                                          </p:stCondLst>
                                        </p:cTn>
                                        <p:tgtEl>
                                          <p:spTgt spid="49"/>
                                        </p:tgtEl>
                                        <p:attrNameLst>
                                          <p:attrName>ppt_y</p:attrName>
                                        </p:attrNameLst>
                                      </p:cBhvr>
                                      <p:tavLst>
                                        <p:tav tm="0" fmla="#ppt_y-sin(pi*$)/9">
                                          <p:val>
                                            <p:fltVal val="0"/>
                                          </p:val>
                                        </p:tav>
                                        <p:tav tm="100000">
                                          <p:val>
                                            <p:fltVal val="1"/>
                                          </p:val>
                                        </p:tav>
                                      </p:tavLst>
                                    </p:anim>
                                    <p:anim calcmode="lin" valueType="num">
                                      <p:cBhvr>
                                        <p:cTn id="35" dur="332" tmFilter="0, 0; 0.125,0.2665; 0.25,0.4; 0.375,0.465; 0.5,0.5;  0.625,0.535; 0.75,0.6; 0.875,0.7335; 1,1">
                                          <p:stCondLst>
                                            <p:cond delay="1324"/>
                                          </p:stCondLst>
                                        </p:cTn>
                                        <p:tgtEl>
                                          <p:spTgt spid="49"/>
                                        </p:tgtEl>
                                        <p:attrNameLst>
                                          <p:attrName>ppt_y</p:attrName>
                                        </p:attrNameLst>
                                      </p:cBhvr>
                                      <p:tavLst>
                                        <p:tav tm="0" fmla="#ppt_y-sin(pi*$)/27">
                                          <p:val>
                                            <p:fltVal val="0"/>
                                          </p:val>
                                        </p:tav>
                                        <p:tav tm="100000">
                                          <p:val>
                                            <p:fltVal val="1"/>
                                          </p:val>
                                        </p:tav>
                                      </p:tavLst>
                                    </p:anim>
                                    <p:anim calcmode="lin" valueType="num">
                                      <p:cBhvr>
                                        <p:cTn id="36" dur="164" tmFilter="0, 0; 0.125,0.2665; 0.25,0.4; 0.375,0.465; 0.5,0.5;  0.625,0.535; 0.75,0.6; 0.875,0.7335; 1,1">
                                          <p:stCondLst>
                                            <p:cond delay="1656"/>
                                          </p:stCondLst>
                                        </p:cTn>
                                        <p:tgtEl>
                                          <p:spTgt spid="49"/>
                                        </p:tgtEl>
                                        <p:attrNameLst>
                                          <p:attrName>ppt_y</p:attrName>
                                        </p:attrNameLst>
                                      </p:cBhvr>
                                      <p:tavLst>
                                        <p:tav tm="0" fmla="#ppt_y-sin(pi*$)/81">
                                          <p:val>
                                            <p:fltVal val="0"/>
                                          </p:val>
                                        </p:tav>
                                        <p:tav tm="100000">
                                          <p:val>
                                            <p:fltVal val="1"/>
                                          </p:val>
                                        </p:tav>
                                      </p:tavLst>
                                    </p:anim>
                                    <p:animScale>
                                      <p:cBhvr>
                                        <p:cTn id="37" dur="26">
                                          <p:stCondLst>
                                            <p:cond delay="650"/>
                                          </p:stCondLst>
                                        </p:cTn>
                                        <p:tgtEl>
                                          <p:spTgt spid="49"/>
                                        </p:tgtEl>
                                      </p:cBhvr>
                                      <p:to x="100000" y="60000"/>
                                    </p:animScale>
                                    <p:animScale>
                                      <p:cBhvr>
                                        <p:cTn id="38" dur="166" decel="50000">
                                          <p:stCondLst>
                                            <p:cond delay="676"/>
                                          </p:stCondLst>
                                        </p:cTn>
                                        <p:tgtEl>
                                          <p:spTgt spid="49"/>
                                        </p:tgtEl>
                                      </p:cBhvr>
                                      <p:to x="100000" y="100000"/>
                                    </p:animScale>
                                    <p:animScale>
                                      <p:cBhvr>
                                        <p:cTn id="39" dur="26">
                                          <p:stCondLst>
                                            <p:cond delay="1312"/>
                                          </p:stCondLst>
                                        </p:cTn>
                                        <p:tgtEl>
                                          <p:spTgt spid="49"/>
                                        </p:tgtEl>
                                      </p:cBhvr>
                                      <p:to x="100000" y="80000"/>
                                    </p:animScale>
                                    <p:animScale>
                                      <p:cBhvr>
                                        <p:cTn id="40" dur="166" decel="50000">
                                          <p:stCondLst>
                                            <p:cond delay="1338"/>
                                          </p:stCondLst>
                                        </p:cTn>
                                        <p:tgtEl>
                                          <p:spTgt spid="49"/>
                                        </p:tgtEl>
                                      </p:cBhvr>
                                      <p:to x="100000" y="100000"/>
                                    </p:animScale>
                                    <p:animScale>
                                      <p:cBhvr>
                                        <p:cTn id="41" dur="26">
                                          <p:stCondLst>
                                            <p:cond delay="1642"/>
                                          </p:stCondLst>
                                        </p:cTn>
                                        <p:tgtEl>
                                          <p:spTgt spid="49"/>
                                        </p:tgtEl>
                                      </p:cBhvr>
                                      <p:to x="100000" y="90000"/>
                                    </p:animScale>
                                    <p:animScale>
                                      <p:cBhvr>
                                        <p:cTn id="42" dur="166" decel="50000">
                                          <p:stCondLst>
                                            <p:cond delay="1668"/>
                                          </p:stCondLst>
                                        </p:cTn>
                                        <p:tgtEl>
                                          <p:spTgt spid="49"/>
                                        </p:tgtEl>
                                      </p:cBhvr>
                                      <p:to x="100000" y="100000"/>
                                    </p:animScale>
                                    <p:animScale>
                                      <p:cBhvr>
                                        <p:cTn id="43" dur="26">
                                          <p:stCondLst>
                                            <p:cond delay="1808"/>
                                          </p:stCondLst>
                                        </p:cTn>
                                        <p:tgtEl>
                                          <p:spTgt spid="49"/>
                                        </p:tgtEl>
                                      </p:cBhvr>
                                      <p:to x="100000" y="95000"/>
                                    </p:animScale>
                                    <p:animScale>
                                      <p:cBhvr>
                                        <p:cTn id="44" dur="166" decel="50000">
                                          <p:stCondLst>
                                            <p:cond delay="1834"/>
                                          </p:stCondLst>
                                        </p:cTn>
                                        <p:tgtEl>
                                          <p:spTgt spid="49"/>
                                        </p:tgtEl>
                                      </p:cBhvr>
                                      <p:to x="100000" y="100000"/>
                                    </p:animScale>
                                  </p:childTnLst>
                                </p:cTn>
                              </p:par>
                              <p:par>
                                <p:cTn id="45" presetID="26" presetClass="entr" presetSubtype="0" fill="hold" grpId="0" nodeType="withEffect">
                                  <p:stCondLst>
                                    <p:cond delay="0"/>
                                  </p:stCondLst>
                                  <p:childTnLst>
                                    <p:set>
                                      <p:cBhvr>
                                        <p:cTn id="46" dur="1" fill="hold">
                                          <p:stCondLst>
                                            <p:cond delay="0"/>
                                          </p:stCondLst>
                                        </p:cTn>
                                        <p:tgtEl>
                                          <p:spTgt spid="4"/>
                                        </p:tgtEl>
                                        <p:attrNameLst>
                                          <p:attrName>style.visibility</p:attrName>
                                        </p:attrNameLst>
                                      </p:cBhvr>
                                      <p:to>
                                        <p:strVal val="visible"/>
                                      </p:to>
                                    </p:set>
                                    <p:animEffect transition="in" filter="wipe(down)">
                                      <p:cBhvr>
                                        <p:cTn id="47" dur="580">
                                          <p:stCondLst>
                                            <p:cond delay="0"/>
                                          </p:stCondLst>
                                        </p:cTn>
                                        <p:tgtEl>
                                          <p:spTgt spid="4"/>
                                        </p:tgtEl>
                                      </p:cBhvr>
                                    </p:animEffect>
                                    <p:anim calcmode="lin" valueType="num">
                                      <p:cBhvr>
                                        <p:cTn id="4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4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5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5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5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53" dur="26">
                                          <p:stCondLst>
                                            <p:cond delay="650"/>
                                          </p:stCondLst>
                                        </p:cTn>
                                        <p:tgtEl>
                                          <p:spTgt spid="4"/>
                                        </p:tgtEl>
                                      </p:cBhvr>
                                      <p:to x="100000" y="60000"/>
                                    </p:animScale>
                                    <p:animScale>
                                      <p:cBhvr>
                                        <p:cTn id="54" dur="166" decel="50000">
                                          <p:stCondLst>
                                            <p:cond delay="676"/>
                                          </p:stCondLst>
                                        </p:cTn>
                                        <p:tgtEl>
                                          <p:spTgt spid="4"/>
                                        </p:tgtEl>
                                      </p:cBhvr>
                                      <p:to x="100000" y="100000"/>
                                    </p:animScale>
                                    <p:animScale>
                                      <p:cBhvr>
                                        <p:cTn id="55" dur="26">
                                          <p:stCondLst>
                                            <p:cond delay="1312"/>
                                          </p:stCondLst>
                                        </p:cTn>
                                        <p:tgtEl>
                                          <p:spTgt spid="4"/>
                                        </p:tgtEl>
                                      </p:cBhvr>
                                      <p:to x="100000" y="80000"/>
                                    </p:animScale>
                                    <p:animScale>
                                      <p:cBhvr>
                                        <p:cTn id="56" dur="166" decel="50000">
                                          <p:stCondLst>
                                            <p:cond delay="1338"/>
                                          </p:stCondLst>
                                        </p:cTn>
                                        <p:tgtEl>
                                          <p:spTgt spid="4"/>
                                        </p:tgtEl>
                                      </p:cBhvr>
                                      <p:to x="100000" y="100000"/>
                                    </p:animScale>
                                    <p:animScale>
                                      <p:cBhvr>
                                        <p:cTn id="57" dur="26">
                                          <p:stCondLst>
                                            <p:cond delay="1642"/>
                                          </p:stCondLst>
                                        </p:cTn>
                                        <p:tgtEl>
                                          <p:spTgt spid="4"/>
                                        </p:tgtEl>
                                      </p:cBhvr>
                                      <p:to x="100000" y="90000"/>
                                    </p:animScale>
                                    <p:animScale>
                                      <p:cBhvr>
                                        <p:cTn id="58" dur="166" decel="50000">
                                          <p:stCondLst>
                                            <p:cond delay="1668"/>
                                          </p:stCondLst>
                                        </p:cTn>
                                        <p:tgtEl>
                                          <p:spTgt spid="4"/>
                                        </p:tgtEl>
                                      </p:cBhvr>
                                      <p:to x="100000" y="100000"/>
                                    </p:animScale>
                                    <p:animScale>
                                      <p:cBhvr>
                                        <p:cTn id="59" dur="26">
                                          <p:stCondLst>
                                            <p:cond delay="1808"/>
                                          </p:stCondLst>
                                        </p:cTn>
                                        <p:tgtEl>
                                          <p:spTgt spid="4"/>
                                        </p:tgtEl>
                                      </p:cBhvr>
                                      <p:to x="100000" y="95000"/>
                                    </p:animScale>
                                    <p:animScale>
                                      <p:cBhvr>
                                        <p:cTn id="60"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1" grpId="0" animBg="1"/>
      <p:bldP spid="3" grpId="0"/>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40" name="Freeform 5"/>
          <p:cNvSpPr>
            <a:spLocks noEditPoints="1"/>
          </p:cNvSpPr>
          <p:nvPr/>
        </p:nvSpPr>
        <p:spPr bwMode="auto">
          <a:xfrm>
            <a:off x="3808413" y="1216170"/>
            <a:ext cx="4554539" cy="4198939"/>
          </a:xfrm>
          <a:custGeom>
            <a:avLst/>
            <a:gdLst>
              <a:gd name="T0" fmla="*/ 3254 w 6460"/>
              <a:gd name="T1" fmla="*/ 2615 h 5945"/>
              <a:gd name="T2" fmla="*/ 3254 w 6460"/>
              <a:gd name="T3" fmla="*/ 2615 h 5945"/>
              <a:gd name="T4" fmla="*/ 3254 w 6460"/>
              <a:gd name="T5" fmla="*/ 2615 h 5945"/>
              <a:gd name="T6" fmla="*/ 3271 w 6460"/>
              <a:gd name="T7" fmla="*/ 2615 h 5945"/>
              <a:gd name="T8" fmla="*/ 4159 w 6460"/>
              <a:gd name="T9" fmla="*/ 3503 h 5945"/>
              <a:gd name="T10" fmla="*/ 4029 w 6460"/>
              <a:gd name="T11" fmla="*/ 3966 h 5945"/>
              <a:gd name="T12" fmla="*/ 4029 w 6460"/>
              <a:gd name="T13" fmla="*/ 3967 h 5945"/>
              <a:gd name="T14" fmla="*/ 4032 w 6460"/>
              <a:gd name="T15" fmla="*/ 3964 h 5945"/>
              <a:gd name="T16" fmla="*/ 3999 w 6460"/>
              <a:gd name="T17" fmla="*/ 4021 h 5945"/>
              <a:gd name="T18" fmla="*/ 3675 w 6460"/>
              <a:gd name="T19" fmla="*/ 4345 h 5945"/>
              <a:gd name="T20" fmla="*/ 2461 w 6460"/>
              <a:gd name="T21" fmla="*/ 4020 h 5945"/>
              <a:gd name="T22" fmla="*/ 2462 w 6460"/>
              <a:gd name="T23" fmla="*/ 4024 h 5945"/>
              <a:gd name="T24" fmla="*/ 2429 w 6460"/>
              <a:gd name="T25" fmla="*/ 3965 h 5945"/>
              <a:gd name="T26" fmla="*/ 2431 w 6460"/>
              <a:gd name="T27" fmla="*/ 3967 h 5945"/>
              <a:gd name="T28" fmla="*/ 2431 w 6460"/>
              <a:gd name="T29" fmla="*/ 3966 h 5945"/>
              <a:gd name="T30" fmla="*/ 2300 w 6460"/>
              <a:gd name="T31" fmla="*/ 3503 h 5945"/>
              <a:gd name="T32" fmla="*/ 3189 w 6460"/>
              <a:gd name="T33" fmla="*/ 2615 h 5945"/>
              <a:gd name="T34" fmla="*/ 3206 w 6460"/>
              <a:gd name="T35" fmla="*/ 2615 h 5945"/>
              <a:gd name="T36" fmla="*/ 3206 w 6460"/>
              <a:gd name="T37" fmla="*/ 2615 h 5945"/>
              <a:gd name="T38" fmla="*/ 3205 w 6460"/>
              <a:gd name="T39" fmla="*/ 2615 h 5945"/>
              <a:gd name="T40" fmla="*/ 3230 w 6460"/>
              <a:gd name="T41" fmla="*/ 2615 h 5945"/>
              <a:gd name="T42" fmla="*/ 3254 w 6460"/>
              <a:gd name="T43" fmla="*/ 2615 h 5945"/>
              <a:gd name="T44" fmla="*/ 5109 w 6460"/>
              <a:gd name="T45" fmla="*/ 3331 h 5945"/>
              <a:gd name="T46" fmla="*/ 5110 w 6460"/>
              <a:gd name="T47" fmla="*/ 3330 h 5945"/>
              <a:gd name="T48" fmla="*/ 4221 w 6460"/>
              <a:gd name="T49" fmla="*/ 2442 h 5945"/>
              <a:gd name="T50" fmla="*/ 4338 w 6460"/>
              <a:gd name="T51" fmla="*/ 2002 h 5945"/>
              <a:gd name="T52" fmla="*/ 4538 w 6460"/>
              <a:gd name="T53" fmla="*/ 1307 h 5945"/>
              <a:gd name="T54" fmla="*/ 3230 w 6460"/>
              <a:gd name="T55" fmla="*/ 0 h 5945"/>
              <a:gd name="T56" fmla="*/ 1923 w 6460"/>
              <a:gd name="T57" fmla="*/ 1307 h 5945"/>
              <a:gd name="T58" fmla="*/ 2119 w 6460"/>
              <a:gd name="T59" fmla="*/ 1997 h 5945"/>
              <a:gd name="T60" fmla="*/ 2118 w 6460"/>
              <a:gd name="T61" fmla="*/ 1996 h 5945"/>
              <a:gd name="T62" fmla="*/ 2118 w 6460"/>
              <a:gd name="T63" fmla="*/ 1996 h 5945"/>
              <a:gd name="T64" fmla="*/ 2238 w 6460"/>
              <a:gd name="T65" fmla="*/ 2442 h 5945"/>
              <a:gd name="T66" fmla="*/ 1350 w 6460"/>
              <a:gd name="T67" fmla="*/ 3330 h 5945"/>
              <a:gd name="T68" fmla="*/ 1351 w 6460"/>
              <a:gd name="T69" fmla="*/ 3331 h 5945"/>
              <a:gd name="T70" fmla="*/ 1307 w 6460"/>
              <a:gd name="T71" fmla="*/ 3330 h 5945"/>
              <a:gd name="T72" fmla="*/ 0 w 6460"/>
              <a:gd name="T73" fmla="*/ 4637 h 5945"/>
              <a:gd name="T74" fmla="*/ 1307 w 6460"/>
              <a:gd name="T75" fmla="*/ 5945 h 5945"/>
              <a:gd name="T76" fmla="*/ 2452 w 6460"/>
              <a:gd name="T77" fmla="*/ 5271 h 5945"/>
              <a:gd name="T78" fmla="*/ 2451 w 6460"/>
              <a:gd name="T79" fmla="*/ 5274 h 5945"/>
              <a:gd name="T80" fmla="*/ 2451 w 6460"/>
              <a:gd name="T81" fmla="*/ 5274 h 5945"/>
              <a:gd name="T82" fmla="*/ 2787 w 6460"/>
              <a:gd name="T83" fmla="*/ 4929 h 5945"/>
              <a:gd name="T84" fmla="*/ 3992 w 6460"/>
              <a:gd name="T85" fmla="*/ 5241 h 5945"/>
              <a:gd name="T86" fmla="*/ 5153 w 6460"/>
              <a:gd name="T87" fmla="*/ 5945 h 5945"/>
              <a:gd name="T88" fmla="*/ 6460 w 6460"/>
              <a:gd name="T89" fmla="*/ 4637 h 5945"/>
              <a:gd name="T90" fmla="*/ 5153 w 6460"/>
              <a:gd name="T91" fmla="*/ 3330 h 5945"/>
              <a:gd name="T92" fmla="*/ 5109 w 6460"/>
              <a:gd name="T93" fmla="*/ 3331 h 59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460" h="5945">
                <a:moveTo>
                  <a:pt x="3254" y="2615"/>
                </a:moveTo>
                <a:lnTo>
                  <a:pt x="3254" y="2615"/>
                </a:lnTo>
                <a:lnTo>
                  <a:pt x="3254" y="2615"/>
                </a:lnTo>
                <a:cubicBezTo>
                  <a:pt x="3259" y="2615"/>
                  <a:pt x="3265" y="2615"/>
                  <a:pt x="3271" y="2615"/>
                </a:cubicBezTo>
                <a:cubicBezTo>
                  <a:pt x="3761" y="2615"/>
                  <a:pt x="4159" y="3013"/>
                  <a:pt x="4159" y="3503"/>
                </a:cubicBezTo>
                <a:cubicBezTo>
                  <a:pt x="4159" y="3673"/>
                  <a:pt x="4111" y="3832"/>
                  <a:pt x="4029" y="3966"/>
                </a:cubicBezTo>
                <a:lnTo>
                  <a:pt x="4029" y="3967"/>
                </a:lnTo>
                <a:lnTo>
                  <a:pt x="4032" y="3964"/>
                </a:lnTo>
                <a:cubicBezTo>
                  <a:pt x="4021" y="3983"/>
                  <a:pt x="4010" y="4002"/>
                  <a:pt x="3999" y="4021"/>
                </a:cubicBezTo>
                <a:cubicBezTo>
                  <a:pt x="3924" y="4151"/>
                  <a:pt x="3815" y="4264"/>
                  <a:pt x="3675" y="4345"/>
                </a:cubicBezTo>
                <a:cubicBezTo>
                  <a:pt x="3250" y="4590"/>
                  <a:pt x="2707" y="4444"/>
                  <a:pt x="2461" y="4020"/>
                </a:cubicBezTo>
                <a:lnTo>
                  <a:pt x="2462" y="4024"/>
                </a:lnTo>
                <a:cubicBezTo>
                  <a:pt x="2451" y="4004"/>
                  <a:pt x="2440" y="3984"/>
                  <a:pt x="2429" y="3965"/>
                </a:cubicBezTo>
                <a:lnTo>
                  <a:pt x="2431" y="3967"/>
                </a:lnTo>
                <a:lnTo>
                  <a:pt x="2431" y="3966"/>
                </a:lnTo>
                <a:cubicBezTo>
                  <a:pt x="2348" y="3832"/>
                  <a:pt x="2300" y="3673"/>
                  <a:pt x="2300" y="3503"/>
                </a:cubicBezTo>
                <a:cubicBezTo>
                  <a:pt x="2300" y="3013"/>
                  <a:pt x="2698" y="2615"/>
                  <a:pt x="3189" y="2615"/>
                </a:cubicBezTo>
                <a:cubicBezTo>
                  <a:pt x="3194" y="2615"/>
                  <a:pt x="3200" y="2615"/>
                  <a:pt x="3206" y="2615"/>
                </a:cubicBezTo>
                <a:lnTo>
                  <a:pt x="3206" y="2615"/>
                </a:lnTo>
                <a:lnTo>
                  <a:pt x="3205" y="2615"/>
                </a:lnTo>
                <a:cubicBezTo>
                  <a:pt x="3213" y="2615"/>
                  <a:pt x="3222" y="2615"/>
                  <a:pt x="3230" y="2615"/>
                </a:cubicBezTo>
                <a:cubicBezTo>
                  <a:pt x="3238" y="2615"/>
                  <a:pt x="3246" y="2615"/>
                  <a:pt x="3254" y="2615"/>
                </a:cubicBezTo>
                <a:close/>
                <a:moveTo>
                  <a:pt x="5109" y="3331"/>
                </a:moveTo>
                <a:lnTo>
                  <a:pt x="5110" y="3330"/>
                </a:lnTo>
                <a:cubicBezTo>
                  <a:pt x="4619" y="3330"/>
                  <a:pt x="4221" y="2933"/>
                  <a:pt x="4221" y="2442"/>
                </a:cubicBezTo>
                <a:cubicBezTo>
                  <a:pt x="4221" y="2282"/>
                  <a:pt x="4264" y="2132"/>
                  <a:pt x="4338" y="2002"/>
                </a:cubicBezTo>
                <a:cubicBezTo>
                  <a:pt x="4464" y="1801"/>
                  <a:pt x="4538" y="1563"/>
                  <a:pt x="4538" y="1307"/>
                </a:cubicBezTo>
                <a:cubicBezTo>
                  <a:pt x="4538" y="585"/>
                  <a:pt x="3952" y="0"/>
                  <a:pt x="3230" y="0"/>
                </a:cubicBezTo>
                <a:cubicBezTo>
                  <a:pt x="2508" y="0"/>
                  <a:pt x="1923" y="585"/>
                  <a:pt x="1923" y="1307"/>
                </a:cubicBezTo>
                <a:cubicBezTo>
                  <a:pt x="1923" y="1560"/>
                  <a:pt x="1995" y="1797"/>
                  <a:pt x="2119" y="1997"/>
                </a:cubicBezTo>
                <a:lnTo>
                  <a:pt x="2118" y="1996"/>
                </a:lnTo>
                <a:lnTo>
                  <a:pt x="2118" y="1996"/>
                </a:lnTo>
                <a:cubicBezTo>
                  <a:pt x="2194" y="2127"/>
                  <a:pt x="2238" y="2279"/>
                  <a:pt x="2238" y="2442"/>
                </a:cubicBezTo>
                <a:cubicBezTo>
                  <a:pt x="2238" y="2933"/>
                  <a:pt x="1840" y="3330"/>
                  <a:pt x="1350" y="3330"/>
                </a:cubicBezTo>
                <a:lnTo>
                  <a:pt x="1351" y="3331"/>
                </a:lnTo>
                <a:cubicBezTo>
                  <a:pt x="1336" y="3330"/>
                  <a:pt x="1322" y="3330"/>
                  <a:pt x="1307" y="3330"/>
                </a:cubicBezTo>
                <a:cubicBezTo>
                  <a:pt x="585" y="3330"/>
                  <a:pt x="0" y="3915"/>
                  <a:pt x="0" y="4637"/>
                </a:cubicBezTo>
                <a:cubicBezTo>
                  <a:pt x="0" y="5359"/>
                  <a:pt x="585" y="5945"/>
                  <a:pt x="1307" y="5945"/>
                </a:cubicBezTo>
                <a:cubicBezTo>
                  <a:pt x="1800" y="5945"/>
                  <a:pt x="2228" y="5673"/>
                  <a:pt x="2452" y="5271"/>
                </a:cubicBezTo>
                <a:lnTo>
                  <a:pt x="2451" y="5274"/>
                </a:lnTo>
                <a:lnTo>
                  <a:pt x="2451" y="5274"/>
                </a:lnTo>
                <a:cubicBezTo>
                  <a:pt x="2527" y="5135"/>
                  <a:pt x="2640" y="5014"/>
                  <a:pt x="2787" y="4929"/>
                </a:cubicBezTo>
                <a:cubicBezTo>
                  <a:pt x="3207" y="4687"/>
                  <a:pt x="3743" y="4827"/>
                  <a:pt x="3992" y="5241"/>
                </a:cubicBezTo>
                <a:cubicBezTo>
                  <a:pt x="4210" y="5659"/>
                  <a:pt x="4648" y="5945"/>
                  <a:pt x="5153" y="5945"/>
                </a:cubicBezTo>
                <a:cubicBezTo>
                  <a:pt x="5875" y="5945"/>
                  <a:pt x="6460" y="5359"/>
                  <a:pt x="6460" y="4637"/>
                </a:cubicBezTo>
                <a:cubicBezTo>
                  <a:pt x="6460" y="3915"/>
                  <a:pt x="5875" y="3330"/>
                  <a:pt x="5153" y="3330"/>
                </a:cubicBezTo>
                <a:cubicBezTo>
                  <a:pt x="5138" y="3330"/>
                  <a:pt x="5123" y="3330"/>
                  <a:pt x="5109" y="3331"/>
                </a:cubicBezTo>
                <a:close/>
              </a:path>
            </a:pathLst>
          </a:custGeom>
          <a:solidFill>
            <a:schemeClr val="accent1">
              <a:lumMod val="7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sz="2400" dirty="0">
              <a:latin typeface="印品黑体" panose="00000500000000000000" pitchFamily="2" charset="-122"/>
              <a:ea typeface="印品黑体" panose="00000500000000000000" pitchFamily="2" charset="-122"/>
            </a:endParaRPr>
          </a:p>
        </p:txBody>
      </p:sp>
      <p:sp>
        <p:nvSpPr>
          <p:cNvPr id="41" name="等腰三角形 40"/>
          <p:cNvSpPr/>
          <p:nvPr/>
        </p:nvSpPr>
        <p:spPr>
          <a:xfrm rot="18781070">
            <a:off x="3776150" y="3623703"/>
            <a:ext cx="239969" cy="206871"/>
          </a:xfrm>
          <a:prstGeom prst="triangle">
            <a:avLst/>
          </a:prstGeom>
          <a:solidFill>
            <a:srgbClr val="8CBF4A"/>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dirty="0">
              <a:latin typeface="印品黑体" panose="00000500000000000000" pitchFamily="2" charset="-122"/>
              <a:ea typeface="印品黑体" panose="00000500000000000000" pitchFamily="2" charset="-122"/>
            </a:endParaRPr>
          </a:p>
        </p:txBody>
      </p:sp>
      <p:sp>
        <p:nvSpPr>
          <p:cNvPr id="42" name="等腰三角形 41"/>
          <p:cNvSpPr/>
          <p:nvPr/>
        </p:nvSpPr>
        <p:spPr>
          <a:xfrm rot="4492239">
            <a:off x="7051524" y="1737355"/>
            <a:ext cx="239969" cy="206871"/>
          </a:xfrm>
          <a:prstGeom prst="triangle">
            <a:avLst/>
          </a:prstGeom>
          <a:solidFill>
            <a:srgbClr val="8CBF4A"/>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dirty="0">
              <a:latin typeface="印品黑体" panose="00000500000000000000" pitchFamily="2" charset="-122"/>
              <a:ea typeface="印品黑体" panose="00000500000000000000" pitchFamily="2" charset="-122"/>
            </a:endParaRPr>
          </a:p>
        </p:txBody>
      </p:sp>
      <p:sp>
        <p:nvSpPr>
          <p:cNvPr id="43" name="等腰三角形 42"/>
          <p:cNvSpPr/>
          <p:nvPr/>
        </p:nvSpPr>
        <p:spPr>
          <a:xfrm rot="5996743">
            <a:off x="8449654" y="4564175"/>
            <a:ext cx="239969" cy="206871"/>
          </a:xfrm>
          <a:prstGeom prst="triangle">
            <a:avLst/>
          </a:prstGeom>
          <a:solidFill>
            <a:srgbClr val="8CBF4A"/>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dirty="0">
              <a:latin typeface="印品黑体" panose="00000500000000000000" pitchFamily="2" charset="-122"/>
              <a:ea typeface="印品黑体" panose="00000500000000000000" pitchFamily="2" charset="-122"/>
            </a:endParaRPr>
          </a:p>
        </p:txBody>
      </p:sp>
      <p:sp>
        <p:nvSpPr>
          <p:cNvPr id="44" name="Oval 6"/>
          <p:cNvSpPr>
            <a:spLocks noChangeArrowheads="1"/>
          </p:cNvSpPr>
          <p:nvPr/>
        </p:nvSpPr>
        <p:spPr bwMode="auto">
          <a:xfrm>
            <a:off x="5295901" y="1347933"/>
            <a:ext cx="1579563" cy="1582739"/>
          </a:xfrm>
          <a:prstGeom prst="ellipse">
            <a:avLst/>
          </a:prstGeom>
          <a:solidFill>
            <a:srgbClr val="8CBF4A"/>
          </a:solidFill>
          <a:ln>
            <a:noFill/>
          </a:ln>
        </p:spPr>
        <p:txBody>
          <a:bodyPr vert="horz" wrap="square" lIns="91440" tIns="45720" rIns="91440" bIns="45720" numCol="1" anchor="t" anchorCtr="0" compatLnSpc="1">
            <a:prstTxWarp prst="textNoShape">
              <a:avLst/>
            </a:prstTxWarp>
          </a:bodyPr>
          <a:lstStyle/>
          <a:p>
            <a:endParaRPr lang="zh-CN" altLang="en-US" sz="2400" dirty="0">
              <a:latin typeface="印品黑体" panose="00000500000000000000" pitchFamily="2" charset="-122"/>
              <a:ea typeface="印品黑体" panose="00000500000000000000" pitchFamily="2" charset="-122"/>
            </a:endParaRPr>
          </a:p>
        </p:txBody>
      </p:sp>
      <p:sp>
        <p:nvSpPr>
          <p:cNvPr id="45" name="Oval 7"/>
          <p:cNvSpPr>
            <a:spLocks noChangeArrowheads="1"/>
          </p:cNvSpPr>
          <p:nvPr/>
        </p:nvSpPr>
        <p:spPr bwMode="auto">
          <a:xfrm>
            <a:off x="3940177" y="3700607"/>
            <a:ext cx="1579563" cy="1582739"/>
          </a:xfrm>
          <a:prstGeom prst="ellipse">
            <a:avLst/>
          </a:prstGeom>
          <a:solidFill>
            <a:srgbClr val="8CBF4A"/>
          </a:solidFill>
          <a:ln>
            <a:noFill/>
          </a:ln>
        </p:spPr>
        <p:txBody>
          <a:bodyPr vert="horz" wrap="square" lIns="91440" tIns="45720" rIns="91440" bIns="45720" numCol="1" anchor="t" anchorCtr="0" compatLnSpc="1">
            <a:prstTxWarp prst="textNoShape">
              <a:avLst/>
            </a:prstTxWarp>
          </a:bodyPr>
          <a:lstStyle/>
          <a:p>
            <a:endParaRPr lang="zh-CN" altLang="en-US" sz="2400" dirty="0">
              <a:latin typeface="印品黑体" panose="00000500000000000000" pitchFamily="2" charset="-122"/>
              <a:ea typeface="印品黑体" panose="00000500000000000000" pitchFamily="2" charset="-122"/>
            </a:endParaRPr>
          </a:p>
        </p:txBody>
      </p:sp>
      <p:sp>
        <p:nvSpPr>
          <p:cNvPr id="46" name="Oval 8"/>
          <p:cNvSpPr>
            <a:spLocks noChangeArrowheads="1"/>
          </p:cNvSpPr>
          <p:nvPr/>
        </p:nvSpPr>
        <p:spPr bwMode="auto">
          <a:xfrm>
            <a:off x="6650038" y="3700607"/>
            <a:ext cx="1581151" cy="1582739"/>
          </a:xfrm>
          <a:prstGeom prst="ellipse">
            <a:avLst/>
          </a:prstGeom>
          <a:solidFill>
            <a:srgbClr val="8CBF4A"/>
          </a:solidFill>
          <a:ln>
            <a:noFill/>
          </a:ln>
        </p:spPr>
        <p:txBody>
          <a:bodyPr vert="horz" wrap="square" lIns="91440" tIns="45720" rIns="91440" bIns="45720" numCol="1" anchor="t" anchorCtr="0" compatLnSpc="1">
            <a:prstTxWarp prst="textNoShape">
              <a:avLst/>
            </a:prstTxWarp>
          </a:bodyPr>
          <a:lstStyle/>
          <a:p>
            <a:endParaRPr lang="zh-CN" altLang="en-US" sz="2400" dirty="0">
              <a:latin typeface="印品黑体" panose="00000500000000000000" pitchFamily="2" charset="-122"/>
              <a:ea typeface="印品黑体" panose="00000500000000000000" pitchFamily="2" charset="-122"/>
            </a:endParaRPr>
          </a:p>
        </p:txBody>
      </p:sp>
      <p:sp>
        <p:nvSpPr>
          <p:cNvPr id="47" name="TextBox 30"/>
          <p:cNvSpPr txBox="1"/>
          <p:nvPr/>
        </p:nvSpPr>
        <p:spPr>
          <a:xfrm>
            <a:off x="5653635" y="1860816"/>
            <a:ext cx="864096" cy="430887"/>
          </a:xfrm>
          <a:prstGeom prst="rect">
            <a:avLst/>
          </a:prstGeom>
          <a:noFill/>
        </p:spPr>
        <p:txBody>
          <a:bodyPr wrap="square" lIns="0" tIns="0" rIns="0" bIns="0" rtlCol="0">
            <a:spAutoFit/>
          </a:bodyPr>
          <a:lstStyle/>
          <a:p>
            <a:pPr algn="ctr"/>
            <a:r>
              <a:rPr lang="en-US" altLang="zh-CN" sz="2800" b="1" dirty="0" smtClean="0">
                <a:solidFill>
                  <a:schemeClr val="bg1"/>
                </a:solidFill>
                <a:latin typeface="印品黑体" panose="00000500000000000000" pitchFamily="2" charset="-122"/>
                <a:ea typeface="印品黑体" panose="00000500000000000000" pitchFamily="2" charset="-122"/>
              </a:rPr>
              <a:t>2</a:t>
            </a:r>
            <a:endParaRPr lang="zh-CN" altLang="en-US" sz="2800" b="1" dirty="0">
              <a:solidFill>
                <a:schemeClr val="bg1"/>
              </a:solidFill>
              <a:latin typeface="印品黑体" panose="00000500000000000000" pitchFamily="2" charset="-122"/>
              <a:ea typeface="印品黑体" panose="00000500000000000000" pitchFamily="2" charset="-122"/>
            </a:endParaRPr>
          </a:p>
        </p:txBody>
      </p:sp>
      <p:sp>
        <p:nvSpPr>
          <p:cNvPr id="48" name="TextBox 30"/>
          <p:cNvSpPr txBox="1"/>
          <p:nvPr/>
        </p:nvSpPr>
        <p:spPr>
          <a:xfrm>
            <a:off x="7008565" y="4302391"/>
            <a:ext cx="864096" cy="430887"/>
          </a:xfrm>
          <a:prstGeom prst="rect">
            <a:avLst/>
          </a:prstGeom>
          <a:noFill/>
        </p:spPr>
        <p:txBody>
          <a:bodyPr wrap="square" lIns="0" tIns="0" rIns="0" bIns="0" rtlCol="0">
            <a:spAutoFit/>
          </a:bodyPr>
          <a:lstStyle/>
          <a:p>
            <a:pPr algn="ctr"/>
            <a:r>
              <a:rPr lang="en-US" altLang="zh-CN" sz="2800" b="1" dirty="0" smtClean="0">
                <a:solidFill>
                  <a:schemeClr val="bg1"/>
                </a:solidFill>
                <a:latin typeface="印品黑体" panose="00000500000000000000" pitchFamily="2" charset="-122"/>
                <a:ea typeface="印品黑体" panose="00000500000000000000" pitchFamily="2" charset="-122"/>
              </a:rPr>
              <a:t>3</a:t>
            </a:r>
            <a:endParaRPr lang="zh-CN" altLang="en-US" sz="2800" b="1" dirty="0">
              <a:solidFill>
                <a:schemeClr val="bg1"/>
              </a:solidFill>
              <a:latin typeface="印品黑体" panose="00000500000000000000" pitchFamily="2" charset="-122"/>
              <a:ea typeface="印品黑体" panose="00000500000000000000" pitchFamily="2" charset="-122"/>
            </a:endParaRPr>
          </a:p>
        </p:txBody>
      </p:sp>
      <p:sp>
        <p:nvSpPr>
          <p:cNvPr id="49" name="TextBox 30"/>
          <p:cNvSpPr txBox="1"/>
          <p:nvPr/>
        </p:nvSpPr>
        <p:spPr>
          <a:xfrm>
            <a:off x="4297909" y="4264291"/>
            <a:ext cx="864096" cy="430887"/>
          </a:xfrm>
          <a:prstGeom prst="rect">
            <a:avLst/>
          </a:prstGeom>
          <a:noFill/>
        </p:spPr>
        <p:txBody>
          <a:bodyPr wrap="square" lIns="0" tIns="0" rIns="0" bIns="0" rtlCol="0">
            <a:spAutoFit/>
          </a:bodyPr>
          <a:lstStyle/>
          <a:p>
            <a:pPr algn="ctr"/>
            <a:r>
              <a:rPr lang="en-US" altLang="zh-CN" sz="2800" b="1" dirty="0" smtClean="0">
                <a:solidFill>
                  <a:schemeClr val="bg1"/>
                </a:solidFill>
                <a:latin typeface="印品黑体" panose="00000500000000000000" pitchFamily="2" charset="-122"/>
                <a:ea typeface="印品黑体" panose="00000500000000000000" pitchFamily="2" charset="-122"/>
              </a:rPr>
              <a:t>1</a:t>
            </a:r>
            <a:endParaRPr lang="zh-CN" altLang="en-US" sz="2800" b="1" dirty="0">
              <a:solidFill>
                <a:schemeClr val="bg1"/>
              </a:solidFill>
              <a:latin typeface="印品黑体" panose="00000500000000000000" pitchFamily="2" charset="-122"/>
              <a:ea typeface="印品黑体" panose="00000500000000000000" pitchFamily="2" charset="-122"/>
            </a:endParaRPr>
          </a:p>
        </p:txBody>
      </p:sp>
      <p:sp>
        <p:nvSpPr>
          <p:cNvPr id="9" name="矩形 8"/>
          <p:cNvSpPr/>
          <p:nvPr/>
        </p:nvSpPr>
        <p:spPr>
          <a:xfrm>
            <a:off x="292100" y="1860816"/>
            <a:ext cx="3516313" cy="2788456"/>
          </a:xfrm>
          <a:prstGeom prst="rect">
            <a:avLst/>
          </a:prstGeom>
        </p:spPr>
        <p:txBody>
          <a:bodyPr wrap="square">
            <a:spAutoFit/>
          </a:bodyPr>
          <a:lstStyle/>
          <a:p>
            <a:pPr indent="457200" algn="just">
              <a:lnSpc>
                <a:spcPct val="120000"/>
              </a:lnSpc>
            </a:pPr>
            <a:r>
              <a:rPr lang="en-US" altLang="zh-CN" sz="2000" b="1" dirty="0">
                <a:solidFill>
                  <a:schemeClr val="accent1">
                    <a:lumMod val="75000"/>
                  </a:schemeClr>
                </a:solidFill>
                <a:latin typeface="微软雅黑" pitchFamily="34" charset="-122"/>
                <a:ea typeface="微软雅黑" pitchFamily="34" charset="-122"/>
              </a:rPr>
              <a:t>(</a:t>
            </a:r>
            <a:r>
              <a:rPr lang="zh-CN" altLang="en-US" sz="2000" b="1" dirty="0">
                <a:solidFill>
                  <a:schemeClr val="accent1">
                    <a:lumMod val="75000"/>
                  </a:schemeClr>
                </a:solidFill>
                <a:latin typeface="微软雅黑" pitchFamily="34" charset="-122"/>
                <a:ea typeface="微软雅黑" pitchFamily="34" charset="-122"/>
              </a:rPr>
              <a:t>一</a:t>
            </a:r>
            <a:r>
              <a:rPr lang="en-US" altLang="zh-CN" sz="2000" b="1" dirty="0">
                <a:solidFill>
                  <a:schemeClr val="accent1">
                    <a:lumMod val="75000"/>
                  </a:schemeClr>
                </a:solidFill>
                <a:latin typeface="微软雅黑" pitchFamily="34" charset="-122"/>
                <a:ea typeface="微软雅黑" pitchFamily="34" charset="-122"/>
              </a:rPr>
              <a:t>) </a:t>
            </a:r>
            <a:r>
              <a:rPr lang="zh-CN" altLang="en-US" sz="2000" b="1" dirty="0">
                <a:solidFill>
                  <a:schemeClr val="accent1">
                    <a:lumMod val="75000"/>
                  </a:schemeClr>
                </a:solidFill>
                <a:latin typeface="微软雅黑" pitchFamily="34" charset="-122"/>
                <a:ea typeface="微软雅黑" pitchFamily="34" charset="-122"/>
              </a:rPr>
              <a:t>商机</a:t>
            </a:r>
            <a:r>
              <a:rPr lang="zh-CN" altLang="en-US" sz="2000" b="1" dirty="0" smtClean="0">
                <a:solidFill>
                  <a:schemeClr val="accent1">
                    <a:lumMod val="75000"/>
                  </a:schemeClr>
                </a:solidFill>
                <a:latin typeface="微软雅黑" pitchFamily="34" charset="-122"/>
                <a:ea typeface="微软雅黑" pitchFamily="34" charset="-122"/>
              </a:rPr>
              <a:t>意识</a:t>
            </a:r>
            <a:endParaRPr lang="en-US" altLang="zh-CN" sz="2000" b="1" dirty="0" smtClean="0">
              <a:solidFill>
                <a:schemeClr val="accent1">
                  <a:lumMod val="75000"/>
                </a:schemeClr>
              </a:solidFill>
              <a:latin typeface="微软雅黑" pitchFamily="34" charset="-122"/>
              <a:ea typeface="微软雅黑" pitchFamily="34" charset="-122"/>
            </a:endParaRPr>
          </a:p>
          <a:p>
            <a:pPr indent="457200" algn="just">
              <a:lnSpc>
                <a:spcPct val="120000"/>
              </a:lnSpc>
            </a:pPr>
            <a:r>
              <a:rPr lang="zh-CN" altLang="en-US" dirty="0">
                <a:solidFill>
                  <a:schemeClr val="tx1">
                    <a:lumMod val="75000"/>
                    <a:lumOff val="25000"/>
                  </a:schemeClr>
                </a:solidFill>
                <a:latin typeface="微软雅黑" pitchFamily="34" charset="-122"/>
                <a:ea typeface="微软雅黑" pitchFamily="34" charset="-122"/>
              </a:rPr>
              <a:t>真正的创业者</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会在他创业之前</a:t>
            </a:r>
            <a:r>
              <a:rPr lang="zh-CN" altLang="en-US" dirty="0" smtClean="0">
                <a:solidFill>
                  <a:schemeClr val="tx1">
                    <a:lumMod val="75000"/>
                    <a:lumOff val="25000"/>
                  </a:schemeClr>
                </a:solidFill>
                <a:latin typeface="微软雅黑" pitchFamily="34" charset="-122"/>
                <a:ea typeface="微软雅黑" pitchFamily="34" charset="-122"/>
              </a:rPr>
              <a:t>、创业</a:t>
            </a:r>
            <a:r>
              <a:rPr lang="zh-CN" altLang="en-US" dirty="0">
                <a:solidFill>
                  <a:schemeClr val="tx1">
                    <a:lumMod val="75000"/>
                    <a:lumOff val="25000"/>
                  </a:schemeClr>
                </a:solidFill>
                <a:latin typeface="微软雅黑" pitchFamily="34" charset="-122"/>
                <a:ea typeface="微软雅黑" pitchFamily="34" charset="-122"/>
              </a:rPr>
              <a:t>中和创业后</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始终面临着识别商机</a:t>
            </a:r>
            <a:r>
              <a:rPr lang="zh-CN" altLang="en-US" dirty="0" smtClean="0">
                <a:solidFill>
                  <a:schemeClr val="tx1">
                    <a:lumMod val="75000"/>
                    <a:lumOff val="25000"/>
                  </a:schemeClr>
                </a:solidFill>
                <a:latin typeface="微软雅黑" pitchFamily="34" charset="-122"/>
                <a:ea typeface="微软雅黑" pitchFamily="34" charset="-122"/>
              </a:rPr>
              <a:t>、发现市场的</a:t>
            </a:r>
            <a:r>
              <a:rPr lang="zh-CN" altLang="en-US" dirty="0">
                <a:solidFill>
                  <a:schemeClr val="tx1">
                    <a:lumMod val="75000"/>
                    <a:lumOff val="25000"/>
                  </a:schemeClr>
                </a:solidFill>
                <a:latin typeface="微软雅黑" pitchFamily="34" charset="-122"/>
                <a:ea typeface="微软雅黑" pitchFamily="34" charset="-122"/>
              </a:rPr>
              <a:t>考验</a:t>
            </a:r>
            <a:r>
              <a:rPr lang="zh-CN" altLang="en-US" dirty="0" smtClean="0">
                <a:solidFill>
                  <a:schemeClr val="tx1">
                    <a:lumMod val="75000"/>
                    <a:lumOff val="25000"/>
                  </a:schemeClr>
                </a:solidFill>
                <a:latin typeface="微软雅黑" pitchFamily="34" charset="-122"/>
                <a:ea typeface="微软雅黑" pitchFamily="34" charset="-122"/>
              </a:rPr>
              <a:t>。</a:t>
            </a:r>
            <a:endParaRPr lang="en-US" altLang="zh-CN"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pPr>
            <a:r>
              <a:rPr lang="zh-CN" altLang="en-US" dirty="0" smtClean="0">
                <a:solidFill>
                  <a:schemeClr val="tx1">
                    <a:lumMod val="75000"/>
                    <a:lumOff val="25000"/>
                  </a:schemeClr>
                </a:solidFill>
                <a:latin typeface="微软雅黑" pitchFamily="34" charset="-122"/>
                <a:ea typeface="微软雅黑" pitchFamily="34" charset="-122"/>
              </a:rPr>
              <a:t>他</a:t>
            </a:r>
            <a:r>
              <a:rPr lang="zh-CN" altLang="en-US" dirty="0">
                <a:solidFill>
                  <a:schemeClr val="tx1">
                    <a:lumMod val="75000"/>
                    <a:lumOff val="25000"/>
                  </a:schemeClr>
                </a:solidFill>
                <a:latin typeface="微软雅黑" pitchFamily="34" charset="-122"/>
                <a:ea typeface="微软雅黑" pitchFamily="34" charset="-122"/>
              </a:rPr>
              <a:t>必须有足够的市场敏锐度</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可以宏观地审视经济环境</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洞察未来市场形势的</a:t>
            </a:r>
            <a:r>
              <a:rPr lang="zh-CN" altLang="en-US" dirty="0" smtClean="0">
                <a:solidFill>
                  <a:schemeClr val="tx1">
                    <a:lumMod val="75000"/>
                    <a:lumOff val="25000"/>
                  </a:schemeClr>
                </a:solidFill>
                <a:latin typeface="微软雅黑" pitchFamily="34" charset="-122"/>
                <a:ea typeface="微软雅黑" pitchFamily="34" charset="-122"/>
              </a:rPr>
              <a:t>走向</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以便作出正确的决策来保证企业的持续发展。</a:t>
            </a:r>
            <a:endParaRPr lang="zh-CN" altLang="zh-CN" dirty="0">
              <a:solidFill>
                <a:schemeClr val="tx1">
                  <a:lumMod val="75000"/>
                  <a:lumOff val="25000"/>
                </a:schemeClr>
              </a:solidFill>
              <a:latin typeface="微软雅黑" pitchFamily="34" charset="-122"/>
              <a:ea typeface="微软雅黑" pitchFamily="34" charset="-122"/>
            </a:endParaRPr>
          </a:p>
        </p:txBody>
      </p:sp>
      <p:sp>
        <p:nvSpPr>
          <p:cNvPr id="13" name="矩形 12"/>
          <p:cNvSpPr/>
          <p:nvPr/>
        </p:nvSpPr>
        <p:spPr>
          <a:xfrm>
            <a:off x="7556499" y="935709"/>
            <a:ext cx="4193135" cy="1791260"/>
          </a:xfrm>
          <a:prstGeom prst="rect">
            <a:avLst/>
          </a:prstGeom>
        </p:spPr>
        <p:txBody>
          <a:bodyPr wrap="square">
            <a:spAutoFit/>
          </a:bodyPr>
          <a:lstStyle/>
          <a:p>
            <a:pPr indent="457200" algn="just">
              <a:lnSpc>
                <a:spcPct val="120000"/>
              </a:lnSpc>
            </a:pPr>
            <a:r>
              <a:rPr lang="en-US" altLang="zh-CN" sz="2000" b="1" dirty="0">
                <a:solidFill>
                  <a:schemeClr val="accent1">
                    <a:lumMod val="75000"/>
                  </a:schemeClr>
                </a:solidFill>
                <a:latin typeface="微软雅黑" pitchFamily="34" charset="-122"/>
                <a:ea typeface="微软雅黑" pitchFamily="34" charset="-122"/>
              </a:rPr>
              <a:t>(</a:t>
            </a:r>
            <a:r>
              <a:rPr lang="zh-CN" altLang="en-US" sz="2000" b="1" dirty="0">
                <a:solidFill>
                  <a:schemeClr val="accent1">
                    <a:lumMod val="75000"/>
                  </a:schemeClr>
                </a:solidFill>
                <a:latin typeface="微软雅黑" pitchFamily="34" charset="-122"/>
                <a:ea typeface="微软雅黑" pitchFamily="34" charset="-122"/>
              </a:rPr>
              <a:t>二</a:t>
            </a:r>
            <a:r>
              <a:rPr lang="en-US" altLang="zh-CN" sz="2000" b="1" dirty="0">
                <a:solidFill>
                  <a:schemeClr val="accent1">
                    <a:lumMod val="75000"/>
                  </a:schemeClr>
                </a:solidFill>
                <a:latin typeface="微软雅黑" pitchFamily="34" charset="-122"/>
                <a:ea typeface="微软雅黑" pitchFamily="34" charset="-122"/>
              </a:rPr>
              <a:t>) </a:t>
            </a:r>
            <a:r>
              <a:rPr lang="zh-CN" altLang="en-US" sz="2000" b="1" dirty="0">
                <a:solidFill>
                  <a:schemeClr val="accent1">
                    <a:lumMod val="75000"/>
                  </a:schemeClr>
                </a:solidFill>
                <a:latin typeface="微软雅黑" pitchFamily="34" charset="-122"/>
                <a:ea typeface="微软雅黑" pitchFamily="34" charset="-122"/>
              </a:rPr>
              <a:t>转化</a:t>
            </a:r>
            <a:r>
              <a:rPr lang="zh-CN" altLang="en-US" sz="2000" b="1" dirty="0" smtClean="0">
                <a:solidFill>
                  <a:schemeClr val="accent1">
                    <a:lumMod val="75000"/>
                  </a:schemeClr>
                </a:solidFill>
                <a:latin typeface="微软雅黑" pitchFamily="34" charset="-122"/>
                <a:ea typeface="微软雅黑" pitchFamily="34" charset="-122"/>
              </a:rPr>
              <a:t>意识</a:t>
            </a:r>
            <a:endParaRPr lang="en-US" altLang="zh-CN" sz="2000" b="1" dirty="0" smtClean="0">
              <a:solidFill>
                <a:schemeClr val="accent1">
                  <a:lumMod val="75000"/>
                </a:schemeClr>
              </a:solidFill>
              <a:latin typeface="微软雅黑" pitchFamily="34" charset="-122"/>
              <a:ea typeface="微软雅黑" pitchFamily="34" charset="-122"/>
            </a:endParaRPr>
          </a:p>
          <a:p>
            <a:pPr indent="457200" algn="just">
              <a:lnSpc>
                <a:spcPct val="120000"/>
              </a:lnSpc>
            </a:pPr>
            <a:r>
              <a:rPr lang="zh-CN" altLang="en-US" dirty="0">
                <a:solidFill>
                  <a:schemeClr val="tx1">
                    <a:lumMod val="75000"/>
                    <a:lumOff val="25000"/>
                  </a:schemeClr>
                </a:solidFill>
                <a:latin typeface="微软雅黑" pitchFamily="34" charset="-122"/>
                <a:ea typeface="微软雅黑" pitchFamily="34" charset="-122"/>
              </a:rPr>
              <a:t>转化意识就是把商机</a:t>
            </a:r>
            <a:r>
              <a:rPr lang="zh-CN" altLang="en-US" dirty="0" smtClean="0">
                <a:solidFill>
                  <a:schemeClr val="tx1">
                    <a:lumMod val="75000"/>
                    <a:lumOff val="25000"/>
                  </a:schemeClr>
                </a:solidFill>
                <a:latin typeface="微软雅黑" pitchFamily="34" charset="-122"/>
                <a:ea typeface="微软雅黑" pitchFamily="34" charset="-122"/>
              </a:rPr>
              <a:t>、机会</a:t>
            </a:r>
            <a:r>
              <a:rPr lang="zh-CN" altLang="en-US" dirty="0">
                <a:solidFill>
                  <a:schemeClr val="tx1">
                    <a:lumMod val="75000"/>
                    <a:lumOff val="25000"/>
                  </a:schemeClr>
                </a:solidFill>
                <a:latin typeface="微软雅黑" pitchFamily="34" charset="-122"/>
                <a:ea typeface="微软雅黑" pitchFamily="34" charset="-122"/>
              </a:rPr>
              <a:t>等转化为生产力</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把你的才能</a:t>
            </a:r>
            <a:r>
              <a:rPr lang="zh-CN" altLang="en-US" dirty="0" smtClean="0">
                <a:solidFill>
                  <a:schemeClr val="tx1">
                    <a:lumMod val="75000"/>
                    <a:lumOff val="25000"/>
                  </a:schemeClr>
                </a:solidFill>
                <a:latin typeface="微软雅黑" pitchFamily="34" charset="-122"/>
                <a:ea typeface="微软雅黑" pitchFamily="34" charset="-122"/>
              </a:rPr>
              <a:t>、你</a:t>
            </a:r>
            <a:r>
              <a:rPr lang="zh-CN" altLang="en-US" dirty="0">
                <a:solidFill>
                  <a:schemeClr val="tx1">
                    <a:lumMod val="75000"/>
                    <a:lumOff val="25000"/>
                  </a:schemeClr>
                </a:solidFill>
                <a:latin typeface="微软雅黑" pitchFamily="34" charset="-122"/>
                <a:ea typeface="微软雅黑" pitchFamily="34" charset="-122"/>
              </a:rPr>
              <a:t>在学校学到的知识转化为智力资本</a:t>
            </a:r>
            <a:r>
              <a:rPr lang="zh-CN" altLang="en-US" dirty="0" smtClean="0">
                <a:solidFill>
                  <a:schemeClr val="tx1">
                    <a:lumMod val="75000"/>
                    <a:lumOff val="25000"/>
                  </a:schemeClr>
                </a:solidFill>
                <a:latin typeface="微软雅黑" pitchFamily="34" charset="-122"/>
                <a:ea typeface="微软雅黑" pitchFamily="34" charset="-122"/>
              </a:rPr>
              <a:t>、人际关系</a:t>
            </a:r>
            <a:r>
              <a:rPr lang="zh-CN" altLang="en-US" dirty="0">
                <a:solidFill>
                  <a:schemeClr val="tx1">
                    <a:lumMod val="75000"/>
                    <a:lumOff val="25000"/>
                  </a:schemeClr>
                </a:solidFill>
                <a:latin typeface="微软雅黑" pitchFamily="34" charset="-122"/>
                <a:ea typeface="微软雅黑" pitchFamily="34" charset="-122"/>
              </a:rPr>
              <a:t>资本</a:t>
            </a:r>
            <a:r>
              <a:rPr lang="zh-CN" altLang="en-US" dirty="0" smtClean="0">
                <a:solidFill>
                  <a:schemeClr val="tx1">
                    <a:lumMod val="75000"/>
                    <a:lumOff val="25000"/>
                  </a:schemeClr>
                </a:solidFill>
                <a:latin typeface="微软雅黑" pitchFamily="34" charset="-122"/>
                <a:ea typeface="微软雅黑" pitchFamily="34" charset="-122"/>
              </a:rPr>
              <a:t>和营销</a:t>
            </a:r>
            <a:r>
              <a:rPr lang="zh-CN" altLang="en-US" dirty="0">
                <a:solidFill>
                  <a:schemeClr val="tx1">
                    <a:lumMod val="75000"/>
                    <a:lumOff val="25000"/>
                  </a:schemeClr>
                </a:solidFill>
                <a:latin typeface="微软雅黑" pitchFamily="34" charset="-122"/>
                <a:ea typeface="微软雅黑" pitchFamily="34" charset="-122"/>
              </a:rPr>
              <a:t>资本。</a:t>
            </a:r>
          </a:p>
        </p:txBody>
      </p:sp>
      <p:sp>
        <p:nvSpPr>
          <p:cNvPr id="26" name="矩形 25"/>
          <p:cNvSpPr/>
          <p:nvPr/>
        </p:nvSpPr>
        <p:spPr>
          <a:xfrm>
            <a:off x="8692243" y="3505249"/>
            <a:ext cx="3162300" cy="2788456"/>
          </a:xfrm>
          <a:prstGeom prst="rect">
            <a:avLst/>
          </a:prstGeom>
        </p:spPr>
        <p:txBody>
          <a:bodyPr wrap="square">
            <a:spAutoFit/>
          </a:bodyPr>
          <a:lstStyle/>
          <a:p>
            <a:pPr indent="457200" algn="just">
              <a:lnSpc>
                <a:spcPct val="120000"/>
              </a:lnSpc>
            </a:pPr>
            <a:r>
              <a:rPr lang="en-US" altLang="zh-CN" sz="2000" b="1" dirty="0">
                <a:solidFill>
                  <a:schemeClr val="accent1">
                    <a:lumMod val="75000"/>
                  </a:schemeClr>
                </a:solidFill>
                <a:latin typeface="微软雅黑" pitchFamily="34" charset="-122"/>
                <a:ea typeface="微软雅黑" pitchFamily="34" charset="-122"/>
              </a:rPr>
              <a:t>(</a:t>
            </a:r>
            <a:r>
              <a:rPr lang="zh-CN" altLang="en-US" sz="2000" b="1" dirty="0">
                <a:solidFill>
                  <a:schemeClr val="accent1">
                    <a:lumMod val="75000"/>
                  </a:schemeClr>
                </a:solidFill>
                <a:latin typeface="微软雅黑" pitchFamily="34" charset="-122"/>
                <a:ea typeface="微软雅黑" pitchFamily="34" charset="-122"/>
              </a:rPr>
              <a:t>三</a:t>
            </a:r>
            <a:r>
              <a:rPr lang="en-US" altLang="zh-CN" sz="2000" b="1" dirty="0">
                <a:solidFill>
                  <a:schemeClr val="accent1">
                    <a:lumMod val="75000"/>
                  </a:schemeClr>
                </a:solidFill>
                <a:latin typeface="微软雅黑" pitchFamily="34" charset="-122"/>
                <a:ea typeface="微软雅黑" pitchFamily="34" charset="-122"/>
              </a:rPr>
              <a:t>) </a:t>
            </a:r>
            <a:r>
              <a:rPr lang="zh-CN" altLang="en-US" sz="2000" b="1" dirty="0">
                <a:solidFill>
                  <a:schemeClr val="accent1">
                    <a:lumMod val="75000"/>
                  </a:schemeClr>
                </a:solidFill>
                <a:latin typeface="微软雅黑" pitchFamily="34" charset="-122"/>
                <a:ea typeface="微软雅黑" pitchFamily="34" charset="-122"/>
              </a:rPr>
              <a:t>战略</a:t>
            </a:r>
            <a:r>
              <a:rPr lang="zh-CN" altLang="en-US" sz="2000" b="1" dirty="0" smtClean="0">
                <a:solidFill>
                  <a:schemeClr val="accent1">
                    <a:lumMod val="75000"/>
                  </a:schemeClr>
                </a:solidFill>
                <a:latin typeface="微软雅黑" pitchFamily="34" charset="-122"/>
                <a:ea typeface="微软雅黑" pitchFamily="34" charset="-122"/>
              </a:rPr>
              <a:t>意识</a:t>
            </a:r>
            <a:endParaRPr lang="en-US" altLang="zh-CN" sz="2000" b="1" dirty="0" smtClean="0">
              <a:solidFill>
                <a:schemeClr val="accent1">
                  <a:lumMod val="75000"/>
                </a:schemeClr>
              </a:solidFill>
              <a:latin typeface="微软雅黑" pitchFamily="34" charset="-122"/>
              <a:ea typeface="微软雅黑" pitchFamily="34" charset="-122"/>
            </a:endParaRPr>
          </a:p>
          <a:p>
            <a:pPr indent="457200" algn="just">
              <a:lnSpc>
                <a:spcPct val="120000"/>
              </a:lnSpc>
            </a:pPr>
            <a:r>
              <a:rPr lang="zh-CN" altLang="en-US" dirty="0">
                <a:solidFill>
                  <a:schemeClr val="tx1">
                    <a:lumMod val="75000"/>
                    <a:lumOff val="25000"/>
                  </a:schemeClr>
                </a:solidFill>
                <a:latin typeface="微软雅黑" pitchFamily="34" charset="-122"/>
                <a:ea typeface="微软雅黑" pitchFamily="34" charset="-122"/>
              </a:rPr>
              <a:t>创业初期给自己制定一个合理的创业计划</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解决如何进入市场</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如何卖出产品等</a:t>
            </a:r>
            <a:r>
              <a:rPr lang="zh-CN" altLang="en-US" dirty="0" smtClean="0">
                <a:solidFill>
                  <a:schemeClr val="tx1">
                    <a:lumMod val="75000"/>
                    <a:lumOff val="25000"/>
                  </a:schemeClr>
                </a:solidFill>
                <a:latin typeface="微软雅黑" pitchFamily="34" charset="-122"/>
                <a:ea typeface="微软雅黑" pitchFamily="34" charset="-122"/>
              </a:rPr>
              <a:t>基本问题。</a:t>
            </a:r>
            <a:endParaRPr lang="en-US" altLang="zh-CN"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pPr>
            <a:r>
              <a:rPr lang="zh-CN" altLang="en-US" dirty="0" smtClean="0">
                <a:solidFill>
                  <a:schemeClr val="tx1">
                    <a:lumMod val="75000"/>
                    <a:lumOff val="25000"/>
                  </a:schemeClr>
                </a:solidFill>
                <a:latin typeface="微软雅黑" pitchFamily="34" charset="-122"/>
                <a:ea typeface="微软雅黑" pitchFamily="34" charset="-122"/>
              </a:rPr>
              <a:t>创业</a:t>
            </a:r>
            <a:r>
              <a:rPr lang="zh-CN" altLang="en-US" dirty="0">
                <a:solidFill>
                  <a:schemeClr val="tx1">
                    <a:lumMod val="75000"/>
                    <a:lumOff val="25000"/>
                  </a:schemeClr>
                </a:solidFill>
                <a:latin typeface="微软雅黑" pitchFamily="34" charset="-122"/>
                <a:ea typeface="微软雅黑" pitchFamily="34" charset="-122"/>
              </a:rPr>
              <a:t>中期需要制定整合市场</a:t>
            </a:r>
            <a:r>
              <a:rPr lang="zh-CN" altLang="en-US" dirty="0" smtClean="0">
                <a:solidFill>
                  <a:schemeClr val="tx1">
                    <a:lumMod val="75000"/>
                    <a:lumOff val="25000"/>
                  </a:schemeClr>
                </a:solidFill>
                <a:latin typeface="微软雅黑" pitchFamily="34" charset="-122"/>
                <a:ea typeface="微软雅黑" pitchFamily="34" charset="-122"/>
              </a:rPr>
              <a:t>、产品、人力</a:t>
            </a:r>
            <a:r>
              <a:rPr lang="zh-CN" altLang="en-US" dirty="0">
                <a:solidFill>
                  <a:schemeClr val="tx1">
                    <a:lumMod val="75000"/>
                    <a:lumOff val="25000"/>
                  </a:schemeClr>
                </a:solidFill>
                <a:latin typeface="微软雅黑" pitchFamily="34" charset="-122"/>
                <a:ea typeface="微软雅黑" pitchFamily="34" charset="-122"/>
              </a:rPr>
              <a:t>方面的创业策略</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转换创业初期战略。</a:t>
            </a:r>
            <a:endParaRPr lang="zh-CN" altLang="zh-CN" dirty="0">
              <a:solidFill>
                <a:schemeClr val="tx1">
                  <a:lumMod val="75000"/>
                  <a:lumOff val="25000"/>
                </a:schemeClr>
              </a:solidFill>
              <a:latin typeface="微软雅黑" pitchFamily="34" charset="-122"/>
              <a:ea typeface="微软雅黑" pitchFamily="34" charset="-122"/>
            </a:endParaRPr>
          </a:p>
        </p:txBody>
      </p:sp>
      <p:sp>
        <p:nvSpPr>
          <p:cNvPr id="23" name="矩形 22"/>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4" name="组合 23"/>
          <p:cNvGrpSpPr/>
          <p:nvPr/>
        </p:nvGrpSpPr>
        <p:grpSpPr>
          <a:xfrm>
            <a:off x="192881" y="893"/>
            <a:ext cx="575915" cy="836495"/>
            <a:chOff x="841003" y="360040"/>
            <a:chExt cx="504056" cy="836712"/>
          </a:xfrm>
          <a:solidFill>
            <a:schemeClr val="accent1"/>
          </a:solidFill>
        </p:grpSpPr>
        <p:sp>
          <p:nvSpPr>
            <p:cNvPr id="25" name="矩形 24"/>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27" name="等腰三角形 26"/>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28" name="文本框 9"/>
          <p:cNvSpPr txBox="1"/>
          <p:nvPr/>
        </p:nvSpPr>
        <p:spPr>
          <a:xfrm>
            <a:off x="840784" y="203271"/>
            <a:ext cx="68046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二、 创业意识的类型</a:t>
            </a:r>
          </a:p>
        </p:txBody>
      </p:sp>
      <p:sp>
        <p:nvSpPr>
          <p:cNvPr id="29" name="矩形 28"/>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32621500"/>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barn(inVertical)">
                                      <p:cBhvr>
                                        <p:cTn id="7" dur="500"/>
                                        <p:tgtEl>
                                          <p:spTgt spid="40"/>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1"/>
                                        </p:tgtEl>
                                        <p:attrNameLst>
                                          <p:attrName>style.visibility</p:attrName>
                                        </p:attrNameLst>
                                      </p:cBhvr>
                                      <p:to>
                                        <p:strVal val="visible"/>
                                      </p:to>
                                    </p:set>
                                    <p:animEffect transition="in" filter="barn(inVertical)">
                                      <p:cBhvr>
                                        <p:cTn id="10" dur="500"/>
                                        <p:tgtEl>
                                          <p:spTgt spid="41"/>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42"/>
                                        </p:tgtEl>
                                        <p:attrNameLst>
                                          <p:attrName>style.visibility</p:attrName>
                                        </p:attrNameLst>
                                      </p:cBhvr>
                                      <p:to>
                                        <p:strVal val="visible"/>
                                      </p:to>
                                    </p:set>
                                    <p:animEffect transition="in" filter="barn(inVertical)">
                                      <p:cBhvr>
                                        <p:cTn id="13" dur="500"/>
                                        <p:tgtEl>
                                          <p:spTgt spid="42"/>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43"/>
                                        </p:tgtEl>
                                        <p:attrNameLst>
                                          <p:attrName>style.visibility</p:attrName>
                                        </p:attrNameLst>
                                      </p:cBhvr>
                                      <p:to>
                                        <p:strVal val="visible"/>
                                      </p:to>
                                    </p:set>
                                    <p:animEffect transition="in" filter="barn(inVertical)">
                                      <p:cBhvr>
                                        <p:cTn id="16" dur="500"/>
                                        <p:tgtEl>
                                          <p:spTgt spid="43"/>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44"/>
                                        </p:tgtEl>
                                        <p:attrNameLst>
                                          <p:attrName>style.visibility</p:attrName>
                                        </p:attrNameLst>
                                      </p:cBhvr>
                                      <p:to>
                                        <p:strVal val="visible"/>
                                      </p:to>
                                    </p:set>
                                    <p:animEffect transition="in" filter="barn(inVertical)">
                                      <p:cBhvr>
                                        <p:cTn id="19" dur="500"/>
                                        <p:tgtEl>
                                          <p:spTgt spid="44"/>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45"/>
                                        </p:tgtEl>
                                        <p:attrNameLst>
                                          <p:attrName>style.visibility</p:attrName>
                                        </p:attrNameLst>
                                      </p:cBhvr>
                                      <p:to>
                                        <p:strVal val="visible"/>
                                      </p:to>
                                    </p:set>
                                    <p:animEffect transition="in" filter="barn(inVertical)">
                                      <p:cBhvr>
                                        <p:cTn id="22" dur="500"/>
                                        <p:tgtEl>
                                          <p:spTgt spid="45"/>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46"/>
                                        </p:tgtEl>
                                        <p:attrNameLst>
                                          <p:attrName>style.visibility</p:attrName>
                                        </p:attrNameLst>
                                      </p:cBhvr>
                                      <p:to>
                                        <p:strVal val="visible"/>
                                      </p:to>
                                    </p:set>
                                    <p:animEffect transition="in" filter="barn(inVertical)">
                                      <p:cBhvr>
                                        <p:cTn id="25" dur="500"/>
                                        <p:tgtEl>
                                          <p:spTgt spid="46"/>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49"/>
                                        </p:tgtEl>
                                        <p:attrNameLst>
                                          <p:attrName>style.visibility</p:attrName>
                                        </p:attrNameLst>
                                      </p:cBhvr>
                                      <p:to>
                                        <p:strVal val="visible"/>
                                      </p:to>
                                    </p:set>
                                    <p:animEffect transition="in" filter="barn(inVertical)">
                                      <p:cBhvr>
                                        <p:cTn id="28" dur="500"/>
                                        <p:tgtEl>
                                          <p:spTgt spid="49"/>
                                        </p:tgtEl>
                                      </p:cBhvr>
                                    </p:animEffect>
                                  </p:childTnLst>
                                </p:cTn>
                              </p:par>
                              <p:par>
                                <p:cTn id="29" presetID="16" presetClass="entr" presetSubtype="21"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barn(inVertical)">
                                      <p:cBhvr>
                                        <p:cTn id="31" dur="500"/>
                                        <p:tgtEl>
                                          <p:spTgt spid="9"/>
                                        </p:tgtEl>
                                      </p:cBhvr>
                                    </p:animEffect>
                                  </p:childTnLst>
                                </p:cTn>
                              </p:par>
                            </p:childTnLst>
                          </p:cTn>
                        </p:par>
                      </p:childTnLst>
                    </p:cTn>
                  </p:par>
                  <p:par>
                    <p:cTn id="32" fill="hold">
                      <p:stCondLst>
                        <p:cond delay="indefinite"/>
                      </p:stCondLst>
                      <p:childTnLst>
                        <p:par>
                          <p:cTn id="33" fill="hold">
                            <p:stCondLst>
                              <p:cond delay="0"/>
                            </p:stCondLst>
                            <p:childTnLst>
                              <p:par>
                                <p:cTn id="34" presetID="45" presetClass="entr" presetSubtype="0" fill="hold" grpId="0" nodeType="click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2000"/>
                                        <p:tgtEl>
                                          <p:spTgt spid="13"/>
                                        </p:tgtEl>
                                      </p:cBhvr>
                                    </p:animEffect>
                                    <p:anim calcmode="lin" valueType="num">
                                      <p:cBhvr>
                                        <p:cTn id="37" dur="2000" fill="hold"/>
                                        <p:tgtEl>
                                          <p:spTgt spid="13"/>
                                        </p:tgtEl>
                                        <p:attrNameLst>
                                          <p:attrName>ppt_w</p:attrName>
                                        </p:attrNameLst>
                                      </p:cBhvr>
                                      <p:tavLst>
                                        <p:tav tm="0" fmla="#ppt_w*sin(2.5*pi*$)">
                                          <p:val>
                                            <p:fltVal val="0"/>
                                          </p:val>
                                        </p:tav>
                                        <p:tav tm="100000">
                                          <p:val>
                                            <p:fltVal val="1"/>
                                          </p:val>
                                        </p:tav>
                                      </p:tavLst>
                                    </p:anim>
                                    <p:anim calcmode="lin" valueType="num">
                                      <p:cBhvr>
                                        <p:cTn id="38" dur="2000" fill="hold"/>
                                        <p:tgtEl>
                                          <p:spTgt spid="13"/>
                                        </p:tgtEl>
                                        <p:attrNameLst>
                                          <p:attrName>ppt_h</p:attrName>
                                        </p:attrNameLst>
                                      </p:cBhvr>
                                      <p:tavLst>
                                        <p:tav tm="0">
                                          <p:val>
                                            <p:strVal val="#ppt_h"/>
                                          </p:val>
                                        </p:tav>
                                        <p:tav tm="100000">
                                          <p:val>
                                            <p:strVal val="#ppt_h"/>
                                          </p:val>
                                        </p:tav>
                                      </p:tavLst>
                                    </p:anim>
                                  </p:childTnLst>
                                </p:cTn>
                              </p:par>
                            </p:childTnLst>
                          </p:cTn>
                        </p:par>
                      </p:childTnLst>
                    </p:cTn>
                  </p:par>
                  <p:par>
                    <p:cTn id="39" fill="hold">
                      <p:stCondLst>
                        <p:cond delay="indefinite"/>
                      </p:stCondLst>
                      <p:childTnLst>
                        <p:par>
                          <p:cTn id="40" fill="hold">
                            <p:stCondLst>
                              <p:cond delay="0"/>
                            </p:stCondLst>
                            <p:childTnLst>
                              <p:par>
                                <p:cTn id="41" presetID="21" presetClass="entr" presetSubtype="1" fill="hold" grpId="0" nodeType="click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wheel(1)">
                                      <p:cBhvr>
                                        <p:cTn id="43" dur="2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1" grpId="0" animBg="1"/>
      <p:bldP spid="42" grpId="0" animBg="1"/>
      <p:bldP spid="43" grpId="0" animBg="1"/>
      <p:bldP spid="44" grpId="0" animBg="1"/>
      <p:bldP spid="45" grpId="0" animBg="1"/>
      <p:bldP spid="46" grpId="0" animBg="1"/>
      <p:bldP spid="49" grpId="0"/>
      <p:bldP spid="9" grpId="0"/>
      <p:bldP spid="13" grpId="0"/>
      <p:bldP spid="2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0" name="组合 29"/>
          <p:cNvGrpSpPr/>
          <p:nvPr/>
        </p:nvGrpSpPr>
        <p:grpSpPr>
          <a:xfrm>
            <a:off x="192881" y="893"/>
            <a:ext cx="575915" cy="836495"/>
            <a:chOff x="841003" y="360040"/>
            <a:chExt cx="504056" cy="836712"/>
          </a:xfrm>
          <a:solidFill>
            <a:schemeClr val="accent1"/>
          </a:solidFill>
        </p:grpSpPr>
        <p:sp>
          <p:nvSpPr>
            <p:cNvPr id="31" name="矩形 3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32" name="等腰三角形 3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34" name="矩形 3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4"/>
          <p:cNvGrpSpPr/>
          <p:nvPr/>
        </p:nvGrpSpPr>
        <p:grpSpPr bwMode="auto">
          <a:xfrm>
            <a:off x="1775758" y="1118130"/>
            <a:ext cx="2298276" cy="2062113"/>
            <a:chOff x="0" y="0"/>
            <a:chExt cx="1604963" cy="1417638"/>
          </a:xfrm>
          <a:solidFill>
            <a:schemeClr val="accent1"/>
          </a:solidFill>
        </p:grpSpPr>
        <p:sp>
          <p:nvSpPr>
            <p:cNvPr id="16" name="Freeform 199"/>
            <p:cNvSpPr>
              <a:spLocks noChangeArrowheads="1"/>
            </p:cNvSpPr>
            <p:nvPr/>
          </p:nvSpPr>
          <p:spPr bwMode="auto">
            <a:xfrm>
              <a:off x="195263" y="1174751"/>
              <a:ext cx="201613" cy="190500"/>
            </a:xfrm>
            <a:custGeom>
              <a:avLst/>
              <a:gdLst>
                <a:gd name="T0" fmla="*/ 187612 w 72"/>
                <a:gd name="T1" fmla="*/ 0 h 68"/>
                <a:gd name="T2" fmla="*/ 0 w 72"/>
                <a:gd name="T3" fmla="*/ 159684 h 68"/>
                <a:gd name="T4" fmla="*/ 33602 w 72"/>
                <a:gd name="T5" fmla="*/ 190500 h 68"/>
                <a:gd name="T6" fmla="*/ 201613 w 72"/>
                <a:gd name="T7" fmla="*/ 14007 h 68"/>
                <a:gd name="T8" fmla="*/ 187612 w 72"/>
                <a:gd name="T9" fmla="*/ 0 h 68"/>
                <a:gd name="T10" fmla="*/ 0 60000 65536"/>
                <a:gd name="T11" fmla="*/ 0 60000 65536"/>
                <a:gd name="T12" fmla="*/ 0 60000 65536"/>
                <a:gd name="T13" fmla="*/ 0 60000 65536"/>
                <a:gd name="T14" fmla="*/ 0 60000 65536"/>
                <a:gd name="T15" fmla="*/ 0 w 72"/>
                <a:gd name="T16" fmla="*/ 0 h 68"/>
                <a:gd name="T17" fmla="*/ 72 w 72"/>
                <a:gd name="T18" fmla="*/ 68 h 68"/>
              </a:gdLst>
              <a:ahLst/>
              <a:cxnLst>
                <a:cxn ang="T10">
                  <a:pos x="T0" y="T1"/>
                </a:cxn>
                <a:cxn ang="T11">
                  <a:pos x="T2" y="T3"/>
                </a:cxn>
                <a:cxn ang="T12">
                  <a:pos x="T4" y="T5"/>
                </a:cxn>
                <a:cxn ang="T13">
                  <a:pos x="T6" y="T7"/>
                </a:cxn>
                <a:cxn ang="T14">
                  <a:pos x="T8" y="T9"/>
                </a:cxn>
              </a:cxnLst>
              <a:rect l="T15" t="T16" r="T17" b="T18"/>
              <a:pathLst>
                <a:path w="72" h="68">
                  <a:moveTo>
                    <a:pt x="67" y="0"/>
                  </a:moveTo>
                  <a:cubicBezTo>
                    <a:pt x="0" y="57"/>
                    <a:pt x="0" y="57"/>
                    <a:pt x="0" y="57"/>
                  </a:cubicBezTo>
                  <a:cubicBezTo>
                    <a:pt x="5" y="62"/>
                    <a:pt x="7" y="63"/>
                    <a:pt x="12" y="68"/>
                  </a:cubicBezTo>
                  <a:cubicBezTo>
                    <a:pt x="72" y="5"/>
                    <a:pt x="72" y="5"/>
                    <a:pt x="72" y="5"/>
                  </a:cubicBezTo>
                  <a:cubicBezTo>
                    <a:pt x="68" y="2"/>
                    <a:pt x="70" y="3"/>
                    <a:pt x="67" y="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a:defRPr/>
              </a:pPr>
              <a:endParaRPr lang="zh-CN" altLang="en-US" sz="43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7" name="Freeform 200"/>
            <p:cNvSpPr>
              <a:spLocks noChangeArrowheads="1"/>
            </p:cNvSpPr>
            <p:nvPr/>
          </p:nvSpPr>
          <p:spPr bwMode="auto">
            <a:xfrm>
              <a:off x="239713" y="1206501"/>
              <a:ext cx="182563" cy="196850"/>
            </a:xfrm>
            <a:custGeom>
              <a:avLst/>
              <a:gdLst>
                <a:gd name="T0" fmla="*/ 174137 w 65"/>
                <a:gd name="T1" fmla="*/ 0 h 71"/>
                <a:gd name="T2" fmla="*/ 0 w 65"/>
                <a:gd name="T3" fmla="*/ 171897 h 71"/>
                <a:gd name="T4" fmla="*/ 28087 w 65"/>
                <a:gd name="T5" fmla="*/ 196850 h 71"/>
                <a:gd name="T6" fmla="*/ 182563 w 65"/>
                <a:gd name="T7" fmla="*/ 13863 h 71"/>
                <a:gd name="T8" fmla="*/ 174137 w 65"/>
                <a:gd name="T9" fmla="*/ 0 h 71"/>
                <a:gd name="T10" fmla="*/ 0 60000 65536"/>
                <a:gd name="T11" fmla="*/ 0 60000 65536"/>
                <a:gd name="T12" fmla="*/ 0 60000 65536"/>
                <a:gd name="T13" fmla="*/ 0 60000 65536"/>
                <a:gd name="T14" fmla="*/ 0 60000 65536"/>
                <a:gd name="T15" fmla="*/ 0 w 65"/>
                <a:gd name="T16" fmla="*/ 0 h 71"/>
                <a:gd name="T17" fmla="*/ 65 w 65"/>
                <a:gd name="T18" fmla="*/ 71 h 71"/>
              </a:gdLst>
              <a:ahLst/>
              <a:cxnLst>
                <a:cxn ang="T10">
                  <a:pos x="T0" y="T1"/>
                </a:cxn>
                <a:cxn ang="T11">
                  <a:pos x="T2" y="T3"/>
                </a:cxn>
                <a:cxn ang="T12">
                  <a:pos x="T4" y="T5"/>
                </a:cxn>
                <a:cxn ang="T13">
                  <a:pos x="T6" y="T7"/>
                </a:cxn>
                <a:cxn ang="T14">
                  <a:pos x="T8" y="T9"/>
                </a:cxn>
              </a:cxnLst>
              <a:rect l="T15" t="T16" r="T17" b="T18"/>
              <a:pathLst>
                <a:path w="65" h="71">
                  <a:moveTo>
                    <a:pt x="62" y="0"/>
                  </a:moveTo>
                  <a:cubicBezTo>
                    <a:pt x="0" y="62"/>
                    <a:pt x="0" y="62"/>
                    <a:pt x="0" y="62"/>
                  </a:cubicBezTo>
                  <a:cubicBezTo>
                    <a:pt x="5" y="66"/>
                    <a:pt x="5" y="67"/>
                    <a:pt x="10" y="71"/>
                  </a:cubicBezTo>
                  <a:cubicBezTo>
                    <a:pt x="65" y="5"/>
                    <a:pt x="65" y="5"/>
                    <a:pt x="65" y="5"/>
                  </a:cubicBezTo>
                  <a:cubicBezTo>
                    <a:pt x="63" y="2"/>
                    <a:pt x="65" y="4"/>
                    <a:pt x="62" y="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a:defRPr/>
              </a:pPr>
              <a:endParaRPr lang="zh-CN" altLang="en-US" sz="43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0" name="Freeform 201"/>
            <p:cNvSpPr>
              <a:spLocks noChangeArrowheads="1"/>
            </p:cNvSpPr>
            <p:nvPr/>
          </p:nvSpPr>
          <p:spPr bwMode="auto">
            <a:xfrm>
              <a:off x="136525" y="1133476"/>
              <a:ext cx="230188" cy="176213"/>
            </a:xfrm>
            <a:custGeom>
              <a:avLst/>
              <a:gdLst>
                <a:gd name="T0" fmla="*/ 210538 w 82"/>
                <a:gd name="T1" fmla="*/ 0 h 63"/>
                <a:gd name="T2" fmla="*/ 0 w 82"/>
                <a:gd name="T3" fmla="*/ 123069 h 63"/>
                <a:gd name="T4" fmla="*/ 42108 w 82"/>
                <a:gd name="T5" fmla="*/ 176213 h 63"/>
                <a:gd name="T6" fmla="*/ 230188 w 82"/>
                <a:gd name="T7" fmla="*/ 19579 h 63"/>
                <a:gd name="T8" fmla="*/ 210538 w 82"/>
                <a:gd name="T9" fmla="*/ 0 h 63"/>
                <a:gd name="T10" fmla="*/ 0 60000 65536"/>
                <a:gd name="T11" fmla="*/ 0 60000 65536"/>
                <a:gd name="T12" fmla="*/ 0 60000 65536"/>
                <a:gd name="T13" fmla="*/ 0 60000 65536"/>
                <a:gd name="T14" fmla="*/ 0 60000 65536"/>
                <a:gd name="T15" fmla="*/ 0 w 82"/>
                <a:gd name="T16" fmla="*/ 0 h 63"/>
                <a:gd name="T17" fmla="*/ 82 w 82"/>
                <a:gd name="T18" fmla="*/ 63 h 63"/>
              </a:gdLst>
              <a:ahLst/>
              <a:cxnLst>
                <a:cxn ang="T10">
                  <a:pos x="T0" y="T1"/>
                </a:cxn>
                <a:cxn ang="T11">
                  <a:pos x="T2" y="T3"/>
                </a:cxn>
                <a:cxn ang="T12">
                  <a:pos x="T4" y="T5"/>
                </a:cxn>
                <a:cxn ang="T13">
                  <a:pos x="T6" y="T7"/>
                </a:cxn>
                <a:cxn ang="T14">
                  <a:pos x="T8" y="T9"/>
                </a:cxn>
              </a:cxnLst>
              <a:rect l="T15" t="T16" r="T17" b="T18"/>
              <a:pathLst>
                <a:path w="82" h="63">
                  <a:moveTo>
                    <a:pt x="75" y="0"/>
                  </a:moveTo>
                  <a:cubicBezTo>
                    <a:pt x="0" y="44"/>
                    <a:pt x="0" y="44"/>
                    <a:pt x="0" y="44"/>
                  </a:cubicBezTo>
                  <a:cubicBezTo>
                    <a:pt x="7" y="54"/>
                    <a:pt x="7" y="54"/>
                    <a:pt x="15" y="63"/>
                  </a:cubicBezTo>
                  <a:cubicBezTo>
                    <a:pt x="82" y="7"/>
                    <a:pt x="82" y="7"/>
                    <a:pt x="82" y="7"/>
                  </a:cubicBezTo>
                  <a:cubicBezTo>
                    <a:pt x="77" y="2"/>
                    <a:pt x="79" y="5"/>
                    <a:pt x="75" y="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a:defRPr/>
              </a:pPr>
              <a:endParaRPr lang="zh-CN" altLang="en-US" sz="43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1" name="Freeform 202"/>
            <p:cNvSpPr>
              <a:spLocks noChangeArrowheads="1"/>
            </p:cNvSpPr>
            <p:nvPr/>
          </p:nvSpPr>
          <p:spPr bwMode="auto">
            <a:xfrm>
              <a:off x="87313" y="1085851"/>
              <a:ext cx="247650" cy="147638"/>
            </a:xfrm>
            <a:custGeom>
              <a:avLst/>
              <a:gdLst>
                <a:gd name="T0" fmla="*/ 228172 w 89"/>
                <a:gd name="T1" fmla="*/ 0 h 53"/>
                <a:gd name="T2" fmla="*/ 0 w 89"/>
                <a:gd name="T3" fmla="*/ 86354 h 53"/>
                <a:gd name="T4" fmla="*/ 36174 w 89"/>
                <a:gd name="T5" fmla="*/ 147638 h 53"/>
                <a:gd name="T6" fmla="*/ 247650 w 89"/>
                <a:gd name="T7" fmla="*/ 27856 h 53"/>
                <a:gd name="T8" fmla="*/ 228172 w 89"/>
                <a:gd name="T9" fmla="*/ 0 h 53"/>
                <a:gd name="T10" fmla="*/ 0 60000 65536"/>
                <a:gd name="T11" fmla="*/ 0 60000 65536"/>
                <a:gd name="T12" fmla="*/ 0 60000 65536"/>
                <a:gd name="T13" fmla="*/ 0 60000 65536"/>
                <a:gd name="T14" fmla="*/ 0 60000 65536"/>
                <a:gd name="T15" fmla="*/ 0 w 89"/>
                <a:gd name="T16" fmla="*/ 0 h 53"/>
                <a:gd name="T17" fmla="*/ 89 w 89"/>
                <a:gd name="T18" fmla="*/ 53 h 53"/>
              </a:gdLst>
              <a:ahLst/>
              <a:cxnLst>
                <a:cxn ang="T10">
                  <a:pos x="T0" y="T1"/>
                </a:cxn>
                <a:cxn ang="T11">
                  <a:pos x="T2" y="T3"/>
                </a:cxn>
                <a:cxn ang="T12">
                  <a:pos x="T4" y="T5"/>
                </a:cxn>
                <a:cxn ang="T13">
                  <a:pos x="T6" y="T7"/>
                </a:cxn>
                <a:cxn ang="T14">
                  <a:pos x="T8" y="T9"/>
                </a:cxn>
              </a:cxnLst>
              <a:rect l="T15" t="T16" r="T17" b="T18"/>
              <a:pathLst>
                <a:path w="89" h="53">
                  <a:moveTo>
                    <a:pt x="82" y="0"/>
                  </a:moveTo>
                  <a:cubicBezTo>
                    <a:pt x="0" y="31"/>
                    <a:pt x="0" y="31"/>
                    <a:pt x="0" y="31"/>
                  </a:cubicBezTo>
                  <a:cubicBezTo>
                    <a:pt x="5" y="40"/>
                    <a:pt x="7" y="45"/>
                    <a:pt x="13" y="53"/>
                  </a:cubicBezTo>
                  <a:cubicBezTo>
                    <a:pt x="89" y="10"/>
                    <a:pt x="89" y="10"/>
                    <a:pt x="89" y="10"/>
                  </a:cubicBezTo>
                  <a:cubicBezTo>
                    <a:pt x="86" y="5"/>
                    <a:pt x="85" y="5"/>
                    <a:pt x="82" y="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a:defRPr/>
              </a:pPr>
              <a:endParaRPr lang="zh-CN" altLang="en-US" sz="43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2" name="Freeform 203"/>
            <p:cNvSpPr>
              <a:spLocks noChangeArrowheads="1"/>
            </p:cNvSpPr>
            <p:nvPr/>
          </p:nvSpPr>
          <p:spPr bwMode="auto">
            <a:xfrm>
              <a:off x="44450" y="1041401"/>
              <a:ext cx="263525" cy="111125"/>
            </a:xfrm>
            <a:custGeom>
              <a:avLst/>
              <a:gdLst>
                <a:gd name="T0" fmla="*/ 249508 w 94"/>
                <a:gd name="T1" fmla="*/ 0 h 40"/>
                <a:gd name="T2" fmla="*/ 0 w 94"/>
                <a:gd name="T3" fmla="*/ 30559 h 40"/>
                <a:gd name="T4" fmla="*/ 33641 w 94"/>
                <a:gd name="T5" fmla="*/ 111125 h 40"/>
                <a:gd name="T6" fmla="*/ 263525 w 94"/>
                <a:gd name="T7" fmla="*/ 25003 h 40"/>
                <a:gd name="T8" fmla="*/ 249508 w 94"/>
                <a:gd name="T9" fmla="*/ 0 h 40"/>
                <a:gd name="T10" fmla="*/ 0 60000 65536"/>
                <a:gd name="T11" fmla="*/ 0 60000 65536"/>
                <a:gd name="T12" fmla="*/ 0 60000 65536"/>
                <a:gd name="T13" fmla="*/ 0 60000 65536"/>
                <a:gd name="T14" fmla="*/ 0 60000 65536"/>
                <a:gd name="T15" fmla="*/ 0 w 94"/>
                <a:gd name="T16" fmla="*/ 0 h 40"/>
                <a:gd name="T17" fmla="*/ 94 w 94"/>
                <a:gd name="T18" fmla="*/ 40 h 40"/>
              </a:gdLst>
              <a:ahLst/>
              <a:cxnLst>
                <a:cxn ang="T10">
                  <a:pos x="T0" y="T1"/>
                </a:cxn>
                <a:cxn ang="T11">
                  <a:pos x="T2" y="T3"/>
                </a:cxn>
                <a:cxn ang="T12">
                  <a:pos x="T4" y="T5"/>
                </a:cxn>
                <a:cxn ang="T13">
                  <a:pos x="T6" y="T7"/>
                </a:cxn>
                <a:cxn ang="T14">
                  <a:pos x="T8" y="T9"/>
                </a:cxn>
              </a:cxnLst>
              <a:rect l="T15" t="T16" r="T17" b="T18"/>
              <a:pathLst>
                <a:path w="94" h="40">
                  <a:moveTo>
                    <a:pt x="89" y="0"/>
                  </a:moveTo>
                  <a:cubicBezTo>
                    <a:pt x="0" y="11"/>
                    <a:pt x="0" y="11"/>
                    <a:pt x="0" y="11"/>
                  </a:cubicBezTo>
                  <a:cubicBezTo>
                    <a:pt x="4" y="24"/>
                    <a:pt x="6" y="28"/>
                    <a:pt x="12" y="40"/>
                  </a:cubicBezTo>
                  <a:cubicBezTo>
                    <a:pt x="94" y="9"/>
                    <a:pt x="94" y="9"/>
                    <a:pt x="94" y="9"/>
                  </a:cubicBezTo>
                  <a:cubicBezTo>
                    <a:pt x="90" y="2"/>
                    <a:pt x="92" y="6"/>
                    <a:pt x="89" y="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a:defRPr/>
              </a:pPr>
              <a:endParaRPr lang="zh-CN" altLang="en-US" sz="43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3" name="Freeform 204"/>
            <p:cNvSpPr>
              <a:spLocks noChangeArrowheads="1"/>
            </p:cNvSpPr>
            <p:nvPr/>
          </p:nvSpPr>
          <p:spPr bwMode="auto">
            <a:xfrm>
              <a:off x="1195388" y="1184276"/>
              <a:ext cx="195263" cy="195263"/>
            </a:xfrm>
            <a:custGeom>
              <a:avLst/>
              <a:gdLst>
                <a:gd name="T0" fmla="*/ 0 w 70"/>
                <a:gd name="T1" fmla="*/ 16737 h 70"/>
                <a:gd name="T2" fmla="*/ 161789 w 70"/>
                <a:gd name="T3" fmla="*/ 195263 h 70"/>
                <a:gd name="T4" fmla="*/ 195263 w 70"/>
                <a:gd name="T5" fmla="*/ 164579 h 70"/>
                <a:gd name="T6" fmla="*/ 13947 w 70"/>
                <a:gd name="T7" fmla="*/ 0 h 70"/>
                <a:gd name="T8" fmla="*/ 0 w 70"/>
                <a:gd name="T9" fmla="*/ 16737 h 70"/>
                <a:gd name="T10" fmla="*/ 0 60000 65536"/>
                <a:gd name="T11" fmla="*/ 0 60000 65536"/>
                <a:gd name="T12" fmla="*/ 0 60000 65536"/>
                <a:gd name="T13" fmla="*/ 0 60000 65536"/>
                <a:gd name="T14" fmla="*/ 0 60000 65536"/>
                <a:gd name="T15" fmla="*/ 0 w 70"/>
                <a:gd name="T16" fmla="*/ 0 h 70"/>
                <a:gd name="T17" fmla="*/ 70 w 70"/>
                <a:gd name="T18" fmla="*/ 70 h 70"/>
              </a:gdLst>
              <a:ahLst/>
              <a:cxnLst>
                <a:cxn ang="T10">
                  <a:pos x="T0" y="T1"/>
                </a:cxn>
                <a:cxn ang="T11">
                  <a:pos x="T2" y="T3"/>
                </a:cxn>
                <a:cxn ang="T12">
                  <a:pos x="T4" y="T5"/>
                </a:cxn>
                <a:cxn ang="T13">
                  <a:pos x="T6" y="T7"/>
                </a:cxn>
                <a:cxn ang="T14">
                  <a:pos x="T8" y="T9"/>
                </a:cxn>
              </a:cxnLst>
              <a:rect l="T15" t="T16" r="T17" b="T18"/>
              <a:pathLst>
                <a:path w="70" h="70">
                  <a:moveTo>
                    <a:pt x="0" y="6"/>
                  </a:moveTo>
                  <a:cubicBezTo>
                    <a:pt x="58" y="70"/>
                    <a:pt x="58" y="70"/>
                    <a:pt x="58" y="70"/>
                  </a:cubicBezTo>
                  <a:cubicBezTo>
                    <a:pt x="63" y="66"/>
                    <a:pt x="65" y="65"/>
                    <a:pt x="70" y="59"/>
                  </a:cubicBezTo>
                  <a:cubicBezTo>
                    <a:pt x="5" y="0"/>
                    <a:pt x="5" y="0"/>
                    <a:pt x="5" y="0"/>
                  </a:cubicBezTo>
                  <a:cubicBezTo>
                    <a:pt x="2" y="4"/>
                    <a:pt x="3" y="2"/>
                    <a:pt x="0" y="6"/>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a:defRPr/>
              </a:pPr>
              <a:endParaRPr lang="zh-CN" altLang="en-US" sz="43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4" name="Freeform 206"/>
            <p:cNvSpPr>
              <a:spLocks noChangeArrowheads="1"/>
            </p:cNvSpPr>
            <p:nvPr/>
          </p:nvSpPr>
          <p:spPr bwMode="auto">
            <a:xfrm>
              <a:off x="1166813" y="1217613"/>
              <a:ext cx="176213" cy="200025"/>
            </a:xfrm>
            <a:custGeom>
              <a:avLst/>
              <a:gdLst>
                <a:gd name="T0" fmla="*/ 0 w 63"/>
                <a:gd name="T1" fmla="*/ 11113 h 72"/>
                <a:gd name="T2" fmla="*/ 151040 w 63"/>
                <a:gd name="T3" fmla="*/ 200025 h 72"/>
                <a:gd name="T4" fmla="*/ 176213 w 63"/>
                <a:gd name="T5" fmla="*/ 175022 h 72"/>
                <a:gd name="T6" fmla="*/ 11188 w 63"/>
                <a:gd name="T7" fmla="*/ 0 h 72"/>
                <a:gd name="T8" fmla="*/ 0 w 63"/>
                <a:gd name="T9" fmla="*/ 11113 h 72"/>
                <a:gd name="T10" fmla="*/ 0 60000 65536"/>
                <a:gd name="T11" fmla="*/ 0 60000 65536"/>
                <a:gd name="T12" fmla="*/ 0 60000 65536"/>
                <a:gd name="T13" fmla="*/ 0 60000 65536"/>
                <a:gd name="T14" fmla="*/ 0 60000 65536"/>
                <a:gd name="T15" fmla="*/ 0 w 63"/>
                <a:gd name="T16" fmla="*/ 0 h 72"/>
                <a:gd name="T17" fmla="*/ 63 w 63"/>
                <a:gd name="T18" fmla="*/ 72 h 72"/>
              </a:gdLst>
              <a:ahLst/>
              <a:cxnLst>
                <a:cxn ang="T10">
                  <a:pos x="T0" y="T1"/>
                </a:cxn>
                <a:cxn ang="T11">
                  <a:pos x="T2" y="T3"/>
                </a:cxn>
                <a:cxn ang="T12">
                  <a:pos x="T4" y="T5"/>
                </a:cxn>
                <a:cxn ang="T13">
                  <a:pos x="T6" y="T7"/>
                </a:cxn>
                <a:cxn ang="T14">
                  <a:pos x="T8" y="T9"/>
                </a:cxn>
              </a:cxnLst>
              <a:rect l="T15" t="T16" r="T17" b="T18"/>
              <a:pathLst>
                <a:path w="63" h="72">
                  <a:moveTo>
                    <a:pt x="0" y="4"/>
                  </a:moveTo>
                  <a:cubicBezTo>
                    <a:pt x="54" y="72"/>
                    <a:pt x="54" y="72"/>
                    <a:pt x="54" y="72"/>
                  </a:cubicBezTo>
                  <a:cubicBezTo>
                    <a:pt x="59" y="68"/>
                    <a:pt x="59" y="67"/>
                    <a:pt x="63" y="63"/>
                  </a:cubicBezTo>
                  <a:cubicBezTo>
                    <a:pt x="4" y="0"/>
                    <a:pt x="4" y="0"/>
                    <a:pt x="4" y="0"/>
                  </a:cubicBezTo>
                  <a:cubicBezTo>
                    <a:pt x="1" y="3"/>
                    <a:pt x="3" y="1"/>
                    <a:pt x="0" y="4"/>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a:defRPr/>
              </a:pPr>
              <a:endParaRPr lang="zh-CN" altLang="en-US" sz="43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5" name="Freeform 207"/>
            <p:cNvSpPr>
              <a:spLocks noChangeArrowheads="1"/>
            </p:cNvSpPr>
            <p:nvPr/>
          </p:nvSpPr>
          <p:spPr bwMode="auto">
            <a:xfrm>
              <a:off x="1225550" y="1144588"/>
              <a:ext cx="223838" cy="180975"/>
            </a:xfrm>
            <a:custGeom>
              <a:avLst/>
              <a:gdLst>
                <a:gd name="T0" fmla="*/ 0 w 80"/>
                <a:gd name="T1" fmla="*/ 19490 h 65"/>
                <a:gd name="T2" fmla="*/ 184666 w 80"/>
                <a:gd name="T3" fmla="*/ 180975 h 65"/>
                <a:gd name="T4" fmla="*/ 223838 w 80"/>
                <a:gd name="T5" fmla="*/ 128075 h 65"/>
                <a:gd name="T6" fmla="*/ 19586 w 80"/>
                <a:gd name="T7" fmla="*/ 0 h 65"/>
                <a:gd name="T8" fmla="*/ 0 w 80"/>
                <a:gd name="T9" fmla="*/ 19490 h 65"/>
                <a:gd name="T10" fmla="*/ 0 60000 65536"/>
                <a:gd name="T11" fmla="*/ 0 60000 65536"/>
                <a:gd name="T12" fmla="*/ 0 60000 65536"/>
                <a:gd name="T13" fmla="*/ 0 60000 65536"/>
                <a:gd name="T14" fmla="*/ 0 60000 65536"/>
                <a:gd name="T15" fmla="*/ 0 w 80"/>
                <a:gd name="T16" fmla="*/ 0 h 65"/>
                <a:gd name="T17" fmla="*/ 80 w 80"/>
                <a:gd name="T18" fmla="*/ 65 h 65"/>
              </a:gdLst>
              <a:ahLst/>
              <a:cxnLst>
                <a:cxn ang="T10">
                  <a:pos x="T0" y="T1"/>
                </a:cxn>
                <a:cxn ang="T11">
                  <a:pos x="T2" y="T3"/>
                </a:cxn>
                <a:cxn ang="T12">
                  <a:pos x="T4" y="T5"/>
                </a:cxn>
                <a:cxn ang="T13">
                  <a:pos x="T6" y="T7"/>
                </a:cxn>
                <a:cxn ang="T14">
                  <a:pos x="T8" y="T9"/>
                </a:cxn>
              </a:cxnLst>
              <a:rect l="T15" t="T16" r="T17" b="T18"/>
              <a:pathLst>
                <a:path w="80" h="65">
                  <a:moveTo>
                    <a:pt x="0" y="7"/>
                  </a:moveTo>
                  <a:cubicBezTo>
                    <a:pt x="66" y="65"/>
                    <a:pt x="66" y="65"/>
                    <a:pt x="66" y="65"/>
                  </a:cubicBezTo>
                  <a:cubicBezTo>
                    <a:pt x="74" y="55"/>
                    <a:pt x="74" y="56"/>
                    <a:pt x="80" y="46"/>
                  </a:cubicBezTo>
                  <a:cubicBezTo>
                    <a:pt x="7" y="0"/>
                    <a:pt x="7" y="0"/>
                    <a:pt x="7" y="0"/>
                  </a:cubicBezTo>
                  <a:cubicBezTo>
                    <a:pt x="3" y="6"/>
                    <a:pt x="6" y="1"/>
                    <a:pt x="0" y="7"/>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a:defRPr/>
              </a:pPr>
              <a:endParaRPr lang="zh-CN" altLang="en-US" sz="43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7" name="Freeform 208"/>
            <p:cNvSpPr>
              <a:spLocks noChangeArrowheads="1"/>
            </p:cNvSpPr>
            <p:nvPr/>
          </p:nvSpPr>
          <p:spPr bwMode="auto">
            <a:xfrm>
              <a:off x="1258888" y="1096963"/>
              <a:ext cx="242888" cy="153988"/>
            </a:xfrm>
            <a:custGeom>
              <a:avLst/>
              <a:gdLst>
                <a:gd name="T0" fmla="*/ 0 w 87"/>
                <a:gd name="T1" fmla="*/ 27998 h 55"/>
                <a:gd name="T2" fmla="*/ 209386 w 87"/>
                <a:gd name="T3" fmla="*/ 153988 h 55"/>
                <a:gd name="T4" fmla="*/ 242888 w 87"/>
                <a:gd name="T5" fmla="*/ 92393 h 55"/>
                <a:gd name="T6" fmla="*/ 16751 w 87"/>
                <a:gd name="T7" fmla="*/ 0 h 55"/>
                <a:gd name="T8" fmla="*/ 0 w 87"/>
                <a:gd name="T9" fmla="*/ 27998 h 55"/>
                <a:gd name="T10" fmla="*/ 0 60000 65536"/>
                <a:gd name="T11" fmla="*/ 0 60000 65536"/>
                <a:gd name="T12" fmla="*/ 0 60000 65536"/>
                <a:gd name="T13" fmla="*/ 0 60000 65536"/>
                <a:gd name="T14" fmla="*/ 0 60000 65536"/>
                <a:gd name="T15" fmla="*/ 0 w 87"/>
                <a:gd name="T16" fmla="*/ 0 h 55"/>
                <a:gd name="T17" fmla="*/ 87 w 87"/>
                <a:gd name="T18" fmla="*/ 55 h 55"/>
              </a:gdLst>
              <a:ahLst/>
              <a:cxnLst>
                <a:cxn ang="T10">
                  <a:pos x="T0" y="T1"/>
                </a:cxn>
                <a:cxn ang="T11">
                  <a:pos x="T2" y="T3"/>
                </a:cxn>
                <a:cxn ang="T12">
                  <a:pos x="T4" y="T5"/>
                </a:cxn>
                <a:cxn ang="T13">
                  <a:pos x="T6" y="T7"/>
                </a:cxn>
                <a:cxn ang="T14">
                  <a:pos x="T8" y="T9"/>
                </a:cxn>
              </a:cxnLst>
              <a:rect l="T15" t="T16" r="T17" b="T18"/>
              <a:pathLst>
                <a:path w="87" h="55">
                  <a:moveTo>
                    <a:pt x="0" y="10"/>
                  </a:moveTo>
                  <a:cubicBezTo>
                    <a:pt x="75" y="55"/>
                    <a:pt x="75" y="55"/>
                    <a:pt x="75" y="55"/>
                  </a:cubicBezTo>
                  <a:cubicBezTo>
                    <a:pt x="80" y="47"/>
                    <a:pt x="83" y="42"/>
                    <a:pt x="87" y="33"/>
                  </a:cubicBezTo>
                  <a:cubicBezTo>
                    <a:pt x="6" y="0"/>
                    <a:pt x="6" y="0"/>
                    <a:pt x="6" y="0"/>
                  </a:cubicBezTo>
                  <a:cubicBezTo>
                    <a:pt x="4" y="5"/>
                    <a:pt x="3" y="5"/>
                    <a:pt x="0" y="1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a:defRPr/>
              </a:pPr>
              <a:endParaRPr lang="zh-CN" altLang="en-US" sz="43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8" name="Freeform 209"/>
            <p:cNvSpPr>
              <a:spLocks noChangeArrowheads="1"/>
            </p:cNvSpPr>
            <p:nvPr/>
          </p:nvSpPr>
          <p:spPr bwMode="auto">
            <a:xfrm>
              <a:off x="1287463" y="1052513"/>
              <a:ext cx="258763" cy="117475"/>
            </a:xfrm>
            <a:custGeom>
              <a:avLst/>
              <a:gdLst>
                <a:gd name="T0" fmla="*/ 0 w 93"/>
                <a:gd name="T1" fmla="*/ 25173 h 42"/>
                <a:gd name="T2" fmla="*/ 225374 w 93"/>
                <a:gd name="T3" fmla="*/ 117475 h 42"/>
                <a:gd name="T4" fmla="*/ 258763 w 93"/>
                <a:gd name="T5" fmla="*/ 36361 h 42"/>
                <a:gd name="T6" fmla="*/ 13912 w 93"/>
                <a:gd name="T7" fmla="*/ 0 h 42"/>
                <a:gd name="T8" fmla="*/ 0 w 93"/>
                <a:gd name="T9" fmla="*/ 25173 h 42"/>
                <a:gd name="T10" fmla="*/ 0 60000 65536"/>
                <a:gd name="T11" fmla="*/ 0 60000 65536"/>
                <a:gd name="T12" fmla="*/ 0 60000 65536"/>
                <a:gd name="T13" fmla="*/ 0 60000 65536"/>
                <a:gd name="T14" fmla="*/ 0 60000 65536"/>
                <a:gd name="T15" fmla="*/ 0 w 93"/>
                <a:gd name="T16" fmla="*/ 0 h 42"/>
                <a:gd name="T17" fmla="*/ 93 w 93"/>
                <a:gd name="T18" fmla="*/ 42 h 42"/>
              </a:gdLst>
              <a:ahLst/>
              <a:cxnLst>
                <a:cxn ang="T10">
                  <a:pos x="T0" y="T1"/>
                </a:cxn>
                <a:cxn ang="T11">
                  <a:pos x="T2" y="T3"/>
                </a:cxn>
                <a:cxn ang="T12">
                  <a:pos x="T4" y="T5"/>
                </a:cxn>
                <a:cxn ang="T13">
                  <a:pos x="T6" y="T7"/>
                </a:cxn>
                <a:cxn ang="T14">
                  <a:pos x="T8" y="T9"/>
                </a:cxn>
              </a:cxnLst>
              <a:rect l="T15" t="T16" r="T17" b="T18"/>
              <a:pathLst>
                <a:path w="93" h="42">
                  <a:moveTo>
                    <a:pt x="0" y="9"/>
                  </a:moveTo>
                  <a:cubicBezTo>
                    <a:pt x="81" y="42"/>
                    <a:pt x="81" y="42"/>
                    <a:pt x="81" y="42"/>
                  </a:cubicBezTo>
                  <a:cubicBezTo>
                    <a:pt x="88" y="30"/>
                    <a:pt x="89" y="27"/>
                    <a:pt x="93" y="13"/>
                  </a:cubicBezTo>
                  <a:cubicBezTo>
                    <a:pt x="5" y="0"/>
                    <a:pt x="5" y="0"/>
                    <a:pt x="5" y="0"/>
                  </a:cubicBezTo>
                  <a:cubicBezTo>
                    <a:pt x="3" y="7"/>
                    <a:pt x="4" y="3"/>
                    <a:pt x="0" y="9"/>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a:defRPr/>
              </a:pPr>
              <a:endParaRPr lang="zh-CN" altLang="en-US" sz="43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9" name="Freeform 210"/>
            <p:cNvSpPr>
              <a:spLocks noChangeArrowheads="1"/>
            </p:cNvSpPr>
            <p:nvPr/>
          </p:nvSpPr>
          <p:spPr bwMode="auto">
            <a:xfrm>
              <a:off x="0" y="0"/>
              <a:ext cx="1604963" cy="1071563"/>
            </a:xfrm>
            <a:custGeom>
              <a:avLst/>
              <a:gdLst>
                <a:gd name="T0" fmla="*/ 809460 w 575"/>
                <a:gd name="T1" fmla="*/ 5581 h 384"/>
                <a:gd name="T2" fmla="*/ 809460 w 575"/>
                <a:gd name="T3" fmla="*/ 5581 h 384"/>
                <a:gd name="T4" fmla="*/ 809460 w 575"/>
                <a:gd name="T5" fmla="*/ 5581 h 384"/>
                <a:gd name="T6" fmla="*/ 809460 w 575"/>
                <a:gd name="T7" fmla="*/ 5581 h 384"/>
                <a:gd name="T8" fmla="*/ 809460 w 575"/>
                <a:gd name="T9" fmla="*/ 5581 h 384"/>
                <a:gd name="T10" fmla="*/ 0 w 575"/>
                <a:gd name="T11" fmla="*/ 795301 h 384"/>
                <a:gd name="T12" fmla="*/ 36286 w 575"/>
                <a:gd name="T13" fmla="*/ 1049239 h 384"/>
                <a:gd name="T14" fmla="*/ 284706 w 575"/>
                <a:gd name="T15" fmla="*/ 1018543 h 384"/>
                <a:gd name="T16" fmla="*/ 242838 w 575"/>
                <a:gd name="T17" fmla="*/ 798091 h 384"/>
                <a:gd name="T18" fmla="*/ 806668 w 575"/>
                <a:gd name="T19" fmla="*/ 248357 h 384"/>
                <a:gd name="T20" fmla="*/ 1356543 w 575"/>
                <a:gd name="T21" fmla="*/ 812044 h 384"/>
                <a:gd name="T22" fmla="*/ 1309092 w 575"/>
                <a:gd name="T23" fmla="*/ 1032496 h 384"/>
                <a:gd name="T24" fmla="*/ 1554721 w 575"/>
                <a:gd name="T25" fmla="*/ 1071563 h 384"/>
                <a:gd name="T26" fmla="*/ 1599381 w 575"/>
                <a:gd name="T27" fmla="*/ 817625 h 384"/>
                <a:gd name="T28" fmla="*/ 809460 w 575"/>
                <a:gd name="T29" fmla="*/ 5581 h 38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75"/>
                <a:gd name="T46" fmla="*/ 0 h 384"/>
                <a:gd name="T47" fmla="*/ 575 w 575"/>
                <a:gd name="T48" fmla="*/ 384 h 38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75" h="384">
                  <a:moveTo>
                    <a:pt x="290" y="2"/>
                  </a:moveTo>
                  <a:cubicBezTo>
                    <a:pt x="290" y="2"/>
                    <a:pt x="290" y="2"/>
                    <a:pt x="290" y="2"/>
                  </a:cubicBezTo>
                  <a:cubicBezTo>
                    <a:pt x="290" y="2"/>
                    <a:pt x="290" y="2"/>
                    <a:pt x="290" y="2"/>
                  </a:cubicBezTo>
                  <a:cubicBezTo>
                    <a:pt x="290" y="2"/>
                    <a:pt x="290" y="2"/>
                    <a:pt x="290" y="2"/>
                  </a:cubicBezTo>
                  <a:cubicBezTo>
                    <a:pt x="290" y="2"/>
                    <a:pt x="290" y="2"/>
                    <a:pt x="290" y="2"/>
                  </a:cubicBezTo>
                  <a:cubicBezTo>
                    <a:pt x="132" y="0"/>
                    <a:pt x="1" y="127"/>
                    <a:pt x="0" y="285"/>
                  </a:cubicBezTo>
                  <a:cubicBezTo>
                    <a:pt x="0" y="317"/>
                    <a:pt x="4" y="348"/>
                    <a:pt x="13" y="376"/>
                  </a:cubicBezTo>
                  <a:cubicBezTo>
                    <a:pt x="102" y="365"/>
                    <a:pt x="102" y="365"/>
                    <a:pt x="102" y="365"/>
                  </a:cubicBezTo>
                  <a:cubicBezTo>
                    <a:pt x="91" y="342"/>
                    <a:pt x="86" y="314"/>
                    <a:pt x="87" y="286"/>
                  </a:cubicBezTo>
                  <a:cubicBezTo>
                    <a:pt x="88" y="176"/>
                    <a:pt x="179" y="87"/>
                    <a:pt x="289" y="89"/>
                  </a:cubicBezTo>
                  <a:cubicBezTo>
                    <a:pt x="399" y="90"/>
                    <a:pt x="488" y="181"/>
                    <a:pt x="486" y="291"/>
                  </a:cubicBezTo>
                  <a:cubicBezTo>
                    <a:pt x="486" y="319"/>
                    <a:pt x="480" y="346"/>
                    <a:pt x="469" y="370"/>
                  </a:cubicBezTo>
                  <a:cubicBezTo>
                    <a:pt x="557" y="384"/>
                    <a:pt x="557" y="384"/>
                    <a:pt x="557" y="384"/>
                  </a:cubicBezTo>
                  <a:cubicBezTo>
                    <a:pt x="568" y="355"/>
                    <a:pt x="573" y="324"/>
                    <a:pt x="573" y="293"/>
                  </a:cubicBezTo>
                  <a:cubicBezTo>
                    <a:pt x="575" y="134"/>
                    <a:pt x="448" y="4"/>
                    <a:pt x="290" y="2"/>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a:defRPr/>
              </a:pPr>
              <a:endParaRPr lang="zh-CN" altLang="en-US" sz="43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35" name="组合 6"/>
          <p:cNvGrpSpPr/>
          <p:nvPr/>
        </p:nvGrpSpPr>
        <p:grpSpPr bwMode="auto">
          <a:xfrm>
            <a:off x="7698313" y="954725"/>
            <a:ext cx="2271187" cy="2328226"/>
            <a:chOff x="0" y="0"/>
            <a:chExt cx="1609725" cy="1692275"/>
          </a:xfrm>
          <a:solidFill>
            <a:schemeClr val="accent2"/>
          </a:solidFill>
        </p:grpSpPr>
        <p:sp>
          <p:nvSpPr>
            <p:cNvPr id="36" name="Freeform 214"/>
            <p:cNvSpPr>
              <a:spLocks noChangeArrowheads="1"/>
            </p:cNvSpPr>
            <p:nvPr/>
          </p:nvSpPr>
          <p:spPr bwMode="auto">
            <a:xfrm>
              <a:off x="25400" y="452438"/>
              <a:ext cx="228600" cy="153988"/>
            </a:xfrm>
            <a:custGeom>
              <a:avLst/>
              <a:gdLst>
                <a:gd name="T0" fmla="*/ 228600 w 82"/>
                <a:gd name="T1" fmla="*/ 134390 h 55"/>
                <a:gd name="T2" fmla="*/ 25090 w 82"/>
                <a:gd name="T3" fmla="*/ 0 h 55"/>
                <a:gd name="T4" fmla="*/ 0 w 82"/>
                <a:gd name="T5" fmla="*/ 39197 h 55"/>
                <a:gd name="T6" fmla="*/ 214661 w 82"/>
                <a:gd name="T7" fmla="*/ 153988 h 55"/>
                <a:gd name="T8" fmla="*/ 228600 w 82"/>
                <a:gd name="T9" fmla="*/ 134390 h 55"/>
                <a:gd name="T10" fmla="*/ 0 60000 65536"/>
                <a:gd name="T11" fmla="*/ 0 60000 65536"/>
                <a:gd name="T12" fmla="*/ 0 60000 65536"/>
                <a:gd name="T13" fmla="*/ 0 60000 65536"/>
                <a:gd name="T14" fmla="*/ 0 60000 65536"/>
                <a:gd name="T15" fmla="*/ 0 w 82"/>
                <a:gd name="T16" fmla="*/ 0 h 55"/>
                <a:gd name="T17" fmla="*/ 82 w 82"/>
                <a:gd name="T18" fmla="*/ 55 h 55"/>
              </a:gdLst>
              <a:ahLst/>
              <a:cxnLst>
                <a:cxn ang="T10">
                  <a:pos x="T0" y="T1"/>
                </a:cxn>
                <a:cxn ang="T11">
                  <a:pos x="T2" y="T3"/>
                </a:cxn>
                <a:cxn ang="T12">
                  <a:pos x="T4" y="T5"/>
                </a:cxn>
                <a:cxn ang="T13">
                  <a:pos x="T6" y="T7"/>
                </a:cxn>
                <a:cxn ang="T14">
                  <a:pos x="T8" y="T9"/>
                </a:cxn>
              </a:cxnLst>
              <a:rect l="T15" t="T16" r="T17" b="T18"/>
              <a:pathLst>
                <a:path w="82" h="55">
                  <a:moveTo>
                    <a:pt x="82" y="48"/>
                  </a:moveTo>
                  <a:cubicBezTo>
                    <a:pt x="9" y="0"/>
                    <a:pt x="9" y="0"/>
                    <a:pt x="9" y="0"/>
                  </a:cubicBezTo>
                  <a:cubicBezTo>
                    <a:pt x="5" y="6"/>
                    <a:pt x="5" y="8"/>
                    <a:pt x="0" y="14"/>
                  </a:cubicBezTo>
                  <a:cubicBezTo>
                    <a:pt x="77" y="55"/>
                    <a:pt x="77" y="55"/>
                    <a:pt x="77" y="55"/>
                  </a:cubicBezTo>
                  <a:cubicBezTo>
                    <a:pt x="80" y="51"/>
                    <a:pt x="79" y="52"/>
                    <a:pt x="82" y="48"/>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a:defRPr/>
              </a:pPr>
              <a:endParaRPr lang="zh-CN" altLang="en-US" sz="19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7" name="Freeform 215"/>
            <p:cNvSpPr>
              <a:spLocks noChangeArrowheads="1"/>
            </p:cNvSpPr>
            <p:nvPr/>
          </p:nvSpPr>
          <p:spPr bwMode="auto">
            <a:xfrm>
              <a:off x="0" y="506413"/>
              <a:ext cx="228600" cy="133350"/>
            </a:xfrm>
            <a:custGeom>
              <a:avLst/>
              <a:gdLst>
                <a:gd name="T0" fmla="*/ 228600 w 82"/>
                <a:gd name="T1" fmla="*/ 119459 h 48"/>
                <a:gd name="T2" fmla="*/ 16727 w 82"/>
                <a:gd name="T3" fmla="*/ 0 h 48"/>
                <a:gd name="T4" fmla="*/ 0 w 82"/>
                <a:gd name="T5" fmla="*/ 33338 h 48"/>
                <a:gd name="T6" fmla="*/ 223024 w 82"/>
                <a:gd name="T7" fmla="*/ 133350 h 48"/>
                <a:gd name="T8" fmla="*/ 228600 w 82"/>
                <a:gd name="T9" fmla="*/ 119459 h 48"/>
                <a:gd name="T10" fmla="*/ 0 60000 65536"/>
                <a:gd name="T11" fmla="*/ 0 60000 65536"/>
                <a:gd name="T12" fmla="*/ 0 60000 65536"/>
                <a:gd name="T13" fmla="*/ 0 60000 65536"/>
                <a:gd name="T14" fmla="*/ 0 60000 65536"/>
                <a:gd name="T15" fmla="*/ 0 w 82"/>
                <a:gd name="T16" fmla="*/ 0 h 48"/>
                <a:gd name="T17" fmla="*/ 82 w 82"/>
                <a:gd name="T18" fmla="*/ 48 h 48"/>
              </a:gdLst>
              <a:ahLst/>
              <a:cxnLst>
                <a:cxn ang="T10">
                  <a:pos x="T0" y="T1"/>
                </a:cxn>
                <a:cxn ang="T11">
                  <a:pos x="T2" y="T3"/>
                </a:cxn>
                <a:cxn ang="T12">
                  <a:pos x="T4" y="T5"/>
                </a:cxn>
                <a:cxn ang="T13">
                  <a:pos x="T6" y="T7"/>
                </a:cxn>
                <a:cxn ang="T14">
                  <a:pos x="T8" y="T9"/>
                </a:cxn>
              </a:cxnLst>
              <a:rect l="T15" t="T16" r="T17" b="T18"/>
              <a:pathLst>
                <a:path w="82" h="48">
                  <a:moveTo>
                    <a:pt x="82" y="43"/>
                  </a:moveTo>
                  <a:cubicBezTo>
                    <a:pt x="6" y="0"/>
                    <a:pt x="6" y="0"/>
                    <a:pt x="6" y="0"/>
                  </a:cubicBezTo>
                  <a:cubicBezTo>
                    <a:pt x="3" y="7"/>
                    <a:pt x="3" y="6"/>
                    <a:pt x="0" y="12"/>
                  </a:cubicBezTo>
                  <a:cubicBezTo>
                    <a:pt x="80" y="48"/>
                    <a:pt x="80" y="48"/>
                    <a:pt x="80" y="48"/>
                  </a:cubicBezTo>
                  <a:cubicBezTo>
                    <a:pt x="81" y="44"/>
                    <a:pt x="80" y="46"/>
                    <a:pt x="82" y="43"/>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a:defRPr/>
              </a:pPr>
              <a:endParaRPr lang="zh-CN" altLang="en-US" sz="19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8" name="Freeform 216"/>
            <p:cNvSpPr>
              <a:spLocks noChangeArrowheads="1"/>
            </p:cNvSpPr>
            <p:nvPr/>
          </p:nvSpPr>
          <p:spPr bwMode="auto">
            <a:xfrm>
              <a:off x="66675" y="374651"/>
              <a:ext cx="217488" cy="187325"/>
            </a:xfrm>
            <a:custGeom>
              <a:avLst/>
              <a:gdLst>
                <a:gd name="T0" fmla="*/ 217488 w 78"/>
                <a:gd name="T1" fmla="*/ 167754 h 67"/>
                <a:gd name="T2" fmla="*/ 41825 w 78"/>
                <a:gd name="T3" fmla="*/ 0 h 67"/>
                <a:gd name="T4" fmla="*/ 0 w 78"/>
                <a:gd name="T5" fmla="*/ 53122 h 67"/>
                <a:gd name="T6" fmla="*/ 200758 w 78"/>
                <a:gd name="T7" fmla="*/ 187325 h 67"/>
                <a:gd name="T8" fmla="*/ 217488 w 78"/>
                <a:gd name="T9" fmla="*/ 167754 h 67"/>
                <a:gd name="T10" fmla="*/ 0 60000 65536"/>
                <a:gd name="T11" fmla="*/ 0 60000 65536"/>
                <a:gd name="T12" fmla="*/ 0 60000 65536"/>
                <a:gd name="T13" fmla="*/ 0 60000 65536"/>
                <a:gd name="T14" fmla="*/ 0 60000 65536"/>
                <a:gd name="T15" fmla="*/ 0 w 78"/>
                <a:gd name="T16" fmla="*/ 0 h 67"/>
                <a:gd name="T17" fmla="*/ 78 w 78"/>
                <a:gd name="T18" fmla="*/ 67 h 67"/>
              </a:gdLst>
              <a:ahLst/>
              <a:cxnLst>
                <a:cxn ang="T10">
                  <a:pos x="T0" y="T1"/>
                </a:cxn>
                <a:cxn ang="T11">
                  <a:pos x="T2" y="T3"/>
                </a:cxn>
                <a:cxn ang="T12">
                  <a:pos x="T4" y="T5"/>
                </a:cxn>
                <a:cxn ang="T13">
                  <a:pos x="T6" y="T7"/>
                </a:cxn>
                <a:cxn ang="T14">
                  <a:pos x="T8" y="T9"/>
                </a:cxn>
              </a:cxnLst>
              <a:rect l="T15" t="T16" r="T17" b="T18"/>
              <a:pathLst>
                <a:path w="78" h="67">
                  <a:moveTo>
                    <a:pt x="78" y="60"/>
                  </a:moveTo>
                  <a:cubicBezTo>
                    <a:pt x="15" y="0"/>
                    <a:pt x="15" y="0"/>
                    <a:pt x="15" y="0"/>
                  </a:cubicBezTo>
                  <a:cubicBezTo>
                    <a:pt x="7" y="9"/>
                    <a:pt x="7" y="9"/>
                    <a:pt x="0" y="19"/>
                  </a:cubicBezTo>
                  <a:cubicBezTo>
                    <a:pt x="72" y="67"/>
                    <a:pt x="72" y="67"/>
                    <a:pt x="72" y="67"/>
                  </a:cubicBezTo>
                  <a:cubicBezTo>
                    <a:pt x="77" y="62"/>
                    <a:pt x="73" y="66"/>
                    <a:pt x="78" y="6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a:defRPr/>
              </a:pPr>
              <a:endParaRPr lang="zh-CN" altLang="en-US" sz="19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9" name="Freeform 217"/>
            <p:cNvSpPr>
              <a:spLocks noChangeArrowheads="1"/>
            </p:cNvSpPr>
            <p:nvPr/>
          </p:nvSpPr>
          <p:spPr bwMode="auto">
            <a:xfrm>
              <a:off x="125413" y="304801"/>
              <a:ext cx="195263" cy="220663"/>
            </a:xfrm>
            <a:custGeom>
              <a:avLst/>
              <a:gdLst>
                <a:gd name="T0" fmla="*/ 195263 w 70"/>
                <a:gd name="T1" fmla="*/ 195524 h 79"/>
                <a:gd name="T2" fmla="*/ 50210 w 70"/>
                <a:gd name="T3" fmla="*/ 0 h 79"/>
                <a:gd name="T4" fmla="*/ 0 w 70"/>
                <a:gd name="T5" fmla="*/ 50278 h 79"/>
                <a:gd name="T6" fmla="*/ 172947 w 70"/>
                <a:gd name="T7" fmla="*/ 220663 h 79"/>
                <a:gd name="T8" fmla="*/ 195263 w 70"/>
                <a:gd name="T9" fmla="*/ 195524 h 79"/>
                <a:gd name="T10" fmla="*/ 0 60000 65536"/>
                <a:gd name="T11" fmla="*/ 0 60000 65536"/>
                <a:gd name="T12" fmla="*/ 0 60000 65536"/>
                <a:gd name="T13" fmla="*/ 0 60000 65536"/>
                <a:gd name="T14" fmla="*/ 0 60000 65536"/>
                <a:gd name="T15" fmla="*/ 0 w 70"/>
                <a:gd name="T16" fmla="*/ 0 h 79"/>
                <a:gd name="T17" fmla="*/ 70 w 70"/>
                <a:gd name="T18" fmla="*/ 79 h 79"/>
              </a:gdLst>
              <a:ahLst/>
              <a:cxnLst>
                <a:cxn ang="T10">
                  <a:pos x="T0" y="T1"/>
                </a:cxn>
                <a:cxn ang="T11">
                  <a:pos x="T2" y="T3"/>
                </a:cxn>
                <a:cxn ang="T12">
                  <a:pos x="T4" y="T5"/>
                </a:cxn>
                <a:cxn ang="T13">
                  <a:pos x="T6" y="T7"/>
                </a:cxn>
                <a:cxn ang="T14">
                  <a:pos x="T8" y="T9"/>
                </a:cxn>
              </a:cxnLst>
              <a:rect l="T15" t="T16" r="T17" b="T18"/>
              <a:pathLst>
                <a:path w="70" h="79">
                  <a:moveTo>
                    <a:pt x="70" y="70"/>
                  </a:moveTo>
                  <a:cubicBezTo>
                    <a:pt x="18" y="0"/>
                    <a:pt x="18" y="0"/>
                    <a:pt x="18" y="0"/>
                  </a:cubicBezTo>
                  <a:cubicBezTo>
                    <a:pt x="11" y="6"/>
                    <a:pt x="6" y="10"/>
                    <a:pt x="0" y="18"/>
                  </a:cubicBezTo>
                  <a:cubicBezTo>
                    <a:pt x="62" y="79"/>
                    <a:pt x="62" y="79"/>
                    <a:pt x="62" y="79"/>
                  </a:cubicBezTo>
                  <a:cubicBezTo>
                    <a:pt x="66" y="74"/>
                    <a:pt x="66" y="74"/>
                    <a:pt x="70" y="7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a:defRPr/>
              </a:pPr>
              <a:endParaRPr lang="zh-CN" altLang="en-US" sz="19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0" name="Freeform 218"/>
            <p:cNvSpPr>
              <a:spLocks noChangeArrowheads="1"/>
            </p:cNvSpPr>
            <p:nvPr/>
          </p:nvSpPr>
          <p:spPr bwMode="auto">
            <a:xfrm>
              <a:off x="188913" y="234951"/>
              <a:ext cx="168275" cy="249238"/>
            </a:xfrm>
            <a:custGeom>
              <a:avLst/>
              <a:gdLst>
                <a:gd name="T0" fmla="*/ 168275 w 60"/>
                <a:gd name="T1" fmla="*/ 229635 h 89"/>
                <a:gd name="T2" fmla="*/ 70115 w 60"/>
                <a:gd name="T3" fmla="*/ 0 h 89"/>
                <a:gd name="T4" fmla="*/ 0 w 60"/>
                <a:gd name="T5" fmla="*/ 53208 h 89"/>
                <a:gd name="T6" fmla="*/ 145838 w 60"/>
                <a:gd name="T7" fmla="*/ 249238 h 89"/>
                <a:gd name="T8" fmla="*/ 168275 w 60"/>
                <a:gd name="T9" fmla="*/ 229635 h 89"/>
                <a:gd name="T10" fmla="*/ 0 60000 65536"/>
                <a:gd name="T11" fmla="*/ 0 60000 65536"/>
                <a:gd name="T12" fmla="*/ 0 60000 65536"/>
                <a:gd name="T13" fmla="*/ 0 60000 65536"/>
                <a:gd name="T14" fmla="*/ 0 60000 65536"/>
                <a:gd name="T15" fmla="*/ 0 w 60"/>
                <a:gd name="T16" fmla="*/ 0 h 89"/>
                <a:gd name="T17" fmla="*/ 60 w 60"/>
                <a:gd name="T18" fmla="*/ 89 h 89"/>
              </a:gdLst>
              <a:ahLst/>
              <a:cxnLst>
                <a:cxn ang="T10">
                  <a:pos x="T0" y="T1"/>
                </a:cxn>
                <a:cxn ang="T11">
                  <a:pos x="T2" y="T3"/>
                </a:cxn>
                <a:cxn ang="T12">
                  <a:pos x="T4" y="T5"/>
                </a:cxn>
                <a:cxn ang="T13">
                  <a:pos x="T6" y="T7"/>
                </a:cxn>
                <a:cxn ang="T14">
                  <a:pos x="T8" y="T9"/>
                </a:cxn>
              </a:cxnLst>
              <a:rect l="T15" t="T16" r="T17" b="T18"/>
              <a:pathLst>
                <a:path w="60" h="89">
                  <a:moveTo>
                    <a:pt x="60" y="82"/>
                  </a:moveTo>
                  <a:cubicBezTo>
                    <a:pt x="25" y="0"/>
                    <a:pt x="25" y="0"/>
                    <a:pt x="25" y="0"/>
                  </a:cubicBezTo>
                  <a:cubicBezTo>
                    <a:pt x="13" y="8"/>
                    <a:pt x="10" y="10"/>
                    <a:pt x="0" y="19"/>
                  </a:cubicBezTo>
                  <a:cubicBezTo>
                    <a:pt x="52" y="89"/>
                    <a:pt x="52" y="89"/>
                    <a:pt x="52" y="89"/>
                  </a:cubicBezTo>
                  <a:cubicBezTo>
                    <a:pt x="58" y="84"/>
                    <a:pt x="55" y="87"/>
                    <a:pt x="60" y="82"/>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a:defRPr/>
              </a:pPr>
              <a:endParaRPr lang="zh-CN" altLang="en-US" sz="19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1" name="Freeform 219"/>
            <p:cNvSpPr>
              <a:spLocks noChangeArrowheads="1"/>
            </p:cNvSpPr>
            <p:nvPr/>
          </p:nvSpPr>
          <p:spPr bwMode="auto">
            <a:xfrm>
              <a:off x="320675" y="1373188"/>
              <a:ext cx="147638" cy="230188"/>
            </a:xfrm>
            <a:custGeom>
              <a:avLst/>
              <a:gdLst>
                <a:gd name="T0" fmla="*/ 130924 w 53"/>
                <a:gd name="T1" fmla="*/ 0 h 82"/>
                <a:gd name="T2" fmla="*/ 0 w 53"/>
                <a:gd name="T3" fmla="*/ 207731 h 82"/>
                <a:gd name="T4" fmla="*/ 38999 w 53"/>
                <a:gd name="T5" fmla="*/ 230188 h 82"/>
                <a:gd name="T6" fmla="*/ 147638 w 53"/>
                <a:gd name="T7" fmla="*/ 11229 h 82"/>
                <a:gd name="T8" fmla="*/ 130924 w 53"/>
                <a:gd name="T9" fmla="*/ 0 h 82"/>
                <a:gd name="T10" fmla="*/ 0 60000 65536"/>
                <a:gd name="T11" fmla="*/ 0 60000 65536"/>
                <a:gd name="T12" fmla="*/ 0 60000 65536"/>
                <a:gd name="T13" fmla="*/ 0 60000 65536"/>
                <a:gd name="T14" fmla="*/ 0 60000 65536"/>
                <a:gd name="T15" fmla="*/ 0 w 53"/>
                <a:gd name="T16" fmla="*/ 0 h 82"/>
                <a:gd name="T17" fmla="*/ 53 w 53"/>
                <a:gd name="T18" fmla="*/ 82 h 82"/>
              </a:gdLst>
              <a:ahLst/>
              <a:cxnLst>
                <a:cxn ang="T10">
                  <a:pos x="T0" y="T1"/>
                </a:cxn>
                <a:cxn ang="T11">
                  <a:pos x="T2" y="T3"/>
                </a:cxn>
                <a:cxn ang="T12">
                  <a:pos x="T4" y="T5"/>
                </a:cxn>
                <a:cxn ang="T13">
                  <a:pos x="T6" y="T7"/>
                </a:cxn>
                <a:cxn ang="T14">
                  <a:pos x="T8" y="T9"/>
                </a:cxn>
              </a:cxnLst>
              <a:rect l="T15" t="T16" r="T17" b="T18"/>
              <a:pathLst>
                <a:path w="53" h="82">
                  <a:moveTo>
                    <a:pt x="47" y="0"/>
                  </a:moveTo>
                  <a:cubicBezTo>
                    <a:pt x="0" y="74"/>
                    <a:pt x="0" y="74"/>
                    <a:pt x="0" y="74"/>
                  </a:cubicBezTo>
                  <a:cubicBezTo>
                    <a:pt x="7" y="78"/>
                    <a:pt x="8" y="79"/>
                    <a:pt x="14" y="82"/>
                  </a:cubicBezTo>
                  <a:cubicBezTo>
                    <a:pt x="53" y="4"/>
                    <a:pt x="53" y="4"/>
                    <a:pt x="53" y="4"/>
                  </a:cubicBezTo>
                  <a:cubicBezTo>
                    <a:pt x="49" y="2"/>
                    <a:pt x="50" y="3"/>
                    <a:pt x="47" y="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a:defRPr/>
              </a:pPr>
              <a:endParaRPr lang="zh-CN" altLang="en-US" sz="19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2" name="Freeform 220"/>
            <p:cNvSpPr>
              <a:spLocks noChangeArrowheads="1"/>
            </p:cNvSpPr>
            <p:nvPr/>
          </p:nvSpPr>
          <p:spPr bwMode="auto">
            <a:xfrm>
              <a:off x="273050" y="1357313"/>
              <a:ext cx="157163" cy="214313"/>
            </a:xfrm>
            <a:custGeom>
              <a:avLst/>
              <a:gdLst>
                <a:gd name="T0" fmla="*/ 143131 w 56"/>
                <a:gd name="T1" fmla="*/ 0 h 77"/>
                <a:gd name="T2" fmla="*/ 0 w 56"/>
                <a:gd name="T3" fmla="*/ 194830 h 77"/>
                <a:gd name="T4" fmla="*/ 30871 w 56"/>
                <a:gd name="T5" fmla="*/ 214313 h 77"/>
                <a:gd name="T6" fmla="*/ 157163 w 56"/>
                <a:gd name="T7" fmla="*/ 8350 h 77"/>
                <a:gd name="T8" fmla="*/ 143131 w 56"/>
                <a:gd name="T9" fmla="*/ 0 h 77"/>
                <a:gd name="T10" fmla="*/ 0 60000 65536"/>
                <a:gd name="T11" fmla="*/ 0 60000 65536"/>
                <a:gd name="T12" fmla="*/ 0 60000 65536"/>
                <a:gd name="T13" fmla="*/ 0 60000 65536"/>
                <a:gd name="T14" fmla="*/ 0 60000 65536"/>
                <a:gd name="T15" fmla="*/ 0 w 56"/>
                <a:gd name="T16" fmla="*/ 0 h 77"/>
                <a:gd name="T17" fmla="*/ 56 w 56"/>
                <a:gd name="T18" fmla="*/ 77 h 77"/>
              </a:gdLst>
              <a:ahLst/>
              <a:cxnLst>
                <a:cxn ang="T10">
                  <a:pos x="T0" y="T1"/>
                </a:cxn>
                <a:cxn ang="T11">
                  <a:pos x="T2" y="T3"/>
                </a:cxn>
                <a:cxn ang="T12">
                  <a:pos x="T4" y="T5"/>
                </a:cxn>
                <a:cxn ang="T13">
                  <a:pos x="T6" y="T7"/>
                </a:cxn>
                <a:cxn ang="T14">
                  <a:pos x="T8" y="T9"/>
                </a:cxn>
              </a:cxnLst>
              <a:rect l="T15" t="T16" r="T17" b="T18"/>
              <a:pathLst>
                <a:path w="56" h="77">
                  <a:moveTo>
                    <a:pt x="51" y="0"/>
                  </a:moveTo>
                  <a:cubicBezTo>
                    <a:pt x="0" y="70"/>
                    <a:pt x="0" y="70"/>
                    <a:pt x="0" y="70"/>
                  </a:cubicBezTo>
                  <a:cubicBezTo>
                    <a:pt x="6" y="74"/>
                    <a:pt x="6" y="74"/>
                    <a:pt x="11" y="77"/>
                  </a:cubicBezTo>
                  <a:cubicBezTo>
                    <a:pt x="56" y="3"/>
                    <a:pt x="56" y="3"/>
                    <a:pt x="56" y="3"/>
                  </a:cubicBezTo>
                  <a:cubicBezTo>
                    <a:pt x="53" y="0"/>
                    <a:pt x="54" y="2"/>
                    <a:pt x="51" y="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a:defRPr/>
              </a:pPr>
              <a:endParaRPr lang="zh-CN" altLang="en-US" sz="19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3" name="Freeform 221"/>
            <p:cNvSpPr>
              <a:spLocks noChangeArrowheads="1"/>
            </p:cNvSpPr>
            <p:nvPr/>
          </p:nvSpPr>
          <p:spPr bwMode="auto">
            <a:xfrm>
              <a:off x="387350" y="1395413"/>
              <a:ext cx="131763" cy="246063"/>
            </a:xfrm>
            <a:custGeom>
              <a:avLst/>
              <a:gdLst>
                <a:gd name="T0" fmla="*/ 106532 w 47"/>
                <a:gd name="T1" fmla="*/ 0 h 88"/>
                <a:gd name="T2" fmla="*/ 0 w 47"/>
                <a:gd name="T3" fmla="*/ 220897 h 88"/>
                <a:gd name="T4" fmla="*/ 64480 w 47"/>
                <a:gd name="T5" fmla="*/ 246063 h 88"/>
                <a:gd name="T6" fmla="*/ 131763 w 47"/>
                <a:gd name="T7" fmla="*/ 11185 h 88"/>
                <a:gd name="T8" fmla="*/ 106532 w 47"/>
                <a:gd name="T9" fmla="*/ 0 h 88"/>
                <a:gd name="T10" fmla="*/ 0 60000 65536"/>
                <a:gd name="T11" fmla="*/ 0 60000 65536"/>
                <a:gd name="T12" fmla="*/ 0 60000 65536"/>
                <a:gd name="T13" fmla="*/ 0 60000 65536"/>
                <a:gd name="T14" fmla="*/ 0 60000 65536"/>
                <a:gd name="T15" fmla="*/ 0 w 47"/>
                <a:gd name="T16" fmla="*/ 0 h 88"/>
                <a:gd name="T17" fmla="*/ 47 w 47"/>
                <a:gd name="T18" fmla="*/ 88 h 88"/>
              </a:gdLst>
              <a:ahLst/>
              <a:cxnLst>
                <a:cxn ang="T10">
                  <a:pos x="T0" y="T1"/>
                </a:cxn>
                <a:cxn ang="T11">
                  <a:pos x="T2" y="T3"/>
                </a:cxn>
                <a:cxn ang="T12">
                  <a:pos x="T4" y="T5"/>
                </a:cxn>
                <a:cxn ang="T13">
                  <a:pos x="T6" y="T7"/>
                </a:cxn>
                <a:cxn ang="T14">
                  <a:pos x="T8" y="T9"/>
                </a:cxn>
              </a:cxnLst>
              <a:rect l="T15" t="T16" r="T17" b="T18"/>
              <a:pathLst>
                <a:path w="47" h="88">
                  <a:moveTo>
                    <a:pt x="38" y="0"/>
                  </a:moveTo>
                  <a:cubicBezTo>
                    <a:pt x="0" y="79"/>
                    <a:pt x="0" y="79"/>
                    <a:pt x="0" y="79"/>
                  </a:cubicBezTo>
                  <a:cubicBezTo>
                    <a:pt x="12" y="84"/>
                    <a:pt x="11" y="84"/>
                    <a:pt x="23" y="88"/>
                  </a:cubicBezTo>
                  <a:cubicBezTo>
                    <a:pt x="47" y="4"/>
                    <a:pt x="47" y="4"/>
                    <a:pt x="47" y="4"/>
                  </a:cubicBezTo>
                  <a:cubicBezTo>
                    <a:pt x="40" y="2"/>
                    <a:pt x="45" y="3"/>
                    <a:pt x="38" y="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a:defRPr/>
              </a:pPr>
              <a:endParaRPr lang="zh-CN" altLang="en-US" sz="19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4" name="Freeform 222"/>
            <p:cNvSpPr>
              <a:spLocks noChangeArrowheads="1"/>
            </p:cNvSpPr>
            <p:nvPr/>
          </p:nvSpPr>
          <p:spPr bwMode="auto">
            <a:xfrm>
              <a:off x="474663" y="1416051"/>
              <a:ext cx="96838" cy="254000"/>
            </a:xfrm>
            <a:custGeom>
              <a:avLst/>
              <a:gdLst>
                <a:gd name="T0" fmla="*/ 66403 w 35"/>
                <a:gd name="T1" fmla="*/ 0 h 91"/>
                <a:gd name="T2" fmla="*/ 0 w 35"/>
                <a:gd name="T3" fmla="*/ 237253 h 91"/>
                <a:gd name="T4" fmla="*/ 69170 w 35"/>
                <a:gd name="T5" fmla="*/ 254000 h 91"/>
                <a:gd name="T6" fmla="*/ 96838 w 35"/>
                <a:gd name="T7" fmla="*/ 11165 h 91"/>
                <a:gd name="T8" fmla="*/ 66403 w 35"/>
                <a:gd name="T9" fmla="*/ 0 h 91"/>
                <a:gd name="T10" fmla="*/ 0 60000 65536"/>
                <a:gd name="T11" fmla="*/ 0 60000 65536"/>
                <a:gd name="T12" fmla="*/ 0 60000 65536"/>
                <a:gd name="T13" fmla="*/ 0 60000 65536"/>
                <a:gd name="T14" fmla="*/ 0 60000 65536"/>
                <a:gd name="T15" fmla="*/ 0 w 35"/>
                <a:gd name="T16" fmla="*/ 0 h 91"/>
                <a:gd name="T17" fmla="*/ 35 w 35"/>
                <a:gd name="T18" fmla="*/ 91 h 91"/>
              </a:gdLst>
              <a:ahLst/>
              <a:cxnLst>
                <a:cxn ang="T10">
                  <a:pos x="T0" y="T1"/>
                </a:cxn>
                <a:cxn ang="T11">
                  <a:pos x="T2" y="T3"/>
                </a:cxn>
                <a:cxn ang="T12">
                  <a:pos x="T4" y="T5"/>
                </a:cxn>
                <a:cxn ang="T13">
                  <a:pos x="T6" y="T7"/>
                </a:cxn>
                <a:cxn ang="T14">
                  <a:pos x="T8" y="T9"/>
                </a:cxn>
              </a:cxnLst>
              <a:rect l="T15" t="T16" r="T17" b="T18"/>
              <a:pathLst>
                <a:path w="35" h="91">
                  <a:moveTo>
                    <a:pt x="24" y="0"/>
                  </a:moveTo>
                  <a:cubicBezTo>
                    <a:pt x="0" y="85"/>
                    <a:pt x="0" y="85"/>
                    <a:pt x="0" y="85"/>
                  </a:cubicBezTo>
                  <a:cubicBezTo>
                    <a:pt x="10" y="87"/>
                    <a:pt x="15" y="89"/>
                    <a:pt x="25" y="91"/>
                  </a:cubicBezTo>
                  <a:cubicBezTo>
                    <a:pt x="35" y="4"/>
                    <a:pt x="35" y="4"/>
                    <a:pt x="35" y="4"/>
                  </a:cubicBezTo>
                  <a:cubicBezTo>
                    <a:pt x="29" y="3"/>
                    <a:pt x="29" y="2"/>
                    <a:pt x="24" y="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a:defRPr/>
              </a:pPr>
              <a:endParaRPr lang="zh-CN" altLang="en-US" sz="19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5" name="Freeform 223"/>
            <p:cNvSpPr>
              <a:spLocks noChangeArrowheads="1"/>
            </p:cNvSpPr>
            <p:nvPr/>
          </p:nvSpPr>
          <p:spPr bwMode="auto">
            <a:xfrm>
              <a:off x="566738" y="1431926"/>
              <a:ext cx="85725" cy="254000"/>
            </a:xfrm>
            <a:custGeom>
              <a:avLst/>
              <a:gdLst>
                <a:gd name="T0" fmla="*/ 27653 w 31"/>
                <a:gd name="T1" fmla="*/ 0 h 91"/>
                <a:gd name="T2" fmla="*/ 0 w 31"/>
                <a:gd name="T3" fmla="*/ 242835 h 91"/>
                <a:gd name="T4" fmla="*/ 85725 w 31"/>
                <a:gd name="T5" fmla="*/ 254000 h 91"/>
                <a:gd name="T6" fmla="*/ 55306 w 31"/>
                <a:gd name="T7" fmla="*/ 5582 h 91"/>
                <a:gd name="T8" fmla="*/ 27653 w 31"/>
                <a:gd name="T9" fmla="*/ 0 h 91"/>
                <a:gd name="T10" fmla="*/ 0 60000 65536"/>
                <a:gd name="T11" fmla="*/ 0 60000 65536"/>
                <a:gd name="T12" fmla="*/ 0 60000 65536"/>
                <a:gd name="T13" fmla="*/ 0 60000 65536"/>
                <a:gd name="T14" fmla="*/ 0 60000 65536"/>
                <a:gd name="T15" fmla="*/ 0 w 31"/>
                <a:gd name="T16" fmla="*/ 0 h 91"/>
                <a:gd name="T17" fmla="*/ 31 w 31"/>
                <a:gd name="T18" fmla="*/ 91 h 91"/>
              </a:gdLst>
              <a:ahLst/>
              <a:cxnLst>
                <a:cxn ang="T10">
                  <a:pos x="T0" y="T1"/>
                </a:cxn>
                <a:cxn ang="T11">
                  <a:pos x="T2" y="T3"/>
                </a:cxn>
                <a:cxn ang="T12">
                  <a:pos x="T4" y="T5"/>
                </a:cxn>
                <a:cxn ang="T13">
                  <a:pos x="T6" y="T7"/>
                </a:cxn>
                <a:cxn ang="T14">
                  <a:pos x="T8" y="T9"/>
                </a:cxn>
              </a:cxnLst>
              <a:rect l="T15" t="T16" r="T17" b="T18"/>
              <a:pathLst>
                <a:path w="31" h="91">
                  <a:moveTo>
                    <a:pt x="10" y="0"/>
                  </a:moveTo>
                  <a:cubicBezTo>
                    <a:pt x="0" y="87"/>
                    <a:pt x="0" y="87"/>
                    <a:pt x="0" y="87"/>
                  </a:cubicBezTo>
                  <a:cubicBezTo>
                    <a:pt x="13" y="90"/>
                    <a:pt x="17" y="90"/>
                    <a:pt x="31" y="91"/>
                  </a:cubicBezTo>
                  <a:cubicBezTo>
                    <a:pt x="20" y="2"/>
                    <a:pt x="20" y="2"/>
                    <a:pt x="20" y="2"/>
                  </a:cubicBezTo>
                  <a:cubicBezTo>
                    <a:pt x="13" y="1"/>
                    <a:pt x="16" y="2"/>
                    <a:pt x="10" y="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a:defRPr/>
              </a:pPr>
              <a:endParaRPr lang="zh-CN" altLang="en-US" sz="19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6" name="Freeform 224"/>
            <p:cNvSpPr>
              <a:spLocks noChangeArrowheads="1"/>
            </p:cNvSpPr>
            <p:nvPr/>
          </p:nvSpPr>
          <p:spPr bwMode="auto">
            <a:xfrm>
              <a:off x="276225" y="0"/>
              <a:ext cx="1333500" cy="1692275"/>
            </a:xfrm>
            <a:custGeom>
              <a:avLst/>
              <a:gdLst>
                <a:gd name="T0" fmla="*/ 1219120 w 478"/>
                <a:gd name="T1" fmla="*/ 678586 h 606"/>
                <a:gd name="T2" fmla="*/ 1219120 w 478"/>
                <a:gd name="T3" fmla="*/ 678586 h 606"/>
                <a:gd name="T4" fmla="*/ 1219120 w 478"/>
                <a:gd name="T5" fmla="*/ 678586 h 606"/>
                <a:gd name="T6" fmla="*/ 1219120 w 478"/>
                <a:gd name="T7" fmla="*/ 678586 h 606"/>
                <a:gd name="T8" fmla="*/ 1219120 w 478"/>
                <a:gd name="T9" fmla="*/ 678586 h 606"/>
                <a:gd name="T10" fmla="*/ 237129 w 478"/>
                <a:gd name="T11" fmla="*/ 114494 h 606"/>
                <a:gd name="T12" fmla="*/ 0 w 478"/>
                <a:gd name="T13" fmla="*/ 223403 h 606"/>
                <a:gd name="T14" fmla="*/ 97641 w 478"/>
                <a:gd name="T15" fmla="*/ 452390 h 606"/>
                <a:gd name="T16" fmla="*/ 301293 w 478"/>
                <a:gd name="T17" fmla="*/ 349067 h 606"/>
                <a:gd name="T18" fmla="*/ 981992 w 478"/>
                <a:gd name="T19" fmla="*/ 742814 h 606"/>
                <a:gd name="T20" fmla="*/ 588637 w 478"/>
                <a:gd name="T21" fmla="*/ 1426984 h 606"/>
                <a:gd name="T22" fmla="*/ 365457 w 478"/>
                <a:gd name="T23" fmla="*/ 1440947 h 606"/>
                <a:gd name="T24" fmla="*/ 396144 w 478"/>
                <a:gd name="T25" fmla="*/ 1686690 h 606"/>
                <a:gd name="T26" fmla="*/ 652801 w 478"/>
                <a:gd name="T27" fmla="*/ 1661557 h 606"/>
                <a:gd name="T28" fmla="*/ 1219120 w 478"/>
                <a:gd name="T29" fmla="*/ 678586 h 60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78"/>
                <a:gd name="T46" fmla="*/ 0 h 606"/>
                <a:gd name="T47" fmla="*/ 478 w 478"/>
                <a:gd name="T48" fmla="*/ 606 h 60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78" h="606">
                  <a:moveTo>
                    <a:pt x="437" y="243"/>
                  </a:moveTo>
                  <a:cubicBezTo>
                    <a:pt x="437" y="243"/>
                    <a:pt x="437" y="243"/>
                    <a:pt x="437" y="243"/>
                  </a:cubicBezTo>
                  <a:cubicBezTo>
                    <a:pt x="437" y="243"/>
                    <a:pt x="437" y="243"/>
                    <a:pt x="437" y="243"/>
                  </a:cubicBezTo>
                  <a:cubicBezTo>
                    <a:pt x="437" y="243"/>
                    <a:pt x="437" y="243"/>
                    <a:pt x="437" y="243"/>
                  </a:cubicBezTo>
                  <a:cubicBezTo>
                    <a:pt x="437" y="243"/>
                    <a:pt x="437" y="243"/>
                    <a:pt x="437" y="243"/>
                  </a:cubicBezTo>
                  <a:cubicBezTo>
                    <a:pt x="395" y="91"/>
                    <a:pt x="237" y="0"/>
                    <a:pt x="85" y="41"/>
                  </a:cubicBezTo>
                  <a:cubicBezTo>
                    <a:pt x="53" y="49"/>
                    <a:pt x="25" y="63"/>
                    <a:pt x="0" y="80"/>
                  </a:cubicBezTo>
                  <a:cubicBezTo>
                    <a:pt x="35" y="162"/>
                    <a:pt x="35" y="162"/>
                    <a:pt x="35" y="162"/>
                  </a:cubicBezTo>
                  <a:cubicBezTo>
                    <a:pt x="56" y="145"/>
                    <a:pt x="80" y="132"/>
                    <a:pt x="108" y="125"/>
                  </a:cubicBezTo>
                  <a:cubicBezTo>
                    <a:pt x="213" y="96"/>
                    <a:pt x="324" y="160"/>
                    <a:pt x="352" y="266"/>
                  </a:cubicBezTo>
                  <a:cubicBezTo>
                    <a:pt x="381" y="372"/>
                    <a:pt x="318" y="482"/>
                    <a:pt x="211" y="511"/>
                  </a:cubicBezTo>
                  <a:cubicBezTo>
                    <a:pt x="185" y="518"/>
                    <a:pt x="157" y="520"/>
                    <a:pt x="131" y="516"/>
                  </a:cubicBezTo>
                  <a:cubicBezTo>
                    <a:pt x="142" y="604"/>
                    <a:pt x="142" y="604"/>
                    <a:pt x="142" y="604"/>
                  </a:cubicBezTo>
                  <a:cubicBezTo>
                    <a:pt x="172" y="606"/>
                    <a:pt x="203" y="603"/>
                    <a:pt x="234" y="595"/>
                  </a:cubicBezTo>
                  <a:cubicBezTo>
                    <a:pt x="387" y="553"/>
                    <a:pt x="478" y="396"/>
                    <a:pt x="437" y="243"/>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a:defRPr/>
              </a:pPr>
              <a:endParaRPr lang="zh-CN" altLang="en-US" sz="19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47" name="TextBox 682"/>
          <p:cNvSpPr>
            <a:spLocks noChangeArrowheads="1"/>
          </p:cNvSpPr>
          <p:nvPr/>
        </p:nvSpPr>
        <p:spPr bwMode="auto">
          <a:xfrm>
            <a:off x="2216773" y="1973783"/>
            <a:ext cx="1115165" cy="595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62540" tIns="81269" rIns="162540" bIns="81269">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defRPr/>
            </a:pPr>
            <a:r>
              <a:rPr lang="zh-CN" altLang="en-US" sz="2800" kern="0" dirty="0" smtClean="0">
                <a:solidFill>
                  <a:schemeClr val="tx1">
                    <a:lumMod val="65000"/>
                    <a:lumOff val="35000"/>
                  </a:schemeClr>
                </a:solidFill>
                <a:latin typeface="微软雅黑" panose="020B0503020204020204" pitchFamily="34" charset="-122"/>
                <a:ea typeface="微软雅黑" panose="020B0503020204020204" pitchFamily="34" charset="-122"/>
              </a:rPr>
              <a:t>（四）</a:t>
            </a:r>
            <a:endParaRPr lang="zh-CN" altLang="en-US" sz="28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8" name="TextBox 682"/>
          <p:cNvSpPr>
            <a:spLocks noChangeArrowheads="1"/>
          </p:cNvSpPr>
          <p:nvPr/>
        </p:nvSpPr>
        <p:spPr bwMode="auto">
          <a:xfrm>
            <a:off x="8056685" y="1902516"/>
            <a:ext cx="1096277" cy="595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62540" tIns="81269" rIns="162540" bIns="81269">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defRPr/>
            </a:pPr>
            <a:r>
              <a:rPr lang="zh-CN" altLang="en-US" sz="2800" dirty="0" smtClean="0">
                <a:solidFill>
                  <a:schemeClr val="tx1">
                    <a:lumMod val="65000"/>
                    <a:lumOff val="35000"/>
                  </a:schemeClr>
                </a:solidFill>
                <a:latin typeface="微软雅黑" panose="020B0503020204020204" pitchFamily="34" charset="-122"/>
                <a:ea typeface="微软雅黑" panose="020B0503020204020204" pitchFamily="34" charset="-122"/>
              </a:rPr>
              <a:t>（五）</a:t>
            </a:r>
            <a:endParaRPr lang="zh-CN" altLang="en-US" sz="2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 name="矩形 4"/>
          <p:cNvSpPr/>
          <p:nvPr/>
        </p:nvSpPr>
        <p:spPr>
          <a:xfrm>
            <a:off x="515825" y="3394866"/>
            <a:ext cx="4961289" cy="2308324"/>
          </a:xfrm>
          <a:prstGeom prst="rect">
            <a:avLst/>
          </a:prstGeom>
        </p:spPr>
        <p:txBody>
          <a:bodyPr wrap="square">
            <a:spAutoFit/>
          </a:bodyPr>
          <a:lstStyle/>
          <a:p>
            <a:pPr indent="457200" algn="just">
              <a:lnSpc>
                <a:spcPct val="120000"/>
              </a:lnSpc>
              <a:spcBef>
                <a:spcPct val="0"/>
              </a:spcBef>
            </a:pPr>
            <a:r>
              <a:rPr lang="zh-CN" altLang="en-US" sz="2000" b="1" dirty="0" smtClean="0">
                <a:solidFill>
                  <a:schemeClr val="accent1">
                    <a:lumMod val="75000"/>
                  </a:schemeClr>
                </a:solidFill>
                <a:latin typeface="微软雅黑" pitchFamily="34" charset="-122"/>
                <a:ea typeface="微软雅黑" pitchFamily="34" charset="-122"/>
              </a:rPr>
              <a:t>风险</a:t>
            </a:r>
            <a:r>
              <a:rPr lang="zh-CN" altLang="en-US" sz="2000" b="1" dirty="0">
                <a:solidFill>
                  <a:schemeClr val="accent1">
                    <a:lumMod val="75000"/>
                  </a:schemeClr>
                </a:solidFill>
                <a:latin typeface="微软雅黑" pitchFamily="34" charset="-122"/>
                <a:ea typeface="微软雅黑" pitchFamily="34" charset="-122"/>
              </a:rPr>
              <a:t>意识</a:t>
            </a:r>
          </a:p>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创业者要认真分析自己在创业过程中可能会遇到哪些风险</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一旦这些风险出现</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要</a:t>
            </a:r>
            <a:r>
              <a:rPr lang="zh-CN" altLang="en-US" sz="2000" dirty="0" smtClean="0">
                <a:solidFill>
                  <a:schemeClr val="tx1">
                    <a:lumMod val="75000"/>
                    <a:lumOff val="25000"/>
                  </a:schemeClr>
                </a:solidFill>
                <a:latin typeface="微软雅黑" pitchFamily="34" charset="-122"/>
                <a:ea typeface="微软雅黑" pitchFamily="34" charset="-122"/>
              </a:rPr>
              <a:t>懂得</a:t>
            </a:r>
            <a:r>
              <a:rPr lang="zh-CN" altLang="en-US" sz="2000" dirty="0">
                <a:solidFill>
                  <a:schemeClr val="tx1">
                    <a:lumMod val="75000"/>
                    <a:lumOff val="25000"/>
                  </a:schemeClr>
                </a:solidFill>
                <a:latin typeface="微软雅黑" pitchFamily="34" charset="-122"/>
                <a:ea typeface="微软雅黑" pitchFamily="34" charset="-122"/>
              </a:rPr>
              <a:t>应该如何应对和化解</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zh-CN" altLang="en-US" sz="2000" dirty="0" smtClean="0">
                <a:solidFill>
                  <a:schemeClr val="tx1">
                    <a:lumMod val="75000"/>
                    <a:lumOff val="25000"/>
                  </a:schemeClr>
                </a:solidFill>
                <a:latin typeface="微软雅黑" pitchFamily="34" charset="-122"/>
                <a:ea typeface="微软雅黑" pitchFamily="34" charset="-122"/>
              </a:rPr>
              <a:t>大学生</a:t>
            </a:r>
            <a:r>
              <a:rPr lang="zh-CN" altLang="en-US" sz="2000" dirty="0">
                <a:solidFill>
                  <a:schemeClr val="tx1">
                    <a:lumMod val="75000"/>
                    <a:lumOff val="25000"/>
                  </a:schemeClr>
                </a:solidFill>
                <a:latin typeface="微软雅黑" pitchFamily="34" charset="-122"/>
                <a:ea typeface="微软雅黑" pitchFamily="34" charset="-122"/>
              </a:rPr>
              <a:t>是否具备风险意识和规避风险的能力</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将直接影响到</a:t>
            </a:r>
            <a:r>
              <a:rPr lang="zh-CN" altLang="en-US" sz="2000" dirty="0" smtClean="0">
                <a:solidFill>
                  <a:schemeClr val="tx1">
                    <a:lumMod val="75000"/>
                    <a:lumOff val="25000"/>
                  </a:schemeClr>
                </a:solidFill>
                <a:latin typeface="微软雅黑" pitchFamily="34" charset="-122"/>
                <a:ea typeface="微软雅黑" pitchFamily="34" charset="-122"/>
              </a:rPr>
              <a:t>创业的</a:t>
            </a:r>
            <a:r>
              <a:rPr lang="zh-CN" altLang="en-US" sz="2000" dirty="0">
                <a:solidFill>
                  <a:schemeClr val="tx1">
                    <a:lumMod val="75000"/>
                    <a:lumOff val="25000"/>
                  </a:schemeClr>
                </a:solidFill>
                <a:latin typeface="微软雅黑" pitchFamily="34" charset="-122"/>
                <a:ea typeface="微软雅黑" pitchFamily="34" charset="-122"/>
              </a:rPr>
              <a:t>成败。</a:t>
            </a:r>
          </a:p>
        </p:txBody>
      </p:sp>
      <p:sp>
        <p:nvSpPr>
          <p:cNvPr id="6" name="矩形 5"/>
          <p:cNvSpPr/>
          <p:nvPr/>
        </p:nvSpPr>
        <p:spPr>
          <a:xfrm>
            <a:off x="6413499" y="3403679"/>
            <a:ext cx="5067083" cy="1569660"/>
          </a:xfrm>
          <a:prstGeom prst="rect">
            <a:avLst/>
          </a:prstGeom>
        </p:spPr>
        <p:txBody>
          <a:bodyPr wrap="square">
            <a:spAutoFit/>
          </a:bodyPr>
          <a:lstStyle/>
          <a:p>
            <a:pPr indent="457200" algn="just">
              <a:lnSpc>
                <a:spcPct val="120000"/>
              </a:lnSpc>
              <a:spcBef>
                <a:spcPct val="0"/>
              </a:spcBef>
            </a:pPr>
            <a:r>
              <a:rPr lang="zh-CN" altLang="en-US" sz="2000" b="1" dirty="0">
                <a:solidFill>
                  <a:schemeClr val="accent1">
                    <a:lumMod val="75000"/>
                  </a:schemeClr>
                </a:solidFill>
                <a:latin typeface="微软雅黑" pitchFamily="34" charset="-122"/>
                <a:ea typeface="微软雅黑" pitchFamily="34" charset="-122"/>
              </a:rPr>
              <a:t>勤奋</a:t>
            </a:r>
            <a:r>
              <a:rPr lang="en-US" altLang="zh-CN" sz="2000" b="1" dirty="0">
                <a:solidFill>
                  <a:schemeClr val="accent1">
                    <a:lumMod val="75000"/>
                  </a:schemeClr>
                </a:solidFill>
                <a:latin typeface="微软雅黑" pitchFamily="34" charset="-122"/>
                <a:ea typeface="微软雅黑" pitchFamily="34" charset="-122"/>
              </a:rPr>
              <a:t>/ </a:t>
            </a:r>
            <a:r>
              <a:rPr lang="zh-CN" altLang="en-US" sz="2000" b="1" dirty="0">
                <a:solidFill>
                  <a:schemeClr val="accent1">
                    <a:lumMod val="75000"/>
                  </a:schemeClr>
                </a:solidFill>
                <a:latin typeface="微软雅黑" pitchFamily="34" charset="-122"/>
                <a:ea typeface="微软雅黑" pitchFamily="34" charset="-122"/>
              </a:rPr>
              <a:t>敬业</a:t>
            </a:r>
            <a:r>
              <a:rPr lang="zh-CN" altLang="en-US" sz="2000" b="1" dirty="0" smtClean="0">
                <a:solidFill>
                  <a:schemeClr val="accent1">
                    <a:lumMod val="75000"/>
                  </a:schemeClr>
                </a:solidFill>
                <a:latin typeface="微软雅黑" pitchFamily="34" charset="-122"/>
                <a:ea typeface="微软雅黑" pitchFamily="34" charset="-122"/>
              </a:rPr>
              <a:t>意识</a:t>
            </a:r>
          </a:p>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大学生创业</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一定要务实</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要勤奋</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不能</a:t>
            </a:r>
            <a:r>
              <a:rPr lang="zh-CN" altLang="en-US" sz="2000" dirty="0" smtClean="0">
                <a:solidFill>
                  <a:schemeClr val="tx1">
                    <a:lumMod val="75000"/>
                    <a:lumOff val="25000"/>
                  </a:schemeClr>
                </a:solidFill>
                <a:latin typeface="微软雅黑" pitchFamily="34" charset="-122"/>
                <a:ea typeface="微软雅黑" pitchFamily="34" charset="-122"/>
              </a:rPr>
              <a:t>光停留</a:t>
            </a:r>
            <a:r>
              <a:rPr lang="zh-CN" altLang="en-US" sz="2000" dirty="0">
                <a:solidFill>
                  <a:schemeClr val="tx1">
                    <a:lumMod val="75000"/>
                    <a:lumOff val="25000"/>
                  </a:schemeClr>
                </a:solidFill>
                <a:latin typeface="微软雅黑" pitchFamily="34" charset="-122"/>
                <a:ea typeface="微软雅黑" pitchFamily="34" charset="-122"/>
              </a:rPr>
              <a:t>在理论研究上</a:t>
            </a:r>
            <a:r>
              <a:rPr lang="zh-CN" altLang="en-US" sz="2000" dirty="0" smtClean="0">
                <a:solidFill>
                  <a:schemeClr val="tx1">
                    <a:lumMod val="75000"/>
                    <a:lumOff val="25000"/>
                  </a:schemeClr>
                </a:solidFill>
                <a:latin typeface="微软雅黑" pitchFamily="34" charset="-122"/>
                <a:ea typeface="微软雅黑" pitchFamily="34" charset="-122"/>
              </a:rPr>
              <a:t>。可以</a:t>
            </a:r>
            <a:r>
              <a:rPr lang="zh-CN" altLang="en-US" sz="2000" dirty="0">
                <a:solidFill>
                  <a:schemeClr val="tx1">
                    <a:lumMod val="75000"/>
                    <a:lumOff val="25000"/>
                  </a:schemeClr>
                </a:solidFill>
                <a:latin typeface="微软雅黑" pitchFamily="34" charset="-122"/>
                <a:ea typeface="微软雅黑" pitchFamily="34" charset="-122"/>
              </a:rPr>
              <a:t>从小投资开始</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逐步积累</a:t>
            </a:r>
            <a:r>
              <a:rPr lang="zh-CN" altLang="en-US" sz="2000" dirty="0" smtClean="0">
                <a:solidFill>
                  <a:schemeClr val="tx1">
                    <a:lumMod val="75000"/>
                    <a:lumOff val="25000"/>
                  </a:schemeClr>
                </a:solidFill>
                <a:latin typeface="微软雅黑" pitchFamily="34" charset="-122"/>
                <a:ea typeface="微软雅黑" pitchFamily="34" charset="-122"/>
              </a:rPr>
              <a:t>经验。</a:t>
            </a:r>
            <a:endParaRPr lang="zh-CN" altLang="en-US" sz="2000" dirty="0">
              <a:solidFill>
                <a:schemeClr val="tx1">
                  <a:lumMod val="75000"/>
                  <a:lumOff val="25000"/>
                </a:schemeClr>
              </a:solidFill>
              <a:latin typeface="微软雅黑" pitchFamily="34" charset="-122"/>
              <a:ea typeface="微软雅黑" pitchFamily="34" charset="-122"/>
            </a:endParaRPr>
          </a:p>
        </p:txBody>
      </p:sp>
      <p:sp>
        <p:nvSpPr>
          <p:cNvPr id="49" name="文本框 9"/>
          <p:cNvSpPr txBox="1"/>
          <p:nvPr/>
        </p:nvSpPr>
        <p:spPr>
          <a:xfrm>
            <a:off x="840784" y="203271"/>
            <a:ext cx="68046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二、 创业意识的类型</a:t>
            </a:r>
          </a:p>
        </p:txBody>
      </p:sp>
    </p:spTree>
    <p:extLst>
      <p:ext uri="{BB962C8B-B14F-4D97-AF65-F5344CB8AC3E}">
        <p14:creationId xmlns:p14="http://schemas.microsoft.com/office/powerpoint/2010/main" val="3035005940"/>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7"/>
                                        </p:tgtEl>
                                        <p:attrNameLst>
                                          <p:attrName>style.visibility</p:attrName>
                                        </p:attrNameLst>
                                      </p:cBhvr>
                                      <p:to>
                                        <p:strVal val="visible"/>
                                      </p:to>
                                    </p:set>
                                    <p:animEffect transition="in" filter="wipe(down)">
                                      <p:cBhvr>
                                        <p:cTn id="10" dur="500"/>
                                        <p:tgtEl>
                                          <p:spTgt spid="47"/>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26" presetClass="entr" presetSubtype="0" fill="hold" nodeType="clickEffect">
                                  <p:stCondLst>
                                    <p:cond delay="0"/>
                                  </p:stCondLst>
                                  <p:childTnLst>
                                    <p:set>
                                      <p:cBhvr>
                                        <p:cTn id="17" dur="1" fill="hold">
                                          <p:stCondLst>
                                            <p:cond delay="0"/>
                                          </p:stCondLst>
                                        </p:cTn>
                                        <p:tgtEl>
                                          <p:spTgt spid="35"/>
                                        </p:tgtEl>
                                        <p:attrNameLst>
                                          <p:attrName>style.visibility</p:attrName>
                                        </p:attrNameLst>
                                      </p:cBhvr>
                                      <p:to>
                                        <p:strVal val="visible"/>
                                      </p:to>
                                    </p:set>
                                    <p:animEffect transition="in" filter="wipe(down)">
                                      <p:cBhvr>
                                        <p:cTn id="18" dur="580">
                                          <p:stCondLst>
                                            <p:cond delay="0"/>
                                          </p:stCondLst>
                                        </p:cTn>
                                        <p:tgtEl>
                                          <p:spTgt spid="35"/>
                                        </p:tgtEl>
                                      </p:cBhvr>
                                    </p:animEffect>
                                    <p:anim calcmode="lin" valueType="num">
                                      <p:cBhvr>
                                        <p:cTn id="19" dur="1822" tmFilter="0,0; 0.14,0.36; 0.43,0.73; 0.71,0.91; 1.0,1.0">
                                          <p:stCondLst>
                                            <p:cond delay="0"/>
                                          </p:stCondLst>
                                        </p:cTn>
                                        <p:tgtEl>
                                          <p:spTgt spid="35"/>
                                        </p:tgtEl>
                                        <p:attrNameLst>
                                          <p:attrName>ppt_x</p:attrName>
                                        </p:attrNameLst>
                                      </p:cBhvr>
                                      <p:tavLst>
                                        <p:tav tm="0">
                                          <p:val>
                                            <p:strVal val="#ppt_x-0.25"/>
                                          </p:val>
                                        </p:tav>
                                        <p:tav tm="100000">
                                          <p:val>
                                            <p:strVal val="#ppt_x"/>
                                          </p:val>
                                        </p:tav>
                                      </p:tavLst>
                                    </p:anim>
                                    <p:anim calcmode="lin" valueType="num">
                                      <p:cBhvr>
                                        <p:cTn id="20" dur="664" tmFilter="0.0,0.0; 0.25,0.07; 0.50,0.2; 0.75,0.467; 1.0,1.0">
                                          <p:stCondLst>
                                            <p:cond delay="0"/>
                                          </p:stCondLst>
                                        </p:cTn>
                                        <p:tgtEl>
                                          <p:spTgt spid="35"/>
                                        </p:tgtEl>
                                        <p:attrNameLst>
                                          <p:attrName>ppt_y</p:attrName>
                                        </p:attrNameLst>
                                      </p:cBhvr>
                                      <p:tavLst>
                                        <p:tav tm="0" fmla="#ppt_y-sin(pi*$)/3">
                                          <p:val>
                                            <p:fltVal val="0.5"/>
                                          </p:val>
                                        </p:tav>
                                        <p:tav tm="100000">
                                          <p:val>
                                            <p:fltVal val="1"/>
                                          </p:val>
                                        </p:tav>
                                      </p:tavLst>
                                    </p:anim>
                                    <p:anim calcmode="lin" valueType="num">
                                      <p:cBhvr>
                                        <p:cTn id="21" dur="664" tmFilter="0, 0; 0.125,0.2665; 0.25,0.4; 0.375,0.465; 0.5,0.5;  0.625,0.535; 0.75,0.6; 0.875,0.7335; 1,1">
                                          <p:stCondLst>
                                            <p:cond delay="664"/>
                                          </p:stCondLst>
                                        </p:cTn>
                                        <p:tgtEl>
                                          <p:spTgt spid="35"/>
                                        </p:tgtEl>
                                        <p:attrNameLst>
                                          <p:attrName>ppt_y</p:attrName>
                                        </p:attrNameLst>
                                      </p:cBhvr>
                                      <p:tavLst>
                                        <p:tav tm="0" fmla="#ppt_y-sin(pi*$)/9">
                                          <p:val>
                                            <p:fltVal val="0"/>
                                          </p:val>
                                        </p:tav>
                                        <p:tav tm="100000">
                                          <p:val>
                                            <p:fltVal val="1"/>
                                          </p:val>
                                        </p:tav>
                                      </p:tavLst>
                                    </p:anim>
                                    <p:anim calcmode="lin" valueType="num">
                                      <p:cBhvr>
                                        <p:cTn id="22" dur="332" tmFilter="0, 0; 0.125,0.2665; 0.25,0.4; 0.375,0.465; 0.5,0.5;  0.625,0.535; 0.75,0.6; 0.875,0.7335; 1,1">
                                          <p:stCondLst>
                                            <p:cond delay="1324"/>
                                          </p:stCondLst>
                                        </p:cTn>
                                        <p:tgtEl>
                                          <p:spTgt spid="35"/>
                                        </p:tgtEl>
                                        <p:attrNameLst>
                                          <p:attrName>ppt_y</p:attrName>
                                        </p:attrNameLst>
                                      </p:cBhvr>
                                      <p:tavLst>
                                        <p:tav tm="0" fmla="#ppt_y-sin(pi*$)/27">
                                          <p:val>
                                            <p:fltVal val="0"/>
                                          </p:val>
                                        </p:tav>
                                        <p:tav tm="100000">
                                          <p:val>
                                            <p:fltVal val="1"/>
                                          </p:val>
                                        </p:tav>
                                      </p:tavLst>
                                    </p:anim>
                                    <p:anim calcmode="lin" valueType="num">
                                      <p:cBhvr>
                                        <p:cTn id="23" dur="164" tmFilter="0, 0; 0.125,0.2665; 0.25,0.4; 0.375,0.465; 0.5,0.5;  0.625,0.535; 0.75,0.6; 0.875,0.7335; 1,1">
                                          <p:stCondLst>
                                            <p:cond delay="1656"/>
                                          </p:stCondLst>
                                        </p:cTn>
                                        <p:tgtEl>
                                          <p:spTgt spid="35"/>
                                        </p:tgtEl>
                                        <p:attrNameLst>
                                          <p:attrName>ppt_y</p:attrName>
                                        </p:attrNameLst>
                                      </p:cBhvr>
                                      <p:tavLst>
                                        <p:tav tm="0" fmla="#ppt_y-sin(pi*$)/81">
                                          <p:val>
                                            <p:fltVal val="0"/>
                                          </p:val>
                                        </p:tav>
                                        <p:tav tm="100000">
                                          <p:val>
                                            <p:fltVal val="1"/>
                                          </p:val>
                                        </p:tav>
                                      </p:tavLst>
                                    </p:anim>
                                    <p:animScale>
                                      <p:cBhvr>
                                        <p:cTn id="24" dur="26">
                                          <p:stCondLst>
                                            <p:cond delay="650"/>
                                          </p:stCondLst>
                                        </p:cTn>
                                        <p:tgtEl>
                                          <p:spTgt spid="35"/>
                                        </p:tgtEl>
                                      </p:cBhvr>
                                      <p:to x="100000" y="60000"/>
                                    </p:animScale>
                                    <p:animScale>
                                      <p:cBhvr>
                                        <p:cTn id="25" dur="166" decel="50000">
                                          <p:stCondLst>
                                            <p:cond delay="676"/>
                                          </p:stCondLst>
                                        </p:cTn>
                                        <p:tgtEl>
                                          <p:spTgt spid="35"/>
                                        </p:tgtEl>
                                      </p:cBhvr>
                                      <p:to x="100000" y="100000"/>
                                    </p:animScale>
                                    <p:animScale>
                                      <p:cBhvr>
                                        <p:cTn id="26" dur="26">
                                          <p:stCondLst>
                                            <p:cond delay="1312"/>
                                          </p:stCondLst>
                                        </p:cTn>
                                        <p:tgtEl>
                                          <p:spTgt spid="35"/>
                                        </p:tgtEl>
                                      </p:cBhvr>
                                      <p:to x="100000" y="80000"/>
                                    </p:animScale>
                                    <p:animScale>
                                      <p:cBhvr>
                                        <p:cTn id="27" dur="166" decel="50000">
                                          <p:stCondLst>
                                            <p:cond delay="1338"/>
                                          </p:stCondLst>
                                        </p:cTn>
                                        <p:tgtEl>
                                          <p:spTgt spid="35"/>
                                        </p:tgtEl>
                                      </p:cBhvr>
                                      <p:to x="100000" y="100000"/>
                                    </p:animScale>
                                    <p:animScale>
                                      <p:cBhvr>
                                        <p:cTn id="28" dur="26">
                                          <p:stCondLst>
                                            <p:cond delay="1642"/>
                                          </p:stCondLst>
                                        </p:cTn>
                                        <p:tgtEl>
                                          <p:spTgt spid="35"/>
                                        </p:tgtEl>
                                      </p:cBhvr>
                                      <p:to x="100000" y="90000"/>
                                    </p:animScale>
                                    <p:animScale>
                                      <p:cBhvr>
                                        <p:cTn id="29" dur="166" decel="50000">
                                          <p:stCondLst>
                                            <p:cond delay="1668"/>
                                          </p:stCondLst>
                                        </p:cTn>
                                        <p:tgtEl>
                                          <p:spTgt spid="35"/>
                                        </p:tgtEl>
                                      </p:cBhvr>
                                      <p:to x="100000" y="100000"/>
                                    </p:animScale>
                                    <p:animScale>
                                      <p:cBhvr>
                                        <p:cTn id="30" dur="26">
                                          <p:stCondLst>
                                            <p:cond delay="1808"/>
                                          </p:stCondLst>
                                        </p:cTn>
                                        <p:tgtEl>
                                          <p:spTgt spid="35"/>
                                        </p:tgtEl>
                                      </p:cBhvr>
                                      <p:to x="100000" y="95000"/>
                                    </p:animScale>
                                    <p:animScale>
                                      <p:cBhvr>
                                        <p:cTn id="31" dur="166" decel="50000">
                                          <p:stCondLst>
                                            <p:cond delay="1834"/>
                                          </p:stCondLst>
                                        </p:cTn>
                                        <p:tgtEl>
                                          <p:spTgt spid="35"/>
                                        </p:tgtEl>
                                      </p:cBhvr>
                                      <p:to x="100000" y="100000"/>
                                    </p:animScale>
                                  </p:childTnLst>
                                </p:cTn>
                              </p:par>
                              <p:par>
                                <p:cTn id="32" presetID="26" presetClass="entr" presetSubtype="0" fill="hold" grpId="0" nodeType="withEffect">
                                  <p:stCondLst>
                                    <p:cond delay="0"/>
                                  </p:stCondLst>
                                  <p:childTnLst>
                                    <p:set>
                                      <p:cBhvr>
                                        <p:cTn id="33" dur="1" fill="hold">
                                          <p:stCondLst>
                                            <p:cond delay="0"/>
                                          </p:stCondLst>
                                        </p:cTn>
                                        <p:tgtEl>
                                          <p:spTgt spid="48"/>
                                        </p:tgtEl>
                                        <p:attrNameLst>
                                          <p:attrName>style.visibility</p:attrName>
                                        </p:attrNameLst>
                                      </p:cBhvr>
                                      <p:to>
                                        <p:strVal val="visible"/>
                                      </p:to>
                                    </p:set>
                                    <p:animEffect transition="in" filter="wipe(down)">
                                      <p:cBhvr>
                                        <p:cTn id="34" dur="580">
                                          <p:stCondLst>
                                            <p:cond delay="0"/>
                                          </p:stCondLst>
                                        </p:cTn>
                                        <p:tgtEl>
                                          <p:spTgt spid="48"/>
                                        </p:tgtEl>
                                      </p:cBhvr>
                                    </p:animEffect>
                                    <p:anim calcmode="lin" valueType="num">
                                      <p:cBhvr>
                                        <p:cTn id="35" dur="1822" tmFilter="0,0; 0.14,0.36; 0.43,0.73; 0.71,0.91; 1.0,1.0">
                                          <p:stCondLst>
                                            <p:cond delay="0"/>
                                          </p:stCondLst>
                                        </p:cTn>
                                        <p:tgtEl>
                                          <p:spTgt spid="48"/>
                                        </p:tgtEl>
                                        <p:attrNameLst>
                                          <p:attrName>ppt_x</p:attrName>
                                        </p:attrNameLst>
                                      </p:cBhvr>
                                      <p:tavLst>
                                        <p:tav tm="0">
                                          <p:val>
                                            <p:strVal val="#ppt_x-0.25"/>
                                          </p:val>
                                        </p:tav>
                                        <p:tav tm="100000">
                                          <p:val>
                                            <p:strVal val="#ppt_x"/>
                                          </p:val>
                                        </p:tav>
                                      </p:tavLst>
                                    </p:anim>
                                    <p:anim calcmode="lin" valueType="num">
                                      <p:cBhvr>
                                        <p:cTn id="36" dur="664" tmFilter="0.0,0.0; 0.25,0.07; 0.50,0.2; 0.75,0.467; 1.0,1.0">
                                          <p:stCondLst>
                                            <p:cond delay="0"/>
                                          </p:stCondLst>
                                        </p:cTn>
                                        <p:tgtEl>
                                          <p:spTgt spid="48"/>
                                        </p:tgtEl>
                                        <p:attrNameLst>
                                          <p:attrName>ppt_y</p:attrName>
                                        </p:attrNameLst>
                                      </p:cBhvr>
                                      <p:tavLst>
                                        <p:tav tm="0" fmla="#ppt_y-sin(pi*$)/3">
                                          <p:val>
                                            <p:fltVal val="0.5"/>
                                          </p:val>
                                        </p:tav>
                                        <p:tav tm="100000">
                                          <p:val>
                                            <p:fltVal val="1"/>
                                          </p:val>
                                        </p:tav>
                                      </p:tavLst>
                                    </p:anim>
                                    <p:anim calcmode="lin" valueType="num">
                                      <p:cBhvr>
                                        <p:cTn id="37" dur="664" tmFilter="0, 0; 0.125,0.2665; 0.25,0.4; 0.375,0.465; 0.5,0.5;  0.625,0.535; 0.75,0.6; 0.875,0.7335; 1,1">
                                          <p:stCondLst>
                                            <p:cond delay="664"/>
                                          </p:stCondLst>
                                        </p:cTn>
                                        <p:tgtEl>
                                          <p:spTgt spid="48"/>
                                        </p:tgtEl>
                                        <p:attrNameLst>
                                          <p:attrName>ppt_y</p:attrName>
                                        </p:attrNameLst>
                                      </p:cBhvr>
                                      <p:tavLst>
                                        <p:tav tm="0" fmla="#ppt_y-sin(pi*$)/9">
                                          <p:val>
                                            <p:fltVal val="0"/>
                                          </p:val>
                                        </p:tav>
                                        <p:tav tm="100000">
                                          <p:val>
                                            <p:fltVal val="1"/>
                                          </p:val>
                                        </p:tav>
                                      </p:tavLst>
                                    </p:anim>
                                    <p:anim calcmode="lin" valueType="num">
                                      <p:cBhvr>
                                        <p:cTn id="38" dur="332" tmFilter="0, 0; 0.125,0.2665; 0.25,0.4; 0.375,0.465; 0.5,0.5;  0.625,0.535; 0.75,0.6; 0.875,0.7335; 1,1">
                                          <p:stCondLst>
                                            <p:cond delay="1324"/>
                                          </p:stCondLst>
                                        </p:cTn>
                                        <p:tgtEl>
                                          <p:spTgt spid="48"/>
                                        </p:tgtEl>
                                        <p:attrNameLst>
                                          <p:attrName>ppt_y</p:attrName>
                                        </p:attrNameLst>
                                      </p:cBhvr>
                                      <p:tavLst>
                                        <p:tav tm="0" fmla="#ppt_y-sin(pi*$)/27">
                                          <p:val>
                                            <p:fltVal val="0"/>
                                          </p:val>
                                        </p:tav>
                                        <p:tav tm="100000">
                                          <p:val>
                                            <p:fltVal val="1"/>
                                          </p:val>
                                        </p:tav>
                                      </p:tavLst>
                                    </p:anim>
                                    <p:anim calcmode="lin" valueType="num">
                                      <p:cBhvr>
                                        <p:cTn id="39" dur="164" tmFilter="0, 0; 0.125,0.2665; 0.25,0.4; 0.375,0.465; 0.5,0.5;  0.625,0.535; 0.75,0.6; 0.875,0.7335; 1,1">
                                          <p:stCondLst>
                                            <p:cond delay="1656"/>
                                          </p:stCondLst>
                                        </p:cTn>
                                        <p:tgtEl>
                                          <p:spTgt spid="48"/>
                                        </p:tgtEl>
                                        <p:attrNameLst>
                                          <p:attrName>ppt_y</p:attrName>
                                        </p:attrNameLst>
                                      </p:cBhvr>
                                      <p:tavLst>
                                        <p:tav tm="0" fmla="#ppt_y-sin(pi*$)/81">
                                          <p:val>
                                            <p:fltVal val="0"/>
                                          </p:val>
                                        </p:tav>
                                        <p:tav tm="100000">
                                          <p:val>
                                            <p:fltVal val="1"/>
                                          </p:val>
                                        </p:tav>
                                      </p:tavLst>
                                    </p:anim>
                                    <p:animScale>
                                      <p:cBhvr>
                                        <p:cTn id="40" dur="26">
                                          <p:stCondLst>
                                            <p:cond delay="650"/>
                                          </p:stCondLst>
                                        </p:cTn>
                                        <p:tgtEl>
                                          <p:spTgt spid="48"/>
                                        </p:tgtEl>
                                      </p:cBhvr>
                                      <p:to x="100000" y="60000"/>
                                    </p:animScale>
                                    <p:animScale>
                                      <p:cBhvr>
                                        <p:cTn id="41" dur="166" decel="50000">
                                          <p:stCondLst>
                                            <p:cond delay="676"/>
                                          </p:stCondLst>
                                        </p:cTn>
                                        <p:tgtEl>
                                          <p:spTgt spid="48"/>
                                        </p:tgtEl>
                                      </p:cBhvr>
                                      <p:to x="100000" y="100000"/>
                                    </p:animScale>
                                    <p:animScale>
                                      <p:cBhvr>
                                        <p:cTn id="42" dur="26">
                                          <p:stCondLst>
                                            <p:cond delay="1312"/>
                                          </p:stCondLst>
                                        </p:cTn>
                                        <p:tgtEl>
                                          <p:spTgt spid="48"/>
                                        </p:tgtEl>
                                      </p:cBhvr>
                                      <p:to x="100000" y="80000"/>
                                    </p:animScale>
                                    <p:animScale>
                                      <p:cBhvr>
                                        <p:cTn id="43" dur="166" decel="50000">
                                          <p:stCondLst>
                                            <p:cond delay="1338"/>
                                          </p:stCondLst>
                                        </p:cTn>
                                        <p:tgtEl>
                                          <p:spTgt spid="48"/>
                                        </p:tgtEl>
                                      </p:cBhvr>
                                      <p:to x="100000" y="100000"/>
                                    </p:animScale>
                                    <p:animScale>
                                      <p:cBhvr>
                                        <p:cTn id="44" dur="26">
                                          <p:stCondLst>
                                            <p:cond delay="1642"/>
                                          </p:stCondLst>
                                        </p:cTn>
                                        <p:tgtEl>
                                          <p:spTgt spid="48"/>
                                        </p:tgtEl>
                                      </p:cBhvr>
                                      <p:to x="100000" y="90000"/>
                                    </p:animScale>
                                    <p:animScale>
                                      <p:cBhvr>
                                        <p:cTn id="45" dur="166" decel="50000">
                                          <p:stCondLst>
                                            <p:cond delay="1668"/>
                                          </p:stCondLst>
                                        </p:cTn>
                                        <p:tgtEl>
                                          <p:spTgt spid="48"/>
                                        </p:tgtEl>
                                      </p:cBhvr>
                                      <p:to x="100000" y="100000"/>
                                    </p:animScale>
                                    <p:animScale>
                                      <p:cBhvr>
                                        <p:cTn id="46" dur="26">
                                          <p:stCondLst>
                                            <p:cond delay="1808"/>
                                          </p:stCondLst>
                                        </p:cTn>
                                        <p:tgtEl>
                                          <p:spTgt spid="48"/>
                                        </p:tgtEl>
                                      </p:cBhvr>
                                      <p:to x="100000" y="95000"/>
                                    </p:animScale>
                                    <p:animScale>
                                      <p:cBhvr>
                                        <p:cTn id="47" dur="166" decel="50000">
                                          <p:stCondLst>
                                            <p:cond delay="1834"/>
                                          </p:stCondLst>
                                        </p:cTn>
                                        <p:tgtEl>
                                          <p:spTgt spid="48"/>
                                        </p:tgtEl>
                                      </p:cBhvr>
                                      <p:to x="100000" y="100000"/>
                                    </p:animScale>
                                  </p:childTnLst>
                                </p:cTn>
                              </p:par>
                              <p:par>
                                <p:cTn id="48" presetID="26" presetClass="entr" presetSubtype="0" fill="hold" grpId="0" nodeType="withEffect">
                                  <p:stCondLst>
                                    <p:cond delay="0"/>
                                  </p:stCondLst>
                                  <p:childTnLst>
                                    <p:set>
                                      <p:cBhvr>
                                        <p:cTn id="49" dur="1" fill="hold">
                                          <p:stCondLst>
                                            <p:cond delay="0"/>
                                          </p:stCondLst>
                                        </p:cTn>
                                        <p:tgtEl>
                                          <p:spTgt spid="6"/>
                                        </p:tgtEl>
                                        <p:attrNameLst>
                                          <p:attrName>style.visibility</p:attrName>
                                        </p:attrNameLst>
                                      </p:cBhvr>
                                      <p:to>
                                        <p:strVal val="visible"/>
                                      </p:to>
                                    </p:set>
                                    <p:animEffect transition="in" filter="wipe(down)">
                                      <p:cBhvr>
                                        <p:cTn id="50" dur="580">
                                          <p:stCondLst>
                                            <p:cond delay="0"/>
                                          </p:stCondLst>
                                        </p:cTn>
                                        <p:tgtEl>
                                          <p:spTgt spid="6"/>
                                        </p:tgtEl>
                                      </p:cBhvr>
                                    </p:animEffect>
                                    <p:anim calcmode="lin" valueType="num">
                                      <p:cBhvr>
                                        <p:cTn id="51"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52"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53"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54"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55"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56" dur="26">
                                          <p:stCondLst>
                                            <p:cond delay="650"/>
                                          </p:stCondLst>
                                        </p:cTn>
                                        <p:tgtEl>
                                          <p:spTgt spid="6"/>
                                        </p:tgtEl>
                                      </p:cBhvr>
                                      <p:to x="100000" y="60000"/>
                                    </p:animScale>
                                    <p:animScale>
                                      <p:cBhvr>
                                        <p:cTn id="57" dur="166" decel="50000">
                                          <p:stCondLst>
                                            <p:cond delay="676"/>
                                          </p:stCondLst>
                                        </p:cTn>
                                        <p:tgtEl>
                                          <p:spTgt spid="6"/>
                                        </p:tgtEl>
                                      </p:cBhvr>
                                      <p:to x="100000" y="100000"/>
                                    </p:animScale>
                                    <p:animScale>
                                      <p:cBhvr>
                                        <p:cTn id="58" dur="26">
                                          <p:stCondLst>
                                            <p:cond delay="1312"/>
                                          </p:stCondLst>
                                        </p:cTn>
                                        <p:tgtEl>
                                          <p:spTgt spid="6"/>
                                        </p:tgtEl>
                                      </p:cBhvr>
                                      <p:to x="100000" y="80000"/>
                                    </p:animScale>
                                    <p:animScale>
                                      <p:cBhvr>
                                        <p:cTn id="59" dur="166" decel="50000">
                                          <p:stCondLst>
                                            <p:cond delay="1338"/>
                                          </p:stCondLst>
                                        </p:cTn>
                                        <p:tgtEl>
                                          <p:spTgt spid="6"/>
                                        </p:tgtEl>
                                      </p:cBhvr>
                                      <p:to x="100000" y="100000"/>
                                    </p:animScale>
                                    <p:animScale>
                                      <p:cBhvr>
                                        <p:cTn id="60" dur="26">
                                          <p:stCondLst>
                                            <p:cond delay="1642"/>
                                          </p:stCondLst>
                                        </p:cTn>
                                        <p:tgtEl>
                                          <p:spTgt spid="6"/>
                                        </p:tgtEl>
                                      </p:cBhvr>
                                      <p:to x="100000" y="90000"/>
                                    </p:animScale>
                                    <p:animScale>
                                      <p:cBhvr>
                                        <p:cTn id="61" dur="166" decel="50000">
                                          <p:stCondLst>
                                            <p:cond delay="1668"/>
                                          </p:stCondLst>
                                        </p:cTn>
                                        <p:tgtEl>
                                          <p:spTgt spid="6"/>
                                        </p:tgtEl>
                                      </p:cBhvr>
                                      <p:to x="100000" y="100000"/>
                                    </p:animScale>
                                    <p:animScale>
                                      <p:cBhvr>
                                        <p:cTn id="62" dur="26">
                                          <p:stCondLst>
                                            <p:cond delay="1808"/>
                                          </p:stCondLst>
                                        </p:cTn>
                                        <p:tgtEl>
                                          <p:spTgt spid="6"/>
                                        </p:tgtEl>
                                      </p:cBhvr>
                                      <p:to x="100000" y="95000"/>
                                    </p:animScale>
                                    <p:animScale>
                                      <p:cBhvr>
                                        <p:cTn id="63" dur="166" decel="50000">
                                          <p:stCondLst>
                                            <p:cond delay="1834"/>
                                          </p:stCondLst>
                                        </p:cTn>
                                        <p:tgtEl>
                                          <p:spTgt spid="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8" grpId="0"/>
      <p:bldP spid="5" grpId="0"/>
      <p:bldP spid="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flipH="1">
            <a:off x="1" y="4521903"/>
            <a:ext cx="4031399" cy="2197900"/>
            <a:chOff x="5917425" y="3435846"/>
            <a:chExt cx="3226575" cy="1707654"/>
          </a:xfrm>
        </p:grpSpPr>
        <p:pic>
          <p:nvPicPr>
            <p:cNvPr id="43"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4"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45" name="组合 44"/>
          <p:cNvGrpSpPr/>
          <p:nvPr/>
        </p:nvGrpSpPr>
        <p:grpSpPr>
          <a:xfrm>
            <a:off x="7914767" y="4482889"/>
            <a:ext cx="4300320" cy="2275929"/>
            <a:chOff x="5917425" y="3435846"/>
            <a:chExt cx="3226575" cy="1707654"/>
          </a:xfrm>
        </p:grpSpPr>
        <p:pic>
          <p:nvPicPr>
            <p:cNvPr id="46"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7"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33" name="椭圆 32"/>
          <p:cNvSpPr/>
          <p:nvPr/>
        </p:nvSpPr>
        <p:spPr>
          <a:xfrm>
            <a:off x="5376109" y="1629269"/>
            <a:ext cx="1367796" cy="1367796"/>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dirty="0"/>
          </a:p>
        </p:txBody>
      </p:sp>
      <p:sp>
        <p:nvSpPr>
          <p:cNvPr id="36" name="Rectangle 49"/>
          <p:cNvSpPr/>
          <p:nvPr/>
        </p:nvSpPr>
        <p:spPr>
          <a:xfrm>
            <a:off x="2425700" y="3388942"/>
            <a:ext cx="7054850" cy="615549"/>
          </a:xfrm>
          <a:prstGeom prst="rect">
            <a:avLst/>
          </a:prstGeom>
          <a:effectLst/>
        </p:spPr>
        <p:txBody>
          <a:bodyPr wrap="square" lIns="121917" tIns="60958" rIns="121917" bIns="60958">
            <a:spAutoFit/>
          </a:bodyPr>
          <a:lstStyle/>
          <a:p>
            <a:pPr marL="0" lvl="1" algn="ctr"/>
            <a:r>
              <a:rPr lang="zh-CN" altLang="en-US" sz="3200" b="1" dirty="0">
                <a:solidFill>
                  <a:schemeClr val="accent1"/>
                </a:solidFill>
                <a:latin typeface="微软雅黑" pitchFamily="34" charset="-122"/>
                <a:ea typeface="微软雅黑" pitchFamily="34" charset="-122"/>
              </a:rPr>
              <a:t>第五</a:t>
            </a:r>
            <a:r>
              <a:rPr lang="zh-CN" altLang="en-US" sz="3200" b="1" dirty="0" smtClean="0">
                <a:solidFill>
                  <a:schemeClr val="accent1"/>
                </a:solidFill>
                <a:latin typeface="微软雅黑" pitchFamily="34" charset="-122"/>
                <a:ea typeface="微软雅黑" pitchFamily="34" charset="-122"/>
              </a:rPr>
              <a:t>节  创业</a:t>
            </a:r>
            <a:r>
              <a:rPr lang="zh-CN" altLang="en-US" sz="3200" b="1" dirty="0">
                <a:solidFill>
                  <a:schemeClr val="accent1"/>
                </a:solidFill>
                <a:latin typeface="微软雅黑" pitchFamily="34" charset="-122"/>
                <a:ea typeface="微软雅黑" pitchFamily="34" charset="-122"/>
              </a:rPr>
              <a:t>意识的培养方法</a:t>
            </a:r>
          </a:p>
        </p:txBody>
      </p:sp>
      <p:cxnSp>
        <p:nvCxnSpPr>
          <p:cNvPr id="38" name="Straight Connector 2"/>
          <p:cNvCxnSpPr/>
          <p:nvPr/>
        </p:nvCxnSpPr>
        <p:spPr>
          <a:xfrm>
            <a:off x="2667000" y="4014097"/>
            <a:ext cx="6813550" cy="0"/>
          </a:xfrm>
          <a:prstGeom prst="line">
            <a:avLst/>
          </a:prstGeom>
          <a:ln w="9525">
            <a:solidFill>
              <a:schemeClr val="accent1"/>
            </a:solidFill>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sp>
        <p:nvSpPr>
          <p:cNvPr id="48" name="矩形 4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49" name="矩形 4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6" name="TextBox 45"/>
          <p:cNvSpPr txBox="1"/>
          <p:nvPr/>
        </p:nvSpPr>
        <p:spPr>
          <a:xfrm>
            <a:off x="5409004" y="2097723"/>
            <a:ext cx="1318496" cy="430883"/>
          </a:xfrm>
          <a:prstGeom prst="rect">
            <a:avLst/>
          </a:prstGeom>
          <a:noFill/>
          <a:effectLst/>
        </p:spPr>
        <p:txBody>
          <a:bodyPr wrap="none" lIns="121917" tIns="60958" rIns="121917" bIns="60958" rtlCol="0">
            <a:spAutoFit/>
          </a:bodyPr>
          <a:lstStyle/>
          <a:p>
            <a:pPr algn="ctr"/>
            <a:r>
              <a:rPr lang="en-US" altLang="zh-CN" sz="2000" b="1" dirty="0">
                <a:solidFill>
                  <a:schemeClr val="bg1"/>
                </a:solidFill>
                <a:latin typeface="微软雅黑" pitchFamily="34" charset="-122"/>
                <a:ea typeface="微软雅黑" pitchFamily="34" charset="-122"/>
              </a:rPr>
              <a:t>PART </a:t>
            </a:r>
            <a:r>
              <a:rPr lang="en-US" altLang="zh-CN" sz="2000" b="1" dirty="0" smtClean="0">
                <a:solidFill>
                  <a:schemeClr val="bg1"/>
                </a:solidFill>
                <a:latin typeface="微软雅黑" pitchFamily="34" charset="-122"/>
                <a:ea typeface="微软雅黑" pitchFamily="34" charset="-122"/>
              </a:rPr>
              <a:t>05</a:t>
            </a:r>
            <a:endParaRPr lang="en-US" altLang="zh-CN" sz="20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89987059"/>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 name="组合 2"/>
          <p:cNvGrpSpPr/>
          <p:nvPr/>
        </p:nvGrpSpPr>
        <p:grpSpPr>
          <a:xfrm>
            <a:off x="192881" y="893"/>
            <a:ext cx="575915" cy="836495"/>
            <a:chOff x="841003" y="360040"/>
            <a:chExt cx="504056" cy="836712"/>
          </a:xfrm>
          <a:solidFill>
            <a:schemeClr val="accent1"/>
          </a:soli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13" name="Rectangle 4"/>
          <p:cNvSpPr txBox="1">
            <a:spLocks noChangeArrowheads="1"/>
          </p:cNvSpPr>
          <p:nvPr/>
        </p:nvSpPr>
        <p:spPr bwMode="auto">
          <a:xfrm>
            <a:off x="984764" y="1305317"/>
            <a:ext cx="5234173" cy="37800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14" tIns="45707" rIns="91414" bIns="45707"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sz="2800" dirty="0" smtClean="0">
                <a:solidFill>
                  <a:schemeClr val="accent1"/>
                </a:solidFill>
                <a:latin typeface="微软雅黑" panose="020B0503020204020204" pitchFamily="34" charset="-122"/>
                <a:ea typeface="微软雅黑" panose="020B0503020204020204" pitchFamily="34" charset="-122"/>
              </a:rPr>
              <a:t>学习目标</a:t>
            </a:r>
            <a:endParaRPr lang="zh-CN" altLang="en-US" sz="2800" dirty="0">
              <a:solidFill>
                <a:schemeClr val="accent1"/>
              </a:solidFill>
              <a:latin typeface="微软雅黑" panose="020B0503020204020204" pitchFamily="34" charset="-122"/>
              <a:ea typeface="微软雅黑" panose="020B0503020204020204" pitchFamily="34" charset="-122"/>
            </a:endParaRPr>
          </a:p>
        </p:txBody>
      </p:sp>
      <p:sp>
        <p:nvSpPr>
          <p:cNvPr id="14" name="弧形 13"/>
          <p:cNvSpPr/>
          <p:nvPr/>
        </p:nvSpPr>
        <p:spPr>
          <a:xfrm>
            <a:off x="2042018" y="1242356"/>
            <a:ext cx="503925" cy="503925"/>
          </a:xfrm>
          <a:prstGeom prst="arc">
            <a:avLst>
              <a:gd name="adj1" fmla="val 18916496"/>
              <a:gd name="adj2" fmla="val 2632855"/>
            </a:avLst>
          </a:prstGeom>
          <a:ln>
            <a:solidFill>
              <a:srgbClr val="2F5EB0"/>
            </a:solidFill>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sz="1300"/>
          </a:p>
        </p:txBody>
      </p:sp>
      <p:sp>
        <p:nvSpPr>
          <p:cNvPr id="15" name="Freeform 12"/>
          <p:cNvSpPr>
            <a:spLocks/>
          </p:cNvSpPr>
          <p:nvPr/>
        </p:nvSpPr>
        <p:spPr bwMode="auto">
          <a:xfrm>
            <a:off x="2908983" y="2595351"/>
            <a:ext cx="528500" cy="530087"/>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accent1"/>
          </a:solidFill>
          <a:ln>
            <a:noFill/>
          </a:ln>
          <a:extLst/>
        </p:spPr>
        <p:txBody>
          <a:bodyPr lIns="121917" tIns="60958" rIns="121917" bIns="60958"/>
          <a:lstStyle/>
          <a:p>
            <a:endParaRPr lang="zh-CN" altLang="en-US" sz="1300">
              <a:solidFill>
                <a:schemeClr val="tx1">
                  <a:lumMod val="50000"/>
                  <a:lumOff val="50000"/>
                </a:schemeClr>
              </a:solidFill>
            </a:endParaRPr>
          </a:p>
        </p:txBody>
      </p:sp>
      <p:sp>
        <p:nvSpPr>
          <p:cNvPr id="16" name="Freeform 12"/>
          <p:cNvSpPr>
            <a:spLocks/>
          </p:cNvSpPr>
          <p:nvPr/>
        </p:nvSpPr>
        <p:spPr bwMode="auto">
          <a:xfrm flipH="1" flipV="1">
            <a:off x="8077630" y="3885259"/>
            <a:ext cx="528500" cy="530087"/>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accent1"/>
          </a:solidFill>
          <a:ln>
            <a:noFill/>
          </a:ln>
          <a:extLst/>
        </p:spPr>
        <p:txBody>
          <a:bodyPr lIns="121917" tIns="60958" rIns="121917" bIns="60958"/>
          <a:lstStyle/>
          <a:p>
            <a:endParaRPr lang="zh-CN" altLang="en-US" sz="1300">
              <a:solidFill>
                <a:schemeClr val="tx1">
                  <a:lumMod val="50000"/>
                  <a:lumOff val="50000"/>
                </a:schemeClr>
              </a:solidFill>
            </a:endParaRPr>
          </a:p>
        </p:txBody>
      </p:sp>
      <p:sp>
        <p:nvSpPr>
          <p:cNvPr id="17" name="TextBox 16"/>
          <p:cNvSpPr txBox="1"/>
          <p:nvPr/>
        </p:nvSpPr>
        <p:spPr>
          <a:xfrm>
            <a:off x="3543300" y="2919201"/>
            <a:ext cx="5352629" cy="1199812"/>
          </a:xfrm>
          <a:prstGeom prst="rect">
            <a:avLst/>
          </a:prstGeom>
          <a:noFill/>
        </p:spPr>
        <p:txBody>
          <a:bodyPr wrap="square" lIns="121917" tIns="60958" rIns="121917" bIns="60958" rtlCol="0">
            <a:spAutoFit/>
          </a:bodyPr>
          <a:lstStyle/>
          <a:p>
            <a:pPr>
              <a:lnSpc>
                <a:spcPct val="120000"/>
              </a:lnSpc>
              <a:spcBef>
                <a:spcPct val="0"/>
              </a:spcBef>
            </a:pP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1.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了解创业的基本概念</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a:t>
            </a:r>
          </a:p>
          <a:p>
            <a:pPr>
              <a:lnSpc>
                <a:spcPct val="120000"/>
              </a:lnSpc>
              <a:spcBef>
                <a:spcPct val="0"/>
              </a:spcBef>
            </a:pP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2.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理解创业的意义</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a:t>
            </a:r>
          </a:p>
          <a:p>
            <a:pPr>
              <a:lnSpc>
                <a:spcPct val="120000"/>
              </a:lnSpc>
              <a:spcBef>
                <a:spcPct val="0"/>
              </a:spcBef>
            </a:pP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3.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领会创业精神。</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4" name="矩形 2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78899757"/>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9" name="矩形 8"/>
          <p:cNvSpPr/>
          <p:nvPr/>
        </p:nvSpPr>
        <p:spPr>
          <a:xfrm>
            <a:off x="192880" y="1316766"/>
            <a:ext cx="4108092" cy="1200329"/>
          </a:xfrm>
          <a:prstGeom prst="rect">
            <a:avLst/>
          </a:prstGeom>
        </p:spPr>
        <p:txBody>
          <a:bodyPr wrap="square">
            <a:spAutoFit/>
          </a:bodyPr>
          <a:lstStyle/>
          <a:p>
            <a:pPr indent="457200" algn="just">
              <a:lnSpc>
                <a:spcPct val="120000"/>
              </a:lnSpc>
            </a:pPr>
            <a:r>
              <a:rPr lang="zh-CN" altLang="en-US" sz="2000" dirty="0" smtClean="0">
                <a:solidFill>
                  <a:schemeClr val="tx1">
                    <a:lumMod val="75000"/>
                    <a:lumOff val="25000"/>
                  </a:schemeClr>
                </a:solidFill>
                <a:latin typeface="微软雅黑" pitchFamily="34" charset="-122"/>
                <a:ea typeface="微软雅黑" pitchFamily="34" charset="-122"/>
              </a:rPr>
              <a:t>首先</a:t>
            </a:r>
            <a:r>
              <a:rPr lang="zh-CN" altLang="en-US" sz="2000" dirty="0">
                <a:solidFill>
                  <a:schemeClr val="tx1">
                    <a:lumMod val="75000"/>
                    <a:lumOff val="25000"/>
                  </a:schemeClr>
                </a:solidFill>
                <a:latin typeface="微软雅黑" pitchFamily="34" charset="-122"/>
                <a:ea typeface="微软雅黑" pitchFamily="34" charset="-122"/>
              </a:rPr>
              <a:t>要将创业精神提升到为社会创造财富、 为社会作</a:t>
            </a:r>
            <a:r>
              <a:rPr lang="zh-CN" altLang="en-US" sz="2000" dirty="0" smtClean="0">
                <a:solidFill>
                  <a:schemeClr val="tx1">
                    <a:lumMod val="75000"/>
                    <a:lumOff val="25000"/>
                  </a:schemeClr>
                </a:solidFill>
                <a:latin typeface="微软雅黑" pitchFamily="34" charset="-122"/>
                <a:ea typeface="微软雅黑" pitchFamily="34" charset="-122"/>
              </a:rPr>
              <a:t>贡献和</a:t>
            </a:r>
            <a:r>
              <a:rPr lang="zh-CN" altLang="en-US" sz="2000" dirty="0">
                <a:solidFill>
                  <a:schemeClr val="tx1">
                    <a:lumMod val="75000"/>
                    <a:lumOff val="25000"/>
                  </a:schemeClr>
                </a:solidFill>
                <a:latin typeface="微软雅黑" pitchFamily="34" charset="-122"/>
                <a:ea typeface="微软雅黑" pitchFamily="34" charset="-122"/>
              </a:rPr>
              <a:t>实现自我价值的高度。</a:t>
            </a:r>
          </a:p>
        </p:txBody>
      </p:sp>
      <p:sp>
        <p:nvSpPr>
          <p:cNvPr id="13" name="矩形 12"/>
          <p:cNvSpPr/>
          <p:nvPr/>
        </p:nvSpPr>
        <p:spPr>
          <a:xfrm>
            <a:off x="7694253" y="1439989"/>
            <a:ext cx="4193135" cy="2277034"/>
          </a:xfrm>
          <a:prstGeom prst="rect">
            <a:avLst/>
          </a:prstGeom>
        </p:spPr>
        <p:txBody>
          <a:bodyPr wrap="square">
            <a:spAutoFit/>
          </a:bodyPr>
          <a:lstStyle/>
          <a:p>
            <a:pPr indent="457200" algn="just">
              <a:lnSpc>
                <a:spcPct val="120000"/>
              </a:lnSpc>
            </a:pPr>
            <a:r>
              <a:rPr lang="zh-CN" altLang="en-US" sz="2000" dirty="0">
                <a:solidFill>
                  <a:schemeClr val="tx1">
                    <a:lumMod val="75000"/>
                    <a:lumOff val="25000"/>
                  </a:schemeClr>
                </a:solidFill>
                <a:latin typeface="微软雅黑" pitchFamily="34" charset="-122"/>
                <a:ea typeface="微软雅黑" pitchFamily="34" charset="-122"/>
              </a:rPr>
              <a:t>其次要从观念上改变单纯为准备创业的学生进行创业教育</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只</a:t>
            </a:r>
            <a:r>
              <a:rPr lang="zh-CN" altLang="en-US" sz="2000" dirty="0" smtClean="0">
                <a:solidFill>
                  <a:schemeClr val="tx1">
                    <a:lumMod val="75000"/>
                    <a:lumOff val="25000"/>
                  </a:schemeClr>
                </a:solidFill>
                <a:latin typeface="微软雅黑" pitchFamily="34" charset="-122"/>
                <a:ea typeface="微软雅黑" pitchFamily="34" charset="-122"/>
              </a:rPr>
              <a:t>对少数人</a:t>
            </a:r>
            <a:r>
              <a:rPr lang="zh-CN" altLang="en-US" sz="2000" dirty="0">
                <a:solidFill>
                  <a:schemeClr val="tx1">
                    <a:lumMod val="75000"/>
                    <a:lumOff val="25000"/>
                  </a:schemeClr>
                </a:solidFill>
                <a:latin typeface="微软雅黑" pitchFamily="34" charset="-122"/>
                <a:ea typeface="微软雅黑" pitchFamily="34" charset="-122"/>
              </a:rPr>
              <a:t>进行创业教育的做法</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真正把创业教育作为促进大学生素质全面提高的助推器</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smtClean="0">
                <a:solidFill>
                  <a:schemeClr val="tx1">
                    <a:lumMod val="75000"/>
                    <a:lumOff val="25000"/>
                  </a:schemeClr>
                </a:solidFill>
                <a:latin typeface="微软雅黑" pitchFamily="34" charset="-122"/>
                <a:ea typeface="微软雅黑" pitchFamily="34" charset="-122"/>
              </a:rPr>
              <a:t>从而</a:t>
            </a:r>
            <a:r>
              <a:rPr lang="zh-CN" altLang="en-US" sz="2000" dirty="0">
                <a:solidFill>
                  <a:schemeClr val="tx1">
                    <a:lumMod val="75000"/>
                    <a:lumOff val="25000"/>
                  </a:schemeClr>
                </a:solidFill>
                <a:latin typeface="微软雅黑" pitchFamily="34" charset="-122"/>
                <a:ea typeface="微软雅黑" pitchFamily="34" charset="-122"/>
              </a:rPr>
              <a:t>将创业教育的思想渗透贯穿到高校教育的全过程中去。</a:t>
            </a:r>
          </a:p>
        </p:txBody>
      </p:sp>
      <p:sp>
        <p:nvSpPr>
          <p:cNvPr id="26" name="矩形 25"/>
          <p:cNvSpPr/>
          <p:nvPr/>
        </p:nvSpPr>
        <p:spPr>
          <a:xfrm>
            <a:off x="2846116" y="5016004"/>
            <a:ext cx="5334161" cy="830997"/>
          </a:xfrm>
          <a:prstGeom prst="rect">
            <a:avLst/>
          </a:prstGeom>
        </p:spPr>
        <p:txBody>
          <a:bodyPr wrap="square">
            <a:spAutoFit/>
          </a:bodyPr>
          <a:lstStyle/>
          <a:p>
            <a:pPr indent="457200" algn="just">
              <a:lnSpc>
                <a:spcPct val="120000"/>
              </a:lnSpc>
            </a:pPr>
            <a:r>
              <a:rPr lang="zh-CN" altLang="en-US" sz="2000" dirty="0">
                <a:solidFill>
                  <a:schemeClr val="tx1">
                    <a:lumMod val="75000"/>
                    <a:lumOff val="25000"/>
                  </a:schemeClr>
                </a:solidFill>
                <a:latin typeface="微软雅黑" pitchFamily="34" charset="-122"/>
                <a:ea typeface="微软雅黑" pitchFamily="34" charset="-122"/>
              </a:rPr>
              <a:t>再次要建立合理的评价制度和</a:t>
            </a:r>
            <a:r>
              <a:rPr lang="zh-CN" altLang="en-US" sz="2000" dirty="0" smtClean="0">
                <a:solidFill>
                  <a:schemeClr val="tx1">
                    <a:lumMod val="75000"/>
                    <a:lumOff val="25000"/>
                  </a:schemeClr>
                </a:solidFill>
                <a:latin typeface="微软雅黑" pitchFamily="34" charset="-122"/>
                <a:ea typeface="微软雅黑" pitchFamily="34" charset="-122"/>
              </a:rPr>
              <a:t>激励</a:t>
            </a:r>
            <a:r>
              <a:rPr lang="zh-CN" altLang="en-US" sz="2000" dirty="0">
                <a:solidFill>
                  <a:schemeClr val="tx1">
                    <a:lumMod val="75000"/>
                    <a:lumOff val="25000"/>
                  </a:schemeClr>
                </a:solidFill>
                <a:latin typeface="微软雅黑" pitchFamily="34" charset="-122"/>
                <a:ea typeface="微软雅黑" pitchFamily="34" charset="-122"/>
              </a:rPr>
              <a:t>机制</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激发广大师生参与创业教育的热情。</a:t>
            </a:r>
          </a:p>
        </p:txBody>
      </p:sp>
      <p:sp>
        <p:nvSpPr>
          <p:cNvPr id="23" name="Freeform 5"/>
          <p:cNvSpPr>
            <a:spLocks noEditPoints="1"/>
          </p:cNvSpPr>
          <p:nvPr/>
        </p:nvSpPr>
        <p:spPr bwMode="auto">
          <a:xfrm>
            <a:off x="5513197" y="2303078"/>
            <a:ext cx="858502" cy="1147315"/>
          </a:xfrm>
          <a:custGeom>
            <a:avLst/>
            <a:gdLst>
              <a:gd name="T0" fmla="*/ 143 w 708"/>
              <a:gd name="T1" fmla="*/ 358 h 965"/>
              <a:gd name="T2" fmla="*/ 218 w 708"/>
              <a:gd name="T3" fmla="*/ 534 h 965"/>
              <a:gd name="T4" fmla="*/ 278 w 708"/>
              <a:gd name="T5" fmla="*/ 675 h 965"/>
              <a:gd name="T6" fmla="*/ 415 w 708"/>
              <a:gd name="T7" fmla="*/ 679 h 965"/>
              <a:gd name="T8" fmla="*/ 445 w 708"/>
              <a:gd name="T9" fmla="*/ 623 h 965"/>
              <a:gd name="T10" fmla="*/ 521 w 708"/>
              <a:gd name="T11" fmla="*/ 482 h 965"/>
              <a:gd name="T12" fmla="*/ 354 w 708"/>
              <a:gd name="T13" fmla="*/ 147 h 965"/>
              <a:gd name="T14" fmla="*/ 293 w 708"/>
              <a:gd name="T15" fmla="*/ 723 h 965"/>
              <a:gd name="T16" fmla="*/ 224 w 708"/>
              <a:gd name="T17" fmla="*/ 643 h 965"/>
              <a:gd name="T18" fmla="*/ 150 w 708"/>
              <a:gd name="T19" fmla="*/ 506 h 965"/>
              <a:gd name="T20" fmla="*/ 354 w 708"/>
              <a:gd name="T21" fmla="*/ 103 h 965"/>
              <a:gd name="T22" fmla="*/ 558 w 708"/>
              <a:gd name="T23" fmla="*/ 506 h 965"/>
              <a:gd name="T24" fmla="*/ 485 w 708"/>
              <a:gd name="T25" fmla="*/ 643 h 965"/>
              <a:gd name="T26" fmla="*/ 415 w 708"/>
              <a:gd name="T27" fmla="*/ 723 h 965"/>
              <a:gd name="T28" fmla="*/ 253 w 708"/>
              <a:gd name="T29" fmla="*/ 865 h 965"/>
              <a:gd name="T30" fmla="*/ 425 w 708"/>
              <a:gd name="T31" fmla="*/ 898 h 965"/>
              <a:gd name="T32" fmla="*/ 425 w 708"/>
              <a:gd name="T33" fmla="*/ 832 h 965"/>
              <a:gd name="T34" fmla="*/ 274 w 708"/>
              <a:gd name="T35" fmla="*/ 885 h 965"/>
              <a:gd name="T36" fmla="*/ 438 w 708"/>
              <a:gd name="T37" fmla="*/ 885 h 965"/>
              <a:gd name="T38" fmla="*/ 459 w 708"/>
              <a:gd name="T39" fmla="*/ 865 h 965"/>
              <a:gd name="T40" fmla="*/ 253 w 708"/>
              <a:gd name="T41" fmla="*/ 762 h 965"/>
              <a:gd name="T42" fmla="*/ 459 w 708"/>
              <a:gd name="T43" fmla="*/ 865 h 965"/>
              <a:gd name="T44" fmla="*/ 457 w 708"/>
              <a:gd name="T45" fmla="*/ 403 h 965"/>
              <a:gd name="T46" fmla="*/ 388 w 708"/>
              <a:gd name="T47" fmla="*/ 472 h 965"/>
              <a:gd name="T48" fmla="*/ 321 w 708"/>
              <a:gd name="T49" fmla="*/ 472 h 965"/>
              <a:gd name="T50" fmla="*/ 251 w 708"/>
              <a:gd name="T51" fmla="*/ 403 h 965"/>
              <a:gd name="T52" fmla="*/ 251 w 708"/>
              <a:gd name="T53" fmla="*/ 336 h 965"/>
              <a:gd name="T54" fmla="*/ 321 w 708"/>
              <a:gd name="T55" fmla="*/ 267 h 965"/>
              <a:gd name="T56" fmla="*/ 388 w 708"/>
              <a:gd name="T57" fmla="*/ 267 h 965"/>
              <a:gd name="T58" fmla="*/ 457 w 708"/>
              <a:gd name="T59" fmla="*/ 336 h 965"/>
              <a:gd name="T60" fmla="*/ 681 w 708"/>
              <a:gd name="T61" fmla="*/ 326 h 965"/>
              <a:gd name="T62" fmla="*/ 644 w 708"/>
              <a:gd name="T63" fmla="*/ 358 h 965"/>
              <a:gd name="T64" fmla="*/ 681 w 708"/>
              <a:gd name="T65" fmla="*/ 379 h 965"/>
              <a:gd name="T66" fmla="*/ 681 w 708"/>
              <a:gd name="T67" fmla="*/ 326 h 965"/>
              <a:gd name="T68" fmla="*/ 603 w 708"/>
              <a:gd name="T69" fmla="*/ 142 h 965"/>
              <a:gd name="T70" fmla="*/ 565 w 708"/>
              <a:gd name="T71" fmla="*/ 105 h 965"/>
              <a:gd name="T72" fmla="*/ 576 w 708"/>
              <a:gd name="T73" fmla="*/ 170 h 965"/>
              <a:gd name="T74" fmla="*/ 380 w 708"/>
              <a:gd name="T75" fmla="*/ 69 h 965"/>
              <a:gd name="T76" fmla="*/ 354 w 708"/>
              <a:gd name="T77" fmla="*/ 0 h 965"/>
              <a:gd name="T78" fmla="*/ 327 w 708"/>
              <a:gd name="T79" fmla="*/ 69 h 965"/>
              <a:gd name="T80" fmla="*/ 130 w 708"/>
              <a:gd name="T81" fmla="*/ 173 h 965"/>
              <a:gd name="T82" fmla="*/ 142 w 708"/>
              <a:gd name="T83" fmla="*/ 110 h 965"/>
              <a:gd name="T84" fmla="*/ 104 w 708"/>
              <a:gd name="T85" fmla="*/ 147 h 965"/>
              <a:gd name="T86" fmla="*/ 63 w 708"/>
              <a:gd name="T87" fmla="*/ 358 h 965"/>
              <a:gd name="T88" fmla="*/ 28 w 708"/>
              <a:gd name="T89" fmla="*/ 326 h 965"/>
              <a:gd name="T90" fmla="*/ 28 w 708"/>
              <a:gd name="T91" fmla="*/ 379 h 965"/>
              <a:gd name="T92" fmla="*/ 63 w 708"/>
              <a:gd name="T93" fmla="*/ 358 h 9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08" h="965">
                <a:moveTo>
                  <a:pt x="354" y="147"/>
                </a:moveTo>
                <a:cubicBezTo>
                  <a:pt x="238" y="147"/>
                  <a:pt x="143" y="242"/>
                  <a:pt x="143" y="358"/>
                </a:cubicBezTo>
                <a:cubicBezTo>
                  <a:pt x="143" y="414"/>
                  <a:pt x="187" y="481"/>
                  <a:pt x="187" y="482"/>
                </a:cubicBezTo>
                <a:cubicBezTo>
                  <a:pt x="196" y="496"/>
                  <a:pt x="210" y="519"/>
                  <a:pt x="218" y="534"/>
                </a:cubicBezTo>
                <a:lnTo>
                  <a:pt x="263" y="623"/>
                </a:lnTo>
                <a:cubicBezTo>
                  <a:pt x="272" y="640"/>
                  <a:pt x="278" y="662"/>
                  <a:pt x="278" y="675"/>
                </a:cubicBezTo>
                <a:cubicBezTo>
                  <a:pt x="279" y="675"/>
                  <a:pt x="284" y="679"/>
                  <a:pt x="293" y="679"/>
                </a:cubicBezTo>
                <a:lnTo>
                  <a:pt x="415" y="679"/>
                </a:lnTo>
                <a:cubicBezTo>
                  <a:pt x="425" y="679"/>
                  <a:pt x="430" y="675"/>
                  <a:pt x="430" y="674"/>
                </a:cubicBezTo>
                <a:cubicBezTo>
                  <a:pt x="430" y="662"/>
                  <a:pt x="437" y="640"/>
                  <a:pt x="445" y="623"/>
                </a:cubicBezTo>
                <a:lnTo>
                  <a:pt x="491" y="534"/>
                </a:lnTo>
                <a:cubicBezTo>
                  <a:pt x="498" y="519"/>
                  <a:pt x="512" y="496"/>
                  <a:pt x="521" y="482"/>
                </a:cubicBezTo>
                <a:cubicBezTo>
                  <a:pt x="537" y="458"/>
                  <a:pt x="565" y="403"/>
                  <a:pt x="565" y="358"/>
                </a:cubicBezTo>
                <a:cubicBezTo>
                  <a:pt x="565" y="242"/>
                  <a:pt x="471" y="147"/>
                  <a:pt x="354" y="147"/>
                </a:cubicBezTo>
                <a:close/>
                <a:moveTo>
                  <a:pt x="415" y="723"/>
                </a:moveTo>
                <a:lnTo>
                  <a:pt x="293" y="723"/>
                </a:lnTo>
                <a:cubicBezTo>
                  <a:pt x="260" y="723"/>
                  <a:pt x="234" y="702"/>
                  <a:pt x="234" y="675"/>
                </a:cubicBezTo>
                <a:cubicBezTo>
                  <a:pt x="234" y="671"/>
                  <a:pt x="231" y="656"/>
                  <a:pt x="224" y="643"/>
                </a:cubicBezTo>
                <a:lnTo>
                  <a:pt x="178" y="554"/>
                </a:lnTo>
                <a:cubicBezTo>
                  <a:pt x="171" y="540"/>
                  <a:pt x="159" y="519"/>
                  <a:pt x="150" y="506"/>
                </a:cubicBezTo>
                <a:cubicBezTo>
                  <a:pt x="145" y="498"/>
                  <a:pt x="99" y="426"/>
                  <a:pt x="99" y="358"/>
                </a:cubicBezTo>
                <a:cubicBezTo>
                  <a:pt x="99" y="217"/>
                  <a:pt x="213" y="103"/>
                  <a:pt x="354" y="103"/>
                </a:cubicBezTo>
                <a:cubicBezTo>
                  <a:pt x="495" y="103"/>
                  <a:pt x="610" y="217"/>
                  <a:pt x="610" y="358"/>
                </a:cubicBezTo>
                <a:cubicBezTo>
                  <a:pt x="610" y="426"/>
                  <a:pt x="564" y="498"/>
                  <a:pt x="558" y="506"/>
                </a:cubicBezTo>
                <a:cubicBezTo>
                  <a:pt x="550" y="519"/>
                  <a:pt x="537" y="541"/>
                  <a:pt x="530" y="554"/>
                </a:cubicBezTo>
                <a:lnTo>
                  <a:pt x="485" y="643"/>
                </a:lnTo>
                <a:cubicBezTo>
                  <a:pt x="478" y="656"/>
                  <a:pt x="474" y="671"/>
                  <a:pt x="474" y="675"/>
                </a:cubicBezTo>
                <a:cubicBezTo>
                  <a:pt x="474" y="702"/>
                  <a:pt x="448" y="723"/>
                  <a:pt x="415" y="723"/>
                </a:cubicBezTo>
                <a:close/>
                <a:moveTo>
                  <a:pt x="287" y="832"/>
                </a:moveTo>
                <a:cubicBezTo>
                  <a:pt x="268" y="832"/>
                  <a:pt x="253" y="847"/>
                  <a:pt x="253" y="865"/>
                </a:cubicBezTo>
                <a:cubicBezTo>
                  <a:pt x="253" y="883"/>
                  <a:pt x="268" y="898"/>
                  <a:pt x="287" y="898"/>
                </a:cubicBezTo>
                <a:lnTo>
                  <a:pt x="425" y="898"/>
                </a:lnTo>
                <a:cubicBezTo>
                  <a:pt x="444" y="898"/>
                  <a:pt x="459" y="883"/>
                  <a:pt x="459" y="865"/>
                </a:cubicBezTo>
                <a:cubicBezTo>
                  <a:pt x="459" y="847"/>
                  <a:pt x="444" y="832"/>
                  <a:pt x="425" y="832"/>
                </a:cubicBezTo>
                <a:lnTo>
                  <a:pt x="287" y="832"/>
                </a:lnTo>
                <a:close/>
                <a:moveTo>
                  <a:pt x="274" y="885"/>
                </a:moveTo>
                <a:cubicBezTo>
                  <a:pt x="275" y="929"/>
                  <a:pt x="312" y="965"/>
                  <a:pt x="356" y="965"/>
                </a:cubicBezTo>
                <a:cubicBezTo>
                  <a:pt x="401" y="965"/>
                  <a:pt x="437" y="929"/>
                  <a:pt x="438" y="885"/>
                </a:cubicBezTo>
                <a:lnTo>
                  <a:pt x="274" y="885"/>
                </a:lnTo>
                <a:close/>
                <a:moveTo>
                  <a:pt x="459" y="865"/>
                </a:moveTo>
                <a:lnTo>
                  <a:pt x="253" y="865"/>
                </a:lnTo>
                <a:lnTo>
                  <a:pt x="253" y="762"/>
                </a:lnTo>
                <a:lnTo>
                  <a:pt x="459" y="762"/>
                </a:lnTo>
                <a:lnTo>
                  <a:pt x="459" y="865"/>
                </a:lnTo>
                <a:close/>
                <a:moveTo>
                  <a:pt x="491" y="369"/>
                </a:moveTo>
                <a:cubicBezTo>
                  <a:pt x="491" y="388"/>
                  <a:pt x="476" y="403"/>
                  <a:pt x="457" y="403"/>
                </a:cubicBezTo>
                <a:lnTo>
                  <a:pt x="388" y="403"/>
                </a:lnTo>
                <a:lnTo>
                  <a:pt x="388" y="472"/>
                </a:lnTo>
                <a:cubicBezTo>
                  <a:pt x="388" y="491"/>
                  <a:pt x="373" y="506"/>
                  <a:pt x="354" y="506"/>
                </a:cubicBezTo>
                <a:cubicBezTo>
                  <a:pt x="336" y="506"/>
                  <a:pt x="321" y="491"/>
                  <a:pt x="321" y="472"/>
                </a:cubicBezTo>
                <a:lnTo>
                  <a:pt x="321" y="403"/>
                </a:lnTo>
                <a:lnTo>
                  <a:pt x="251" y="403"/>
                </a:lnTo>
                <a:cubicBezTo>
                  <a:pt x="233" y="403"/>
                  <a:pt x="218" y="388"/>
                  <a:pt x="218" y="369"/>
                </a:cubicBezTo>
                <a:cubicBezTo>
                  <a:pt x="218" y="351"/>
                  <a:pt x="233" y="336"/>
                  <a:pt x="251" y="336"/>
                </a:cubicBezTo>
                <a:lnTo>
                  <a:pt x="321" y="336"/>
                </a:lnTo>
                <a:lnTo>
                  <a:pt x="321" y="267"/>
                </a:lnTo>
                <a:cubicBezTo>
                  <a:pt x="321" y="248"/>
                  <a:pt x="336" y="233"/>
                  <a:pt x="354" y="233"/>
                </a:cubicBezTo>
                <a:cubicBezTo>
                  <a:pt x="373" y="233"/>
                  <a:pt x="388" y="248"/>
                  <a:pt x="388" y="267"/>
                </a:cubicBezTo>
                <a:lnTo>
                  <a:pt x="388" y="336"/>
                </a:lnTo>
                <a:lnTo>
                  <a:pt x="457" y="336"/>
                </a:lnTo>
                <a:cubicBezTo>
                  <a:pt x="476" y="336"/>
                  <a:pt x="491" y="351"/>
                  <a:pt x="491" y="369"/>
                </a:cubicBezTo>
                <a:close/>
                <a:moveTo>
                  <a:pt x="681" y="326"/>
                </a:moveTo>
                <a:lnTo>
                  <a:pt x="643" y="326"/>
                </a:lnTo>
                <a:cubicBezTo>
                  <a:pt x="644" y="337"/>
                  <a:pt x="644" y="347"/>
                  <a:pt x="644" y="358"/>
                </a:cubicBezTo>
                <a:cubicBezTo>
                  <a:pt x="644" y="365"/>
                  <a:pt x="644" y="372"/>
                  <a:pt x="643" y="379"/>
                </a:cubicBezTo>
                <a:lnTo>
                  <a:pt x="681" y="379"/>
                </a:lnTo>
                <a:cubicBezTo>
                  <a:pt x="696" y="379"/>
                  <a:pt x="708" y="367"/>
                  <a:pt x="708" y="353"/>
                </a:cubicBezTo>
                <a:cubicBezTo>
                  <a:pt x="708" y="338"/>
                  <a:pt x="696" y="326"/>
                  <a:pt x="681" y="326"/>
                </a:cubicBezTo>
                <a:close/>
                <a:moveTo>
                  <a:pt x="576" y="170"/>
                </a:moveTo>
                <a:lnTo>
                  <a:pt x="603" y="142"/>
                </a:lnTo>
                <a:cubicBezTo>
                  <a:pt x="614" y="132"/>
                  <a:pt x="614" y="114"/>
                  <a:pt x="604" y="104"/>
                </a:cubicBezTo>
                <a:cubicBezTo>
                  <a:pt x="593" y="94"/>
                  <a:pt x="576" y="94"/>
                  <a:pt x="565" y="105"/>
                </a:cubicBezTo>
                <a:lnTo>
                  <a:pt x="538" y="133"/>
                </a:lnTo>
                <a:cubicBezTo>
                  <a:pt x="551" y="144"/>
                  <a:pt x="564" y="156"/>
                  <a:pt x="576" y="170"/>
                </a:cubicBezTo>
                <a:close/>
                <a:moveTo>
                  <a:pt x="354" y="67"/>
                </a:moveTo>
                <a:cubicBezTo>
                  <a:pt x="362" y="67"/>
                  <a:pt x="371" y="68"/>
                  <a:pt x="380" y="69"/>
                </a:cubicBezTo>
                <a:lnTo>
                  <a:pt x="380" y="28"/>
                </a:lnTo>
                <a:cubicBezTo>
                  <a:pt x="380" y="12"/>
                  <a:pt x="368" y="0"/>
                  <a:pt x="354" y="0"/>
                </a:cubicBezTo>
                <a:cubicBezTo>
                  <a:pt x="339" y="0"/>
                  <a:pt x="327" y="12"/>
                  <a:pt x="327" y="28"/>
                </a:cubicBezTo>
                <a:lnTo>
                  <a:pt x="327" y="69"/>
                </a:lnTo>
                <a:cubicBezTo>
                  <a:pt x="336" y="68"/>
                  <a:pt x="345" y="67"/>
                  <a:pt x="354" y="67"/>
                </a:cubicBezTo>
                <a:close/>
                <a:moveTo>
                  <a:pt x="130" y="173"/>
                </a:moveTo>
                <a:cubicBezTo>
                  <a:pt x="141" y="159"/>
                  <a:pt x="154" y="147"/>
                  <a:pt x="167" y="136"/>
                </a:cubicBezTo>
                <a:lnTo>
                  <a:pt x="142" y="110"/>
                </a:lnTo>
                <a:cubicBezTo>
                  <a:pt x="131" y="99"/>
                  <a:pt x="114" y="99"/>
                  <a:pt x="103" y="109"/>
                </a:cubicBezTo>
                <a:cubicBezTo>
                  <a:pt x="93" y="119"/>
                  <a:pt x="93" y="136"/>
                  <a:pt x="104" y="147"/>
                </a:cubicBezTo>
                <a:lnTo>
                  <a:pt x="130" y="173"/>
                </a:lnTo>
                <a:close/>
                <a:moveTo>
                  <a:pt x="63" y="358"/>
                </a:moveTo>
                <a:cubicBezTo>
                  <a:pt x="63" y="347"/>
                  <a:pt x="64" y="337"/>
                  <a:pt x="65" y="326"/>
                </a:cubicBezTo>
                <a:lnTo>
                  <a:pt x="28" y="326"/>
                </a:lnTo>
                <a:cubicBezTo>
                  <a:pt x="12" y="326"/>
                  <a:pt x="0" y="338"/>
                  <a:pt x="0" y="353"/>
                </a:cubicBezTo>
                <a:cubicBezTo>
                  <a:pt x="0" y="367"/>
                  <a:pt x="12" y="379"/>
                  <a:pt x="28" y="379"/>
                </a:cubicBezTo>
                <a:lnTo>
                  <a:pt x="65" y="379"/>
                </a:lnTo>
                <a:cubicBezTo>
                  <a:pt x="64" y="372"/>
                  <a:pt x="63" y="365"/>
                  <a:pt x="63" y="358"/>
                </a:cubicBezTo>
                <a:close/>
              </a:path>
            </a:pathLst>
          </a:custGeom>
          <a:solidFill>
            <a:srgbClr val="2421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zh-CN" altLang="en-US" sz="1799" dirty="0">
              <a:latin typeface="印品黑体" panose="00000500000000000000" pitchFamily="2" charset="-122"/>
              <a:ea typeface="印品黑体" panose="00000500000000000000" pitchFamily="2" charset="-122"/>
            </a:endParaRPr>
          </a:p>
        </p:txBody>
      </p:sp>
      <p:sp>
        <p:nvSpPr>
          <p:cNvPr id="24" name="Freeform 5"/>
          <p:cNvSpPr>
            <a:spLocks/>
          </p:cNvSpPr>
          <p:nvPr/>
        </p:nvSpPr>
        <p:spPr bwMode="auto">
          <a:xfrm>
            <a:off x="4332107" y="1291100"/>
            <a:ext cx="1515471" cy="2321606"/>
          </a:xfrm>
          <a:custGeom>
            <a:avLst/>
            <a:gdLst>
              <a:gd name="T0" fmla="*/ 207 w 1797"/>
              <a:gd name="T1" fmla="*/ 2754 h 2754"/>
              <a:gd name="T2" fmla="*/ 0 w 1797"/>
              <a:gd name="T3" fmla="*/ 1892 h 2754"/>
              <a:gd name="T4" fmla="*/ 1797 w 1797"/>
              <a:gd name="T5" fmla="*/ 0 h 2754"/>
              <a:gd name="T6" fmla="*/ 1797 w 1797"/>
              <a:gd name="T7" fmla="*/ 592 h 2754"/>
              <a:gd name="T8" fmla="*/ 591 w 1797"/>
              <a:gd name="T9" fmla="*/ 1892 h 2754"/>
              <a:gd name="T10" fmla="*/ 720 w 1797"/>
              <a:gd name="T11" fmla="*/ 2458 h 2754"/>
              <a:gd name="T12" fmla="*/ 207 w 1797"/>
              <a:gd name="T13" fmla="*/ 2754 h 2754"/>
            </a:gdLst>
            <a:ahLst/>
            <a:cxnLst>
              <a:cxn ang="0">
                <a:pos x="T0" y="T1"/>
              </a:cxn>
              <a:cxn ang="0">
                <a:pos x="T2" y="T3"/>
              </a:cxn>
              <a:cxn ang="0">
                <a:pos x="T4" y="T5"/>
              </a:cxn>
              <a:cxn ang="0">
                <a:pos x="T6" y="T7"/>
              </a:cxn>
              <a:cxn ang="0">
                <a:pos x="T8" y="T9"/>
              </a:cxn>
              <a:cxn ang="0">
                <a:pos x="T10" y="T11"/>
              </a:cxn>
              <a:cxn ang="0">
                <a:pos x="T12" y="T13"/>
              </a:cxn>
            </a:cxnLst>
            <a:rect l="0" t="0" r="r" b="b"/>
            <a:pathLst>
              <a:path w="1797" h="2754">
                <a:moveTo>
                  <a:pt x="207" y="2754"/>
                </a:moveTo>
                <a:cubicBezTo>
                  <a:pt x="75" y="2495"/>
                  <a:pt x="0" y="2202"/>
                  <a:pt x="0" y="1892"/>
                </a:cubicBezTo>
                <a:cubicBezTo>
                  <a:pt x="0" y="878"/>
                  <a:pt x="796" y="50"/>
                  <a:pt x="1797" y="0"/>
                </a:cubicBezTo>
                <a:lnTo>
                  <a:pt x="1797" y="592"/>
                </a:lnTo>
                <a:cubicBezTo>
                  <a:pt x="1123" y="642"/>
                  <a:pt x="591" y="1205"/>
                  <a:pt x="591" y="1892"/>
                </a:cubicBezTo>
                <a:cubicBezTo>
                  <a:pt x="591" y="2094"/>
                  <a:pt x="637" y="2286"/>
                  <a:pt x="720" y="2458"/>
                </a:cubicBezTo>
                <a:lnTo>
                  <a:pt x="207" y="2754"/>
                </a:lnTo>
                <a:close/>
              </a:path>
            </a:pathLst>
          </a:custGeom>
          <a:solidFill>
            <a:srgbClr val="0F914C"/>
          </a:solidFill>
          <a:ln>
            <a:noFill/>
          </a:ln>
        </p:spPr>
        <p:txBody>
          <a:bodyPr vert="horz" wrap="square" lIns="91404" tIns="45702" rIns="91404" bIns="45702" numCol="1" anchor="t" anchorCtr="0" compatLnSpc="1">
            <a:prstTxWarp prst="textNoShape">
              <a:avLst/>
            </a:prstTxWarp>
          </a:bodyPr>
          <a:lstStyle/>
          <a:p>
            <a:endParaRPr lang="zh-CN" altLang="en-US" sz="1799" dirty="0">
              <a:solidFill>
                <a:schemeClr val="accent3"/>
              </a:solidFill>
              <a:latin typeface="印品黑体" panose="00000500000000000000" pitchFamily="2" charset="-122"/>
              <a:ea typeface="印品黑体" panose="00000500000000000000" pitchFamily="2" charset="-122"/>
            </a:endParaRPr>
          </a:p>
        </p:txBody>
      </p:sp>
      <p:sp>
        <p:nvSpPr>
          <p:cNvPr id="25" name="Freeform 6"/>
          <p:cNvSpPr>
            <a:spLocks/>
          </p:cNvSpPr>
          <p:nvPr/>
        </p:nvSpPr>
        <p:spPr bwMode="auto">
          <a:xfrm>
            <a:off x="4587595" y="3504798"/>
            <a:ext cx="2681827" cy="977518"/>
          </a:xfrm>
          <a:custGeom>
            <a:avLst/>
            <a:gdLst>
              <a:gd name="T0" fmla="*/ 3180 w 3180"/>
              <a:gd name="T1" fmla="*/ 296 h 1160"/>
              <a:gd name="T2" fmla="*/ 1590 w 3180"/>
              <a:gd name="T3" fmla="*/ 1160 h 1160"/>
              <a:gd name="T4" fmla="*/ 0 w 3180"/>
              <a:gd name="T5" fmla="*/ 296 h 1160"/>
              <a:gd name="T6" fmla="*/ 513 w 3180"/>
              <a:gd name="T7" fmla="*/ 0 h 1160"/>
              <a:gd name="T8" fmla="*/ 1590 w 3180"/>
              <a:gd name="T9" fmla="*/ 570 h 1160"/>
              <a:gd name="T10" fmla="*/ 2667 w 3180"/>
              <a:gd name="T11" fmla="*/ 0 h 1160"/>
              <a:gd name="T12" fmla="*/ 3180 w 3180"/>
              <a:gd name="T13" fmla="*/ 296 h 1160"/>
            </a:gdLst>
            <a:ahLst/>
            <a:cxnLst>
              <a:cxn ang="0">
                <a:pos x="T0" y="T1"/>
              </a:cxn>
              <a:cxn ang="0">
                <a:pos x="T2" y="T3"/>
              </a:cxn>
              <a:cxn ang="0">
                <a:pos x="T4" y="T5"/>
              </a:cxn>
              <a:cxn ang="0">
                <a:pos x="T6" y="T7"/>
              </a:cxn>
              <a:cxn ang="0">
                <a:pos x="T8" y="T9"/>
              </a:cxn>
              <a:cxn ang="0">
                <a:pos x="T10" y="T11"/>
              </a:cxn>
              <a:cxn ang="0">
                <a:pos x="T12" y="T13"/>
              </a:cxn>
            </a:cxnLst>
            <a:rect l="0" t="0" r="r" b="b"/>
            <a:pathLst>
              <a:path w="3180" h="1160">
                <a:moveTo>
                  <a:pt x="3180" y="296"/>
                </a:moveTo>
                <a:cubicBezTo>
                  <a:pt x="2842" y="816"/>
                  <a:pt x="2256" y="1160"/>
                  <a:pt x="1590" y="1160"/>
                </a:cubicBezTo>
                <a:cubicBezTo>
                  <a:pt x="924" y="1160"/>
                  <a:pt x="338" y="816"/>
                  <a:pt x="0" y="296"/>
                </a:cubicBezTo>
                <a:lnTo>
                  <a:pt x="513" y="0"/>
                </a:lnTo>
                <a:cubicBezTo>
                  <a:pt x="748" y="344"/>
                  <a:pt x="1143" y="570"/>
                  <a:pt x="1590" y="570"/>
                </a:cubicBezTo>
                <a:cubicBezTo>
                  <a:pt x="2038" y="570"/>
                  <a:pt x="2432" y="344"/>
                  <a:pt x="2667" y="0"/>
                </a:cubicBezTo>
                <a:lnTo>
                  <a:pt x="3180" y="296"/>
                </a:lnTo>
                <a:close/>
              </a:path>
            </a:pathLst>
          </a:custGeom>
          <a:solidFill>
            <a:srgbClr val="26B375"/>
          </a:solidFill>
          <a:ln>
            <a:noFill/>
          </a:ln>
        </p:spPr>
        <p:txBody>
          <a:bodyPr vert="horz" wrap="square" lIns="91404" tIns="45702" rIns="91404" bIns="45702" numCol="1" anchor="t" anchorCtr="0" compatLnSpc="1">
            <a:prstTxWarp prst="textNoShape">
              <a:avLst/>
            </a:prstTxWarp>
          </a:bodyPr>
          <a:lstStyle/>
          <a:p>
            <a:endParaRPr lang="zh-CN" altLang="en-US" sz="1799" dirty="0">
              <a:solidFill>
                <a:schemeClr val="accent3"/>
              </a:solidFill>
              <a:latin typeface="印品黑体" panose="00000500000000000000" pitchFamily="2" charset="-122"/>
              <a:ea typeface="印品黑体" panose="00000500000000000000" pitchFamily="2" charset="-122"/>
            </a:endParaRPr>
          </a:p>
        </p:txBody>
      </p:sp>
      <p:sp>
        <p:nvSpPr>
          <p:cNvPr id="27" name="Freeform 7"/>
          <p:cNvSpPr>
            <a:spLocks/>
          </p:cNvSpPr>
          <p:nvPr/>
        </p:nvSpPr>
        <p:spPr bwMode="auto">
          <a:xfrm>
            <a:off x="6011026" y="1269723"/>
            <a:ext cx="1513884" cy="2321606"/>
          </a:xfrm>
          <a:custGeom>
            <a:avLst/>
            <a:gdLst>
              <a:gd name="T0" fmla="*/ 0 w 1797"/>
              <a:gd name="T1" fmla="*/ 0 h 2754"/>
              <a:gd name="T2" fmla="*/ 1797 w 1797"/>
              <a:gd name="T3" fmla="*/ 1892 h 2754"/>
              <a:gd name="T4" fmla="*/ 1590 w 1797"/>
              <a:gd name="T5" fmla="*/ 2754 h 2754"/>
              <a:gd name="T6" fmla="*/ 1077 w 1797"/>
              <a:gd name="T7" fmla="*/ 2458 h 2754"/>
              <a:gd name="T8" fmla="*/ 1206 w 1797"/>
              <a:gd name="T9" fmla="*/ 1892 h 2754"/>
              <a:gd name="T10" fmla="*/ 0 w 1797"/>
              <a:gd name="T11" fmla="*/ 592 h 2754"/>
              <a:gd name="T12" fmla="*/ 0 w 1797"/>
              <a:gd name="T13" fmla="*/ 0 h 2754"/>
            </a:gdLst>
            <a:ahLst/>
            <a:cxnLst>
              <a:cxn ang="0">
                <a:pos x="T0" y="T1"/>
              </a:cxn>
              <a:cxn ang="0">
                <a:pos x="T2" y="T3"/>
              </a:cxn>
              <a:cxn ang="0">
                <a:pos x="T4" y="T5"/>
              </a:cxn>
              <a:cxn ang="0">
                <a:pos x="T6" y="T7"/>
              </a:cxn>
              <a:cxn ang="0">
                <a:pos x="T8" y="T9"/>
              </a:cxn>
              <a:cxn ang="0">
                <a:pos x="T10" y="T11"/>
              </a:cxn>
              <a:cxn ang="0">
                <a:pos x="T12" y="T13"/>
              </a:cxn>
            </a:cxnLst>
            <a:rect l="0" t="0" r="r" b="b"/>
            <a:pathLst>
              <a:path w="1797" h="2754">
                <a:moveTo>
                  <a:pt x="0" y="0"/>
                </a:moveTo>
                <a:cubicBezTo>
                  <a:pt x="1001" y="50"/>
                  <a:pt x="1797" y="878"/>
                  <a:pt x="1797" y="1892"/>
                </a:cubicBezTo>
                <a:cubicBezTo>
                  <a:pt x="1797" y="2202"/>
                  <a:pt x="1722" y="2495"/>
                  <a:pt x="1590" y="2754"/>
                </a:cubicBezTo>
                <a:lnTo>
                  <a:pt x="1077" y="2458"/>
                </a:lnTo>
                <a:cubicBezTo>
                  <a:pt x="1160" y="2286"/>
                  <a:pt x="1206" y="2094"/>
                  <a:pt x="1206" y="1892"/>
                </a:cubicBezTo>
                <a:cubicBezTo>
                  <a:pt x="1206" y="1205"/>
                  <a:pt x="674" y="642"/>
                  <a:pt x="0" y="592"/>
                </a:cubicBezTo>
                <a:lnTo>
                  <a:pt x="0" y="0"/>
                </a:lnTo>
                <a:close/>
              </a:path>
            </a:pathLst>
          </a:custGeom>
          <a:solidFill>
            <a:srgbClr val="8CBF4A"/>
          </a:solidFill>
          <a:ln>
            <a:noFill/>
          </a:ln>
        </p:spPr>
        <p:txBody>
          <a:bodyPr vert="horz" wrap="square" lIns="91404" tIns="45702" rIns="91404" bIns="45702" numCol="1" anchor="t" anchorCtr="0" compatLnSpc="1">
            <a:prstTxWarp prst="textNoShape">
              <a:avLst/>
            </a:prstTxWarp>
          </a:bodyPr>
          <a:lstStyle/>
          <a:p>
            <a:endParaRPr lang="zh-CN" altLang="en-US" sz="1799" dirty="0">
              <a:solidFill>
                <a:schemeClr val="accent3"/>
              </a:solidFill>
              <a:latin typeface="印品黑体" panose="00000500000000000000" pitchFamily="2" charset="-122"/>
              <a:ea typeface="印品黑体" panose="00000500000000000000" pitchFamily="2" charset="-122"/>
            </a:endParaRPr>
          </a:p>
        </p:txBody>
      </p:sp>
      <p:sp>
        <p:nvSpPr>
          <p:cNvPr id="28" name="Freeform 8"/>
          <p:cNvSpPr>
            <a:spLocks/>
          </p:cNvSpPr>
          <p:nvPr/>
        </p:nvSpPr>
        <p:spPr bwMode="auto">
          <a:xfrm>
            <a:off x="5772993" y="4548965"/>
            <a:ext cx="311029" cy="268183"/>
          </a:xfrm>
          <a:custGeom>
            <a:avLst/>
            <a:gdLst>
              <a:gd name="T0" fmla="*/ 216 w 368"/>
              <a:gd name="T1" fmla="*/ 280 h 318"/>
              <a:gd name="T2" fmla="*/ 281 w 368"/>
              <a:gd name="T3" fmla="*/ 168 h 318"/>
              <a:gd name="T4" fmla="*/ 347 w 368"/>
              <a:gd name="T5" fmla="*/ 55 h 318"/>
              <a:gd name="T6" fmla="*/ 314 w 368"/>
              <a:gd name="T7" fmla="*/ 0 h 318"/>
              <a:gd name="T8" fmla="*/ 184 w 368"/>
              <a:gd name="T9" fmla="*/ 0 h 318"/>
              <a:gd name="T10" fmla="*/ 53 w 368"/>
              <a:gd name="T11" fmla="*/ 0 h 318"/>
              <a:gd name="T12" fmla="*/ 22 w 368"/>
              <a:gd name="T13" fmla="*/ 55 h 318"/>
              <a:gd name="T14" fmla="*/ 87 w 368"/>
              <a:gd name="T15" fmla="*/ 168 h 318"/>
              <a:gd name="T16" fmla="*/ 153 w 368"/>
              <a:gd name="T17" fmla="*/ 281 h 318"/>
              <a:gd name="T18" fmla="*/ 216 w 368"/>
              <a:gd name="T19" fmla="*/ 280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8" h="318">
                <a:moveTo>
                  <a:pt x="216" y="280"/>
                </a:moveTo>
                <a:lnTo>
                  <a:pt x="281" y="168"/>
                </a:lnTo>
                <a:cubicBezTo>
                  <a:pt x="303" y="130"/>
                  <a:pt x="325" y="92"/>
                  <a:pt x="347" y="55"/>
                </a:cubicBezTo>
                <a:cubicBezTo>
                  <a:pt x="368" y="18"/>
                  <a:pt x="357" y="0"/>
                  <a:pt x="314" y="0"/>
                </a:cubicBezTo>
                <a:lnTo>
                  <a:pt x="184" y="0"/>
                </a:lnTo>
                <a:cubicBezTo>
                  <a:pt x="140" y="0"/>
                  <a:pt x="97" y="0"/>
                  <a:pt x="53" y="0"/>
                </a:cubicBezTo>
                <a:cubicBezTo>
                  <a:pt x="11" y="0"/>
                  <a:pt x="0" y="18"/>
                  <a:pt x="22" y="55"/>
                </a:cubicBezTo>
                <a:lnTo>
                  <a:pt x="87" y="168"/>
                </a:lnTo>
                <a:cubicBezTo>
                  <a:pt x="109" y="206"/>
                  <a:pt x="131" y="244"/>
                  <a:pt x="153" y="281"/>
                </a:cubicBezTo>
                <a:cubicBezTo>
                  <a:pt x="174" y="318"/>
                  <a:pt x="195" y="318"/>
                  <a:pt x="216" y="280"/>
                </a:cubicBezTo>
                <a:close/>
              </a:path>
            </a:pathLst>
          </a:custGeom>
          <a:solidFill>
            <a:schemeClr val="accent3"/>
          </a:solidFill>
          <a:ln>
            <a:noFill/>
          </a:ln>
        </p:spPr>
        <p:txBody>
          <a:bodyPr vert="horz" wrap="square" lIns="91404" tIns="45702" rIns="91404" bIns="45702" numCol="1" anchor="t" anchorCtr="0" compatLnSpc="1">
            <a:prstTxWarp prst="textNoShape">
              <a:avLst/>
            </a:prstTxWarp>
          </a:bodyPr>
          <a:lstStyle/>
          <a:p>
            <a:endParaRPr lang="zh-CN" altLang="en-US" sz="1799" dirty="0">
              <a:solidFill>
                <a:schemeClr val="accent3"/>
              </a:solidFill>
              <a:latin typeface="印品黑体" panose="00000500000000000000" pitchFamily="2" charset="-122"/>
              <a:ea typeface="印品黑体" panose="00000500000000000000" pitchFamily="2" charset="-122"/>
            </a:endParaRPr>
          </a:p>
        </p:txBody>
      </p:sp>
      <p:sp>
        <p:nvSpPr>
          <p:cNvPr id="29" name="Freeform 9"/>
          <p:cNvSpPr>
            <a:spLocks/>
          </p:cNvSpPr>
          <p:nvPr/>
        </p:nvSpPr>
        <p:spPr bwMode="auto">
          <a:xfrm>
            <a:off x="4151012" y="1896146"/>
            <a:ext cx="299921" cy="298333"/>
          </a:xfrm>
          <a:custGeom>
            <a:avLst/>
            <a:gdLst>
              <a:gd name="T0" fmla="*/ 31 w 355"/>
              <a:gd name="T1" fmla="*/ 140 h 355"/>
              <a:gd name="T2" fmla="*/ 122 w 355"/>
              <a:gd name="T3" fmla="*/ 232 h 355"/>
              <a:gd name="T4" fmla="*/ 215 w 355"/>
              <a:gd name="T5" fmla="*/ 325 h 355"/>
              <a:gd name="T6" fmla="*/ 276 w 355"/>
              <a:gd name="T7" fmla="*/ 307 h 355"/>
              <a:gd name="T8" fmla="*/ 310 w 355"/>
              <a:gd name="T9" fmla="*/ 182 h 355"/>
              <a:gd name="T10" fmla="*/ 344 w 355"/>
              <a:gd name="T11" fmla="*/ 55 h 355"/>
              <a:gd name="T12" fmla="*/ 298 w 355"/>
              <a:gd name="T13" fmla="*/ 11 h 355"/>
              <a:gd name="T14" fmla="*/ 173 w 355"/>
              <a:gd name="T15" fmla="*/ 45 h 355"/>
              <a:gd name="T16" fmla="*/ 46 w 355"/>
              <a:gd name="T17" fmla="*/ 79 h 355"/>
              <a:gd name="T18" fmla="*/ 31 w 355"/>
              <a:gd name="T19" fmla="*/ 140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5" h="355">
                <a:moveTo>
                  <a:pt x="31" y="140"/>
                </a:moveTo>
                <a:lnTo>
                  <a:pt x="122" y="232"/>
                </a:lnTo>
                <a:cubicBezTo>
                  <a:pt x="153" y="263"/>
                  <a:pt x="184" y="294"/>
                  <a:pt x="215" y="325"/>
                </a:cubicBezTo>
                <a:cubicBezTo>
                  <a:pt x="245" y="355"/>
                  <a:pt x="265" y="349"/>
                  <a:pt x="276" y="307"/>
                </a:cubicBezTo>
                <a:lnTo>
                  <a:pt x="310" y="182"/>
                </a:lnTo>
                <a:cubicBezTo>
                  <a:pt x="321" y="140"/>
                  <a:pt x="332" y="97"/>
                  <a:pt x="344" y="55"/>
                </a:cubicBezTo>
                <a:cubicBezTo>
                  <a:pt x="355" y="14"/>
                  <a:pt x="340" y="0"/>
                  <a:pt x="298" y="11"/>
                </a:cubicBezTo>
                <a:lnTo>
                  <a:pt x="173" y="45"/>
                </a:lnTo>
                <a:cubicBezTo>
                  <a:pt x="130" y="56"/>
                  <a:pt x="88" y="67"/>
                  <a:pt x="46" y="79"/>
                </a:cubicBezTo>
                <a:cubicBezTo>
                  <a:pt x="5" y="89"/>
                  <a:pt x="0" y="110"/>
                  <a:pt x="31" y="140"/>
                </a:cubicBezTo>
                <a:close/>
              </a:path>
            </a:pathLst>
          </a:custGeom>
          <a:solidFill>
            <a:schemeClr val="accent3"/>
          </a:solidFill>
          <a:ln>
            <a:noFill/>
          </a:ln>
        </p:spPr>
        <p:txBody>
          <a:bodyPr vert="horz" wrap="square" lIns="91404" tIns="45702" rIns="91404" bIns="45702" numCol="1" anchor="t" anchorCtr="0" compatLnSpc="1">
            <a:prstTxWarp prst="textNoShape">
              <a:avLst/>
            </a:prstTxWarp>
          </a:bodyPr>
          <a:lstStyle/>
          <a:p>
            <a:endParaRPr lang="zh-CN" altLang="en-US" sz="1799" dirty="0">
              <a:solidFill>
                <a:schemeClr val="accent3"/>
              </a:solidFill>
              <a:latin typeface="印品黑体" panose="00000500000000000000" pitchFamily="2" charset="-122"/>
              <a:ea typeface="印品黑体" panose="00000500000000000000" pitchFamily="2" charset="-122"/>
            </a:endParaRPr>
          </a:p>
        </p:txBody>
      </p:sp>
      <p:sp>
        <p:nvSpPr>
          <p:cNvPr id="30" name="Freeform 10"/>
          <p:cNvSpPr>
            <a:spLocks/>
          </p:cNvSpPr>
          <p:nvPr/>
        </p:nvSpPr>
        <p:spPr bwMode="auto">
          <a:xfrm>
            <a:off x="7395920" y="1896146"/>
            <a:ext cx="298333" cy="298333"/>
          </a:xfrm>
          <a:custGeom>
            <a:avLst/>
            <a:gdLst>
              <a:gd name="T0" fmla="*/ 324 w 355"/>
              <a:gd name="T1" fmla="*/ 140 h 355"/>
              <a:gd name="T2" fmla="*/ 233 w 355"/>
              <a:gd name="T3" fmla="*/ 232 h 355"/>
              <a:gd name="T4" fmla="*/ 140 w 355"/>
              <a:gd name="T5" fmla="*/ 325 h 355"/>
              <a:gd name="T6" fmla="*/ 79 w 355"/>
              <a:gd name="T7" fmla="*/ 307 h 355"/>
              <a:gd name="T8" fmla="*/ 45 w 355"/>
              <a:gd name="T9" fmla="*/ 182 h 355"/>
              <a:gd name="T10" fmla="*/ 11 w 355"/>
              <a:gd name="T11" fmla="*/ 55 h 355"/>
              <a:gd name="T12" fmla="*/ 57 w 355"/>
              <a:gd name="T13" fmla="*/ 11 h 355"/>
              <a:gd name="T14" fmla="*/ 182 w 355"/>
              <a:gd name="T15" fmla="*/ 45 h 355"/>
              <a:gd name="T16" fmla="*/ 309 w 355"/>
              <a:gd name="T17" fmla="*/ 79 h 355"/>
              <a:gd name="T18" fmla="*/ 324 w 355"/>
              <a:gd name="T19" fmla="*/ 140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5" h="355">
                <a:moveTo>
                  <a:pt x="324" y="140"/>
                </a:moveTo>
                <a:lnTo>
                  <a:pt x="233" y="232"/>
                </a:lnTo>
                <a:cubicBezTo>
                  <a:pt x="202" y="263"/>
                  <a:pt x="171" y="294"/>
                  <a:pt x="140" y="325"/>
                </a:cubicBezTo>
                <a:cubicBezTo>
                  <a:pt x="110" y="355"/>
                  <a:pt x="90" y="349"/>
                  <a:pt x="79" y="307"/>
                </a:cubicBezTo>
                <a:lnTo>
                  <a:pt x="45" y="182"/>
                </a:lnTo>
                <a:cubicBezTo>
                  <a:pt x="34" y="140"/>
                  <a:pt x="23" y="97"/>
                  <a:pt x="11" y="55"/>
                </a:cubicBezTo>
                <a:cubicBezTo>
                  <a:pt x="0" y="14"/>
                  <a:pt x="15" y="0"/>
                  <a:pt x="57" y="11"/>
                </a:cubicBezTo>
                <a:lnTo>
                  <a:pt x="182" y="45"/>
                </a:lnTo>
                <a:cubicBezTo>
                  <a:pt x="224" y="56"/>
                  <a:pt x="267" y="67"/>
                  <a:pt x="309" y="79"/>
                </a:cubicBezTo>
                <a:cubicBezTo>
                  <a:pt x="350" y="89"/>
                  <a:pt x="355" y="110"/>
                  <a:pt x="324" y="140"/>
                </a:cubicBezTo>
                <a:close/>
              </a:path>
            </a:pathLst>
          </a:custGeom>
          <a:solidFill>
            <a:schemeClr val="accent3"/>
          </a:solidFill>
          <a:ln>
            <a:noFill/>
          </a:ln>
        </p:spPr>
        <p:txBody>
          <a:bodyPr vert="horz" wrap="square" lIns="91404" tIns="45702" rIns="91404" bIns="45702" numCol="1" anchor="t" anchorCtr="0" compatLnSpc="1">
            <a:prstTxWarp prst="textNoShape">
              <a:avLst/>
            </a:prstTxWarp>
          </a:bodyPr>
          <a:lstStyle/>
          <a:p>
            <a:endParaRPr lang="zh-CN" altLang="en-US" sz="1799" dirty="0">
              <a:solidFill>
                <a:schemeClr val="accent3"/>
              </a:solidFill>
              <a:latin typeface="印品黑体" panose="00000500000000000000" pitchFamily="2" charset="-122"/>
              <a:ea typeface="印品黑体" panose="00000500000000000000" pitchFamily="2" charset="-122"/>
            </a:endParaRPr>
          </a:p>
        </p:txBody>
      </p:sp>
      <p:sp>
        <p:nvSpPr>
          <p:cNvPr id="21" name="矩形 20"/>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2" name="组合 21"/>
          <p:cNvGrpSpPr/>
          <p:nvPr/>
        </p:nvGrpSpPr>
        <p:grpSpPr>
          <a:xfrm>
            <a:off x="192881" y="893"/>
            <a:ext cx="575915" cy="836495"/>
            <a:chOff x="841003" y="360040"/>
            <a:chExt cx="504056" cy="836712"/>
          </a:xfrm>
          <a:solidFill>
            <a:schemeClr val="accent1"/>
          </a:solidFill>
        </p:grpSpPr>
        <p:sp>
          <p:nvSpPr>
            <p:cNvPr id="31" name="矩形 3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32" name="等腰三角形 3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34" name="矩形 3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9"/>
          <p:cNvSpPr txBox="1"/>
          <p:nvPr/>
        </p:nvSpPr>
        <p:spPr>
          <a:xfrm>
            <a:off x="840784" y="203271"/>
            <a:ext cx="96748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一、 提升大学生创新创业思想认识高度</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营造整体创新创业</a:t>
            </a:r>
            <a:r>
              <a:rPr lang="zh-CN" altLang="en-US" sz="2400" b="1" dirty="0" smtClean="0">
                <a:solidFill>
                  <a:schemeClr val="tx1">
                    <a:lumMod val="75000"/>
                    <a:lumOff val="25000"/>
                  </a:schemeClr>
                </a:solidFill>
                <a:latin typeface="微软雅黑" pitchFamily="34" charset="-122"/>
                <a:ea typeface="微软雅黑" pitchFamily="34" charset="-122"/>
              </a:rPr>
              <a:t>环境</a:t>
            </a:r>
            <a:r>
              <a:rPr lang="zh-CN" altLang="en-US" sz="2400" b="1" dirty="0">
                <a:solidFill>
                  <a:schemeClr val="tx1">
                    <a:lumMod val="75000"/>
                    <a:lumOff val="25000"/>
                  </a:schemeClr>
                </a:solidFill>
                <a:latin typeface="微软雅黑" pitchFamily="34" charset="-122"/>
                <a:ea typeface="微软雅黑" pitchFamily="34" charset="-122"/>
              </a:rPr>
              <a:t>氛围</a:t>
            </a:r>
          </a:p>
        </p:txBody>
      </p:sp>
    </p:spTree>
    <p:extLst>
      <p:ext uri="{BB962C8B-B14F-4D97-AF65-F5344CB8AC3E}">
        <p14:creationId xmlns:p14="http://schemas.microsoft.com/office/powerpoint/2010/main" val="2023334448"/>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inVertical)">
                                      <p:cBhvr>
                                        <p:cTn id="7" dur="500"/>
                                        <p:tgtEl>
                                          <p:spTgt spid="2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barn(inVertical)">
                                      <p:cBhvr>
                                        <p:cTn id="10" dur="500"/>
                                        <p:tgtEl>
                                          <p:spTgt spid="29"/>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arn(inVertical)">
                                      <p:cBhvr>
                                        <p:cTn id="13" dur="500"/>
                                        <p:tgtEl>
                                          <p:spTgt spid="9"/>
                                        </p:tgtEl>
                                      </p:cBhvr>
                                    </p:animEffect>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grpId="0" nodeType="clickEffect">
                                  <p:stCondLst>
                                    <p:cond delay="0"/>
                                  </p:stCondLst>
                                  <p:childTnLst>
                                    <p:set>
                                      <p:cBhvr>
                                        <p:cTn id="17" dur="1" fill="hold">
                                          <p:stCondLst>
                                            <p:cond delay="0"/>
                                          </p:stCondLst>
                                        </p:cTn>
                                        <p:tgtEl>
                                          <p:spTgt spid="23"/>
                                        </p:tgtEl>
                                        <p:attrNameLst>
                                          <p:attrName>style.visibility</p:attrName>
                                        </p:attrNameLst>
                                      </p:cBhvr>
                                      <p:to>
                                        <p:strVal val="visible"/>
                                      </p:to>
                                    </p:set>
                                    <p:anim calcmode="lin" valueType="num">
                                      <p:cBhvr>
                                        <p:cTn id="18" dur="500" fill="hold"/>
                                        <p:tgtEl>
                                          <p:spTgt spid="23"/>
                                        </p:tgtEl>
                                        <p:attrNameLst>
                                          <p:attrName>ppt_w</p:attrName>
                                        </p:attrNameLst>
                                      </p:cBhvr>
                                      <p:tavLst>
                                        <p:tav tm="0">
                                          <p:val>
                                            <p:fltVal val="0"/>
                                          </p:val>
                                        </p:tav>
                                        <p:tav tm="100000">
                                          <p:val>
                                            <p:strVal val="#ppt_w"/>
                                          </p:val>
                                        </p:tav>
                                      </p:tavLst>
                                    </p:anim>
                                    <p:anim calcmode="lin" valueType="num">
                                      <p:cBhvr>
                                        <p:cTn id="19" dur="500" fill="hold"/>
                                        <p:tgtEl>
                                          <p:spTgt spid="23"/>
                                        </p:tgtEl>
                                        <p:attrNameLst>
                                          <p:attrName>ppt_h</p:attrName>
                                        </p:attrNameLst>
                                      </p:cBhvr>
                                      <p:tavLst>
                                        <p:tav tm="0">
                                          <p:val>
                                            <p:fltVal val="0"/>
                                          </p:val>
                                        </p:tav>
                                        <p:tav tm="100000">
                                          <p:val>
                                            <p:strVal val="#ppt_h"/>
                                          </p:val>
                                        </p:tav>
                                      </p:tavLst>
                                    </p:anim>
                                    <p:animEffect transition="in" filter="fade">
                                      <p:cBhvr>
                                        <p:cTn id="20" dur="500"/>
                                        <p:tgtEl>
                                          <p:spTgt spid="23"/>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27"/>
                                        </p:tgtEl>
                                        <p:attrNameLst>
                                          <p:attrName>style.visibility</p:attrName>
                                        </p:attrNameLst>
                                      </p:cBhvr>
                                      <p:to>
                                        <p:strVal val="visible"/>
                                      </p:to>
                                    </p:set>
                                    <p:anim calcmode="lin" valueType="num">
                                      <p:cBhvr>
                                        <p:cTn id="23" dur="500" fill="hold"/>
                                        <p:tgtEl>
                                          <p:spTgt spid="27"/>
                                        </p:tgtEl>
                                        <p:attrNameLst>
                                          <p:attrName>ppt_w</p:attrName>
                                        </p:attrNameLst>
                                      </p:cBhvr>
                                      <p:tavLst>
                                        <p:tav tm="0">
                                          <p:val>
                                            <p:fltVal val="0"/>
                                          </p:val>
                                        </p:tav>
                                        <p:tav tm="100000">
                                          <p:val>
                                            <p:strVal val="#ppt_w"/>
                                          </p:val>
                                        </p:tav>
                                      </p:tavLst>
                                    </p:anim>
                                    <p:anim calcmode="lin" valueType="num">
                                      <p:cBhvr>
                                        <p:cTn id="24" dur="500" fill="hold"/>
                                        <p:tgtEl>
                                          <p:spTgt spid="27"/>
                                        </p:tgtEl>
                                        <p:attrNameLst>
                                          <p:attrName>ppt_h</p:attrName>
                                        </p:attrNameLst>
                                      </p:cBhvr>
                                      <p:tavLst>
                                        <p:tav tm="0">
                                          <p:val>
                                            <p:fltVal val="0"/>
                                          </p:val>
                                        </p:tav>
                                        <p:tav tm="100000">
                                          <p:val>
                                            <p:strVal val="#ppt_h"/>
                                          </p:val>
                                        </p:tav>
                                      </p:tavLst>
                                    </p:anim>
                                    <p:animEffect transition="in" filter="fade">
                                      <p:cBhvr>
                                        <p:cTn id="25" dur="500"/>
                                        <p:tgtEl>
                                          <p:spTgt spid="27"/>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30"/>
                                        </p:tgtEl>
                                        <p:attrNameLst>
                                          <p:attrName>style.visibility</p:attrName>
                                        </p:attrNameLst>
                                      </p:cBhvr>
                                      <p:to>
                                        <p:strVal val="visible"/>
                                      </p:to>
                                    </p:set>
                                    <p:anim calcmode="lin" valueType="num">
                                      <p:cBhvr>
                                        <p:cTn id="28" dur="500" fill="hold"/>
                                        <p:tgtEl>
                                          <p:spTgt spid="30"/>
                                        </p:tgtEl>
                                        <p:attrNameLst>
                                          <p:attrName>ppt_w</p:attrName>
                                        </p:attrNameLst>
                                      </p:cBhvr>
                                      <p:tavLst>
                                        <p:tav tm="0">
                                          <p:val>
                                            <p:fltVal val="0"/>
                                          </p:val>
                                        </p:tav>
                                        <p:tav tm="100000">
                                          <p:val>
                                            <p:strVal val="#ppt_w"/>
                                          </p:val>
                                        </p:tav>
                                      </p:tavLst>
                                    </p:anim>
                                    <p:anim calcmode="lin" valueType="num">
                                      <p:cBhvr>
                                        <p:cTn id="29" dur="500" fill="hold"/>
                                        <p:tgtEl>
                                          <p:spTgt spid="30"/>
                                        </p:tgtEl>
                                        <p:attrNameLst>
                                          <p:attrName>ppt_h</p:attrName>
                                        </p:attrNameLst>
                                      </p:cBhvr>
                                      <p:tavLst>
                                        <p:tav tm="0">
                                          <p:val>
                                            <p:fltVal val="0"/>
                                          </p:val>
                                        </p:tav>
                                        <p:tav tm="100000">
                                          <p:val>
                                            <p:strVal val="#ppt_h"/>
                                          </p:val>
                                        </p:tav>
                                      </p:tavLst>
                                    </p:anim>
                                    <p:animEffect transition="in" filter="fade">
                                      <p:cBhvr>
                                        <p:cTn id="30" dur="500"/>
                                        <p:tgtEl>
                                          <p:spTgt spid="30"/>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p:cTn id="33" dur="500" fill="hold"/>
                                        <p:tgtEl>
                                          <p:spTgt spid="13"/>
                                        </p:tgtEl>
                                        <p:attrNameLst>
                                          <p:attrName>ppt_w</p:attrName>
                                        </p:attrNameLst>
                                      </p:cBhvr>
                                      <p:tavLst>
                                        <p:tav tm="0">
                                          <p:val>
                                            <p:fltVal val="0"/>
                                          </p:val>
                                        </p:tav>
                                        <p:tav tm="100000">
                                          <p:val>
                                            <p:strVal val="#ppt_w"/>
                                          </p:val>
                                        </p:tav>
                                      </p:tavLst>
                                    </p:anim>
                                    <p:anim calcmode="lin" valueType="num">
                                      <p:cBhvr>
                                        <p:cTn id="34" dur="500" fill="hold"/>
                                        <p:tgtEl>
                                          <p:spTgt spid="13"/>
                                        </p:tgtEl>
                                        <p:attrNameLst>
                                          <p:attrName>ppt_h</p:attrName>
                                        </p:attrNameLst>
                                      </p:cBhvr>
                                      <p:tavLst>
                                        <p:tav tm="0">
                                          <p:val>
                                            <p:fltVal val="0"/>
                                          </p:val>
                                        </p:tav>
                                        <p:tav tm="100000">
                                          <p:val>
                                            <p:strVal val="#ppt_h"/>
                                          </p:val>
                                        </p:tav>
                                      </p:tavLst>
                                    </p:anim>
                                    <p:animEffect transition="in" filter="fade">
                                      <p:cBhvr>
                                        <p:cTn id="35" dur="500"/>
                                        <p:tgtEl>
                                          <p:spTgt spid="13"/>
                                        </p:tgtEl>
                                      </p:cBhvr>
                                    </p:animEffect>
                                  </p:childTnLst>
                                </p:cTn>
                              </p:par>
                            </p:childTnLst>
                          </p:cTn>
                        </p:par>
                      </p:childTnLst>
                    </p:cTn>
                  </p:par>
                  <p:par>
                    <p:cTn id="36" fill="hold">
                      <p:stCondLst>
                        <p:cond delay="indefinite"/>
                      </p:stCondLst>
                      <p:childTnLst>
                        <p:par>
                          <p:cTn id="37" fill="hold">
                            <p:stCondLst>
                              <p:cond delay="0"/>
                            </p:stCondLst>
                            <p:childTnLst>
                              <p:par>
                                <p:cTn id="38" presetID="45" presetClass="entr" presetSubtype="0" fill="hold" grpId="0" nodeType="clickEffect">
                                  <p:stCondLst>
                                    <p:cond delay="0"/>
                                  </p:stCondLst>
                                  <p:childTnLst>
                                    <p:set>
                                      <p:cBhvr>
                                        <p:cTn id="39" dur="1" fill="hold">
                                          <p:stCondLst>
                                            <p:cond delay="0"/>
                                          </p:stCondLst>
                                        </p:cTn>
                                        <p:tgtEl>
                                          <p:spTgt spid="25"/>
                                        </p:tgtEl>
                                        <p:attrNameLst>
                                          <p:attrName>style.visibility</p:attrName>
                                        </p:attrNameLst>
                                      </p:cBhvr>
                                      <p:to>
                                        <p:strVal val="visible"/>
                                      </p:to>
                                    </p:set>
                                    <p:animEffect transition="in" filter="fade">
                                      <p:cBhvr>
                                        <p:cTn id="40" dur="2000"/>
                                        <p:tgtEl>
                                          <p:spTgt spid="25"/>
                                        </p:tgtEl>
                                      </p:cBhvr>
                                    </p:animEffect>
                                    <p:anim calcmode="lin" valueType="num">
                                      <p:cBhvr>
                                        <p:cTn id="41" dur="2000" fill="hold"/>
                                        <p:tgtEl>
                                          <p:spTgt spid="25"/>
                                        </p:tgtEl>
                                        <p:attrNameLst>
                                          <p:attrName>ppt_w</p:attrName>
                                        </p:attrNameLst>
                                      </p:cBhvr>
                                      <p:tavLst>
                                        <p:tav tm="0" fmla="#ppt_w*sin(2.5*pi*$)">
                                          <p:val>
                                            <p:fltVal val="0"/>
                                          </p:val>
                                        </p:tav>
                                        <p:tav tm="100000">
                                          <p:val>
                                            <p:fltVal val="1"/>
                                          </p:val>
                                        </p:tav>
                                      </p:tavLst>
                                    </p:anim>
                                    <p:anim calcmode="lin" valueType="num">
                                      <p:cBhvr>
                                        <p:cTn id="42" dur="2000" fill="hold"/>
                                        <p:tgtEl>
                                          <p:spTgt spid="25"/>
                                        </p:tgtEl>
                                        <p:attrNameLst>
                                          <p:attrName>ppt_h</p:attrName>
                                        </p:attrNameLst>
                                      </p:cBhvr>
                                      <p:tavLst>
                                        <p:tav tm="0">
                                          <p:val>
                                            <p:strVal val="#ppt_h"/>
                                          </p:val>
                                        </p:tav>
                                        <p:tav tm="100000">
                                          <p:val>
                                            <p:strVal val="#ppt_h"/>
                                          </p:val>
                                        </p:tav>
                                      </p:tavLst>
                                    </p:anim>
                                  </p:childTnLst>
                                </p:cTn>
                              </p:par>
                              <p:par>
                                <p:cTn id="43" presetID="45" presetClass="entr" presetSubtype="0" fill="hold" grpId="0" nodeType="with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fade">
                                      <p:cBhvr>
                                        <p:cTn id="45" dur="2000"/>
                                        <p:tgtEl>
                                          <p:spTgt spid="28"/>
                                        </p:tgtEl>
                                      </p:cBhvr>
                                    </p:animEffect>
                                    <p:anim calcmode="lin" valueType="num">
                                      <p:cBhvr>
                                        <p:cTn id="46" dur="2000" fill="hold"/>
                                        <p:tgtEl>
                                          <p:spTgt spid="28"/>
                                        </p:tgtEl>
                                        <p:attrNameLst>
                                          <p:attrName>ppt_w</p:attrName>
                                        </p:attrNameLst>
                                      </p:cBhvr>
                                      <p:tavLst>
                                        <p:tav tm="0" fmla="#ppt_w*sin(2.5*pi*$)">
                                          <p:val>
                                            <p:fltVal val="0"/>
                                          </p:val>
                                        </p:tav>
                                        <p:tav tm="100000">
                                          <p:val>
                                            <p:fltVal val="1"/>
                                          </p:val>
                                        </p:tav>
                                      </p:tavLst>
                                    </p:anim>
                                    <p:anim calcmode="lin" valueType="num">
                                      <p:cBhvr>
                                        <p:cTn id="47" dur="2000" fill="hold"/>
                                        <p:tgtEl>
                                          <p:spTgt spid="28"/>
                                        </p:tgtEl>
                                        <p:attrNameLst>
                                          <p:attrName>ppt_h</p:attrName>
                                        </p:attrNameLst>
                                      </p:cBhvr>
                                      <p:tavLst>
                                        <p:tav tm="0">
                                          <p:val>
                                            <p:strVal val="#ppt_h"/>
                                          </p:val>
                                        </p:tav>
                                        <p:tav tm="100000">
                                          <p:val>
                                            <p:strVal val="#ppt_h"/>
                                          </p:val>
                                        </p:tav>
                                      </p:tavLst>
                                    </p:anim>
                                  </p:childTnLst>
                                </p:cTn>
                              </p:par>
                              <p:par>
                                <p:cTn id="48" presetID="45" presetClass="entr" presetSubtype="0" fill="hold" grpId="0" nodeType="withEffect">
                                  <p:stCondLst>
                                    <p:cond delay="0"/>
                                  </p:stCondLst>
                                  <p:childTnLst>
                                    <p:set>
                                      <p:cBhvr>
                                        <p:cTn id="49" dur="1" fill="hold">
                                          <p:stCondLst>
                                            <p:cond delay="0"/>
                                          </p:stCondLst>
                                        </p:cTn>
                                        <p:tgtEl>
                                          <p:spTgt spid="26"/>
                                        </p:tgtEl>
                                        <p:attrNameLst>
                                          <p:attrName>style.visibility</p:attrName>
                                        </p:attrNameLst>
                                      </p:cBhvr>
                                      <p:to>
                                        <p:strVal val="visible"/>
                                      </p:to>
                                    </p:set>
                                    <p:animEffect transition="in" filter="fade">
                                      <p:cBhvr>
                                        <p:cTn id="50" dur="2000"/>
                                        <p:tgtEl>
                                          <p:spTgt spid="26"/>
                                        </p:tgtEl>
                                      </p:cBhvr>
                                    </p:animEffect>
                                    <p:anim calcmode="lin" valueType="num">
                                      <p:cBhvr>
                                        <p:cTn id="51" dur="2000" fill="hold"/>
                                        <p:tgtEl>
                                          <p:spTgt spid="26"/>
                                        </p:tgtEl>
                                        <p:attrNameLst>
                                          <p:attrName>ppt_w</p:attrName>
                                        </p:attrNameLst>
                                      </p:cBhvr>
                                      <p:tavLst>
                                        <p:tav tm="0" fmla="#ppt_w*sin(2.5*pi*$)">
                                          <p:val>
                                            <p:fltVal val="0"/>
                                          </p:val>
                                        </p:tav>
                                        <p:tav tm="100000">
                                          <p:val>
                                            <p:fltVal val="1"/>
                                          </p:val>
                                        </p:tav>
                                      </p:tavLst>
                                    </p:anim>
                                    <p:anim calcmode="lin" valueType="num">
                                      <p:cBhvr>
                                        <p:cTn id="52" dur="2000" fill="hold"/>
                                        <p:tgtEl>
                                          <p:spTgt spid="2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3" grpId="0"/>
      <p:bldP spid="26" grpId="0"/>
      <p:bldP spid="23" grpId="0" animBg="1"/>
      <p:bldP spid="24" grpId="0" animBg="1"/>
      <p:bldP spid="25" grpId="0" animBg="1"/>
      <p:bldP spid="27" grpId="0" animBg="1"/>
      <p:bldP spid="28" grpId="0" animBg="1"/>
      <p:bldP spid="29" grpId="0" animBg="1"/>
      <p:bldP spid="30"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1" name="矩形 20"/>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2" name="组合 21"/>
          <p:cNvGrpSpPr/>
          <p:nvPr/>
        </p:nvGrpSpPr>
        <p:grpSpPr>
          <a:xfrm>
            <a:off x="192881" y="893"/>
            <a:ext cx="575915" cy="836495"/>
            <a:chOff x="841003" y="360040"/>
            <a:chExt cx="504056" cy="836712"/>
          </a:xfrm>
          <a:solidFill>
            <a:schemeClr val="accent1"/>
          </a:solidFill>
        </p:grpSpPr>
        <p:sp>
          <p:nvSpPr>
            <p:cNvPr id="31" name="矩形 3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32" name="等腰三角形 3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34" name="矩形 3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9"/>
          <p:cNvSpPr txBox="1"/>
          <p:nvPr/>
        </p:nvSpPr>
        <p:spPr>
          <a:xfrm>
            <a:off x="840784" y="203271"/>
            <a:ext cx="96748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一、 提升大学生创新创业思想认识高度</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营造整体创新创业</a:t>
            </a:r>
            <a:r>
              <a:rPr lang="zh-CN" altLang="en-US" sz="2400" b="1" dirty="0" smtClean="0">
                <a:solidFill>
                  <a:schemeClr val="tx1">
                    <a:lumMod val="75000"/>
                    <a:lumOff val="25000"/>
                  </a:schemeClr>
                </a:solidFill>
                <a:latin typeface="微软雅黑" pitchFamily="34" charset="-122"/>
                <a:ea typeface="微软雅黑" pitchFamily="34" charset="-122"/>
              </a:rPr>
              <a:t>环境</a:t>
            </a:r>
            <a:r>
              <a:rPr lang="zh-CN" altLang="en-US" sz="2400" b="1" dirty="0">
                <a:solidFill>
                  <a:schemeClr val="tx1">
                    <a:lumMod val="75000"/>
                    <a:lumOff val="25000"/>
                  </a:schemeClr>
                </a:solidFill>
                <a:latin typeface="微软雅黑" pitchFamily="34" charset="-122"/>
                <a:ea typeface="微软雅黑" pitchFamily="34" charset="-122"/>
              </a:rPr>
              <a:t>氛围</a:t>
            </a:r>
          </a:p>
        </p:txBody>
      </p:sp>
      <p:grpSp>
        <p:nvGrpSpPr>
          <p:cNvPr id="33" name="组合 32"/>
          <p:cNvGrpSpPr/>
          <p:nvPr/>
        </p:nvGrpSpPr>
        <p:grpSpPr>
          <a:xfrm>
            <a:off x="4687893" y="1576658"/>
            <a:ext cx="1486934" cy="1480233"/>
            <a:chOff x="3608778" y="766179"/>
            <a:chExt cx="1605994" cy="1586064"/>
          </a:xfrm>
        </p:grpSpPr>
        <p:sp>
          <p:nvSpPr>
            <p:cNvPr id="35" name="菱形 34"/>
            <p:cNvSpPr/>
            <p:nvPr/>
          </p:nvSpPr>
          <p:spPr>
            <a:xfrm>
              <a:off x="3608778" y="766179"/>
              <a:ext cx="1605994" cy="1586064"/>
            </a:xfrm>
            <a:prstGeom prst="diamond">
              <a:avLst/>
            </a:prstGeom>
            <a:solidFill>
              <a:srgbClr val="EEF0F0"/>
            </a:soli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36" name="菱形 35"/>
            <p:cNvSpPr/>
            <p:nvPr/>
          </p:nvSpPr>
          <p:spPr>
            <a:xfrm>
              <a:off x="3725444" y="881361"/>
              <a:ext cx="1372199" cy="1355169"/>
            </a:xfrm>
            <a:prstGeom prst="diamond">
              <a:avLst/>
            </a:prstGeom>
            <a:solidFill>
              <a:schemeClr val="accent3"/>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37" name="Freeform 5"/>
            <p:cNvSpPr>
              <a:spLocks noEditPoints="1"/>
            </p:cNvSpPr>
            <p:nvPr/>
          </p:nvSpPr>
          <p:spPr bwMode="auto">
            <a:xfrm>
              <a:off x="4206473" y="1160145"/>
              <a:ext cx="426596" cy="696337"/>
            </a:xfrm>
            <a:custGeom>
              <a:avLst/>
              <a:gdLst>
                <a:gd name="T0" fmla="*/ 496612 w 237"/>
                <a:gd name="T1" fmla="*/ 0 h 393"/>
                <a:gd name="T2" fmla="*/ 36117 w 237"/>
                <a:gd name="T3" fmla="*/ 0 h 393"/>
                <a:gd name="T4" fmla="*/ 0 w 237"/>
                <a:gd name="T5" fmla="*/ 38249 h 393"/>
                <a:gd name="T6" fmla="*/ 0 w 237"/>
                <a:gd name="T7" fmla="*/ 848238 h 393"/>
                <a:gd name="T8" fmla="*/ 36117 w 237"/>
                <a:gd name="T9" fmla="*/ 884238 h 393"/>
                <a:gd name="T10" fmla="*/ 496612 w 237"/>
                <a:gd name="T11" fmla="*/ 884238 h 393"/>
                <a:gd name="T12" fmla="*/ 534987 w 237"/>
                <a:gd name="T13" fmla="*/ 848238 h 393"/>
                <a:gd name="T14" fmla="*/ 534987 w 237"/>
                <a:gd name="T15" fmla="*/ 38249 h 393"/>
                <a:gd name="T16" fmla="*/ 496612 w 237"/>
                <a:gd name="T17" fmla="*/ 0 h 393"/>
                <a:gd name="T18" fmla="*/ 223476 w 237"/>
                <a:gd name="T19" fmla="*/ 24750 h 393"/>
                <a:gd name="T20" fmla="*/ 311511 w 237"/>
                <a:gd name="T21" fmla="*/ 24750 h 393"/>
                <a:gd name="T22" fmla="*/ 322798 w 237"/>
                <a:gd name="T23" fmla="*/ 36000 h 393"/>
                <a:gd name="T24" fmla="*/ 311511 w 237"/>
                <a:gd name="T25" fmla="*/ 47249 h 393"/>
                <a:gd name="T26" fmla="*/ 223476 w 237"/>
                <a:gd name="T27" fmla="*/ 47249 h 393"/>
                <a:gd name="T28" fmla="*/ 212189 w 237"/>
                <a:gd name="T29" fmla="*/ 36000 h 393"/>
                <a:gd name="T30" fmla="*/ 223476 w 237"/>
                <a:gd name="T31" fmla="*/ 24750 h 393"/>
                <a:gd name="T32" fmla="*/ 266365 w 237"/>
                <a:gd name="T33" fmla="*/ 861738 h 393"/>
                <a:gd name="T34" fmla="*/ 216704 w 237"/>
                <a:gd name="T35" fmla="*/ 809989 h 393"/>
                <a:gd name="T36" fmla="*/ 266365 w 237"/>
                <a:gd name="T37" fmla="*/ 760490 h 393"/>
                <a:gd name="T38" fmla="*/ 318283 w 237"/>
                <a:gd name="T39" fmla="*/ 809989 h 393"/>
                <a:gd name="T40" fmla="*/ 266365 w 237"/>
                <a:gd name="T41" fmla="*/ 861738 h 393"/>
                <a:gd name="T42" fmla="*/ 512414 w 237"/>
                <a:gd name="T43" fmla="*/ 699741 h 393"/>
                <a:gd name="T44" fmla="*/ 471782 w 237"/>
                <a:gd name="T45" fmla="*/ 735740 h 393"/>
                <a:gd name="T46" fmla="*/ 60948 w 237"/>
                <a:gd name="T47" fmla="*/ 735740 h 393"/>
                <a:gd name="T48" fmla="*/ 22573 w 237"/>
                <a:gd name="T49" fmla="*/ 699741 h 393"/>
                <a:gd name="T50" fmla="*/ 22573 w 237"/>
                <a:gd name="T51" fmla="*/ 119248 h 393"/>
                <a:gd name="T52" fmla="*/ 60948 w 237"/>
                <a:gd name="T53" fmla="*/ 83249 h 393"/>
                <a:gd name="T54" fmla="*/ 471782 w 237"/>
                <a:gd name="T55" fmla="*/ 83249 h 393"/>
                <a:gd name="T56" fmla="*/ 512414 w 237"/>
                <a:gd name="T57" fmla="*/ 119248 h 393"/>
                <a:gd name="T58" fmla="*/ 512414 w 237"/>
                <a:gd name="T59" fmla="*/ 699741 h 393"/>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237" h="393">
                  <a:moveTo>
                    <a:pt x="220" y="0"/>
                  </a:moveTo>
                  <a:cubicBezTo>
                    <a:pt x="16" y="0"/>
                    <a:pt x="16" y="0"/>
                    <a:pt x="16" y="0"/>
                  </a:cubicBezTo>
                  <a:cubicBezTo>
                    <a:pt x="7" y="0"/>
                    <a:pt x="0" y="8"/>
                    <a:pt x="0" y="17"/>
                  </a:cubicBezTo>
                  <a:cubicBezTo>
                    <a:pt x="0" y="377"/>
                    <a:pt x="0" y="377"/>
                    <a:pt x="0" y="377"/>
                  </a:cubicBezTo>
                  <a:cubicBezTo>
                    <a:pt x="0" y="386"/>
                    <a:pt x="7" y="393"/>
                    <a:pt x="16" y="393"/>
                  </a:cubicBezTo>
                  <a:cubicBezTo>
                    <a:pt x="220" y="393"/>
                    <a:pt x="220" y="393"/>
                    <a:pt x="220" y="393"/>
                  </a:cubicBezTo>
                  <a:cubicBezTo>
                    <a:pt x="229" y="393"/>
                    <a:pt x="237" y="386"/>
                    <a:pt x="237" y="377"/>
                  </a:cubicBezTo>
                  <a:cubicBezTo>
                    <a:pt x="237" y="17"/>
                    <a:pt x="237" y="17"/>
                    <a:pt x="237" y="17"/>
                  </a:cubicBezTo>
                  <a:cubicBezTo>
                    <a:pt x="237" y="8"/>
                    <a:pt x="229" y="0"/>
                    <a:pt x="220" y="0"/>
                  </a:cubicBezTo>
                  <a:close/>
                  <a:moveTo>
                    <a:pt x="99" y="11"/>
                  </a:moveTo>
                  <a:cubicBezTo>
                    <a:pt x="138" y="11"/>
                    <a:pt x="138" y="11"/>
                    <a:pt x="138" y="11"/>
                  </a:cubicBezTo>
                  <a:cubicBezTo>
                    <a:pt x="140" y="11"/>
                    <a:pt x="143" y="13"/>
                    <a:pt x="143" y="16"/>
                  </a:cubicBezTo>
                  <a:cubicBezTo>
                    <a:pt x="143" y="19"/>
                    <a:pt x="140" y="21"/>
                    <a:pt x="138" y="21"/>
                  </a:cubicBezTo>
                  <a:cubicBezTo>
                    <a:pt x="99" y="21"/>
                    <a:pt x="99" y="21"/>
                    <a:pt x="99" y="21"/>
                  </a:cubicBezTo>
                  <a:cubicBezTo>
                    <a:pt x="96" y="21"/>
                    <a:pt x="94" y="19"/>
                    <a:pt x="94" y="16"/>
                  </a:cubicBezTo>
                  <a:cubicBezTo>
                    <a:pt x="94" y="13"/>
                    <a:pt x="96" y="11"/>
                    <a:pt x="99" y="11"/>
                  </a:cubicBezTo>
                  <a:close/>
                  <a:moveTo>
                    <a:pt x="118" y="383"/>
                  </a:moveTo>
                  <a:cubicBezTo>
                    <a:pt x="106" y="383"/>
                    <a:pt x="96" y="373"/>
                    <a:pt x="96" y="360"/>
                  </a:cubicBezTo>
                  <a:cubicBezTo>
                    <a:pt x="96" y="348"/>
                    <a:pt x="106" y="338"/>
                    <a:pt x="118" y="338"/>
                  </a:cubicBezTo>
                  <a:cubicBezTo>
                    <a:pt x="131" y="338"/>
                    <a:pt x="141" y="348"/>
                    <a:pt x="141" y="360"/>
                  </a:cubicBezTo>
                  <a:cubicBezTo>
                    <a:pt x="141" y="373"/>
                    <a:pt x="131" y="383"/>
                    <a:pt x="118" y="383"/>
                  </a:cubicBezTo>
                  <a:close/>
                  <a:moveTo>
                    <a:pt x="227" y="311"/>
                  </a:moveTo>
                  <a:cubicBezTo>
                    <a:pt x="227" y="320"/>
                    <a:pt x="219" y="327"/>
                    <a:pt x="209" y="327"/>
                  </a:cubicBezTo>
                  <a:cubicBezTo>
                    <a:pt x="27" y="327"/>
                    <a:pt x="27" y="327"/>
                    <a:pt x="27" y="327"/>
                  </a:cubicBezTo>
                  <a:cubicBezTo>
                    <a:pt x="17" y="327"/>
                    <a:pt x="10" y="320"/>
                    <a:pt x="10" y="311"/>
                  </a:cubicBezTo>
                  <a:cubicBezTo>
                    <a:pt x="10" y="53"/>
                    <a:pt x="10" y="53"/>
                    <a:pt x="10" y="53"/>
                  </a:cubicBezTo>
                  <a:cubicBezTo>
                    <a:pt x="10" y="44"/>
                    <a:pt x="17" y="37"/>
                    <a:pt x="27" y="37"/>
                  </a:cubicBezTo>
                  <a:cubicBezTo>
                    <a:pt x="209" y="37"/>
                    <a:pt x="209" y="37"/>
                    <a:pt x="209" y="37"/>
                  </a:cubicBezTo>
                  <a:cubicBezTo>
                    <a:pt x="219" y="37"/>
                    <a:pt x="227" y="44"/>
                    <a:pt x="227" y="53"/>
                  </a:cubicBezTo>
                  <a:lnTo>
                    <a:pt x="227" y="31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72585" tIns="36293" rIns="72585" bIns="36293"/>
            <a:lstStyle/>
            <a:p>
              <a:endParaRPr lang="zh-CN" altLang="en-US"/>
            </a:p>
          </p:txBody>
        </p:sp>
      </p:grpSp>
      <p:grpSp>
        <p:nvGrpSpPr>
          <p:cNvPr id="38" name="组合 37"/>
          <p:cNvGrpSpPr/>
          <p:nvPr/>
        </p:nvGrpSpPr>
        <p:grpSpPr>
          <a:xfrm>
            <a:off x="4680706" y="3274315"/>
            <a:ext cx="1486934" cy="1480233"/>
            <a:chOff x="3601016" y="2585212"/>
            <a:chExt cx="1605994" cy="1586064"/>
          </a:xfrm>
        </p:grpSpPr>
        <p:sp>
          <p:nvSpPr>
            <p:cNvPr id="39" name="菱形 38"/>
            <p:cNvSpPr/>
            <p:nvPr/>
          </p:nvSpPr>
          <p:spPr>
            <a:xfrm>
              <a:off x="3601016" y="2585212"/>
              <a:ext cx="1605994" cy="1586064"/>
            </a:xfrm>
            <a:prstGeom prst="diamond">
              <a:avLst/>
            </a:prstGeom>
            <a:solidFill>
              <a:srgbClr val="EEF0F0"/>
            </a:soli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40" name="菱形 39"/>
            <p:cNvSpPr/>
            <p:nvPr/>
          </p:nvSpPr>
          <p:spPr>
            <a:xfrm>
              <a:off x="3717848" y="2700338"/>
              <a:ext cx="1372199" cy="1355169"/>
            </a:xfrm>
            <a:prstGeom prst="diamond">
              <a:avLst/>
            </a:prstGeom>
            <a:solidFill>
              <a:srgbClr val="9BBB59"/>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dirty="0"/>
            </a:p>
          </p:txBody>
        </p:sp>
        <p:grpSp>
          <p:nvGrpSpPr>
            <p:cNvPr id="41" name="组合 40"/>
            <p:cNvGrpSpPr/>
            <p:nvPr/>
          </p:nvGrpSpPr>
          <p:grpSpPr>
            <a:xfrm>
              <a:off x="4079878" y="2939717"/>
              <a:ext cx="672175" cy="670085"/>
              <a:chOff x="2654300" y="2195513"/>
              <a:chExt cx="842963" cy="850901"/>
            </a:xfrm>
            <a:solidFill>
              <a:schemeClr val="bg1"/>
            </a:solidFill>
          </p:grpSpPr>
          <p:sp>
            <p:nvSpPr>
              <p:cNvPr id="42" name="Freeform 6"/>
              <p:cNvSpPr>
                <a:spLocks/>
              </p:cNvSpPr>
              <p:nvPr/>
            </p:nvSpPr>
            <p:spPr bwMode="auto">
              <a:xfrm>
                <a:off x="2654300" y="2698751"/>
                <a:ext cx="404812" cy="347663"/>
              </a:xfrm>
              <a:custGeom>
                <a:avLst/>
                <a:gdLst>
                  <a:gd name="T0" fmla="*/ 90 w 179"/>
                  <a:gd name="T1" fmla="*/ 0 h 155"/>
                  <a:gd name="T2" fmla="*/ 0 w 179"/>
                  <a:gd name="T3" fmla="*/ 155 h 155"/>
                  <a:gd name="T4" fmla="*/ 179 w 179"/>
                  <a:gd name="T5" fmla="*/ 155 h 155"/>
                  <a:gd name="T6" fmla="*/ 90 w 179"/>
                  <a:gd name="T7" fmla="*/ 0 h 155"/>
                </a:gdLst>
                <a:ahLst/>
                <a:cxnLst>
                  <a:cxn ang="0">
                    <a:pos x="T0" y="T1"/>
                  </a:cxn>
                  <a:cxn ang="0">
                    <a:pos x="T2" y="T3"/>
                  </a:cxn>
                  <a:cxn ang="0">
                    <a:pos x="T4" y="T5"/>
                  </a:cxn>
                  <a:cxn ang="0">
                    <a:pos x="T6" y="T7"/>
                  </a:cxn>
                </a:cxnLst>
                <a:rect l="0" t="0" r="r" b="b"/>
                <a:pathLst>
                  <a:path w="179" h="155">
                    <a:moveTo>
                      <a:pt x="90" y="0"/>
                    </a:moveTo>
                    <a:cubicBezTo>
                      <a:pt x="37" y="32"/>
                      <a:pt x="2" y="89"/>
                      <a:pt x="0" y="155"/>
                    </a:cubicBezTo>
                    <a:cubicBezTo>
                      <a:pt x="179" y="155"/>
                      <a:pt x="179" y="155"/>
                      <a:pt x="179" y="155"/>
                    </a:cubicBezTo>
                    <a:lnTo>
                      <a:pt x="9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43" name="Freeform 7"/>
              <p:cNvSpPr>
                <a:spLocks/>
              </p:cNvSpPr>
              <p:nvPr/>
            </p:nvSpPr>
            <p:spPr bwMode="auto">
              <a:xfrm>
                <a:off x="3094038" y="2698751"/>
                <a:ext cx="403225" cy="347663"/>
              </a:xfrm>
              <a:custGeom>
                <a:avLst/>
                <a:gdLst>
                  <a:gd name="T0" fmla="*/ 90 w 179"/>
                  <a:gd name="T1" fmla="*/ 0 h 155"/>
                  <a:gd name="T2" fmla="*/ 0 w 179"/>
                  <a:gd name="T3" fmla="*/ 155 h 155"/>
                  <a:gd name="T4" fmla="*/ 179 w 179"/>
                  <a:gd name="T5" fmla="*/ 155 h 155"/>
                  <a:gd name="T6" fmla="*/ 90 w 179"/>
                  <a:gd name="T7" fmla="*/ 0 h 155"/>
                </a:gdLst>
                <a:ahLst/>
                <a:cxnLst>
                  <a:cxn ang="0">
                    <a:pos x="T0" y="T1"/>
                  </a:cxn>
                  <a:cxn ang="0">
                    <a:pos x="T2" y="T3"/>
                  </a:cxn>
                  <a:cxn ang="0">
                    <a:pos x="T4" y="T5"/>
                  </a:cxn>
                  <a:cxn ang="0">
                    <a:pos x="T6" y="T7"/>
                  </a:cxn>
                </a:cxnLst>
                <a:rect l="0" t="0" r="r" b="b"/>
                <a:pathLst>
                  <a:path w="179" h="155">
                    <a:moveTo>
                      <a:pt x="90" y="0"/>
                    </a:moveTo>
                    <a:cubicBezTo>
                      <a:pt x="0" y="155"/>
                      <a:pt x="0" y="155"/>
                      <a:pt x="0" y="155"/>
                    </a:cubicBezTo>
                    <a:cubicBezTo>
                      <a:pt x="179" y="155"/>
                      <a:pt x="179" y="155"/>
                      <a:pt x="179" y="155"/>
                    </a:cubicBezTo>
                    <a:cubicBezTo>
                      <a:pt x="178" y="89"/>
                      <a:pt x="142" y="32"/>
                      <a:pt x="9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44" name="Oval 8"/>
              <p:cNvSpPr>
                <a:spLocks noChangeArrowheads="1"/>
              </p:cNvSpPr>
              <p:nvPr/>
            </p:nvSpPr>
            <p:spPr bwMode="auto">
              <a:xfrm>
                <a:off x="2809875" y="2195513"/>
                <a:ext cx="531812" cy="5302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45" name="Freeform 9"/>
              <p:cNvSpPr>
                <a:spLocks/>
              </p:cNvSpPr>
              <p:nvPr/>
            </p:nvSpPr>
            <p:spPr bwMode="auto">
              <a:xfrm>
                <a:off x="2997200" y="2755901"/>
                <a:ext cx="158750" cy="209550"/>
              </a:xfrm>
              <a:custGeom>
                <a:avLst/>
                <a:gdLst>
                  <a:gd name="T0" fmla="*/ 0 w 100"/>
                  <a:gd name="T1" fmla="*/ 0 h 132"/>
                  <a:gd name="T2" fmla="*/ 50 w 100"/>
                  <a:gd name="T3" fmla="*/ 132 h 132"/>
                  <a:gd name="T4" fmla="*/ 100 w 100"/>
                  <a:gd name="T5" fmla="*/ 0 h 132"/>
                  <a:gd name="T6" fmla="*/ 0 w 100"/>
                  <a:gd name="T7" fmla="*/ 0 h 132"/>
                </a:gdLst>
                <a:ahLst/>
                <a:cxnLst>
                  <a:cxn ang="0">
                    <a:pos x="T0" y="T1"/>
                  </a:cxn>
                  <a:cxn ang="0">
                    <a:pos x="T2" y="T3"/>
                  </a:cxn>
                  <a:cxn ang="0">
                    <a:pos x="T4" y="T5"/>
                  </a:cxn>
                  <a:cxn ang="0">
                    <a:pos x="T6" y="T7"/>
                  </a:cxn>
                </a:cxnLst>
                <a:rect l="0" t="0" r="r" b="b"/>
                <a:pathLst>
                  <a:path w="100" h="132">
                    <a:moveTo>
                      <a:pt x="0" y="0"/>
                    </a:moveTo>
                    <a:lnTo>
                      <a:pt x="50" y="132"/>
                    </a:lnTo>
                    <a:lnTo>
                      <a:pt x="10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grpSp>
      </p:grpSp>
      <p:grpSp>
        <p:nvGrpSpPr>
          <p:cNvPr id="46" name="组合 45"/>
          <p:cNvGrpSpPr/>
          <p:nvPr/>
        </p:nvGrpSpPr>
        <p:grpSpPr>
          <a:xfrm>
            <a:off x="5526785" y="2449653"/>
            <a:ext cx="1486934" cy="1480233"/>
            <a:chOff x="4514841" y="1701590"/>
            <a:chExt cx="1605994" cy="1586064"/>
          </a:xfrm>
        </p:grpSpPr>
        <p:sp>
          <p:nvSpPr>
            <p:cNvPr id="47" name="菱形 46"/>
            <p:cNvSpPr/>
            <p:nvPr/>
          </p:nvSpPr>
          <p:spPr>
            <a:xfrm>
              <a:off x="4514841" y="1701590"/>
              <a:ext cx="1605994" cy="1586064"/>
            </a:xfrm>
            <a:prstGeom prst="diamond">
              <a:avLst/>
            </a:prstGeom>
            <a:solidFill>
              <a:srgbClr val="EEF0F0"/>
            </a:soli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48" name="菱形 47"/>
            <p:cNvSpPr/>
            <p:nvPr/>
          </p:nvSpPr>
          <p:spPr>
            <a:xfrm>
              <a:off x="4631803" y="1816478"/>
              <a:ext cx="1372199" cy="1355169"/>
            </a:xfrm>
            <a:prstGeom prst="diamond">
              <a:avLst/>
            </a:prstGeom>
            <a:solidFill>
              <a:srgbClr val="007F88"/>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dirty="0"/>
            </a:p>
          </p:txBody>
        </p:sp>
        <p:grpSp>
          <p:nvGrpSpPr>
            <p:cNvPr id="49" name="组合 48"/>
            <p:cNvGrpSpPr/>
            <p:nvPr/>
          </p:nvGrpSpPr>
          <p:grpSpPr>
            <a:xfrm>
              <a:off x="4996664" y="2138681"/>
              <a:ext cx="678504" cy="587573"/>
              <a:chOff x="1123950" y="3781426"/>
              <a:chExt cx="850900" cy="746125"/>
            </a:xfrm>
            <a:solidFill>
              <a:schemeClr val="bg1"/>
            </a:solidFill>
          </p:grpSpPr>
          <p:sp>
            <p:nvSpPr>
              <p:cNvPr id="50" name="Freeform 10"/>
              <p:cNvSpPr>
                <a:spLocks/>
              </p:cNvSpPr>
              <p:nvPr/>
            </p:nvSpPr>
            <p:spPr bwMode="auto">
              <a:xfrm>
                <a:off x="1123950" y="3897313"/>
                <a:ext cx="850900" cy="630238"/>
              </a:xfrm>
              <a:custGeom>
                <a:avLst/>
                <a:gdLst>
                  <a:gd name="T0" fmla="*/ 377 w 377"/>
                  <a:gd name="T1" fmla="*/ 258 h 280"/>
                  <a:gd name="T2" fmla="*/ 356 w 377"/>
                  <a:gd name="T3" fmla="*/ 280 h 280"/>
                  <a:gd name="T4" fmla="*/ 22 w 377"/>
                  <a:gd name="T5" fmla="*/ 280 h 280"/>
                  <a:gd name="T6" fmla="*/ 0 w 377"/>
                  <a:gd name="T7" fmla="*/ 258 h 280"/>
                  <a:gd name="T8" fmla="*/ 0 w 377"/>
                  <a:gd name="T9" fmla="*/ 22 h 280"/>
                  <a:gd name="T10" fmla="*/ 22 w 377"/>
                  <a:gd name="T11" fmla="*/ 0 h 280"/>
                  <a:gd name="T12" fmla="*/ 356 w 377"/>
                  <a:gd name="T13" fmla="*/ 0 h 280"/>
                  <a:gd name="T14" fmla="*/ 377 w 377"/>
                  <a:gd name="T15" fmla="*/ 22 h 280"/>
                  <a:gd name="T16" fmla="*/ 377 w 377"/>
                  <a:gd name="T17" fmla="*/ 258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7" h="280">
                    <a:moveTo>
                      <a:pt x="377" y="258"/>
                    </a:moveTo>
                    <a:cubicBezTo>
                      <a:pt x="377" y="270"/>
                      <a:pt x="368" y="280"/>
                      <a:pt x="356" y="280"/>
                    </a:cubicBezTo>
                    <a:cubicBezTo>
                      <a:pt x="22" y="280"/>
                      <a:pt x="22" y="280"/>
                      <a:pt x="22" y="280"/>
                    </a:cubicBezTo>
                    <a:cubicBezTo>
                      <a:pt x="10" y="280"/>
                      <a:pt x="0" y="270"/>
                      <a:pt x="0" y="258"/>
                    </a:cubicBezTo>
                    <a:cubicBezTo>
                      <a:pt x="0" y="22"/>
                      <a:pt x="0" y="22"/>
                      <a:pt x="0" y="22"/>
                    </a:cubicBezTo>
                    <a:cubicBezTo>
                      <a:pt x="0" y="10"/>
                      <a:pt x="10" y="0"/>
                      <a:pt x="22" y="0"/>
                    </a:cubicBezTo>
                    <a:cubicBezTo>
                      <a:pt x="356" y="0"/>
                      <a:pt x="356" y="0"/>
                      <a:pt x="356" y="0"/>
                    </a:cubicBezTo>
                    <a:cubicBezTo>
                      <a:pt x="368" y="0"/>
                      <a:pt x="377" y="10"/>
                      <a:pt x="377" y="22"/>
                    </a:cubicBezTo>
                    <a:lnTo>
                      <a:pt x="377" y="2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51" name="Freeform 11"/>
              <p:cNvSpPr>
                <a:spLocks/>
              </p:cNvSpPr>
              <p:nvPr/>
            </p:nvSpPr>
            <p:spPr bwMode="auto">
              <a:xfrm>
                <a:off x="1341438" y="3781426"/>
                <a:ext cx="415925" cy="95250"/>
              </a:xfrm>
              <a:custGeom>
                <a:avLst/>
                <a:gdLst>
                  <a:gd name="T0" fmla="*/ 13 w 185"/>
                  <a:gd name="T1" fmla="*/ 43 h 43"/>
                  <a:gd name="T2" fmla="*/ 13 w 185"/>
                  <a:gd name="T3" fmla="*/ 34 h 43"/>
                  <a:gd name="T4" fmla="*/ 32 w 185"/>
                  <a:gd name="T5" fmla="*/ 16 h 43"/>
                  <a:gd name="T6" fmla="*/ 150 w 185"/>
                  <a:gd name="T7" fmla="*/ 16 h 43"/>
                  <a:gd name="T8" fmla="*/ 168 w 185"/>
                  <a:gd name="T9" fmla="*/ 34 h 43"/>
                  <a:gd name="T10" fmla="*/ 168 w 185"/>
                  <a:gd name="T11" fmla="*/ 43 h 43"/>
                  <a:gd name="T12" fmla="*/ 185 w 185"/>
                  <a:gd name="T13" fmla="*/ 43 h 43"/>
                  <a:gd name="T14" fmla="*/ 185 w 185"/>
                  <a:gd name="T15" fmla="*/ 22 h 43"/>
                  <a:gd name="T16" fmla="*/ 163 w 185"/>
                  <a:gd name="T17" fmla="*/ 0 h 43"/>
                  <a:gd name="T18" fmla="*/ 22 w 185"/>
                  <a:gd name="T19" fmla="*/ 0 h 43"/>
                  <a:gd name="T20" fmla="*/ 0 w 185"/>
                  <a:gd name="T21" fmla="*/ 22 h 43"/>
                  <a:gd name="T22" fmla="*/ 0 w 185"/>
                  <a:gd name="T23" fmla="*/ 43 h 43"/>
                  <a:gd name="T24" fmla="*/ 13 w 185"/>
                  <a:gd name="T25"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5" h="43">
                    <a:moveTo>
                      <a:pt x="13" y="43"/>
                    </a:moveTo>
                    <a:cubicBezTo>
                      <a:pt x="13" y="34"/>
                      <a:pt x="13" y="34"/>
                      <a:pt x="13" y="34"/>
                    </a:cubicBezTo>
                    <a:cubicBezTo>
                      <a:pt x="13" y="24"/>
                      <a:pt x="22" y="16"/>
                      <a:pt x="32" y="16"/>
                    </a:cubicBezTo>
                    <a:cubicBezTo>
                      <a:pt x="150" y="16"/>
                      <a:pt x="150" y="16"/>
                      <a:pt x="150" y="16"/>
                    </a:cubicBezTo>
                    <a:cubicBezTo>
                      <a:pt x="160" y="16"/>
                      <a:pt x="168" y="24"/>
                      <a:pt x="168" y="34"/>
                    </a:cubicBezTo>
                    <a:cubicBezTo>
                      <a:pt x="168" y="43"/>
                      <a:pt x="168" y="43"/>
                      <a:pt x="168" y="43"/>
                    </a:cubicBezTo>
                    <a:cubicBezTo>
                      <a:pt x="185" y="43"/>
                      <a:pt x="185" y="43"/>
                      <a:pt x="185" y="43"/>
                    </a:cubicBezTo>
                    <a:cubicBezTo>
                      <a:pt x="185" y="22"/>
                      <a:pt x="185" y="22"/>
                      <a:pt x="185" y="22"/>
                    </a:cubicBezTo>
                    <a:cubicBezTo>
                      <a:pt x="185" y="10"/>
                      <a:pt x="175" y="0"/>
                      <a:pt x="163" y="0"/>
                    </a:cubicBezTo>
                    <a:cubicBezTo>
                      <a:pt x="22" y="0"/>
                      <a:pt x="22" y="0"/>
                      <a:pt x="22" y="0"/>
                    </a:cubicBezTo>
                    <a:cubicBezTo>
                      <a:pt x="10" y="0"/>
                      <a:pt x="0" y="10"/>
                      <a:pt x="0" y="22"/>
                    </a:cubicBezTo>
                    <a:cubicBezTo>
                      <a:pt x="0" y="43"/>
                      <a:pt x="0" y="43"/>
                      <a:pt x="0" y="43"/>
                    </a:cubicBezTo>
                    <a:lnTo>
                      <a:pt x="13"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grpSp>
      </p:grpSp>
      <p:grpSp>
        <p:nvGrpSpPr>
          <p:cNvPr id="52" name="组合 51"/>
          <p:cNvGrpSpPr/>
          <p:nvPr/>
        </p:nvGrpSpPr>
        <p:grpSpPr>
          <a:xfrm>
            <a:off x="5526785" y="4147310"/>
            <a:ext cx="1486934" cy="1480233"/>
            <a:chOff x="4514841" y="3520623"/>
            <a:chExt cx="1605994" cy="1586064"/>
          </a:xfrm>
        </p:grpSpPr>
        <p:sp>
          <p:nvSpPr>
            <p:cNvPr id="53" name="菱形 52"/>
            <p:cNvSpPr/>
            <p:nvPr/>
          </p:nvSpPr>
          <p:spPr>
            <a:xfrm>
              <a:off x="4514841" y="3520623"/>
              <a:ext cx="1605994" cy="1586064"/>
            </a:xfrm>
            <a:prstGeom prst="diamond">
              <a:avLst/>
            </a:prstGeom>
            <a:solidFill>
              <a:srgbClr val="EEF0F0"/>
            </a:soli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sp>
          <p:nvSpPr>
            <p:cNvPr id="54" name="菱形 53"/>
            <p:cNvSpPr/>
            <p:nvPr/>
          </p:nvSpPr>
          <p:spPr>
            <a:xfrm>
              <a:off x="4631803" y="3636705"/>
              <a:ext cx="1372199" cy="1353919"/>
            </a:xfrm>
            <a:prstGeom prst="diamond">
              <a:avLst/>
            </a:prstGeom>
            <a:solidFill>
              <a:srgbClr val="007F88"/>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p>
          </p:txBody>
        </p:sp>
        <p:grpSp>
          <p:nvGrpSpPr>
            <p:cNvPr id="55" name="组合 54"/>
            <p:cNvGrpSpPr>
              <a:grpSpLocks noChangeAspect="1"/>
            </p:cNvGrpSpPr>
            <p:nvPr/>
          </p:nvGrpSpPr>
          <p:grpSpPr>
            <a:xfrm>
              <a:off x="5078103" y="3934630"/>
              <a:ext cx="497231" cy="844792"/>
              <a:chOff x="2792413" y="5253038"/>
              <a:chExt cx="561975" cy="966788"/>
            </a:xfrm>
            <a:solidFill>
              <a:schemeClr val="bg1"/>
            </a:solidFill>
          </p:grpSpPr>
          <p:sp>
            <p:nvSpPr>
              <p:cNvPr id="56" name="Freeform 12"/>
              <p:cNvSpPr>
                <a:spLocks noEditPoints="1"/>
              </p:cNvSpPr>
              <p:nvPr/>
            </p:nvSpPr>
            <p:spPr bwMode="auto">
              <a:xfrm>
                <a:off x="2792413" y="5253038"/>
                <a:ext cx="561975" cy="704850"/>
              </a:xfrm>
              <a:custGeom>
                <a:avLst/>
                <a:gdLst>
                  <a:gd name="T0" fmla="*/ 124 w 249"/>
                  <a:gd name="T1" fmla="*/ 0 h 313"/>
                  <a:gd name="T2" fmla="*/ 0 w 249"/>
                  <a:gd name="T3" fmla="*/ 125 h 313"/>
                  <a:gd name="T4" fmla="*/ 5 w 249"/>
                  <a:gd name="T5" fmla="*/ 163 h 313"/>
                  <a:gd name="T6" fmla="*/ 61 w 249"/>
                  <a:gd name="T7" fmla="*/ 313 h 313"/>
                  <a:gd name="T8" fmla="*/ 187 w 249"/>
                  <a:gd name="T9" fmla="*/ 313 h 313"/>
                  <a:gd name="T10" fmla="*/ 243 w 249"/>
                  <a:gd name="T11" fmla="*/ 163 h 313"/>
                  <a:gd name="T12" fmla="*/ 249 w 249"/>
                  <a:gd name="T13" fmla="*/ 125 h 313"/>
                  <a:gd name="T14" fmla="*/ 124 w 249"/>
                  <a:gd name="T15" fmla="*/ 0 h 313"/>
                  <a:gd name="T16" fmla="*/ 230 w 249"/>
                  <a:gd name="T17" fmla="*/ 162 h 313"/>
                  <a:gd name="T18" fmla="*/ 180 w 249"/>
                  <a:gd name="T19" fmla="*/ 296 h 313"/>
                  <a:gd name="T20" fmla="*/ 68 w 249"/>
                  <a:gd name="T21" fmla="*/ 296 h 313"/>
                  <a:gd name="T22" fmla="*/ 18 w 249"/>
                  <a:gd name="T23" fmla="*/ 162 h 313"/>
                  <a:gd name="T24" fmla="*/ 13 w 249"/>
                  <a:gd name="T25" fmla="*/ 128 h 313"/>
                  <a:gd name="T26" fmla="*/ 124 w 249"/>
                  <a:gd name="T27" fmla="*/ 17 h 313"/>
                  <a:gd name="T28" fmla="*/ 235 w 249"/>
                  <a:gd name="T29" fmla="*/ 128 h 313"/>
                  <a:gd name="T30" fmla="*/ 230 w 249"/>
                  <a:gd name="T31" fmla="*/ 162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9" h="313">
                    <a:moveTo>
                      <a:pt x="124" y="0"/>
                    </a:moveTo>
                    <a:cubicBezTo>
                      <a:pt x="55" y="0"/>
                      <a:pt x="0" y="56"/>
                      <a:pt x="0" y="125"/>
                    </a:cubicBezTo>
                    <a:cubicBezTo>
                      <a:pt x="0" y="138"/>
                      <a:pt x="2" y="151"/>
                      <a:pt x="5" y="163"/>
                    </a:cubicBezTo>
                    <a:cubicBezTo>
                      <a:pt x="61" y="313"/>
                      <a:pt x="61" y="313"/>
                      <a:pt x="61" y="313"/>
                    </a:cubicBezTo>
                    <a:cubicBezTo>
                      <a:pt x="187" y="313"/>
                      <a:pt x="187" y="313"/>
                      <a:pt x="187" y="313"/>
                    </a:cubicBezTo>
                    <a:cubicBezTo>
                      <a:pt x="243" y="163"/>
                      <a:pt x="243" y="163"/>
                      <a:pt x="243" y="163"/>
                    </a:cubicBezTo>
                    <a:cubicBezTo>
                      <a:pt x="247" y="151"/>
                      <a:pt x="249" y="138"/>
                      <a:pt x="249" y="125"/>
                    </a:cubicBezTo>
                    <a:cubicBezTo>
                      <a:pt x="249" y="56"/>
                      <a:pt x="193" y="0"/>
                      <a:pt x="124" y="0"/>
                    </a:cubicBezTo>
                    <a:close/>
                    <a:moveTo>
                      <a:pt x="230" y="162"/>
                    </a:moveTo>
                    <a:cubicBezTo>
                      <a:pt x="180" y="296"/>
                      <a:pt x="180" y="296"/>
                      <a:pt x="180" y="296"/>
                    </a:cubicBezTo>
                    <a:cubicBezTo>
                      <a:pt x="68" y="296"/>
                      <a:pt x="68" y="296"/>
                      <a:pt x="68" y="296"/>
                    </a:cubicBezTo>
                    <a:cubicBezTo>
                      <a:pt x="18" y="162"/>
                      <a:pt x="18" y="162"/>
                      <a:pt x="18" y="162"/>
                    </a:cubicBezTo>
                    <a:cubicBezTo>
                      <a:pt x="15" y="152"/>
                      <a:pt x="13" y="140"/>
                      <a:pt x="13" y="128"/>
                    </a:cubicBezTo>
                    <a:cubicBezTo>
                      <a:pt x="13" y="67"/>
                      <a:pt x="63" y="17"/>
                      <a:pt x="124" y="17"/>
                    </a:cubicBezTo>
                    <a:cubicBezTo>
                      <a:pt x="185" y="17"/>
                      <a:pt x="235" y="67"/>
                      <a:pt x="235" y="128"/>
                    </a:cubicBezTo>
                    <a:cubicBezTo>
                      <a:pt x="235" y="140"/>
                      <a:pt x="233" y="152"/>
                      <a:pt x="230" y="1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57" name="Freeform 13"/>
              <p:cNvSpPr>
                <a:spLocks/>
              </p:cNvSpPr>
              <p:nvPr/>
            </p:nvSpPr>
            <p:spPr bwMode="auto">
              <a:xfrm>
                <a:off x="3003550" y="6189663"/>
                <a:ext cx="136525" cy="30163"/>
              </a:xfrm>
              <a:custGeom>
                <a:avLst/>
                <a:gdLst>
                  <a:gd name="T0" fmla="*/ 60 w 60"/>
                  <a:gd name="T1" fmla="*/ 8 h 14"/>
                  <a:gd name="T2" fmla="*/ 57 w 60"/>
                  <a:gd name="T3" fmla="*/ 14 h 14"/>
                  <a:gd name="T4" fmla="*/ 3 w 60"/>
                  <a:gd name="T5" fmla="*/ 14 h 14"/>
                  <a:gd name="T6" fmla="*/ 0 w 60"/>
                  <a:gd name="T7" fmla="*/ 8 h 14"/>
                  <a:gd name="T8" fmla="*/ 0 w 60"/>
                  <a:gd name="T9" fmla="*/ 6 h 14"/>
                  <a:gd name="T10" fmla="*/ 3 w 60"/>
                  <a:gd name="T11" fmla="*/ 0 h 14"/>
                  <a:gd name="T12" fmla="*/ 57 w 60"/>
                  <a:gd name="T13" fmla="*/ 0 h 14"/>
                  <a:gd name="T14" fmla="*/ 60 w 60"/>
                  <a:gd name="T15" fmla="*/ 6 h 14"/>
                  <a:gd name="T16" fmla="*/ 60 w 60"/>
                  <a:gd name="T17" fmla="*/ 8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 h="14">
                    <a:moveTo>
                      <a:pt x="60" y="8"/>
                    </a:moveTo>
                    <a:cubicBezTo>
                      <a:pt x="60" y="11"/>
                      <a:pt x="59" y="14"/>
                      <a:pt x="57" y="14"/>
                    </a:cubicBezTo>
                    <a:cubicBezTo>
                      <a:pt x="3" y="14"/>
                      <a:pt x="3" y="14"/>
                      <a:pt x="3" y="14"/>
                    </a:cubicBezTo>
                    <a:cubicBezTo>
                      <a:pt x="1" y="14"/>
                      <a:pt x="0" y="11"/>
                      <a:pt x="0" y="8"/>
                    </a:cubicBezTo>
                    <a:cubicBezTo>
                      <a:pt x="0" y="6"/>
                      <a:pt x="0" y="6"/>
                      <a:pt x="0" y="6"/>
                    </a:cubicBezTo>
                    <a:cubicBezTo>
                      <a:pt x="0" y="2"/>
                      <a:pt x="1" y="0"/>
                      <a:pt x="3" y="0"/>
                    </a:cubicBezTo>
                    <a:cubicBezTo>
                      <a:pt x="57" y="0"/>
                      <a:pt x="57" y="0"/>
                      <a:pt x="57" y="0"/>
                    </a:cubicBezTo>
                    <a:cubicBezTo>
                      <a:pt x="59" y="0"/>
                      <a:pt x="60" y="2"/>
                      <a:pt x="60" y="6"/>
                    </a:cubicBezTo>
                    <a:lnTo>
                      <a:pt x="6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58" name="Freeform 14"/>
              <p:cNvSpPr>
                <a:spLocks/>
              </p:cNvSpPr>
              <p:nvPr/>
            </p:nvSpPr>
            <p:spPr bwMode="auto">
              <a:xfrm>
                <a:off x="2974975" y="6143626"/>
                <a:ext cx="193675" cy="31750"/>
              </a:xfrm>
              <a:custGeom>
                <a:avLst/>
                <a:gdLst>
                  <a:gd name="T0" fmla="*/ 86 w 86"/>
                  <a:gd name="T1" fmla="*/ 8 h 14"/>
                  <a:gd name="T2" fmla="*/ 82 w 86"/>
                  <a:gd name="T3" fmla="*/ 14 h 14"/>
                  <a:gd name="T4" fmla="*/ 4 w 86"/>
                  <a:gd name="T5" fmla="*/ 14 h 14"/>
                  <a:gd name="T6" fmla="*/ 0 w 86"/>
                  <a:gd name="T7" fmla="*/ 8 h 14"/>
                  <a:gd name="T8" fmla="*/ 0 w 86"/>
                  <a:gd name="T9" fmla="*/ 6 h 14"/>
                  <a:gd name="T10" fmla="*/ 4 w 86"/>
                  <a:gd name="T11" fmla="*/ 0 h 14"/>
                  <a:gd name="T12" fmla="*/ 82 w 86"/>
                  <a:gd name="T13" fmla="*/ 0 h 14"/>
                  <a:gd name="T14" fmla="*/ 86 w 86"/>
                  <a:gd name="T15" fmla="*/ 6 h 14"/>
                  <a:gd name="T16" fmla="*/ 86 w 86"/>
                  <a:gd name="T17" fmla="*/ 8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 h="14">
                    <a:moveTo>
                      <a:pt x="86" y="8"/>
                    </a:moveTo>
                    <a:cubicBezTo>
                      <a:pt x="86" y="11"/>
                      <a:pt x="84" y="14"/>
                      <a:pt x="82" y="14"/>
                    </a:cubicBezTo>
                    <a:cubicBezTo>
                      <a:pt x="4" y="14"/>
                      <a:pt x="4" y="14"/>
                      <a:pt x="4" y="14"/>
                    </a:cubicBezTo>
                    <a:cubicBezTo>
                      <a:pt x="2" y="14"/>
                      <a:pt x="0" y="11"/>
                      <a:pt x="0" y="8"/>
                    </a:cubicBezTo>
                    <a:cubicBezTo>
                      <a:pt x="0" y="6"/>
                      <a:pt x="0" y="6"/>
                      <a:pt x="0" y="6"/>
                    </a:cubicBezTo>
                    <a:cubicBezTo>
                      <a:pt x="0" y="3"/>
                      <a:pt x="2" y="0"/>
                      <a:pt x="4" y="0"/>
                    </a:cubicBezTo>
                    <a:cubicBezTo>
                      <a:pt x="82" y="0"/>
                      <a:pt x="82" y="0"/>
                      <a:pt x="82" y="0"/>
                    </a:cubicBezTo>
                    <a:cubicBezTo>
                      <a:pt x="84" y="0"/>
                      <a:pt x="86" y="3"/>
                      <a:pt x="86" y="6"/>
                    </a:cubicBezTo>
                    <a:lnTo>
                      <a:pt x="86"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59" name="Freeform 15"/>
              <p:cNvSpPr>
                <a:spLocks/>
              </p:cNvSpPr>
              <p:nvPr/>
            </p:nvSpPr>
            <p:spPr bwMode="auto">
              <a:xfrm>
                <a:off x="2933700" y="6099176"/>
                <a:ext cx="276225" cy="31750"/>
              </a:xfrm>
              <a:custGeom>
                <a:avLst/>
                <a:gdLst>
                  <a:gd name="T0" fmla="*/ 122 w 122"/>
                  <a:gd name="T1" fmla="*/ 8 h 14"/>
                  <a:gd name="T2" fmla="*/ 117 w 122"/>
                  <a:gd name="T3" fmla="*/ 14 h 14"/>
                  <a:gd name="T4" fmla="*/ 6 w 122"/>
                  <a:gd name="T5" fmla="*/ 14 h 14"/>
                  <a:gd name="T6" fmla="*/ 0 w 122"/>
                  <a:gd name="T7" fmla="*/ 8 h 14"/>
                  <a:gd name="T8" fmla="*/ 0 w 122"/>
                  <a:gd name="T9" fmla="*/ 6 h 14"/>
                  <a:gd name="T10" fmla="*/ 6 w 122"/>
                  <a:gd name="T11" fmla="*/ 0 h 14"/>
                  <a:gd name="T12" fmla="*/ 117 w 122"/>
                  <a:gd name="T13" fmla="*/ 0 h 14"/>
                  <a:gd name="T14" fmla="*/ 122 w 122"/>
                  <a:gd name="T15" fmla="*/ 6 h 14"/>
                  <a:gd name="T16" fmla="*/ 122 w 122"/>
                  <a:gd name="T17" fmla="*/ 8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2" h="14">
                    <a:moveTo>
                      <a:pt x="122" y="8"/>
                    </a:moveTo>
                    <a:cubicBezTo>
                      <a:pt x="122" y="11"/>
                      <a:pt x="120" y="14"/>
                      <a:pt x="117" y="14"/>
                    </a:cubicBezTo>
                    <a:cubicBezTo>
                      <a:pt x="6" y="14"/>
                      <a:pt x="6" y="14"/>
                      <a:pt x="6" y="14"/>
                    </a:cubicBezTo>
                    <a:cubicBezTo>
                      <a:pt x="3" y="14"/>
                      <a:pt x="0" y="11"/>
                      <a:pt x="0" y="8"/>
                    </a:cubicBezTo>
                    <a:cubicBezTo>
                      <a:pt x="0" y="6"/>
                      <a:pt x="0" y="6"/>
                      <a:pt x="0" y="6"/>
                    </a:cubicBezTo>
                    <a:cubicBezTo>
                      <a:pt x="0" y="3"/>
                      <a:pt x="3" y="0"/>
                      <a:pt x="6" y="0"/>
                    </a:cubicBezTo>
                    <a:cubicBezTo>
                      <a:pt x="117" y="0"/>
                      <a:pt x="117" y="0"/>
                      <a:pt x="117" y="0"/>
                    </a:cubicBezTo>
                    <a:cubicBezTo>
                      <a:pt x="120" y="0"/>
                      <a:pt x="122" y="3"/>
                      <a:pt x="122" y="6"/>
                    </a:cubicBezTo>
                    <a:lnTo>
                      <a:pt x="122"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60" name="Freeform 16"/>
              <p:cNvSpPr>
                <a:spLocks/>
              </p:cNvSpPr>
              <p:nvPr/>
            </p:nvSpPr>
            <p:spPr bwMode="auto">
              <a:xfrm>
                <a:off x="2933700" y="6053138"/>
                <a:ext cx="276225" cy="31750"/>
              </a:xfrm>
              <a:custGeom>
                <a:avLst/>
                <a:gdLst>
                  <a:gd name="T0" fmla="*/ 122 w 122"/>
                  <a:gd name="T1" fmla="*/ 8 h 14"/>
                  <a:gd name="T2" fmla="*/ 117 w 122"/>
                  <a:gd name="T3" fmla="*/ 14 h 14"/>
                  <a:gd name="T4" fmla="*/ 6 w 122"/>
                  <a:gd name="T5" fmla="*/ 14 h 14"/>
                  <a:gd name="T6" fmla="*/ 0 w 122"/>
                  <a:gd name="T7" fmla="*/ 8 h 14"/>
                  <a:gd name="T8" fmla="*/ 0 w 122"/>
                  <a:gd name="T9" fmla="*/ 6 h 14"/>
                  <a:gd name="T10" fmla="*/ 6 w 122"/>
                  <a:gd name="T11" fmla="*/ 0 h 14"/>
                  <a:gd name="T12" fmla="*/ 117 w 122"/>
                  <a:gd name="T13" fmla="*/ 0 h 14"/>
                  <a:gd name="T14" fmla="*/ 122 w 122"/>
                  <a:gd name="T15" fmla="*/ 6 h 14"/>
                  <a:gd name="T16" fmla="*/ 122 w 122"/>
                  <a:gd name="T17" fmla="*/ 8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2" h="14">
                    <a:moveTo>
                      <a:pt x="122" y="8"/>
                    </a:moveTo>
                    <a:cubicBezTo>
                      <a:pt x="122" y="12"/>
                      <a:pt x="120" y="14"/>
                      <a:pt x="117" y="14"/>
                    </a:cubicBezTo>
                    <a:cubicBezTo>
                      <a:pt x="6" y="14"/>
                      <a:pt x="6" y="14"/>
                      <a:pt x="6" y="14"/>
                    </a:cubicBezTo>
                    <a:cubicBezTo>
                      <a:pt x="3" y="14"/>
                      <a:pt x="0" y="12"/>
                      <a:pt x="0" y="8"/>
                    </a:cubicBezTo>
                    <a:cubicBezTo>
                      <a:pt x="0" y="6"/>
                      <a:pt x="0" y="6"/>
                      <a:pt x="0" y="6"/>
                    </a:cubicBezTo>
                    <a:cubicBezTo>
                      <a:pt x="0" y="3"/>
                      <a:pt x="3" y="0"/>
                      <a:pt x="6" y="0"/>
                    </a:cubicBezTo>
                    <a:cubicBezTo>
                      <a:pt x="117" y="0"/>
                      <a:pt x="117" y="0"/>
                      <a:pt x="117" y="0"/>
                    </a:cubicBezTo>
                    <a:cubicBezTo>
                      <a:pt x="120" y="0"/>
                      <a:pt x="122" y="3"/>
                      <a:pt x="122" y="6"/>
                    </a:cubicBezTo>
                    <a:lnTo>
                      <a:pt x="122"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61" name="Freeform 17"/>
              <p:cNvSpPr>
                <a:spLocks/>
              </p:cNvSpPr>
              <p:nvPr/>
            </p:nvSpPr>
            <p:spPr bwMode="auto">
              <a:xfrm>
                <a:off x="2933700" y="6011863"/>
                <a:ext cx="276225" cy="28575"/>
              </a:xfrm>
              <a:custGeom>
                <a:avLst/>
                <a:gdLst>
                  <a:gd name="T0" fmla="*/ 122 w 122"/>
                  <a:gd name="T1" fmla="*/ 8 h 13"/>
                  <a:gd name="T2" fmla="*/ 117 w 122"/>
                  <a:gd name="T3" fmla="*/ 13 h 13"/>
                  <a:gd name="T4" fmla="*/ 6 w 122"/>
                  <a:gd name="T5" fmla="*/ 13 h 13"/>
                  <a:gd name="T6" fmla="*/ 0 w 122"/>
                  <a:gd name="T7" fmla="*/ 8 h 13"/>
                  <a:gd name="T8" fmla="*/ 0 w 122"/>
                  <a:gd name="T9" fmla="*/ 6 h 13"/>
                  <a:gd name="T10" fmla="*/ 6 w 122"/>
                  <a:gd name="T11" fmla="*/ 0 h 13"/>
                  <a:gd name="T12" fmla="*/ 117 w 122"/>
                  <a:gd name="T13" fmla="*/ 0 h 13"/>
                  <a:gd name="T14" fmla="*/ 122 w 122"/>
                  <a:gd name="T15" fmla="*/ 6 h 13"/>
                  <a:gd name="T16" fmla="*/ 122 w 122"/>
                  <a:gd name="T17" fmla="*/ 8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2" h="13">
                    <a:moveTo>
                      <a:pt x="122" y="8"/>
                    </a:moveTo>
                    <a:cubicBezTo>
                      <a:pt x="122" y="11"/>
                      <a:pt x="120" y="13"/>
                      <a:pt x="117" y="13"/>
                    </a:cubicBezTo>
                    <a:cubicBezTo>
                      <a:pt x="6" y="13"/>
                      <a:pt x="6" y="13"/>
                      <a:pt x="6" y="13"/>
                    </a:cubicBezTo>
                    <a:cubicBezTo>
                      <a:pt x="3" y="13"/>
                      <a:pt x="0" y="11"/>
                      <a:pt x="0" y="8"/>
                    </a:cubicBezTo>
                    <a:cubicBezTo>
                      <a:pt x="0" y="6"/>
                      <a:pt x="0" y="6"/>
                      <a:pt x="0" y="6"/>
                    </a:cubicBezTo>
                    <a:cubicBezTo>
                      <a:pt x="0" y="2"/>
                      <a:pt x="3" y="0"/>
                      <a:pt x="6" y="0"/>
                    </a:cubicBezTo>
                    <a:cubicBezTo>
                      <a:pt x="117" y="0"/>
                      <a:pt x="117" y="0"/>
                      <a:pt x="117" y="0"/>
                    </a:cubicBezTo>
                    <a:cubicBezTo>
                      <a:pt x="120" y="0"/>
                      <a:pt x="122" y="2"/>
                      <a:pt x="122" y="6"/>
                    </a:cubicBezTo>
                    <a:lnTo>
                      <a:pt x="122"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62" name="Freeform 18"/>
              <p:cNvSpPr>
                <a:spLocks/>
              </p:cNvSpPr>
              <p:nvPr/>
            </p:nvSpPr>
            <p:spPr bwMode="auto">
              <a:xfrm>
                <a:off x="2933700" y="5965826"/>
                <a:ext cx="276225" cy="31750"/>
              </a:xfrm>
              <a:custGeom>
                <a:avLst/>
                <a:gdLst>
                  <a:gd name="T0" fmla="*/ 122 w 122"/>
                  <a:gd name="T1" fmla="*/ 8 h 14"/>
                  <a:gd name="T2" fmla="*/ 117 w 122"/>
                  <a:gd name="T3" fmla="*/ 14 h 14"/>
                  <a:gd name="T4" fmla="*/ 6 w 122"/>
                  <a:gd name="T5" fmla="*/ 14 h 14"/>
                  <a:gd name="T6" fmla="*/ 0 w 122"/>
                  <a:gd name="T7" fmla="*/ 8 h 14"/>
                  <a:gd name="T8" fmla="*/ 0 w 122"/>
                  <a:gd name="T9" fmla="*/ 6 h 14"/>
                  <a:gd name="T10" fmla="*/ 6 w 122"/>
                  <a:gd name="T11" fmla="*/ 0 h 14"/>
                  <a:gd name="T12" fmla="*/ 117 w 122"/>
                  <a:gd name="T13" fmla="*/ 0 h 14"/>
                  <a:gd name="T14" fmla="*/ 122 w 122"/>
                  <a:gd name="T15" fmla="*/ 6 h 14"/>
                  <a:gd name="T16" fmla="*/ 122 w 122"/>
                  <a:gd name="T17" fmla="*/ 8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2" h="14">
                    <a:moveTo>
                      <a:pt x="122" y="8"/>
                    </a:moveTo>
                    <a:cubicBezTo>
                      <a:pt x="122" y="11"/>
                      <a:pt x="120" y="14"/>
                      <a:pt x="117" y="14"/>
                    </a:cubicBezTo>
                    <a:cubicBezTo>
                      <a:pt x="6" y="14"/>
                      <a:pt x="6" y="14"/>
                      <a:pt x="6" y="14"/>
                    </a:cubicBezTo>
                    <a:cubicBezTo>
                      <a:pt x="3" y="14"/>
                      <a:pt x="0" y="11"/>
                      <a:pt x="0" y="8"/>
                    </a:cubicBezTo>
                    <a:cubicBezTo>
                      <a:pt x="0" y="6"/>
                      <a:pt x="0" y="6"/>
                      <a:pt x="0" y="6"/>
                    </a:cubicBezTo>
                    <a:cubicBezTo>
                      <a:pt x="0" y="3"/>
                      <a:pt x="3" y="0"/>
                      <a:pt x="6" y="0"/>
                    </a:cubicBezTo>
                    <a:cubicBezTo>
                      <a:pt x="117" y="0"/>
                      <a:pt x="117" y="0"/>
                      <a:pt x="117" y="0"/>
                    </a:cubicBezTo>
                    <a:cubicBezTo>
                      <a:pt x="120" y="0"/>
                      <a:pt x="122" y="3"/>
                      <a:pt x="122" y="6"/>
                    </a:cubicBezTo>
                    <a:lnTo>
                      <a:pt x="122"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grpSp>
      </p:grpSp>
      <p:sp>
        <p:nvSpPr>
          <p:cNvPr id="63" name="矩形 62"/>
          <p:cNvSpPr/>
          <p:nvPr/>
        </p:nvSpPr>
        <p:spPr>
          <a:xfrm>
            <a:off x="344524" y="1204880"/>
            <a:ext cx="4336182" cy="1212640"/>
          </a:xfrm>
          <a:prstGeom prst="rect">
            <a:avLst/>
          </a:prstGeom>
        </p:spPr>
        <p:txBody>
          <a:bodyPr wrap="square">
            <a:spAutoFit/>
          </a:bodyPr>
          <a:lstStyle/>
          <a:p>
            <a:pPr indent="457200" algn="just">
              <a:lnSpc>
                <a:spcPct val="130000"/>
              </a:lnSpc>
            </a:pPr>
            <a:r>
              <a:rPr lang="zh-CN" altLang="en-US" sz="2000" b="1" dirty="0">
                <a:solidFill>
                  <a:schemeClr val="accent1">
                    <a:lumMod val="75000"/>
                  </a:schemeClr>
                </a:solidFill>
                <a:latin typeface="微软雅黑" pitchFamily="34" charset="-122"/>
                <a:ea typeface="微软雅黑" pitchFamily="34" charset="-122"/>
              </a:rPr>
              <a:t>具体途径</a:t>
            </a:r>
            <a:r>
              <a:rPr lang="zh-CN" altLang="en-US" sz="2000" b="1" dirty="0" smtClean="0">
                <a:solidFill>
                  <a:schemeClr val="accent1">
                    <a:lumMod val="75000"/>
                  </a:schemeClr>
                </a:solidFill>
                <a:latin typeface="微软雅黑" pitchFamily="34" charset="-122"/>
                <a:ea typeface="微软雅黑" pitchFamily="34" charset="-122"/>
              </a:rPr>
              <a:t>有</a:t>
            </a:r>
            <a:r>
              <a:rPr lang="zh-CN" altLang="en-US" dirty="0" smtClean="0">
                <a:solidFill>
                  <a:schemeClr val="tx1">
                    <a:lumMod val="75000"/>
                    <a:lumOff val="25000"/>
                  </a:schemeClr>
                </a:solidFill>
                <a:latin typeface="微软雅黑" pitchFamily="34" charset="-122"/>
                <a:ea typeface="微软雅黑" pitchFamily="34" charset="-122"/>
              </a:rPr>
              <a:t>：通过</a:t>
            </a:r>
            <a:r>
              <a:rPr lang="zh-CN" altLang="en-US" dirty="0">
                <a:solidFill>
                  <a:schemeClr val="tx1">
                    <a:lumMod val="75000"/>
                    <a:lumOff val="25000"/>
                  </a:schemeClr>
                </a:solidFill>
                <a:latin typeface="微软雅黑" pitchFamily="34" charset="-122"/>
                <a:ea typeface="微软雅黑" pitchFamily="34" charset="-122"/>
              </a:rPr>
              <a:t>新闻媒体广泛宣传成功企业家和自主创业的先进典型</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通过他们</a:t>
            </a:r>
            <a:r>
              <a:rPr lang="zh-CN" altLang="en-US" dirty="0" smtClean="0">
                <a:solidFill>
                  <a:schemeClr val="tx1">
                    <a:lumMod val="75000"/>
                    <a:lumOff val="25000"/>
                  </a:schemeClr>
                </a:solidFill>
                <a:latin typeface="微软雅黑" pitchFamily="34" charset="-122"/>
                <a:ea typeface="微软雅黑" pitchFamily="34" charset="-122"/>
              </a:rPr>
              <a:t>的事迹</a:t>
            </a:r>
            <a:r>
              <a:rPr lang="zh-CN" altLang="en-US" dirty="0">
                <a:solidFill>
                  <a:schemeClr val="tx1">
                    <a:lumMod val="75000"/>
                    <a:lumOff val="25000"/>
                  </a:schemeClr>
                </a:solidFill>
                <a:latin typeface="微软雅黑" pitchFamily="34" charset="-122"/>
                <a:ea typeface="微软雅黑" pitchFamily="34" charset="-122"/>
              </a:rPr>
              <a:t>坚定大学生创新创业的信心</a:t>
            </a:r>
            <a:r>
              <a:rPr lang="en-US" altLang="zh-CN" dirty="0">
                <a:solidFill>
                  <a:schemeClr val="tx1">
                    <a:lumMod val="75000"/>
                    <a:lumOff val="25000"/>
                  </a:schemeClr>
                </a:solidFill>
                <a:latin typeface="微软雅黑" pitchFamily="34" charset="-122"/>
                <a:ea typeface="微软雅黑" pitchFamily="34" charset="-122"/>
              </a:rPr>
              <a:t>;</a:t>
            </a:r>
            <a:endParaRPr lang="zh-CN" altLang="en-US" dirty="0">
              <a:solidFill>
                <a:schemeClr val="tx1">
                  <a:lumMod val="75000"/>
                  <a:lumOff val="25000"/>
                </a:schemeClr>
              </a:solidFill>
              <a:latin typeface="微软雅黑" pitchFamily="34" charset="-122"/>
              <a:ea typeface="微软雅黑" pitchFamily="34" charset="-122"/>
            </a:endParaRPr>
          </a:p>
        </p:txBody>
      </p:sp>
      <p:sp>
        <p:nvSpPr>
          <p:cNvPr id="64" name="矩形 63"/>
          <p:cNvSpPr/>
          <p:nvPr/>
        </p:nvSpPr>
        <p:spPr>
          <a:xfrm>
            <a:off x="6775013" y="1204880"/>
            <a:ext cx="4512484" cy="777457"/>
          </a:xfrm>
          <a:prstGeom prst="rect">
            <a:avLst/>
          </a:prstGeom>
        </p:spPr>
        <p:txBody>
          <a:bodyPr wrap="square">
            <a:spAutoFit/>
          </a:bodyPr>
          <a:lstStyle/>
          <a:p>
            <a:pPr indent="457200" algn="just">
              <a:lnSpc>
                <a:spcPct val="130000"/>
              </a:lnSpc>
            </a:pPr>
            <a:r>
              <a:rPr lang="zh-CN" altLang="en-US" dirty="0">
                <a:solidFill>
                  <a:schemeClr val="tx1">
                    <a:lumMod val="75000"/>
                    <a:lumOff val="25000"/>
                  </a:schemeClr>
                </a:solidFill>
                <a:latin typeface="微软雅黑" pitchFamily="34" charset="-122"/>
                <a:ea typeface="微软雅黑" pitchFamily="34" charset="-122"/>
              </a:rPr>
              <a:t>开展各种大学生创新创业大赛</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为大学生创新创业</a:t>
            </a:r>
            <a:r>
              <a:rPr lang="zh-CN" altLang="en-US" dirty="0" smtClean="0">
                <a:solidFill>
                  <a:schemeClr val="tx1">
                    <a:lumMod val="75000"/>
                    <a:lumOff val="25000"/>
                  </a:schemeClr>
                </a:solidFill>
                <a:latin typeface="微软雅黑" pitchFamily="34" charset="-122"/>
                <a:ea typeface="微软雅黑" pitchFamily="34" charset="-122"/>
              </a:rPr>
              <a:t>搭建舞台</a:t>
            </a:r>
            <a:r>
              <a:rPr lang="en-US" altLang="zh-CN" dirty="0">
                <a:solidFill>
                  <a:schemeClr val="tx1">
                    <a:lumMod val="75000"/>
                    <a:lumOff val="25000"/>
                  </a:schemeClr>
                </a:solidFill>
                <a:latin typeface="微软雅黑" pitchFamily="34" charset="-122"/>
                <a:ea typeface="微软雅黑" pitchFamily="34" charset="-122"/>
              </a:rPr>
              <a:t>;</a:t>
            </a:r>
            <a:endParaRPr lang="zh-CN" altLang="zh-CN" dirty="0">
              <a:solidFill>
                <a:schemeClr val="tx1">
                  <a:lumMod val="75000"/>
                  <a:lumOff val="25000"/>
                </a:schemeClr>
              </a:solidFill>
              <a:latin typeface="微软雅黑" pitchFamily="34" charset="-122"/>
              <a:ea typeface="微软雅黑" pitchFamily="34" charset="-122"/>
            </a:endParaRPr>
          </a:p>
        </p:txBody>
      </p:sp>
      <p:sp>
        <p:nvSpPr>
          <p:cNvPr id="65" name="矩形 64"/>
          <p:cNvSpPr/>
          <p:nvPr/>
        </p:nvSpPr>
        <p:spPr>
          <a:xfrm>
            <a:off x="237094" y="4398883"/>
            <a:ext cx="4886974" cy="1137556"/>
          </a:xfrm>
          <a:prstGeom prst="rect">
            <a:avLst/>
          </a:prstGeom>
        </p:spPr>
        <p:txBody>
          <a:bodyPr wrap="square">
            <a:spAutoFit/>
          </a:bodyPr>
          <a:lstStyle/>
          <a:p>
            <a:pPr indent="457200" algn="just">
              <a:lnSpc>
                <a:spcPct val="130000"/>
              </a:lnSpc>
            </a:pPr>
            <a:r>
              <a:rPr lang="zh-CN" altLang="en-US" dirty="0">
                <a:solidFill>
                  <a:schemeClr val="tx1">
                    <a:lumMod val="75000"/>
                    <a:lumOff val="25000"/>
                  </a:schemeClr>
                </a:solidFill>
                <a:latin typeface="微软雅黑" pitchFamily="34" charset="-122"/>
                <a:ea typeface="微软雅黑" pitchFamily="34" charset="-122"/>
              </a:rPr>
              <a:t>鼓励和扶植更多具备自主创业条件的大学生凭借知识</a:t>
            </a:r>
            <a:r>
              <a:rPr lang="zh-CN" altLang="en-US" dirty="0" smtClean="0">
                <a:solidFill>
                  <a:schemeClr val="tx1">
                    <a:lumMod val="75000"/>
                    <a:lumOff val="25000"/>
                  </a:schemeClr>
                </a:solidFill>
                <a:latin typeface="微软雅黑" pitchFamily="34" charset="-122"/>
                <a:ea typeface="微软雅黑" pitchFamily="34" charset="-122"/>
              </a:rPr>
              <a:t>、智慧</a:t>
            </a:r>
            <a:r>
              <a:rPr lang="zh-CN" altLang="en-US" dirty="0">
                <a:solidFill>
                  <a:schemeClr val="tx1">
                    <a:lumMod val="75000"/>
                    <a:lumOff val="25000"/>
                  </a:schemeClr>
                </a:solidFill>
                <a:latin typeface="微软雅黑" pitchFamily="34" charset="-122"/>
                <a:ea typeface="微软雅黑" pitchFamily="34" charset="-122"/>
              </a:rPr>
              <a:t>和胆识去开创能发挥</a:t>
            </a:r>
            <a:r>
              <a:rPr lang="zh-CN" altLang="en-US" dirty="0" smtClean="0">
                <a:solidFill>
                  <a:schemeClr val="tx1">
                    <a:lumMod val="75000"/>
                    <a:lumOff val="25000"/>
                  </a:schemeClr>
                </a:solidFill>
                <a:latin typeface="微软雅黑" pitchFamily="34" charset="-122"/>
                <a:ea typeface="微软雅黑" pitchFamily="34" charset="-122"/>
              </a:rPr>
              <a:t>一己</a:t>
            </a:r>
            <a:r>
              <a:rPr lang="zh-CN" altLang="en-US" dirty="0">
                <a:solidFill>
                  <a:schemeClr val="tx1">
                    <a:lumMod val="75000"/>
                    <a:lumOff val="25000"/>
                  </a:schemeClr>
                </a:solidFill>
                <a:latin typeface="微软雅黑" pitchFamily="34" charset="-122"/>
                <a:ea typeface="微软雅黑" pitchFamily="34" charset="-122"/>
              </a:rPr>
              <a:t>之长的事业</a:t>
            </a:r>
            <a:r>
              <a:rPr lang="en-US" altLang="zh-CN" dirty="0">
                <a:solidFill>
                  <a:schemeClr val="tx1">
                    <a:lumMod val="75000"/>
                    <a:lumOff val="25000"/>
                  </a:schemeClr>
                </a:solidFill>
                <a:latin typeface="微软雅黑" pitchFamily="34" charset="-122"/>
                <a:ea typeface="微软雅黑" pitchFamily="34" charset="-122"/>
              </a:rPr>
              <a:t>; </a:t>
            </a:r>
            <a:endParaRPr lang="zh-CN" altLang="en-US" dirty="0">
              <a:solidFill>
                <a:schemeClr val="tx1">
                  <a:lumMod val="75000"/>
                  <a:lumOff val="25000"/>
                </a:schemeClr>
              </a:solidFill>
              <a:latin typeface="微软雅黑" pitchFamily="34" charset="-122"/>
              <a:ea typeface="微软雅黑" pitchFamily="34" charset="-122"/>
            </a:endParaRPr>
          </a:p>
        </p:txBody>
      </p:sp>
      <p:sp>
        <p:nvSpPr>
          <p:cNvPr id="66" name="矩形 65"/>
          <p:cNvSpPr/>
          <p:nvPr/>
        </p:nvSpPr>
        <p:spPr>
          <a:xfrm>
            <a:off x="7075201" y="3676168"/>
            <a:ext cx="4750130" cy="1857753"/>
          </a:xfrm>
          <a:prstGeom prst="rect">
            <a:avLst/>
          </a:prstGeom>
        </p:spPr>
        <p:txBody>
          <a:bodyPr wrap="square">
            <a:spAutoFit/>
          </a:bodyPr>
          <a:lstStyle/>
          <a:p>
            <a:pPr indent="457200" algn="just">
              <a:lnSpc>
                <a:spcPct val="130000"/>
              </a:lnSpc>
            </a:pPr>
            <a:r>
              <a:rPr lang="zh-CN" altLang="en-US" dirty="0">
                <a:solidFill>
                  <a:schemeClr val="tx1">
                    <a:lumMod val="75000"/>
                    <a:lumOff val="25000"/>
                  </a:schemeClr>
                </a:solidFill>
                <a:latin typeface="微软雅黑" pitchFamily="34" charset="-122"/>
                <a:ea typeface="微软雅黑" pitchFamily="34" charset="-122"/>
              </a:rPr>
              <a:t>形成以项目为载体</a:t>
            </a:r>
            <a:r>
              <a:rPr lang="zh-CN" altLang="en-US" dirty="0" smtClean="0">
                <a:solidFill>
                  <a:schemeClr val="tx1">
                    <a:lumMod val="75000"/>
                    <a:lumOff val="25000"/>
                  </a:schemeClr>
                </a:solidFill>
                <a:latin typeface="微软雅黑" pitchFamily="34" charset="-122"/>
                <a:ea typeface="微软雅黑" pitchFamily="34" charset="-122"/>
              </a:rPr>
              <a:t>、以</a:t>
            </a:r>
            <a:r>
              <a:rPr lang="zh-CN" altLang="en-US" dirty="0">
                <a:solidFill>
                  <a:schemeClr val="tx1">
                    <a:lumMod val="75000"/>
                    <a:lumOff val="25000"/>
                  </a:schemeClr>
                </a:solidFill>
                <a:latin typeface="微软雅黑" pitchFamily="34" charset="-122"/>
                <a:ea typeface="微软雅黑" pitchFamily="34" charset="-122"/>
              </a:rPr>
              <a:t>团队或社团为组织形式</a:t>
            </a:r>
            <a:r>
              <a:rPr lang="zh-CN" altLang="en-US" dirty="0" smtClean="0">
                <a:solidFill>
                  <a:schemeClr val="tx1">
                    <a:lumMod val="75000"/>
                    <a:lumOff val="25000"/>
                  </a:schemeClr>
                </a:solidFill>
                <a:latin typeface="微软雅黑" pitchFamily="34" charset="-122"/>
                <a:ea typeface="微软雅黑" pitchFamily="34" charset="-122"/>
              </a:rPr>
              <a:t>的“创业教育”实践</a:t>
            </a:r>
            <a:r>
              <a:rPr lang="zh-CN" altLang="en-US" dirty="0">
                <a:solidFill>
                  <a:schemeClr val="tx1">
                    <a:lumMod val="75000"/>
                    <a:lumOff val="25000"/>
                  </a:schemeClr>
                </a:solidFill>
                <a:latin typeface="微软雅黑" pitchFamily="34" charset="-122"/>
                <a:ea typeface="微软雅黑" pitchFamily="34" charset="-122"/>
              </a:rPr>
              <a:t>群体</a:t>
            </a:r>
            <a:r>
              <a:rPr lang="zh-CN" altLang="en-US" dirty="0" smtClean="0">
                <a:solidFill>
                  <a:schemeClr val="tx1">
                    <a:lumMod val="75000"/>
                    <a:lumOff val="25000"/>
                  </a:schemeClr>
                </a:solidFill>
                <a:latin typeface="微软雅黑" pitchFamily="34" charset="-122"/>
                <a:ea typeface="微软雅黑" pitchFamily="34" charset="-122"/>
              </a:rPr>
              <a:t>来激发</a:t>
            </a:r>
            <a:r>
              <a:rPr lang="zh-CN" altLang="en-US" dirty="0">
                <a:solidFill>
                  <a:schemeClr val="tx1">
                    <a:lumMod val="75000"/>
                    <a:lumOff val="25000"/>
                  </a:schemeClr>
                </a:solidFill>
                <a:latin typeface="微软雅黑" pitchFamily="34" charset="-122"/>
                <a:ea typeface="微软雅黑" pitchFamily="34" charset="-122"/>
              </a:rPr>
              <a:t>大学生的创新意识和创业精神</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让大学生的创业动力在具体实践中找到恰当的</a:t>
            </a:r>
            <a:r>
              <a:rPr lang="zh-CN" altLang="en-US" dirty="0" smtClean="0">
                <a:solidFill>
                  <a:schemeClr val="tx1">
                    <a:lumMod val="75000"/>
                    <a:lumOff val="25000"/>
                  </a:schemeClr>
                </a:solidFill>
                <a:latin typeface="微软雅黑" pitchFamily="34" charset="-122"/>
                <a:ea typeface="微软雅黑" pitchFamily="34" charset="-122"/>
              </a:rPr>
              <a:t>结合点</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使其形成自主创新创业的理念。</a:t>
            </a:r>
            <a:endParaRPr lang="zh-CN" altLang="zh-CN"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4232757519"/>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heel(1)">
                                      <p:cBhvr>
                                        <p:cTn id="7" dur="2000"/>
                                        <p:tgtEl>
                                          <p:spTgt spid="33"/>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63"/>
                                        </p:tgtEl>
                                        <p:attrNameLst>
                                          <p:attrName>style.visibility</p:attrName>
                                        </p:attrNameLst>
                                      </p:cBhvr>
                                      <p:to>
                                        <p:strVal val="visible"/>
                                      </p:to>
                                    </p:set>
                                    <p:animEffect transition="in" filter="wheel(1)">
                                      <p:cBhvr>
                                        <p:cTn id="10" dur="2000"/>
                                        <p:tgtEl>
                                          <p:spTgt spid="63"/>
                                        </p:tgtEl>
                                      </p:cBhvr>
                                    </p:animEffect>
                                  </p:childTnLst>
                                </p:cTn>
                              </p:par>
                            </p:childTnLst>
                          </p:cTn>
                        </p:par>
                      </p:childTnLst>
                    </p:cTn>
                  </p:par>
                  <p:par>
                    <p:cTn id="11" fill="hold">
                      <p:stCondLst>
                        <p:cond delay="indefinite"/>
                      </p:stCondLst>
                      <p:childTnLst>
                        <p:par>
                          <p:cTn id="12" fill="hold">
                            <p:stCondLst>
                              <p:cond delay="0"/>
                            </p:stCondLst>
                            <p:childTnLst>
                              <p:par>
                                <p:cTn id="13" presetID="45" presetClass="entr" presetSubtype="0" fill="hold" nodeType="clickEffect">
                                  <p:stCondLst>
                                    <p:cond delay="0"/>
                                  </p:stCondLst>
                                  <p:childTnLst>
                                    <p:set>
                                      <p:cBhvr>
                                        <p:cTn id="14" dur="1" fill="hold">
                                          <p:stCondLst>
                                            <p:cond delay="0"/>
                                          </p:stCondLst>
                                        </p:cTn>
                                        <p:tgtEl>
                                          <p:spTgt spid="46"/>
                                        </p:tgtEl>
                                        <p:attrNameLst>
                                          <p:attrName>style.visibility</p:attrName>
                                        </p:attrNameLst>
                                      </p:cBhvr>
                                      <p:to>
                                        <p:strVal val="visible"/>
                                      </p:to>
                                    </p:set>
                                    <p:animEffect transition="in" filter="fade">
                                      <p:cBhvr>
                                        <p:cTn id="15" dur="2000"/>
                                        <p:tgtEl>
                                          <p:spTgt spid="46"/>
                                        </p:tgtEl>
                                      </p:cBhvr>
                                    </p:animEffect>
                                    <p:anim calcmode="lin" valueType="num">
                                      <p:cBhvr>
                                        <p:cTn id="16" dur="2000" fill="hold"/>
                                        <p:tgtEl>
                                          <p:spTgt spid="46"/>
                                        </p:tgtEl>
                                        <p:attrNameLst>
                                          <p:attrName>ppt_w</p:attrName>
                                        </p:attrNameLst>
                                      </p:cBhvr>
                                      <p:tavLst>
                                        <p:tav tm="0" fmla="#ppt_w*sin(2.5*pi*$)">
                                          <p:val>
                                            <p:fltVal val="0"/>
                                          </p:val>
                                        </p:tav>
                                        <p:tav tm="100000">
                                          <p:val>
                                            <p:fltVal val="1"/>
                                          </p:val>
                                        </p:tav>
                                      </p:tavLst>
                                    </p:anim>
                                    <p:anim calcmode="lin" valueType="num">
                                      <p:cBhvr>
                                        <p:cTn id="17" dur="2000" fill="hold"/>
                                        <p:tgtEl>
                                          <p:spTgt spid="46"/>
                                        </p:tgtEl>
                                        <p:attrNameLst>
                                          <p:attrName>ppt_h</p:attrName>
                                        </p:attrNameLst>
                                      </p:cBhvr>
                                      <p:tavLst>
                                        <p:tav tm="0">
                                          <p:val>
                                            <p:strVal val="#ppt_h"/>
                                          </p:val>
                                        </p:tav>
                                        <p:tav tm="100000">
                                          <p:val>
                                            <p:strVal val="#ppt_h"/>
                                          </p:val>
                                        </p:tav>
                                      </p:tavLst>
                                    </p:anim>
                                  </p:childTnLst>
                                </p:cTn>
                              </p:par>
                              <p:par>
                                <p:cTn id="18" presetID="45" presetClass="entr" presetSubtype="0" fill="hold" grpId="0" nodeType="withEffect">
                                  <p:stCondLst>
                                    <p:cond delay="0"/>
                                  </p:stCondLst>
                                  <p:childTnLst>
                                    <p:set>
                                      <p:cBhvr>
                                        <p:cTn id="19" dur="1" fill="hold">
                                          <p:stCondLst>
                                            <p:cond delay="0"/>
                                          </p:stCondLst>
                                        </p:cTn>
                                        <p:tgtEl>
                                          <p:spTgt spid="64"/>
                                        </p:tgtEl>
                                        <p:attrNameLst>
                                          <p:attrName>style.visibility</p:attrName>
                                        </p:attrNameLst>
                                      </p:cBhvr>
                                      <p:to>
                                        <p:strVal val="visible"/>
                                      </p:to>
                                    </p:set>
                                    <p:animEffect transition="in" filter="fade">
                                      <p:cBhvr>
                                        <p:cTn id="20" dur="2000"/>
                                        <p:tgtEl>
                                          <p:spTgt spid="64"/>
                                        </p:tgtEl>
                                      </p:cBhvr>
                                    </p:animEffect>
                                    <p:anim calcmode="lin" valueType="num">
                                      <p:cBhvr>
                                        <p:cTn id="21" dur="2000" fill="hold"/>
                                        <p:tgtEl>
                                          <p:spTgt spid="64"/>
                                        </p:tgtEl>
                                        <p:attrNameLst>
                                          <p:attrName>ppt_w</p:attrName>
                                        </p:attrNameLst>
                                      </p:cBhvr>
                                      <p:tavLst>
                                        <p:tav tm="0" fmla="#ppt_w*sin(2.5*pi*$)">
                                          <p:val>
                                            <p:fltVal val="0"/>
                                          </p:val>
                                        </p:tav>
                                        <p:tav tm="100000">
                                          <p:val>
                                            <p:fltVal val="1"/>
                                          </p:val>
                                        </p:tav>
                                      </p:tavLst>
                                    </p:anim>
                                    <p:anim calcmode="lin" valueType="num">
                                      <p:cBhvr>
                                        <p:cTn id="22" dur="2000" fill="hold"/>
                                        <p:tgtEl>
                                          <p:spTgt spid="64"/>
                                        </p:tgtEl>
                                        <p:attrNameLst>
                                          <p:attrName>ppt_h</p:attrName>
                                        </p:attrNameLst>
                                      </p:cBhvr>
                                      <p:tavLst>
                                        <p:tav tm="0">
                                          <p:val>
                                            <p:strVal val="#ppt_h"/>
                                          </p:val>
                                        </p:tav>
                                        <p:tav tm="100000">
                                          <p:val>
                                            <p:strVal val="#ppt_h"/>
                                          </p:val>
                                        </p:tav>
                                      </p:tavLst>
                                    </p:anim>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38"/>
                                        </p:tgtEl>
                                        <p:attrNameLst>
                                          <p:attrName>style.visibility</p:attrName>
                                        </p:attrNameLst>
                                      </p:cBhvr>
                                      <p:to>
                                        <p:strVal val="visible"/>
                                      </p:to>
                                    </p:set>
                                    <p:animEffect transition="in" filter="barn(inVertical)">
                                      <p:cBhvr>
                                        <p:cTn id="27" dur="500"/>
                                        <p:tgtEl>
                                          <p:spTgt spid="38"/>
                                        </p:tgtEl>
                                      </p:cBhvr>
                                    </p:animEffect>
                                  </p:childTnLst>
                                </p:cTn>
                              </p:par>
                              <p:par>
                                <p:cTn id="28" presetID="16" presetClass="entr" presetSubtype="21" fill="hold" grpId="0" nodeType="withEffect">
                                  <p:stCondLst>
                                    <p:cond delay="0"/>
                                  </p:stCondLst>
                                  <p:childTnLst>
                                    <p:set>
                                      <p:cBhvr>
                                        <p:cTn id="29" dur="1" fill="hold">
                                          <p:stCondLst>
                                            <p:cond delay="0"/>
                                          </p:stCondLst>
                                        </p:cTn>
                                        <p:tgtEl>
                                          <p:spTgt spid="65"/>
                                        </p:tgtEl>
                                        <p:attrNameLst>
                                          <p:attrName>style.visibility</p:attrName>
                                        </p:attrNameLst>
                                      </p:cBhvr>
                                      <p:to>
                                        <p:strVal val="visible"/>
                                      </p:to>
                                    </p:set>
                                    <p:animEffect transition="in" filter="barn(inVertical)">
                                      <p:cBhvr>
                                        <p:cTn id="30" dur="500"/>
                                        <p:tgtEl>
                                          <p:spTgt spid="65"/>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52"/>
                                        </p:tgtEl>
                                        <p:attrNameLst>
                                          <p:attrName>style.visibility</p:attrName>
                                        </p:attrNameLst>
                                      </p:cBhvr>
                                      <p:to>
                                        <p:strVal val="visible"/>
                                      </p:to>
                                    </p:set>
                                    <p:animEffect transition="in" filter="fade">
                                      <p:cBhvr>
                                        <p:cTn id="35" dur="500"/>
                                        <p:tgtEl>
                                          <p:spTgt spid="52"/>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66"/>
                                        </p:tgtEl>
                                        <p:attrNameLst>
                                          <p:attrName>style.visibility</p:attrName>
                                        </p:attrNameLst>
                                      </p:cBhvr>
                                      <p:to>
                                        <p:strVal val="visible"/>
                                      </p:to>
                                    </p:set>
                                    <p:animEffect transition="in" filter="fade">
                                      <p:cBhvr>
                                        <p:cTn id="38"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64" grpId="0"/>
      <p:bldP spid="65" grpId="0"/>
      <p:bldP spid="6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 name="组合 2"/>
          <p:cNvGrpSpPr/>
          <p:nvPr/>
        </p:nvGrpSpPr>
        <p:grpSpPr>
          <a:xfrm>
            <a:off x="192881" y="893"/>
            <a:ext cx="575915" cy="836495"/>
            <a:chOff x="841003" y="360040"/>
            <a:chExt cx="504056" cy="836712"/>
          </a:xfrm>
          <a:solidFill>
            <a:schemeClr val="accent1"/>
          </a:soli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7" name="文本框 9"/>
          <p:cNvSpPr txBox="1"/>
          <p:nvPr/>
        </p:nvSpPr>
        <p:spPr>
          <a:xfrm>
            <a:off x="840784" y="203271"/>
            <a:ext cx="101256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二、 充分利用社会资源为大学生创新创业提供服务</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重视</a:t>
            </a:r>
            <a:r>
              <a:rPr lang="zh-CN" altLang="en-US" sz="2400" b="1" dirty="0" smtClean="0">
                <a:solidFill>
                  <a:schemeClr val="tx1">
                    <a:lumMod val="75000"/>
                    <a:lumOff val="25000"/>
                  </a:schemeClr>
                </a:solidFill>
                <a:latin typeface="微软雅黑" pitchFamily="34" charset="-122"/>
                <a:ea typeface="微软雅黑" pitchFamily="34" charset="-122"/>
              </a:rPr>
              <a:t>相关师资</a:t>
            </a:r>
            <a:r>
              <a:rPr lang="zh-CN" altLang="en-US" sz="2400" b="1" dirty="0">
                <a:solidFill>
                  <a:schemeClr val="tx1">
                    <a:lumMod val="75000"/>
                    <a:lumOff val="25000"/>
                  </a:schemeClr>
                </a:solidFill>
                <a:latin typeface="微软雅黑" pitchFamily="34" charset="-122"/>
                <a:ea typeface="微软雅黑" pitchFamily="34" charset="-122"/>
              </a:rPr>
              <a:t>建设</a:t>
            </a:r>
          </a:p>
        </p:txBody>
      </p:sp>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0" name="矩形 19"/>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306717" y="1756488"/>
            <a:ext cx="5659733" cy="3416320"/>
          </a:xfrm>
          <a:prstGeom prst="rect">
            <a:avLst/>
          </a:prstGeom>
        </p:spPr>
        <p:txBody>
          <a:bodyPr wrap="square">
            <a:spAutoFit/>
          </a:bodyPr>
          <a:lstStyle/>
          <a:p>
            <a:pPr indent="457200" algn="just">
              <a:lnSpc>
                <a:spcPct val="120000"/>
              </a:lnSpc>
              <a:spcBef>
                <a:spcPct val="0"/>
              </a:spcBef>
            </a:pPr>
            <a:r>
              <a:rPr lang="zh-CN" altLang="en-US" sz="2000" dirty="0" smtClean="0">
                <a:solidFill>
                  <a:schemeClr val="tx1">
                    <a:lumMod val="75000"/>
                    <a:lumOff val="25000"/>
                  </a:schemeClr>
                </a:solidFill>
                <a:latin typeface="微软雅黑" pitchFamily="34" charset="-122"/>
                <a:ea typeface="微软雅黑" pitchFamily="34" charset="-122"/>
              </a:rPr>
              <a:t>在</a:t>
            </a:r>
            <a:r>
              <a:rPr lang="zh-CN" altLang="en-US" sz="2000" dirty="0">
                <a:solidFill>
                  <a:schemeClr val="tx1">
                    <a:lumMod val="75000"/>
                    <a:lumOff val="25000"/>
                  </a:schemeClr>
                </a:solidFill>
                <a:latin typeface="微软雅黑" pitchFamily="34" charset="-122"/>
                <a:ea typeface="微软雅黑" pitchFamily="34" charset="-122"/>
              </a:rPr>
              <a:t>不断加强和改善高校教师队伍建设的同时</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要注重开发社会教育资源</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聘请</a:t>
            </a:r>
            <a:r>
              <a:rPr lang="zh-CN" altLang="en-US" sz="2000" dirty="0" smtClean="0">
                <a:solidFill>
                  <a:schemeClr val="tx1">
                    <a:lumMod val="75000"/>
                    <a:lumOff val="25000"/>
                  </a:schemeClr>
                </a:solidFill>
                <a:latin typeface="微软雅黑" pitchFamily="34" charset="-122"/>
                <a:ea typeface="微软雅黑" pitchFamily="34" charset="-122"/>
              </a:rPr>
              <a:t>创业</a:t>
            </a:r>
            <a:r>
              <a:rPr lang="zh-CN" altLang="en-US" sz="2000" dirty="0">
                <a:solidFill>
                  <a:schemeClr val="tx1">
                    <a:lumMod val="75000"/>
                    <a:lumOff val="25000"/>
                  </a:schemeClr>
                </a:solidFill>
                <a:latin typeface="微软雅黑" pitchFamily="34" charset="-122"/>
                <a:ea typeface="微软雅黑" pitchFamily="34" charset="-122"/>
              </a:rPr>
              <a:t>上有建树</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品德高尚</a:t>
            </a:r>
            <a:r>
              <a:rPr lang="zh-CN" altLang="en-US" sz="2000" dirty="0" smtClean="0">
                <a:solidFill>
                  <a:schemeClr val="tx1">
                    <a:lumMod val="75000"/>
                    <a:lumOff val="25000"/>
                  </a:schemeClr>
                </a:solidFill>
                <a:latin typeface="微软雅黑" pitchFamily="34" charset="-122"/>
                <a:ea typeface="微软雅黑" pitchFamily="34" charset="-122"/>
              </a:rPr>
              <a:t>、乐于</a:t>
            </a:r>
            <a:r>
              <a:rPr lang="zh-CN" altLang="en-US" sz="2000" dirty="0">
                <a:solidFill>
                  <a:schemeClr val="tx1">
                    <a:lumMod val="75000"/>
                    <a:lumOff val="25000"/>
                  </a:schemeClr>
                </a:solidFill>
                <a:latin typeface="微软雅黑" pitchFamily="34" charset="-122"/>
                <a:ea typeface="微软雅黑" pitchFamily="34" charset="-122"/>
              </a:rPr>
              <a:t>奉献</a:t>
            </a:r>
            <a:r>
              <a:rPr lang="zh-CN" altLang="en-US" sz="2000" dirty="0" smtClean="0">
                <a:solidFill>
                  <a:schemeClr val="tx1">
                    <a:lumMod val="75000"/>
                    <a:lumOff val="25000"/>
                  </a:schemeClr>
                </a:solidFill>
                <a:latin typeface="微软雅黑" pitchFamily="34" charset="-122"/>
                <a:ea typeface="微软雅黑" pitchFamily="34" charset="-122"/>
              </a:rPr>
              <a:t>、责任心</a:t>
            </a:r>
            <a:r>
              <a:rPr lang="zh-CN" altLang="en-US" sz="2000" dirty="0">
                <a:solidFill>
                  <a:schemeClr val="tx1">
                    <a:lumMod val="75000"/>
                    <a:lumOff val="25000"/>
                  </a:schemeClr>
                </a:solidFill>
                <a:latin typeface="微软雅黑" pitchFamily="34" charset="-122"/>
                <a:ea typeface="微软雅黑" pitchFamily="34" charset="-122"/>
              </a:rPr>
              <a:t>强的成功企业家来担任大学生创业实践导师</a:t>
            </a:r>
            <a:r>
              <a:rPr lang="en-US" altLang="zh-CN" sz="2000" dirty="0" smtClean="0">
                <a:solidFill>
                  <a:schemeClr val="tx1">
                    <a:lumMod val="75000"/>
                    <a:lumOff val="25000"/>
                  </a:schemeClr>
                </a:solidFill>
                <a:latin typeface="微软雅黑" pitchFamily="34" charset="-122"/>
                <a:ea typeface="微软雅黑" pitchFamily="34" charset="-122"/>
              </a:rPr>
              <a:t>,</a:t>
            </a:r>
            <a:r>
              <a:rPr lang="zh-CN" altLang="en-US" sz="2000" dirty="0" smtClean="0">
                <a:solidFill>
                  <a:schemeClr val="tx1">
                    <a:lumMod val="75000"/>
                    <a:lumOff val="25000"/>
                  </a:schemeClr>
                </a:solidFill>
                <a:latin typeface="微软雅黑" pitchFamily="34" charset="-122"/>
                <a:ea typeface="微软雅黑" pitchFamily="34" charset="-122"/>
              </a:rPr>
              <a:t>充分</a:t>
            </a:r>
            <a:r>
              <a:rPr lang="zh-CN" altLang="en-US" sz="2000" dirty="0">
                <a:solidFill>
                  <a:schemeClr val="tx1">
                    <a:lumMod val="75000"/>
                    <a:lumOff val="25000"/>
                  </a:schemeClr>
                </a:solidFill>
                <a:latin typeface="微软雅黑" pitchFamily="34" charset="-122"/>
                <a:ea typeface="微软雅黑" pitchFamily="34" charset="-122"/>
              </a:rPr>
              <a:t>利用他们的创新创业思想与实践平台</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创新教育模式</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有计划分期分批对大学生</a:t>
            </a:r>
            <a:r>
              <a:rPr lang="zh-CN" altLang="en-US" sz="2000" dirty="0" smtClean="0">
                <a:solidFill>
                  <a:schemeClr val="tx1">
                    <a:lumMod val="75000"/>
                    <a:lumOff val="25000"/>
                  </a:schemeClr>
                </a:solidFill>
                <a:latin typeface="微软雅黑" pitchFamily="34" charset="-122"/>
                <a:ea typeface="微软雅黑" pitchFamily="34" charset="-122"/>
              </a:rPr>
              <a:t>进行创新</a:t>
            </a:r>
            <a:r>
              <a:rPr lang="zh-CN" altLang="en-US" sz="2000" dirty="0">
                <a:solidFill>
                  <a:schemeClr val="tx1">
                    <a:lumMod val="75000"/>
                    <a:lumOff val="25000"/>
                  </a:schemeClr>
                </a:solidFill>
                <a:latin typeface="微软雅黑" pitchFamily="34" charset="-122"/>
                <a:ea typeface="微软雅黑" pitchFamily="34" charset="-122"/>
              </a:rPr>
              <a:t>创业与实践能力培养和教育</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只有这样才能保证创新创业教育的有效实施</a:t>
            </a:r>
            <a:r>
              <a:rPr lang="en-US" altLang="zh-CN" sz="2000" dirty="0">
                <a:solidFill>
                  <a:schemeClr val="tx1">
                    <a:lumMod val="75000"/>
                    <a:lumOff val="25000"/>
                  </a:schemeClr>
                </a:solidFill>
                <a:latin typeface="微软雅黑" pitchFamily="34" charset="-122"/>
                <a:ea typeface="微软雅黑" pitchFamily="34" charset="-122"/>
              </a:rPr>
              <a:t>; </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zh-CN" altLang="en-US" sz="2000" dirty="0" smtClean="0">
                <a:solidFill>
                  <a:schemeClr val="tx1">
                    <a:lumMod val="75000"/>
                    <a:lumOff val="25000"/>
                  </a:schemeClr>
                </a:solidFill>
                <a:latin typeface="微软雅黑" pitchFamily="34" charset="-122"/>
                <a:ea typeface="微软雅黑" pitchFamily="34" charset="-122"/>
              </a:rPr>
              <a:t>才能培养出具</a:t>
            </a:r>
            <a:r>
              <a:rPr lang="zh-CN" altLang="en-US" sz="2000" dirty="0">
                <a:solidFill>
                  <a:schemeClr val="tx1">
                    <a:lumMod val="75000"/>
                    <a:lumOff val="25000"/>
                  </a:schemeClr>
                </a:solidFill>
                <a:latin typeface="微软雅黑" pitchFamily="34" charset="-122"/>
                <a:ea typeface="微软雅黑" pitchFamily="34" charset="-122"/>
              </a:rPr>
              <a:t>有敢于探索</a:t>
            </a:r>
            <a:r>
              <a:rPr lang="zh-CN" altLang="en-US" sz="2000" dirty="0" smtClean="0">
                <a:solidFill>
                  <a:schemeClr val="tx1">
                    <a:lumMod val="75000"/>
                    <a:lumOff val="25000"/>
                  </a:schemeClr>
                </a:solidFill>
                <a:latin typeface="微软雅黑" pitchFamily="34" charset="-122"/>
                <a:ea typeface="微软雅黑" pitchFamily="34" charset="-122"/>
              </a:rPr>
              <a:t>、突破</a:t>
            </a:r>
            <a:r>
              <a:rPr lang="zh-CN" altLang="en-US" sz="2000" dirty="0">
                <a:solidFill>
                  <a:schemeClr val="tx1">
                    <a:lumMod val="75000"/>
                    <a:lumOff val="25000"/>
                  </a:schemeClr>
                </a:solidFill>
                <a:latin typeface="微软雅黑" pitchFamily="34" charset="-122"/>
                <a:ea typeface="微软雅黑" pitchFamily="34" charset="-122"/>
              </a:rPr>
              <a:t>常规</a:t>
            </a:r>
            <a:r>
              <a:rPr lang="zh-CN" altLang="en-US" sz="2000" dirty="0" smtClean="0">
                <a:solidFill>
                  <a:schemeClr val="tx1">
                    <a:lumMod val="75000"/>
                    <a:lumOff val="25000"/>
                  </a:schemeClr>
                </a:solidFill>
                <a:latin typeface="微软雅黑" pitchFamily="34" charset="-122"/>
                <a:ea typeface="微软雅黑" pitchFamily="34" charset="-122"/>
              </a:rPr>
              <a:t>、勇于</a:t>
            </a:r>
            <a:r>
              <a:rPr lang="zh-CN" altLang="en-US" sz="2000" dirty="0">
                <a:solidFill>
                  <a:schemeClr val="tx1">
                    <a:lumMod val="75000"/>
                    <a:lumOff val="25000"/>
                  </a:schemeClr>
                </a:solidFill>
                <a:latin typeface="微软雅黑" pitchFamily="34" charset="-122"/>
                <a:ea typeface="微软雅黑" pitchFamily="34" charset="-122"/>
              </a:rPr>
              <a:t>创新的复合型人才。</a:t>
            </a:r>
          </a:p>
        </p:txBody>
      </p:sp>
      <p:pic>
        <p:nvPicPr>
          <p:cNvPr id="14" name="Picture 2" descr="https://img1.baidu.com/it/u=4149290591,4078911861&amp;fm=253&amp;fmt=auto&amp;app=138&amp;f=JPEG?w=610&amp;h=40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7350" y="2207561"/>
            <a:ext cx="4730750" cy="3148663"/>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7743904"/>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down)">
                                      <p:cBhvr>
                                        <p:cTn id="12" dur="580">
                                          <p:stCondLst>
                                            <p:cond delay="0"/>
                                          </p:stCondLst>
                                        </p:cTn>
                                        <p:tgtEl>
                                          <p:spTgt spid="14"/>
                                        </p:tgtEl>
                                      </p:cBhvr>
                                    </p:animEffect>
                                    <p:anim calcmode="lin" valueType="num">
                                      <p:cBhvr>
                                        <p:cTn id="13" dur="1822"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14"/>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14"/>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14"/>
                                        </p:tgtEl>
                                        <p:attrNameLst>
                                          <p:attrName>ppt_y</p:attrName>
                                        </p:attrNameLst>
                                      </p:cBhvr>
                                      <p:tavLst>
                                        <p:tav tm="0" fmla="#ppt_y-sin(pi*$)/81">
                                          <p:val>
                                            <p:fltVal val="0"/>
                                          </p:val>
                                        </p:tav>
                                        <p:tav tm="100000">
                                          <p:val>
                                            <p:fltVal val="1"/>
                                          </p:val>
                                        </p:tav>
                                      </p:tavLst>
                                    </p:anim>
                                    <p:animScale>
                                      <p:cBhvr>
                                        <p:cTn id="18" dur="26">
                                          <p:stCondLst>
                                            <p:cond delay="650"/>
                                          </p:stCondLst>
                                        </p:cTn>
                                        <p:tgtEl>
                                          <p:spTgt spid="14"/>
                                        </p:tgtEl>
                                      </p:cBhvr>
                                      <p:to x="100000" y="60000"/>
                                    </p:animScale>
                                    <p:animScale>
                                      <p:cBhvr>
                                        <p:cTn id="19" dur="166" decel="50000">
                                          <p:stCondLst>
                                            <p:cond delay="676"/>
                                          </p:stCondLst>
                                        </p:cTn>
                                        <p:tgtEl>
                                          <p:spTgt spid="14"/>
                                        </p:tgtEl>
                                      </p:cBhvr>
                                      <p:to x="100000" y="100000"/>
                                    </p:animScale>
                                    <p:animScale>
                                      <p:cBhvr>
                                        <p:cTn id="20" dur="26">
                                          <p:stCondLst>
                                            <p:cond delay="1312"/>
                                          </p:stCondLst>
                                        </p:cTn>
                                        <p:tgtEl>
                                          <p:spTgt spid="14"/>
                                        </p:tgtEl>
                                      </p:cBhvr>
                                      <p:to x="100000" y="80000"/>
                                    </p:animScale>
                                    <p:animScale>
                                      <p:cBhvr>
                                        <p:cTn id="21" dur="166" decel="50000">
                                          <p:stCondLst>
                                            <p:cond delay="1338"/>
                                          </p:stCondLst>
                                        </p:cTn>
                                        <p:tgtEl>
                                          <p:spTgt spid="14"/>
                                        </p:tgtEl>
                                      </p:cBhvr>
                                      <p:to x="100000" y="100000"/>
                                    </p:animScale>
                                    <p:animScale>
                                      <p:cBhvr>
                                        <p:cTn id="22" dur="26">
                                          <p:stCondLst>
                                            <p:cond delay="1642"/>
                                          </p:stCondLst>
                                        </p:cTn>
                                        <p:tgtEl>
                                          <p:spTgt spid="14"/>
                                        </p:tgtEl>
                                      </p:cBhvr>
                                      <p:to x="100000" y="90000"/>
                                    </p:animScale>
                                    <p:animScale>
                                      <p:cBhvr>
                                        <p:cTn id="23" dur="166" decel="50000">
                                          <p:stCondLst>
                                            <p:cond delay="1668"/>
                                          </p:stCondLst>
                                        </p:cTn>
                                        <p:tgtEl>
                                          <p:spTgt spid="14"/>
                                        </p:tgtEl>
                                      </p:cBhvr>
                                      <p:to x="100000" y="100000"/>
                                    </p:animScale>
                                    <p:animScale>
                                      <p:cBhvr>
                                        <p:cTn id="24" dur="26">
                                          <p:stCondLst>
                                            <p:cond delay="1808"/>
                                          </p:stCondLst>
                                        </p:cTn>
                                        <p:tgtEl>
                                          <p:spTgt spid="14"/>
                                        </p:tgtEl>
                                      </p:cBhvr>
                                      <p:to x="100000" y="95000"/>
                                    </p:animScale>
                                    <p:animScale>
                                      <p:cBhvr>
                                        <p:cTn id="25" dur="166" decel="50000">
                                          <p:stCondLst>
                                            <p:cond delay="1834"/>
                                          </p:stCondLst>
                                        </p:cTn>
                                        <p:tgtEl>
                                          <p:spTgt spid="1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 name="组合 2"/>
          <p:cNvGrpSpPr/>
          <p:nvPr/>
        </p:nvGrpSpPr>
        <p:grpSpPr>
          <a:xfrm>
            <a:off x="192881" y="893"/>
            <a:ext cx="575915" cy="836495"/>
            <a:chOff x="841003" y="360040"/>
            <a:chExt cx="504056" cy="836712"/>
          </a:xfrm>
          <a:solidFill>
            <a:schemeClr val="accent1"/>
          </a:soli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0" name="矩形 19"/>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flipH="1">
            <a:off x="7971284" y="4203964"/>
            <a:ext cx="2149434" cy="2149434"/>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latin typeface="微软雅黑"/>
              <a:ea typeface="微软雅黑"/>
              <a:cs typeface="+mn-ea"/>
              <a:sym typeface="微软雅黑"/>
            </a:endParaRPr>
          </a:p>
        </p:txBody>
      </p:sp>
      <p:sp>
        <p:nvSpPr>
          <p:cNvPr id="13" name="椭圆 12"/>
          <p:cNvSpPr/>
          <p:nvPr/>
        </p:nvSpPr>
        <p:spPr>
          <a:xfrm>
            <a:off x="9461146" y="4602900"/>
            <a:ext cx="1750498" cy="1750498"/>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latin typeface="微软雅黑"/>
              <a:ea typeface="微软雅黑"/>
              <a:cs typeface="+mn-ea"/>
              <a:sym typeface="微软雅黑"/>
            </a:endParaRPr>
          </a:p>
        </p:txBody>
      </p:sp>
      <p:sp>
        <p:nvSpPr>
          <p:cNvPr id="15" name="椭圆 14"/>
          <p:cNvSpPr/>
          <p:nvPr/>
        </p:nvSpPr>
        <p:spPr>
          <a:xfrm>
            <a:off x="10690676" y="4899316"/>
            <a:ext cx="1454082" cy="1454082"/>
          </a:xfrm>
          <a:prstGeom prst="ellipse">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latin typeface="微软雅黑"/>
              <a:ea typeface="微软雅黑"/>
              <a:cs typeface="+mn-ea"/>
              <a:sym typeface="微软雅黑"/>
            </a:endParaRPr>
          </a:p>
        </p:txBody>
      </p:sp>
      <p:sp>
        <p:nvSpPr>
          <p:cNvPr id="6" name="矩形 5"/>
          <p:cNvSpPr/>
          <p:nvPr/>
        </p:nvSpPr>
        <p:spPr>
          <a:xfrm>
            <a:off x="1238764" y="1385171"/>
            <a:ext cx="7073386" cy="3416320"/>
          </a:xfrm>
          <a:prstGeom prst="rect">
            <a:avLst/>
          </a:prstGeom>
        </p:spPr>
        <p:txBody>
          <a:bodyPr wrap="square">
            <a:spAutoFit/>
          </a:bodyPr>
          <a:lstStyle/>
          <a:p>
            <a:pPr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具体途径有</a:t>
            </a:r>
            <a:r>
              <a:rPr lang="en-US" altLang="zh-CN" sz="2000" dirty="0">
                <a:solidFill>
                  <a:schemeClr val="tx1">
                    <a:lumMod val="75000"/>
                    <a:lumOff val="25000"/>
                  </a:schemeClr>
                </a:solidFill>
                <a:latin typeface="微软雅黑" pitchFamily="34" charset="-122"/>
                <a:ea typeface="微软雅黑" pitchFamily="34" charset="-122"/>
              </a:rPr>
              <a:t>: </a:t>
            </a:r>
            <a:endParaRPr lang="en-US" altLang="zh-CN" sz="2000" dirty="0" smtClean="0">
              <a:solidFill>
                <a:schemeClr val="tx1">
                  <a:lumMod val="75000"/>
                  <a:lumOff val="25000"/>
                </a:schemeClr>
              </a:solidFill>
              <a:latin typeface="微软雅黑" pitchFamily="34" charset="-122"/>
              <a:ea typeface="微软雅黑" pitchFamily="34" charset="-122"/>
            </a:endParaRPr>
          </a:p>
          <a:p>
            <a:pPr marL="342900" indent="-342900" algn="just">
              <a:lnSpc>
                <a:spcPct val="120000"/>
              </a:lnSpc>
              <a:spcBef>
                <a:spcPct val="0"/>
              </a:spcBef>
              <a:buFont typeface="Wingdings" pitchFamily="2" charset="2"/>
              <a:buChar char="u"/>
            </a:pPr>
            <a:r>
              <a:rPr lang="zh-CN" altLang="en-US" sz="2000" dirty="0" smtClean="0">
                <a:solidFill>
                  <a:schemeClr val="tx1">
                    <a:lumMod val="75000"/>
                    <a:lumOff val="25000"/>
                  </a:schemeClr>
                </a:solidFill>
                <a:latin typeface="微软雅黑" pitchFamily="34" charset="-122"/>
                <a:ea typeface="微软雅黑" pitchFamily="34" charset="-122"/>
              </a:rPr>
              <a:t>聘请</a:t>
            </a:r>
            <a:r>
              <a:rPr lang="zh-CN" altLang="en-US" sz="2000" dirty="0">
                <a:solidFill>
                  <a:schemeClr val="tx1">
                    <a:lumMod val="75000"/>
                    <a:lumOff val="25000"/>
                  </a:schemeClr>
                </a:solidFill>
                <a:latin typeface="微软雅黑" pitchFamily="34" charset="-122"/>
                <a:ea typeface="微软雅黑" pitchFamily="34" charset="-122"/>
              </a:rPr>
              <a:t>创业上有建树</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品德高尚、 乐于奉献、 责任心强的成功企业家来</a:t>
            </a:r>
            <a:r>
              <a:rPr lang="zh-CN" altLang="en-US" sz="2000" dirty="0" smtClean="0">
                <a:solidFill>
                  <a:schemeClr val="tx1">
                    <a:lumMod val="75000"/>
                    <a:lumOff val="25000"/>
                  </a:schemeClr>
                </a:solidFill>
                <a:latin typeface="微软雅黑" pitchFamily="34" charset="-122"/>
                <a:ea typeface="微软雅黑" pitchFamily="34" charset="-122"/>
              </a:rPr>
              <a:t>担任</a:t>
            </a:r>
            <a:r>
              <a:rPr lang="zh-CN" altLang="en-US" sz="2000" dirty="0">
                <a:solidFill>
                  <a:schemeClr val="tx1">
                    <a:lumMod val="75000"/>
                    <a:lumOff val="25000"/>
                  </a:schemeClr>
                </a:solidFill>
                <a:latin typeface="微软雅黑" pitchFamily="34" charset="-122"/>
                <a:ea typeface="微软雅黑" pitchFamily="34" charset="-122"/>
              </a:rPr>
              <a:t>大学生创业实践导师</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以结对的形式进行导师与学生的定期交流</a:t>
            </a:r>
            <a:r>
              <a:rPr lang="en-US" altLang="zh-CN" sz="2000" dirty="0" smtClean="0">
                <a:solidFill>
                  <a:schemeClr val="tx1">
                    <a:lumMod val="75000"/>
                    <a:lumOff val="25000"/>
                  </a:schemeClr>
                </a:solidFill>
                <a:latin typeface="微软雅黑" pitchFamily="34" charset="-122"/>
                <a:ea typeface="微软雅黑" pitchFamily="34" charset="-122"/>
              </a:rPr>
              <a:t>;</a:t>
            </a:r>
          </a:p>
          <a:p>
            <a:pPr marL="342900" indent="-342900" algn="just">
              <a:lnSpc>
                <a:spcPct val="120000"/>
              </a:lnSpc>
              <a:spcBef>
                <a:spcPct val="0"/>
              </a:spcBef>
              <a:buFont typeface="Wingdings" pitchFamily="2" charset="2"/>
              <a:buChar char="u"/>
            </a:pPr>
            <a:r>
              <a:rPr lang="zh-CN" altLang="en-US" sz="2000" dirty="0">
                <a:solidFill>
                  <a:schemeClr val="tx1">
                    <a:lumMod val="75000"/>
                    <a:lumOff val="25000"/>
                  </a:schemeClr>
                </a:solidFill>
                <a:latin typeface="微软雅黑" pitchFamily="34" charset="-122"/>
                <a:ea typeface="微软雅黑" pitchFamily="34" charset="-122"/>
              </a:rPr>
              <a:t>校方为大学生提供</a:t>
            </a:r>
            <a:r>
              <a:rPr lang="zh-CN" altLang="en-US" sz="2000" dirty="0" smtClean="0">
                <a:solidFill>
                  <a:schemeClr val="tx1">
                    <a:lumMod val="75000"/>
                    <a:lumOff val="25000"/>
                  </a:schemeClr>
                </a:solidFill>
                <a:latin typeface="微软雅黑" pitchFamily="34" charset="-122"/>
                <a:ea typeface="微软雅黑" pitchFamily="34" charset="-122"/>
              </a:rPr>
              <a:t>更多</a:t>
            </a:r>
            <a:r>
              <a:rPr lang="zh-CN" altLang="en-US" sz="2000" dirty="0">
                <a:solidFill>
                  <a:schemeClr val="tx1">
                    <a:lumMod val="75000"/>
                    <a:lumOff val="25000"/>
                  </a:schemeClr>
                </a:solidFill>
                <a:latin typeface="微软雅黑" pitchFamily="34" charset="-122"/>
                <a:ea typeface="微软雅黑" pitchFamily="34" charset="-122"/>
              </a:rPr>
              <a:t>的社会实践机会</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并由导师带领学生走进企业</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体验企业创新创业文化内核</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感悟</a:t>
            </a:r>
            <a:r>
              <a:rPr lang="zh-CN" altLang="en-US" sz="2000" dirty="0" smtClean="0">
                <a:solidFill>
                  <a:schemeClr val="tx1">
                    <a:lumMod val="75000"/>
                    <a:lumOff val="25000"/>
                  </a:schemeClr>
                </a:solidFill>
                <a:latin typeface="微软雅黑" pitchFamily="34" charset="-122"/>
                <a:ea typeface="微软雅黑" pitchFamily="34" charset="-122"/>
              </a:rPr>
              <a:t>成功人士</a:t>
            </a:r>
            <a:r>
              <a:rPr lang="zh-CN" altLang="en-US" sz="2000" dirty="0">
                <a:solidFill>
                  <a:schemeClr val="tx1">
                    <a:lumMod val="75000"/>
                    <a:lumOff val="25000"/>
                  </a:schemeClr>
                </a:solidFill>
                <a:latin typeface="微软雅黑" pitchFamily="34" charset="-122"/>
                <a:ea typeface="微软雅黑" pitchFamily="34" charset="-122"/>
              </a:rPr>
              <a:t>心得</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充分调动学生在学习中的主动性</a:t>
            </a:r>
            <a:r>
              <a:rPr lang="zh-CN" altLang="en-US" sz="2000" dirty="0" smtClean="0">
                <a:solidFill>
                  <a:schemeClr val="tx1">
                    <a:lumMod val="75000"/>
                    <a:lumOff val="25000"/>
                  </a:schemeClr>
                </a:solidFill>
                <a:latin typeface="微软雅黑" pitchFamily="34" charset="-122"/>
                <a:ea typeface="微软雅黑" pitchFamily="34" charset="-122"/>
              </a:rPr>
              <a:t>、积极性</a:t>
            </a:r>
            <a:r>
              <a:rPr lang="zh-CN" altLang="en-US" sz="2000" dirty="0">
                <a:solidFill>
                  <a:schemeClr val="tx1">
                    <a:lumMod val="75000"/>
                    <a:lumOff val="25000"/>
                  </a:schemeClr>
                </a:solidFill>
                <a:latin typeface="微软雅黑" pitchFamily="34" charset="-122"/>
                <a:ea typeface="微软雅黑" pitchFamily="34" charset="-122"/>
              </a:rPr>
              <a:t>和创造性</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使学生从被动接受的</a:t>
            </a:r>
            <a:r>
              <a:rPr lang="zh-CN" altLang="en-US" sz="2000" dirty="0" smtClean="0">
                <a:solidFill>
                  <a:schemeClr val="tx1">
                    <a:lumMod val="75000"/>
                    <a:lumOff val="25000"/>
                  </a:schemeClr>
                </a:solidFill>
                <a:latin typeface="微软雅黑" pitchFamily="34" charset="-122"/>
                <a:ea typeface="微软雅黑" pitchFamily="34" charset="-122"/>
              </a:rPr>
              <a:t>教学客体</a:t>
            </a:r>
            <a:r>
              <a:rPr lang="zh-CN" altLang="en-US" sz="2000" dirty="0">
                <a:solidFill>
                  <a:schemeClr val="tx1">
                    <a:lumMod val="75000"/>
                    <a:lumOff val="25000"/>
                  </a:schemeClr>
                </a:solidFill>
                <a:latin typeface="微软雅黑" pitchFamily="34" charset="-122"/>
                <a:ea typeface="微软雅黑" pitchFamily="34" charset="-122"/>
              </a:rPr>
              <a:t>转变为主动参与的实践主体</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真正做到学有所得</a:t>
            </a:r>
            <a:r>
              <a:rPr lang="zh-CN" altLang="en-US" sz="2000" dirty="0" smtClean="0">
                <a:solidFill>
                  <a:schemeClr val="tx1">
                    <a:lumMod val="75000"/>
                    <a:lumOff val="25000"/>
                  </a:schemeClr>
                </a:solidFill>
                <a:latin typeface="微软雅黑" pitchFamily="34" charset="-122"/>
                <a:ea typeface="微软雅黑" pitchFamily="34" charset="-122"/>
              </a:rPr>
              <a:t>、学</a:t>
            </a:r>
            <a:r>
              <a:rPr lang="zh-CN" altLang="en-US" sz="2000" dirty="0">
                <a:solidFill>
                  <a:schemeClr val="tx1">
                    <a:lumMod val="75000"/>
                    <a:lumOff val="25000"/>
                  </a:schemeClr>
                </a:solidFill>
                <a:latin typeface="微软雅黑" pitchFamily="34" charset="-122"/>
                <a:ea typeface="微软雅黑" pitchFamily="34" charset="-122"/>
              </a:rPr>
              <a:t>有所成和学有所用。</a:t>
            </a:r>
          </a:p>
        </p:txBody>
      </p:sp>
      <p:sp>
        <p:nvSpPr>
          <p:cNvPr id="14" name="文本框 9"/>
          <p:cNvSpPr txBox="1"/>
          <p:nvPr/>
        </p:nvSpPr>
        <p:spPr>
          <a:xfrm>
            <a:off x="840784" y="203271"/>
            <a:ext cx="101256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二、 充分利用社会资源为大学生创新创业提供服务</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重视</a:t>
            </a:r>
            <a:r>
              <a:rPr lang="zh-CN" altLang="en-US" sz="2400" b="1" dirty="0" smtClean="0">
                <a:solidFill>
                  <a:schemeClr val="tx1">
                    <a:lumMod val="75000"/>
                    <a:lumOff val="25000"/>
                  </a:schemeClr>
                </a:solidFill>
                <a:latin typeface="微软雅黑" pitchFamily="34" charset="-122"/>
                <a:ea typeface="微软雅黑" pitchFamily="34" charset="-122"/>
              </a:rPr>
              <a:t>相关师资</a:t>
            </a:r>
            <a:r>
              <a:rPr lang="zh-CN" altLang="en-US" sz="2400" b="1" dirty="0">
                <a:solidFill>
                  <a:schemeClr val="tx1">
                    <a:lumMod val="75000"/>
                    <a:lumOff val="25000"/>
                  </a:schemeClr>
                </a:solidFill>
                <a:latin typeface="微软雅黑" pitchFamily="34" charset="-122"/>
                <a:ea typeface="微软雅黑" pitchFamily="34" charset="-122"/>
              </a:rPr>
              <a:t>建设</a:t>
            </a:r>
          </a:p>
        </p:txBody>
      </p:sp>
    </p:spTree>
    <p:extLst>
      <p:ext uri="{BB962C8B-B14F-4D97-AF65-F5344CB8AC3E}">
        <p14:creationId xmlns:p14="http://schemas.microsoft.com/office/powerpoint/2010/main" val="3511404968"/>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barn(inVertical)">
                                      <p:cBhvr>
                                        <p:cTn id="13" dur="500"/>
                                        <p:tgtEl>
                                          <p:spTgt spid="15"/>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barn(inVertical)">
                                      <p:cBhvr>
                                        <p:cTn id="1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5" grpId="0" animBg="1"/>
      <p:bldP spid="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1" name="矩形 20"/>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7" name="组合 26"/>
          <p:cNvGrpSpPr/>
          <p:nvPr/>
        </p:nvGrpSpPr>
        <p:grpSpPr>
          <a:xfrm>
            <a:off x="192881" y="893"/>
            <a:ext cx="575915" cy="836495"/>
            <a:chOff x="841003" y="360040"/>
            <a:chExt cx="504056" cy="836712"/>
          </a:xfrm>
          <a:solidFill>
            <a:schemeClr val="accent1"/>
          </a:solidFill>
        </p:grpSpPr>
        <p:sp>
          <p:nvSpPr>
            <p:cNvPr id="28" name="矩形 27"/>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32" name="等腰三角形 3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33" name="文本框 9"/>
          <p:cNvSpPr txBox="1"/>
          <p:nvPr/>
        </p:nvSpPr>
        <p:spPr>
          <a:xfrm>
            <a:off x="840784" y="203271"/>
            <a:ext cx="105892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三、 积极搭建平台</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重视实践活动</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提升大学生创新创业</a:t>
            </a:r>
            <a:r>
              <a:rPr lang="zh-CN" altLang="en-US" sz="2400" b="1" dirty="0" smtClean="0">
                <a:solidFill>
                  <a:schemeClr val="tx1">
                    <a:lumMod val="75000"/>
                    <a:lumOff val="25000"/>
                  </a:schemeClr>
                </a:solidFill>
                <a:latin typeface="微软雅黑" pitchFamily="34" charset="-122"/>
                <a:ea typeface="微软雅黑" pitchFamily="34" charset="-122"/>
              </a:rPr>
              <a:t>实际操作</a:t>
            </a:r>
            <a:r>
              <a:rPr lang="zh-CN" altLang="en-US" sz="2400" b="1" dirty="0">
                <a:solidFill>
                  <a:schemeClr val="tx1">
                    <a:lumMod val="75000"/>
                    <a:lumOff val="25000"/>
                  </a:schemeClr>
                </a:solidFill>
                <a:latin typeface="微软雅黑" pitchFamily="34" charset="-122"/>
                <a:ea typeface="微软雅黑" pitchFamily="34" charset="-122"/>
              </a:rPr>
              <a:t>能力</a:t>
            </a:r>
          </a:p>
        </p:txBody>
      </p:sp>
      <p:sp>
        <p:nvSpPr>
          <p:cNvPr id="34" name="矩形 3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096699" y="3008833"/>
            <a:ext cx="4559813" cy="2134666"/>
          </a:xfrm>
          <a:prstGeom prst="rect">
            <a:avLst/>
          </a:prstGeom>
          <a:noFill/>
          <a:ln>
            <a:solidFill>
              <a:srgbClr val="0F914C"/>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gradFill>
                <a:gsLst>
                  <a:gs pos="83000">
                    <a:srgbClr val="C00000"/>
                  </a:gs>
                  <a:gs pos="100000">
                    <a:srgbClr val="C00000"/>
                  </a:gs>
                </a:gsLst>
                <a:lin ang="5400000" scaled="1"/>
              </a:gradFill>
              <a:latin typeface="印品黑体" panose="00000500000000000000" pitchFamily="2" charset="-122"/>
              <a:ea typeface="印品黑体" panose="00000500000000000000" pitchFamily="2" charset="-122"/>
            </a:endParaRPr>
          </a:p>
        </p:txBody>
      </p:sp>
      <p:grpSp>
        <p:nvGrpSpPr>
          <p:cNvPr id="14" name="组合 13"/>
          <p:cNvGrpSpPr/>
          <p:nvPr/>
        </p:nvGrpSpPr>
        <p:grpSpPr>
          <a:xfrm>
            <a:off x="2473273" y="2650711"/>
            <a:ext cx="1806665" cy="677945"/>
            <a:chOff x="3123788" y="1995506"/>
            <a:chExt cx="1806665" cy="677945"/>
          </a:xfrm>
        </p:grpSpPr>
        <p:sp>
          <p:nvSpPr>
            <p:cNvPr id="15" name="圆角矩形 14"/>
            <p:cNvSpPr/>
            <p:nvPr/>
          </p:nvSpPr>
          <p:spPr>
            <a:xfrm>
              <a:off x="3123788" y="1995506"/>
              <a:ext cx="1806665" cy="677945"/>
            </a:xfrm>
            <a:prstGeom prst="roundRect">
              <a:avLst>
                <a:gd name="adj" fmla="val 50000"/>
              </a:avLst>
            </a:prstGeom>
            <a:solidFill>
              <a:srgbClr val="0F91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gradFill>
                  <a:gsLst>
                    <a:gs pos="90000">
                      <a:srgbClr val="C00000"/>
                    </a:gs>
                    <a:gs pos="30000">
                      <a:srgbClr val="FF3300"/>
                    </a:gs>
                  </a:gsLst>
                  <a:lin ang="5400000" scaled="1"/>
                </a:gradFill>
                <a:latin typeface="印品黑体" panose="00000500000000000000" pitchFamily="2" charset="-122"/>
                <a:ea typeface="印品黑体" panose="00000500000000000000" pitchFamily="2" charset="-122"/>
              </a:endParaRPr>
            </a:p>
          </p:txBody>
        </p:sp>
        <p:sp>
          <p:nvSpPr>
            <p:cNvPr id="16" name="矩形 15"/>
            <p:cNvSpPr/>
            <p:nvPr/>
          </p:nvSpPr>
          <p:spPr>
            <a:xfrm>
              <a:off x="3307230" y="2136810"/>
              <a:ext cx="1534618" cy="400110"/>
            </a:xfrm>
            <a:prstGeom prst="rect">
              <a:avLst/>
            </a:prstGeom>
          </p:spPr>
          <p:txBody>
            <a:bodyPr wrap="square">
              <a:spAutoFit/>
            </a:bodyPr>
            <a:lstStyle/>
            <a:p>
              <a:pPr algn="ctr"/>
              <a:r>
                <a:rPr lang="zh-CN" altLang="en-US" sz="2000" b="1" dirty="0" smtClean="0">
                  <a:gradFill>
                    <a:gsLst>
                      <a:gs pos="83000">
                        <a:prstClr val="white"/>
                      </a:gs>
                      <a:gs pos="100000">
                        <a:prstClr val="white"/>
                      </a:gs>
                    </a:gsLst>
                    <a:lin ang="5400000" scaled="1"/>
                  </a:gradFill>
                  <a:latin typeface="微软雅黑" pitchFamily="34" charset="-122"/>
                  <a:ea typeface="微软雅黑" pitchFamily="34" charset="-122"/>
                </a:rPr>
                <a:t>一方面</a:t>
              </a:r>
              <a:endParaRPr lang="zh-CN" altLang="en-US" sz="2000" b="1" dirty="0">
                <a:gradFill>
                  <a:gsLst>
                    <a:gs pos="83000">
                      <a:prstClr val="white"/>
                    </a:gs>
                    <a:gs pos="100000">
                      <a:prstClr val="white"/>
                    </a:gs>
                  </a:gsLst>
                  <a:lin ang="5400000" scaled="1"/>
                </a:gradFill>
                <a:latin typeface="微软雅黑" pitchFamily="34" charset="-122"/>
                <a:ea typeface="微软雅黑" pitchFamily="34" charset="-122"/>
              </a:endParaRPr>
            </a:p>
          </p:txBody>
        </p:sp>
      </p:grpSp>
      <p:sp>
        <p:nvSpPr>
          <p:cNvPr id="17" name="矩形 1"/>
          <p:cNvSpPr>
            <a:spLocks noChangeArrowheads="1"/>
          </p:cNvSpPr>
          <p:nvPr/>
        </p:nvSpPr>
        <p:spPr bwMode="auto">
          <a:xfrm>
            <a:off x="1331237" y="3608773"/>
            <a:ext cx="4090737" cy="7997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indent="457200" algn="just">
              <a:lnSpc>
                <a:spcPct val="120000"/>
              </a:lnSpc>
            </a:pPr>
            <a:r>
              <a:rPr lang="zh-CN" altLang="en-US" dirty="0">
                <a:solidFill>
                  <a:schemeClr val="tx1">
                    <a:lumMod val="75000"/>
                    <a:lumOff val="25000"/>
                  </a:schemeClr>
                </a:solidFill>
                <a:latin typeface="微软雅黑" pitchFamily="34" charset="-122"/>
              </a:rPr>
              <a:t>学校要积极创建创业实践基地</a:t>
            </a:r>
            <a:r>
              <a:rPr lang="en-US" altLang="zh-CN" dirty="0">
                <a:solidFill>
                  <a:schemeClr val="tx1">
                    <a:lumMod val="75000"/>
                    <a:lumOff val="25000"/>
                  </a:schemeClr>
                </a:solidFill>
                <a:latin typeface="微软雅黑" pitchFamily="34" charset="-122"/>
              </a:rPr>
              <a:t>, </a:t>
            </a:r>
            <a:r>
              <a:rPr lang="zh-CN" altLang="en-US" dirty="0">
                <a:solidFill>
                  <a:schemeClr val="tx1">
                    <a:lumMod val="75000"/>
                    <a:lumOff val="25000"/>
                  </a:schemeClr>
                </a:solidFill>
                <a:latin typeface="微软雅黑" pitchFamily="34" charset="-122"/>
              </a:rPr>
              <a:t>为学生</a:t>
            </a:r>
            <a:r>
              <a:rPr lang="zh-CN" altLang="en-US" dirty="0" smtClean="0">
                <a:solidFill>
                  <a:schemeClr val="tx1">
                    <a:lumMod val="75000"/>
                    <a:lumOff val="25000"/>
                  </a:schemeClr>
                </a:solidFill>
                <a:latin typeface="微软雅黑" pitchFamily="34" charset="-122"/>
              </a:rPr>
              <a:t>提供</a:t>
            </a:r>
            <a:r>
              <a:rPr lang="zh-CN" altLang="en-US" dirty="0">
                <a:solidFill>
                  <a:schemeClr val="tx1">
                    <a:lumMod val="75000"/>
                    <a:lumOff val="25000"/>
                  </a:schemeClr>
                </a:solidFill>
                <a:latin typeface="微软雅黑" pitchFamily="34" charset="-122"/>
              </a:rPr>
              <a:t>创业实践的机会</a:t>
            </a:r>
            <a:r>
              <a:rPr lang="en-US" altLang="zh-CN" dirty="0">
                <a:solidFill>
                  <a:schemeClr val="tx1">
                    <a:lumMod val="75000"/>
                    <a:lumOff val="25000"/>
                  </a:schemeClr>
                </a:solidFill>
                <a:latin typeface="微软雅黑" pitchFamily="34" charset="-122"/>
              </a:rPr>
              <a:t>;</a:t>
            </a:r>
            <a:endParaRPr lang="zh-CN" altLang="en-US" dirty="0">
              <a:solidFill>
                <a:schemeClr val="tx1">
                  <a:lumMod val="75000"/>
                  <a:lumOff val="25000"/>
                </a:schemeClr>
              </a:solidFill>
              <a:latin typeface="微软雅黑" pitchFamily="34" charset="-122"/>
            </a:endParaRPr>
          </a:p>
        </p:txBody>
      </p:sp>
      <p:sp>
        <p:nvSpPr>
          <p:cNvPr id="20" name="矩形 19"/>
          <p:cNvSpPr/>
          <p:nvPr/>
        </p:nvSpPr>
        <p:spPr>
          <a:xfrm>
            <a:off x="6406636" y="3008832"/>
            <a:ext cx="4559813" cy="2134667"/>
          </a:xfrm>
          <a:prstGeom prst="rect">
            <a:avLst/>
          </a:prstGeom>
          <a:noFill/>
          <a:ln w="19050">
            <a:solidFill>
              <a:srgbClr val="8CBF4A"/>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gradFill>
                <a:gsLst>
                  <a:gs pos="83000">
                    <a:srgbClr val="C00000"/>
                  </a:gs>
                  <a:gs pos="100000">
                    <a:srgbClr val="C00000"/>
                  </a:gs>
                </a:gsLst>
                <a:lin ang="5400000" scaled="1"/>
              </a:gradFill>
              <a:latin typeface="印品黑体" panose="00000500000000000000" pitchFamily="2" charset="-122"/>
              <a:ea typeface="印品黑体" panose="00000500000000000000" pitchFamily="2" charset="-122"/>
            </a:endParaRPr>
          </a:p>
        </p:txBody>
      </p:sp>
      <p:grpSp>
        <p:nvGrpSpPr>
          <p:cNvPr id="24" name="组合 23"/>
          <p:cNvGrpSpPr/>
          <p:nvPr/>
        </p:nvGrpSpPr>
        <p:grpSpPr>
          <a:xfrm>
            <a:off x="7807273" y="2650711"/>
            <a:ext cx="1758539" cy="677945"/>
            <a:chOff x="3123788" y="1995506"/>
            <a:chExt cx="1758539" cy="677945"/>
          </a:xfrm>
        </p:grpSpPr>
        <p:sp>
          <p:nvSpPr>
            <p:cNvPr id="25" name="圆角矩形 24"/>
            <p:cNvSpPr/>
            <p:nvPr/>
          </p:nvSpPr>
          <p:spPr>
            <a:xfrm>
              <a:off x="3123788" y="1995506"/>
              <a:ext cx="1758539" cy="677945"/>
            </a:xfrm>
            <a:prstGeom prst="roundRect">
              <a:avLst>
                <a:gd name="adj" fmla="val 50000"/>
              </a:avLst>
            </a:prstGeom>
            <a:solidFill>
              <a:srgbClr val="8CBF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gradFill>
                  <a:gsLst>
                    <a:gs pos="90000">
                      <a:srgbClr val="C00000"/>
                    </a:gs>
                    <a:gs pos="30000">
                      <a:srgbClr val="FF3300"/>
                    </a:gs>
                  </a:gsLst>
                  <a:lin ang="5400000" scaled="1"/>
                </a:gradFill>
                <a:latin typeface="印品黑体" panose="00000500000000000000" pitchFamily="2" charset="-122"/>
                <a:ea typeface="印品黑体" panose="00000500000000000000" pitchFamily="2" charset="-122"/>
              </a:endParaRPr>
            </a:p>
          </p:txBody>
        </p:sp>
        <p:sp>
          <p:nvSpPr>
            <p:cNvPr id="26" name="矩形 25"/>
            <p:cNvSpPr/>
            <p:nvPr/>
          </p:nvSpPr>
          <p:spPr>
            <a:xfrm>
              <a:off x="3228948" y="2127616"/>
              <a:ext cx="1481368" cy="400110"/>
            </a:xfrm>
            <a:prstGeom prst="rect">
              <a:avLst/>
            </a:prstGeom>
          </p:spPr>
          <p:txBody>
            <a:bodyPr wrap="square">
              <a:spAutoFit/>
            </a:bodyPr>
            <a:lstStyle/>
            <a:p>
              <a:pPr algn="ctr"/>
              <a:r>
                <a:rPr lang="zh-CN" altLang="en-US" sz="2000" b="1" dirty="0" smtClean="0">
                  <a:gradFill>
                    <a:gsLst>
                      <a:gs pos="83000">
                        <a:prstClr val="white"/>
                      </a:gs>
                      <a:gs pos="100000">
                        <a:prstClr val="white"/>
                      </a:gs>
                    </a:gsLst>
                    <a:lin ang="5400000" scaled="1"/>
                  </a:gradFill>
                  <a:latin typeface="微软雅黑" pitchFamily="34" charset="-122"/>
                  <a:ea typeface="微软雅黑" pitchFamily="34" charset="-122"/>
                </a:rPr>
                <a:t>另一方面</a:t>
              </a:r>
              <a:endParaRPr lang="zh-CN" altLang="en-US" sz="2000" b="1" dirty="0">
                <a:gradFill>
                  <a:gsLst>
                    <a:gs pos="83000">
                      <a:prstClr val="white"/>
                    </a:gs>
                    <a:gs pos="100000">
                      <a:prstClr val="white"/>
                    </a:gs>
                  </a:gsLst>
                  <a:lin ang="5400000" scaled="1"/>
                </a:gradFill>
                <a:latin typeface="微软雅黑" pitchFamily="34" charset="-122"/>
                <a:ea typeface="微软雅黑" pitchFamily="34" charset="-122"/>
              </a:endParaRPr>
            </a:p>
          </p:txBody>
        </p:sp>
      </p:grpSp>
      <p:sp>
        <p:nvSpPr>
          <p:cNvPr id="29" name="矩形 1"/>
          <p:cNvSpPr>
            <a:spLocks noChangeArrowheads="1"/>
          </p:cNvSpPr>
          <p:nvPr/>
        </p:nvSpPr>
        <p:spPr bwMode="auto">
          <a:xfrm>
            <a:off x="6540833" y="3589723"/>
            <a:ext cx="4317999" cy="7997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indent="457200" algn="just">
              <a:lnSpc>
                <a:spcPct val="120000"/>
              </a:lnSpc>
            </a:pPr>
            <a:r>
              <a:rPr lang="zh-CN" altLang="en-US" dirty="0">
                <a:solidFill>
                  <a:schemeClr val="tx1">
                    <a:lumMod val="75000"/>
                    <a:lumOff val="25000"/>
                  </a:schemeClr>
                </a:solidFill>
                <a:latin typeface="微软雅黑" pitchFamily="34" charset="-122"/>
              </a:rPr>
              <a:t>要鼓励和引导大学生加入到校办企业中去</a:t>
            </a:r>
            <a:r>
              <a:rPr lang="en-US" altLang="zh-CN" dirty="0">
                <a:solidFill>
                  <a:schemeClr val="tx1">
                    <a:lumMod val="75000"/>
                    <a:lumOff val="25000"/>
                  </a:schemeClr>
                </a:solidFill>
                <a:latin typeface="微软雅黑" pitchFamily="34" charset="-122"/>
              </a:rPr>
              <a:t>, </a:t>
            </a:r>
            <a:r>
              <a:rPr lang="zh-CN" altLang="en-US" dirty="0">
                <a:solidFill>
                  <a:schemeClr val="tx1">
                    <a:lumMod val="75000"/>
                    <a:lumOff val="25000"/>
                  </a:schemeClr>
                </a:solidFill>
                <a:latin typeface="微软雅黑" pitchFamily="34" charset="-122"/>
              </a:rPr>
              <a:t>使学生得到</a:t>
            </a:r>
            <a:r>
              <a:rPr lang="zh-CN" altLang="en-US" dirty="0" smtClean="0">
                <a:solidFill>
                  <a:schemeClr val="tx1">
                    <a:lumMod val="75000"/>
                    <a:lumOff val="25000"/>
                  </a:schemeClr>
                </a:solidFill>
                <a:latin typeface="微软雅黑" pitchFamily="34" charset="-122"/>
              </a:rPr>
              <a:t>市场</a:t>
            </a:r>
            <a:r>
              <a:rPr lang="zh-CN" altLang="en-US" dirty="0">
                <a:solidFill>
                  <a:schemeClr val="tx1">
                    <a:lumMod val="75000"/>
                    <a:lumOff val="25000"/>
                  </a:schemeClr>
                </a:solidFill>
                <a:latin typeface="微软雅黑" pitchFamily="34" charset="-122"/>
              </a:rPr>
              <a:t>磨炼。</a:t>
            </a:r>
          </a:p>
        </p:txBody>
      </p:sp>
      <p:sp>
        <p:nvSpPr>
          <p:cNvPr id="30" name="矩形 29"/>
          <p:cNvSpPr/>
          <p:nvPr/>
        </p:nvSpPr>
        <p:spPr>
          <a:xfrm>
            <a:off x="664566" y="1528346"/>
            <a:ext cx="9869750" cy="830997"/>
          </a:xfrm>
          <a:prstGeom prst="rect">
            <a:avLst/>
          </a:prstGeom>
        </p:spPr>
        <p:txBody>
          <a:bodyPr wrap="square">
            <a:spAutoFit/>
          </a:bodyPr>
          <a:lstStyle/>
          <a:p>
            <a:pPr indent="457200" algn="just">
              <a:lnSpc>
                <a:spcPct val="120000"/>
              </a:lnSpc>
              <a:buChar char="•"/>
            </a:pPr>
            <a:r>
              <a:rPr lang="zh-CN" altLang="en-US" sz="2000" dirty="0">
                <a:solidFill>
                  <a:schemeClr val="tx1">
                    <a:lumMod val="75000"/>
                    <a:lumOff val="25000"/>
                  </a:schemeClr>
                </a:solidFill>
                <a:latin typeface="微软雅黑" pitchFamily="34" charset="-122"/>
                <a:ea typeface="微软雅黑" panose="020B0503020204020204" pitchFamily="34" charset="-122"/>
              </a:rPr>
              <a:t>学校应积极搭建实践活动平台</a:t>
            </a:r>
            <a:r>
              <a:rPr lang="en-US" altLang="zh-CN" sz="2000" dirty="0">
                <a:solidFill>
                  <a:schemeClr val="tx1">
                    <a:lumMod val="75000"/>
                    <a:lumOff val="25000"/>
                  </a:schemeClr>
                </a:solidFill>
                <a:latin typeface="微软雅黑" pitchFamily="34" charset="-122"/>
                <a:ea typeface="微软雅黑" panose="020B0503020204020204" pitchFamily="34" charset="-122"/>
              </a:rPr>
              <a:t>, </a:t>
            </a:r>
            <a:r>
              <a:rPr lang="zh-CN" altLang="en-US" sz="2000" dirty="0">
                <a:solidFill>
                  <a:schemeClr val="tx1">
                    <a:lumMod val="75000"/>
                    <a:lumOff val="25000"/>
                  </a:schemeClr>
                </a:solidFill>
                <a:latin typeface="微软雅黑" pitchFamily="34" charset="-122"/>
                <a:ea typeface="微软雅黑" panose="020B0503020204020204" pitchFamily="34" charset="-122"/>
              </a:rPr>
              <a:t>合理增加实验和实践的</a:t>
            </a:r>
            <a:r>
              <a:rPr lang="zh-CN" altLang="en-US" sz="2000" dirty="0" smtClean="0">
                <a:solidFill>
                  <a:schemeClr val="tx1">
                    <a:lumMod val="75000"/>
                    <a:lumOff val="25000"/>
                  </a:schemeClr>
                </a:solidFill>
                <a:latin typeface="微软雅黑" pitchFamily="34" charset="-122"/>
                <a:ea typeface="微软雅黑" panose="020B0503020204020204" pitchFamily="34" charset="-122"/>
              </a:rPr>
              <a:t>时间</a:t>
            </a:r>
            <a:r>
              <a:rPr lang="en-US" altLang="zh-CN" sz="2000" dirty="0">
                <a:solidFill>
                  <a:schemeClr val="tx1">
                    <a:lumMod val="75000"/>
                    <a:lumOff val="25000"/>
                  </a:schemeClr>
                </a:solidFill>
                <a:latin typeface="微软雅黑" pitchFamily="34" charset="-122"/>
                <a:ea typeface="微软雅黑" panose="020B0503020204020204" pitchFamily="34" charset="-122"/>
              </a:rPr>
              <a:t>, </a:t>
            </a:r>
            <a:r>
              <a:rPr lang="zh-CN" altLang="en-US" sz="2000" dirty="0">
                <a:solidFill>
                  <a:schemeClr val="tx1">
                    <a:lumMod val="75000"/>
                    <a:lumOff val="25000"/>
                  </a:schemeClr>
                </a:solidFill>
                <a:latin typeface="微软雅黑" pitchFamily="34" charset="-122"/>
                <a:ea typeface="微软雅黑" panose="020B0503020204020204" pitchFamily="34" charset="-122"/>
              </a:rPr>
              <a:t>培养学生的科研能力和动手能力。</a:t>
            </a:r>
          </a:p>
        </p:txBody>
      </p:sp>
    </p:spTree>
    <p:extLst>
      <p:ext uri="{BB962C8B-B14F-4D97-AF65-F5344CB8AC3E}">
        <p14:creationId xmlns:p14="http://schemas.microsoft.com/office/powerpoint/2010/main" val="3171736306"/>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barn(inVertical)">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ppt_x"/>
                                          </p:val>
                                        </p:tav>
                                        <p:tav tm="100000">
                                          <p:val>
                                            <p:strVal val="#ppt_x"/>
                                          </p:val>
                                        </p:tav>
                                      </p:tavLst>
                                    </p:anim>
                                    <p:anim calcmode="lin" valueType="num">
                                      <p:cBhvr additive="base">
                                        <p:cTn id="13" dur="500" fill="hold"/>
                                        <p:tgtEl>
                                          <p:spTgt spid="13"/>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additive="base">
                                        <p:cTn id="16" dur="500" fill="hold"/>
                                        <p:tgtEl>
                                          <p:spTgt spid="14"/>
                                        </p:tgtEl>
                                        <p:attrNameLst>
                                          <p:attrName>ppt_x</p:attrName>
                                        </p:attrNameLst>
                                      </p:cBhvr>
                                      <p:tavLst>
                                        <p:tav tm="0">
                                          <p:val>
                                            <p:strVal val="#ppt_x"/>
                                          </p:val>
                                        </p:tav>
                                        <p:tav tm="100000">
                                          <p:val>
                                            <p:strVal val="#ppt_x"/>
                                          </p:val>
                                        </p:tav>
                                      </p:tavLst>
                                    </p:anim>
                                    <p:anim calcmode="lin" valueType="num">
                                      <p:cBhvr additive="base">
                                        <p:cTn id="17" dur="500" fill="hold"/>
                                        <p:tgtEl>
                                          <p:spTgt spid="14"/>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7"/>
                                        </p:tgtEl>
                                        <p:attrNameLst>
                                          <p:attrName>style.visibility</p:attrName>
                                        </p:attrNameLst>
                                      </p:cBhvr>
                                      <p:to>
                                        <p:strVal val="visible"/>
                                      </p:to>
                                    </p:set>
                                    <p:anim calcmode="lin" valueType="num">
                                      <p:cBhvr additive="base">
                                        <p:cTn id="20" dur="500" fill="hold"/>
                                        <p:tgtEl>
                                          <p:spTgt spid="17"/>
                                        </p:tgtEl>
                                        <p:attrNameLst>
                                          <p:attrName>ppt_x</p:attrName>
                                        </p:attrNameLst>
                                      </p:cBhvr>
                                      <p:tavLst>
                                        <p:tav tm="0">
                                          <p:val>
                                            <p:strVal val="#ppt_x"/>
                                          </p:val>
                                        </p:tav>
                                        <p:tav tm="100000">
                                          <p:val>
                                            <p:strVal val="#ppt_x"/>
                                          </p:val>
                                        </p:tav>
                                      </p:tavLst>
                                    </p:anim>
                                    <p:anim calcmode="lin" valueType="num">
                                      <p:cBhvr additive="base">
                                        <p:cTn id="21"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7" grpId="0"/>
      <p:bldP spid="30"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0" name="组合 29"/>
          <p:cNvGrpSpPr/>
          <p:nvPr/>
        </p:nvGrpSpPr>
        <p:grpSpPr>
          <a:xfrm>
            <a:off x="192881" y="893"/>
            <a:ext cx="575915" cy="836495"/>
            <a:chOff x="841003" y="360040"/>
            <a:chExt cx="504056" cy="836712"/>
          </a:xfrm>
          <a:solidFill>
            <a:schemeClr val="accent1"/>
          </a:solidFill>
        </p:grpSpPr>
        <p:sp>
          <p:nvSpPr>
            <p:cNvPr id="31" name="矩形 3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32" name="等腰三角形 3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34" name="矩形 3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9" name="组合 28"/>
          <p:cNvGrpSpPr/>
          <p:nvPr/>
        </p:nvGrpSpPr>
        <p:grpSpPr>
          <a:xfrm flipV="1">
            <a:off x="3915107" y="1968289"/>
            <a:ext cx="3256886" cy="2762240"/>
            <a:chOff x="2501702" y="1313926"/>
            <a:chExt cx="3727202" cy="3161127"/>
          </a:xfrm>
          <a:solidFill>
            <a:srgbClr val="21A3D0"/>
          </a:solidFill>
        </p:grpSpPr>
        <p:sp>
          <p:nvSpPr>
            <p:cNvPr id="33" name="等腰三角形 6"/>
            <p:cNvSpPr/>
            <p:nvPr/>
          </p:nvSpPr>
          <p:spPr>
            <a:xfrm>
              <a:off x="3470077" y="1313926"/>
              <a:ext cx="1796802" cy="1469072"/>
            </a:xfrm>
            <a:custGeom>
              <a:avLst/>
              <a:gdLst/>
              <a:ahLst/>
              <a:cxnLst/>
              <a:rect l="l" t="t" r="r" b="b"/>
              <a:pathLst>
                <a:path w="1796802" h="1469072">
                  <a:moveTo>
                    <a:pt x="898401" y="0"/>
                  </a:moveTo>
                  <a:lnTo>
                    <a:pt x="1796802" y="1469072"/>
                  </a:lnTo>
                  <a:lnTo>
                    <a:pt x="1015417" y="1469072"/>
                  </a:lnTo>
                  <a:lnTo>
                    <a:pt x="1015417" y="1372637"/>
                  </a:lnTo>
                  <a:lnTo>
                    <a:pt x="1154781" y="1372637"/>
                  </a:lnTo>
                  <a:lnTo>
                    <a:pt x="876052" y="1125318"/>
                  </a:lnTo>
                  <a:lnTo>
                    <a:pt x="597323" y="1372637"/>
                  </a:lnTo>
                  <a:lnTo>
                    <a:pt x="736688" y="1372637"/>
                  </a:lnTo>
                  <a:lnTo>
                    <a:pt x="736688" y="1469072"/>
                  </a:lnTo>
                  <a:lnTo>
                    <a:pt x="0" y="1469072"/>
                  </a:lnTo>
                  <a:close/>
                </a:path>
              </a:pathLst>
            </a:custGeom>
            <a:solidFill>
              <a:srgbClr val="D3B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等腰三角形 7"/>
            <p:cNvSpPr/>
            <p:nvPr/>
          </p:nvSpPr>
          <p:spPr>
            <a:xfrm>
              <a:off x="4463852" y="2974450"/>
              <a:ext cx="1765052" cy="1500603"/>
            </a:xfrm>
            <a:custGeom>
              <a:avLst/>
              <a:gdLst/>
              <a:ahLst/>
              <a:cxnLst/>
              <a:rect l="l" t="t" r="r" b="b"/>
              <a:pathLst>
                <a:path w="1765052" h="1500603">
                  <a:moveTo>
                    <a:pt x="882526" y="0"/>
                  </a:moveTo>
                  <a:lnTo>
                    <a:pt x="1765052" y="1500603"/>
                  </a:lnTo>
                  <a:lnTo>
                    <a:pt x="0" y="1500603"/>
                  </a:lnTo>
                  <a:lnTo>
                    <a:pt x="375894" y="861452"/>
                  </a:lnTo>
                  <a:lnTo>
                    <a:pt x="464514" y="915388"/>
                  </a:lnTo>
                  <a:lnTo>
                    <a:pt x="392059" y="1034436"/>
                  </a:lnTo>
                  <a:lnTo>
                    <a:pt x="748236" y="924919"/>
                  </a:lnTo>
                  <a:lnTo>
                    <a:pt x="681880" y="558240"/>
                  </a:lnTo>
                  <a:lnTo>
                    <a:pt x="609424" y="677289"/>
                  </a:lnTo>
                  <a:lnTo>
                    <a:pt x="517210" y="621166"/>
                  </a:lnTo>
                  <a:close/>
                </a:path>
              </a:pathLst>
            </a:custGeom>
            <a:solidFill>
              <a:srgbClr val="69AC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等腰三角形 35"/>
            <p:cNvSpPr/>
            <p:nvPr/>
          </p:nvSpPr>
          <p:spPr>
            <a:xfrm rot="10800000">
              <a:off x="3458832" y="2871676"/>
              <a:ext cx="1822450" cy="1551623"/>
            </a:xfrm>
            <a:prstGeom prst="triangle">
              <a:avLst/>
            </a:prstGeom>
            <a:solidFill>
              <a:srgbClr val="C501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等腰三角形 11"/>
            <p:cNvSpPr/>
            <p:nvPr/>
          </p:nvSpPr>
          <p:spPr>
            <a:xfrm>
              <a:off x="2501702" y="2974450"/>
              <a:ext cx="1765052" cy="1500603"/>
            </a:xfrm>
            <a:custGeom>
              <a:avLst/>
              <a:gdLst/>
              <a:ahLst/>
              <a:cxnLst/>
              <a:rect l="l" t="t" r="r" b="b"/>
              <a:pathLst>
                <a:path w="1765052" h="1500603">
                  <a:moveTo>
                    <a:pt x="882526" y="0"/>
                  </a:moveTo>
                  <a:lnTo>
                    <a:pt x="1236032" y="601083"/>
                  </a:lnTo>
                  <a:lnTo>
                    <a:pt x="1121186" y="667974"/>
                  </a:lnTo>
                  <a:lnTo>
                    <a:pt x="1051045" y="547547"/>
                  </a:lnTo>
                  <a:lnTo>
                    <a:pt x="977616" y="912876"/>
                  </a:lnTo>
                  <a:lnTo>
                    <a:pt x="1331611" y="1029255"/>
                  </a:lnTo>
                  <a:lnTo>
                    <a:pt x="1261469" y="908828"/>
                  </a:lnTo>
                  <a:lnTo>
                    <a:pt x="1377332" y="841344"/>
                  </a:lnTo>
                  <a:lnTo>
                    <a:pt x="1765052" y="1500603"/>
                  </a:lnTo>
                  <a:lnTo>
                    <a:pt x="0" y="1500603"/>
                  </a:lnTo>
                  <a:close/>
                </a:path>
              </a:pathLst>
            </a:custGeom>
            <a:solidFill>
              <a:srgbClr val="A3CD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 name="矩形 37"/>
          <p:cNvSpPr/>
          <p:nvPr/>
        </p:nvSpPr>
        <p:spPr>
          <a:xfrm>
            <a:off x="375139" y="1846650"/>
            <a:ext cx="3574879" cy="1907702"/>
          </a:xfrm>
          <a:prstGeom prst="rect">
            <a:avLst/>
          </a:prstGeom>
        </p:spPr>
        <p:txBody>
          <a:bodyPr wrap="square">
            <a:spAutoFit/>
          </a:bodyPr>
          <a:lstStyle/>
          <a:p>
            <a:pPr indent="457200" algn="just">
              <a:lnSpc>
                <a:spcPct val="120000"/>
              </a:lnSpc>
            </a:pPr>
            <a:r>
              <a:rPr lang="zh-CN" altLang="en-US" sz="2000" dirty="0">
                <a:solidFill>
                  <a:schemeClr val="tx1">
                    <a:lumMod val="75000"/>
                    <a:lumOff val="25000"/>
                  </a:schemeClr>
                </a:solidFill>
                <a:latin typeface="微软雅黑" pitchFamily="34" charset="-122"/>
                <a:ea typeface="微软雅黑" pitchFamily="34" charset="-122"/>
              </a:rPr>
              <a:t>具体途径有</a:t>
            </a:r>
            <a:r>
              <a:rPr lang="en-US" altLang="zh-CN" sz="2000" dirty="0">
                <a:solidFill>
                  <a:schemeClr val="tx1">
                    <a:lumMod val="75000"/>
                    <a:lumOff val="25000"/>
                  </a:schemeClr>
                </a:solidFill>
                <a:latin typeface="微软雅黑" pitchFamily="34" charset="-122"/>
                <a:ea typeface="微软雅黑" pitchFamily="34" charset="-122"/>
              </a:rPr>
              <a:t>:</a:t>
            </a:r>
            <a:r>
              <a:rPr lang="zh-CN" altLang="en-US" sz="2000" dirty="0" smtClean="0">
                <a:solidFill>
                  <a:schemeClr val="tx1">
                    <a:lumMod val="75000"/>
                    <a:lumOff val="25000"/>
                  </a:schemeClr>
                </a:solidFill>
                <a:latin typeface="微软雅黑" pitchFamily="34" charset="-122"/>
                <a:ea typeface="微软雅黑" pitchFamily="34" charset="-122"/>
              </a:rPr>
              <a:t>组织</a:t>
            </a:r>
            <a:r>
              <a:rPr lang="zh-CN" altLang="en-US" sz="2000" dirty="0">
                <a:solidFill>
                  <a:schemeClr val="tx1">
                    <a:lumMod val="75000"/>
                    <a:lumOff val="25000"/>
                  </a:schemeClr>
                </a:solidFill>
                <a:latin typeface="微软雅黑" pitchFamily="34" charset="-122"/>
                <a:ea typeface="微软雅黑" pitchFamily="34" charset="-122"/>
              </a:rPr>
              <a:t>开展社会实践竞赛活动</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吸引更多的学生去认真思考创新与创业</a:t>
            </a:r>
            <a:r>
              <a:rPr lang="en-US" altLang="zh-CN" sz="2000" dirty="0" smtClean="0">
                <a:solidFill>
                  <a:schemeClr val="tx1">
                    <a:lumMod val="75000"/>
                    <a:lumOff val="25000"/>
                  </a:schemeClr>
                </a:solidFill>
                <a:latin typeface="微软雅黑" pitchFamily="34" charset="-122"/>
                <a:ea typeface="微软雅黑" pitchFamily="34" charset="-122"/>
              </a:rPr>
              <a:t>,</a:t>
            </a:r>
            <a:r>
              <a:rPr lang="zh-CN" altLang="en-US" sz="2000" dirty="0" smtClean="0">
                <a:solidFill>
                  <a:schemeClr val="tx1">
                    <a:lumMod val="75000"/>
                    <a:lumOff val="25000"/>
                  </a:schemeClr>
                </a:solidFill>
                <a:latin typeface="微软雅黑" pitchFamily="34" charset="-122"/>
                <a:ea typeface="微软雅黑" pitchFamily="34" charset="-122"/>
              </a:rPr>
              <a:t>为</a:t>
            </a:r>
            <a:r>
              <a:rPr lang="zh-CN" altLang="en-US" sz="2000" dirty="0">
                <a:solidFill>
                  <a:schemeClr val="tx1">
                    <a:lumMod val="75000"/>
                    <a:lumOff val="25000"/>
                  </a:schemeClr>
                </a:solidFill>
                <a:latin typeface="微软雅黑" pitchFamily="34" charset="-122"/>
                <a:ea typeface="微软雅黑" pitchFamily="34" charset="-122"/>
              </a:rPr>
              <a:t>更多的创新型人才脱颖而出提供一个广阔的平台</a:t>
            </a:r>
            <a:r>
              <a:rPr lang="en-US" altLang="zh-CN" sz="2000" dirty="0">
                <a:solidFill>
                  <a:schemeClr val="tx1">
                    <a:lumMod val="75000"/>
                    <a:lumOff val="25000"/>
                  </a:schemeClr>
                </a:solidFill>
                <a:latin typeface="微软雅黑" pitchFamily="34" charset="-122"/>
                <a:ea typeface="微软雅黑" pitchFamily="34" charset="-122"/>
              </a:rPr>
              <a:t>;</a:t>
            </a:r>
            <a:endParaRPr lang="zh-CN" altLang="en-US" sz="2000" dirty="0">
              <a:solidFill>
                <a:schemeClr val="tx1">
                  <a:lumMod val="75000"/>
                  <a:lumOff val="25000"/>
                </a:schemeClr>
              </a:solidFill>
              <a:latin typeface="微软雅黑" pitchFamily="34" charset="-122"/>
              <a:ea typeface="微软雅黑" pitchFamily="34" charset="-122"/>
            </a:endParaRPr>
          </a:p>
        </p:txBody>
      </p:sp>
      <p:sp>
        <p:nvSpPr>
          <p:cNvPr id="39" name="矩形 38"/>
          <p:cNvSpPr/>
          <p:nvPr/>
        </p:nvSpPr>
        <p:spPr>
          <a:xfrm>
            <a:off x="7240270" y="1846650"/>
            <a:ext cx="3946914" cy="1538370"/>
          </a:xfrm>
          <a:prstGeom prst="rect">
            <a:avLst/>
          </a:prstGeom>
        </p:spPr>
        <p:txBody>
          <a:bodyPr wrap="square">
            <a:spAutoFit/>
          </a:bodyPr>
          <a:lstStyle/>
          <a:p>
            <a:pPr indent="457200" algn="just">
              <a:lnSpc>
                <a:spcPct val="120000"/>
              </a:lnSpc>
            </a:pPr>
            <a:r>
              <a:rPr lang="zh-CN" altLang="en-US" sz="2000" dirty="0">
                <a:solidFill>
                  <a:schemeClr val="tx1">
                    <a:lumMod val="75000"/>
                    <a:lumOff val="25000"/>
                  </a:schemeClr>
                </a:solidFill>
                <a:latin typeface="微软雅黑" pitchFamily="34" charset="-122"/>
                <a:ea typeface="微软雅黑" pitchFamily="34" charset="-122"/>
              </a:rPr>
              <a:t>开展研究性学习与创新性实践</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smtClean="0">
                <a:solidFill>
                  <a:schemeClr val="tx1">
                    <a:lumMod val="75000"/>
                    <a:lumOff val="25000"/>
                  </a:schemeClr>
                </a:solidFill>
                <a:latin typeface="微软雅黑" pitchFamily="34" charset="-122"/>
                <a:ea typeface="微软雅黑" pitchFamily="34" charset="-122"/>
              </a:rPr>
              <a:t>推出创新</a:t>
            </a:r>
            <a:r>
              <a:rPr lang="zh-CN" altLang="en-US" sz="2000" dirty="0">
                <a:solidFill>
                  <a:schemeClr val="tx1">
                    <a:lumMod val="75000"/>
                    <a:lumOff val="25000"/>
                  </a:schemeClr>
                </a:solidFill>
                <a:latin typeface="微软雅黑" pitchFamily="34" charset="-122"/>
                <a:ea typeface="微软雅黑" pitchFamily="34" charset="-122"/>
              </a:rPr>
              <a:t>实验室</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引导学生自主探索</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强化大学生自主创新意识和提高综合能力</a:t>
            </a:r>
            <a:r>
              <a:rPr lang="en-US" altLang="zh-CN" sz="2000" dirty="0">
                <a:solidFill>
                  <a:schemeClr val="tx1">
                    <a:lumMod val="75000"/>
                    <a:lumOff val="25000"/>
                  </a:schemeClr>
                </a:solidFill>
                <a:latin typeface="微软雅黑" pitchFamily="34" charset="-122"/>
                <a:ea typeface="微软雅黑" pitchFamily="34" charset="-122"/>
              </a:rPr>
              <a:t>; </a:t>
            </a:r>
            <a:endParaRPr lang="zh-CN" altLang="zh-CN" sz="2000" dirty="0">
              <a:solidFill>
                <a:schemeClr val="tx1">
                  <a:lumMod val="75000"/>
                  <a:lumOff val="25000"/>
                </a:schemeClr>
              </a:solidFill>
              <a:latin typeface="微软雅黑" pitchFamily="34" charset="-122"/>
              <a:ea typeface="微软雅黑" pitchFamily="34" charset="-122"/>
            </a:endParaRPr>
          </a:p>
        </p:txBody>
      </p:sp>
      <p:sp>
        <p:nvSpPr>
          <p:cNvPr id="40" name="矩形 39"/>
          <p:cNvSpPr/>
          <p:nvPr/>
        </p:nvSpPr>
        <p:spPr>
          <a:xfrm>
            <a:off x="2839317" y="4719469"/>
            <a:ext cx="6096000" cy="1538370"/>
          </a:xfrm>
          <a:prstGeom prst="rect">
            <a:avLst/>
          </a:prstGeom>
        </p:spPr>
        <p:txBody>
          <a:bodyPr>
            <a:spAutoFit/>
          </a:bodyPr>
          <a:lstStyle/>
          <a:p>
            <a:pPr indent="457200" algn="just">
              <a:lnSpc>
                <a:spcPct val="120000"/>
              </a:lnSpc>
            </a:pPr>
            <a:r>
              <a:rPr lang="zh-CN" altLang="en-US" sz="2000" dirty="0">
                <a:solidFill>
                  <a:schemeClr val="tx1">
                    <a:lumMod val="75000"/>
                    <a:lumOff val="25000"/>
                  </a:schemeClr>
                </a:solidFill>
                <a:latin typeface="微软雅黑" pitchFamily="34" charset="-122"/>
                <a:ea typeface="微软雅黑" pitchFamily="34" charset="-122"/>
              </a:rPr>
              <a:t>组织</a:t>
            </a:r>
            <a:r>
              <a:rPr lang="zh-CN" altLang="en-US" sz="2000" dirty="0" smtClean="0">
                <a:solidFill>
                  <a:schemeClr val="tx1">
                    <a:lumMod val="75000"/>
                    <a:lumOff val="25000"/>
                  </a:schemeClr>
                </a:solidFill>
                <a:latin typeface="微软雅黑" pitchFamily="34" charset="-122"/>
                <a:ea typeface="微软雅黑" pitchFamily="34" charset="-122"/>
              </a:rPr>
              <a:t>大学生加入</a:t>
            </a:r>
            <a:r>
              <a:rPr lang="zh-CN" altLang="en-US" sz="2000" dirty="0">
                <a:solidFill>
                  <a:schemeClr val="tx1">
                    <a:lumMod val="75000"/>
                    <a:lumOff val="25000"/>
                  </a:schemeClr>
                </a:solidFill>
                <a:latin typeface="微软雅黑" pitchFamily="34" charset="-122"/>
                <a:ea typeface="微软雅黑" pitchFamily="34" charset="-122"/>
              </a:rPr>
              <a:t>到校办企业中去</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建立孵化器</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从资金上支持学生创业</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学用结合</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为学生提供</a:t>
            </a:r>
            <a:r>
              <a:rPr lang="zh-CN" altLang="en-US" sz="2000" dirty="0" smtClean="0">
                <a:solidFill>
                  <a:schemeClr val="tx1">
                    <a:lumMod val="75000"/>
                    <a:lumOff val="25000"/>
                  </a:schemeClr>
                </a:solidFill>
                <a:latin typeface="微软雅黑" pitchFamily="34" charset="-122"/>
                <a:ea typeface="微软雅黑" pitchFamily="34" charset="-122"/>
              </a:rPr>
              <a:t>亲身参加</a:t>
            </a:r>
            <a:r>
              <a:rPr lang="zh-CN" altLang="en-US" sz="2000" dirty="0">
                <a:solidFill>
                  <a:schemeClr val="tx1">
                    <a:lumMod val="75000"/>
                    <a:lumOff val="25000"/>
                  </a:schemeClr>
                </a:solidFill>
                <a:latin typeface="微软雅黑" pitchFamily="34" charset="-122"/>
                <a:ea typeface="微软雅黑" pitchFamily="34" charset="-122"/>
              </a:rPr>
              <a:t>创业实践的各种机会</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通过不断实践积累丰富的经验</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最终实现真正的创新创业。</a:t>
            </a:r>
            <a:endParaRPr lang="zh-CN" altLang="zh-CN" sz="2000" dirty="0">
              <a:solidFill>
                <a:schemeClr val="tx1">
                  <a:lumMod val="75000"/>
                  <a:lumOff val="25000"/>
                </a:schemeClr>
              </a:solidFill>
              <a:latin typeface="微软雅黑" pitchFamily="34" charset="-122"/>
              <a:ea typeface="微软雅黑" pitchFamily="34" charset="-122"/>
            </a:endParaRPr>
          </a:p>
        </p:txBody>
      </p:sp>
      <p:sp>
        <p:nvSpPr>
          <p:cNvPr id="16" name="文本框 9"/>
          <p:cNvSpPr txBox="1"/>
          <p:nvPr/>
        </p:nvSpPr>
        <p:spPr>
          <a:xfrm>
            <a:off x="840784" y="203271"/>
            <a:ext cx="105892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三、 积极搭建平台</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重视实践活动</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提升大学生创新创业</a:t>
            </a:r>
            <a:r>
              <a:rPr lang="zh-CN" altLang="en-US" sz="2400" b="1" dirty="0" smtClean="0">
                <a:solidFill>
                  <a:schemeClr val="tx1">
                    <a:lumMod val="75000"/>
                    <a:lumOff val="25000"/>
                  </a:schemeClr>
                </a:solidFill>
                <a:latin typeface="微软雅黑" pitchFamily="34" charset="-122"/>
                <a:ea typeface="微软雅黑" pitchFamily="34" charset="-122"/>
              </a:rPr>
              <a:t>实际操作</a:t>
            </a:r>
            <a:r>
              <a:rPr lang="zh-CN" altLang="en-US" sz="2400" b="1" dirty="0">
                <a:solidFill>
                  <a:schemeClr val="tx1">
                    <a:lumMod val="75000"/>
                    <a:lumOff val="25000"/>
                  </a:schemeClr>
                </a:solidFill>
                <a:latin typeface="微软雅黑" pitchFamily="34" charset="-122"/>
                <a:ea typeface="微软雅黑" pitchFamily="34" charset="-122"/>
              </a:rPr>
              <a:t>能力</a:t>
            </a:r>
          </a:p>
        </p:txBody>
      </p:sp>
    </p:spTree>
    <p:extLst>
      <p:ext uri="{BB962C8B-B14F-4D97-AF65-F5344CB8AC3E}">
        <p14:creationId xmlns:p14="http://schemas.microsoft.com/office/powerpoint/2010/main" val="2576435417"/>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barn(inVertical)">
                                      <p:cBhvr>
                                        <p:cTn id="7" dur="500"/>
                                        <p:tgtEl>
                                          <p:spTgt spid="29"/>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38"/>
                                        </p:tgtEl>
                                        <p:attrNameLst>
                                          <p:attrName>style.visibility</p:attrName>
                                        </p:attrNameLst>
                                      </p:cBhvr>
                                      <p:to>
                                        <p:strVal val="visible"/>
                                      </p:to>
                                    </p:set>
                                    <p:animEffect transition="in" filter="barn(inVertical)">
                                      <p:cBhvr>
                                        <p:cTn id="10" dur="500"/>
                                        <p:tgtEl>
                                          <p:spTgt spid="38"/>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39"/>
                                        </p:tgtEl>
                                        <p:attrNameLst>
                                          <p:attrName>style.visibility</p:attrName>
                                        </p:attrNameLst>
                                      </p:cBhvr>
                                      <p:to>
                                        <p:strVal val="visible"/>
                                      </p:to>
                                    </p:set>
                                    <p:anim calcmode="lin" valueType="num">
                                      <p:cBhvr>
                                        <p:cTn id="15" dur="1000" fill="hold"/>
                                        <p:tgtEl>
                                          <p:spTgt spid="39"/>
                                        </p:tgtEl>
                                        <p:attrNameLst>
                                          <p:attrName>ppt_w</p:attrName>
                                        </p:attrNameLst>
                                      </p:cBhvr>
                                      <p:tavLst>
                                        <p:tav tm="0">
                                          <p:val>
                                            <p:fltVal val="0"/>
                                          </p:val>
                                        </p:tav>
                                        <p:tav tm="100000">
                                          <p:val>
                                            <p:strVal val="#ppt_w"/>
                                          </p:val>
                                        </p:tav>
                                      </p:tavLst>
                                    </p:anim>
                                    <p:anim calcmode="lin" valueType="num">
                                      <p:cBhvr>
                                        <p:cTn id="16" dur="1000" fill="hold"/>
                                        <p:tgtEl>
                                          <p:spTgt spid="39"/>
                                        </p:tgtEl>
                                        <p:attrNameLst>
                                          <p:attrName>ppt_h</p:attrName>
                                        </p:attrNameLst>
                                      </p:cBhvr>
                                      <p:tavLst>
                                        <p:tav tm="0">
                                          <p:val>
                                            <p:fltVal val="0"/>
                                          </p:val>
                                        </p:tav>
                                        <p:tav tm="100000">
                                          <p:val>
                                            <p:strVal val="#ppt_h"/>
                                          </p:val>
                                        </p:tav>
                                      </p:tavLst>
                                    </p:anim>
                                    <p:anim calcmode="lin" valueType="num">
                                      <p:cBhvr>
                                        <p:cTn id="17" dur="1000" fill="hold"/>
                                        <p:tgtEl>
                                          <p:spTgt spid="39"/>
                                        </p:tgtEl>
                                        <p:attrNameLst>
                                          <p:attrName>style.rotation</p:attrName>
                                        </p:attrNameLst>
                                      </p:cBhvr>
                                      <p:tavLst>
                                        <p:tav tm="0">
                                          <p:val>
                                            <p:fltVal val="90"/>
                                          </p:val>
                                        </p:tav>
                                        <p:tav tm="100000">
                                          <p:val>
                                            <p:fltVal val="0"/>
                                          </p:val>
                                        </p:tav>
                                      </p:tavLst>
                                    </p:anim>
                                    <p:animEffect transition="in" filter="fade">
                                      <p:cBhvr>
                                        <p:cTn id="18" dur="1000"/>
                                        <p:tgtEl>
                                          <p:spTgt spid="39"/>
                                        </p:tgtEl>
                                      </p:cBhvr>
                                    </p:animEffect>
                                  </p:childTnLst>
                                </p:cTn>
                              </p:par>
                            </p:childTnLst>
                          </p:cTn>
                        </p:par>
                      </p:childTnLst>
                    </p:cTn>
                  </p:par>
                  <p:par>
                    <p:cTn id="19" fill="hold">
                      <p:stCondLst>
                        <p:cond delay="indefinite"/>
                      </p:stCondLst>
                      <p:childTnLst>
                        <p:par>
                          <p:cTn id="20" fill="hold">
                            <p:stCondLst>
                              <p:cond delay="0"/>
                            </p:stCondLst>
                            <p:childTnLst>
                              <p:par>
                                <p:cTn id="21" presetID="45" presetClass="entr" presetSubtype="0" fill="hold" grpId="0" nodeType="clickEffect">
                                  <p:stCondLst>
                                    <p:cond delay="0"/>
                                  </p:stCondLst>
                                  <p:childTnLst>
                                    <p:set>
                                      <p:cBhvr>
                                        <p:cTn id="22" dur="1" fill="hold">
                                          <p:stCondLst>
                                            <p:cond delay="0"/>
                                          </p:stCondLst>
                                        </p:cTn>
                                        <p:tgtEl>
                                          <p:spTgt spid="40"/>
                                        </p:tgtEl>
                                        <p:attrNameLst>
                                          <p:attrName>style.visibility</p:attrName>
                                        </p:attrNameLst>
                                      </p:cBhvr>
                                      <p:to>
                                        <p:strVal val="visible"/>
                                      </p:to>
                                    </p:set>
                                    <p:animEffect transition="in" filter="fade">
                                      <p:cBhvr>
                                        <p:cTn id="23" dur="2000"/>
                                        <p:tgtEl>
                                          <p:spTgt spid="40"/>
                                        </p:tgtEl>
                                      </p:cBhvr>
                                    </p:animEffect>
                                    <p:anim calcmode="lin" valueType="num">
                                      <p:cBhvr>
                                        <p:cTn id="24" dur="2000" fill="hold"/>
                                        <p:tgtEl>
                                          <p:spTgt spid="40"/>
                                        </p:tgtEl>
                                        <p:attrNameLst>
                                          <p:attrName>ppt_w</p:attrName>
                                        </p:attrNameLst>
                                      </p:cBhvr>
                                      <p:tavLst>
                                        <p:tav tm="0" fmla="#ppt_w*sin(2.5*pi*$)">
                                          <p:val>
                                            <p:fltVal val="0"/>
                                          </p:val>
                                        </p:tav>
                                        <p:tav tm="100000">
                                          <p:val>
                                            <p:fltVal val="1"/>
                                          </p:val>
                                        </p:tav>
                                      </p:tavLst>
                                    </p:anim>
                                    <p:anim calcmode="lin" valueType="num">
                                      <p:cBhvr>
                                        <p:cTn id="25" dur="2000" fill="hold"/>
                                        <p:tgtEl>
                                          <p:spTgt spid="4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p:bldP spid="40"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1" name="组合 20"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660832" y="1510805"/>
            <a:ext cx="1924050" cy="4030663"/>
            <a:chOff x="1661530" y="2239405"/>
            <a:chExt cx="1924050" cy="4030663"/>
          </a:xfrm>
          <a:solidFill>
            <a:schemeClr val="accent2">
              <a:lumMod val="75000"/>
            </a:schemeClr>
          </a:solidFill>
        </p:grpSpPr>
        <p:sp>
          <p:nvSpPr>
            <p:cNvPr id="22" name="Freeform 47"/>
            <p:cNvSpPr>
              <a:spLocks/>
            </p:cNvSpPr>
            <p:nvPr/>
          </p:nvSpPr>
          <p:spPr bwMode="auto">
            <a:xfrm flipH="1">
              <a:off x="1661530" y="2290205"/>
              <a:ext cx="1924050" cy="3979863"/>
            </a:xfrm>
            <a:custGeom>
              <a:avLst/>
              <a:gdLst>
                <a:gd name="T0" fmla="*/ 450 w 450"/>
                <a:gd name="T1" fmla="*/ 409 h 931"/>
                <a:gd name="T2" fmla="*/ 450 w 450"/>
                <a:gd name="T3" fmla="*/ 562 h 931"/>
                <a:gd name="T4" fmla="*/ 410 w 450"/>
                <a:gd name="T5" fmla="*/ 562 h 931"/>
                <a:gd name="T6" fmla="*/ 400 w 450"/>
                <a:gd name="T7" fmla="*/ 419 h 931"/>
                <a:gd name="T8" fmla="*/ 341 w 450"/>
                <a:gd name="T9" fmla="*/ 292 h 931"/>
                <a:gd name="T10" fmla="*/ 336 w 450"/>
                <a:gd name="T11" fmla="*/ 526 h 931"/>
                <a:gd name="T12" fmla="*/ 374 w 450"/>
                <a:gd name="T13" fmla="*/ 931 h 931"/>
                <a:gd name="T14" fmla="*/ 324 w 450"/>
                <a:gd name="T15" fmla="*/ 931 h 931"/>
                <a:gd name="T16" fmla="*/ 262 w 450"/>
                <a:gd name="T17" fmla="*/ 511 h 931"/>
                <a:gd name="T18" fmla="*/ 238 w 450"/>
                <a:gd name="T19" fmla="*/ 511 h 931"/>
                <a:gd name="T20" fmla="*/ 215 w 450"/>
                <a:gd name="T21" fmla="*/ 931 h 931"/>
                <a:gd name="T22" fmla="*/ 165 w 450"/>
                <a:gd name="T23" fmla="*/ 931 h 931"/>
                <a:gd name="T24" fmla="*/ 165 w 450"/>
                <a:gd name="T25" fmla="*/ 423 h 931"/>
                <a:gd name="T26" fmla="*/ 188 w 450"/>
                <a:gd name="T27" fmla="*/ 285 h 931"/>
                <a:gd name="T28" fmla="*/ 31 w 450"/>
                <a:gd name="T29" fmla="*/ 114 h 931"/>
                <a:gd name="T30" fmla="*/ 0 w 450"/>
                <a:gd name="T31" fmla="*/ 16 h 931"/>
                <a:gd name="T32" fmla="*/ 44 w 450"/>
                <a:gd name="T33" fmla="*/ 0 h 931"/>
                <a:gd name="T34" fmla="*/ 179 w 450"/>
                <a:gd name="T35" fmla="*/ 197 h 931"/>
                <a:gd name="T36" fmla="*/ 225 w 450"/>
                <a:gd name="T37" fmla="*/ 197 h 931"/>
                <a:gd name="T38" fmla="*/ 255 w 450"/>
                <a:gd name="T39" fmla="*/ 240 h 931"/>
                <a:gd name="T40" fmla="*/ 200 w 450"/>
                <a:gd name="T41" fmla="*/ 411 h 931"/>
                <a:gd name="T42" fmla="*/ 225 w 450"/>
                <a:gd name="T43" fmla="*/ 450 h 931"/>
                <a:gd name="T44" fmla="*/ 266 w 450"/>
                <a:gd name="T45" fmla="*/ 416 h 931"/>
                <a:gd name="T46" fmla="*/ 255 w 450"/>
                <a:gd name="T47" fmla="*/ 240 h 931"/>
                <a:gd name="T48" fmla="*/ 307 w 450"/>
                <a:gd name="T49" fmla="*/ 195 h 931"/>
                <a:gd name="T50" fmla="*/ 400 w 450"/>
                <a:gd name="T51" fmla="*/ 257 h 931"/>
                <a:gd name="T52" fmla="*/ 450 w 450"/>
                <a:gd name="T53" fmla="*/ 409 h 9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50" h="931">
                  <a:moveTo>
                    <a:pt x="450" y="409"/>
                  </a:moveTo>
                  <a:cubicBezTo>
                    <a:pt x="450" y="562"/>
                    <a:pt x="450" y="562"/>
                    <a:pt x="450" y="562"/>
                  </a:cubicBezTo>
                  <a:cubicBezTo>
                    <a:pt x="410" y="562"/>
                    <a:pt x="410" y="562"/>
                    <a:pt x="410" y="562"/>
                  </a:cubicBezTo>
                  <a:cubicBezTo>
                    <a:pt x="400" y="419"/>
                    <a:pt x="400" y="419"/>
                    <a:pt x="400" y="419"/>
                  </a:cubicBezTo>
                  <a:cubicBezTo>
                    <a:pt x="341" y="292"/>
                    <a:pt x="341" y="292"/>
                    <a:pt x="341" y="292"/>
                  </a:cubicBezTo>
                  <a:cubicBezTo>
                    <a:pt x="341" y="292"/>
                    <a:pt x="319" y="381"/>
                    <a:pt x="336" y="526"/>
                  </a:cubicBezTo>
                  <a:cubicBezTo>
                    <a:pt x="353" y="671"/>
                    <a:pt x="374" y="931"/>
                    <a:pt x="374" y="931"/>
                  </a:cubicBezTo>
                  <a:cubicBezTo>
                    <a:pt x="324" y="931"/>
                    <a:pt x="324" y="931"/>
                    <a:pt x="324" y="931"/>
                  </a:cubicBezTo>
                  <a:cubicBezTo>
                    <a:pt x="262" y="511"/>
                    <a:pt x="262" y="511"/>
                    <a:pt x="262" y="511"/>
                  </a:cubicBezTo>
                  <a:cubicBezTo>
                    <a:pt x="238" y="511"/>
                    <a:pt x="238" y="511"/>
                    <a:pt x="238" y="511"/>
                  </a:cubicBezTo>
                  <a:cubicBezTo>
                    <a:pt x="215" y="931"/>
                    <a:pt x="215" y="931"/>
                    <a:pt x="215" y="931"/>
                  </a:cubicBezTo>
                  <a:cubicBezTo>
                    <a:pt x="165" y="931"/>
                    <a:pt x="165" y="931"/>
                    <a:pt x="165" y="931"/>
                  </a:cubicBezTo>
                  <a:cubicBezTo>
                    <a:pt x="165" y="931"/>
                    <a:pt x="141" y="562"/>
                    <a:pt x="165" y="423"/>
                  </a:cubicBezTo>
                  <a:cubicBezTo>
                    <a:pt x="188" y="285"/>
                    <a:pt x="188" y="285"/>
                    <a:pt x="188" y="285"/>
                  </a:cubicBezTo>
                  <a:cubicBezTo>
                    <a:pt x="188" y="285"/>
                    <a:pt x="62" y="211"/>
                    <a:pt x="31" y="114"/>
                  </a:cubicBezTo>
                  <a:cubicBezTo>
                    <a:pt x="0" y="16"/>
                    <a:pt x="0" y="16"/>
                    <a:pt x="0" y="16"/>
                  </a:cubicBezTo>
                  <a:cubicBezTo>
                    <a:pt x="44" y="0"/>
                    <a:pt x="44" y="0"/>
                    <a:pt x="44" y="0"/>
                  </a:cubicBezTo>
                  <a:cubicBezTo>
                    <a:pt x="44" y="0"/>
                    <a:pt x="110" y="197"/>
                    <a:pt x="179" y="197"/>
                  </a:cubicBezTo>
                  <a:cubicBezTo>
                    <a:pt x="197" y="197"/>
                    <a:pt x="212" y="197"/>
                    <a:pt x="225" y="197"/>
                  </a:cubicBezTo>
                  <a:cubicBezTo>
                    <a:pt x="225" y="197"/>
                    <a:pt x="224" y="242"/>
                    <a:pt x="255" y="240"/>
                  </a:cubicBezTo>
                  <a:cubicBezTo>
                    <a:pt x="200" y="411"/>
                    <a:pt x="200" y="411"/>
                    <a:pt x="200" y="411"/>
                  </a:cubicBezTo>
                  <a:cubicBezTo>
                    <a:pt x="225" y="450"/>
                    <a:pt x="225" y="450"/>
                    <a:pt x="225" y="450"/>
                  </a:cubicBezTo>
                  <a:cubicBezTo>
                    <a:pt x="266" y="416"/>
                    <a:pt x="266" y="416"/>
                    <a:pt x="266" y="416"/>
                  </a:cubicBezTo>
                  <a:cubicBezTo>
                    <a:pt x="255" y="240"/>
                    <a:pt x="255" y="240"/>
                    <a:pt x="255" y="240"/>
                  </a:cubicBezTo>
                  <a:cubicBezTo>
                    <a:pt x="286" y="238"/>
                    <a:pt x="307" y="195"/>
                    <a:pt x="307" y="195"/>
                  </a:cubicBezTo>
                  <a:cubicBezTo>
                    <a:pt x="338" y="197"/>
                    <a:pt x="385" y="209"/>
                    <a:pt x="400" y="257"/>
                  </a:cubicBezTo>
                  <a:cubicBezTo>
                    <a:pt x="424" y="331"/>
                    <a:pt x="450" y="409"/>
                    <a:pt x="450" y="409"/>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sp>
          <p:nvSpPr>
            <p:cNvPr id="23" name="Oval 48"/>
            <p:cNvSpPr>
              <a:spLocks noChangeArrowheads="1"/>
            </p:cNvSpPr>
            <p:nvPr/>
          </p:nvSpPr>
          <p:spPr bwMode="auto">
            <a:xfrm flipH="1">
              <a:off x="1909178" y="2239405"/>
              <a:ext cx="804863" cy="803275"/>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sp>
          <p:nvSpPr>
            <p:cNvPr id="24" name="Freeform 49"/>
            <p:cNvSpPr>
              <a:spLocks/>
            </p:cNvSpPr>
            <p:nvPr/>
          </p:nvSpPr>
          <p:spPr bwMode="auto">
            <a:xfrm flipH="1">
              <a:off x="2448929" y="3317316"/>
              <a:ext cx="280988" cy="896938"/>
            </a:xfrm>
            <a:custGeom>
              <a:avLst/>
              <a:gdLst>
                <a:gd name="T0" fmla="*/ 148 w 177"/>
                <a:gd name="T1" fmla="*/ 0 h 565"/>
                <a:gd name="T2" fmla="*/ 177 w 177"/>
                <a:gd name="T3" fmla="*/ 473 h 565"/>
                <a:gd name="T4" fmla="*/ 67 w 177"/>
                <a:gd name="T5" fmla="*/ 565 h 565"/>
                <a:gd name="T6" fmla="*/ 0 w 177"/>
                <a:gd name="T7" fmla="*/ 460 h 565"/>
                <a:gd name="T8" fmla="*/ 148 w 177"/>
                <a:gd name="T9" fmla="*/ 0 h 565"/>
              </a:gdLst>
              <a:ahLst/>
              <a:cxnLst>
                <a:cxn ang="0">
                  <a:pos x="T0" y="T1"/>
                </a:cxn>
                <a:cxn ang="0">
                  <a:pos x="T2" y="T3"/>
                </a:cxn>
                <a:cxn ang="0">
                  <a:pos x="T4" y="T5"/>
                </a:cxn>
                <a:cxn ang="0">
                  <a:pos x="T6" y="T7"/>
                </a:cxn>
                <a:cxn ang="0">
                  <a:pos x="T8" y="T9"/>
                </a:cxn>
              </a:cxnLst>
              <a:rect l="0" t="0" r="r" b="b"/>
              <a:pathLst>
                <a:path w="177" h="565">
                  <a:moveTo>
                    <a:pt x="148" y="0"/>
                  </a:moveTo>
                  <a:lnTo>
                    <a:pt x="177" y="473"/>
                  </a:lnTo>
                  <a:lnTo>
                    <a:pt x="67" y="565"/>
                  </a:lnTo>
                  <a:lnTo>
                    <a:pt x="0" y="460"/>
                  </a:lnTo>
                  <a:lnTo>
                    <a:pt x="148"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grpSp>
      <p:grpSp>
        <p:nvGrpSpPr>
          <p:cNvPr id="47" name="组合 46"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2767639" y="1137808"/>
            <a:ext cx="594519" cy="372997"/>
            <a:chOff x="3768337" y="1881704"/>
            <a:chExt cx="1624013" cy="1181100"/>
          </a:xfrm>
          <a:solidFill>
            <a:srgbClr val="0F914C"/>
          </a:solidFill>
        </p:grpSpPr>
        <p:sp>
          <p:nvSpPr>
            <p:cNvPr id="48" name="Freeform 57"/>
            <p:cNvSpPr>
              <a:spLocks/>
            </p:cNvSpPr>
            <p:nvPr/>
          </p:nvSpPr>
          <p:spPr bwMode="auto">
            <a:xfrm>
              <a:off x="3768337" y="1942029"/>
              <a:ext cx="1093788" cy="1120775"/>
            </a:xfrm>
            <a:custGeom>
              <a:avLst/>
              <a:gdLst>
                <a:gd name="T0" fmla="*/ 689 w 689"/>
                <a:gd name="T1" fmla="*/ 288 h 706"/>
                <a:gd name="T2" fmla="*/ 689 w 689"/>
                <a:gd name="T3" fmla="*/ 706 h 706"/>
                <a:gd name="T4" fmla="*/ 0 w 689"/>
                <a:gd name="T5" fmla="*/ 706 h 706"/>
                <a:gd name="T6" fmla="*/ 0 w 689"/>
                <a:gd name="T7" fmla="*/ 0 h 706"/>
                <a:gd name="T8" fmla="*/ 689 w 689"/>
                <a:gd name="T9" fmla="*/ 0 h 706"/>
                <a:gd name="T10" fmla="*/ 689 w 689"/>
                <a:gd name="T11" fmla="*/ 94 h 706"/>
                <a:gd name="T12" fmla="*/ 598 w 689"/>
                <a:gd name="T13" fmla="*/ 148 h 706"/>
                <a:gd name="T14" fmla="*/ 598 w 689"/>
                <a:gd name="T15" fmla="*/ 94 h 706"/>
                <a:gd name="T16" fmla="*/ 94 w 689"/>
                <a:gd name="T17" fmla="*/ 94 h 706"/>
                <a:gd name="T18" fmla="*/ 94 w 689"/>
                <a:gd name="T19" fmla="*/ 611 h 706"/>
                <a:gd name="T20" fmla="*/ 598 w 689"/>
                <a:gd name="T21" fmla="*/ 611 h 706"/>
                <a:gd name="T22" fmla="*/ 598 w 689"/>
                <a:gd name="T23" fmla="*/ 353 h 706"/>
                <a:gd name="T24" fmla="*/ 689 w 689"/>
                <a:gd name="T25" fmla="*/ 28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9" h="706">
                  <a:moveTo>
                    <a:pt x="689" y="288"/>
                  </a:moveTo>
                  <a:lnTo>
                    <a:pt x="689" y="706"/>
                  </a:lnTo>
                  <a:lnTo>
                    <a:pt x="0" y="706"/>
                  </a:lnTo>
                  <a:lnTo>
                    <a:pt x="0" y="0"/>
                  </a:lnTo>
                  <a:lnTo>
                    <a:pt x="689" y="0"/>
                  </a:lnTo>
                  <a:lnTo>
                    <a:pt x="689" y="94"/>
                  </a:lnTo>
                  <a:lnTo>
                    <a:pt x="598" y="148"/>
                  </a:lnTo>
                  <a:lnTo>
                    <a:pt x="598" y="94"/>
                  </a:lnTo>
                  <a:lnTo>
                    <a:pt x="94" y="94"/>
                  </a:lnTo>
                  <a:lnTo>
                    <a:pt x="94" y="611"/>
                  </a:lnTo>
                  <a:lnTo>
                    <a:pt x="598" y="611"/>
                  </a:lnTo>
                  <a:lnTo>
                    <a:pt x="598" y="353"/>
                  </a:lnTo>
                  <a:lnTo>
                    <a:pt x="689" y="288"/>
                  </a:lnTo>
                  <a:close/>
                </a:path>
              </a:pathLst>
            </a:custGeom>
            <a:grpFill/>
            <a:ln>
              <a:noFill/>
            </a:ln>
            <a:effectLst/>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grpSp>
          <p:nvGrpSpPr>
            <p:cNvPr id="49" name="组合 48"/>
            <p:cNvGrpSpPr/>
            <p:nvPr/>
          </p:nvGrpSpPr>
          <p:grpSpPr>
            <a:xfrm>
              <a:off x="4008050" y="1881704"/>
              <a:ext cx="1384300" cy="903287"/>
              <a:chOff x="4008050" y="1881704"/>
              <a:chExt cx="1384300" cy="903287"/>
            </a:xfrm>
            <a:grpFill/>
          </p:grpSpPr>
          <p:sp>
            <p:nvSpPr>
              <p:cNvPr id="50" name="Freeform 50"/>
              <p:cNvSpPr>
                <a:spLocks/>
              </p:cNvSpPr>
              <p:nvPr/>
            </p:nvSpPr>
            <p:spPr bwMode="auto">
              <a:xfrm>
                <a:off x="4862125" y="1881704"/>
                <a:ext cx="530225" cy="403225"/>
              </a:xfrm>
              <a:custGeom>
                <a:avLst/>
                <a:gdLst>
                  <a:gd name="T0" fmla="*/ 334 w 334"/>
                  <a:gd name="T1" fmla="*/ 0 h 254"/>
                  <a:gd name="T2" fmla="*/ 0 w 334"/>
                  <a:gd name="T3" fmla="*/ 254 h 254"/>
                  <a:gd name="T4" fmla="*/ 0 w 334"/>
                  <a:gd name="T5" fmla="*/ 194 h 254"/>
                  <a:gd name="T6" fmla="*/ 334 w 334"/>
                  <a:gd name="T7" fmla="*/ 0 h 254"/>
                </a:gdLst>
                <a:ahLst/>
                <a:cxnLst>
                  <a:cxn ang="0">
                    <a:pos x="T0" y="T1"/>
                  </a:cxn>
                  <a:cxn ang="0">
                    <a:pos x="T2" y="T3"/>
                  </a:cxn>
                  <a:cxn ang="0">
                    <a:pos x="T4" y="T5"/>
                  </a:cxn>
                  <a:cxn ang="0">
                    <a:pos x="T6" y="T7"/>
                  </a:cxn>
                </a:cxnLst>
                <a:rect l="0" t="0" r="r" b="b"/>
                <a:pathLst>
                  <a:path w="334" h="254">
                    <a:moveTo>
                      <a:pt x="334" y="0"/>
                    </a:moveTo>
                    <a:lnTo>
                      <a:pt x="0" y="254"/>
                    </a:lnTo>
                    <a:lnTo>
                      <a:pt x="0" y="194"/>
                    </a:lnTo>
                    <a:lnTo>
                      <a:pt x="33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sp>
            <p:nvSpPr>
              <p:cNvPr id="51" name="Freeform 58"/>
              <p:cNvSpPr>
                <a:spLocks/>
              </p:cNvSpPr>
              <p:nvPr/>
            </p:nvSpPr>
            <p:spPr bwMode="auto">
              <a:xfrm>
                <a:off x="4717663" y="2189679"/>
                <a:ext cx="144463" cy="206375"/>
              </a:xfrm>
              <a:custGeom>
                <a:avLst/>
                <a:gdLst>
                  <a:gd name="T0" fmla="*/ 91 w 91"/>
                  <a:gd name="T1" fmla="*/ 0 h 130"/>
                  <a:gd name="T2" fmla="*/ 91 w 91"/>
                  <a:gd name="T3" fmla="*/ 60 h 130"/>
                  <a:gd name="T4" fmla="*/ 0 w 91"/>
                  <a:gd name="T5" fmla="*/ 130 h 130"/>
                  <a:gd name="T6" fmla="*/ 0 w 91"/>
                  <a:gd name="T7" fmla="*/ 54 h 130"/>
                  <a:gd name="T8" fmla="*/ 91 w 91"/>
                  <a:gd name="T9" fmla="*/ 0 h 130"/>
                </a:gdLst>
                <a:ahLst/>
                <a:cxnLst>
                  <a:cxn ang="0">
                    <a:pos x="T0" y="T1"/>
                  </a:cxn>
                  <a:cxn ang="0">
                    <a:pos x="T2" y="T3"/>
                  </a:cxn>
                  <a:cxn ang="0">
                    <a:pos x="T4" y="T5"/>
                  </a:cxn>
                  <a:cxn ang="0">
                    <a:pos x="T6" y="T7"/>
                  </a:cxn>
                  <a:cxn ang="0">
                    <a:pos x="T8" y="T9"/>
                  </a:cxn>
                </a:cxnLst>
                <a:rect l="0" t="0" r="r" b="b"/>
                <a:pathLst>
                  <a:path w="91" h="130">
                    <a:moveTo>
                      <a:pt x="91" y="0"/>
                    </a:moveTo>
                    <a:lnTo>
                      <a:pt x="91" y="60"/>
                    </a:lnTo>
                    <a:lnTo>
                      <a:pt x="0" y="130"/>
                    </a:lnTo>
                    <a:lnTo>
                      <a:pt x="0" y="54"/>
                    </a:lnTo>
                    <a:lnTo>
                      <a:pt x="9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sp>
            <p:nvSpPr>
              <p:cNvPr id="52" name="Freeform 61"/>
              <p:cNvSpPr>
                <a:spLocks/>
              </p:cNvSpPr>
              <p:nvPr/>
            </p:nvSpPr>
            <p:spPr bwMode="auto">
              <a:xfrm>
                <a:off x="4008050" y="2275403"/>
                <a:ext cx="709613" cy="509588"/>
              </a:xfrm>
              <a:custGeom>
                <a:avLst/>
                <a:gdLst>
                  <a:gd name="T0" fmla="*/ 447 w 447"/>
                  <a:gd name="T1" fmla="*/ 0 h 321"/>
                  <a:gd name="T2" fmla="*/ 447 w 447"/>
                  <a:gd name="T3" fmla="*/ 76 h 321"/>
                  <a:gd name="T4" fmla="*/ 123 w 447"/>
                  <a:gd name="T5" fmla="*/ 321 h 321"/>
                  <a:gd name="T6" fmla="*/ 0 w 447"/>
                  <a:gd name="T7" fmla="*/ 22 h 321"/>
                  <a:gd name="T8" fmla="*/ 123 w 447"/>
                  <a:gd name="T9" fmla="*/ 186 h 321"/>
                  <a:gd name="T10" fmla="*/ 447 w 447"/>
                  <a:gd name="T11" fmla="*/ 0 h 321"/>
                </a:gdLst>
                <a:ahLst/>
                <a:cxnLst>
                  <a:cxn ang="0">
                    <a:pos x="T0" y="T1"/>
                  </a:cxn>
                  <a:cxn ang="0">
                    <a:pos x="T2" y="T3"/>
                  </a:cxn>
                  <a:cxn ang="0">
                    <a:pos x="T4" y="T5"/>
                  </a:cxn>
                  <a:cxn ang="0">
                    <a:pos x="T6" y="T7"/>
                  </a:cxn>
                  <a:cxn ang="0">
                    <a:pos x="T8" y="T9"/>
                  </a:cxn>
                  <a:cxn ang="0">
                    <a:pos x="T10" y="T11"/>
                  </a:cxn>
                </a:cxnLst>
                <a:rect l="0" t="0" r="r" b="b"/>
                <a:pathLst>
                  <a:path w="447" h="321">
                    <a:moveTo>
                      <a:pt x="447" y="0"/>
                    </a:moveTo>
                    <a:lnTo>
                      <a:pt x="447" y="76"/>
                    </a:lnTo>
                    <a:lnTo>
                      <a:pt x="123" y="321"/>
                    </a:lnTo>
                    <a:lnTo>
                      <a:pt x="0" y="22"/>
                    </a:lnTo>
                    <a:lnTo>
                      <a:pt x="123" y="186"/>
                    </a:lnTo>
                    <a:lnTo>
                      <a:pt x="44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grpSp>
      </p:grpSp>
      <p:sp>
        <p:nvSpPr>
          <p:cNvPr id="8" name="矩形 7"/>
          <p:cNvSpPr/>
          <p:nvPr/>
        </p:nvSpPr>
        <p:spPr>
          <a:xfrm>
            <a:off x="3470108" y="1423070"/>
            <a:ext cx="6759742" cy="2677656"/>
          </a:xfrm>
          <a:prstGeom prst="rect">
            <a:avLst/>
          </a:prstGeom>
        </p:spPr>
        <p:txBody>
          <a:bodyPr wrap="square">
            <a:spAutoFit/>
          </a:bodyPr>
          <a:lstStyle/>
          <a:p>
            <a:pPr indent="457200" algn="just">
              <a:lnSpc>
                <a:spcPct val="120000"/>
              </a:lnSpc>
            </a:pPr>
            <a:r>
              <a:rPr lang="zh-CN" altLang="en-US" sz="2000" dirty="0">
                <a:solidFill>
                  <a:schemeClr val="tx1">
                    <a:lumMod val="75000"/>
                    <a:lumOff val="25000"/>
                  </a:schemeClr>
                </a:solidFill>
                <a:latin typeface="微软雅黑" pitchFamily="34" charset="-122"/>
                <a:ea typeface="微软雅黑" pitchFamily="34" charset="-122"/>
              </a:rPr>
              <a:t>在强化学校对大学生进行创业教育的同时</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还必须加强学校</a:t>
            </a:r>
            <a:r>
              <a:rPr lang="zh-CN" altLang="en-US" sz="2000" dirty="0" smtClean="0">
                <a:solidFill>
                  <a:schemeClr val="tx1">
                    <a:lumMod val="75000"/>
                    <a:lumOff val="25000"/>
                  </a:schemeClr>
                </a:solidFill>
                <a:latin typeface="微软雅黑" pitchFamily="34" charset="-122"/>
                <a:ea typeface="微软雅黑" pitchFamily="34" charset="-122"/>
              </a:rPr>
              <a:t>、政府、社会</a:t>
            </a:r>
            <a:r>
              <a:rPr lang="zh-CN" altLang="en-US" sz="2000" dirty="0">
                <a:solidFill>
                  <a:schemeClr val="tx1">
                    <a:lumMod val="75000"/>
                    <a:lumOff val="25000"/>
                  </a:schemeClr>
                </a:solidFill>
                <a:latin typeface="微软雅黑" pitchFamily="34" charset="-122"/>
                <a:ea typeface="微软雅黑" pitchFamily="34" charset="-122"/>
              </a:rPr>
              <a:t>之间的协调和</a:t>
            </a:r>
            <a:r>
              <a:rPr lang="zh-CN" altLang="en-US" sz="2000" dirty="0" smtClean="0">
                <a:solidFill>
                  <a:schemeClr val="tx1">
                    <a:lumMod val="75000"/>
                    <a:lumOff val="25000"/>
                  </a:schemeClr>
                </a:solidFill>
                <a:latin typeface="微软雅黑" pitchFamily="34" charset="-122"/>
                <a:ea typeface="微软雅黑" pitchFamily="34" charset="-122"/>
              </a:rPr>
              <a:t>配合</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政府与社会应当从各种政策和规定上为大学生创新创业提供法律保障和社会支持</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smtClean="0">
                <a:solidFill>
                  <a:schemeClr val="tx1">
                    <a:lumMod val="75000"/>
                    <a:lumOff val="25000"/>
                  </a:schemeClr>
                </a:solidFill>
                <a:latin typeface="微软雅黑" pitchFamily="34" charset="-122"/>
                <a:ea typeface="微软雅黑" pitchFamily="34" charset="-122"/>
              </a:rPr>
              <a:t>真正</a:t>
            </a:r>
            <a:r>
              <a:rPr lang="zh-CN" altLang="en-US" sz="2000" dirty="0">
                <a:solidFill>
                  <a:schemeClr val="tx1">
                    <a:lumMod val="75000"/>
                    <a:lumOff val="25000"/>
                  </a:schemeClr>
                </a:solidFill>
                <a:latin typeface="微软雅黑" pitchFamily="34" charset="-122"/>
                <a:ea typeface="微软雅黑" pitchFamily="34" charset="-122"/>
              </a:rPr>
              <a:t>建构起三位一体的创业教育体系</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pPr>
            <a:r>
              <a:rPr lang="zh-CN" altLang="en-US" sz="2000" dirty="0">
                <a:solidFill>
                  <a:schemeClr val="tx1">
                    <a:lumMod val="75000"/>
                    <a:lumOff val="25000"/>
                  </a:schemeClr>
                </a:solidFill>
                <a:latin typeface="微软雅黑" pitchFamily="34" charset="-122"/>
                <a:ea typeface="微软雅黑" pitchFamily="34" charset="-122"/>
              </a:rPr>
              <a:t>高等学校必须与时俱进</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抓住机遇</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smtClean="0">
                <a:solidFill>
                  <a:schemeClr val="tx1">
                    <a:lumMod val="75000"/>
                    <a:lumOff val="25000"/>
                  </a:schemeClr>
                </a:solidFill>
                <a:latin typeface="微软雅黑" pitchFamily="34" charset="-122"/>
                <a:ea typeface="微软雅黑" pitchFamily="34" charset="-122"/>
              </a:rPr>
              <a:t>大力</a:t>
            </a:r>
            <a:r>
              <a:rPr lang="zh-CN" altLang="en-US" sz="2000" dirty="0">
                <a:solidFill>
                  <a:schemeClr val="tx1">
                    <a:lumMod val="75000"/>
                    <a:lumOff val="25000"/>
                  </a:schemeClr>
                </a:solidFill>
                <a:latin typeface="微软雅黑" pitchFamily="34" charset="-122"/>
                <a:ea typeface="微软雅黑" pitchFamily="34" charset="-122"/>
              </a:rPr>
              <a:t>推进高等教育改革</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转变教育思路</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改革人才培养模式</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努力为社会培养大批高素质</a:t>
            </a:r>
            <a:r>
              <a:rPr lang="zh-CN" altLang="en-US" sz="2000" dirty="0" smtClean="0">
                <a:solidFill>
                  <a:schemeClr val="tx1">
                    <a:lumMod val="75000"/>
                    <a:lumOff val="25000"/>
                  </a:schemeClr>
                </a:solidFill>
                <a:latin typeface="微软雅黑" pitchFamily="34" charset="-122"/>
                <a:ea typeface="微软雅黑" pitchFamily="34" charset="-122"/>
              </a:rPr>
              <a:t>、创业</a:t>
            </a:r>
            <a:r>
              <a:rPr lang="zh-CN" altLang="en-US" sz="2000" dirty="0">
                <a:solidFill>
                  <a:schemeClr val="tx1">
                    <a:lumMod val="75000"/>
                    <a:lumOff val="25000"/>
                  </a:schemeClr>
                </a:solidFill>
                <a:latin typeface="微软雅黑" pitchFamily="34" charset="-122"/>
                <a:ea typeface="微软雅黑" pitchFamily="34" charset="-122"/>
              </a:rPr>
              <a:t>型的人才</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以适应经济社会发展的需要。</a:t>
            </a:r>
          </a:p>
        </p:txBody>
      </p:sp>
      <p:sp>
        <p:nvSpPr>
          <p:cNvPr id="25" name="矩形 24"/>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6" name="组合 25"/>
          <p:cNvGrpSpPr/>
          <p:nvPr/>
        </p:nvGrpSpPr>
        <p:grpSpPr>
          <a:xfrm>
            <a:off x="192881" y="893"/>
            <a:ext cx="575915" cy="836495"/>
            <a:chOff x="841003" y="360040"/>
            <a:chExt cx="504056" cy="836712"/>
          </a:xfrm>
          <a:solidFill>
            <a:schemeClr val="accent1"/>
          </a:solidFill>
        </p:grpSpPr>
        <p:sp>
          <p:nvSpPr>
            <p:cNvPr id="27" name="矩形 26"/>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28" name="等腰三角形 27"/>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29" name="文本框 9"/>
          <p:cNvSpPr txBox="1"/>
          <p:nvPr/>
        </p:nvSpPr>
        <p:spPr>
          <a:xfrm>
            <a:off x="840784" y="203271"/>
            <a:ext cx="70840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四、 从政策上鼓励</a:t>
            </a:r>
            <a:r>
              <a:rPr lang="zh-CN" altLang="en-US" sz="2400" b="1" dirty="0" smtClean="0">
                <a:solidFill>
                  <a:schemeClr val="tx1">
                    <a:lumMod val="75000"/>
                    <a:lumOff val="25000"/>
                  </a:schemeClr>
                </a:solidFill>
                <a:latin typeface="微软雅黑" pitchFamily="34" charset="-122"/>
                <a:ea typeface="微软雅黑" pitchFamily="34" charset="-122"/>
              </a:rPr>
              <a:t>、支持</a:t>
            </a:r>
            <a:r>
              <a:rPr lang="zh-CN" altLang="en-US" sz="2400" b="1" dirty="0">
                <a:solidFill>
                  <a:schemeClr val="tx1">
                    <a:lumMod val="75000"/>
                    <a:lumOff val="25000"/>
                  </a:schemeClr>
                </a:solidFill>
                <a:latin typeface="微软雅黑" pitchFamily="34" charset="-122"/>
                <a:ea typeface="微软雅黑" pitchFamily="34" charset="-122"/>
              </a:rPr>
              <a:t>和扶助大学生创新创业</a:t>
            </a:r>
          </a:p>
        </p:txBody>
      </p:sp>
      <p:sp>
        <p:nvSpPr>
          <p:cNvPr id="30" name="矩形 29"/>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45672518"/>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down)">
                                      <p:cBhvr>
                                        <p:cTn id="7" dur="500"/>
                                        <p:tgtEl>
                                          <p:spTgt spid="21"/>
                                        </p:tgtEl>
                                      </p:cBhvr>
                                    </p:animEffect>
                                  </p:childTnLst>
                                </p:cTn>
                              </p:par>
                              <p:par>
                                <p:cTn id="8" presetID="22" presetClass="entr" presetSubtype="4" fill="hold" nodeType="withEffect">
                                  <p:stCondLst>
                                    <p:cond delay="0"/>
                                  </p:stCondLst>
                                  <p:childTnLst>
                                    <p:set>
                                      <p:cBhvr>
                                        <p:cTn id="9" dur="1" fill="hold">
                                          <p:stCondLst>
                                            <p:cond delay="0"/>
                                          </p:stCondLst>
                                        </p:cTn>
                                        <p:tgtEl>
                                          <p:spTgt spid="47"/>
                                        </p:tgtEl>
                                        <p:attrNameLst>
                                          <p:attrName>style.visibility</p:attrName>
                                        </p:attrNameLst>
                                      </p:cBhvr>
                                      <p:to>
                                        <p:strVal val="visible"/>
                                      </p:to>
                                    </p:set>
                                    <p:animEffect transition="in" filter="wipe(down)">
                                      <p:cBhvr>
                                        <p:cTn id="10" dur="500"/>
                                        <p:tgtEl>
                                          <p:spTgt spid="47"/>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 name="组合 2"/>
          <p:cNvGrpSpPr/>
          <p:nvPr/>
        </p:nvGrpSpPr>
        <p:grpSpPr>
          <a:xfrm>
            <a:off x="192881" y="893"/>
            <a:ext cx="575915" cy="836495"/>
            <a:chOff x="841003" y="360040"/>
            <a:chExt cx="504056" cy="836712"/>
          </a:xfrm>
          <a:solidFill>
            <a:srgbClr val="2F5EB0"/>
          </a:soli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92" name="矩形 91"/>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93" name="矩形 92"/>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32" name="矩形 31"/>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9"/>
          <p:cNvSpPr txBox="1"/>
          <p:nvPr/>
        </p:nvSpPr>
        <p:spPr>
          <a:xfrm>
            <a:off x="840783" y="203271"/>
            <a:ext cx="8123099"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本章小结</a:t>
            </a:r>
          </a:p>
        </p:txBody>
      </p:sp>
      <p:sp>
        <p:nvSpPr>
          <p:cNvPr id="15" name="圆角矩形 14"/>
          <p:cNvSpPr/>
          <p:nvPr/>
        </p:nvSpPr>
        <p:spPr>
          <a:xfrm>
            <a:off x="840783" y="1162050"/>
            <a:ext cx="9852617" cy="3683000"/>
          </a:xfrm>
          <a:prstGeom prst="roundRect">
            <a:avLst>
              <a:gd name="adj" fmla="val 19048"/>
            </a:avLst>
          </a:prstGeom>
          <a:noFill/>
          <a:ln w="9525">
            <a:solidFill>
              <a:srgbClr val="2F5EB0"/>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8" name="矩形 17"/>
          <p:cNvSpPr>
            <a:spLocks noChangeArrowheads="1"/>
          </p:cNvSpPr>
          <p:nvPr/>
        </p:nvSpPr>
        <p:spPr bwMode="auto">
          <a:xfrm>
            <a:off x="1404898" y="1687153"/>
            <a:ext cx="8831302" cy="26776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4" tIns="45703" rIns="91404" bIns="45703">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indent="457200" algn="just">
              <a:lnSpc>
                <a:spcPct val="120000"/>
              </a:lnSpc>
              <a:spcBef>
                <a:spcPct val="0"/>
              </a:spcBef>
              <a:buNone/>
            </a:pPr>
            <a:r>
              <a:rPr lang="en-US" altLang="zh-CN" sz="2000" dirty="0">
                <a:solidFill>
                  <a:schemeClr val="tx1">
                    <a:lumMod val="75000"/>
                    <a:lumOff val="25000"/>
                  </a:schemeClr>
                </a:solidFill>
                <a:sym typeface="微软雅黑" pitchFamily="34" charset="-122"/>
              </a:rPr>
              <a:t>1. </a:t>
            </a:r>
            <a:r>
              <a:rPr lang="zh-CN" altLang="en-US" sz="2000" dirty="0">
                <a:solidFill>
                  <a:schemeClr val="tx1">
                    <a:lumMod val="75000"/>
                    <a:lumOff val="25000"/>
                  </a:schemeClr>
                </a:solidFill>
                <a:sym typeface="微软雅黑" pitchFamily="34" charset="-122"/>
              </a:rPr>
              <a:t>创业意识是指人们从事创业活动的强大内驱动力</a:t>
            </a:r>
            <a:r>
              <a:rPr lang="en-US" altLang="zh-CN" sz="2000" dirty="0">
                <a:solidFill>
                  <a:schemeClr val="tx1">
                    <a:lumMod val="75000"/>
                    <a:lumOff val="25000"/>
                  </a:schemeClr>
                </a:solidFill>
                <a:sym typeface="微软雅黑" pitchFamily="34" charset="-122"/>
              </a:rPr>
              <a:t>, </a:t>
            </a:r>
            <a:r>
              <a:rPr lang="zh-CN" altLang="en-US" sz="2000" dirty="0">
                <a:solidFill>
                  <a:schemeClr val="tx1">
                    <a:lumMod val="75000"/>
                    <a:lumOff val="25000"/>
                  </a:schemeClr>
                </a:solidFill>
                <a:sym typeface="微软雅黑" pitchFamily="34" charset="-122"/>
              </a:rPr>
              <a:t>是创业活动中起动力作用的</a:t>
            </a:r>
            <a:r>
              <a:rPr lang="zh-CN" altLang="en-US" sz="2000" dirty="0" smtClean="0">
                <a:solidFill>
                  <a:schemeClr val="tx1">
                    <a:lumMod val="75000"/>
                    <a:lumOff val="25000"/>
                  </a:schemeClr>
                </a:solidFill>
                <a:sym typeface="微软雅黑" pitchFamily="34" charset="-122"/>
              </a:rPr>
              <a:t>个性</a:t>
            </a:r>
            <a:r>
              <a:rPr lang="zh-CN" altLang="en-US" sz="2000" dirty="0">
                <a:solidFill>
                  <a:schemeClr val="tx1">
                    <a:lumMod val="75000"/>
                    <a:lumOff val="25000"/>
                  </a:schemeClr>
                </a:solidFill>
                <a:sym typeface="微软雅黑" pitchFamily="34" charset="-122"/>
              </a:rPr>
              <a:t>因素</a:t>
            </a:r>
            <a:r>
              <a:rPr lang="en-US" altLang="zh-CN" sz="2000" dirty="0">
                <a:solidFill>
                  <a:schemeClr val="tx1">
                    <a:lumMod val="75000"/>
                    <a:lumOff val="25000"/>
                  </a:schemeClr>
                </a:solidFill>
                <a:sym typeface="微软雅黑" pitchFamily="34" charset="-122"/>
              </a:rPr>
              <a:t>, </a:t>
            </a:r>
            <a:r>
              <a:rPr lang="zh-CN" altLang="en-US" sz="2000" dirty="0">
                <a:solidFill>
                  <a:schemeClr val="tx1">
                    <a:lumMod val="75000"/>
                    <a:lumOff val="25000"/>
                  </a:schemeClr>
                </a:solidFill>
                <a:sym typeface="微软雅黑" pitchFamily="34" charset="-122"/>
              </a:rPr>
              <a:t>是创业者素质系统中的第一个子系统即驱动系统。</a:t>
            </a:r>
          </a:p>
          <a:p>
            <a:pPr indent="457200" algn="just">
              <a:lnSpc>
                <a:spcPct val="120000"/>
              </a:lnSpc>
              <a:spcBef>
                <a:spcPct val="0"/>
              </a:spcBef>
              <a:buNone/>
            </a:pPr>
            <a:r>
              <a:rPr lang="en-US" altLang="zh-CN" sz="2000" dirty="0">
                <a:solidFill>
                  <a:schemeClr val="tx1">
                    <a:lumMod val="75000"/>
                    <a:lumOff val="25000"/>
                  </a:schemeClr>
                </a:solidFill>
                <a:sym typeface="微软雅黑" pitchFamily="34" charset="-122"/>
              </a:rPr>
              <a:t>2. </a:t>
            </a:r>
            <a:r>
              <a:rPr lang="zh-CN" altLang="en-US" sz="2000" dirty="0">
                <a:solidFill>
                  <a:schemeClr val="tx1">
                    <a:lumMod val="75000"/>
                    <a:lumOff val="25000"/>
                  </a:schemeClr>
                </a:solidFill>
                <a:sym typeface="微软雅黑" pitchFamily="34" charset="-122"/>
              </a:rPr>
              <a:t>大学生创业以及创业意识的培养有重要的意义和作用。 它不仅可以缓解就业压力</a:t>
            </a:r>
            <a:r>
              <a:rPr lang="en-US" altLang="zh-CN" sz="2000" dirty="0" smtClean="0">
                <a:solidFill>
                  <a:schemeClr val="tx1">
                    <a:lumMod val="75000"/>
                    <a:lumOff val="25000"/>
                  </a:schemeClr>
                </a:solidFill>
                <a:sym typeface="微软雅黑" pitchFamily="34" charset="-122"/>
              </a:rPr>
              <a:t>,</a:t>
            </a:r>
            <a:r>
              <a:rPr lang="zh-CN" altLang="en-US" sz="2000" dirty="0" smtClean="0">
                <a:solidFill>
                  <a:schemeClr val="tx1">
                    <a:lumMod val="75000"/>
                    <a:lumOff val="25000"/>
                  </a:schemeClr>
                </a:solidFill>
                <a:sym typeface="微软雅黑" pitchFamily="34" charset="-122"/>
              </a:rPr>
              <a:t>从</a:t>
            </a:r>
            <a:r>
              <a:rPr lang="zh-CN" altLang="en-US" sz="2000" dirty="0">
                <a:solidFill>
                  <a:schemeClr val="tx1">
                    <a:lumMod val="75000"/>
                    <a:lumOff val="25000"/>
                  </a:schemeClr>
                </a:solidFill>
                <a:sym typeface="微软雅黑" pitchFamily="34" charset="-122"/>
              </a:rPr>
              <a:t>大学生自身发展的层面来说</a:t>
            </a:r>
            <a:r>
              <a:rPr lang="en-US" altLang="zh-CN" sz="2000" dirty="0">
                <a:solidFill>
                  <a:schemeClr val="tx1">
                    <a:lumMod val="75000"/>
                    <a:lumOff val="25000"/>
                  </a:schemeClr>
                </a:solidFill>
                <a:sym typeface="微软雅黑" pitchFamily="34" charset="-122"/>
              </a:rPr>
              <a:t>, </a:t>
            </a:r>
            <a:r>
              <a:rPr lang="zh-CN" altLang="en-US" sz="2000" dirty="0">
                <a:solidFill>
                  <a:schemeClr val="tx1">
                    <a:lumMod val="75000"/>
                    <a:lumOff val="25000"/>
                  </a:schemeClr>
                </a:solidFill>
                <a:sym typeface="微软雅黑" pitchFamily="34" charset="-122"/>
              </a:rPr>
              <a:t>还能激发学生的创造能力</a:t>
            </a:r>
            <a:r>
              <a:rPr lang="en-US" altLang="zh-CN" sz="2000" dirty="0">
                <a:solidFill>
                  <a:schemeClr val="tx1">
                    <a:lumMod val="75000"/>
                    <a:lumOff val="25000"/>
                  </a:schemeClr>
                </a:solidFill>
                <a:sym typeface="微软雅黑" pitchFamily="34" charset="-122"/>
              </a:rPr>
              <a:t>, </a:t>
            </a:r>
            <a:r>
              <a:rPr lang="zh-CN" altLang="en-US" sz="2000" dirty="0">
                <a:solidFill>
                  <a:schemeClr val="tx1">
                    <a:lumMod val="75000"/>
                    <a:lumOff val="25000"/>
                  </a:schemeClr>
                </a:solidFill>
                <a:sym typeface="微软雅黑" pitchFamily="34" charset="-122"/>
              </a:rPr>
              <a:t>帮助学生实现自身的价值</a:t>
            </a:r>
            <a:r>
              <a:rPr lang="en-US" altLang="zh-CN" sz="2000" dirty="0">
                <a:solidFill>
                  <a:schemeClr val="tx1">
                    <a:lumMod val="75000"/>
                    <a:lumOff val="25000"/>
                  </a:schemeClr>
                </a:solidFill>
                <a:sym typeface="微软雅黑" pitchFamily="34" charset="-122"/>
              </a:rPr>
              <a:t>, </a:t>
            </a:r>
            <a:r>
              <a:rPr lang="zh-CN" altLang="en-US" sz="2000" dirty="0" smtClean="0">
                <a:solidFill>
                  <a:schemeClr val="tx1">
                    <a:lumMod val="75000"/>
                    <a:lumOff val="25000"/>
                  </a:schemeClr>
                </a:solidFill>
                <a:sym typeface="微软雅黑" pitchFamily="34" charset="-122"/>
              </a:rPr>
              <a:t>其具备</a:t>
            </a:r>
            <a:r>
              <a:rPr lang="zh-CN" altLang="en-US" sz="2000" dirty="0">
                <a:solidFill>
                  <a:schemeClr val="tx1">
                    <a:lumMod val="75000"/>
                    <a:lumOff val="25000"/>
                  </a:schemeClr>
                </a:solidFill>
                <a:sym typeface="微软雅黑" pitchFamily="34" charset="-122"/>
              </a:rPr>
              <a:t>多方面的积极作用。</a:t>
            </a:r>
          </a:p>
          <a:p>
            <a:pPr indent="457200" algn="just">
              <a:lnSpc>
                <a:spcPct val="120000"/>
              </a:lnSpc>
              <a:spcBef>
                <a:spcPct val="0"/>
              </a:spcBef>
              <a:buNone/>
            </a:pPr>
            <a:r>
              <a:rPr lang="en-US" altLang="zh-CN" sz="2000" dirty="0">
                <a:solidFill>
                  <a:schemeClr val="tx1">
                    <a:lumMod val="75000"/>
                    <a:lumOff val="25000"/>
                  </a:schemeClr>
                </a:solidFill>
                <a:sym typeface="微软雅黑" pitchFamily="34" charset="-122"/>
              </a:rPr>
              <a:t>3. </a:t>
            </a:r>
            <a:r>
              <a:rPr lang="zh-CN" altLang="en-US" sz="2000" dirty="0">
                <a:solidFill>
                  <a:schemeClr val="tx1">
                    <a:lumMod val="75000"/>
                    <a:lumOff val="25000"/>
                  </a:schemeClr>
                </a:solidFill>
                <a:sym typeface="微软雅黑" pitchFamily="34" charset="-122"/>
              </a:rPr>
              <a:t>把握创新意识培养的方式方法。 把握内因和外因的结合</a:t>
            </a:r>
            <a:r>
              <a:rPr lang="en-US" altLang="zh-CN" sz="2000" dirty="0">
                <a:solidFill>
                  <a:schemeClr val="tx1">
                    <a:lumMod val="75000"/>
                    <a:lumOff val="25000"/>
                  </a:schemeClr>
                </a:solidFill>
                <a:sym typeface="微软雅黑" pitchFamily="34" charset="-122"/>
              </a:rPr>
              <a:t>, </a:t>
            </a:r>
            <a:r>
              <a:rPr lang="zh-CN" altLang="en-US" sz="2000" dirty="0">
                <a:solidFill>
                  <a:schemeClr val="tx1">
                    <a:lumMod val="75000"/>
                    <a:lumOff val="25000"/>
                  </a:schemeClr>
                </a:solidFill>
                <a:sym typeface="微软雅黑" pitchFamily="34" charset="-122"/>
              </a:rPr>
              <a:t>从政策和学生自身的</a:t>
            </a:r>
            <a:r>
              <a:rPr lang="zh-CN" altLang="en-US" sz="2000" dirty="0" smtClean="0">
                <a:solidFill>
                  <a:schemeClr val="tx1">
                    <a:lumMod val="75000"/>
                    <a:lumOff val="25000"/>
                  </a:schemeClr>
                </a:solidFill>
                <a:sym typeface="微软雅黑" pitchFamily="34" charset="-122"/>
              </a:rPr>
              <a:t>发展</a:t>
            </a:r>
            <a:r>
              <a:rPr lang="zh-CN" altLang="en-US" sz="2000" dirty="0">
                <a:solidFill>
                  <a:schemeClr val="tx1">
                    <a:lumMod val="75000"/>
                    <a:lumOff val="25000"/>
                  </a:schemeClr>
                </a:solidFill>
                <a:sym typeface="微软雅黑" pitchFamily="34" charset="-122"/>
              </a:rPr>
              <a:t>上都要给与相应的支持。</a:t>
            </a:r>
          </a:p>
        </p:txBody>
      </p:sp>
    </p:spTree>
    <p:extLst>
      <p:ext uri="{BB962C8B-B14F-4D97-AF65-F5344CB8AC3E}">
        <p14:creationId xmlns:p14="http://schemas.microsoft.com/office/powerpoint/2010/main" val="1434304352"/>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 name="组合 2"/>
          <p:cNvGrpSpPr/>
          <p:nvPr/>
        </p:nvGrpSpPr>
        <p:grpSpPr>
          <a:xfrm>
            <a:off x="192881" y="893"/>
            <a:ext cx="575915" cy="836495"/>
            <a:chOff x="841003" y="360040"/>
            <a:chExt cx="504056" cy="836712"/>
          </a:xfrm>
          <a:solidFill>
            <a:srgbClr val="2F5EB0"/>
          </a:soli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92" name="矩形 91"/>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93" name="矩形 92"/>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32" name="矩形 31"/>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2571511" y="1108604"/>
            <a:ext cx="1873489" cy="1118737"/>
          </a:xfrm>
          <a:prstGeom prst="ellipse">
            <a:avLst/>
          </a:prstGeom>
          <a:gradFill>
            <a:gsLst>
              <a:gs pos="0">
                <a:srgbClr val="0E1A40"/>
              </a:gs>
              <a:gs pos="100000">
                <a:srgbClr val="2F5EB0"/>
              </a:gs>
            </a:gsLst>
            <a:lin ang="13800000" scaled="0"/>
          </a:gradFill>
          <a:ln w="57150">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solidFill>
                <a:schemeClr val="bg1"/>
              </a:solidFill>
            </a:endParaRPr>
          </a:p>
        </p:txBody>
      </p:sp>
      <p:sp>
        <p:nvSpPr>
          <p:cNvPr id="17" name="TextBox 16"/>
          <p:cNvSpPr txBox="1"/>
          <p:nvPr/>
        </p:nvSpPr>
        <p:spPr>
          <a:xfrm>
            <a:off x="2874925" y="1400450"/>
            <a:ext cx="1169545" cy="492438"/>
          </a:xfrm>
          <a:prstGeom prst="rect">
            <a:avLst/>
          </a:prstGeom>
          <a:noFill/>
        </p:spPr>
        <p:txBody>
          <a:bodyPr wrap="none" lIns="121917" tIns="60958" rIns="121917" bIns="60958"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思考题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19" name="TextBox 18"/>
          <p:cNvSpPr txBox="1"/>
          <p:nvPr/>
        </p:nvSpPr>
        <p:spPr>
          <a:xfrm>
            <a:off x="2374899" y="2694922"/>
            <a:ext cx="7188201" cy="1569143"/>
          </a:xfrm>
          <a:prstGeom prst="rect">
            <a:avLst/>
          </a:prstGeom>
          <a:noFill/>
        </p:spPr>
        <p:txBody>
          <a:bodyPr wrap="square" lIns="121917" tIns="60958" rIns="121917" bIns="60958" rtlCol="0">
            <a:spAutoFit/>
          </a:bodyPr>
          <a:lstStyle/>
          <a:p>
            <a:pPr indent="457200" algn="just">
              <a:lnSpc>
                <a:spcPct val="120000"/>
              </a:lnSpc>
              <a:spcBef>
                <a:spcPct val="0"/>
              </a:spcBef>
            </a:pPr>
            <a:r>
              <a:rPr lang="en-US" altLang="zh-CN" sz="2000" dirty="0">
                <a:solidFill>
                  <a:schemeClr val="tx1">
                    <a:lumMod val="75000"/>
                    <a:lumOff val="25000"/>
                  </a:schemeClr>
                </a:solidFill>
                <a:latin typeface="微软雅黑" pitchFamily="34" charset="-122"/>
                <a:ea typeface="微软雅黑" pitchFamily="34" charset="-122"/>
              </a:rPr>
              <a:t>1. </a:t>
            </a:r>
            <a:r>
              <a:rPr lang="zh-CN" altLang="en-US" sz="2000" dirty="0">
                <a:solidFill>
                  <a:schemeClr val="tx1">
                    <a:lumMod val="75000"/>
                    <a:lumOff val="25000"/>
                  </a:schemeClr>
                </a:solidFill>
                <a:latin typeface="微软雅黑" pitchFamily="34" charset="-122"/>
                <a:ea typeface="微软雅黑" pitchFamily="34" charset="-122"/>
              </a:rPr>
              <a:t>创业的类型有哪些</a:t>
            </a:r>
            <a:r>
              <a:rPr lang="en-US" altLang="zh-CN" sz="2000" dirty="0">
                <a:solidFill>
                  <a:schemeClr val="tx1">
                    <a:lumMod val="75000"/>
                    <a:lumOff val="25000"/>
                  </a:schemeClr>
                </a:solidFill>
                <a:latin typeface="微软雅黑" pitchFamily="34" charset="-122"/>
                <a:ea typeface="微软雅黑" pitchFamily="34" charset="-122"/>
              </a:rPr>
              <a:t>?</a:t>
            </a:r>
          </a:p>
          <a:p>
            <a:pPr indent="457200" algn="just">
              <a:lnSpc>
                <a:spcPct val="120000"/>
              </a:lnSpc>
              <a:spcBef>
                <a:spcPct val="0"/>
              </a:spcBef>
            </a:pPr>
            <a:r>
              <a:rPr lang="en-US" altLang="zh-CN" sz="2000" dirty="0">
                <a:solidFill>
                  <a:schemeClr val="tx1">
                    <a:lumMod val="75000"/>
                    <a:lumOff val="25000"/>
                  </a:schemeClr>
                </a:solidFill>
                <a:latin typeface="微软雅黑" pitchFamily="34" charset="-122"/>
                <a:ea typeface="微软雅黑" pitchFamily="34" charset="-122"/>
              </a:rPr>
              <a:t>2. </a:t>
            </a:r>
            <a:r>
              <a:rPr lang="zh-CN" altLang="en-US" sz="2000" dirty="0">
                <a:solidFill>
                  <a:schemeClr val="tx1">
                    <a:lumMod val="75000"/>
                    <a:lumOff val="25000"/>
                  </a:schemeClr>
                </a:solidFill>
                <a:latin typeface="微软雅黑" pitchFamily="34" charset="-122"/>
                <a:ea typeface="微软雅黑" pitchFamily="34" charset="-122"/>
              </a:rPr>
              <a:t>创业的基本要素有哪些</a:t>
            </a:r>
            <a:r>
              <a:rPr lang="en-US" altLang="zh-CN" sz="2000" dirty="0">
                <a:solidFill>
                  <a:schemeClr val="tx1">
                    <a:lumMod val="75000"/>
                    <a:lumOff val="25000"/>
                  </a:schemeClr>
                </a:solidFill>
                <a:latin typeface="微软雅黑" pitchFamily="34" charset="-122"/>
                <a:ea typeface="微软雅黑" pitchFamily="34" charset="-122"/>
              </a:rPr>
              <a:t>?</a:t>
            </a:r>
          </a:p>
          <a:p>
            <a:pPr indent="457200" algn="just">
              <a:lnSpc>
                <a:spcPct val="120000"/>
              </a:lnSpc>
              <a:spcBef>
                <a:spcPct val="0"/>
              </a:spcBef>
            </a:pPr>
            <a:r>
              <a:rPr lang="en-US" altLang="zh-CN" sz="2000" dirty="0">
                <a:solidFill>
                  <a:schemeClr val="tx1">
                    <a:lumMod val="75000"/>
                    <a:lumOff val="25000"/>
                  </a:schemeClr>
                </a:solidFill>
                <a:latin typeface="微软雅黑" pitchFamily="34" charset="-122"/>
                <a:ea typeface="微软雅黑" pitchFamily="34" charset="-122"/>
              </a:rPr>
              <a:t>3. </a:t>
            </a:r>
            <a:r>
              <a:rPr lang="zh-CN" altLang="en-US" sz="2000" dirty="0">
                <a:solidFill>
                  <a:schemeClr val="tx1">
                    <a:lumMod val="75000"/>
                    <a:lumOff val="25000"/>
                  </a:schemeClr>
                </a:solidFill>
                <a:latin typeface="微软雅黑" pitchFamily="34" charset="-122"/>
                <a:ea typeface="微软雅黑" pitchFamily="34" charset="-122"/>
              </a:rPr>
              <a:t>大学生创业的重要意义是什么</a:t>
            </a:r>
            <a:r>
              <a:rPr lang="en-US" altLang="zh-CN" sz="2000" dirty="0">
                <a:solidFill>
                  <a:schemeClr val="tx1">
                    <a:lumMod val="75000"/>
                    <a:lumOff val="25000"/>
                  </a:schemeClr>
                </a:solidFill>
                <a:latin typeface="微软雅黑" pitchFamily="34" charset="-122"/>
                <a:ea typeface="微软雅黑" pitchFamily="34" charset="-122"/>
              </a:rPr>
              <a:t>?</a:t>
            </a:r>
          </a:p>
          <a:p>
            <a:pPr indent="457200" algn="just">
              <a:lnSpc>
                <a:spcPct val="120000"/>
              </a:lnSpc>
              <a:spcBef>
                <a:spcPct val="0"/>
              </a:spcBef>
            </a:pPr>
            <a:r>
              <a:rPr lang="en-US" altLang="zh-CN" sz="2000" dirty="0">
                <a:solidFill>
                  <a:schemeClr val="tx1">
                    <a:lumMod val="75000"/>
                    <a:lumOff val="25000"/>
                  </a:schemeClr>
                </a:solidFill>
                <a:latin typeface="微软雅黑" pitchFamily="34" charset="-122"/>
                <a:ea typeface="微软雅黑" pitchFamily="34" charset="-122"/>
              </a:rPr>
              <a:t>4. </a:t>
            </a:r>
            <a:r>
              <a:rPr lang="zh-CN" altLang="en-US" sz="2000" dirty="0">
                <a:solidFill>
                  <a:schemeClr val="tx1">
                    <a:lumMod val="75000"/>
                    <a:lumOff val="25000"/>
                  </a:schemeClr>
                </a:solidFill>
                <a:latin typeface="微软雅黑" pitchFamily="34" charset="-122"/>
                <a:ea typeface="微软雅黑" pitchFamily="34" charset="-122"/>
              </a:rPr>
              <a:t>假如你要创建一所公司</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自身需要具备哪些基本素养</a:t>
            </a:r>
            <a:r>
              <a:rPr lang="en-US" altLang="zh-CN" sz="2000" dirty="0">
                <a:solidFill>
                  <a:schemeClr val="tx1">
                    <a:lumMod val="75000"/>
                    <a:lumOff val="25000"/>
                  </a:schemeClr>
                </a:solidFill>
                <a:latin typeface="微软雅黑" pitchFamily="34" charset="-122"/>
                <a:ea typeface="微软雅黑" pitchFamily="34" charset="-122"/>
              </a:rPr>
              <a:t>?</a:t>
            </a:r>
            <a:endParaRPr lang="zh-CN" altLang="en-US" sz="2000" dirty="0">
              <a:solidFill>
                <a:schemeClr val="tx1">
                  <a:lumMod val="75000"/>
                  <a:lumOff val="25000"/>
                </a:schemeClr>
              </a:solidFill>
              <a:latin typeface="微软雅黑" pitchFamily="34" charset="-122"/>
              <a:ea typeface="微软雅黑" pitchFamily="34" charset="-122"/>
            </a:endParaRPr>
          </a:p>
        </p:txBody>
      </p:sp>
      <p:sp>
        <p:nvSpPr>
          <p:cNvPr id="23" name="Freeform 12"/>
          <p:cNvSpPr>
            <a:spLocks/>
          </p:cNvSpPr>
          <p:nvPr/>
        </p:nvSpPr>
        <p:spPr bwMode="auto">
          <a:xfrm>
            <a:off x="2043011" y="2429879"/>
            <a:ext cx="528500" cy="530087"/>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gradFill>
            <a:gsLst>
              <a:gs pos="0">
                <a:srgbClr val="0E1A40"/>
              </a:gs>
              <a:gs pos="100000">
                <a:srgbClr val="2F5EB0"/>
              </a:gs>
            </a:gsLst>
            <a:lin ang="13800000" scaled="0"/>
          </a:gradFill>
          <a:ln>
            <a:noFill/>
          </a:ln>
          <a:extLst/>
        </p:spPr>
        <p:txBody>
          <a:bodyPr lIns="121917" tIns="60958" rIns="121917" bIns="60958"/>
          <a:lstStyle/>
          <a:p>
            <a:endParaRPr lang="zh-CN" altLang="en-US" sz="1300">
              <a:solidFill>
                <a:schemeClr val="tx1">
                  <a:lumMod val="50000"/>
                  <a:lumOff val="50000"/>
                </a:schemeClr>
              </a:solidFill>
            </a:endParaRPr>
          </a:p>
        </p:txBody>
      </p:sp>
      <p:sp>
        <p:nvSpPr>
          <p:cNvPr id="24" name="Freeform 12"/>
          <p:cNvSpPr>
            <a:spLocks/>
          </p:cNvSpPr>
          <p:nvPr/>
        </p:nvSpPr>
        <p:spPr bwMode="auto">
          <a:xfrm flipH="1" flipV="1">
            <a:off x="9298850" y="3733978"/>
            <a:ext cx="528500" cy="530087"/>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gradFill>
            <a:gsLst>
              <a:gs pos="0">
                <a:srgbClr val="0E1A40"/>
              </a:gs>
              <a:gs pos="100000">
                <a:srgbClr val="2F5EB0"/>
              </a:gs>
            </a:gsLst>
            <a:lin ang="13800000" scaled="0"/>
          </a:gradFill>
          <a:ln>
            <a:noFill/>
          </a:ln>
          <a:extLst/>
        </p:spPr>
        <p:txBody>
          <a:bodyPr lIns="121917" tIns="60958" rIns="121917" bIns="60958"/>
          <a:lstStyle/>
          <a:p>
            <a:endParaRPr lang="zh-CN" altLang="en-US" sz="1300">
              <a:solidFill>
                <a:schemeClr val="tx1">
                  <a:lumMod val="50000"/>
                  <a:lumOff val="50000"/>
                </a:schemeClr>
              </a:solidFill>
            </a:endParaRPr>
          </a:p>
        </p:txBody>
      </p:sp>
    </p:spTree>
    <p:extLst>
      <p:ext uri="{BB962C8B-B14F-4D97-AF65-F5344CB8AC3E}">
        <p14:creationId xmlns:p14="http://schemas.microsoft.com/office/powerpoint/2010/main" val="2879056786"/>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flipH="1">
            <a:off x="1" y="4521903"/>
            <a:ext cx="4031399" cy="2197900"/>
            <a:chOff x="5917425" y="3435846"/>
            <a:chExt cx="3226575" cy="1707654"/>
          </a:xfrm>
        </p:grpSpPr>
        <p:pic>
          <p:nvPicPr>
            <p:cNvPr id="13"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5" name="组合 14"/>
          <p:cNvGrpSpPr/>
          <p:nvPr/>
        </p:nvGrpSpPr>
        <p:grpSpPr>
          <a:xfrm>
            <a:off x="7914767" y="4482889"/>
            <a:ext cx="4300320" cy="2275929"/>
            <a:chOff x="5917425" y="3435846"/>
            <a:chExt cx="3226575" cy="1707654"/>
          </a:xfrm>
        </p:grpSpPr>
        <p:pic>
          <p:nvPicPr>
            <p:cNvPr id="16"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18" name="矩形 17"/>
          <p:cNvSpPr/>
          <p:nvPr/>
        </p:nvSpPr>
        <p:spPr>
          <a:xfrm>
            <a:off x="2280646" y="2061205"/>
            <a:ext cx="9934441" cy="2421684"/>
          </a:xfrm>
          <a:prstGeom prst="rect">
            <a:avLst/>
          </a:prstGeom>
          <a:solidFill>
            <a:schemeClr val="bg1">
              <a:lumMod val="50000"/>
              <a:alpha val="1098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1" name="矩形 20"/>
          <p:cNvSpPr/>
          <p:nvPr/>
        </p:nvSpPr>
        <p:spPr>
          <a:xfrm flipH="1">
            <a:off x="-4" y="2061204"/>
            <a:ext cx="12190416" cy="2591613"/>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2" name="矩形 21"/>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TextBox 7"/>
          <p:cNvSpPr>
            <a:spLocks noChangeArrowheads="1"/>
          </p:cNvSpPr>
          <p:nvPr/>
        </p:nvSpPr>
        <p:spPr bwMode="auto">
          <a:xfrm>
            <a:off x="3288419" y="2928305"/>
            <a:ext cx="5470552" cy="10154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zh-CN" altLang="en-US" sz="6600" b="1" dirty="0" smtClean="0">
                <a:solidFill>
                  <a:schemeClr val="bg1"/>
                </a:solidFill>
                <a:latin typeface="微软雅黑" pitchFamily="34" charset="-122"/>
                <a:ea typeface="微软雅黑" pitchFamily="34" charset="-122"/>
                <a:sym typeface="微软雅黑" pitchFamily="34" charset="-122"/>
              </a:rPr>
              <a:t>谢谢</a:t>
            </a:r>
            <a:r>
              <a:rPr lang="zh-CN" altLang="en-US" sz="6600" b="1" dirty="0">
                <a:solidFill>
                  <a:schemeClr val="bg1"/>
                </a:solidFill>
                <a:latin typeface="微软雅黑" pitchFamily="34" charset="-122"/>
                <a:ea typeface="微软雅黑" pitchFamily="34" charset="-122"/>
                <a:sym typeface="微软雅黑" pitchFamily="34" charset="-122"/>
              </a:rPr>
              <a:t>观看</a:t>
            </a:r>
          </a:p>
        </p:txBody>
      </p:sp>
    </p:spTree>
    <p:extLst>
      <p:ext uri="{BB962C8B-B14F-4D97-AF65-F5344CB8AC3E}">
        <p14:creationId xmlns:p14="http://schemas.microsoft.com/office/powerpoint/2010/main" val="2269665817"/>
      </p:ext>
    </p:extLst>
  </p:cSld>
  <p:clrMapOvr>
    <a:masterClrMapping/>
  </p:clrMapOvr>
  <mc:AlternateContent xmlns:mc="http://schemas.openxmlformats.org/markup-compatibility/2006" xmlns:p14="http://schemas.microsoft.com/office/powerpoint/2010/main">
    <mc:Choice Requires="p14">
      <p:transition spd="slow" p14:dur="1200">
        <p14:prism dir="r"/>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6029" y="189483"/>
            <a:ext cx="12192000" cy="1727743"/>
          </a:xfrm>
          <a:prstGeom prst="rect">
            <a:avLst/>
          </a:prstGeom>
          <a:solidFill>
            <a:schemeClr val="bg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 name="矩形 1"/>
          <p:cNvSpPr/>
          <p:nvPr/>
        </p:nvSpPr>
        <p:spPr>
          <a:xfrm>
            <a:off x="-6029" y="892"/>
            <a:ext cx="12221116" cy="1844344"/>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9" name="圆角矩形 8"/>
          <p:cNvSpPr/>
          <p:nvPr/>
        </p:nvSpPr>
        <p:spPr>
          <a:xfrm>
            <a:off x="1848635" y="909376"/>
            <a:ext cx="3671452" cy="575915"/>
          </a:xfrm>
          <a:prstGeom prst="roundRect">
            <a:avLst>
              <a:gd name="adj" fmla="val 0"/>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solidFill>
                <a:schemeClr val="bg1"/>
              </a:solidFill>
            </a:endParaRPr>
          </a:p>
        </p:txBody>
      </p:sp>
      <p:sp>
        <p:nvSpPr>
          <p:cNvPr id="10" name="TextBox 9"/>
          <p:cNvSpPr txBox="1"/>
          <p:nvPr/>
        </p:nvSpPr>
        <p:spPr>
          <a:xfrm>
            <a:off x="1776646" y="962207"/>
            <a:ext cx="3743441" cy="553827"/>
          </a:xfrm>
          <a:prstGeom prst="rect">
            <a:avLst/>
          </a:prstGeom>
          <a:noFill/>
        </p:spPr>
        <p:txBody>
          <a:bodyPr wrap="square" lIns="121917" tIns="60958" rIns="121917" bIns="60958" rtlCol="0">
            <a:spAutoFit/>
          </a:bodyPr>
          <a:lstStyle/>
          <a:p>
            <a:pPr algn="ctr"/>
            <a:r>
              <a:rPr lang="zh-CN" altLang="en-US" sz="2800" b="1" dirty="0" smtClean="0">
                <a:solidFill>
                  <a:schemeClr val="bg1"/>
                </a:solidFill>
                <a:latin typeface="微软雅黑" pitchFamily="34" charset="-122"/>
                <a:ea typeface="微软雅黑" pitchFamily="34" charset="-122"/>
              </a:rPr>
              <a:t>故事引入</a:t>
            </a:r>
            <a:endParaRPr lang="zh-CN" altLang="en-US" sz="2800" b="1" dirty="0">
              <a:solidFill>
                <a:schemeClr val="bg1"/>
              </a:solidFill>
              <a:latin typeface="Impact MT Std" pitchFamily="34" charset="0"/>
              <a:ea typeface="微软雅黑" panose="020B0503020204020204" pitchFamily="34" charset="-122"/>
            </a:endParaRPr>
          </a:p>
        </p:txBody>
      </p:sp>
      <p:sp>
        <p:nvSpPr>
          <p:cNvPr id="18" name="矩形 17"/>
          <p:cNvSpPr/>
          <p:nvPr/>
        </p:nvSpPr>
        <p:spPr>
          <a:xfrm flipH="1">
            <a:off x="-1" y="6524540"/>
            <a:ext cx="12192001" cy="36041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5" name="矩形 14"/>
          <p:cNvSpPr/>
          <p:nvPr/>
        </p:nvSpPr>
        <p:spPr bwMode="auto">
          <a:xfrm>
            <a:off x="8126547" y="981366"/>
            <a:ext cx="2105372" cy="1527549"/>
          </a:xfrm>
          <a:prstGeom prst="rect">
            <a:avLst/>
          </a:prstGeom>
          <a:blipFill>
            <a:blip r:embed="rId3" cstate="print">
              <a:extLst>
                <a:ext uri="{28A0092B-C50C-407E-A947-70E740481C1C}">
                  <a14:useLocalDpi xmlns:a14="http://schemas.microsoft.com/office/drawing/2010/main"/>
                </a:ext>
              </a:extLst>
            </a:blip>
            <a:srcRect/>
            <a:stretch>
              <a:fillRect/>
            </a:stretch>
          </a:blipFill>
          <a:ln w="3175">
            <a:solidFill>
              <a:srgbClr val="5F5F5F"/>
            </a:solidFill>
            <a:miter lim="800000"/>
            <a:headEnd/>
            <a:tailEnd/>
          </a:ln>
          <a:extLst/>
        </p:spPr>
        <p:txBody>
          <a:bodyPr vert="horz" wrap="square" lIns="121877" tIns="60938" rIns="121877" bIns="60938" numCol="1" rtlCol="0" anchor="t" anchorCtr="0" compatLnSpc="1">
            <a:prstTxWarp prst="textNoShape">
              <a:avLst/>
            </a:prstTxWarp>
          </a:bodyPr>
          <a:lstStyle/>
          <a:p>
            <a:pPr defTabSz="1218735" fontAlgn="base">
              <a:spcBef>
                <a:spcPct val="0"/>
              </a:spcBef>
              <a:spcAft>
                <a:spcPct val="0"/>
              </a:spcAft>
            </a:pPr>
            <a:endParaRPr lang="zh-CN" altLang="en-US" sz="2400">
              <a:latin typeface="Arial" panose="020B0604020202020204" pitchFamily="34" charset="0"/>
              <a:ea typeface="宋体" panose="02010600030101010101" pitchFamily="2" charset="-122"/>
            </a:endParaRPr>
          </a:p>
        </p:txBody>
      </p:sp>
      <p:sp>
        <p:nvSpPr>
          <p:cNvPr id="16" name="TextBox 9"/>
          <p:cNvSpPr>
            <a:spLocks noChangeArrowheads="1"/>
          </p:cNvSpPr>
          <p:nvPr/>
        </p:nvSpPr>
        <p:spPr bwMode="auto">
          <a:xfrm>
            <a:off x="1103445" y="2086372"/>
            <a:ext cx="9889099" cy="42657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77" tIns="60938" rIns="121877" bIns="6093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lnSpc>
                <a:spcPct val="120000"/>
              </a:lnSpc>
              <a:spcAft>
                <a:spcPts val="1200"/>
              </a:spcAft>
            </a:pPr>
            <a:r>
              <a:rPr lang="zh-CN" altLang="en-US" b="1" dirty="0">
                <a:solidFill>
                  <a:srgbClr val="FF0000"/>
                </a:solidFill>
                <a:latin typeface="微软雅黑" pitchFamily="34" charset="-122"/>
                <a:ea typeface="微软雅黑" pitchFamily="34" charset="-122"/>
                <a:sym typeface="微软雅黑" pitchFamily="34" charset="-122"/>
              </a:rPr>
              <a:t>复购率 </a:t>
            </a:r>
            <a:r>
              <a:rPr lang="en-US" altLang="zh-CN" b="1" dirty="0">
                <a:solidFill>
                  <a:srgbClr val="FF0000"/>
                </a:solidFill>
                <a:latin typeface="微软雅黑" pitchFamily="34" charset="-122"/>
                <a:ea typeface="微软雅黑" pitchFamily="34" charset="-122"/>
                <a:sym typeface="微软雅黑" pitchFamily="34" charset="-122"/>
              </a:rPr>
              <a:t>60%, </a:t>
            </a:r>
            <a:r>
              <a:rPr lang="zh-CN" altLang="en-US" b="1" dirty="0">
                <a:solidFill>
                  <a:srgbClr val="FF0000"/>
                </a:solidFill>
                <a:latin typeface="微软雅黑" pitchFamily="34" charset="-122"/>
                <a:ea typeface="微软雅黑" pitchFamily="34" charset="-122"/>
                <a:sym typeface="微软雅黑" pitchFamily="34" charset="-122"/>
              </a:rPr>
              <a:t>占领线上烘焙</a:t>
            </a:r>
            <a:r>
              <a:rPr lang="zh-CN" altLang="en-US" b="1" dirty="0" smtClean="0">
                <a:solidFill>
                  <a:srgbClr val="FF0000"/>
                </a:solidFill>
                <a:latin typeface="微软雅黑" pitchFamily="34" charset="-122"/>
                <a:ea typeface="微软雅黑" pitchFamily="34" charset="-122"/>
                <a:sym typeface="微软雅黑" pitchFamily="34" charset="-122"/>
              </a:rPr>
              <a:t>市场</a:t>
            </a:r>
            <a:endParaRPr lang="zh-CN" altLang="en-US" b="1" dirty="0">
              <a:solidFill>
                <a:srgbClr val="FF0000"/>
              </a:solidFill>
              <a:latin typeface="微软雅黑" pitchFamily="34" charset="-122"/>
              <a:ea typeface="微软雅黑" pitchFamily="34" charset="-122"/>
              <a:sym typeface="微软雅黑" pitchFamily="34" charset="-122"/>
            </a:endParaRPr>
          </a:p>
          <a:p>
            <a:pPr indent="457200" algn="just" eaLnBrk="1" hangingPunct="1">
              <a:lnSpc>
                <a:spcPct val="120000"/>
              </a:lnSpc>
            </a:pP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幸福西饼成立于 </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2008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年</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最初定位线下烘焙连锁品牌</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 2013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年转型互联网</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通过</a:t>
            </a:r>
            <a:r>
              <a:rPr lang="zh-CN" altLang="en-US" dirty="0" smtClean="0">
                <a:solidFill>
                  <a:schemeClr val="tx1">
                    <a:lumMod val="75000"/>
                    <a:lumOff val="25000"/>
                  </a:schemeClr>
                </a:solidFill>
                <a:latin typeface="微软雅黑" pitchFamily="34" charset="-122"/>
                <a:ea typeface="微软雅黑" pitchFamily="34" charset="-122"/>
                <a:sym typeface="微软雅黑" pitchFamily="34" charset="-122"/>
              </a:rPr>
              <a:t>建立“</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中央工厂</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卫星工厂</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自建冷链物流</a:t>
            </a:r>
            <a:r>
              <a:rPr lang="zh-CN" altLang="en-US" dirty="0" smtClean="0">
                <a:solidFill>
                  <a:schemeClr val="tx1">
                    <a:lumMod val="75000"/>
                    <a:lumOff val="25000"/>
                  </a:schemeClr>
                </a:solidFill>
                <a:latin typeface="微软雅黑" pitchFamily="34" charset="-122"/>
                <a:ea typeface="微软雅黑" pitchFamily="34" charset="-122"/>
                <a:sym typeface="微软雅黑" pitchFamily="34" charset="-122"/>
              </a:rPr>
              <a:t>”模式</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保证蛋糕新鲜现做</a:t>
            </a:r>
            <a:r>
              <a:rPr lang="zh-CN" altLang="en-US" dirty="0" smtClean="0">
                <a:solidFill>
                  <a:schemeClr val="tx1">
                    <a:lumMod val="75000"/>
                    <a:lumOff val="25000"/>
                  </a:schemeClr>
                </a:solidFill>
                <a:latin typeface="微软雅黑" pitchFamily="34" charset="-122"/>
                <a:ea typeface="微软雅黑" pitchFamily="34" charset="-122"/>
                <a:sym typeface="微软雅黑" pitchFamily="34" charset="-122"/>
              </a:rPr>
              <a:t>、准时</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送达</a:t>
            </a:r>
            <a:r>
              <a:rPr lang="zh-CN" altLang="en-US" dirty="0" smtClean="0">
                <a:solidFill>
                  <a:schemeClr val="tx1">
                    <a:lumMod val="75000"/>
                    <a:lumOff val="25000"/>
                  </a:schemeClr>
                </a:solidFill>
                <a:latin typeface="微软雅黑" pitchFamily="34" charset="-122"/>
                <a:ea typeface="微软雅黑" pitchFamily="34" charset="-122"/>
                <a:sym typeface="微软雅黑" pitchFamily="34" charset="-122"/>
              </a:rPr>
              <a:t>。目前幸福</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西饼已覆盖全国 </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300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多个城市</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私域用户</a:t>
            </a:r>
            <a:r>
              <a:rPr lang="zh-CN" altLang="en-US" dirty="0" smtClean="0">
                <a:solidFill>
                  <a:schemeClr val="tx1">
                    <a:lumMod val="75000"/>
                    <a:lumOff val="25000"/>
                  </a:schemeClr>
                </a:solidFill>
                <a:latin typeface="微软雅黑" pitchFamily="34" charset="-122"/>
                <a:ea typeface="微软雅黑" pitchFamily="34" charset="-122"/>
                <a:sym typeface="微软雅黑" pitchFamily="34" charset="-122"/>
              </a:rPr>
              <a:t>超过</a:t>
            </a:r>
            <a:r>
              <a:rPr lang="en-US" altLang="zh-CN" dirty="0" smtClean="0">
                <a:solidFill>
                  <a:schemeClr val="tx1">
                    <a:lumMod val="75000"/>
                    <a:lumOff val="25000"/>
                  </a:schemeClr>
                </a:solidFill>
                <a:latin typeface="微软雅黑" pitchFamily="34" charset="-122"/>
                <a:ea typeface="微软雅黑" pitchFamily="34" charset="-122"/>
                <a:sym typeface="微软雅黑" pitchFamily="34" charset="-122"/>
              </a:rPr>
              <a:t>2200</a:t>
            </a:r>
            <a:r>
              <a:rPr lang="zh-CN" altLang="en-US" dirty="0" smtClean="0">
                <a:solidFill>
                  <a:schemeClr val="tx1">
                    <a:lumMod val="75000"/>
                    <a:lumOff val="25000"/>
                  </a:schemeClr>
                </a:solidFill>
                <a:latin typeface="微软雅黑" pitchFamily="34" charset="-122"/>
                <a:ea typeface="微软雅黑" pitchFamily="34" charset="-122"/>
                <a:sym typeface="微软雅黑" pitchFamily="34" charset="-122"/>
              </a:rPr>
              <a:t>万。梳理</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幸福西饼的成长路径</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dirty="0" smtClean="0">
                <a:solidFill>
                  <a:schemeClr val="tx1">
                    <a:lumMod val="75000"/>
                    <a:lumOff val="25000"/>
                  </a:schemeClr>
                </a:solidFill>
                <a:latin typeface="微软雅黑" pitchFamily="34" charset="-122"/>
                <a:ea typeface="微软雅黑" pitchFamily="34" charset="-122"/>
                <a:sym typeface="微软雅黑" pitchFamily="34" charset="-122"/>
              </a:rPr>
              <a:t>可以</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发现创新助其成功逆袭。</a:t>
            </a:r>
          </a:p>
          <a:p>
            <a:pPr indent="457200" algn="just" eaLnBrk="1" hangingPunct="1">
              <a:lnSpc>
                <a:spcPct val="120000"/>
              </a:lnSpc>
            </a:pP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幸福西饼最早</a:t>
            </a:r>
            <a:r>
              <a:rPr lang="zh-CN" altLang="en-US" dirty="0" smtClean="0">
                <a:solidFill>
                  <a:schemeClr val="tx1">
                    <a:lumMod val="75000"/>
                    <a:lumOff val="25000"/>
                  </a:schemeClr>
                </a:solidFill>
                <a:latin typeface="微软雅黑" pitchFamily="34" charset="-122"/>
                <a:ea typeface="微软雅黑" pitchFamily="34" charset="-122"/>
                <a:sym typeface="微软雅黑" pitchFamily="34" charset="-122"/>
              </a:rPr>
              <a:t>以“</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线下体验</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线上交易</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工厂制作</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物流派送</a:t>
            </a:r>
            <a:r>
              <a:rPr lang="zh-CN" altLang="en-US" dirty="0" smtClean="0">
                <a:solidFill>
                  <a:schemeClr val="tx1">
                    <a:lumMod val="75000"/>
                    <a:lumOff val="25000"/>
                  </a:schemeClr>
                </a:solidFill>
                <a:latin typeface="微软雅黑" pitchFamily="34" charset="-122"/>
                <a:ea typeface="微软雅黑" pitchFamily="34" charset="-122"/>
                <a:sym typeface="微软雅黑" pitchFamily="34" charset="-122"/>
              </a:rPr>
              <a:t>”的</a:t>
            </a:r>
            <a:r>
              <a:rPr lang="en-US" altLang="zh-CN" dirty="0" smtClean="0">
                <a:solidFill>
                  <a:schemeClr val="tx1">
                    <a:lumMod val="75000"/>
                    <a:lumOff val="25000"/>
                  </a:schemeClr>
                </a:solidFill>
                <a:latin typeface="微软雅黑" pitchFamily="34" charset="-122"/>
                <a:ea typeface="微软雅黑" pitchFamily="34" charset="-122"/>
                <a:sym typeface="微软雅黑" pitchFamily="34" charset="-122"/>
              </a:rPr>
              <a:t>O2O</a:t>
            </a:r>
            <a:r>
              <a:rPr lang="zh-CN" altLang="en-US" dirty="0" smtClean="0">
                <a:solidFill>
                  <a:schemeClr val="tx1">
                    <a:lumMod val="75000"/>
                    <a:lumOff val="25000"/>
                  </a:schemeClr>
                </a:solidFill>
                <a:latin typeface="微软雅黑" pitchFamily="34" charset="-122"/>
                <a:ea typeface="微软雅黑" pitchFamily="34" charset="-122"/>
                <a:sym typeface="微软雅黑" pitchFamily="34" charset="-122"/>
              </a:rPr>
              <a:t>模式</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发展</a:t>
            </a:r>
            <a:r>
              <a:rPr lang="en-US" altLang="zh-CN" dirty="0" smtClean="0">
                <a:solidFill>
                  <a:schemeClr val="tx1">
                    <a:lumMod val="75000"/>
                    <a:lumOff val="25000"/>
                  </a:schemeClr>
                </a:solidFill>
                <a:latin typeface="微软雅黑" pitchFamily="34" charset="-122"/>
                <a:ea typeface="微软雅黑" pitchFamily="34" charset="-122"/>
                <a:sym typeface="微软雅黑" pitchFamily="34" charset="-122"/>
              </a:rPr>
              <a:t>,</a:t>
            </a:r>
            <a:r>
              <a:rPr lang="zh-CN" altLang="en-US" dirty="0" smtClean="0">
                <a:solidFill>
                  <a:schemeClr val="tx1">
                    <a:lumMod val="75000"/>
                    <a:lumOff val="25000"/>
                  </a:schemeClr>
                </a:solidFill>
                <a:latin typeface="微软雅黑" pitchFamily="34" charset="-122"/>
                <a:ea typeface="微软雅黑" pitchFamily="34" charset="-122"/>
                <a:sym typeface="微软雅黑" pitchFamily="34" charset="-122"/>
              </a:rPr>
              <a:t>随着</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线上流量越来越贵</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幸福西饼在 </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2018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年开始布局线下</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同时通过私域的形式</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dirty="0" smtClean="0">
                <a:solidFill>
                  <a:schemeClr val="tx1">
                    <a:lumMod val="75000"/>
                    <a:lumOff val="25000"/>
                  </a:schemeClr>
                </a:solidFill>
                <a:latin typeface="微软雅黑" pitchFamily="34" charset="-122"/>
                <a:ea typeface="微软雅黑" pitchFamily="34" charset="-122"/>
                <a:sym typeface="微软雅黑" pitchFamily="34" charset="-122"/>
              </a:rPr>
              <a:t>探索更</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低成本流量来源</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沉淀大量的用户</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以此来提升复购和转化</a:t>
            </a:r>
            <a:r>
              <a:rPr lang="zh-CN" altLang="en-US" dirty="0" smtClean="0">
                <a:solidFill>
                  <a:schemeClr val="tx1">
                    <a:lumMod val="75000"/>
                    <a:lumOff val="25000"/>
                  </a:schemeClr>
                </a:solidFill>
                <a:latin typeface="微软雅黑" pitchFamily="34" charset="-122"/>
                <a:ea typeface="微软雅黑" pitchFamily="34" charset="-122"/>
                <a:sym typeface="微软雅黑" pitchFamily="34" charset="-122"/>
              </a:rPr>
              <a:t>。幸福</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西饼不仅在公众号</a:t>
            </a:r>
            <a:r>
              <a:rPr lang="zh-CN" altLang="en-US" dirty="0" smtClean="0">
                <a:solidFill>
                  <a:schemeClr val="tx1">
                    <a:lumMod val="75000"/>
                    <a:lumOff val="25000"/>
                  </a:schemeClr>
                </a:solidFill>
                <a:latin typeface="微软雅黑" pitchFamily="34" charset="-122"/>
                <a:ea typeface="微软雅黑" pitchFamily="34" charset="-122"/>
                <a:sym typeface="微软雅黑" pitchFamily="34" charset="-122"/>
              </a:rPr>
              <a:t>上拥有</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众多粉丝</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还在视频号、 抖音、 小红书等主流平台也进行了全面的部署</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为私域</a:t>
            </a:r>
            <a:r>
              <a:rPr lang="zh-CN" altLang="en-US" dirty="0" smtClean="0">
                <a:solidFill>
                  <a:schemeClr val="tx1">
                    <a:lumMod val="75000"/>
                    <a:lumOff val="25000"/>
                  </a:schemeClr>
                </a:solidFill>
                <a:latin typeface="微软雅黑" pitchFamily="34" charset="-122"/>
                <a:ea typeface="微软雅黑" pitchFamily="34" charset="-122"/>
                <a:sym typeface="微软雅黑" pitchFamily="34" charset="-122"/>
              </a:rPr>
              <a:t>引流做</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足了储备。 幸福西饼私域运营的员工账号拥有不同的定位和形象</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对</a:t>
            </a:r>
            <a:r>
              <a:rPr lang="zh-CN" altLang="en-US" dirty="0" smtClean="0">
                <a:solidFill>
                  <a:schemeClr val="tx1">
                    <a:lumMod val="75000"/>
                    <a:lumOff val="25000"/>
                  </a:schemeClr>
                </a:solidFill>
                <a:latin typeface="微软雅黑" pitchFamily="34" charset="-122"/>
                <a:ea typeface="微软雅黑" pitchFamily="34" charset="-122"/>
                <a:sym typeface="微软雅黑" pitchFamily="34" charset="-122"/>
              </a:rPr>
              <a:t>不同“</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人设 </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IP</a:t>
            </a:r>
            <a:r>
              <a:rPr lang="en-US" altLang="zh-CN" dirty="0" smtClean="0">
                <a:solidFill>
                  <a:schemeClr val="tx1">
                    <a:lumMod val="75000"/>
                    <a:lumOff val="25000"/>
                  </a:schemeClr>
                </a:solidFill>
                <a:latin typeface="微软雅黑" pitchFamily="34" charset="-122"/>
                <a:ea typeface="微软雅黑" pitchFamily="34" charset="-122"/>
                <a:sym typeface="微软雅黑" pitchFamily="34" charset="-122"/>
              </a:rPr>
              <a:t>”</a:t>
            </a:r>
            <a:r>
              <a:rPr lang="zh-CN" altLang="en-US" dirty="0" smtClean="0">
                <a:solidFill>
                  <a:schemeClr val="tx1">
                    <a:lumMod val="75000"/>
                    <a:lumOff val="25000"/>
                  </a:schemeClr>
                </a:solidFill>
                <a:latin typeface="微软雅黑" pitchFamily="34" charset="-122"/>
                <a:ea typeface="微软雅黑" pitchFamily="34" charset="-122"/>
                <a:sym typeface="微软雅黑" pitchFamily="34" charset="-122"/>
              </a:rPr>
              <a:t>进行</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拆解</a:t>
            </a:r>
            <a:r>
              <a:rPr lang="zh-CN" altLang="en-US" dirty="0" smtClean="0">
                <a:solidFill>
                  <a:schemeClr val="tx1">
                    <a:lumMod val="75000"/>
                    <a:lumOff val="25000"/>
                  </a:schemeClr>
                </a:solidFill>
                <a:latin typeface="微软雅黑" pitchFamily="34" charset="-122"/>
                <a:ea typeface="微软雅黑" pitchFamily="34" charset="-122"/>
                <a:sym typeface="微软雅黑" pitchFamily="34" charset="-122"/>
              </a:rPr>
              <a:t>。对</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不同用户</a:t>
            </a:r>
            <a:r>
              <a:rPr lang="zh-CN" altLang="en-US" dirty="0" smtClean="0">
                <a:solidFill>
                  <a:schemeClr val="tx1">
                    <a:lumMod val="75000"/>
                    <a:lumOff val="25000"/>
                  </a:schemeClr>
                </a:solidFill>
                <a:latin typeface="微软雅黑" pitchFamily="34" charset="-122"/>
                <a:ea typeface="微软雅黑" pitchFamily="34" charset="-122"/>
                <a:sym typeface="微软雅黑" pitchFamily="34" charset="-122"/>
              </a:rPr>
              <a:t>进行“裂变”</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幸福西饼的用户数量和私域规模都能保持高增长</a:t>
            </a:r>
            <a:r>
              <a:rPr lang="en-US" altLang="zh-CN" dirty="0" smtClean="0">
                <a:solidFill>
                  <a:schemeClr val="tx1">
                    <a:lumMod val="75000"/>
                    <a:lumOff val="25000"/>
                  </a:schemeClr>
                </a:solidFill>
                <a:latin typeface="微软雅黑" pitchFamily="34" charset="-122"/>
                <a:ea typeface="微软雅黑" pitchFamily="34" charset="-122"/>
                <a:sym typeface="微软雅黑" pitchFamily="34" charset="-122"/>
              </a:rPr>
              <a:t>,</a:t>
            </a:r>
            <a:r>
              <a:rPr lang="zh-CN" altLang="en-US" dirty="0" smtClean="0">
                <a:solidFill>
                  <a:schemeClr val="tx1">
                    <a:lumMod val="75000"/>
                    <a:lumOff val="25000"/>
                  </a:schemeClr>
                </a:solidFill>
                <a:latin typeface="微软雅黑" pitchFamily="34" charset="-122"/>
                <a:ea typeface="微软雅黑" pitchFamily="34" charset="-122"/>
                <a:sym typeface="微软雅黑" pitchFamily="34" charset="-122"/>
              </a:rPr>
              <a:t>得益于</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它的裂变模式和对私域流量的</a:t>
            </a:r>
            <a:r>
              <a:rPr lang="zh-CN" altLang="en-US" dirty="0" smtClean="0">
                <a:solidFill>
                  <a:schemeClr val="tx1">
                    <a:lumMod val="75000"/>
                    <a:lumOff val="25000"/>
                  </a:schemeClr>
                </a:solidFill>
                <a:latin typeface="微软雅黑" pitchFamily="34" charset="-122"/>
                <a:ea typeface="微软雅黑" pitchFamily="34" charset="-122"/>
                <a:sym typeface="微软雅黑" pitchFamily="34" charset="-122"/>
              </a:rPr>
              <a:t>挖掘。幸福</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西饼在自己的私域渠道内都设置了裂变</a:t>
            </a:r>
            <a:r>
              <a:rPr lang="zh-CN" altLang="en-US" dirty="0" smtClean="0">
                <a:solidFill>
                  <a:schemeClr val="tx1">
                    <a:lumMod val="75000"/>
                    <a:lumOff val="25000"/>
                  </a:schemeClr>
                </a:solidFill>
                <a:latin typeface="微软雅黑" pitchFamily="34" charset="-122"/>
                <a:ea typeface="微软雅黑" pitchFamily="34" charset="-122"/>
                <a:sym typeface="微软雅黑" pitchFamily="34" charset="-122"/>
              </a:rPr>
              <a:t>的入口</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通过福利宣传</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不断拉进新用户</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保持私域的规模和活力。</a:t>
            </a:r>
            <a:endParaRPr lang="en-US" altLang="zh-CN" dirty="0">
              <a:solidFill>
                <a:schemeClr val="tx1">
                  <a:lumMod val="75000"/>
                  <a:lumOff val="25000"/>
                </a:schemeClr>
              </a:solidFill>
              <a:latin typeface="微软雅黑" pitchFamily="34" charset="-122"/>
              <a:ea typeface="微软雅黑" pitchFamily="34" charset="-122"/>
              <a:sym typeface="微软雅黑" pitchFamily="34" charset="-122"/>
            </a:endParaRPr>
          </a:p>
        </p:txBody>
      </p:sp>
    </p:spTree>
    <p:extLst>
      <p:ext uri="{BB962C8B-B14F-4D97-AF65-F5344CB8AC3E}">
        <p14:creationId xmlns:p14="http://schemas.microsoft.com/office/powerpoint/2010/main" val="615236881"/>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heel(1)">
                                      <p:cBhvr>
                                        <p:cTn id="7" dur="2000"/>
                                        <p:tgtEl>
                                          <p:spTgt spid="9"/>
                                        </p:tgtEl>
                                      </p:cBhvr>
                                    </p:animEffect>
                                  </p:childTnLst>
                                </p:cTn>
                              </p:par>
                              <p:par>
                                <p:cTn id="8" presetID="41" presetClass="entr" presetSubtype="0" fill="hold" grpId="0" nodeType="withEffect">
                                  <p:stCondLst>
                                    <p:cond delay="500"/>
                                  </p:stCondLst>
                                  <p:iterate type="lt">
                                    <p:tmPct val="10000"/>
                                  </p:iterate>
                                  <p:childTnLst>
                                    <p:set>
                                      <p:cBhvr>
                                        <p:cTn id="9" dur="1" fill="hold">
                                          <p:stCondLst>
                                            <p:cond delay="0"/>
                                          </p:stCondLst>
                                        </p:cTn>
                                        <p:tgtEl>
                                          <p:spTgt spid="10"/>
                                        </p:tgtEl>
                                        <p:attrNameLst>
                                          <p:attrName>style.visibility</p:attrName>
                                        </p:attrNameLst>
                                      </p:cBhvr>
                                      <p:to>
                                        <p:strVal val="visible"/>
                                      </p:to>
                                    </p:set>
                                    <p:anim calcmode="lin" valueType="num">
                                      <p:cBhvr>
                                        <p:cTn id="10"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11" dur="500" fill="hold"/>
                                        <p:tgtEl>
                                          <p:spTgt spid="10"/>
                                        </p:tgtEl>
                                        <p:attrNameLst>
                                          <p:attrName>ppt_y</p:attrName>
                                        </p:attrNameLst>
                                      </p:cBhvr>
                                      <p:tavLst>
                                        <p:tav tm="0">
                                          <p:val>
                                            <p:strVal val="#ppt_y"/>
                                          </p:val>
                                        </p:tav>
                                        <p:tav tm="100000">
                                          <p:val>
                                            <p:strVal val="#ppt_y"/>
                                          </p:val>
                                        </p:tav>
                                      </p:tavLst>
                                    </p:anim>
                                    <p:anim calcmode="lin" valueType="num">
                                      <p:cBhvr>
                                        <p:cTn id="12"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3"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4" dur="500" tmFilter="0,0; .5, 1; 1, 1"/>
                                        <p:tgtEl>
                                          <p:spTgt spid="10"/>
                                        </p:tgtEl>
                                      </p:cBhvr>
                                    </p:animEffect>
                                  </p:childTnLst>
                                </p:cTn>
                              </p:par>
                            </p:childTnLst>
                          </p:cTn>
                        </p:par>
                        <p:par>
                          <p:cTn id="15" fill="hold">
                            <p:stCondLst>
                              <p:cond delay="2000"/>
                            </p:stCondLst>
                            <p:childTnLst>
                              <p:par>
                                <p:cTn id="16" presetID="14" presetClass="entr" presetSubtype="10" fill="hold" grpId="0" nodeType="after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randombar(horizontal)">
                                      <p:cBhvr>
                                        <p:cTn id="18" dur="1000"/>
                                        <p:tgtEl>
                                          <p:spTgt spid="16"/>
                                        </p:tgtEl>
                                      </p:cBhvr>
                                    </p:animEffect>
                                  </p:childTnLst>
                                </p:cTn>
                              </p:par>
                            </p:childTnLst>
                          </p:cTn>
                        </p:par>
                        <p:par>
                          <p:cTn id="19" fill="hold">
                            <p:stCondLst>
                              <p:cond delay="3000"/>
                            </p:stCondLst>
                            <p:childTnLst>
                              <p:par>
                                <p:cTn id="20" presetID="52" presetClass="entr" presetSubtype="0" fill="hold" grpId="0" nodeType="afterEffect">
                                  <p:stCondLst>
                                    <p:cond delay="0"/>
                                  </p:stCondLst>
                                  <p:childTnLst>
                                    <p:set>
                                      <p:cBhvr>
                                        <p:cTn id="21" dur="1" fill="hold">
                                          <p:stCondLst>
                                            <p:cond delay="0"/>
                                          </p:stCondLst>
                                        </p:cTn>
                                        <p:tgtEl>
                                          <p:spTgt spid="15"/>
                                        </p:tgtEl>
                                        <p:attrNameLst>
                                          <p:attrName>style.visibility</p:attrName>
                                        </p:attrNameLst>
                                      </p:cBhvr>
                                      <p:to>
                                        <p:strVal val="visible"/>
                                      </p:to>
                                    </p:set>
                                    <p:animScale>
                                      <p:cBhvr>
                                        <p:cTn id="22" dur="5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3" dur="500" decel="50000" fill="hold">
                                          <p:stCondLst>
                                            <p:cond delay="0"/>
                                          </p:stCondLst>
                                        </p:cTn>
                                        <p:tgtEl>
                                          <p:spTgt spid="15"/>
                                        </p:tgtEl>
                                        <p:attrNameLst>
                                          <p:attrName>ppt_x,ppt_y</p:attrName>
                                        </p:attrNameLst>
                                      </p:cBhvr>
                                      <p:rCtr x="0" y="0"/>
                                    </p:animMotion>
                                    <p:animEffect>
                                      <p:cBhvr>
                                        <p:cTn id="2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15" grpId="0" animBg="1"/>
      <p:bldP spid="1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flipH="1">
            <a:off x="1" y="4521903"/>
            <a:ext cx="4031399" cy="2197900"/>
            <a:chOff x="5917425" y="3435846"/>
            <a:chExt cx="3226575" cy="1707654"/>
          </a:xfrm>
        </p:grpSpPr>
        <p:pic>
          <p:nvPicPr>
            <p:cNvPr id="43"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4"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45" name="组合 44"/>
          <p:cNvGrpSpPr/>
          <p:nvPr/>
        </p:nvGrpSpPr>
        <p:grpSpPr>
          <a:xfrm>
            <a:off x="7914767" y="4482889"/>
            <a:ext cx="4300320" cy="2275929"/>
            <a:chOff x="5917425" y="3435846"/>
            <a:chExt cx="3226575" cy="1707654"/>
          </a:xfrm>
        </p:grpSpPr>
        <p:pic>
          <p:nvPicPr>
            <p:cNvPr id="46"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7"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33" name="椭圆 32"/>
          <p:cNvSpPr/>
          <p:nvPr/>
        </p:nvSpPr>
        <p:spPr>
          <a:xfrm>
            <a:off x="5376109" y="1629269"/>
            <a:ext cx="1367796" cy="1367796"/>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dirty="0"/>
          </a:p>
        </p:txBody>
      </p:sp>
      <p:sp>
        <p:nvSpPr>
          <p:cNvPr id="36" name="Rectangle 49"/>
          <p:cNvSpPr/>
          <p:nvPr/>
        </p:nvSpPr>
        <p:spPr>
          <a:xfrm>
            <a:off x="2425700" y="3388942"/>
            <a:ext cx="7054850" cy="615549"/>
          </a:xfrm>
          <a:prstGeom prst="rect">
            <a:avLst/>
          </a:prstGeom>
          <a:effectLst/>
        </p:spPr>
        <p:txBody>
          <a:bodyPr wrap="square" lIns="121917" tIns="60958" rIns="121917" bIns="60958">
            <a:spAutoFit/>
          </a:bodyPr>
          <a:lstStyle/>
          <a:p>
            <a:pPr marL="0" lvl="1" algn="ctr"/>
            <a:r>
              <a:rPr lang="zh-CN" altLang="en-US" sz="3200" b="1" dirty="0">
                <a:solidFill>
                  <a:schemeClr val="accent1"/>
                </a:solidFill>
                <a:latin typeface="微软雅黑" pitchFamily="34" charset="-122"/>
                <a:ea typeface="微软雅黑" pitchFamily="34" charset="-122"/>
              </a:rPr>
              <a:t>第一</a:t>
            </a:r>
            <a:r>
              <a:rPr lang="zh-CN" altLang="en-US" sz="3200" b="1" dirty="0" smtClean="0">
                <a:solidFill>
                  <a:schemeClr val="accent1"/>
                </a:solidFill>
                <a:latin typeface="微软雅黑" pitchFamily="34" charset="-122"/>
                <a:ea typeface="微软雅黑" pitchFamily="34" charset="-122"/>
              </a:rPr>
              <a:t>节  创业</a:t>
            </a:r>
            <a:r>
              <a:rPr lang="zh-CN" altLang="en-US" sz="3200" b="1" dirty="0">
                <a:solidFill>
                  <a:schemeClr val="accent1"/>
                </a:solidFill>
                <a:latin typeface="微软雅黑" pitchFamily="34" charset="-122"/>
                <a:ea typeface="微软雅黑" pitchFamily="34" charset="-122"/>
              </a:rPr>
              <a:t>的基本</a:t>
            </a:r>
            <a:r>
              <a:rPr lang="zh-CN" altLang="en-US" sz="3200" b="1" dirty="0" smtClean="0">
                <a:solidFill>
                  <a:schemeClr val="accent1"/>
                </a:solidFill>
                <a:latin typeface="微软雅黑" pitchFamily="34" charset="-122"/>
                <a:ea typeface="微软雅黑" pitchFamily="34" charset="-122"/>
              </a:rPr>
              <a:t>概念</a:t>
            </a:r>
            <a:endParaRPr lang="en-US" altLang="zh-CN" sz="3200" b="1" dirty="0">
              <a:solidFill>
                <a:schemeClr val="accent1"/>
              </a:solidFill>
              <a:latin typeface="微软雅黑" pitchFamily="34" charset="-122"/>
              <a:ea typeface="微软雅黑" pitchFamily="34" charset="-122"/>
            </a:endParaRPr>
          </a:p>
        </p:txBody>
      </p:sp>
      <p:cxnSp>
        <p:nvCxnSpPr>
          <p:cNvPr id="38" name="Straight Connector 2"/>
          <p:cNvCxnSpPr/>
          <p:nvPr/>
        </p:nvCxnSpPr>
        <p:spPr>
          <a:xfrm>
            <a:off x="2667000" y="4014097"/>
            <a:ext cx="6813550" cy="0"/>
          </a:xfrm>
          <a:prstGeom prst="line">
            <a:avLst/>
          </a:prstGeom>
          <a:ln w="9525">
            <a:solidFill>
              <a:schemeClr val="accent1"/>
            </a:solidFill>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sp>
        <p:nvSpPr>
          <p:cNvPr id="48" name="矩形 4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49" name="矩形 4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6" name="TextBox 45"/>
          <p:cNvSpPr txBox="1"/>
          <p:nvPr/>
        </p:nvSpPr>
        <p:spPr>
          <a:xfrm>
            <a:off x="5409004" y="2097723"/>
            <a:ext cx="1318496" cy="430883"/>
          </a:xfrm>
          <a:prstGeom prst="rect">
            <a:avLst/>
          </a:prstGeom>
          <a:noFill/>
          <a:effectLst/>
        </p:spPr>
        <p:txBody>
          <a:bodyPr wrap="none" lIns="121917" tIns="60958" rIns="121917" bIns="60958" rtlCol="0">
            <a:spAutoFit/>
          </a:bodyPr>
          <a:lstStyle/>
          <a:p>
            <a:pPr algn="ctr"/>
            <a:r>
              <a:rPr lang="en-US" altLang="zh-CN" sz="2000" b="1" dirty="0">
                <a:solidFill>
                  <a:schemeClr val="bg1"/>
                </a:solidFill>
                <a:latin typeface="微软雅黑" pitchFamily="34" charset="-122"/>
                <a:ea typeface="微软雅黑" pitchFamily="34" charset="-122"/>
              </a:rPr>
              <a:t>PART 01</a:t>
            </a:r>
          </a:p>
        </p:txBody>
      </p:sp>
    </p:spTree>
    <p:extLst>
      <p:ext uri="{BB962C8B-B14F-4D97-AF65-F5344CB8AC3E}">
        <p14:creationId xmlns:p14="http://schemas.microsoft.com/office/powerpoint/2010/main" val="3294071344"/>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1" name="组合 20"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660832" y="1510805"/>
            <a:ext cx="1924050" cy="4030663"/>
            <a:chOff x="1661530" y="2239405"/>
            <a:chExt cx="1924050" cy="4030663"/>
          </a:xfrm>
          <a:solidFill>
            <a:schemeClr val="accent2">
              <a:lumMod val="75000"/>
            </a:schemeClr>
          </a:solidFill>
        </p:grpSpPr>
        <p:sp>
          <p:nvSpPr>
            <p:cNvPr id="22" name="Freeform 47"/>
            <p:cNvSpPr>
              <a:spLocks/>
            </p:cNvSpPr>
            <p:nvPr/>
          </p:nvSpPr>
          <p:spPr bwMode="auto">
            <a:xfrm flipH="1">
              <a:off x="1661530" y="2290205"/>
              <a:ext cx="1924050" cy="3979863"/>
            </a:xfrm>
            <a:custGeom>
              <a:avLst/>
              <a:gdLst>
                <a:gd name="T0" fmla="*/ 450 w 450"/>
                <a:gd name="T1" fmla="*/ 409 h 931"/>
                <a:gd name="T2" fmla="*/ 450 w 450"/>
                <a:gd name="T3" fmla="*/ 562 h 931"/>
                <a:gd name="T4" fmla="*/ 410 w 450"/>
                <a:gd name="T5" fmla="*/ 562 h 931"/>
                <a:gd name="T6" fmla="*/ 400 w 450"/>
                <a:gd name="T7" fmla="*/ 419 h 931"/>
                <a:gd name="T8" fmla="*/ 341 w 450"/>
                <a:gd name="T9" fmla="*/ 292 h 931"/>
                <a:gd name="T10" fmla="*/ 336 w 450"/>
                <a:gd name="T11" fmla="*/ 526 h 931"/>
                <a:gd name="T12" fmla="*/ 374 w 450"/>
                <a:gd name="T13" fmla="*/ 931 h 931"/>
                <a:gd name="T14" fmla="*/ 324 w 450"/>
                <a:gd name="T15" fmla="*/ 931 h 931"/>
                <a:gd name="T16" fmla="*/ 262 w 450"/>
                <a:gd name="T17" fmla="*/ 511 h 931"/>
                <a:gd name="T18" fmla="*/ 238 w 450"/>
                <a:gd name="T19" fmla="*/ 511 h 931"/>
                <a:gd name="T20" fmla="*/ 215 w 450"/>
                <a:gd name="T21" fmla="*/ 931 h 931"/>
                <a:gd name="T22" fmla="*/ 165 w 450"/>
                <a:gd name="T23" fmla="*/ 931 h 931"/>
                <a:gd name="T24" fmla="*/ 165 w 450"/>
                <a:gd name="T25" fmla="*/ 423 h 931"/>
                <a:gd name="T26" fmla="*/ 188 w 450"/>
                <a:gd name="T27" fmla="*/ 285 h 931"/>
                <a:gd name="T28" fmla="*/ 31 w 450"/>
                <a:gd name="T29" fmla="*/ 114 h 931"/>
                <a:gd name="T30" fmla="*/ 0 w 450"/>
                <a:gd name="T31" fmla="*/ 16 h 931"/>
                <a:gd name="T32" fmla="*/ 44 w 450"/>
                <a:gd name="T33" fmla="*/ 0 h 931"/>
                <a:gd name="T34" fmla="*/ 179 w 450"/>
                <a:gd name="T35" fmla="*/ 197 h 931"/>
                <a:gd name="T36" fmla="*/ 225 w 450"/>
                <a:gd name="T37" fmla="*/ 197 h 931"/>
                <a:gd name="T38" fmla="*/ 255 w 450"/>
                <a:gd name="T39" fmla="*/ 240 h 931"/>
                <a:gd name="T40" fmla="*/ 200 w 450"/>
                <a:gd name="T41" fmla="*/ 411 h 931"/>
                <a:gd name="T42" fmla="*/ 225 w 450"/>
                <a:gd name="T43" fmla="*/ 450 h 931"/>
                <a:gd name="T44" fmla="*/ 266 w 450"/>
                <a:gd name="T45" fmla="*/ 416 h 931"/>
                <a:gd name="T46" fmla="*/ 255 w 450"/>
                <a:gd name="T47" fmla="*/ 240 h 931"/>
                <a:gd name="T48" fmla="*/ 307 w 450"/>
                <a:gd name="T49" fmla="*/ 195 h 931"/>
                <a:gd name="T50" fmla="*/ 400 w 450"/>
                <a:gd name="T51" fmla="*/ 257 h 931"/>
                <a:gd name="T52" fmla="*/ 450 w 450"/>
                <a:gd name="T53" fmla="*/ 409 h 9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50" h="931">
                  <a:moveTo>
                    <a:pt x="450" y="409"/>
                  </a:moveTo>
                  <a:cubicBezTo>
                    <a:pt x="450" y="562"/>
                    <a:pt x="450" y="562"/>
                    <a:pt x="450" y="562"/>
                  </a:cubicBezTo>
                  <a:cubicBezTo>
                    <a:pt x="410" y="562"/>
                    <a:pt x="410" y="562"/>
                    <a:pt x="410" y="562"/>
                  </a:cubicBezTo>
                  <a:cubicBezTo>
                    <a:pt x="400" y="419"/>
                    <a:pt x="400" y="419"/>
                    <a:pt x="400" y="419"/>
                  </a:cubicBezTo>
                  <a:cubicBezTo>
                    <a:pt x="341" y="292"/>
                    <a:pt x="341" y="292"/>
                    <a:pt x="341" y="292"/>
                  </a:cubicBezTo>
                  <a:cubicBezTo>
                    <a:pt x="341" y="292"/>
                    <a:pt x="319" y="381"/>
                    <a:pt x="336" y="526"/>
                  </a:cubicBezTo>
                  <a:cubicBezTo>
                    <a:pt x="353" y="671"/>
                    <a:pt x="374" y="931"/>
                    <a:pt x="374" y="931"/>
                  </a:cubicBezTo>
                  <a:cubicBezTo>
                    <a:pt x="324" y="931"/>
                    <a:pt x="324" y="931"/>
                    <a:pt x="324" y="931"/>
                  </a:cubicBezTo>
                  <a:cubicBezTo>
                    <a:pt x="262" y="511"/>
                    <a:pt x="262" y="511"/>
                    <a:pt x="262" y="511"/>
                  </a:cubicBezTo>
                  <a:cubicBezTo>
                    <a:pt x="238" y="511"/>
                    <a:pt x="238" y="511"/>
                    <a:pt x="238" y="511"/>
                  </a:cubicBezTo>
                  <a:cubicBezTo>
                    <a:pt x="215" y="931"/>
                    <a:pt x="215" y="931"/>
                    <a:pt x="215" y="931"/>
                  </a:cubicBezTo>
                  <a:cubicBezTo>
                    <a:pt x="165" y="931"/>
                    <a:pt x="165" y="931"/>
                    <a:pt x="165" y="931"/>
                  </a:cubicBezTo>
                  <a:cubicBezTo>
                    <a:pt x="165" y="931"/>
                    <a:pt x="141" y="562"/>
                    <a:pt x="165" y="423"/>
                  </a:cubicBezTo>
                  <a:cubicBezTo>
                    <a:pt x="188" y="285"/>
                    <a:pt x="188" y="285"/>
                    <a:pt x="188" y="285"/>
                  </a:cubicBezTo>
                  <a:cubicBezTo>
                    <a:pt x="188" y="285"/>
                    <a:pt x="62" y="211"/>
                    <a:pt x="31" y="114"/>
                  </a:cubicBezTo>
                  <a:cubicBezTo>
                    <a:pt x="0" y="16"/>
                    <a:pt x="0" y="16"/>
                    <a:pt x="0" y="16"/>
                  </a:cubicBezTo>
                  <a:cubicBezTo>
                    <a:pt x="44" y="0"/>
                    <a:pt x="44" y="0"/>
                    <a:pt x="44" y="0"/>
                  </a:cubicBezTo>
                  <a:cubicBezTo>
                    <a:pt x="44" y="0"/>
                    <a:pt x="110" y="197"/>
                    <a:pt x="179" y="197"/>
                  </a:cubicBezTo>
                  <a:cubicBezTo>
                    <a:pt x="197" y="197"/>
                    <a:pt x="212" y="197"/>
                    <a:pt x="225" y="197"/>
                  </a:cubicBezTo>
                  <a:cubicBezTo>
                    <a:pt x="225" y="197"/>
                    <a:pt x="224" y="242"/>
                    <a:pt x="255" y="240"/>
                  </a:cubicBezTo>
                  <a:cubicBezTo>
                    <a:pt x="200" y="411"/>
                    <a:pt x="200" y="411"/>
                    <a:pt x="200" y="411"/>
                  </a:cubicBezTo>
                  <a:cubicBezTo>
                    <a:pt x="225" y="450"/>
                    <a:pt x="225" y="450"/>
                    <a:pt x="225" y="450"/>
                  </a:cubicBezTo>
                  <a:cubicBezTo>
                    <a:pt x="266" y="416"/>
                    <a:pt x="266" y="416"/>
                    <a:pt x="266" y="416"/>
                  </a:cubicBezTo>
                  <a:cubicBezTo>
                    <a:pt x="255" y="240"/>
                    <a:pt x="255" y="240"/>
                    <a:pt x="255" y="240"/>
                  </a:cubicBezTo>
                  <a:cubicBezTo>
                    <a:pt x="286" y="238"/>
                    <a:pt x="307" y="195"/>
                    <a:pt x="307" y="195"/>
                  </a:cubicBezTo>
                  <a:cubicBezTo>
                    <a:pt x="338" y="197"/>
                    <a:pt x="385" y="209"/>
                    <a:pt x="400" y="257"/>
                  </a:cubicBezTo>
                  <a:cubicBezTo>
                    <a:pt x="424" y="331"/>
                    <a:pt x="450" y="409"/>
                    <a:pt x="450" y="409"/>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sp>
          <p:nvSpPr>
            <p:cNvPr id="23" name="Oval 48"/>
            <p:cNvSpPr>
              <a:spLocks noChangeArrowheads="1"/>
            </p:cNvSpPr>
            <p:nvPr/>
          </p:nvSpPr>
          <p:spPr bwMode="auto">
            <a:xfrm flipH="1">
              <a:off x="1909178" y="2239405"/>
              <a:ext cx="804863" cy="803275"/>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sp>
          <p:nvSpPr>
            <p:cNvPr id="24" name="Freeform 49"/>
            <p:cNvSpPr>
              <a:spLocks/>
            </p:cNvSpPr>
            <p:nvPr/>
          </p:nvSpPr>
          <p:spPr bwMode="auto">
            <a:xfrm flipH="1">
              <a:off x="2448929" y="3317316"/>
              <a:ext cx="280988" cy="896938"/>
            </a:xfrm>
            <a:custGeom>
              <a:avLst/>
              <a:gdLst>
                <a:gd name="T0" fmla="*/ 148 w 177"/>
                <a:gd name="T1" fmla="*/ 0 h 565"/>
                <a:gd name="T2" fmla="*/ 177 w 177"/>
                <a:gd name="T3" fmla="*/ 473 h 565"/>
                <a:gd name="T4" fmla="*/ 67 w 177"/>
                <a:gd name="T5" fmla="*/ 565 h 565"/>
                <a:gd name="T6" fmla="*/ 0 w 177"/>
                <a:gd name="T7" fmla="*/ 460 h 565"/>
                <a:gd name="T8" fmla="*/ 148 w 177"/>
                <a:gd name="T9" fmla="*/ 0 h 565"/>
              </a:gdLst>
              <a:ahLst/>
              <a:cxnLst>
                <a:cxn ang="0">
                  <a:pos x="T0" y="T1"/>
                </a:cxn>
                <a:cxn ang="0">
                  <a:pos x="T2" y="T3"/>
                </a:cxn>
                <a:cxn ang="0">
                  <a:pos x="T4" y="T5"/>
                </a:cxn>
                <a:cxn ang="0">
                  <a:pos x="T6" y="T7"/>
                </a:cxn>
                <a:cxn ang="0">
                  <a:pos x="T8" y="T9"/>
                </a:cxn>
              </a:cxnLst>
              <a:rect l="0" t="0" r="r" b="b"/>
              <a:pathLst>
                <a:path w="177" h="565">
                  <a:moveTo>
                    <a:pt x="148" y="0"/>
                  </a:moveTo>
                  <a:lnTo>
                    <a:pt x="177" y="473"/>
                  </a:lnTo>
                  <a:lnTo>
                    <a:pt x="67" y="565"/>
                  </a:lnTo>
                  <a:lnTo>
                    <a:pt x="0" y="460"/>
                  </a:lnTo>
                  <a:lnTo>
                    <a:pt x="148"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grpSp>
      <p:grpSp>
        <p:nvGrpSpPr>
          <p:cNvPr id="47" name="组合 46"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2767639" y="1137808"/>
            <a:ext cx="594519" cy="372997"/>
            <a:chOff x="3768337" y="1881704"/>
            <a:chExt cx="1624013" cy="1181100"/>
          </a:xfrm>
          <a:solidFill>
            <a:srgbClr val="0F914C"/>
          </a:solidFill>
        </p:grpSpPr>
        <p:sp>
          <p:nvSpPr>
            <p:cNvPr id="48" name="Freeform 57"/>
            <p:cNvSpPr>
              <a:spLocks/>
            </p:cNvSpPr>
            <p:nvPr/>
          </p:nvSpPr>
          <p:spPr bwMode="auto">
            <a:xfrm>
              <a:off x="3768337" y="1942029"/>
              <a:ext cx="1093788" cy="1120775"/>
            </a:xfrm>
            <a:custGeom>
              <a:avLst/>
              <a:gdLst>
                <a:gd name="T0" fmla="*/ 689 w 689"/>
                <a:gd name="T1" fmla="*/ 288 h 706"/>
                <a:gd name="T2" fmla="*/ 689 w 689"/>
                <a:gd name="T3" fmla="*/ 706 h 706"/>
                <a:gd name="T4" fmla="*/ 0 w 689"/>
                <a:gd name="T5" fmla="*/ 706 h 706"/>
                <a:gd name="T6" fmla="*/ 0 w 689"/>
                <a:gd name="T7" fmla="*/ 0 h 706"/>
                <a:gd name="T8" fmla="*/ 689 w 689"/>
                <a:gd name="T9" fmla="*/ 0 h 706"/>
                <a:gd name="T10" fmla="*/ 689 w 689"/>
                <a:gd name="T11" fmla="*/ 94 h 706"/>
                <a:gd name="T12" fmla="*/ 598 w 689"/>
                <a:gd name="T13" fmla="*/ 148 h 706"/>
                <a:gd name="T14" fmla="*/ 598 w 689"/>
                <a:gd name="T15" fmla="*/ 94 h 706"/>
                <a:gd name="T16" fmla="*/ 94 w 689"/>
                <a:gd name="T17" fmla="*/ 94 h 706"/>
                <a:gd name="T18" fmla="*/ 94 w 689"/>
                <a:gd name="T19" fmla="*/ 611 h 706"/>
                <a:gd name="T20" fmla="*/ 598 w 689"/>
                <a:gd name="T21" fmla="*/ 611 h 706"/>
                <a:gd name="T22" fmla="*/ 598 w 689"/>
                <a:gd name="T23" fmla="*/ 353 h 706"/>
                <a:gd name="T24" fmla="*/ 689 w 689"/>
                <a:gd name="T25" fmla="*/ 28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9" h="706">
                  <a:moveTo>
                    <a:pt x="689" y="288"/>
                  </a:moveTo>
                  <a:lnTo>
                    <a:pt x="689" y="706"/>
                  </a:lnTo>
                  <a:lnTo>
                    <a:pt x="0" y="706"/>
                  </a:lnTo>
                  <a:lnTo>
                    <a:pt x="0" y="0"/>
                  </a:lnTo>
                  <a:lnTo>
                    <a:pt x="689" y="0"/>
                  </a:lnTo>
                  <a:lnTo>
                    <a:pt x="689" y="94"/>
                  </a:lnTo>
                  <a:lnTo>
                    <a:pt x="598" y="148"/>
                  </a:lnTo>
                  <a:lnTo>
                    <a:pt x="598" y="94"/>
                  </a:lnTo>
                  <a:lnTo>
                    <a:pt x="94" y="94"/>
                  </a:lnTo>
                  <a:lnTo>
                    <a:pt x="94" y="611"/>
                  </a:lnTo>
                  <a:lnTo>
                    <a:pt x="598" y="611"/>
                  </a:lnTo>
                  <a:lnTo>
                    <a:pt x="598" y="353"/>
                  </a:lnTo>
                  <a:lnTo>
                    <a:pt x="689" y="288"/>
                  </a:lnTo>
                  <a:close/>
                </a:path>
              </a:pathLst>
            </a:custGeom>
            <a:grpFill/>
            <a:ln>
              <a:noFill/>
            </a:ln>
            <a:effectLst/>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grpSp>
          <p:nvGrpSpPr>
            <p:cNvPr id="49" name="组合 48"/>
            <p:cNvGrpSpPr/>
            <p:nvPr/>
          </p:nvGrpSpPr>
          <p:grpSpPr>
            <a:xfrm>
              <a:off x="4008050" y="1881704"/>
              <a:ext cx="1384300" cy="903287"/>
              <a:chOff x="4008050" y="1881704"/>
              <a:chExt cx="1384300" cy="903287"/>
            </a:xfrm>
            <a:grpFill/>
          </p:grpSpPr>
          <p:sp>
            <p:nvSpPr>
              <p:cNvPr id="50" name="Freeform 50"/>
              <p:cNvSpPr>
                <a:spLocks/>
              </p:cNvSpPr>
              <p:nvPr/>
            </p:nvSpPr>
            <p:spPr bwMode="auto">
              <a:xfrm>
                <a:off x="4862125" y="1881704"/>
                <a:ext cx="530225" cy="403225"/>
              </a:xfrm>
              <a:custGeom>
                <a:avLst/>
                <a:gdLst>
                  <a:gd name="T0" fmla="*/ 334 w 334"/>
                  <a:gd name="T1" fmla="*/ 0 h 254"/>
                  <a:gd name="T2" fmla="*/ 0 w 334"/>
                  <a:gd name="T3" fmla="*/ 254 h 254"/>
                  <a:gd name="T4" fmla="*/ 0 w 334"/>
                  <a:gd name="T5" fmla="*/ 194 h 254"/>
                  <a:gd name="T6" fmla="*/ 334 w 334"/>
                  <a:gd name="T7" fmla="*/ 0 h 254"/>
                </a:gdLst>
                <a:ahLst/>
                <a:cxnLst>
                  <a:cxn ang="0">
                    <a:pos x="T0" y="T1"/>
                  </a:cxn>
                  <a:cxn ang="0">
                    <a:pos x="T2" y="T3"/>
                  </a:cxn>
                  <a:cxn ang="0">
                    <a:pos x="T4" y="T5"/>
                  </a:cxn>
                  <a:cxn ang="0">
                    <a:pos x="T6" y="T7"/>
                  </a:cxn>
                </a:cxnLst>
                <a:rect l="0" t="0" r="r" b="b"/>
                <a:pathLst>
                  <a:path w="334" h="254">
                    <a:moveTo>
                      <a:pt x="334" y="0"/>
                    </a:moveTo>
                    <a:lnTo>
                      <a:pt x="0" y="254"/>
                    </a:lnTo>
                    <a:lnTo>
                      <a:pt x="0" y="194"/>
                    </a:lnTo>
                    <a:lnTo>
                      <a:pt x="33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sp>
            <p:nvSpPr>
              <p:cNvPr id="51" name="Freeform 58"/>
              <p:cNvSpPr>
                <a:spLocks/>
              </p:cNvSpPr>
              <p:nvPr/>
            </p:nvSpPr>
            <p:spPr bwMode="auto">
              <a:xfrm>
                <a:off x="4717663" y="2189679"/>
                <a:ext cx="144463" cy="206375"/>
              </a:xfrm>
              <a:custGeom>
                <a:avLst/>
                <a:gdLst>
                  <a:gd name="T0" fmla="*/ 91 w 91"/>
                  <a:gd name="T1" fmla="*/ 0 h 130"/>
                  <a:gd name="T2" fmla="*/ 91 w 91"/>
                  <a:gd name="T3" fmla="*/ 60 h 130"/>
                  <a:gd name="T4" fmla="*/ 0 w 91"/>
                  <a:gd name="T5" fmla="*/ 130 h 130"/>
                  <a:gd name="T6" fmla="*/ 0 w 91"/>
                  <a:gd name="T7" fmla="*/ 54 h 130"/>
                  <a:gd name="T8" fmla="*/ 91 w 91"/>
                  <a:gd name="T9" fmla="*/ 0 h 130"/>
                </a:gdLst>
                <a:ahLst/>
                <a:cxnLst>
                  <a:cxn ang="0">
                    <a:pos x="T0" y="T1"/>
                  </a:cxn>
                  <a:cxn ang="0">
                    <a:pos x="T2" y="T3"/>
                  </a:cxn>
                  <a:cxn ang="0">
                    <a:pos x="T4" y="T5"/>
                  </a:cxn>
                  <a:cxn ang="0">
                    <a:pos x="T6" y="T7"/>
                  </a:cxn>
                  <a:cxn ang="0">
                    <a:pos x="T8" y="T9"/>
                  </a:cxn>
                </a:cxnLst>
                <a:rect l="0" t="0" r="r" b="b"/>
                <a:pathLst>
                  <a:path w="91" h="130">
                    <a:moveTo>
                      <a:pt x="91" y="0"/>
                    </a:moveTo>
                    <a:lnTo>
                      <a:pt x="91" y="60"/>
                    </a:lnTo>
                    <a:lnTo>
                      <a:pt x="0" y="130"/>
                    </a:lnTo>
                    <a:lnTo>
                      <a:pt x="0" y="54"/>
                    </a:lnTo>
                    <a:lnTo>
                      <a:pt x="9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sp>
            <p:nvSpPr>
              <p:cNvPr id="52" name="Freeform 61"/>
              <p:cNvSpPr>
                <a:spLocks/>
              </p:cNvSpPr>
              <p:nvPr/>
            </p:nvSpPr>
            <p:spPr bwMode="auto">
              <a:xfrm>
                <a:off x="4008050" y="2275403"/>
                <a:ext cx="709613" cy="509588"/>
              </a:xfrm>
              <a:custGeom>
                <a:avLst/>
                <a:gdLst>
                  <a:gd name="T0" fmla="*/ 447 w 447"/>
                  <a:gd name="T1" fmla="*/ 0 h 321"/>
                  <a:gd name="T2" fmla="*/ 447 w 447"/>
                  <a:gd name="T3" fmla="*/ 76 h 321"/>
                  <a:gd name="T4" fmla="*/ 123 w 447"/>
                  <a:gd name="T5" fmla="*/ 321 h 321"/>
                  <a:gd name="T6" fmla="*/ 0 w 447"/>
                  <a:gd name="T7" fmla="*/ 22 h 321"/>
                  <a:gd name="T8" fmla="*/ 123 w 447"/>
                  <a:gd name="T9" fmla="*/ 186 h 321"/>
                  <a:gd name="T10" fmla="*/ 447 w 447"/>
                  <a:gd name="T11" fmla="*/ 0 h 321"/>
                </a:gdLst>
                <a:ahLst/>
                <a:cxnLst>
                  <a:cxn ang="0">
                    <a:pos x="T0" y="T1"/>
                  </a:cxn>
                  <a:cxn ang="0">
                    <a:pos x="T2" y="T3"/>
                  </a:cxn>
                  <a:cxn ang="0">
                    <a:pos x="T4" y="T5"/>
                  </a:cxn>
                  <a:cxn ang="0">
                    <a:pos x="T6" y="T7"/>
                  </a:cxn>
                  <a:cxn ang="0">
                    <a:pos x="T8" y="T9"/>
                  </a:cxn>
                  <a:cxn ang="0">
                    <a:pos x="T10" y="T11"/>
                  </a:cxn>
                </a:cxnLst>
                <a:rect l="0" t="0" r="r" b="b"/>
                <a:pathLst>
                  <a:path w="447" h="321">
                    <a:moveTo>
                      <a:pt x="447" y="0"/>
                    </a:moveTo>
                    <a:lnTo>
                      <a:pt x="447" y="76"/>
                    </a:lnTo>
                    <a:lnTo>
                      <a:pt x="123" y="321"/>
                    </a:lnTo>
                    <a:lnTo>
                      <a:pt x="0" y="22"/>
                    </a:lnTo>
                    <a:lnTo>
                      <a:pt x="123" y="186"/>
                    </a:lnTo>
                    <a:lnTo>
                      <a:pt x="44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grpSp>
      </p:grpSp>
      <p:sp>
        <p:nvSpPr>
          <p:cNvPr id="8" name="矩形 7"/>
          <p:cNvSpPr/>
          <p:nvPr/>
        </p:nvSpPr>
        <p:spPr>
          <a:xfrm>
            <a:off x="3362158" y="934542"/>
            <a:ext cx="8048792" cy="5410712"/>
          </a:xfrm>
          <a:prstGeom prst="rect">
            <a:avLst/>
          </a:prstGeom>
        </p:spPr>
        <p:txBody>
          <a:bodyPr wrap="square">
            <a:spAutoFit/>
          </a:bodyPr>
          <a:lstStyle/>
          <a:p>
            <a:pPr indent="457200" algn="just">
              <a:lnSpc>
                <a:spcPct val="120000"/>
              </a:lnSpc>
            </a:pPr>
            <a:r>
              <a:rPr lang="zh-CN" altLang="en-US" dirty="0" smtClean="0">
                <a:solidFill>
                  <a:schemeClr val="tx1">
                    <a:lumMod val="75000"/>
                    <a:lumOff val="25000"/>
                  </a:schemeClr>
                </a:solidFill>
                <a:latin typeface="微软雅黑" pitchFamily="34" charset="-122"/>
                <a:ea typeface="微软雅黑" pitchFamily="34" charset="-122"/>
              </a:rPr>
              <a:t>创业</a:t>
            </a:r>
            <a:r>
              <a:rPr lang="zh-CN" altLang="en-US" dirty="0">
                <a:solidFill>
                  <a:schemeClr val="tx1">
                    <a:lumMod val="75000"/>
                    <a:lumOff val="25000"/>
                  </a:schemeClr>
                </a:solidFill>
                <a:latin typeface="微软雅黑" pitchFamily="34" charset="-122"/>
                <a:ea typeface="微软雅黑" pitchFamily="34" charset="-122"/>
              </a:rPr>
              <a:t>类型可以分为以下 </a:t>
            </a:r>
            <a:r>
              <a:rPr lang="en-US" altLang="zh-CN" dirty="0">
                <a:solidFill>
                  <a:schemeClr val="tx1">
                    <a:lumMod val="75000"/>
                    <a:lumOff val="25000"/>
                  </a:schemeClr>
                </a:solidFill>
                <a:latin typeface="微软雅黑" pitchFamily="34" charset="-122"/>
                <a:ea typeface="微软雅黑" pitchFamily="34" charset="-122"/>
              </a:rPr>
              <a:t>8 </a:t>
            </a:r>
            <a:r>
              <a:rPr lang="zh-CN" altLang="en-US" dirty="0">
                <a:solidFill>
                  <a:schemeClr val="tx1">
                    <a:lumMod val="75000"/>
                    <a:lumOff val="25000"/>
                  </a:schemeClr>
                </a:solidFill>
                <a:latin typeface="微软雅黑" pitchFamily="34" charset="-122"/>
                <a:ea typeface="微软雅黑" pitchFamily="34" charset="-122"/>
              </a:rPr>
              <a:t>种。</a:t>
            </a:r>
          </a:p>
          <a:p>
            <a:pPr indent="457200" algn="just">
              <a:lnSpc>
                <a:spcPct val="120000"/>
              </a:lnSpc>
            </a:pPr>
            <a:r>
              <a:rPr lang="en-US" altLang="zh-CN" dirty="0">
                <a:solidFill>
                  <a:schemeClr val="tx1">
                    <a:lumMod val="75000"/>
                    <a:lumOff val="25000"/>
                  </a:schemeClr>
                </a:solidFill>
                <a:latin typeface="微软雅黑" pitchFamily="34" charset="-122"/>
                <a:ea typeface="微软雅黑" pitchFamily="34" charset="-122"/>
              </a:rPr>
              <a:t>(1) </a:t>
            </a:r>
            <a:r>
              <a:rPr lang="zh-CN" altLang="en-US" dirty="0">
                <a:solidFill>
                  <a:schemeClr val="tx1">
                    <a:lumMod val="75000"/>
                    <a:lumOff val="25000"/>
                  </a:schemeClr>
                </a:solidFill>
                <a:latin typeface="微软雅黑" pitchFamily="34" charset="-122"/>
                <a:ea typeface="微软雅黑" pitchFamily="34" charset="-122"/>
              </a:rPr>
              <a:t>离职创立新公司</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新公司与原来任职公司属于不同行业性质</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新公司也必须</a:t>
            </a:r>
            <a:r>
              <a:rPr lang="zh-CN" altLang="en-US" dirty="0" smtClean="0">
                <a:solidFill>
                  <a:schemeClr val="tx1">
                    <a:lumMod val="75000"/>
                    <a:lumOff val="25000"/>
                  </a:schemeClr>
                </a:solidFill>
                <a:latin typeface="微软雅黑" pitchFamily="34" charset="-122"/>
                <a:ea typeface="微软雅黑" pitchFamily="34" charset="-122"/>
              </a:rPr>
              <a:t>立即面对</a:t>
            </a:r>
            <a:r>
              <a:rPr lang="zh-CN" altLang="en-US" dirty="0">
                <a:solidFill>
                  <a:schemeClr val="tx1">
                    <a:lumMod val="75000"/>
                    <a:lumOff val="25000"/>
                  </a:schemeClr>
                </a:solidFill>
                <a:latin typeface="微软雅黑" pitchFamily="34" charset="-122"/>
                <a:ea typeface="微软雅黑" pitchFamily="34" charset="-122"/>
              </a:rPr>
              <a:t>激烈的市场竞争。</a:t>
            </a:r>
          </a:p>
          <a:p>
            <a:pPr indent="457200" algn="just">
              <a:lnSpc>
                <a:spcPct val="120000"/>
              </a:lnSpc>
            </a:pPr>
            <a:r>
              <a:rPr lang="en-US" altLang="zh-CN" dirty="0">
                <a:solidFill>
                  <a:schemeClr val="tx1">
                    <a:lumMod val="75000"/>
                    <a:lumOff val="25000"/>
                  </a:schemeClr>
                </a:solidFill>
                <a:latin typeface="微软雅黑" pitchFamily="34" charset="-122"/>
                <a:ea typeface="微软雅黑" pitchFamily="34" charset="-122"/>
              </a:rPr>
              <a:t>(2) </a:t>
            </a:r>
            <a:r>
              <a:rPr lang="zh-CN" altLang="en-US" dirty="0">
                <a:solidFill>
                  <a:schemeClr val="tx1">
                    <a:lumMod val="75000"/>
                    <a:lumOff val="25000"/>
                  </a:schemeClr>
                </a:solidFill>
                <a:latin typeface="微软雅黑" pitchFamily="34" charset="-122"/>
                <a:ea typeface="微软雅黑" pitchFamily="34" charset="-122"/>
              </a:rPr>
              <a:t>新公司由原行业精英人才组成</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企图以最佳团队组合</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集合众家之长</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来发挥</a:t>
            </a:r>
            <a:r>
              <a:rPr lang="zh-CN" altLang="en-US" dirty="0" smtClean="0">
                <a:solidFill>
                  <a:schemeClr val="tx1">
                    <a:lumMod val="75000"/>
                    <a:lumOff val="25000"/>
                  </a:schemeClr>
                </a:solidFill>
                <a:latin typeface="微软雅黑" pitchFamily="34" charset="-122"/>
                <a:ea typeface="微软雅黑" pitchFamily="34" charset="-122"/>
              </a:rPr>
              <a:t>竞争</a:t>
            </a:r>
            <a:r>
              <a:rPr lang="zh-CN" altLang="en-US" dirty="0">
                <a:solidFill>
                  <a:schemeClr val="tx1">
                    <a:lumMod val="75000"/>
                    <a:lumOff val="25000"/>
                  </a:schemeClr>
                </a:solidFill>
                <a:latin typeface="微软雅黑" pitchFamily="34" charset="-122"/>
                <a:ea typeface="微软雅黑" pitchFamily="34" charset="-122"/>
              </a:rPr>
              <a:t>优势。</a:t>
            </a:r>
          </a:p>
          <a:p>
            <a:pPr indent="457200" algn="just">
              <a:lnSpc>
                <a:spcPct val="120000"/>
              </a:lnSpc>
            </a:pPr>
            <a:r>
              <a:rPr lang="en-US" altLang="zh-CN" dirty="0">
                <a:solidFill>
                  <a:schemeClr val="tx1">
                    <a:lumMod val="75000"/>
                    <a:lumOff val="25000"/>
                  </a:schemeClr>
                </a:solidFill>
                <a:latin typeface="微软雅黑" pitchFamily="34" charset="-122"/>
                <a:ea typeface="微软雅黑" pitchFamily="34" charset="-122"/>
              </a:rPr>
              <a:t>(3) </a:t>
            </a:r>
            <a:r>
              <a:rPr lang="zh-CN" altLang="en-US" dirty="0">
                <a:solidFill>
                  <a:schemeClr val="tx1">
                    <a:lumMod val="75000"/>
                    <a:lumOff val="25000"/>
                  </a:schemeClr>
                </a:solidFill>
                <a:latin typeface="微软雅黑" pitchFamily="34" charset="-122"/>
                <a:ea typeface="微软雅黑" pitchFamily="34" charset="-122"/>
              </a:rPr>
              <a:t>创业者运用原有的专业技术与顾客关系创立新公司</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并且能够提供比原公司</a:t>
            </a:r>
            <a:r>
              <a:rPr lang="zh-CN" altLang="en-US" dirty="0" smtClean="0">
                <a:solidFill>
                  <a:schemeClr val="tx1">
                    <a:lumMod val="75000"/>
                    <a:lumOff val="25000"/>
                  </a:schemeClr>
                </a:solidFill>
                <a:latin typeface="微软雅黑" pitchFamily="34" charset="-122"/>
                <a:ea typeface="微软雅黑" pitchFamily="34" charset="-122"/>
              </a:rPr>
              <a:t>更好的</a:t>
            </a:r>
            <a:r>
              <a:rPr lang="zh-CN" altLang="en-US" dirty="0">
                <a:solidFill>
                  <a:schemeClr val="tx1">
                    <a:lumMod val="75000"/>
                    <a:lumOff val="25000"/>
                  </a:schemeClr>
                </a:solidFill>
                <a:latin typeface="微软雅黑" pitchFamily="34" charset="-122"/>
                <a:ea typeface="微软雅黑" pitchFamily="34" charset="-122"/>
              </a:rPr>
              <a:t>服务。</a:t>
            </a:r>
          </a:p>
          <a:p>
            <a:pPr indent="457200" algn="just">
              <a:lnSpc>
                <a:spcPct val="120000"/>
              </a:lnSpc>
            </a:pPr>
            <a:r>
              <a:rPr lang="en-US" altLang="zh-CN" dirty="0">
                <a:solidFill>
                  <a:schemeClr val="tx1">
                    <a:lumMod val="75000"/>
                    <a:lumOff val="25000"/>
                  </a:schemeClr>
                </a:solidFill>
                <a:latin typeface="微软雅黑" pitchFamily="34" charset="-122"/>
                <a:ea typeface="微软雅黑" pitchFamily="34" charset="-122"/>
              </a:rPr>
              <a:t>(4) </a:t>
            </a:r>
            <a:r>
              <a:rPr lang="zh-CN" altLang="en-US" dirty="0">
                <a:solidFill>
                  <a:schemeClr val="tx1">
                    <a:lumMod val="75000"/>
                    <a:lumOff val="25000"/>
                  </a:schemeClr>
                </a:solidFill>
                <a:latin typeface="微软雅黑" pitchFamily="34" charset="-122"/>
                <a:ea typeface="微软雅黑" pitchFamily="34" charset="-122"/>
              </a:rPr>
              <a:t>接手一家营运中的小公司</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快速实现个人创业梦想。</a:t>
            </a:r>
          </a:p>
          <a:p>
            <a:pPr indent="457200" algn="just">
              <a:lnSpc>
                <a:spcPct val="120000"/>
              </a:lnSpc>
            </a:pPr>
            <a:r>
              <a:rPr lang="en-US" altLang="zh-CN" dirty="0">
                <a:solidFill>
                  <a:schemeClr val="tx1">
                    <a:lumMod val="75000"/>
                    <a:lumOff val="25000"/>
                  </a:schemeClr>
                </a:solidFill>
                <a:latin typeface="微软雅黑" pitchFamily="34" charset="-122"/>
                <a:ea typeface="微软雅黑" pitchFamily="34" charset="-122"/>
              </a:rPr>
              <a:t>(5) </a:t>
            </a:r>
            <a:r>
              <a:rPr lang="zh-CN" altLang="en-US" dirty="0">
                <a:solidFill>
                  <a:schemeClr val="tx1">
                    <a:lumMod val="75000"/>
                    <a:lumOff val="25000"/>
                  </a:schemeClr>
                </a:solidFill>
                <a:latin typeface="微软雅黑" pitchFamily="34" charset="-122"/>
                <a:ea typeface="微软雅黑" pitchFamily="34" charset="-122"/>
              </a:rPr>
              <a:t>创业者拥有专业技术</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能预先察觉未来市场变迁与顾客需求的新趋势</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因而</a:t>
            </a:r>
            <a:r>
              <a:rPr lang="zh-CN" altLang="en-US" dirty="0" smtClean="0">
                <a:solidFill>
                  <a:schemeClr val="tx1">
                    <a:lumMod val="75000"/>
                    <a:lumOff val="25000"/>
                  </a:schemeClr>
                </a:solidFill>
                <a:latin typeface="微软雅黑" pitchFamily="34" charset="-122"/>
                <a:ea typeface="微软雅黑" pitchFamily="34" charset="-122"/>
              </a:rPr>
              <a:t>决定掌握</a:t>
            </a:r>
            <a:r>
              <a:rPr lang="zh-CN" altLang="en-US" dirty="0">
                <a:solidFill>
                  <a:schemeClr val="tx1">
                    <a:lumMod val="75000"/>
                    <a:lumOff val="25000"/>
                  </a:schemeClr>
                </a:solidFill>
                <a:latin typeface="微软雅黑" pitchFamily="34" charset="-122"/>
                <a:ea typeface="微软雅黑" pitchFamily="34" charset="-122"/>
              </a:rPr>
              <a:t>机会</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创立新公司。</a:t>
            </a:r>
          </a:p>
          <a:p>
            <a:pPr indent="457200" algn="just">
              <a:lnSpc>
                <a:spcPct val="120000"/>
              </a:lnSpc>
            </a:pPr>
            <a:r>
              <a:rPr lang="en-US" altLang="zh-CN" dirty="0">
                <a:solidFill>
                  <a:schemeClr val="tx1">
                    <a:lumMod val="75000"/>
                    <a:lumOff val="25000"/>
                  </a:schemeClr>
                </a:solidFill>
                <a:latin typeface="微软雅黑" pitchFamily="34" charset="-122"/>
                <a:ea typeface="微软雅黑" pitchFamily="34" charset="-122"/>
              </a:rPr>
              <a:t>(6) </a:t>
            </a:r>
            <a:r>
              <a:rPr lang="zh-CN" altLang="en-US" dirty="0">
                <a:solidFill>
                  <a:schemeClr val="tx1">
                    <a:lumMod val="75000"/>
                    <a:lumOff val="25000"/>
                  </a:schemeClr>
                </a:solidFill>
                <a:latin typeface="微软雅黑" pitchFamily="34" charset="-122"/>
                <a:ea typeface="微软雅黑" pitchFamily="34" charset="-122"/>
              </a:rPr>
              <a:t>一些创业者为了提供更好的产品与服务给特殊市场中的顾客而从原公司离职</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smtClean="0">
                <a:solidFill>
                  <a:schemeClr val="tx1">
                    <a:lumMod val="75000"/>
                    <a:lumOff val="25000"/>
                  </a:schemeClr>
                </a:solidFill>
                <a:latin typeface="微软雅黑" pitchFamily="34" charset="-122"/>
                <a:ea typeface="微软雅黑" pitchFamily="34" charset="-122"/>
              </a:rPr>
              <a:t>创立</a:t>
            </a:r>
            <a:r>
              <a:rPr lang="zh-CN" altLang="en-US" dirty="0">
                <a:solidFill>
                  <a:schemeClr val="tx1">
                    <a:lumMod val="75000"/>
                    <a:lumOff val="25000"/>
                  </a:schemeClr>
                </a:solidFill>
                <a:latin typeface="微软雅黑" pitchFamily="34" charset="-122"/>
                <a:ea typeface="微软雅黑" pitchFamily="34" charset="-122"/>
              </a:rPr>
              <a:t>新公司</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该类公司具有服务特殊市场的专业能力与竞争优势。</a:t>
            </a:r>
          </a:p>
          <a:p>
            <a:pPr indent="457200" algn="just">
              <a:lnSpc>
                <a:spcPct val="120000"/>
              </a:lnSpc>
            </a:pPr>
            <a:r>
              <a:rPr lang="en-US" altLang="zh-CN" dirty="0">
                <a:solidFill>
                  <a:schemeClr val="tx1">
                    <a:lumMod val="75000"/>
                    <a:lumOff val="25000"/>
                  </a:schemeClr>
                </a:solidFill>
                <a:latin typeface="微软雅黑" pitchFamily="34" charset="-122"/>
                <a:ea typeface="微软雅黑" pitchFamily="34" charset="-122"/>
              </a:rPr>
              <a:t>(7) </a:t>
            </a:r>
            <a:r>
              <a:rPr lang="zh-CN" altLang="en-US" dirty="0">
                <a:solidFill>
                  <a:schemeClr val="tx1">
                    <a:lumMod val="75000"/>
                    <a:lumOff val="25000"/>
                  </a:schemeClr>
                </a:solidFill>
                <a:latin typeface="微软雅黑" pitchFamily="34" charset="-122"/>
                <a:ea typeface="微软雅黑" pitchFamily="34" charset="-122"/>
              </a:rPr>
              <a:t>创业者为实现新企业理想</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在一个刚萌芽的新市场中从事创新</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企图获得领先</a:t>
            </a:r>
            <a:r>
              <a:rPr lang="zh-CN" altLang="en-US" dirty="0" smtClean="0">
                <a:solidFill>
                  <a:schemeClr val="tx1">
                    <a:lumMod val="75000"/>
                    <a:lumOff val="25000"/>
                  </a:schemeClr>
                </a:solidFill>
                <a:latin typeface="微软雅黑" pitchFamily="34" charset="-122"/>
                <a:ea typeface="微软雅黑" pitchFamily="34" charset="-122"/>
              </a:rPr>
              <a:t>创新</a:t>
            </a:r>
            <a:r>
              <a:rPr lang="zh-CN" altLang="en-US" dirty="0">
                <a:solidFill>
                  <a:schemeClr val="tx1">
                    <a:lumMod val="75000"/>
                    <a:lumOff val="25000"/>
                  </a:schemeClr>
                </a:solidFill>
                <a:latin typeface="微软雅黑" pitchFamily="34" charset="-122"/>
                <a:ea typeface="微软雅黑" pitchFamily="34" charset="-122"/>
              </a:rPr>
              <a:t>的竞争优势</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但相对的不确定性风险也比较高。</a:t>
            </a:r>
          </a:p>
          <a:p>
            <a:pPr indent="457200" algn="just">
              <a:lnSpc>
                <a:spcPct val="120000"/>
              </a:lnSpc>
            </a:pPr>
            <a:r>
              <a:rPr lang="en-US" altLang="zh-CN" dirty="0">
                <a:solidFill>
                  <a:schemeClr val="tx1">
                    <a:lumMod val="75000"/>
                    <a:lumOff val="25000"/>
                  </a:schemeClr>
                </a:solidFill>
                <a:latin typeface="微软雅黑" pitchFamily="34" charset="-122"/>
                <a:ea typeface="微软雅黑" pitchFamily="34" charset="-122"/>
              </a:rPr>
              <a:t>(8) </a:t>
            </a:r>
            <a:r>
              <a:rPr lang="zh-CN" altLang="en-US" dirty="0">
                <a:solidFill>
                  <a:schemeClr val="tx1">
                    <a:lumMod val="75000"/>
                    <a:lumOff val="25000"/>
                  </a:schemeClr>
                </a:solidFill>
                <a:latin typeface="微软雅黑" pitchFamily="34" charset="-122"/>
                <a:ea typeface="微软雅黑" pitchFamily="34" charset="-122"/>
              </a:rPr>
              <a:t>离职创立新公司</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产品或服务和原有公司相似</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但是在流程与营销上有所创新</a:t>
            </a:r>
            <a:r>
              <a:rPr lang="en-US" altLang="zh-CN" dirty="0" smtClean="0">
                <a:solidFill>
                  <a:schemeClr val="tx1">
                    <a:lumMod val="75000"/>
                    <a:lumOff val="25000"/>
                  </a:schemeClr>
                </a:solidFill>
                <a:latin typeface="微软雅黑" pitchFamily="34" charset="-122"/>
                <a:ea typeface="微软雅黑" pitchFamily="34" charset="-122"/>
              </a:rPr>
              <a:t>,</a:t>
            </a:r>
            <a:r>
              <a:rPr lang="zh-CN" altLang="en-US" dirty="0" smtClean="0">
                <a:solidFill>
                  <a:schemeClr val="tx1">
                    <a:lumMod val="75000"/>
                    <a:lumOff val="25000"/>
                  </a:schemeClr>
                </a:solidFill>
                <a:latin typeface="微软雅黑" pitchFamily="34" charset="-122"/>
                <a:ea typeface="微软雅黑" pitchFamily="34" charset="-122"/>
              </a:rPr>
              <a:t>能为</a:t>
            </a:r>
            <a:r>
              <a:rPr lang="zh-CN" altLang="en-US" dirty="0">
                <a:solidFill>
                  <a:schemeClr val="tx1">
                    <a:lumMod val="75000"/>
                    <a:lumOff val="25000"/>
                  </a:schemeClr>
                </a:solidFill>
                <a:latin typeface="微软雅黑" pitchFamily="34" charset="-122"/>
                <a:ea typeface="微软雅黑" pitchFamily="34" charset="-122"/>
              </a:rPr>
              <a:t>顾客提供更满意的产品与服务。</a:t>
            </a:r>
          </a:p>
        </p:txBody>
      </p:sp>
      <p:sp>
        <p:nvSpPr>
          <p:cNvPr id="25" name="矩形 24"/>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6" name="组合 25"/>
          <p:cNvGrpSpPr/>
          <p:nvPr/>
        </p:nvGrpSpPr>
        <p:grpSpPr>
          <a:xfrm>
            <a:off x="192881" y="893"/>
            <a:ext cx="575915" cy="836495"/>
            <a:chOff x="841003" y="360040"/>
            <a:chExt cx="504056" cy="836712"/>
          </a:xfrm>
          <a:solidFill>
            <a:schemeClr val="accent1"/>
          </a:solidFill>
        </p:grpSpPr>
        <p:sp>
          <p:nvSpPr>
            <p:cNvPr id="27" name="矩形 26"/>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28" name="等腰三角形 27"/>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29" name="文本框 9"/>
          <p:cNvSpPr txBox="1"/>
          <p:nvPr/>
        </p:nvSpPr>
        <p:spPr>
          <a:xfrm>
            <a:off x="840784" y="203271"/>
            <a:ext cx="65950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一、 创业的相关类型</a:t>
            </a:r>
          </a:p>
        </p:txBody>
      </p:sp>
      <p:sp>
        <p:nvSpPr>
          <p:cNvPr id="30" name="矩形 29"/>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89168316"/>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down)">
                                      <p:cBhvr>
                                        <p:cTn id="7" dur="500"/>
                                        <p:tgtEl>
                                          <p:spTgt spid="21"/>
                                        </p:tgtEl>
                                      </p:cBhvr>
                                    </p:animEffect>
                                  </p:childTnLst>
                                </p:cTn>
                              </p:par>
                              <p:par>
                                <p:cTn id="8" presetID="22" presetClass="entr" presetSubtype="4" fill="hold" nodeType="withEffect">
                                  <p:stCondLst>
                                    <p:cond delay="0"/>
                                  </p:stCondLst>
                                  <p:childTnLst>
                                    <p:set>
                                      <p:cBhvr>
                                        <p:cTn id="9" dur="1" fill="hold">
                                          <p:stCondLst>
                                            <p:cond delay="0"/>
                                          </p:stCondLst>
                                        </p:cTn>
                                        <p:tgtEl>
                                          <p:spTgt spid="47"/>
                                        </p:tgtEl>
                                        <p:attrNameLst>
                                          <p:attrName>style.visibility</p:attrName>
                                        </p:attrNameLst>
                                      </p:cBhvr>
                                      <p:to>
                                        <p:strVal val="visible"/>
                                      </p:to>
                                    </p:set>
                                    <p:animEffect transition="in" filter="wipe(down)">
                                      <p:cBhvr>
                                        <p:cTn id="10" dur="500"/>
                                        <p:tgtEl>
                                          <p:spTgt spid="47"/>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Freeform 5"/>
          <p:cNvSpPr>
            <a:spLocks/>
          </p:cNvSpPr>
          <p:nvPr/>
        </p:nvSpPr>
        <p:spPr bwMode="auto">
          <a:xfrm rot="5400000">
            <a:off x="5072090" y="617534"/>
            <a:ext cx="2171852" cy="5923065"/>
          </a:xfrm>
          <a:custGeom>
            <a:avLst/>
            <a:gdLst/>
            <a:ahLst/>
            <a:cxnLst/>
            <a:rect l="l" t="t" r="r" b="b"/>
            <a:pathLst>
              <a:path w="1536700" h="3668713">
                <a:moveTo>
                  <a:pt x="196789" y="0"/>
                </a:moveTo>
                <a:lnTo>
                  <a:pt x="978699" y="0"/>
                </a:lnTo>
                <a:lnTo>
                  <a:pt x="982663" y="0"/>
                </a:lnTo>
                <a:lnTo>
                  <a:pt x="982663" y="401"/>
                </a:lnTo>
                <a:cubicBezTo>
                  <a:pt x="1135160" y="1079"/>
                  <a:pt x="1273070" y="63504"/>
                  <a:pt x="1373318" y="163655"/>
                </a:cubicBezTo>
                <a:cubicBezTo>
                  <a:pt x="1474168" y="264940"/>
                  <a:pt x="1536700" y="404607"/>
                  <a:pt x="1536700" y="558933"/>
                </a:cubicBezTo>
                <a:cubicBezTo>
                  <a:pt x="1536700" y="712993"/>
                  <a:pt x="1474168" y="852926"/>
                  <a:pt x="1373318" y="953945"/>
                </a:cubicBezTo>
                <a:cubicBezTo>
                  <a:pt x="1272202" y="1054963"/>
                  <a:pt x="1132768" y="1117600"/>
                  <a:pt x="978699" y="1117600"/>
                </a:cubicBezTo>
                <a:lnTo>
                  <a:pt x="977900" y="1117600"/>
                </a:lnTo>
                <a:lnTo>
                  <a:pt x="556679" y="1117600"/>
                </a:lnTo>
                <a:cubicBezTo>
                  <a:pt x="476645" y="1117871"/>
                  <a:pt x="404309" y="1150571"/>
                  <a:pt x="351679" y="1202999"/>
                </a:cubicBezTo>
                <a:cubicBezTo>
                  <a:pt x="298967" y="1256040"/>
                  <a:pt x="266222" y="1329072"/>
                  <a:pt x="266222" y="1409833"/>
                </a:cubicBezTo>
                <a:cubicBezTo>
                  <a:pt x="266222" y="1490595"/>
                  <a:pt x="298967" y="1563627"/>
                  <a:pt x="351679" y="1616401"/>
                </a:cubicBezTo>
                <a:cubicBezTo>
                  <a:pt x="404427" y="1669212"/>
                  <a:pt x="476967" y="1701677"/>
                  <a:pt x="557213" y="1701855"/>
                </a:cubicBezTo>
                <a:lnTo>
                  <a:pt x="557213" y="1701800"/>
                </a:lnTo>
                <a:lnTo>
                  <a:pt x="978699" y="1701800"/>
                </a:lnTo>
                <a:lnTo>
                  <a:pt x="982663" y="1701800"/>
                </a:lnTo>
                <a:lnTo>
                  <a:pt x="982663" y="1702201"/>
                </a:lnTo>
                <a:cubicBezTo>
                  <a:pt x="1135160" y="1702879"/>
                  <a:pt x="1273070" y="1765289"/>
                  <a:pt x="1373318" y="1865416"/>
                </a:cubicBezTo>
                <a:cubicBezTo>
                  <a:pt x="1474168" y="1966677"/>
                  <a:pt x="1536700" y="2106311"/>
                  <a:pt x="1536700" y="2260600"/>
                </a:cubicBezTo>
                <a:cubicBezTo>
                  <a:pt x="1536700" y="2414890"/>
                  <a:pt x="1474168" y="2554523"/>
                  <a:pt x="1373318" y="2655517"/>
                </a:cubicBezTo>
                <a:cubicBezTo>
                  <a:pt x="1272202" y="2756778"/>
                  <a:pt x="1132768" y="2819400"/>
                  <a:pt x="978699" y="2819400"/>
                </a:cubicBezTo>
                <a:lnTo>
                  <a:pt x="977900" y="2819400"/>
                </a:lnTo>
                <a:lnTo>
                  <a:pt x="552450" y="2819400"/>
                </a:lnTo>
                <a:lnTo>
                  <a:pt x="552450" y="2819385"/>
                </a:lnTo>
                <a:cubicBezTo>
                  <a:pt x="474092" y="2820390"/>
                  <a:pt x="403379" y="2852806"/>
                  <a:pt x="351679" y="2904481"/>
                </a:cubicBezTo>
                <a:cubicBezTo>
                  <a:pt x="298967" y="2957168"/>
                  <a:pt x="266222" y="3030079"/>
                  <a:pt x="266222" y="3110707"/>
                </a:cubicBezTo>
                <a:cubicBezTo>
                  <a:pt x="266222" y="3191334"/>
                  <a:pt x="298967" y="3264245"/>
                  <a:pt x="351679" y="3316932"/>
                </a:cubicBezTo>
                <a:cubicBezTo>
                  <a:pt x="404658" y="3369886"/>
                  <a:pt x="477602" y="3402616"/>
                  <a:pt x="558268" y="3402616"/>
                </a:cubicBezTo>
                <a:lnTo>
                  <a:pt x="558800" y="3402616"/>
                </a:lnTo>
                <a:lnTo>
                  <a:pt x="558800" y="3403600"/>
                </a:lnTo>
                <a:lnTo>
                  <a:pt x="1343112" y="3403600"/>
                </a:lnTo>
                <a:lnTo>
                  <a:pt x="1428750" y="3536157"/>
                </a:lnTo>
                <a:lnTo>
                  <a:pt x="1343112" y="3668713"/>
                </a:lnTo>
                <a:lnTo>
                  <a:pt x="558800" y="3668713"/>
                </a:lnTo>
                <a:lnTo>
                  <a:pt x="558268" y="3668713"/>
                </a:lnTo>
                <a:lnTo>
                  <a:pt x="557212" y="3668713"/>
                </a:lnTo>
                <a:lnTo>
                  <a:pt x="557212" y="3668607"/>
                </a:lnTo>
                <a:cubicBezTo>
                  <a:pt x="403488" y="3668427"/>
                  <a:pt x="264394" y="3605950"/>
                  <a:pt x="163460" y="3505329"/>
                </a:cubicBezTo>
                <a:cubicBezTo>
                  <a:pt x="62562" y="3404212"/>
                  <a:pt x="0" y="3264777"/>
                  <a:pt x="0" y="3110707"/>
                </a:cubicBezTo>
                <a:cubicBezTo>
                  <a:pt x="0" y="2956636"/>
                  <a:pt x="62562" y="2817201"/>
                  <a:pt x="163460" y="2716350"/>
                </a:cubicBezTo>
                <a:cubicBezTo>
                  <a:pt x="263349" y="2616508"/>
                  <a:pt x="400614" y="2554283"/>
                  <a:pt x="552450" y="2553287"/>
                </a:cubicBezTo>
                <a:lnTo>
                  <a:pt x="552450" y="2552700"/>
                </a:lnTo>
                <a:lnTo>
                  <a:pt x="558268" y="2552700"/>
                </a:lnTo>
                <a:lnTo>
                  <a:pt x="977900" y="2552700"/>
                </a:lnTo>
                <a:lnTo>
                  <a:pt x="977900" y="2552924"/>
                </a:lnTo>
                <a:lnTo>
                  <a:pt x="978699" y="2552924"/>
                </a:lnTo>
                <a:cubicBezTo>
                  <a:pt x="1059325" y="2552924"/>
                  <a:pt x="1132235" y="2520148"/>
                  <a:pt x="1185188" y="2467119"/>
                </a:cubicBezTo>
                <a:cubicBezTo>
                  <a:pt x="1237875" y="2414357"/>
                  <a:pt x="1270605" y="2341342"/>
                  <a:pt x="1270605" y="2260600"/>
                </a:cubicBezTo>
                <a:cubicBezTo>
                  <a:pt x="1270605" y="2179858"/>
                  <a:pt x="1237875" y="2106844"/>
                  <a:pt x="1185188" y="2054081"/>
                </a:cubicBezTo>
                <a:cubicBezTo>
                  <a:pt x="1132721" y="2001539"/>
                  <a:pt x="1060661" y="1968879"/>
                  <a:pt x="980914" y="1968500"/>
                </a:cubicBezTo>
                <a:lnTo>
                  <a:pt x="558800" y="1968500"/>
                </a:lnTo>
                <a:lnTo>
                  <a:pt x="558268" y="1968500"/>
                </a:lnTo>
                <a:lnTo>
                  <a:pt x="557213" y="1968500"/>
                </a:lnTo>
                <a:lnTo>
                  <a:pt x="557213" y="1968394"/>
                </a:lnTo>
                <a:cubicBezTo>
                  <a:pt x="403489" y="1968215"/>
                  <a:pt x="264394" y="1905899"/>
                  <a:pt x="163460" y="1804845"/>
                </a:cubicBezTo>
                <a:cubicBezTo>
                  <a:pt x="62562" y="1703826"/>
                  <a:pt x="0" y="1564160"/>
                  <a:pt x="0" y="1409833"/>
                </a:cubicBezTo>
                <a:cubicBezTo>
                  <a:pt x="0" y="1255507"/>
                  <a:pt x="62562" y="1115840"/>
                  <a:pt x="163460" y="1014555"/>
                </a:cubicBezTo>
                <a:cubicBezTo>
                  <a:pt x="263349" y="914810"/>
                  <a:pt x="400614" y="852486"/>
                  <a:pt x="552450" y="851488"/>
                </a:cubicBezTo>
                <a:lnTo>
                  <a:pt x="552450" y="850900"/>
                </a:lnTo>
                <a:lnTo>
                  <a:pt x="558268" y="850900"/>
                </a:lnTo>
                <a:lnTo>
                  <a:pt x="977900" y="850900"/>
                </a:lnTo>
                <a:lnTo>
                  <a:pt x="977900" y="851061"/>
                </a:lnTo>
                <a:lnTo>
                  <a:pt x="978699" y="851061"/>
                </a:lnTo>
                <a:cubicBezTo>
                  <a:pt x="1059325" y="851061"/>
                  <a:pt x="1132235" y="818276"/>
                  <a:pt x="1185188" y="765501"/>
                </a:cubicBezTo>
                <a:cubicBezTo>
                  <a:pt x="1237875" y="712726"/>
                  <a:pt x="1270605" y="639428"/>
                  <a:pt x="1270605" y="558933"/>
                </a:cubicBezTo>
                <a:cubicBezTo>
                  <a:pt x="1270605" y="478172"/>
                  <a:pt x="1237875" y="405140"/>
                  <a:pt x="1185188" y="352099"/>
                </a:cubicBezTo>
                <a:cubicBezTo>
                  <a:pt x="1132583" y="299671"/>
                  <a:pt x="1060283" y="266971"/>
                  <a:pt x="980287" y="266700"/>
                </a:cubicBezTo>
                <a:lnTo>
                  <a:pt x="196789" y="266700"/>
                </a:lnTo>
                <a:lnTo>
                  <a:pt x="111125" y="133350"/>
                </a:lnTo>
                <a:close/>
              </a:path>
            </a:pathLst>
          </a:custGeom>
          <a:solidFill>
            <a:schemeClr val="bg1">
              <a:lumMod val="75000"/>
            </a:schemeClr>
          </a:solidFill>
          <a:ln>
            <a:noFill/>
          </a:ln>
        </p:spPr>
        <p:txBody>
          <a:bodyPr vert="horz" wrap="square" lIns="91414" tIns="45707" rIns="91414" bIns="45707" numCol="1" anchor="t" anchorCtr="0" compatLnSpc="1">
            <a:prstTxWarp prst="textNoShape">
              <a:avLst/>
            </a:prstTxWarp>
          </a:bodyPr>
          <a:lstStyle/>
          <a:p>
            <a:endParaRPr lang="zh-CN" altLang="en-US" sz="1300"/>
          </a:p>
        </p:txBody>
      </p:sp>
      <p:sp>
        <p:nvSpPr>
          <p:cNvPr id="74" name="Oval 13"/>
          <p:cNvSpPr>
            <a:spLocks noChangeArrowheads="1"/>
          </p:cNvSpPr>
          <p:nvPr/>
        </p:nvSpPr>
        <p:spPr bwMode="auto">
          <a:xfrm>
            <a:off x="3628419" y="2296696"/>
            <a:ext cx="784764" cy="784761"/>
          </a:xfrm>
          <a:prstGeom prst="ellipse">
            <a:avLst/>
          </a:prstGeom>
          <a:gradFill>
            <a:gsLst>
              <a:gs pos="0">
                <a:srgbClr val="0E1A40"/>
              </a:gs>
              <a:gs pos="100000">
                <a:srgbClr val="2F5EB0"/>
              </a:gs>
            </a:gsLst>
            <a:lin ang="13800000" scaled="0"/>
          </a:gradFill>
          <a:ln w="19050">
            <a:solidFill>
              <a:schemeClr val="bg1"/>
            </a:solidFill>
          </a:ln>
        </p:spPr>
        <p:txBody>
          <a:bodyPr vert="horz" wrap="square" lIns="0" tIns="0" rIns="0" bIns="0" numCol="1" anchor="t" anchorCtr="0" compatLnSpc="1">
            <a:prstTxWarp prst="textNoShape">
              <a:avLst/>
            </a:prstTxWarp>
          </a:bodyPr>
          <a:lstStyle/>
          <a:p>
            <a:pPr algn="ctr">
              <a:lnSpc>
                <a:spcPct val="150000"/>
              </a:lnSpc>
            </a:pPr>
            <a:endParaRPr lang="en-US" altLang="zh-CN" sz="1300" b="1" dirty="0">
              <a:solidFill>
                <a:schemeClr val="bg1"/>
              </a:solidFill>
              <a:latin typeface="微软雅黑" pitchFamily="34" charset="-122"/>
              <a:ea typeface="微软雅黑" pitchFamily="34" charset="-122"/>
            </a:endParaRPr>
          </a:p>
        </p:txBody>
      </p:sp>
      <p:sp>
        <p:nvSpPr>
          <p:cNvPr id="78" name="Oval 13"/>
          <p:cNvSpPr>
            <a:spLocks noChangeArrowheads="1"/>
          </p:cNvSpPr>
          <p:nvPr/>
        </p:nvSpPr>
        <p:spPr bwMode="auto">
          <a:xfrm>
            <a:off x="4871015" y="4023695"/>
            <a:ext cx="773103" cy="773101"/>
          </a:xfrm>
          <a:prstGeom prst="ellipse">
            <a:avLst/>
          </a:prstGeom>
          <a:gradFill>
            <a:gsLst>
              <a:gs pos="0">
                <a:srgbClr val="0E1A40"/>
              </a:gs>
              <a:gs pos="100000">
                <a:srgbClr val="2F5EB0"/>
              </a:gs>
            </a:gsLst>
            <a:lin ang="13800000" scaled="0"/>
          </a:gradFill>
          <a:ln w="19050">
            <a:solidFill>
              <a:schemeClr val="bg1"/>
            </a:solidFill>
          </a:ln>
        </p:spPr>
        <p:txBody>
          <a:bodyPr vert="horz" wrap="square" lIns="0" tIns="0" rIns="0" bIns="0" numCol="1" anchor="t" anchorCtr="0" compatLnSpc="1">
            <a:prstTxWarp prst="textNoShape">
              <a:avLst/>
            </a:prstTxWarp>
          </a:bodyPr>
          <a:lstStyle/>
          <a:p>
            <a:pPr algn="ctr">
              <a:lnSpc>
                <a:spcPct val="150000"/>
              </a:lnSpc>
            </a:pPr>
            <a:endParaRPr lang="en-US" altLang="zh-CN" sz="1300" b="1" dirty="0">
              <a:solidFill>
                <a:schemeClr val="bg1"/>
              </a:solidFill>
              <a:latin typeface="微软雅黑" pitchFamily="34" charset="-122"/>
              <a:ea typeface="微软雅黑" pitchFamily="34" charset="-122"/>
            </a:endParaRPr>
          </a:p>
        </p:txBody>
      </p:sp>
      <p:sp>
        <p:nvSpPr>
          <p:cNvPr id="82" name="Oval 13"/>
          <p:cNvSpPr>
            <a:spLocks noChangeArrowheads="1"/>
          </p:cNvSpPr>
          <p:nvPr/>
        </p:nvSpPr>
        <p:spPr bwMode="auto">
          <a:xfrm>
            <a:off x="6507988" y="2286662"/>
            <a:ext cx="762624" cy="762623"/>
          </a:xfrm>
          <a:prstGeom prst="ellipse">
            <a:avLst/>
          </a:prstGeom>
          <a:gradFill>
            <a:gsLst>
              <a:gs pos="0">
                <a:srgbClr val="0E1A40"/>
              </a:gs>
              <a:gs pos="100000">
                <a:srgbClr val="2F5EB0"/>
              </a:gs>
            </a:gsLst>
            <a:lin ang="13800000" scaled="0"/>
          </a:gradFill>
          <a:ln w="19050">
            <a:solidFill>
              <a:schemeClr val="bg1"/>
            </a:solidFill>
          </a:ln>
        </p:spPr>
        <p:txBody>
          <a:bodyPr vert="horz" wrap="square" lIns="0" tIns="0" rIns="0" bIns="0" numCol="1" anchor="t" anchorCtr="0" compatLnSpc="1">
            <a:prstTxWarp prst="textNoShape">
              <a:avLst/>
            </a:prstTxWarp>
          </a:bodyPr>
          <a:lstStyle/>
          <a:p>
            <a:pPr algn="ctr">
              <a:lnSpc>
                <a:spcPct val="150000"/>
              </a:lnSpc>
            </a:pPr>
            <a:endParaRPr lang="en-US" altLang="zh-CN" sz="1300" b="1" dirty="0">
              <a:solidFill>
                <a:schemeClr val="bg1"/>
              </a:solidFill>
              <a:latin typeface="微软雅黑" pitchFamily="34" charset="-122"/>
              <a:ea typeface="微软雅黑" pitchFamily="34" charset="-122"/>
            </a:endParaRPr>
          </a:p>
        </p:txBody>
      </p:sp>
      <p:sp>
        <p:nvSpPr>
          <p:cNvPr id="86" name="Oval 13"/>
          <p:cNvSpPr>
            <a:spLocks noChangeArrowheads="1"/>
          </p:cNvSpPr>
          <p:nvPr/>
        </p:nvSpPr>
        <p:spPr bwMode="auto">
          <a:xfrm>
            <a:off x="8019763" y="4038288"/>
            <a:ext cx="762259" cy="762256"/>
          </a:xfrm>
          <a:prstGeom prst="ellipse">
            <a:avLst/>
          </a:prstGeom>
          <a:gradFill>
            <a:gsLst>
              <a:gs pos="0">
                <a:srgbClr val="0E1A40"/>
              </a:gs>
              <a:gs pos="100000">
                <a:srgbClr val="2F5EB0"/>
              </a:gs>
            </a:gsLst>
            <a:lin ang="13800000" scaled="0"/>
          </a:gradFill>
          <a:ln w="19050">
            <a:solidFill>
              <a:schemeClr val="bg1"/>
            </a:solidFill>
          </a:ln>
        </p:spPr>
        <p:txBody>
          <a:bodyPr vert="horz" wrap="square" lIns="0" tIns="0" rIns="0" bIns="0" numCol="1" anchor="t" anchorCtr="0" compatLnSpc="1">
            <a:prstTxWarp prst="textNoShape">
              <a:avLst/>
            </a:prstTxWarp>
          </a:bodyPr>
          <a:lstStyle/>
          <a:p>
            <a:pPr algn="ctr">
              <a:lnSpc>
                <a:spcPct val="150000"/>
              </a:lnSpc>
            </a:pPr>
            <a:endParaRPr lang="en-US" altLang="zh-CN" sz="1300" b="1" dirty="0">
              <a:solidFill>
                <a:schemeClr val="bg1"/>
              </a:solidFill>
              <a:latin typeface="微软雅黑" pitchFamily="34" charset="-122"/>
              <a:ea typeface="微软雅黑" pitchFamily="34" charset="-122"/>
            </a:endParaRPr>
          </a:p>
        </p:txBody>
      </p:sp>
      <p:sp>
        <p:nvSpPr>
          <p:cNvPr id="92" name="矩形 91"/>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93" name="矩形 92"/>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8" name="矩形 7"/>
          <p:cNvSpPr/>
          <p:nvPr/>
        </p:nvSpPr>
        <p:spPr>
          <a:xfrm>
            <a:off x="170387" y="1978987"/>
            <a:ext cx="4242796" cy="799706"/>
          </a:xfrm>
          <a:prstGeom prst="rect">
            <a:avLst/>
          </a:prstGeom>
        </p:spPr>
        <p:txBody>
          <a:bodyPr wrap="square">
            <a:spAutoFit/>
          </a:bodyPr>
          <a:lstStyle/>
          <a:p>
            <a:pPr indent="457200" algn="just">
              <a:lnSpc>
                <a:spcPct val="120000"/>
              </a:lnSpc>
              <a:spcBef>
                <a:spcPct val="0"/>
              </a:spcBef>
            </a:pPr>
            <a:r>
              <a:rPr lang="zh-CN" altLang="en-US" sz="2000" b="1" dirty="0">
                <a:solidFill>
                  <a:schemeClr val="accent1">
                    <a:lumMod val="75000"/>
                  </a:schemeClr>
                </a:solidFill>
                <a:latin typeface="微软雅黑" pitchFamily="34" charset="-122"/>
                <a:ea typeface="微软雅黑" pitchFamily="34" charset="-122"/>
              </a:rPr>
              <a:t>①复制型创业</a:t>
            </a:r>
            <a:r>
              <a:rPr lang="zh-CN" altLang="en-US" sz="2000" b="1" dirty="0" smtClean="0">
                <a:solidFill>
                  <a:schemeClr val="accent1">
                    <a:lumMod val="75000"/>
                  </a:schemeClr>
                </a:solidFill>
                <a:latin typeface="微软雅黑" pitchFamily="34" charset="-122"/>
                <a:ea typeface="微软雅黑" pitchFamily="34" charset="-122"/>
              </a:rPr>
              <a:t>。</a:t>
            </a:r>
            <a:r>
              <a:rPr lang="zh-CN" altLang="en-US" sz="2000" dirty="0" smtClean="0">
                <a:solidFill>
                  <a:schemeClr val="tx1">
                    <a:lumMod val="75000"/>
                    <a:lumOff val="25000"/>
                  </a:schemeClr>
                </a:solidFill>
                <a:latin typeface="微软雅黑" pitchFamily="34" charset="-122"/>
                <a:ea typeface="微软雅黑" pitchFamily="34" charset="-122"/>
              </a:rPr>
              <a:t>复制</a:t>
            </a:r>
            <a:r>
              <a:rPr lang="zh-CN" altLang="en-US" sz="2000" dirty="0">
                <a:solidFill>
                  <a:schemeClr val="tx1">
                    <a:lumMod val="75000"/>
                    <a:lumOff val="25000"/>
                  </a:schemeClr>
                </a:solidFill>
                <a:latin typeface="微软雅黑" pitchFamily="34" charset="-122"/>
                <a:ea typeface="微软雅黑" pitchFamily="34" charset="-122"/>
              </a:rPr>
              <a:t>原有公司的经营模式</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创新的成分很低。</a:t>
            </a:r>
          </a:p>
        </p:txBody>
      </p:sp>
      <p:sp>
        <p:nvSpPr>
          <p:cNvPr id="10" name="矩形 9"/>
          <p:cNvSpPr/>
          <p:nvPr/>
        </p:nvSpPr>
        <p:spPr>
          <a:xfrm>
            <a:off x="153311" y="4664993"/>
            <a:ext cx="4416782" cy="1538370"/>
          </a:xfrm>
          <a:prstGeom prst="rect">
            <a:avLst/>
          </a:prstGeom>
        </p:spPr>
        <p:txBody>
          <a:bodyPr wrap="square">
            <a:spAutoFit/>
          </a:bodyPr>
          <a:lstStyle/>
          <a:p>
            <a:pPr indent="457200" algn="just">
              <a:lnSpc>
                <a:spcPct val="120000"/>
              </a:lnSpc>
              <a:spcBef>
                <a:spcPct val="0"/>
              </a:spcBef>
            </a:pPr>
            <a:r>
              <a:rPr lang="zh-CN" altLang="en-US" sz="2000" b="1" dirty="0">
                <a:solidFill>
                  <a:schemeClr val="accent1">
                    <a:lumMod val="75000"/>
                  </a:schemeClr>
                </a:solidFill>
                <a:latin typeface="微软雅黑" pitchFamily="34" charset="-122"/>
                <a:ea typeface="微软雅黑" pitchFamily="34" charset="-122"/>
              </a:rPr>
              <a:t>②模仿型创业</a:t>
            </a:r>
            <a:r>
              <a:rPr lang="zh-CN" altLang="en-US" sz="2000" b="1" dirty="0" smtClean="0">
                <a:solidFill>
                  <a:schemeClr val="accent1">
                    <a:lumMod val="75000"/>
                  </a:schemeClr>
                </a:solidFill>
                <a:latin typeface="微软雅黑" pitchFamily="34" charset="-122"/>
                <a:ea typeface="微软雅黑" pitchFamily="34" charset="-122"/>
              </a:rPr>
              <a:t>。</a:t>
            </a:r>
            <a:r>
              <a:rPr lang="zh-CN" altLang="en-US" sz="2000" dirty="0" smtClean="0">
                <a:solidFill>
                  <a:schemeClr val="tx1">
                    <a:lumMod val="75000"/>
                    <a:lumOff val="25000"/>
                  </a:schemeClr>
                </a:solidFill>
                <a:latin typeface="微软雅黑" pitchFamily="34" charset="-122"/>
                <a:ea typeface="微软雅黑" pitchFamily="34" charset="-122"/>
              </a:rPr>
              <a:t>这种</a:t>
            </a:r>
            <a:r>
              <a:rPr lang="zh-CN" altLang="en-US" sz="2000" dirty="0">
                <a:solidFill>
                  <a:schemeClr val="tx1">
                    <a:lumMod val="75000"/>
                    <a:lumOff val="25000"/>
                  </a:schemeClr>
                </a:solidFill>
                <a:latin typeface="微软雅黑" pitchFamily="34" charset="-122"/>
                <a:ea typeface="微软雅黑" pitchFamily="34" charset="-122"/>
              </a:rPr>
              <a:t>形式的创业</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对于市场虽然也无法带来新价值的创造</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创新的</a:t>
            </a:r>
            <a:r>
              <a:rPr lang="zh-CN" altLang="en-US" sz="2000" dirty="0" smtClean="0">
                <a:solidFill>
                  <a:schemeClr val="tx1">
                    <a:lumMod val="75000"/>
                    <a:lumOff val="25000"/>
                  </a:schemeClr>
                </a:solidFill>
                <a:latin typeface="微软雅黑" pitchFamily="34" charset="-122"/>
                <a:ea typeface="微软雅黑" pitchFamily="34" charset="-122"/>
              </a:rPr>
              <a:t>成分</a:t>
            </a:r>
            <a:r>
              <a:rPr lang="zh-CN" altLang="en-US" sz="2000" dirty="0">
                <a:solidFill>
                  <a:schemeClr val="tx1">
                    <a:lumMod val="75000"/>
                    <a:lumOff val="25000"/>
                  </a:schemeClr>
                </a:solidFill>
                <a:latin typeface="微软雅黑" pitchFamily="34" charset="-122"/>
                <a:ea typeface="微软雅黑" pitchFamily="34" charset="-122"/>
              </a:rPr>
              <a:t>也很</a:t>
            </a:r>
            <a:r>
              <a:rPr lang="zh-CN" altLang="en-US" sz="2000" dirty="0" smtClean="0">
                <a:solidFill>
                  <a:schemeClr val="tx1">
                    <a:lumMod val="75000"/>
                    <a:lumOff val="25000"/>
                  </a:schemeClr>
                </a:solidFill>
                <a:latin typeface="微软雅黑" pitchFamily="34" charset="-122"/>
                <a:ea typeface="微软雅黑" pitchFamily="34" charset="-122"/>
              </a:rPr>
              <a:t>低，而且具有</a:t>
            </a:r>
            <a:r>
              <a:rPr lang="zh-CN" altLang="en-US" sz="2000" dirty="0">
                <a:solidFill>
                  <a:schemeClr val="tx1">
                    <a:lumMod val="75000"/>
                    <a:lumOff val="25000"/>
                  </a:schemeClr>
                </a:solidFill>
                <a:latin typeface="微软雅黑" pitchFamily="34" charset="-122"/>
                <a:ea typeface="微软雅黑" pitchFamily="34" charset="-122"/>
              </a:rPr>
              <a:t>很大的</a:t>
            </a:r>
            <a:r>
              <a:rPr lang="zh-CN" altLang="en-US" sz="2000" dirty="0" smtClean="0">
                <a:solidFill>
                  <a:schemeClr val="tx1">
                    <a:lumMod val="75000"/>
                    <a:lumOff val="25000"/>
                  </a:schemeClr>
                </a:solidFill>
                <a:latin typeface="微软雅黑" pitchFamily="34" charset="-122"/>
                <a:ea typeface="微软雅黑" pitchFamily="34" charset="-122"/>
              </a:rPr>
              <a:t>冒险</a:t>
            </a:r>
            <a:r>
              <a:rPr lang="zh-CN" altLang="en-US" sz="2000" dirty="0">
                <a:solidFill>
                  <a:schemeClr val="tx1">
                    <a:lumMod val="75000"/>
                    <a:lumOff val="25000"/>
                  </a:schemeClr>
                </a:solidFill>
                <a:latin typeface="微软雅黑" pitchFamily="34" charset="-122"/>
                <a:ea typeface="微软雅黑" pitchFamily="34" charset="-122"/>
              </a:rPr>
              <a:t>成分。</a:t>
            </a:r>
          </a:p>
        </p:txBody>
      </p:sp>
      <p:sp>
        <p:nvSpPr>
          <p:cNvPr id="12" name="矩形 11"/>
          <p:cNvSpPr/>
          <p:nvPr/>
        </p:nvSpPr>
        <p:spPr>
          <a:xfrm>
            <a:off x="6443766" y="840470"/>
            <a:ext cx="5011182" cy="1538370"/>
          </a:xfrm>
          <a:prstGeom prst="rect">
            <a:avLst/>
          </a:prstGeom>
        </p:spPr>
        <p:txBody>
          <a:bodyPr wrap="square">
            <a:spAutoFit/>
          </a:bodyPr>
          <a:lstStyle/>
          <a:p>
            <a:pPr indent="457200" algn="just">
              <a:lnSpc>
                <a:spcPct val="120000"/>
              </a:lnSpc>
              <a:spcBef>
                <a:spcPct val="0"/>
              </a:spcBef>
            </a:pPr>
            <a:r>
              <a:rPr lang="zh-CN" altLang="en-US" sz="2000" b="1" dirty="0">
                <a:solidFill>
                  <a:schemeClr val="accent1">
                    <a:lumMod val="75000"/>
                  </a:schemeClr>
                </a:solidFill>
                <a:latin typeface="微软雅黑" pitchFamily="34" charset="-122"/>
                <a:ea typeface="微软雅黑" pitchFamily="34" charset="-122"/>
              </a:rPr>
              <a:t>③安定型创业。</a:t>
            </a:r>
            <a:r>
              <a:rPr lang="zh-CN" altLang="en-US" sz="2000" dirty="0">
                <a:solidFill>
                  <a:schemeClr val="tx1">
                    <a:lumMod val="75000"/>
                    <a:lumOff val="25000"/>
                  </a:schemeClr>
                </a:solidFill>
                <a:latin typeface="微软雅黑" pitchFamily="34" charset="-122"/>
                <a:ea typeface="微软雅黑" pitchFamily="34" charset="-122"/>
              </a:rPr>
              <a:t>这种创业类型强调的是创业精神</a:t>
            </a:r>
            <a:r>
              <a:rPr lang="zh-CN" altLang="en-US" sz="2000" dirty="0" smtClean="0">
                <a:solidFill>
                  <a:schemeClr val="tx1">
                    <a:lumMod val="75000"/>
                    <a:lumOff val="25000"/>
                  </a:schemeClr>
                </a:solidFill>
                <a:latin typeface="微软雅黑" pitchFamily="34" charset="-122"/>
                <a:ea typeface="微软雅黑" pitchFamily="34" charset="-122"/>
              </a:rPr>
              <a:t>的实现</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也就是创新的活动</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而不是新组织的创造</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企业内部创业即属于这一类型。 </a:t>
            </a:r>
          </a:p>
        </p:txBody>
      </p:sp>
      <p:sp>
        <p:nvSpPr>
          <p:cNvPr id="14" name="矩形 13"/>
          <p:cNvSpPr/>
          <p:nvPr/>
        </p:nvSpPr>
        <p:spPr>
          <a:xfrm>
            <a:off x="5816600" y="4573859"/>
            <a:ext cx="6153150" cy="1569660"/>
          </a:xfrm>
          <a:prstGeom prst="rect">
            <a:avLst/>
          </a:prstGeom>
        </p:spPr>
        <p:txBody>
          <a:bodyPr wrap="square">
            <a:spAutoFit/>
          </a:bodyPr>
          <a:lstStyle/>
          <a:p>
            <a:pPr indent="457200" algn="just">
              <a:lnSpc>
                <a:spcPct val="120000"/>
              </a:lnSpc>
              <a:spcBef>
                <a:spcPct val="0"/>
              </a:spcBef>
            </a:pPr>
            <a:r>
              <a:rPr lang="zh-CN" altLang="en-US" sz="2000" b="1" dirty="0">
                <a:solidFill>
                  <a:schemeClr val="accent1">
                    <a:lumMod val="75000"/>
                  </a:schemeClr>
                </a:solidFill>
                <a:latin typeface="微软雅黑" pitchFamily="34" charset="-122"/>
                <a:ea typeface="微软雅黑" pitchFamily="34" charset="-122"/>
              </a:rPr>
              <a:t>④冒险型创业。</a:t>
            </a:r>
            <a:r>
              <a:rPr lang="zh-CN" altLang="en-US" sz="2000" dirty="0">
                <a:solidFill>
                  <a:schemeClr val="tx1">
                    <a:lumMod val="75000"/>
                    <a:lumOff val="25000"/>
                  </a:schemeClr>
                </a:solidFill>
                <a:latin typeface="微软雅黑" pitchFamily="34" charset="-122"/>
                <a:ea typeface="微软雅黑" pitchFamily="34" charset="-122"/>
              </a:rPr>
              <a:t>这种类型的</a:t>
            </a:r>
            <a:r>
              <a:rPr lang="zh-CN" altLang="en-US" sz="2000" dirty="0" smtClean="0">
                <a:solidFill>
                  <a:schemeClr val="tx1">
                    <a:lumMod val="75000"/>
                    <a:lumOff val="25000"/>
                  </a:schemeClr>
                </a:solidFill>
                <a:latin typeface="微软雅黑" pitchFamily="34" charset="-122"/>
                <a:ea typeface="微软雅黑" pitchFamily="34" charset="-122"/>
              </a:rPr>
              <a:t>创业如果</a:t>
            </a:r>
            <a:r>
              <a:rPr lang="zh-CN" altLang="en-US" sz="2000" dirty="0">
                <a:solidFill>
                  <a:schemeClr val="tx1">
                    <a:lumMod val="75000"/>
                    <a:lumOff val="25000"/>
                  </a:schemeClr>
                </a:solidFill>
                <a:latin typeface="微软雅黑" pitchFamily="34" charset="-122"/>
                <a:ea typeface="微软雅黑" pitchFamily="34" charset="-122"/>
              </a:rPr>
              <a:t>想要获得成功</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必须在创业者能力</a:t>
            </a:r>
            <a:r>
              <a:rPr lang="zh-CN" altLang="en-US" sz="2000" dirty="0" smtClean="0">
                <a:solidFill>
                  <a:schemeClr val="tx1">
                    <a:lumMod val="75000"/>
                    <a:lumOff val="25000"/>
                  </a:schemeClr>
                </a:solidFill>
                <a:latin typeface="微软雅黑" pitchFamily="34" charset="-122"/>
                <a:ea typeface="微软雅黑" pitchFamily="34" charset="-122"/>
              </a:rPr>
              <a:t>、创业</a:t>
            </a:r>
            <a:r>
              <a:rPr lang="zh-CN" altLang="en-US" sz="2000" dirty="0">
                <a:solidFill>
                  <a:schemeClr val="tx1">
                    <a:lumMod val="75000"/>
                    <a:lumOff val="25000"/>
                  </a:schemeClr>
                </a:solidFill>
                <a:latin typeface="微软雅黑" pitchFamily="34" charset="-122"/>
                <a:ea typeface="微软雅黑" pitchFamily="34" charset="-122"/>
              </a:rPr>
              <a:t>时机</a:t>
            </a:r>
            <a:r>
              <a:rPr lang="zh-CN" altLang="en-US" sz="2000" dirty="0" smtClean="0">
                <a:solidFill>
                  <a:schemeClr val="tx1">
                    <a:lumMod val="75000"/>
                    <a:lumOff val="25000"/>
                  </a:schemeClr>
                </a:solidFill>
                <a:latin typeface="微软雅黑" pitchFamily="34" charset="-122"/>
                <a:ea typeface="微软雅黑" pitchFamily="34" charset="-122"/>
              </a:rPr>
              <a:t>、创业</a:t>
            </a:r>
            <a:r>
              <a:rPr lang="zh-CN" altLang="en-US" sz="2000" dirty="0">
                <a:solidFill>
                  <a:schemeClr val="tx1">
                    <a:lumMod val="75000"/>
                    <a:lumOff val="25000"/>
                  </a:schemeClr>
                </a:solidFill>
                <a:latin typeface="微软雅黑" pitchFamily="34" charset="-122"/>
                <a:ea typeface="微软雅黑" pitchFamily="34" charset="-122"/>
              </a:rPr>
              <a:t>精神发挥、 创业策略研究拟定</a:t>
            </a:r>
            <a:r>
              <a:rPr lang="zh-CN" altLang="en-US" sz="2000" dirty="0" smtClean="0">
                <a:solidFill>
                  <a:schemeClr val="tx1">
                    <a:lumMod val="75000"/>
                    <a:lumOff val="25000"/>
                  </a:schemeClr>
                </a:solidFill>
                <a:latin typeface="微软雅黑" pitchFamily="34" charset="-122"/>
                <a:ea typeface="微软雅黑" pitchFamily="34" charset="-122"/>
              </a:rPr>
              <a:t>、经营</a:t>
            </a:r>
            <a:r>
              <a:rPr lang="zh-CN" altLang="en-US" sz="2000" dirty="0">
                <a:solidFill>
                  <a:schemeClr val="tx1">
                    <a:lumMod val="75000"/>
                    <a:lumOff val="25000"/>
                  </a:schemeClr>
                </a:solidFill>
                <a:latin typeface="微软雅黑" pitchFamily="34" charset="-122"/>
                <a:ea typeface="微软雅黑" pitchFamily="34" charset="-122"/>
              </a:rPr>
              <a:t>模式设计</a:t>
            </a:r>
            <a:r>
              <a:rPr lang="zh-CN" altLang="en-US" sz="2000" dirty="0" smtClean="0">
                <a:solidFill>
                  <a:schemeClr val="tx1">
                    <a:lumMod val="75000"/>
                    <a:lumOff val="25000"/>
                  </a:schemeClr>
                </a:solidFill>
                <a:latin typeface="微软雅黑" pitchFamily="34" charset="-122"/>
                <a:ea typeface="微软雅黑" pitchFamily="34" charset="-122"/>
              </a:rPr>
              <a:t>、创业</a:t>
            </a:r>
            <a:r>
              <a:rPr lang="zh-CN" altLang="en-US" sz="2000" dirty="0">
                <a:solidFill>
                  <a:schemeClr val="tx1">
                    <a:lumMod val="75000"/>
                    <a:lumOff val="25000"/>
                  </a:schemeClr>
                </a:solidFill>
                <a:latin typeface="微软雅黑" pitchFamily="34" charset="-122"/>
                <a:ea typeface="微软雅黑" pitchFamily="34" charset="-122"/>
              </a:rPr>
              <a:t>过程管理等各方面</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都有很好的搭配。</a:t>
            </a:r>
          </a:p>
        </p:txBody>
      </p:sp>
      <p:sp>
        <p:nvSpPr>
          <p:cNvPr id="19" name="矩形 18"/>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0" name="组合 19"/>
          <p:cNvGrpSpPr/>
          <p:nvPr/>
        </p:nvGrpSpPr>
        <p:grpSpPr>
          <a:xfrm>
            <a:off x="192881" y="893"/>
            <a:ext cx="575915" cy="836495"/>
            <a:chOff x="841003" y="360040"/>
            <a:chExt cx="504056" cy="836712"/>
          </a:xfrm>
          <a:solidFill>
            <a:schemeClr val="accent1"/>
          </a:solidFill>
        </p:grpSpPr>
        <p:sp>
          <p:nvSpPr>
            <p:cNvPr id="21" name="矩形 2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22" name="等腰三角形 2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24" name="矩形 2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9"/>
          <p:cNvSpPr txBox="1"/>
          <p:nvPr/>
        </p:nvSpPr>
        <p:spPr>
          <a:xfrm>
            <a:off x="840784" y="203271"/>
            <a:ext cx="65950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一、 创业的相关类型</a:t>
            </a:r>
          </a:p>
        </p:txBody>
      </p:sp>
      <p:sp>
        <p:nvSpPr>
          <p:cNvPr id="2" name="矩形 1"/>
          <p:cNvSpPr/>
          <p:nvPr/>
        </p:nvSpPr>
        <p:spPr>
          <a:xfrm>
            <a:off x="635000" y="817451"/>
            <a:ext cx="5245100" cy="830997"/>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克里斯琴 </a:t>
            </a:r>
            <a:r>
              <a:rPr lang="en-US" altLang="zh-CN" sz="2000" dirty="0">
                <a:solidFill>
                  <a:schemeClr val="tx1">
                    <a:lumMod val="75000"/>
                    <a:lumOff val="25000"/>
                  </a:schemeClr>
                </a:solidFill>
                <a:latin typeface="微软雅黑" pitchFamily="34" charset="-122"/>
                <a:ea typeface="微软雅黑" pitchFamily="34" charset="-122"/>
              </a:rPr>
              <a:t>(2000) </a:t>
            </a:r>
            <a:r>
              <a:rPr lang="zh-CN" altLang="en-US" sz="2000" dirty="0">
                <a:solidFill>
                  <a:schemeClr val="tx1">
                    <a:lumMod val="75000"/>
                    <a:lumOff val="25000"/>
                  </a:schemeClr>
                </a:solidFill>
                <a:latin typeface="微软雅黑" pitchFamily="34" charset="-122"/>
                <a:ea typeface="微软雅黑" pitchFamily="34" charset="-122"/>
              </a:rPr>
              <a:t>认为创业依照其对市场和个人的影响程度</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可以区分为以下 </a:t>
            </a:r>
            <a:r>
              <a:rPr lang="en-US" altLang="zh-CN" sz="2000" dirty="0">
                <a:solidFill>
                  <a:schemeClr val="tx1">
                    <a:lumMod val="75000"/>
                    <a:lumOff val="25000"/>
                  </a:schemeClr>
                </a:solidFill>
                <a:latin typeface="微软雅黑" pitchFamily="34" charset="-122"/>
                <a:ea typeface="微软雅黑" pitchFamily="34" charset="-122"/>
              </a:rPr>
              <a:t>4 </a:t>
            </a:r>
            <a:r>
              <a:rPr lang="zh-CN" altLang="en-US" sz="2000" dirty="0">
                <a:solidFill>
                  <a:schemeClr val="tx1">
                    <a:lumMod val="75000"/>
                    <a:lumOff val="25000"/>
                  </a:schemeClr>
                </a:solidFill>
                <a:latin typeface="微软雅黑" pitchFamily="34" charset="-122"/>
                <a:ea typeface="微软雅黑" pitchFamily="34" charset="-122"/>
              </a:rPr>
              <a:t>种类型。</a:t>
            </a:r>
          </a:p>
        </p:txBody>
      </p:sp>
    </p:spTree>
    <p:extLst>
      <p:ext uri="{BB962C8B-B14F-4D97-AF65-F5344CB8AC3E}">
        <p14:creationId xmlns:p14="http://schemas.microsoft.com/office/powerpoint/2010/main" val="2194540615"/>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3"/>
                                        </p:tgtEl>
                                        <p:attrNameLst>
                                          <p:attrName>style.visibility</p:attrName>
                                        </p:attrNameLst>
                                      </p:cBhvr>
                                      <p:to>
                                        <p:strVal val="visible"/>
                                      </p:to>
                                    </p:set>
                                    <p:anim calcmode="lin" valueType="num">
                                      <p:cBhvr additive="base">
                                        <p:cTn id="7" dur="500" fill="hold"/>
                                        <p:tgtEl>
                                          <p:spTgt spid="73"/>
                                        </p:tgtEl>
                                        <p:attrNameLst>
                                          <p:attrName>ppt_x</p:attrName>
                                        </p:attrNameLst>
                                      </p:cBhvr>
                                      <p:tavLst>
                                        <p:tav tm="0">
                                          <p:val>
                                            <p:strVal val="#ppt_x"/>
                                          </p:val>
                                        </p:tav>
                                        <p:tav tm="100000">
                                          <p:val>
                                            <p:strVal val="#ppt_x"/>
                                          </p:val>
                                        </p:tav>
                                      </p:tavLst>
                                    </p:anim>
                                    <p:anim calcmode="lin" valueType="num">
                                      <p:cBhvr additive="base">
                                        <p:cTn id="8" dur="500" fill="hold"/>
                                        <p:tgtEl>
                                          <p:spTgt spid="7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4"/>
                                        </p:tgtEl>
                                        <p:attrNameLst>
                                          <p:attrName>style.visibility</p:attrName>
                                        </p:attrNameLst>
                                      </p:cBhvr>
                                      <p:to>
                                        <p:strVal val="visible"/>
                                      </p:to>
                                    </p:set>
                                    <p:anim calcmode="lin" valueType="num">
                                      <p:cBhvr additive="base">
                                        <p:cTn id="11" dur="500" fill="hold"/>
                                        <p:tgtEl>
                                          <p:spTgt spid="74"/>
                                        </p:tgtEl>
                                        <p:attrNameLst>
                                          <p:attrName>ppt_x</p:attrName>
                                        </p:attrNameLst>
                                      </p:cBhvr>
                                      <p:tavLst>
                                        <p:tav tm="0">
                                          <p:val>
                                            <p:strVal val="#ppt_x"/>
                                          </p:val>
                                        </p:tav>
                                        <p:tav tm="100000">
                                          <p:val>
                                            <p:strVal val="#ppt_x"/>
                                          </p:val>
                                        </p:tav>
                                      </p:tavLst>
                                    </p:anim>
                                    <p:anim calcmode="lin" valueType="num">
                                      <p:cBhvr additive="base">
                                        <p:cTn id="12" dur="500" fill="hold"/>
                                        <p:tgtEl>
                                          <p:spTgt spid="74"/>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78"/>
                                        </p:tgtEl>
                                        <p:attrNameLst>
                                          <p:attrName>style.visibility</p:attrName>
                                        </p:attrNameLst>
                                      </p:cBhvr>
                                      <p:to>
                                        <p:strVal val="visible"/>
                                      </p:to>
                                    </p:set>
                                    <p:anim calcmode="lin" valueType="num">
                                      <p:cBhvr additive="base">
                                        <p:cTn id="15" dur="500" fill="hold"/>
                                        <p:tgtEl>
                                          <p:spTgt spid="78"/>
                                        </p:tgtEl>
                                        <p:attrNameLst>
                                          <p:attrName>ppt_x</p:attrName>
                                        </p:attrNameLst>
                                      </p:cBhvr>
                                      <p:tavLst>
                                        <p:tav tm="0">
                                          <p:val>
                                            <p:strVal val="#ppt_x"/>
                                          </p:val>
                                        </p:tav>
                                        <p:tav tm="100000">
                                          <p:val>
                                            <p:strVal val="#ppt_x"/>
                                          </p:val>
                                        </p:tav>
                                      </p:tavLst>
                                    </p:anim>
                                    <p:anim calcmode="lin" valueType="num">
                                      <p:cBhvr additive="base">
                                        <p:cTn id="16" dur="500" fill="hold"/>
                                        <p:tgtEl>
                                          <p:spTgt spid="78"/>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82"/>
                                        </p:tgtEl>
                                        <p:attrNameLst>
                                          <p:attrName>style.visibility</p:attrName>
                                        </p:attrNameLst>
                                      </p:cBhvr>
                                      <p:to>
                                        <p:strVal val="visible"/>
                                      </p:to>
                                    </p:set>
                                    <p:anim calcmode="lin" valueType="num">
                                      <p:cBhvr additive="base">
                                        <p:cTn id="19" dur="500" fill="hold"/>
                                        <p:tgtEl>
                                          <p:spTgt spid="82"/>
                                        </p:tgtEl>
                                        <p:attrNameLst>
                                          <p:attrName>ppt_x</p:attrName>
                                        </p:attrNameLst>
                                      </p:cBhvr>
                                      <p:tavLst>
                                        <p:tav tm="0">
                                          <p:val>
                                            <p:strVal val="#ppt_x"/>
                                          </p:val>
                                        </p:tav>
                                        <p:tav tm="100000">
                                          <p:val>
                                            <p:strVal val="#ppt_x"/>
                                          </p:val>
                                        </p:tav>
                                      </p:tavLst>
                                    </p:anim>
                                    <p:anim calcmode="lin" valueType="num">
                                      <p:cBhvr additive="base">
                                        <p:cTn id="20" dur="500" fill="hold"/>
                                        <p:tgtEl>
                                          <p:spTgt spid="82"/>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86"/>
                                        </p:tgtEl>
                                        <p:attrNameLst>
                                          <p:attrName>style.visibility</p:attrName>
                                        </p:attrNameLst>
                                      </p:cBhvr>
                                      <p:to>
                                        <p:strVal val="visible"/>
                                      </p:to>
                                    </p:set>
                                    <p:anim calcmode="lin" valueType="num">
                                      <p:cBhvr additive="base">
                                        <p:cTn id="23" dur="500" fill="hold"/>
                                        <p:tgtEl>
                                          <p:spTgt spid="86"/>
                                        </p:tgtEl>
                                        <p:attrNameLst>
                                          <p:attrName>ppt_x</p:attrName>
                                        </p:attrNameLst>
                                      </p:cBhvr>
                                      <p:tavLst>
                                        <p:tav tm="0">
                                          <p:val>
                                            <p:strVal val="#ppt_x"/>
                                          </p:val>
                                        </p:tav>
                                        <p:tav tm="100000">
                                          <p:val>
                                            <p:strVal val="#ppt_x"/>
                                          </p:val>
                                        </p:tav>
                                      </p:tavLst>
                                    </p:anim>
                                    <p:anim calcmode="lin" valueType="num">
                                      <p:cBhvr additive="base">
                                        <p:cTn id="24" dur="500" fill="hold"/>
                                        <p:tgtEl>
                                          <p:spTgt spid="86"/>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ppt_x"/>
                                          </p:val>
                                        </p:tav>
                                        <p:tav tm="100000">
                                          <p:val>
                                            <p:strVal val="#ppt_x"/>
                                          </p:val>
                                        </p:tav>
                                      </p:tavLst>
                                    </p:anim>
                                    <p:anim calcmode="lin" valueType="num">
                                      <p:cBhvr additive="base">
                                        <p:cTn id="2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6" presetClass="entr" presetSubtype="16"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circle(in)">
                                      <p:cBhvr>
                                        <p:cTn id="33" dur="2000"/>
                                        <p:tgtEl>
                                          <p:spTgt spid="10"/>
                                        </p:tgtEl>
                                      </p:cBhvr>
                                    </p:animEffect>
                                  </p:childTnLst>
                                </p:cTn>
                              </p:par>
                            </p:childTnLst>
                          </p:cTn>
                        </p:par>
                      </p:childTnLst>
                    </p:cTn>
                  </p:par>
                  <p:par>
                    <p:cTn id="34" fill="hold">
                      <p:stCondLst>
                        <p:cond delay="indefinite"/>
                      </p:stCondLst>
                      <p:childTnLst>
                        <p:par>
                          <p:cTn id="35" fill="hold">
                            <p:stCondLst>
                              <p:cond delay="0"/>
                            </p:stCondLst>
                            <p:childTnLst>
                              <p:par>
                                <p:cTn id="36" presetID="21" presetClass="entr" presetSubtype="1" fill="hold" grpId="0" nodeType="click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wheel(1)">
                                      <p:cBhvr>
                                        <p:cTn id="38" dur="2000"/>
                                        <p:tgtEl>
                                          <p:spTgt spid="12"/>
                                        </p:tgtEl>
                                      </p:cBhvr>
                                    </p:animEffect>
                                  </p:childTnLst>
                                </p:cTn>
                              </p:par>
                            </p:childTnLst>
                          </p:cTn>
                        </p:par>
                      </p:childTnLst>
                    </p:cTn>
                  </p:par>
                  <p:par>
                    <p:cTn id="39" fill="hold">
                      <p:stCondLst>
                        <p:cond delay="indefinite"/>
                      </p:stCondLst>
                      <p:childTnLst>
                        <p:par>
                          <p:cTn id="40" fill="hold">
                            <p:stCondLst>
                              <p:cond delay="0"/>
                            </p:stCondLst>
                            <p:childTnLst>
                              <p:par>
                                <p:cTn id="41" presetID="21" presetClass="entr" presetSubtype="1"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wheel(1)">
                                      <p:cBhvr>
                                        <p:cTn id="43"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animBg="1"/>
      <p:bldP spid="74" grpId="0" animBg="1"/>
      <p:bldP spid="78" grpId="0" animBg="1"/>
      <p:bldP spid="82" grpId="0" animBg="1"/>
      <p:bldP spid="86" grpId="0" animBg="1"/>
      <p:bldP spid="8" grpId="0"/>
      <p:bldP spid="10" grpId="0"/>
      <p:bldP spid="12" grpId="0"/>
      <p:bldP spid="1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8" name="矩形 27"/>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9" name="组合 28"/>
          <p:cNvGrpSpPr/>
          <p:nvPr/>
        </p:nvGrpSpPr>
        <p:grpSpPr>
          <a:xfrm>
            <a:off x="192881" y="893"/>
            <a:ext cx="575915" cy="836495"/>
            <a:chOff x="841003" y="360040"/>
            <a:chExt cx="504056" cy="836712"/>
          </a:xfrm>
          <a:solidFill>
            <a:schemeClr val="accent1"/>
          </a:solidFill>
        </p:grpSpPr>
        <p:sp>
          <p:nvSpPr>
            <p:cNvPr id="30" name="矩形 29"/>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31" name="等腰三角形 30"/>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33" name="矩形 32"/>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8" name="原创设计师QQ598969553      _1"/>
          <p:cNvCxnSpPr/>
          <p:nvPr/>
        </p:nvCxnSpPr>
        <p:spPr bwMode="auto">
          <a:xfrm>
            <a:off x="5908371" y="2029764"/>
            <a:ext cx="0" cy="1417397"/>
          </a:xfrm>
          <a:prstGeom prst="line">
            <a:avLst/>
          </a:prstGeom>
          <a:solidFill>
            <a:schemeClr val="accent1"/>
          </a:solidFill>
          <a:ln w="9525" cap="flat" cmpd="sng" algn="ctr">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0" name="原创设计师QQ598969553      _2"/>
          <p:cNvCxnSpPr/>
          <p:nvPr/>
        </p:nvCxnSpPr>
        <p:spPr bwMode="auto">
          <a:xfrm>
            <a:off x="5908371" y="4112975"/>
            <a:ext cx="0" cy="1417397"/>
          </a:xfrm>
          <a:prstGeom prst="line">
            <a:avLst/>
          </a:prstGeom>
          <a:solidFill>
            <a:schemeClr val="accent1"/>
          </a:solidFill>
          <a:ln w="9525" cap="flat" cmpd="sng" algn="ctr">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1" name="原创设计师QQ598969553      _3"/>
          <p:cNvSpPr/>
          <p:nvPr/>
        </p:nvSpPr>
        <p:spPr bwMode="auto">
          <a:xfrm>
            <a:off x="5499034" y="3425166"/>
            <a:ext cx="818676" cy="659327"/>
          </a:xfrm>
          <a:prstGeom prst="hexagon">
            <a:avLst/>
          </a:prstGeom>
          <a:gradFill>
            <a:gsLst>
              <a:gs pos="100000">
                <a:srgbClr val="0090F2"/>
              </a:gs>
              <a:gs pos="0">
                <a:schemeClr val="accent1"/>
              </a:gs>
            </a:gsLst>
            <a:lin ang="5400000" scaled="1"/>
          </a:gradFill>
          <a:ln w="28575" cap="flat">
            <a:gradFill>
              <a:gsLst>
                <a:gs pos="0">
                  <a:srgbClr val="0090F2"/>
                </a:gs>
                <a:gs pos="100000">
                  <a:schemeClr val="accent1"/>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a:extLst/>
        </p:spPr>
        <p:txBody>
          <a:bodyPr vert="horz" wrap="square" lIns="68564" tIns="34282" rIns="68564" bIns="34282" numCol="1" anchor="t" anchorCtr="0" compatLnSpc="1">
            <a:prstTxWarp prst="textNoShape">
              <a:avLst/>
            </a:prstTxWarp>
          </a:bodyPr>
          <a:lstStyle/>
          <a:p>
            <a:endParaRPr lang="zh-CN" altLang="en-US" sz="1350">
              <a:solidFill>
                <a:prstClr val="black"/>
              </a:solidFill>
              <a:ea typeface="微软雅黑" panose="020B0503020204020204" pitchFamily="34" charset="-122"/>
            </a:endParaRPr>
          </a:p>
        </p:txBody>
      </p:sp>
      <p:sp>
        <p:nvSpPr>
          <p:cNvPr id="43" name="原创设计师QQ598969553      _4"/>
          <p:cNvSpPr txBox="1"/>
          <p:nvPr/>
        </p:nvSpPr>
        <p:spPr>
          <a:xfrm>
            <a:off x="7747000" y="1446323"/>
            <a:ext cx="2063749" cy="399126"/>
          </a:xfrm>
          <a:prstGeom prst="rect">
            <a:avLst/>
          </a:prstGeom>
          <a:noFill/>
          <a:ln w="28575" cap="flat">
            <a:noFill/>
            <a:prstDash val="solid"/>
            <a:miter lim="800000"/>
            <a:headEnd/>
            <a:tailEnd/>
          </a:ln>
          <a:effectLst>
            <a:outerShdw blurRad="228600" dist="228600" algn="t" rotWithShape="0">
              <a:schemeClr val="tx1">
                <a:lumMod val="85000"/>
                <a:lumOff val="15000"/>
                <a:alpha val="6000"/>
              </a:schemeClr>
            </a:outerShdw>
          </a:effectLst>
        </p:spPr>
        <p:txBody>
          <a:bodyPr wrap="square" lIns="90467" tIns="45233" rIns="90467" bIns="45233" rtlCol="0">
            <a:spAutoFit/>
          </a:bodyPr>
          <a:lstStyle>
            <a:defPPr>
              <a:defRPr lang="zh-CN"/>
            </a:defPPr>
            <a:lvl1pPr algn="r">
              <a:defRPr b="1">
                <a:solidFill>
                  <a:schemeClr val="bg1"/>
                </a:solidFill>
                <a:latin typeface="+mn-ea"/>
              </a:defRPr>
            </a:lvl1pPr>
          </a:lstStyle>
          <a:p>
            <a:r>
              <a:rPr lang="en-US" altLang="zh-CN" sz="2000" b="0" kern="0" dirty="0">
                <a:solidFill>
                  <a:schemeClr val="accent1"/>
                </a:solidFill>
                <a:latin typeface="微软雅黑" pitchFamily="34" charset="-122"/>
                <a:ea typeface="微软雅黑" pitchFamily="34" charset="-122"/>
              </a:rPr>
              <a:t>(</a:t>
            </a:r>
            <a:r>
              <a:rPr lang="zh-CN" altLang="en-US" sz="2000" b="0" kern="0" dirty="0">
                <a:solidFill>
                  <a:schemeClr val="accent1"/>
                </a:solidFill>
                <a:latin typeface="微软雅黑" pitchFamily="34" charset="-122"/>
                <a:ea typeface="微软雅黑" pitchFamily="34" charset="-122"/>
              </a:rPr>
              <a:t>二</a:t>
            </a:r>
            <a:r>
              <a:rPr lang="en-US" altLang="zh-CN" sz="2000" b="0" kern="0" dirty="0">
                <a:solidFill>
                  <a:schemeClr val="accent1"/>
                </a:solidFill>
                <a:latin typeface="微软雅黑" pitchFamily="34" charset="-122"/>
                <a:ea typeface="微软雅黑" pitchFamily="34" charset="-122"/>
              </a:rPr>
              <a:t>) </a:t>
            </a:r>
            <a:r>
              <a:rPr lang="zh-CN" altLang="en-US" sz="2000" b="0" kern="0" dirty="0">
                <a:solidFill>
                  <a:schemeClr val="accent1"/>
                </a:solidFill>
                <a:latin typeface="微软雅黑" pitchFamily="34" charset="-122"/>
                <a:ea typeface="微软雅黑" pitchFamily="34" charset="-122"/>
              </a:rPr>
              <a:t>技术</a:t>
            </a:r>
          </a:p>
        </p:txBody>
      </p:sp>
      <p:sp>
        <p:nvSpPr>
          <p:cNvPr id="45" name="原创设计师QQ598969553      _15"/>
          <p:cNvSpPr txBox="1"/>
          <p:nvPr/>
        </p:nvSpPr>
        <p:spPr>
          <a:xfrm>
            <a:off x="5659875" y="3511526"/>
            <a:ext cx="496698" cy="460553"/>
          </a:xfrm>
          <a:prstGeom prst="rect">
            <a:avLst/>
          </a:prstGeom>
          <a:noFill/>
        </p:spPr>
        <p:txBody>
          <a:bodyPr wrap="none" lIns="90467" tIns="45233" rIns="90467" bIns="45233" rtlCol="0">
            <a:spAutoFit/>
          </a:bodyPr>
          <a:lstStyle/>
          <a:p>
            <a:r>
              <a:rPr lang="en-US" altLang="zh-CN" sz="2399" dirty="0">
                <a:solidFill>
                  <a:srgbClr val="F8F8F8"/>
                </a:solidFill>
                <a:ea typeface="微软雅黑" panose="020B0503020204020204" pitchFamily="34" charset="-122"/>
              </a:rPr>
              <a:t>VS</a:t>
            </a:r>
            <a:endParaRPr lang="zh-CN" altLang="en-US" sz="2399" dirty="0">
              <a:solidFill>
                <a:srgbClr val="F8F8F8"/>
              </a:solidFill>
              <a:ea typeface="微软雅黑" panose="020B0503020204020204" pitchFamily="34" charset="-122"/>
            </a:endParaRPr>
          </a:p>
        </p:txBody>
      </p:sp>
      <p:sp>
        <p:nvSpPr>
          <p:cNvPr id="46" name="原创设计师QQ598969553      _16"/>
          <p:cNvSpPr txBox="1"/>
          <p:nvPr/>
        </p:nvSpPr>
        <p:spPr>
          <a:xfrm>
            <a:off x="2799261" y="1465373"/>
            <a:ext cx="1197401" cy="399126"/>
          </a:xfrm>
          <a:prstGeom prst="rect">
            <a:avLst/>
          </a:prstGeom>
          <a:noFill/>
          <a:ln w="28575" cap="flat">
            <a:noFill/>
            <a:prstDash val="solid"/>
            <a:miter lim="800000"/>
            <a:headEnd/>
            <a:tailEnd/>
          </a:ln>
          <a:effectLst>
            <a:outerShdw blurRad="228600" dist="228600" algn="t" rotWithShape="0">
              <a:schemeClr val="tx1">
                <a:lumMod val="85000"/>
                <a:lumOff val="15000"/>
                <a:alpha val="6000"/>
              </a:schemeClr>
            </a:outerShdw>
          </a:effectLst>
        </p:spPr>
        <p:txBody>
          <a:bodyPr wrap="none" lIns="90467" tIns="45233" rIns="90467" bIns="45233" rtlCol="0">
            <a:spAutoFit/>
          </a:bodyPr>
          <a:lstStyle/>
          <a:p>
            <a:pPr algn="r"/>
            <a:r>
              <a:rPr lang="en-US" altLang="zh-CN" sz="2000" kern="0" dirty="0">
                <a:solidFill>
                  <a:schemeClr val="accent1"/>
                </a:solidFill>
                <a:latin typeface="微软雅黑" pitchFamily="34" charset="-122"/>
                <a:ea typeface="微软雅黑" pitchFamily="34" charset="-122"/>
              </a:rPr>
              <a:t>(</a:t>
            </a:r>
            <a:r>
              <a:rPr lang="zh-CN" altLang="en-US" sz="2000" kern="0" dirty="0">
                <a:solidFill>
                  <a:schemeClr val="accent1"/>
                </a:solidFill>
                <a:latin typeface="微软雅黑" pitchFamily="34" charset="-122"/>
                <a:ea typeface="微软雅黑" pitchFamily="34" charset="-122"/>
              </a:rPr>
              <a:t>一</a:t>
            </a:r>
            <a:r>
              <a:rPr lang="en-US" altLang="zh-CN" sz="2000" kern="0" dirty="0">
                <a:solidFill>
                  <a:schemeClr val="accent1"/>
                </a:solidFill>
                <a:latin typeface="微软雅黑" pitchFamily="34" charset="-122"/>
                <a:ea typeface="微软雅黑" pitchFamily="34" charset="-122"/>
              </a:rPr>
              <a:t>) </a:t>
            </a:r>
            <a:r>
              <a:rPr lang="zh-CN" altLang="en-US" sz="2000" kern="0" dirty="0">
                <a:solidFill>
                  <a:schemeClr val="accent1"/>
                </a:solidFill>
                <a:latin typeface="微软雅黑" pitchFamily="34" charset="-122"/>
                <a:ea typeface="微软雅黑" pitchFamily="34" charset="-122"/>
              </a:rPr>
              <a:t>人才</a:t>
            </a:r>
            <a:endParaRPr lang="zh-CN" altLang="en-US" sz="2000" b="1" dirty="0">
              <a:solidFill>
                <a:schemeClr val="accent1"/>
              </a:solidFill>
              <a:latin typeface="微软雅黑" panose="020B0503020204020204" pitchFamily="34" charset="-122"/>
              <a:ea typeface="微软雅黑" panose="020B0503020204020204" pitchFamily="34" charset="-122"/>
            </a:endParaRPr>
          </a:p>
        </p:txBody>
      </p:sp>
      <p:sp>
        <p:nvSpPr>
          <p:cNvPr id="47" name="矩形 46"/>
          <p:cNvSpPr/>
          <p:nvPr/>
        </p:nvSpPr>
        <p:spPr>
          <a:xfrm>
            <a:off x="984764" y="2007716"/>
            <a:ext cx="4108775" cy="1538370"/>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认识、 发现并利用人才是创业者</a:t>
            </a:r>
            <a:r>
              <a:rPr lang="zh-CN" altLang="en-US" sz="2000" dirty="0" smtClean="0">
                <a:solidFill>
                  <a:schemeClr val="tx1">
                    <a:lumMod val="75000"/>
                    <a:lumOff val="25000"/>
                  </a:schemeClr>
                </a:solidFill>
                <a:latin typeface="微软雅黑" pitchFamily="34" charset="-122"/>
                <a:ea typeface="微软雅黑" pitchFamily="34" charset="-122"/>
              </a:rPr>
              <a:t>进行创业</a:t>
            </a:r>
            <a:r>
              <a:rPr lang="zh-CN" altLang="en-US" sz="2000" dirty="0">
                <a:solidFill>
                  <a:schemeClr val="tx1">
                    <a:lumMod val="75000"/>
                    <a:lumOff val="25000"/>
                  </a:schemeClr>
                </a:solidFill>
                <a:latin typeface="微软雅黑" pitchFamily="34" charset="-122"/>
                <a:ea typeface="微软雅黑" pitchFamily="34" charset="-122"/>
              </a:rPr>
              <a:t>的关键环节</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zh-CN" altLang="en-US" sz="2000" dirty="0" smtClean="0">
                <a:solidFill>
                  <a:schemeClr val="tx1">
                    <a:lumMod val="75000"/>
                    <a:lumOff val="25000"/>
                  </a:schemeClr>
                </a:solidFill>
                <a:latin typeface="微软雅黑" pitchFamily="34" charset="-122"/>
                <a:ea typeface="微软雅黑" pitchFamily="34" charset="-122"/>
              </a:rPr>
              <a:t>创业者</a:t>
            </a:r>
            <a:r>
              <a:rPr lang="zh-CN" altLang="en-US" sz="2000" dirty="0">
                <a:solidFill>
                  <a:schemeClr val="tx1">
                    <a:lumMod val="75000"/>
                    <a:lumOff val="25000"/>
                  </a:schemeClr>
                </a:solidFill>
                <a:latin typeface="微软雅黑" pitchFamily="34" charset="-122"/>
                <a:ea typeface="微软雅黑" pitchFamily="34" charset="-122"/>
              </a:rPr>
              <a:t>及合作伙伴们的素质与能力是创业成功的第一要素。</a:t>
            </a:r>
          </a:p>
        </p:txBody>
      </p:sp>
      <p:sp>
        <p:nvSpPr>
          <p:cNvPr id="48" name="矩形 47"/>
          <p:cNvSpPr/>
          <p:nvPr/>
        </p:nvSpPr>
        <p:spPr>
          <a:xfrm>
            <a:off x="6762750" y="2050187"/>
            <a:ext cx="4667250" cy="1938992"/>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技术是将知识运用到实践中的手段、 途径</a:t>
            </a:r>
            <a:r>
              <a:rPr lang="zh-CN" altLang="en-US" sz="2000" dirty="0" smtClean="0">
                <a:solidFill>
                  <a:schemeClr val="tx1">
                    <a:lumMod val="75000"/>
                    <a:lumOff val="25000"/>
                  </a:schemeClr>
                </a:solidFill>
                <a:latin typeface="微软雅黑" pitchFamily="34" charset="-122"/>
                <a:ea typeface="微软雅黑" pitchFamily="34" charset="-122"/>
              </a:rPr>
              <a:t>、工具</a:t>
            </a:r>
            <a:r>
              <a:rPr lang="zh-CN" altLang="en-US" sz="2000" dirty="0">
                <a:solidFill>
                  <a:schemeClr val="tx1">
                    <a:lumMod val="75000"/>
                    <a:lumOff val="25000"/>
                  </a:schemeClr>
                </a:solidFill>
                <a:latin typeface="微软雅黑" pitchFamily="34" charset="-122"/>
                <a:ea typeface="微软雅黑" pitchFamily="34" charset="-122"/>
              </a:rPr>
              <a:t>或方法</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zh-CN" altLang="en-US" sz="2000" dirty="0" smtClean="0">
                <a:solidFill>
                  <a:schemeClr val="tx1">
                    <a:lumMod val="75000"/>
                    <a:lumOff val="25000"/>
                  </a:schemeClr>
                </a:solidFill>
                <a:latin typeface="微软雅黑" pitchFamily="34" charset="-122"/>
                <a:ea typeface="微软雅黑" pitchFamily="34" charset="-122"/>
              </a:rPr>
              <a:t>技术</a:t>
            </a:r>
            <a:r>
              <a:rPr lang="zh-CN" altLang="en-US" sz="2000" dirty="0">
                <a:solidFill>
                  <a:schemeClr val="tx1">
                    <a:lumMod val="75000"/>
                    <a:lumOff val="25000"/>
                  </a:schemeClr>
                </a:solidFill>
                <a:latin typeface="微软雅黑" pitchFamily="34" charset="-122"/>
                <a:ea typeface="微软雅黑" pitchFamily="34" charset="-122"/>
              </a:rPr>
              <a:t>应考虑是否有独特性</a:t>
            </a:r>
            <a:r>
              <a:rPr lang="zh-CN" altLang="en-US" sz="2000" dirty="0" smtClean="0">
                <a:solidFill>
                  <a:schemeClr val="tx1">
                    <a:lumMod val="75000"/>
                    <a:lumOff val="25000"/>
                  </a:schemeClr>
                </a:solidFill>
                <a:latin typeface="微软雅黑" pitchFamily="34" charset="-122"/>
                <a:ea typeface="微软雅黑" pitchFamily="34" charset="-122"/>
              </a:rPr>
              <a:t>、创新性</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是否有竞争力</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是否能带来高利润</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他人</a:t>
            </a:r>
            <a:r>
              <a:rPr lang="zh-CN" altLang="en-US" sz="2000" dirty="0" smtClean="0">
                <a:solidFill>
                  <a:schemeClr val="tx1">
                    <a:lumMod val="75000"/>
                    <a:lumOff val="25000"/>
                  </a:schemeClr>
                </a:solidFill>
                <a:latin typeface="微软雅黑" pitchFamily="34" charset="-122"/>
                <a:ea typeface="微软雅黑" pitchFamily="34" charset="-122"/>
              </a:rPr>
              <a:t>仿效的</a:t>
            </a:r>
            <a:r>
              <a:rPr lang="zh-CN" altLang="en-US" sz="2000" dirty="0">
                <a:solidFill>
                  <a:schemeClr val="tx1">
                    <a:lumMod val="75000"/>
                    <a:lumOff val="25000"/>
                  </a:schemeClr>
                </a:solidFill>
                <a:latin typeface="微软雅黑" pitchFamily="34" charset="-122"/>
                <a:ea typeface="微软雅黑" pitchFamily="34" charset="-122"/>
              </a:rPr>
              <a:t>难易程度等。</a:t>
            </a:r>
          </a:p>
        </p:txBody>
      </p:sp>
      <p:sp>
        <p:nvSpPr>
          <p:cNvPr id="20" name="文本框 9"/>
          <p:cNvSpPr txBox="1"/>
          <p:nvPr/>
        </p:nvSpPr>
        <p:spPr>
          <a:xfrm>
            <a:off x="840784" y="203271"/>
            <a:ext cx="54266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二、 创业的要素</a:t>
            </a:r>
          </a:p>
        </p:txBody>
      </p:sp>
    </p:spTree>
    <p:extLst>
      <p:ext uri="{BB962C8B-B14F-4D97-AF65-F5344CB8AC3E}">
        <p14:creationId xmlns:p14="http://schemas.microsoft.com/office/powerpoint/2010/main" val="875326106"/>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500" fill="hold"/>
                                        <p:tgtEl>
                                          <p:spTgt spid="46"/>
                                        </p:tgtEl>
                                        <p:attrNameLst>
                                          <p:attrName>ppt_x</p:attrName>
                                        </p:attrNameLst>
                                      </p:cBhvr>
                                      <p:tavLst>
                                        <p:tav tm="0">
                                          <p:val>
                                            <p:strVal val="#ppt_x"/>
                                          </p:val>
                                        </p:tav>
                                        <p:tav tm="100000">
                                          <p:val>
                                            <p:strVal val="#ppt_x"/>
                                          </p:val>
                                        </p:tav>
                                      </p:tavLst>
                                    </p:anim>
                                    <p:anim calcmode="lin" valueType="num">
                                      <p:cBhvr additive="base">
                                        <p:cTn id="8" dur="500" fill="hold"/>
                                        <p:tgtEl>
                                          <p:spTgt spid="4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7"/>
                                        </p:tgtEl>
                                        <p:attrNameLst>
                                          <p:attrName>style.visibility</p:attrName>
                                        </p:attrNameLst>
                                      </p:cBhvr>
                                      <p:to>
                                        <p:strVal val="visible"/>
                                      </p:to>
                                    </p:set>
                                    <p:anim calcmode="lin" valueType="num">
                                      <p:cBhvr additive="base">
                                        <p:cTn id="11" dur="500" fill="hold"/>
                                        <p:tgtEl>
                                          <p:spTgt spid="47"/>
                                        </p:tgtEl>
                                        <p:attrNameLst>
                                          <p:attrName>ppt_x</p:attrName>
                                        </p:attrNameLst>
                                      </p:cBhvr>
                                      <p:tavLst>
                                        <p:tav tm="0">
                                          <p:val>
                                            <p:strVal val="#ppt_x"/>
                                          </p:val>
                                        </p:tav>
                                        <p:tav tm="100000">
                                          <p:val>
                                            <p:strVal val="#ppt_x"/>
                                          </p:val>
                                        </p:tav>
                                      </p:tavLst>
                                    </p:anim>
                                    <p:anim calcmode="lin" valueType="num">
                                      <p:cBhvr additive="base">
                                        <p:cTn id="12"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31" presetClass="entr" presetSubtype="0" fill="hold" nodeType="clickEffect">
                                  <p:stCondLst>
                                    <p:cond delay="0"/>
                                  </p:stCondLst>
                                  <p:childTnLst>
                                    <p:set>
                                      <p:cBhvr>
                                        <p:cTn id="16" dur="1" fill="hold">
                                          <p:stCondLst>
                                            <p:cond delay="0"/>
                                          </p:stCondLst>
                                        </p:cTn>
                                        <p:tgtEl>
                                          <p:spTgt spid="38"/>
                                        </p:tgtEl>
                                        <p:attrNameLst>
                                          <p:attrName>style.visibility</p:attrName>
                                        </p:attrNameLst>
                                      </p:cBhvr>
                                      <p:to>
                                        <p:strVal val="visible"/>
                                      </p:to>
                                    </p:set>
                                    <p:anim calcmode="lin" valueType="num">
                                      <p:cBhvr>
                                        <p:cTn id="17" dur="1000" fill="hold"/>
                                        <p:tgtEl>
                                          <p:spTgt spid="38"/>
                                        </p:tgtEl>
                                        <p:attrNameLst>
                                          <p:attrName>ppt_w</p:attrName>
                                        </p:attrNameLst>
                                      </p:cBhvr>
                                      <p:tavLst>
                                        <p:tav tm="0">
                                          <p:val>
                                            <p:fltVal val="0"/>
                                          </p:val>
                                        </p:tav>
                                        <p:tav tm="100000">
                                          <p:val>
                                            <p:strVal val="#ppt_w"/>
                                          </p:val>
                                        </p:tav>
                                      </p:tavLst>
                                    </p:anim>
                                    <p:anim calcmode="lin" valueType="num">
                                      <p:cBhvr>
                                        <p:cTn id="18" dur="1000" fill="hold"/>
                                        <p:tgtEl>
                                          <p:spTgt spid="38"/>
                                        </p:tgtEl>
                                        <p:attrNameLst>
                                          <p:attrName>ppt_h</p:attrName>
                                        </p:attrNameLst>
                                      </p:cBhvr>
                                      <p:tavLst>
                                        <p:tav tm="0">
                                          <p:val>
                                            <p:fltVal val="0"/>
                                          </p:val>
                                        </p:tav>
                                        <p:tav tm="100000">
                                          <p:val>
                                            <p:strVal val="#ppt_h"/>
                                          </p:val>
                                        </p:tav>
                                      </p:tavLst>
                                    </p:anim>
                                    <p:anim calcmode="lin" valueType="num">
                                      <p:cBhvr>
                                        <p:cTn id="19" dur="1000" fill="hold"/>
                                        <p:tgtEl>
                                          <p:spTgt spid="38"/>
                                        </p:tgtEl>
                                        <p:attrNameLst>
                                          <p:attrName>style.rotation</p:attrName>
                                        </p:attrNameLst>
                                      </p:cBhvr>
                                      <p:tavLst>
                                        <p:tav tm="0">
                                          <p:val>
                                            <p:fltVal val="90"/>
                                          </p:val>
                                        </p:tav>
                                        <p:tav tm="100000">
                                          <p:val>
                                            <p:fltVal val="0"/>
                                          </p:val>
                                        </p:tav>
                                      </p:tavLst>
                                    </p:anim>
                                    <p:animEffect transition="in" filter="fade">
                                      <p:cBhvr>
                                        <p:cTn id="20" dur="1000"/>
                                        <p:tgtEl>
                                          <p:spTgt spid="38"/>
                                        </p:tgtEl>
                                      </p:cBhvr>
                                    </p:animEffect>
                                  </p:childTnLst>
                                </p:cTn>
                              </p:par>
                              <p:par>
                                <p:cTn id="21" presetID="31" presetClass="entr" presetSubtype="0" fill="hold" nodeType="withEffect">
                                  <p:stCondLst>
                                    <p:cond delay="0"/>
                                  </p:stCondLst>
                                  <p:childTnLst>
                                    <p:set>
                                      <p:cBhvr>
                                        <p:cTn id="22" dur="1" fill="hold">
                                          <p:stCondLst>
                                            <p:cond delay="0"/>
                                          </p:stCondLst>
                                        </p:cTn>
                                        <p:tgtEl>
                                          <p:spTgt spid="40"/>
                                        </p:tgtEl>
                                        <p:attrNameLst>
                                          <p:attrName>style.visibility</p:attrName>
                                        </p:attrNameLst>
                                      </p:cBhvr>
                                      <p:to>
                                        <p:strVal val="visible"/>
                                      </p:to>
                                    </p:set>
                                    <p:anim calcmode="lin" valueType="num">
                                      <p:cBhvr>
                                        <p:cTn id="23" dur="1000" fill="hold"/>
                                        <p:tgtEl>
                                          <p:spTgt spid="40"/>
                                        </p:tgtEl>
                                        <p:attrNameLst>
                                          <p:attrName>ppt_w</p:attrName>
                                        </p:attrNameLst>
                                      </p:cBhvr>
                                      <p:tavLst>
                                        <p:tav tm="0">
                                          <p:val>
                                            <p:fltVal val="0"/>
                                          </p:val>
                                        </p:tav>
                                        <p:tav tm="100000">
                                          <p:val>
                                            <p:strVal val="#ppt_w"/>
                                          </p:val>
                                        </p:tav>
                                      </p:tavLst>
                                    </p:anim>
                                    <p:anim calcmode="lin" valueType="num">
                                      <p:cBhvr>
                                        <p:cTn id="24" dur="1000" fill="hold"/>
                                        <p:tgtEl>
                                          <p:spTgt spid="40"/>
                                        </p:tgtEl>
                                        <p:attrNameLst>
                                          <p:attrName>ppt_h</p:attrName>
                                        </p:attrNameLst>
                                      </p:cBhvr>
                                      <p:tavLst>
                                        <p:tav tm="0">
                                          <p:val>
                                            <p:fltVal val="0"/>
                                          </p:val>
                                        </p:tav>
                                        <p:tav tm="100000">
                                          <p:val>
                                            <p:strVal val="#ppt_h"/>
                                          </p:val>
                                        </p:tav>
                                      </p:tavLst>
                                    </p:anim>
                                    <p:anim calcmode="lin" valueType="num">
                                      <p:cBhvr>
                                        <p:cTn id="25" dur="1000" fill="hold"/>
                                        <p:tgtEl>
                                          <p:spTgt spid="40"/>
                                        </p:tgtEl>
                                        <p:attrNameLst>
                                          <p:attrName>style.rotation</p:attrName>
                                        </p:attrNameLst>
                                      </p:cBhvr>
                                      <p:tavLst>
                                        <p:tav tm="0">
                                          <p:val>
                                            <p:fltVal val="90"/>
                                          </p:val>
                                        </p:tav>
                                        <p:tav tm="100000">
                                          <p:val>
                                            <p:fltVal val="0"/>
                                          </p:val>
                                        </p:tav>
                                      </p:tavLst>
                                    </p:anim>
                                    <p:animEffect transition="in" filter="fade">
                                      <p:cBhvr>
                                        <p:cTn id="26" dur="1000"/>
                                        <p:tgtEl>
                                          <p:spTgt spid="40"/>
                                        </p:tgtEl>
                                      </p:cBhvr>
                                    </p:animEffect>
                                  </p:childTnLst>
                                </p:cTn>
                              </p:par>
                              <p:par>
                                <p:cTn id="27" presetID="31" presetClass="entr" presetSubtype="0" fill="hold" grpId="0" nodeType="withEffect">
                                  <p:stCondLst>
                                    <p:cond delay="0"/>
                                  </p:stCondLst>
                                  <p:childTnLst>
                                    <p:set>
                                      <p:cBhvr>
                                        <p:cTn id="28" dur="1" fill="hold">
                                          <p:stCondLst>
                                            <p:cond delay="0"/>
                                          </p:stCondLst>
                                        </p:cTn>
                                        <p:tgtEl>
                                          <p:spTgt spid="41"/>
                                        </p:tgtEl>
                                        <p:attrNameLst>
                                          <p:attrName>style.visibility</p:attrName>
                                        </p:attrNameLst>
                                      </p:cBhvr>
                                      <p:to>
                                        <p:strVal val="visible"/>
                                      </p:to>
                                    </p:set>
                                    <p:anim calcmode="lin" valueType="num">
                                      <p:cBhvr>
                                        <p:cTn id="29" dur="1000" fill="hold"/>
                                        <p:tgtEl>
                                          <p:spTgt spid="41"/>
                                        </p:tgtEl>
                                        <p:attrNameLst>
                                          <p:attrName>ppt_w</p:attrName>
                                        </p:attrNameLst>
                                      </p:cBhvr>
                                      <p:tavLst>
                                        <p:tav tm="0">
                                          <p:val>
                                            <p:fltVal val="0"/>
                                          </p:val>
                                        </p:tav>
                                        <p:tav tm="100000">
                                          <p:val>
                                            <p:strVal val="#ppt_w"/>
                                          </p:val>
                                        </p:tav>
                                      </p:tavLst>
                                    </p:anim>
                                    <p:anim calcmode="lin" valueType="num">
                                      <p:cBhvr>
                                        <p:cTn id="30" dur="1000" fill="hold"/>
                                        <p:tgtEl>
                                          <p:spTgt spid="41"/>
                                        </p:tgtEl>
                                        <p:attrNameLst>
                                          <p:attrName>ppt_h</p:attrName>
                                        </p:attrNameLst>
                                      </p:cBhvr>
                                      <p:tavLst>
                                        <p:tav tm="0">
                                          <p:val>
                                            <p:fltVal val="0"/>
                                          </p:val>
                                        </p:tav>
                                        <p:tav tm="100000">
                                          <p:val>
                                            <p:strVal val="#ppt_h"/>
                                          </p:val>
                                        </p:tav>
                                      </p:tavLst>
                                    </p:anim>
                                    <p:anim calcmode="lin" valueType="num">
                                      <p:cBhvr>
                                        <p:cTn id="31" dur="1000" fill="hold"/>
                                        <p:tgtEl>
                                          <p:spTgt spid="41"/>
                                        </p:tgtEl>
                                        <p:attrNameLst>
                                          <p:attrName>style.rotation</p:attrName>
                                        </p:attrNameLst>
                                      </p:cBhvr>
                                      <p:tavLst>
                                        <p:tav tm="0">
                                          <p:val>
                                            <p:fltVal val="90"/>
                                          </p:val>
                                        </p:tav>
                                        <p:tav tm="100000">
                                          <p:val>
                                            <p:fltVal val="0"/>
                                          </p:val>
                                        </p:tav>
                                      </p:tavLst>
                                    </p:anim>
                                    <p:animEffect transition="in" filter="fade">
                                      <p:cBhvr>
                                        <p:cTn id="32" dur="1000"/>
                                        <p:tgtEl>
                                          <p:spTgt spid="41"/>
                                        </p:tgtEl>
                                      </p:cBhvr>
                                    </p:animEffect>
                                  </p:childTnLst>
                                </p:cTn>
                              </p:par>
                              <p:par>
                                <p:cTn id="33" presetID="31" presetClass="entr" presetSubtype="0" fill="hold" grpId="0" nodeType="withEffect">
                                  <p:stCondLst>
                                    <p:cond delay="0"/>
                                  </p:stCondLst>
                                  <p:childTnLst>
                                    <p:set>
                                      <p:cBhvr>
                                        <p:cTn id="34" dur="1" fill="hold">
                                          <p:stCondLst>
                                            <p:cond delay="0"/>
                                          </p:stCondLst>
                                        </p:cTn>
                                        <p:tgtEl>
                                          <p:spTgt spid="43"/>
                                        </p:tgtEl>
                                        <p:attrNameLst>
                                          <p:attrName>style.visibility</p:attrName>
                                        </p:attrNameLst>
                                      </p:cBhvr>
                                      <p:to>
                                        <p:strVal val="visible"/>
                                      </p:to>
                                    </p:set>
                                    <p:anim calcmode="lin" valueType="num">
                                      <p:cBhvr>
                                        <p:cTn id="35" dur="1000" fill="hold"/>
                                        <p:tgtEl>
                                          <p:spTgt spid="43"/>
                                        </p:tgtEl>
                                        <p:attrNameLst>
                                          <p:attrName>ppt_w</p:attrName>
                                        </p:attrNameLst>
                                      </p:cBhvr>
                                      <p:tavLst>
                                        <p:tav tm="0">
                                          <p:val>
                                            <p:fltVal val="0"/>
                                          </p:val>
                                        </p:tav>
                                        <p:tav tm="100000">
                                          <p:val>
                                            <p:strVal val="#ppt_w"/>
                                          </p:val>
                                        </p:tav>
                                      </p:tavLst>
                                    </p:anim>
                                    <p:anim calcmode="lin" valueType="num">
                                      <p:cBhvr>
                                        <p:cTn id="36" dur="1000" fill="hold"/>
                                        <p:tgtEl>
                                          <p:spTgt spid="43"/>
                                        </p:tgtEl>
                                        <p:attrNameLst>
                                          <p:attrName>ppt_h</p:attrName>
                                        </p:attrNameLst>
                                      </p:cBhvr>
                                      <p:tavLst>
                                        <p:tav tm="0">
                                          <p:val>
                                            <p:fltVal val="0"/>
                                          </p:val>
                                        </p:tav>
                                        <p:tav tm="100000">
                                          <p:val>
                                            <p:strVal val="#ppt_h"/>
                                          </p:val>
                                        </p:tav>
                                      </p:tavLst>
                                    </p:anim>
                                    <p:anim calcmode="lin" valueType="num">
                                      <p:cBhvr>
                                        <p:cTn id="37" dur="1000" fill="hold"/>
                                        <p:tgtEl>
                                          <p:spTgt spid="43"/>
                                        </p:tgtEl>
                                        <p:attrNameLst>
                                          <p:attrName>style.rotation</p:attrName>
                                        </p:attrNameLst>
                                      </p:cBhvr>
                                      <p:tavLst>
                                        <p:tav tm="0">
                                          <p:val>
                                            <p:fltVal val="90"/>
                                          </p:val>
                                        </p:tav>
                                        <p:tav tm="100000">
                                          <p:val>
                                            <p:fltVal val="0"/>
                                          </p:val>
                                        </p:tav>
                                      </p:tavLst>
                                    </p:anim>
                                    <p:animEffect transition="in" filter="fade">
                                      <p:cBhvr>
                                        <p:cTn id="38" dur="1000"/>
                                        <p:tgtEl>
                                          <p:spTgt spid="43"/>
                                        </p:tgtEl>
                                      </p:cBhvr>
                                    </p:animEffect>
                                  </p:childTnLst>
                                </p:cTn>
                              </p:par>
                              <p:par>
                                <p:cTn id="39" presetID="31" presetClass="entr" presetSubtype="0" fill="hold" grpId="0" nodeType="withEffect">
                                  <p:stCondLst>
                                    <p:cond delay="0"/>
                                  </p:stCondLst>
                                  <p:childTnLst>
                                    <p:set>
                                      <p:cBhvr>
                                        <p:cTn id="40" dur="1" fill="hold">
                                          <p:stCondLst>
                                            <p:cond delay="0"/>
                                          </p:stCondLst>
                                        </p:cTn>
                                        <p:tgtEl>
                                          <p:spTgt spid="45"/>
                                        </p:tgtEl>
                                        <p:attrNameLst>
                                          <p:attrName>style.visibility</p:attrName>
                                        </p:attrNameLst>
                                      </p:cBhvr>
                                      <p:to>
                                        <p:strVal val="visible"/>
                                      </p:to>
                                    </p:set>
                                    <p:anim calcmode="lin" valueType="num">
                                      <p:cBhvr>
                                        <p:cTn id="41" dur="1000" fill="hold"/>
                                        <p:tgtEl>
                                          <p:spTgt spid="45"/>
                                        </p:tgtEl>
                                        <p:attrNameLst>
                                          <p:attrName>ppt_w</p:attrName>
                                        </p:attrNameLst>
                                      </p:cBhvr>
                                      <p:tavLst>
                                        <p:tav tm="0">
                                          <p:val>
                                            <p:fltVal val="0"/>
                                          </p:val>
                                        </p:tav>
                                        <p:tav tm="100000">
                                          <p:val>
                                            <p:strVal val="#ppt_w"/>
                                          </p:val>
                                        </p:tav>
                                      </p:tavLst>
                                    </p:anim>
                                    <p:anim calcmode="lin" valueType="num">
                                      <p:cBhvr>
                                        <p:cTn id="42" dur="1000" fill="hold"/>
                                        <p:tgtEl>
                                          <p:spTgt spid="45"/>
                                        </p:tgtEl>
                                        <p:attrNameLst>
                                          <p:attrName>ppt_h</p:attrName>
                                        </p:attrNameLst>
                                      </p:cBhvr>
                                      <p:tavLst>
                                        <p:tav tm="0">
                                          <p:val>
                                            <p:fltVal val="0"/>
                                          </p:val>
                                        </p:tav>
                                        <p:tav tm="100000">
                                          <p:val>
                                            <p:strVal val="#ppt_h"/>
                                          </p:val>
                                        </p:tav>
                                      </p:tavLst>
                                    </p:anim>
                                    <p:anim calcmode="lin" valueType="num">
                                      <p:cBhvr>
                                        <p:cTn id="43" dur="1000" fill="hold"/>
                                        <p:tgtEl>
                                          <p:spTgt spid="45"/>
                                        </p:tgtEl>
                                        <p:attrNameLst>
                                          <p:attrName>style.rotation</p:attrName>
                                        </p:attrNameLst>
                                      </p:cBhvr>
                                      <p:tavLst>
                                        <p:tav tm="0">
                                          <p:val>
                                            <p:fltVal val="90"/>
                                          </p:val>
                                        </p:tav>
                                        <p:tav tm="100000">
                                          <p:val>
                                            <p:fltVal val="0"/>
                                          </p:val>
                                        </p:tav>
                                      </p:tavLst>
                                    </p:anim>
                                    <p:animEffect transition="in" filter="fade">
                                      <p:cBhvr>
                                        <p:cTn id="44" dur="1000"/>
                                        <p:tgtEl>
                                          <p:spTgt spid="45"/>
                                        </p:tgtEl>
                                      </p:cBhvr>
                                    </p:animEffect>
                                  </p:childTnLst>
                                </p:cTn>
                              </p:par>
                              <p:par>
                                <p:cTn id="45" presetID="31" presetClass="entr" presetSubtype="0" fill="hold" grpId="0" nodeType="withEffect">
                                  <p:stCondLst>
                                    <p:cond delay="0"/>
                                  </p:stCondLst>
                                  <p:childTnLst>
                                    <p:set>
                                      <p:cBhvr>
                                        <p:cTn id="46" dur="1" fill="hold">
                                          <p:stCondLst>
                                            <p:cond delay="0"/>
                                          </p:stCondLst>
                                        </p:cTn>
                                        <p:tgtEl>
                                          <p:spTgt spid="48"/>
                                        </p:tgtEl>
                                        <p:attrNameLst>
                                          <p:attrName>style.visibility</p:attrName>
                                        </p:attrNameLst>
                                      </p:cBhvr>
                                      <p:to>
                                        <p:strVal val="visible"/>
                                      </p:to>
                                    </p:set>
                                    <p:anim calcmode="lin" valueType="num">
                                      <p:cBhvr>
                                        <p:cTn id="47" dur="1000" fill="hold"/>
                                        <p:tgtEl>
                                          <p:spTgt spid="48"/>
                                        </p:tgtEl>
                                        <p:attrNameLst>
                                          <p:attrName>ppt_w</p:attrName>
                                        </p:attrNameLst>
                                      </p:cBhvr>
                                      <p:tavLst>
                                        <p:tav tm="0">
                                          <p:val>
                                            <p:fltVal val="0"/>
                                          </p:val>
                                        </p:tav>
                                        <p:tav tm="100000">
                                          <p:val>
                                            <p:strVal val="#ppt_w"/>
                                          </p:val>
                                        </p:tav>
                                      </p:tavLst>
                                    </p:anim>
                                    <p:anim calcmode="lin" valueType="num">
                                      <p:cBhvr>
                                        <p:cTn id="48" dur="1000" fill="hold"/>
                                        <p:tgtEl>
                                          <p:spTgt spid="48"/>
                                        </p:tgtEl>
                                        <p:attrNameLst>
                                          <p:attrName>ppt_h</p:attrName>
                                        </p:attrNameLst>
                                      </p:cBhvr>
                                      <p:tavLst>
                                        <p:tav tm="0">
                                          <p:val>
                                            <p:fltVal val="0"/>
                                          </p:val>
                                        </p:tav>
                                        <p:tav tm="100000">
                                          <p:val>
                                            <p:strVal val="#ppt_h"/>
                                          </p:val>
                                        </p:tav>
                                      </p:tavLst>
                                    </p:anim>
                                    <p:anim calcmode="lin" valueType="num">
                                      <p:cBhvr>
                                        <p:cTn id="49" dur="1000" fill="hold"/>
                                        <p:tgtEl>
                                          <p:spTgt spid="48"/>
                                        </p:tgtEl>
                                        <p:attrNameLst>
                                          <p:attrName>style.rotation</p:attrName>
                                        </p:attrNameLst>
                                      </p:cBhvr>
                                      <p:tavLst>
                                        <p:tav tm="0">
                                          <p:val>
                                            <p:fltVal val="90"/>
                                          </p:val>
                                        </p:tav>
                                        <p:tav tm="100000">
                                          <p:val>
                                            <p:fltVal val="0"/>
                                          </p:val>
                                        </p:tav>
                                      </p:tavLst>
                                    </p:anim>
                                    <p:animEffect transition="in" filter="fade">
                                      <p:cBhvr>
                                        <p:cTn id="50" dur="10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3" grpId="0"/>
      <p:bldP spid="45" grpId="0"/>
      <p:bldP spid="46" grpId="0"/>
      <p:bldP spid="47" grpId="0"/>
      <p:bldP spid="4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8" name="矩形 27"/>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9" name="组合 28"/>
          <p:cNvGrpSpPr/>
          <p:nvPr/>
        </p:nvGrpSpPr>
        <p:grpSpPr>
          <a:xfrm>
            <a:off x="192881" y="893"/>
            <a:ext cx="575915" cy="836495"/>
            <a:chOff x="841003" y="360040"/>
            <a:chExt cx="504056" cy="836712"/>
          </a:xfrm>
          <a:solidFill>
            <a:schemeClr val="accent1"/>
          </a:solidFill>
        </p:grpSpPr>
        <p:sp>
          <p:nvSpPr>
            <p:cNvPr id="30" name="矩形 29"/>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31" name="等腰三角形 30"/>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33" name="矩形 32"/>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8" name="原创设计师QQ598969553      _1"/>
          <p:cNvCxnSpPr/>
          <p:nvPr/>
        </p:nvCxnSpPr>
        <p:spPr bwMode="auto">
          <a:xfrm>
            <a:off x="5908371" y="2029764"/>
            <a:ext cx="0" cy="1417397"/>
          </a:xfrm>
          <a:prstGeom prst="line">
            <a:avLst/>
          </a:prstGeom>
          <a:solidFill>
            <a:schemeClr val="accent1"/>
          </a:solidFill>
          <a:ln w="9525" cap="flat" cmpd="sng" algn="ctr">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0" name="原创设计师QQ598969553      _2"/>
          <p:cNvCxnSpPr/>
          <p:nvPr/>
        </p:nvCxnSpPr>
        <p:spPr bwMode="auto">
          <a:xfrm>
            <a:off x="5908371" y="4112975"/>
            <a:ext cx="0" cy="1417397"/>
          </a:xfrm>
          <a:prstGeom prst="line">
            <a:avLst/>
          </a:prstGeom>
          <a:solidFill>
            <a:schemeClr val="accent1"/>
          </a:solidFill>
          <a:ln w="9525" cap="flat" cmpd="sng" algn="ctr">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1" name="原创设计师QQ598969553      _3"/>
          <p:cNvSpPr/>
          <p:nvPr/>
        </p:nvSpPr>
        <p:spPr bwMode="auto">
          <a:xfrm>
            <a:off x="5499034" y="3425166"/>
            <a:ext cx="818676" cy="659327"/>
          </a:xfrm>
          <a:prstGeom prst="hexagon">
            <a:avLst/>
          </a:prstGeom>
          <a:gradFill>
            <a:gsLst>
              <a:gs pos="100000">
                <a:srgbClr val="0090F2"/>
              </a:gs>
              <a:gs pos="0">
                <a:schemeClr val="accent1"/>
              </a:gs>
            </a:gsLst>
            <a:lin ang="5400000" scaled="1"/>
          </a:gradFill>
          <a:ln w="28575" cap="flat">
            <a:gradFill>
              <a:gsLst>
                <a:gs pos="0">
                  <a:srgbClr val="0090F2"/>
                </a:gs>
                <a:gs pos="100000">
                  <a:schemeClr val="accent1"/>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a:extLst/>
        </p:spPr>
        <p:txBody>
          <a:bodyPr vert="horz" wrap="square" lIns="68564" tIns="34282" rIns="68564" bIns="34282" numCol="1" anchor="t" anchorCtr="0" compatLnSpc="1">
            <a:prstTxWarp prst="textNoShape">
              <a:avLst/>
            </a:prstTxWarp>
          </a:bodyPr>
          <a:lstStyle/>
          <a:p>
            <a:endParaRPr lang="zh-CN" altLang="en-US" sz="1350">
              <a:solidFill>
                <a:prstClr val="black"/>
              </a:solidFill>
              <a:ea typeface="微软雅黑" panose="020B0503020204020204" pitchFamily="34" charset="-122"/>
            </a:endParaRPr>
          </a:p>
        </p:txBody>
      </p:sp>
      <p:sp>
        <p:nvSpPr>
          <p:cNvPr id="43" name="原创设计师QQ598969553      _4"/>
          <p:cNvSpPr txBox="1"/>
          <p:nvPr/>
        </p:nvSpPr>
        <p:spPr>
          <a:xfrm>
            <a:off x="7747000" y="1446323"/>
            <a:ext cx="2063749" cy="399126"/>
          </a:xfrm>
          <a:prstGeom prst="rect">
            <a:avLst/>
          </a:prstGeom>
          <a:noFill/>
          <a:ln w="28575" cap="flat">
            <a:noFill/>
            <a:prstDash val="solid"/>
            <a:miter lim="800000"/>
            <a:headEnd/>
            <a:tailEnd/>
          </a:ln>
          <a:effectLst>
            <a:outerShdw blurRad="228600" dist="228600" algn="t" rotWithShape="0">
              <a:schemeClr val="tx1">
                <a:lumMod val="85000"/>
                <a:lumOff val="15000"/>
                <a:alpha val="6000"/>
              </a:schemeClr>
            </a:outerShdw>
          </a:effectLst>
        </p:spPr>
        <p:txBody>
          <a:bodyPr wrap="square" lIns="90467" tIns="45233" rIns="90467" bIns="45233" rtlCol="0">
            <a:spAutoFit/>
          </a:bodyPr>
          <a:lstStyle>
            <a:defPPr>
              <a:defRPr lang="zh-CN"/>
            </a:defPPr>
            <a:lvl1pPr algn="r">
              <a:defRPr b="1">
                <a:solidFill>
                  <a:schemeClr val="bg1"/>
                </a:solidFill>
                <a:latin typeface="+mn-ea"/>
              </a:defRPr>
            </a:lvl1pPr>
          </a:lstStyle>
          <a:p>
            <a:pPr algn="ctr"/>
            <a:r>
              <a:rPr lang="en-US" altLang="zh-CN" sz="2000" b="0" kern="0" dirty="0">
                <a:solidFill>
                  <a:schemeClr val="accent1"/>
                </a:solidFill>
                <a:latin typeface="微软雅黑" pitchFamily="34" charset="-122"/>
                <a:ea typeface="微软雅黑" pitchFamily="34" charset="-122"/>
              </a:rPr>
              <a:t>(</a:t>
            </a:r>
            <a:r>
              <a:rPr lang="zh-CN" altLang="en-US" sz="2000" b="0" kern="0" dirty="0">
                <a:solidFill>
                  <a:schemeClr val="accent1"/>
                </a:solidFill>
                <a:latin typeface="微软雅黑" pitchFamily="34" charset="-122"/>
                <a:ea typeface="微软雅黑" pitchFamily="34" charset="-122"/>
              </a:rPr>
              <a:t>四</a:t>
            </a:r>
            <a:r>
              <a:rPr lang="en-US" altLang="zh-CN" sz="2000" b="0" kern="0" dirty="0">
                <a:solidFill>
                  <a:schemeClr val="accent1"/>
                </a:solidFill>
                <a:latin typeface="微软雅黑" pitchFamily="34" charset="-122"/>
                <a:ea typeface="微软雅黑" pitchFamily="34" charset="-122"/>
              </a:rPr>
              <a:t>) </a:t>
            </a:r>
            <a:r>
              <a:rPr lang="zh-CN" altLang="en-US" sz="2000" b="0" kern="0" dirty="0">
                <a:solidFill>
                  <a:schemeClr val="accent1"/>
                </a:solidFill>
                <a:latin typeface="微软雅黑" pitchFamily="34" charset="-122"/>
                <a:ea typeface="微软雅黑" pitchFamily="34" charset="-122"/>
              </a:rPr>
              <a:t>市场</a:t>
            </a:r>
          </a:p>
        </p:txBody>
      </p:sp>
      <p:sp>
        <p:nvSpPr>
          <p:cNvPr id="45" name="原创设计师QQ598969553      _15"/>
          <p:cNvSpPr txBox="1"/>
          <p:nvPr/>
        </p:nvSpPr>
        <p:spPr>
          <a:xfrm>
            <a:off x="5659875" y="3511526"/>
            <a:ext cx="496698" cy="460553"/>
          </a:xfrm>
          <a:prstGeom prst="rect">
            <a:avLst/>
          </a:prstGeom>
          <a:noFill/>
        </p:spPr>
        <p:txBody>
          <a:bodyPr wrap="none" lIns="90467" tIns="45233" rIns="90467" bIns="45233" rtlCol="0">
            <a:spAutoFit/>
          </a:bodyPr>
          <a:lstStyle/>
          <a:p>
            <a:r>
              <a:rPr lang="en-US" altLang="zh-CN" sz="2399" dirty="0">
                <a:solidFill>
                  <a:srgbClr val="F8F8F8"/>
                </a:solidFill>
                <a:ea typeface="微软雅黑" panose="020B0503020204020204" pitchFamily="34" charset="-122"/>
              </a:rPr>
              <a:t>VS</a:t>
            </a:r>
            <a:endParaRPr lang="zh-CN" altLang="en-US" sz="2399" dirty="0">
              <a:solidFill>
                <a:srgbClr val="F8F8F8"/>
              </a:solidFill>
              <a:ea typeface="微软雅黑" panose="020B0503020204020204" pitchFamily="34" charset="-122"/>
            </a:endParaRPr>
          </a:p>
        </p:txBody>
      </p:sp>
      <p:sp>
        <p:nvSpPr>
          <p:cNvPr id="46" name="原创设计师QQ598969553      _16"/>
          <p:cNvSpPr txBox="1"/>
          <p:nvPr/>
        </p:nvSpPr>
        <p:spPr>
          <a:xfrm>
            <a:off x="2799261" y="1465373"/>
            <a:ext cx="1197401" cy="399126"/>
          </a:xfrm>
          <a:prstGeom prst="rect">
            <a:avLst/>
          </a:prstGeom>
          <a:noFill/>
          <a:ln w="28575" cap="flat">
            <a:noFill/>
            <a:prstDash val="solid"/>
            <a:miter lim="800000"/>
            <a:headEnd/>
            <a:tailEnd/>
          </a:ln>
          <a:effectLst>
            <a:outerShdw blurRad="228600" dist="228600" algn="t" rotWithShape="0">
              <a:schemeClr val="tx1">
                <a:lumMod val="85000"/>
                <a:lumOff val="15000"/>
                <a:alpha val="6000"/>
              </a:schemeClr>
            </a:outerShdw>
          </a:effectLst>
        </p:spPr>
        <p:txBody>
          <a:bodyPr wrap="none" lIns="90467" tIns="45233" rIns="90467" bIns="45233" rtlCol="0">
            <a:spAutoFit/>
          </a:bodyPr>
          <a:lstStyle/>
          <a:p>
            <a:pPr algn="ctr"/>
            <a:r>
              <a:rPr lang="en-US" altLang="zh-CN" sz="2000" kern="0" dirty="0">
                <a:solidFill>
                  <a:schemeClr val="accent1"/>
                </a:solidFill>
                <a:latin typeface="微软雅黑" pitchFamily="34" charset="-122"/>
                <a:ea typeface="微软雅黑" pitchFamily="34" charset="-122"/>
              </a:rPr>
              <a:t>(</a:t>
            </a:r>
            <a:r>
              <a:rPr lang="zh-CN" altLang="en-US" sz="2000" kern="0" dirty="0">
                <a:solidFill>
                  <a:schemeClr val="accent1"/>
                </a:solidFill>
                <a:latin typeface="微软雅黑" pitchFamily="34" charset="-122"/>
                <a:ea typeface="微软雅黑" pitchFamily="34" charset="-122"/>
              </a:rPr>
              <a:t>三</a:t>
            </a:r>
            <a:r>
              <a:rPr lang="en-US" altLang="zh-CN" sz="2000" kern="0" dirty="0">
                <a:solidFill>
                  <a:schemeClr val="accent1"/>
                </a:solidFill>
                <a:latin typeface="微软雅黑" pitchFamily="34" charset="-122"/>
                <a:ea typeface="微软雅黑" pitchFamily="34" charset="-122"/>
              </a:rPr>
              <a:t>) </a:t>
            </a:r>
            <a:r>
              <a:rPr lang="zh-CN" altLang="en-US" sz="2000" kern="0" dirty="0">
                <a:solidFill>
                  <a:schemeClr val="accent1"/>
                </a:solidFill>
                <a:latin typeface="微软雅黑" pitchFamily="34" charset="-122"/>
                <a:ea typeface="微软雅黑" pitchFamily="34" charset="-122"/>
              </a:rPr>
              <a:t>资本</a:t>
            </a:r>
            <a:endParaRPr lang="zh-CN" altLang="en-US" sz="2000" b="1" dirty="0">
              <a:solidFill>
                <a:schemeClr val="accent1"/>
              </a:solidFill>
              <a:latin typeface="微软雅黑" panose="020B0503020204020204" pitchFamily="34" charset="-122"/>
              <a:ea typeface="微软雅黑" panose="020B0503020204020204" pitchFamily="34" charset="-122"/>
            </a:endParaRPr>
          </a:p>
        </p:txBody>
      </p:sp>
      <p:sp>
        <p:nvSpPr>
          <p:cNvPr id="47" name="矩形 46"/>
          <p:cNvSpPr/>
          <p:nvPr/>
        </p:nvSpPr>
        <p:spPr>
          <a:xfrm>
            <a:off x="984764" y="2007716"/>
            <a:ext cx="4108775" cy="1200329"/>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创业资本是创业的关键要素</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无论多么好的技术或多么好的创意</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没有钱都只能是空想。</a:t>
            </a:r>
          </a:p>
        </p:txBody>
      </p:sp>
      <p:sp>
        <p:nvSpPr>
          <p:cNvPr id="48" name="矩形 47"/>
          <p:cNvSpPr/>
          <p:nvPr/>
        </p:nvSpPr>
        <p:spPr>
          <a:xfrm>
            <a:off x="6762750" y="2050187"/>
            <a:ext cx="4667250" cy="4154984"/>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一个好的商业模式</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除了产品外</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一般而言要全面考虑下面 </a:t>
            </a:r>
            <a:r>
              <a:rPr lang="en-US" altLang="zh-CN" sz="2000" dirty="0">
                <a:solidFill>
                  <a:schemeClr val="tx1">
                    <a:lumMod val="75000"/>
                    <a:lumOff val="25000"/>
                  </a:schemeClr>
                </a:solidFill>
                <a:latin typeface="微软雅黑" pitchFamily="34" charset="-122"/>
                <a:ea typeface="微软雅黑" pitchFamily="34" charset="-122"/>
              </a:rPr>
              <a:t>9 </a:t>
            </a:r>
            <a:r>
              <a:rPr lang="zh-CN" altLang="en-US" sz="2000" dirty="0">
                <a:solidFill>
                  <a:schemeClr val="tx1">
                    <a:lumMod val="75000"/>
                    <a:lumOff val="25000"/>
                  </a:schemeClr>
                </a:solidFill>
                <a:latin typeface="微软雅黑" pitchFamily="34" charset="-122"/>
                <a:ea typeface="微软雅黑" pitchFamily="34" charset="-122"/>
              </a:rPr>
              <a:t>大点才对。</a:t>
            </a:r>
          </a:p>
          <a:p>
            <a:pPr marL="457200" indent="-457200" algn="just">
              <a:lnSpc>
                <a:spcPct val="120000"/>
              </a:lnSpc>
              <a:spcBef>
                <a:spcPct val="0"/>
              </a:spcBef>
              <a:buAutoNum type="arabicParenBoth"/>
            </a:pPr>
            <a:r>
              <a:rPr lang="zh-CN" altLang="en-US" sz="2000" dirty="0" smtClean="0">
                <a:solidFill>
                  <a:schemeClr val="tx1">
                    <a:lumMod val="75000"/>
                    <a:lumOff val="25000"/>
                  </a:schemeClr>
                </a:solidFill>
                <a:latin typeface="微软雅黑" pitchFamily="34" charset="-122"/>
                <a:ea typeface="微软雅黑" pitchFamily="34" charset="-122"/>
              </a:rPr>
              <a:t>目标</a:t>
            </a:r>
            <a:r>
              <a:rPr lang="zh-CN" altLang="en-US" sz="2000" dirty="0">
                <a:solidFill>
                  <a:schemeClr val="tx1">
                    <a:lumMod val="75000"/>
                    <a:lumOff val="25000"/>
                  </a:schemeClr>
                </a:solidFill>
                <a:latin typeface="微软雅黑" pitchFamily="34" charset="-122"/>
                <a:ea typeface="微软雅黑" pitchFamily="34" charset="-122"/>
              </a:rPr>
              <a:t>客层</a:t>
            </a:r>
            <a:r>
              <a:rPr lang="en-US" altLang="zh-CN" sz="2000" dirty="0" smtClean="0">
                <a:solidFill>
                  <a:schemeClr val="tx1">
                    <a:lumMod val="75000"/>
                    <a:lumOff val="25000"/>
                  </a:schemeClr>
                </a:solidFill>
                <a:latin typeface="微软雅黑" pitchFamily="34" charset="-122"/>
                <a:ea typeface="微软雅黑" pitchFamily="34" charset="-122"/>
              </a:rPr>
              <a:t>;</a:t>
            </a:r>
          </a:p>
          <a:p>
            <a:pPr algn="just">
              <a:lnSpc>
                <a:spcPct val="120000"/>
              </a:lnSpc>
              <a:spcBef>
                <a:spcPct val="0"/>
              </a:spcBef>
            </a:pPr>
            <a:r>
              <a:rPr lang="en-US" altLang="zh-CN" sz="2000" dirty="0">
                <a:solidFill>
                  <a:schemeClr val="tx1">
                    <a:lumMod val="75000"/>
                    <a:lumOff val="25000"/>
                  </a:schemeClr>
                </a:solidFill>
                <a:latin typeface="微软雅黑" pitchFamily="34" charset="-122"/>
                <a:ea typeface="微软雅黑" pitchFamily="34" charset="-122"/>
              </a:rPr>
              <a:t>(2) </a:t>
            </a:r>
            <a:r>
              <a:rPr lang="zh-CN" altLang="en-US" sz="2000" dirty="0">
                <a:solidFill>
                  <a:schemeClr val="tx1">
                    <a:lumMod val="75000"/>
                    <a:lumOff val="25000"/>
                  </a:schemeClr>
                </a:solidFill>
                <a:latin typeface="微软雅黑" pitchFamily="34" charset="-122"/>
                <a:ea typeface="微软雅黑" pitchFamily="34" charset="-122"/>
              </a:rPr>
              <a:t>价值提供</a:t>
            </a:r>
            <a:r>
              <a:rPr lang="en-US" altLang="zh-CN" sz="2000" dirty="0">
                <a:solidFill>
                  <a:schemeClr val="tx1">
                    <a:lumMod val="75000"/>
                    <a:lumOff val="25000"/>
                  </a:schemeClr>
                </a:solidFill>
                <a:latin typeface="微软雅黑" pitchFamily="34" charset="-122"/>
                <a:ea typeface="微软雅黑" pitchFamily="34" charset="-122"/>
              </a:rPr>
              <a:t>;</a:t>
            </a:r>
          </a:p>
          <a:p>
            <a:pPr algn="just">
              <a:lnSpc>
                <a:spcPct val="120000"/>
              </a:lnSpc>
              <a:spcBef>
                <a:spcPct val="0"/>
              </a:spcBef>
            </a:pPr>
            <a:r>
              <a:rPr lang="en-US" altLang="zh-CN" sz="2000" dirty="0">
                <a:solidFill>
                  <a:schemeClr val="tx1">
                    <a:lumMod val="75000"/>
                    <a:lumOff val="25000"/>
                  </a:schemeClr>
                </a:solidFill>
                <a:latin typeface="微软雅黑" pitchFamily="34" charset="-122"/>
                <a:ea typeface="微软雅黑" pitchFamily="34" charset="-122"/>
              </a:rPr>
              <a:t>(3) </a:t>
            </a:r>
            <a:r>
              <a:rPr lang="zh-CN" altLang="en-US" sz="2000" dirty="0">
                <a:solidFill>
                  <a:schemeClr val="tx1">
                    <a:lumMod val="75000"/>
                    <a:lumOff val="25000"/>
                  </a:schemeClr>
                </a:solidFill>
                <a:latin typeface="微软雅黑" pitchFamily="34" charset="-122"/>
                <a:ea typeface="微软雅黑" pitchFamily="34" charset="-122"/>
              </a:rPr>
              <a:t>产品通路</a:t>
            </a:r>
            <a:r>
              <a:rPr lang="en-US" altLang="zh-CN" sz="2000" dirty="0">
                <a:solidFill>
                  <a:schemeClr val="tx1">
                    <a:lumMod val="75000"/>
                    <a:lumOff val="25000"/>
                  </a:schemeClr>
                </a:solidFill>
                <a:latin typeface="微软雅黑" pitchFamily="34" charset="-122"/>
                <a:ea typeface="微软雅黑" pitchFamily="34" charset="-122"/>
              </a:rPr>
              <a:t>;</a:t>
            </a:r>
          </a:p>
          <a:p>
            <a:pPr algn="just">
              <a:lnSpc>
                <a:spcPct val="120000"/>
              </a:lnSpc>
              <a:spcBef>
                <a:spcPct val="0"/>
              </a:spcBef>
            </a:pPr>
            <a:r>
              <a:rPr lang="en-US" altLang="zh-CN" sz="2000" dirty="0">
                <a:solidFill>
                  <a:schemeClr val="tx1">
                    <a:lumMod val="75000"/>
                    <a:lumOff val="25000"/>
                  </a:schemeClr>
                </a:solidFill>
                <a:latin typeface="微软雅黑" pitchFamily="34" charset="-122"/>
                <a:ea typeface="微软雅黑" pitchFamily="34" charset="-122"/>
              </a:rPr>
              <a:t>(4) </a:t>
            </a:r>
            <a:r>
              <a:rPr lang="zh-CN" altLang="en-US" sz="2000" dirty="0">
                <a:solidFill>
                  <a:schemeClr val="tx1">
                    <a:lumMod val="75000"/>
                    <a:lumOff val="25000"/>
                  </a:schemeClr>
                </a:solidFill>
                <a:latin typeface="微软雅黑" pitchFamily="34" charset="-122"/>
                <a:ea typeface="微软雅黑" pitchFamily="34" charset="-122"/>
              </a:rPr>
              <a:t>客户关系</a:t>
            </a:r>
            <a:r>
              <a:rPr lang="en-US" altLang="zh-CN" sz="2000" dirty="0">
                <a:solidFill>
                  <a:schemeClr val="tx1">
                    <a:lumMod val="75000"/>
                    <a:lumOff val="25000"/>
                  </a:schemeClr>
                </a:solidFill>
                <a:latin typeface="微软雅黑" pitchFamily="34" charset="-122"/>
                <a:ea typeface="微软雅黑" pitchFamily="34" charset="-122"/>
              </a:rPr>
              <a:t>;</a:t>
            </a:r>
          </a:p>
          <a:p>
            <a:pPr algn="just">
              <a:lnSpc>
                <a:spcPct val="120000"/>
              </a:lnSpc>
              <a:spcBef>
                <a:spcPct val="0"/>
              </a:spcBef>
            </a:pPr>
            <a:r>
              <a:rPr lang="en-US" altLang="zh-CN" sz="2000" dirty="0">
                <a:solidFill>
                  <a:schemeClr val="tx1">
                    <a:lumMod val="75000"/>
                    <a:lumOff val="25000"/>
                  </a:schemeClr>
                </a:solidFill>
                <a:latin typeface="微软雅黑" pitchFamily="34" charset="-122"/>
                <a:ea typeface="微软雅黑" pitchFamily="34" charset="-122"/>
              </a:rPr>
              <a:t>(5) </a:t>
            </a:r>
            <a:r>
              <a:rPr lang="zh-CN" altLang="en-US" sz="2000" dirty="0">
                <a:solidFill>
                  <a:schemeClr val="tx1">
                    <a:lumMod val="75000"/>
                    <a:lumOff val="25000"/>
                  </a:schemeClr>
                </a:solidFill>
                <a:latin typeface="微软雅黑" pitchFamily="34" charset="-122"/>
                <a:ea typeface="微软雅黑" pitchFamily="34" charset="-122"/>
              </a:rPr>
              <a:t>营收来源</a:t>
            </a:r>
            <a:r>
              <a:rPr lang="en-US" altLang="zh-CN" sz="2000" dirty="0">
                <a:solidFill>
                  <a:schemeClr val="tx1">
                    <a:lumMod val="75000"/>
                    <a:lumOff val="25000"/>
                  </a:schemeClr>
                </a:solidFill>
                <a:latin typeface="微软雅黑" pitchFamily="34" charset="-122"/>
                <a:ea typeface="微软雅黑" pitchFamily="34" charset="-122"/>
              </a:rPr>
              <a:t>;</a:t>
            </a:r>
          </a:p>
          <a:p>
            <a:pPr algn="just">
              <a:lnSpc>
                <a:spcPct val="120000"/>
              </a:lnSpc>
              <a:spcBef>
                <a:spcPct val="0"/>
              </a:spcBef>
            </a:pPr>
            <a:r>
              <a:rPr lang="en-US" altLang="zh-CN" sz="2000" dirty="0">
                <a:solidFill>
                  <a:schemeClr val="tx1">
                    <a:lumMod val="75000"/>
                    <a:lumOff val="25000"/>
                  </a:schemeClr>
                </a:solidFill>
                <a:latin typeface="微软雅黑" pitchFamily="34" charset="-122"/>
                <a:ea typeface="微软雅黑" pitchFamily="34" charset="-122"/>
              </a:rPr>
              <a:t>(6) </a:t>
            </a:r>
            <a:r>
              <a:rPr lang="zh-CN" altLang="en-US" sz="2000" dirty="0">
                <a:solidFill>
                  <a:schemeClr val="tx1">
                    <a:lumMod val="75000"/>
                    <a:lumOff val="25000"/>
                  </a:schemeClr>
                </a:solidFill>
                <a:latin typeface="微软雅黑" pitchFamily="34" charset="-122"/>
                <a:ea typeface="微软雅黑" pitchFamily="34" charset="-122"/>
              </a:rPr>
              <a:t>关键资源</a:t>
            </a:r>
            <a:r>
              <a:rPr lang="en-US" altLang="zh-CN" sz="2000" dirty="0">
                <a:solidFill>
                  <a:schemeClr val="tx1">
                    <a:lumMod val="75000"/>
                    <a:lumOff val="25000"/>
                  </a:schemeClr>
                </a:solidFill>
                <a:latin typeface="微软雅黑" pitchFamily="34" charset="-122"/>
                <a:ea typeface="微软雅黑" pitchFamily="34" charset="-122"/>
              </a:rPr>
              <a:t>;</a:t>
            </a:r>
          </a:p>
          <a:p>
            <a:pPr algn="just">
              <a:lnSpc>
                <a:spcPct val="120000"/>
              </a:lnSpc>
              <a:spcBef>
                <a:spcPct val="0"/>
              </a:spcBef>
            </a:pPr>
            <a:r>
              <a:rPr lang="en-US" altLang="zh-CN" sz="2000" dirty="0">
                <a:solidFill>
                  <a:schemeClr val="tx1">
                    <a:lumMod val="75000"/>
                    <a:lumOff val="25000"/>
                  </a:schemeClr>
                </a:solidFill>
                <a:latin typeface="微软雅黑" pitchFamily="34" charset="-122"/>
                <a:ea typeface="微软雅黑" pitchFamily="34" charset="-122"/>
              </a:rPr>
              <a:t>(7) </a:t>
            </a:r>
            <a:r>
              <a:rPr lang="zh-CN" altLang="en-US" sz="2000" dirty="0">
                <a:solidFill>
                  <a:schemeClr val="tx1">
                    <a:lumMod val="75000"/>
                    <a:lumOff val="25000"/>
                  </a:schemeClr>
                </a:solidFill>
                <a:latin typeface="微软雅黑" pitchFamily="34" charset="-122"/>
                <a:ea typeface="微软雅黑" pitchFamily="34" charset="-122"/>
              </a:rPr>
              <a:t>关键活动</a:t>
            </a:r>
            <a:r>
              <a:rPr lang="en-US" altLang="zh-CN" sz="2000" dirty="0">
                <a:solidFill>
                  <a:schemeClr val="tx1">
                    <a:lumMod val="75000"/>
                    <a:lumOff val="25000"/>
                  </a:schemeClr>
                </a:solidFill>
                <a:latin typeface="微软雅黑" pitchFamily="34" charset="-122"/>
                <a:ea typeface="微软雅黑" pitchFamily="34" charset="-122"/>
              </a:rPr>
              <a:t>;</a:t>
            </a:r>
          </a:p>
          <a:p>
            <a:pPr algn="just">
              <a:lnSpc>
                <a:spcPct val="120000"/>
              </a:lnSpc>
              <a:spcBef>
                <a:spcPct val="0"/>
              </a:spcBef>
            </a:pPr>
            <a:r>
              <a:rPr lang="en-US" altLang="zh-CN" sz="2000" dirty="0">
                <a:solidFill>
                  <a:schemeClr val="tx1">
                    <a:lumMod val="75000"/>
                    <a:lumOff val="25000"/>
                  </a:schemeClr>
                </a:solidFill>
                <a:latin typeface="微软雅黑" pitchFamily="34" charset="-122"/>
                <a:ea typeface="微软雅黑" pitchFamily="34" charset="-122"/>
              </a:rPr>
              <a:t>(8) </a:t>
            </a:r>
            <a:r>
              <a:rPr lang="zh-CN" altLang="en-US" sz="2000" dirty="0">
                <a:solidFill>
                  <a:schemeClr val="tx1">
                    <a:lumMod val="75000"/>
                    <a:lumOff val="25000"/>
                  </a:schemeClr>
                </a:solidFill>
                <a:latin typeface="微软雅黑" pitchFamily="34" charset="-122"/>
                <a:ea typeface="微软雅黑" pitchFamily="34" charset="-122"/>
              </a:rPr>
              <a:t>关键伙伴</a:t>
            </a:r>
            <a:r>
              <a:rPr lang="en-US" altLang="zh-CN" sz="2000" dirty="0">
                <a:solidFill>
                  <a:schemeClr val="tx1">
                    <a:lumMod val="75000"/>
                    <a:lumOff val="25000"/>
                  </a:schemeClr>
                </a:solidFill>
                <a:latin typeface="微软雅黑" pitchFamily="34" charset="-122"/>
                <a:ea typeface="微软雅黑" pitchFamily="34" charset="-122"/>
              </a:rPr>
              <a:t>;</a:t>
            </a:r>
          </a:p>
          <a:p>
            <a:pPr algn="just">
              <a:lnSpc>
                <a:spcPct val="120000"/>
              </a:lnSpc>
              <a:spcBef>
                <a:spcPct val="0"/>
              </a:spcBef>
            </a:pPr>
            <a:r>
              <a:rPr lang="en-US" altLang="zh-CN" sz="2000" dirty="0">
                <a:solidFill>
                  <a:schemeClr val="tx1">
                    <a:lumMod val="75000"/>
                    <a:lumOff val="25000"/>
                  </a:schemeClr>
                </a:solidFill>
                <a:latin typeface="微软雅黑" pitchFamily="34" charset="-122"/>
                <a:ea typeface="微软雅黑" pitchFamily="34" charset="-122"/>
              </a:rPr>
              <a:t>(9) </a:t>
            </a:r>
            <a:r>
              <a:rPr lang="zh-CN" altLang="en-US" sz="2000" dirty="0">
                <a:solidFill>
                  <a:schemeClr val="tx1">
                    <a:lumMod val="75000"/>
                    <a:lumOff val="25000"/>
                  </a:schemeClr>
                </a:solidFill>
                <a:latin typeface="微软雅黑" pitchFamily="34" charset="-122"/>
                <a:ea typeface="微软雅黑" pitchFamily="34" charset="-122"/>
              </a:rPr>
              <a:t>成本结构。</a:t>
            </a:r>
          </a:p>
        </p:txBody>
      </p:sp>
      <p:sp>
        <p:nvSpPr>
          <p:cNvPr id="20" name="文本框 9"/>
          <p:cNvSpPr txBox="1"/>
          <p:nvPr/>
        </p:nvSpPr>
        <p:spPr>
          <a:xfrm>
            <a:off x="840784" y="203271"/>
            <a:ext cx="54266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二、 创业的要素</a:t>
            </a:r>
          </a:p>
        </p:txBody>
      </p:sp>
    </p:spTree>
    <p:extLst>
      <p:ext uri="{BB962C8B-B14F-4D97-AF65-F5344CB8AC3E}">
        <p14:creationId xmlns:p14="http://schemas.microsoft.com/office/powerpoint/2010/main" val="3942584960"/>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500" fill="hold"/>
                                        <p:tgtEl>
                                          <p:spTgt spid="46"/>
                                        </p:tgtEl>
                                        <p:attrNameLst>
                                          <p:attrName>ppt_x</p:attrName>
                                        </p:attrNameLst>
                                      </p:cBhvr>
                                      <p:tavLst>
                                        <p:tav tm="0">
                                          <p:val>
                                            <p:strVal val="#ppt_x"/>
                                          </p:val>
                                        </p:tav>
                                        <p:tav tm="100000">
                                          <p:val>
                                            <p:strVal val="#ppt_x"/>
                                          </p:val>
                                        </p:tav>
                                      </p:tavLst>
                                    </p:anim>
                                    <p:anim calcmode="lin" valueType="num">
                                      <p:cBhvr additive="base">
                                        <p:cTn id="8" dur="500" fill="hold"/>
                                        <p:tgtEl>
                                          <p:spTgt spid="4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7"/>
                                        </p:tgtEl>
                                        <p:attrNameLst>
                                          <p:attrName>style.visibility</p:attrName>
                                        </p:attrNameLst>
                                      </p:cBhvr>
                                      <p:to>
                                        <p:strVal val="visible"/>
                                      </p:to>
                                    </p:set>
                                    <p:anim calcmode="lin" valueType="num">
                                      <p:cBhvr additive="base">
                                        <p:cTn id="11" dur="500" fill="hold"/>
                                        <p:tgtEl>
                                          <p:spTgt spid="47"/>
                                        </p:tgtEl>
                                        <p:attrNameLst>
                                          <p:attrName>ppt_x</p:attrName>
                                        </p:attrNameLst>
                                      </p:cBhvr>
                                      <p:tavLst>
                                        <p:tav tm="0">
                                          <p:val>
                                            <p:strVal val="#ppt_x"/>
                                          </p:val>
                                        </p:tav>
                                        <p:tav tm="100000">
                                          <p:val>
                                            <p:strVal val="#ppt_x"/>
                                          </p:val>
                                        </p:tav>
                                      </p:tavLst>
                                    </p:anim>
                                    <p:anim calcmode="lin" valueType="num">
                                      <p:cBhvr additive="base">
                                        <p:cTn id="12"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31" presetClass="entr" presetSubtype="0" fill="hold" nodeType="clickEffect">
                                  <p:stCondLst>
                                    <p:cond delay="0"/>
                                  </p:stCondLst>
                                  <p:childTnLst>
                                    <p:set>
                                      <p:cBhvr>
                                        <p:cTn id="16" dur="1" fill="hold">
                                          <p:stCondLst>
                                            <p:cond delay="0"/>
                                          </p:stCondLst>
                                        </p:cTn>
                                        <p:tgtEl>
                                          <p:spTgt spid="38"/>
                                        </p:tgtEl>
                                        <p:attrNameLst>
                                          <p:attrName>style.visibility</p:attrName>
                                        </p:attrNameLst>
                                      </p:cBhvr>
                                      <p:to>
                                        <p:strVal val="visible"/>
                                      </p:to>
                                    </p:set>
                                    <p:anim calcmode="lin" valueType="num">
                                      <p:cBhvr>
                                        <p:cTn id="17" dur="1000" fill="hold"/>
                                        <p:tgtEl>
                                          <p:spTgt spid="38"/>
                                        </p:tgtEl>
                                        <p:attrNameLst>
                                          <p:attrName>ppt_w</p:attrName>
                                        </p:attrNameLst>
                                      </p:cBhvr>
                                      <p:tavLst>
                                        <p:tav tm="0">
                                          <p:val>
                                            <p:fltVal val="0"/>
                                          </p:val>
                                        </p:tav>
                                        <p:tav tm="100000">
                                          <p:val>
                                            <p:strVal val="#ppt_w"/>
                                          </p:val>
                                        </p:tav>
                                      </p:tavLst>
                                    </p:anim>
                                    <p:anim calcmode="lin" valueType="num">
                                      <p:cBhvr>
                                        <p:cTn id="18" dur="1000" fill="hold"/>
                                        <p:tgtEl>
                                          <p:spTgt spid="38"/>
                                        </p:tgtEl>
                                        <p:attrNameLst>
                                          <p:attrName>ppt_h</p:attrName>
                                        </p:attrNameLst>
                                      </p:cBhvr>
                                      <p:tavLst>
                                        <p:tav tm="0">
                                          <p:val>
                                            <p:fltVal val="0"/>
                                          </p:val>
                                        </p:tav>
                                        <p:tav tm="100000">
                                          <p:val>
                                            <p:strVal val="#ppt_h"/>
                                          </p:val>
                                        </p:tav>
                                      </p:tavLst>
                                    </p:anim>
                                    <p:anim calcmode="lin" valueType="num">
                                      <p:cBhvr>
                                        <p:cTn id="19" dur="1000" fill="hold"/>
                                        <p:tgtEl>
                                          <p:spTgt spid="38"/>
                                        </p:tgtEl>
                                        <p:attrNameLst>
                                          <p:attrName>style.rotation</p:attrName>
                                        </p:attrNameLst>
                                      </p:cBhvr>
                                      <p:tavLst>
                                        <p:tav tm="0">
                                          <p:val>
                                            <p:fltVal val="90"/>
                                          </p:val>
                                        </p:tav>
                                        <p:tav tm="100000">
                                          <p:val>
                                            <p:fltVal val="0"/>
                                          </p:val>
                                        </p:tav>
                                      </p:tavLst>
                                    </p:anim>
                                    <p:animEffect transition="in" filter="fade">
                                      <p:cBhvr>
                                        <p:cTn id="20" dur="1000"/>
                                        <p:tgtEl>
                                          <p:spTgt spid="38"/>
                                        </p:tgtEl>
                                      </p:cBhvr>
                                    </p:animEffect>
                                  </p:childTnLst>
                                </p:cTn>
                              </p:par>
                              <p:par>
                                <p:cTn id="21" presetID="31" presetClass="entr" presetSubtype="0" fill="hold" nodeType="withEffect">
                                  <p:stCondLst>
                                    <p:cond delay="0"/>
                                  </p:stCondLst>
                                  <p:childTnLst>
                                    <p:set>
                                      <p:cBhvr>
                                        <p:cTn id="22" dur="1" fill="hold">
                                          <p:stCondLst>
                                            <p:cond delay="0"/>
                                          </p:stCondLst>
                                        </p:cTn>
                                        <p:tgtEl>
                                          <p:spTgt spid="40"/>
                                        </p:tgtEl>
                                        <p:attrNameLst>
                                          <p:attrName>style.visibility</p:attrName>
                                        </p:attrNameLst>
                                      </p:cBhvr>
                                      <p:to>
                                        <p:strVal val="visible"/>
                                      </p:to>
                                    </p:set>
                                    <p:anim calcmode="lin" valueType="num">
                                      <p:cBhvr>
                                        <p:cTn id="23" dur="1000" fill="hold"/>
                                        <p:tgtEl>
                                          <p:spTgt spid="40"/>
                                        </p:tgtEl>
                                        <p:attrNameLst>
                                          <p:attrName>ppt_w</p:attrName>
                                        </p:attrNameLst>
                                      </p:cBhvr>
                                      <p:tavLst>
                                        <p:tav tm="0">
                                          <p:val>
                                            <p:fltVal val="0"/>
                                          </p:val>
                                        </p:tav>
                                        <p:tav tm="100000">
                                          <p:val>
                                            <p:strVal val="#ppt_w"/>
                                          </p:val>
                                        </p:tav>
                                      </p:tavLst>
                                    </p:anim>
                                    <p:anim calcmode="lin" valueType="num">
                                      <p:cBhvr>
                                        <p:cTn id="24" dur="1000" fill="hold"/>
                                        <p:tgtEl>
                                          <p:spTgt spid="40"/>
                                        </p:tgtEl>
                                        <p:attrNameLst>
                                          <p:attrName>ppt_h</p:attrName>
                                        </p:attrNameLst>
                                      </p:cBhvr>
                                      <p:tavLst>
                                        <p:tav tm="0">
                                          <p:val>
                                            <p:fltVal val="0"/>
                                          </p:val>
                                        </p:tav>
                                        <p:tav tm="100000">
                                          <p:val>
                                            <p:strVal val="#ppt_h"/>
                                          </p:val>
                                        </p:tav>
                                      </p:tavLst>
                                    </p:anim>
                                    <p:anim calcmode="lin" valueType="num">
                                      <p:cBhvr>
                                        <p:cTn id="25" dur="1000" fill="hold"/>
                                        <p:tgtEl>
                                          <p:spTgt spid="40"/>
                                        </p:tgtEl>
                                        <p:attrNameLst>
                                          <p:attrName>style.rotation</p:attrName>
                                        </p:attrNameLst>
                                      </p:cBhvr>
                                      <p:tavLst>
                                        <p:tav tm="0">
                                          <p:val>
                                            <p:fltVal val="90"/>
                                          </p:val>
                                        </p:tav>
                                        <p:tav tm="100000">
                                          <p:val>
                                            <p:fltVal val="0"/>
                                          </p:val>
                                        </p:tav>
                                      </p:tavLst>
                                    </p:anim>
                                    <p:animEffect transition="in" filter="fade">
                                      <p:cBhvr>
                                        <p:cTn id="26" dur="1000"/>
                                        <p:tgtEl>
                                          <p:spTgt spid="40"/>
                                        </p:tgtEl>
                                      </p:cBhvr>
                                    </p:animEffect>
                                  </p:childTnLst>
                                </p:cTn>
                              </p:par>
                              <p:par>
                                <p:cTn id="27" presetID="31" presetClass="entr" presetSubtype="0" fill="hold" grpId="0" nodeType="withEffect">
                                  <p:stCondLst>
                                    <p:cond delay="0"/>
                                  </p:stCondLst>
                                  <p:childTnLst>
                                    <p:set>
                                      <p:cBhvr>
                                        <p:cTn id="28" dur="1" fill="hold">
                                          <p:stCondLst>
                                            <p:cond delay="0"/>
                                          </p:stCondLst>
                                        </p:cTn>
                                        <p:tgtEl>
                                          <p:spTgt spid="41"/>
                                        </p:tgtEl>
                                        <p:attrNameLst>
                                          <p:attrName>style.visibility</p:attrName>
                                        </p:attrNameLst>
                                      </p:cBhvr>
                                      <p:to>
                                        <p:strVal val="visible"/>
                                      </p:to>
                                    </p:set>
                                    <p:anim calcmode="lin" valueType="num">
                                      <p:cBhvr>
                                        <p:cTn id="29" dur="1000" fill="hold"/>
                                        <p:tgtEl>
                                          <p:spTgt spid="41"/>
                                        </p:tgtEl>
                                        <p:attrNameLst>
                                          <p:attrName>ppt_w</p:attrName>
                                        </p:attrNameLst>
                                      </p:cBhvr>
                                      <p:tavLst>
                                        <p:tav tm="0">
                                          <p:val>
                                            <p:fltVal val="0"/>
                                          </p:val>
                                        </p:tav>
                                        <p:tav tm="100000">
                                          <p:val>
                                            <p:strVal val="#ppt_w"/>
                                          </p:val>
                                        </p:tav>
                                      </p:tavLst>
                                    </p:anim>
                                    <p:anim calcmode="lin" valueType="num">
                                      <p:cBhvr>
                                        <p:cTn id="30" dur="1000" fill="hold"/>
                                        <p:tgtEl>
                                          <p:spTgt spid="41"/>
                                        </p:tgtEl>
                                        <p:attrNameLst>
                                          <p:attrName>ppt_h</p:attrName>
                                        </p:attrNameLst>
                                      </p:cBhvr>
                                      <p:tavLst>
                                        <p:tav tm="0">
                                          <p:val>
                                            <p:fltVal val="0"/>
                                          </p:val>
                                        </p:tav>
                                        <p:tav tm="100000">
                                          <p:val>
                                            <p:strVal val="#ppt_h"/>
                                          </p:val>
                                        </p:tav>
                                      </p:tavLst>
                                    </p:anim>
                                    <p:anim calcmode="lin" valueType="num">
                                      <p:cBhvr>
                                        <p:cTn id="31" dur="1000" fill="hold"/>
                                        <p:tgtEl>
                                          <p:spTgt spid="41"/>
                                        </p:tgtEl>
                                        <p:attrNameLst>
                                          <p:attrName>style.rotation</p:attrName>
                                        </p:attrNameLst>
                                      </p:cBhvr>
                                      <p:tavLst>
                                        <p:tav tm="0">
                                          <p:val>
                                            <p:fltVal val="90"/>
                                          </p:val>
                                        </p:tav>
                                        <p:tav tm="100000">
                                          <p:val>
                                            <p:fltVal val="0"/>
                                          </p:val>
                                        </p:tav>
                                      </p:tavLst>
                                    </p:anim>
                                    <p:animEffect transition="in" filter="fade">
                                      <p:cBhvr>
                                        <p:cTn id="32" dur="1000"/>
                                        <p:tgtEl>
                                          <p:spTgt spid="41"/>
                                        </p:tgtEl>
                                      </p:cBhvr>
                                    </p:animEffect>
                                  </p:childTnLst>
                                </p:cTn>
                              </p:par>
                              <p:par>
                                <p:cTn id="33" presetID="31" presetClass="entr" presetSubtype="0" fill="hold" grpId="0" nodeType="withEffect">
                                  <p:stCondLst>
                                    <p:cond delay="0"/>
                                  </p:stCondLst>
                                  <p:childTnLst>
                                    <p:set>
                                      <p:cBhvr>
                                        <p:cTn id="34" dur="1" fill="hold">
                                          <p:stCondLst>
                                            <p:cond delay="0"/>
                                          </p:stCondLst>
                                        </p:cTn>
                                        <p:tgtEl>
                                          <p:spTgt spid="43"/>
                                        </p:tgtEl>
                                        <p:attrNameLst>
                                          <p:attrName>style.visibility</p:attrName>
                                        </p:attrNameLst>
                                      </p:cBhvr>
                                      <p:to>
                                        <p:strVal val="visible"/>
                                      </p:to>
                                    </p:set>
                                    <p:anim calcmode="lin" valueType="num">
                                      <p:cBhvr>
                                        <p:cTn id="35" dur="1000" fill="hold"/>
                                        <p:tgtEl>
                                          <p:spTgt spid="43"/>
                                        </p:tgtEl>
                                        <p:attrNameLst>
                                          <p:attrName>ppt_w</p:attrName>
                                        </p:attrNameLst>
                                      </p:cBhvr>
                                      <p:tavLst>
                                        <p:tav tm="0">
                                          <p:val>
                                            <p:fltVal val="0"/>
                                          </p:val>
                                        </p:tav>
                                        <p:tav tm="100000">
                                          <p:val>
                                            <p:strVal val="#ppt_w"/>
                                          </p:val>
                                        </p:tav>
                                      </p:tavLst>
                                    </p:anim>
                                    <p:anim calcmode="lin" valueType="num">
                                      <p:cBhvr>
                                        <p:cTn id="36" dur="1000" fill="hold"/>
                                        <p:tgtEl>
                                          <p:spTgt spid="43"/>
                                        </p:tgtEl>
                                        <p:attrNameLst>
                                          <p:attrName>ppt_h</p:attrName>
                                        </p:attrNameLst>
                                      </p:cBhvr>
                                      <p:tavLst>
                                        <p:tav tm="0">
                                          <p:val>
                                            <p:fltVal val="0"/>
                                          </p:val>
                                        </p:tav>
                                        <p:tav tm="100000">
                                          <p:val>
                                            <p:strVal val="#ppt_h"/>
                                          </p:val>
                                        </p:tav>
                                      </p:tavLst>
                                    </p:anim>
                                    <p:anim calcmode="lin" valueType="num">
                                      <p:cBhvr>
                                        <p:cTn id="37" dur="1000" fill="hold"/>
                                        <p:tgtEl>
                                          <p:spTgt spid="43"/>
                                        </p:tgtEl>
                                        <p:attrNameLst>
                                          <p:attrName>style.rotation</p:attrName>
                                        </p:attrNameLst>
                                      </p:cBhvr>
                                      <p:tavLst>
                                        <p:tav tm="0">
                                          <p:val>
                                            <p:fltVal val="90"/>
                                          </p:val>
                                        </p:tav>
                                        <p:tav tm="100000">
                                          <p:val>
                                            <p:fltVal val="0"/>
                                          </p:val>
                                        </p:tav>
                                      </p:tavLst>
                                    </p:anim>
                                    <p:animEffect transition="in" filter="fade">
                                      <p:cBhvr>
                                        <p:cTn id="38" dur="1000"/>
                                        <p:tgtEl>
                                          <p:spTgt spid="43"/>
                                        </p:tgtEl>
                                      </p:cBhvr>
                                    </p:animEffect>
                                  </p:childTnLst>
                                </p:cTn>
                              </p:par>
                              <p:par>
                                <p:cTn id="39" presetID="31" presetClass="entr" presetSubtype="0" fill="hold" grpId="0" nodeType="withEffect">
                                  <p:stCondLst>
                                    <p:cond delay="0"/>
                                  </p:stCondLst>
                                  <p:childTnLst>
                                    <p:set>
                                      <p:cBhvr>
                                        <p:cTn id="40" dur="1" fill="hold">
                                          <p:stCondLst>
                                            <p:cond delay="0"/>
                                          </p:stCondLst>
                                        </p:cTn>
                                        <p:tgtEl>
                                          <p:spTgt spid="45"/>
                                        </p:tgtEl>
                                        <p:attrNameLst>
                                          <p:attrName>style.visibility</p:attrName>
                                        </p:attrNameLst>
                                      </p:cBhvr>
                                      <p:to>
                                        <p:strVal val="visible"/>
                                      </p:to>
                                    </p:set>
                                    <p:anim calcmode="lin" valueType="num">
                                      <p:cBhvr>
                                        <p:cTn id="41" dur="1000" fill="hold"/>
                                        <p:tgtEl>
                                          <p:spTgt spid="45"/>
                                        </p:tgtEl>
                                        <p:attrNameLst>
                                          <p:attrName>ppt_w</p:attrName>
                                        </p:attrNameLst>
                                      </p:cBhvr>
                                      <p:tavLst>
                                        <p:tav tm="0">
                                          <p:val>
                                            <p:fltVal val="0"/>
                                          </p:val>
                                        </p:tav>
                                        <p:tav tm="100000">
                                          <p:val>
                                            <p:strVal val="#ppt_w"/>
                                          </p:val>
                                        </p:tav>
                                      </p:tavLst>
                                    </p:anim>
                                    <p:anim calcmode="lin" valueType="num">
                                      <p:cBhvr>
                                        <p:cTn id="42" dur="1000" fill="hold"/>
                                        <p:tgtEl>
                                          <p:spTgt spid="45"/>
                                        </p:tgtEl>
                                        <p:attrNameLst>
                                          <p:attrName>ppt_h</p:attrName>
                                        </p:attrNameLst>
                                      </p:cBhvr>
                                      <p:tavLst>
                                        <p:tav tm="0">
                                          <p:val>
                                            <p:fltVal val="0"/>
                                          </p:val>
                                        </p:tav>
                                        <p:tav tm="100000">
                                          <p:val>
                                            <p:strVal val="#ppt_h"/>
                                          </p:val>
                                        </p:tav>
                                      </p:tavLst>
                                    </p:anim>
                                    <p:anim calcmode="lin" valueType="num">
                                      <p:cBhvr>
                                        <p:cTn id="43" dur="1000" fill="hold"/>
                                        <p:tgtEl>
                                          <p:spTgt spid="45"/>
                                        </p:tgtEl>
                                        <p:attrNameLst>
                                          <p:attrName>style.rotation</p:attrName>
                                        </p:attrNameLst>
                                      </p:cBhvr>
                                      <p:tavLst>
                                        <p:tav tm="0">
                                          <p:val>
                                            <p:fltVal val="90"/>
                                          </p:val>
                                        </p:tav>
                                        <p:tav tm="100000">
                                          <p:val>
                                            <p:fltVal val="0"/>
                                          </p:val>
                                        </p:tav>
                                      </p:tavLst>
                                    </p:anim>
                                    <p:animEffect transition="in" filter="fade">
                                      <p:cBhvr>
                                        <p:cTn id="44" dur="1000"/>
                                        <p:tgtEl>
                                          <p:spTgt spid="45"/>
                                        </p:tgtEl>
                                      </p:cBhvr>
                                    </p:animEffect>
                                  </p:childTnLst>
                                </p:cTn>
                              </p:par>
                              <p:par>
                                <p:cTn id="45" presetID="31" presetClass="entr" presetSubtype="0" fill="hold" grpId="0" nodeType="withEffect">
                                  <p:stCondLst>
                                    <p:cond delay="0"/>
                                  </p:stCondLst>
                                  <p:childTnLst>
                                    <p:set>
                                      <p:cBhvr>
                                        <p:cTn id="46" dur="1" fill="hold">
                                          <p:stCondLst>
                                            <p:cond delay="0"/>
                                          </p:stCondLst>
                                        </p:cTn>
                                        <p:tgtEl>
                                          <p:spTgt spid="48"/>
                                        </p:tgtEl>
                                        <p:attrNameLst>
                                          <p:attrName>style.visibility</p:attrName>
                                        </p:attrNameLst>
                                      </p:cBhvr>
                                      <p:to>
                                        <p:strVal val="visible"/>
                                      </p:to>
                                    </p:set>
                                    <p:anim calcmode="lin" valueType="num">
                                      <p:cBhvr>
                                        <p:cTn id="47" dur="1000" fill="hold"/>
                                        <p:tgtEl>
                                          <p:spTgt spid="48"/>
                                        </p:tgtEl>
                                        <p:attrNameLst>
                                          <p:attrName>ppt_w</p:attrName>
                                        </p:attrNameLst>
                                      </p:cBhvr>
                                      <p:tavLst>
                                        <p:tav tm="0">
                                          <p:val>
                                            <p:fltVal val="0"/>
                                          </p:val>
                                        </p:tav>
                                        <p:tav tm="100000">
                                          <p:val>
                                            <p:strVal val="#ppt_w"/>
                                          </p:val>
                                        </p:tav>
                                      </p:tavLst>
                                    </p:anim>
                                    <p:anim calcmode="lin" valueType="num">
                                      <p:cBhvr>
                                        <p:cTn id="48" dur="1000" fill="hold"/>
                                        <p:tgtEl>
                                          <p:spTgt spid="48"/>
                                        </p:tgtEl>
                                        <p:attrNameLst>
                                          <p:attrName>ppt_h</p:attrName>
                                        </p:attrNameLst>
                                      </p:cBhvr>
                                      <p:tavLst>
                                        <p:tav tm="0">
                                          <p:val>
                                            <p:fltVal val="0"/>
                                          </p:val>
                                        </p:tav>
                                        <p:tav tm="100000">
                                          <p:val>
                                            <p:strVal val="#ppt_h"/>
                                          </p:val>
                                        </p:tav>
                                      </p:tavLst>
                                    </p:anim>
                                    <p:anim calcmode="lin" valueType="num">
                                      <p:cBhvr>
                                        <p:cTn id="49" dur="1000" fill="hold"/>
                                        <p:tgtEl>
                                          <p:spTgt spid="48"/>
                                        </p:tgtEl>
                                        <p:attrNameLst>
                                          <p:attrName>style.rotation</p:attrName>
                                        </p:attrNameLst>
                                      </p:cBhvr>
                                      <p:tavLst>
                                        <p:tav tm="0">
                                          <p:val>
                                            <p:fltVal val="90"/>
                                          </p:val>
                                        </p:tav>
                                        <p:tav tm="100000">
                                          <p:val>
                                            <p:fltVal val="0"/>
                                          </p:val>
                                        </p:tav>
                                      </p:tavLst>
                                    </p:anim>
                                    <p:animEffect transition="in" filter="fade">
                                      <p:cBhvr>
                                        <p:cTn id="50" dur="10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3" grpId="0"/>
      <p:bldP spid="45" grpId="0"/>
      <p:bldP spid="46" grpId="0"/>
      <p:bldP spid="47" grpId="0"/>
      <p:bldP spid="48"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简约绿色述职"/>
</p:tagLst>
</file>

<file path=ppt/theme/theme1.xml><?xml version="1.0" encoding="utf-8"?>
<a:theme xmlns:a="http://schemas.openxmlformats.org/drawingml/2006/main" name="Office 主题​​">
  <a:themeElements>
    <a:clrScheme name="Office">
      <a:dk1>
        <a:sysClr val="windowText" lastClr="000000"/>
      </a:dk1>
      <a:lt1>
        <a:sysClr val="window" lastClr="C7EDCC"/>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C7EDCC"/>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1492</TotalTime>
  <Words>3953</Words>
  <Application>Microsoft Office PowerPoint</Application>
  <PresentationFormat>自定义</PresentationFormat>
  <Paragraphs>262</Paragraphs>
  <Slides>39</Slides>
  <Notes>39</Notes>
  <HiddenSlides>0</HiddenSlides>
  <MMClips>0</MMClips>
  <ScaleCrop>false</ScaleCrop>
  <HeadingPairs>
    <vt:vector size="4" baseType="variant">
      <vt:variant>
        <vt:lpstr>主题</vt:lpstr>
      </vt:variant>
      <vt:variant>
        <vt:i4>1</vt:i4>
      </vt:variant>
      <vt:variant>
        <vt:lpstr>幻灯片标题</vt:lpstr>
      </vt:variant>
      <vt:variant>
        <vt:i4>39</vt:i4>
      </vt:variant>
    </vt:vector>
  </HeadingPairs>
  <TitlesOfParts>
    <vt:vector size="40"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简约绿色述职</dc:title>
  <dc:creator>PC</dc:creator>
  <cp:lastModifiedBy>Administrator</cp:lastModifiedBy>
  <cp:revision>595</cp:revision>
  <dcterms:created xsi:type="dcterms:W3CDTF">2017-04-08T12:39:30Z</dcterms:created>
  <dcterms:modified xsi:type="dcterms:W3CDTF">2022-10-07T02:59:15Z</dcterms:modified>
</cp:coreProperties>
</file>