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7"/>
  </p:notesMasterIdLst>
  <p:sldIdLst>
    <p:sldId id="467" r:id="rId2"/>
    <p:sldId id="403" r:id="rId3"/>
    <p:sldId id="531" r:id="rId4"/>
    <p:sldId id="532" r:id="rId5"/>
    <p:sldId id="404" r:id="rId6"/>
    <p:sldId id="533" r:id="rId7"/>
    <p:sldId id="534" r:id="rId8"/>
    <p:sldId id="535" r:id="rId9"/>
    <p:sldId id="536" r:id="rId10"/>
    <p:sldId id="537" r:id="rId11"/>
    <p:sldId id="538" r:id="rId12"/>
    <p:sldId id="539" r:id="rId13"/>
    <p:sldId id="428" r:id="rId14"/>
    <p:sldId id="540" r:id="rId15"/>
    <p:sldId id="542" r:id="rId16"/>
    <p:sldId id="543" r:id="rId17"/>
    <p:sldId id="544" r:id="rId18"/>
    <p:sldId id="545" r:id="rId19"/>
    <p:sldId id="546" r:id="rId20"/>
    <p:sldId id="547" r:id="rId21"/>
    <p:sldId id="548" r:id="rId22"/>
    <p:sldId id="549" r:id="rId23"/>
    <p:sldId id="550" r:id="rId24"/>
    <p:sldId id="552" r:id="rId25"/>
    <p:sldId id="551" r:id="rId26"/>
    <p:sldId id="553" r:id="rId27"/>
    <p:sldId id="554" r:id="rId28"/>
    <p:sldId id="555" r:id="rId29"/>
    <p:sldId id="556" r:id="rId30"/>
    <p:sldId id="557" r:id="rId31"/>
    <p:sldId id="558" r:id="rId32"/>
    <p:sldId id="559" r:id="rId33"/>
    <p:sldId id="560" r:id="rId34"/>
    <p:sldId id="561" r:id="rId35"/>
    <p:sldId id="562" r:id="rId36"/>
    <p:sldId id="563" r:id="rId37"/>
    <p:sldId id="475" r:id="rId38"/>
    <p:sldId id="564" r:id="rId39"/>
    <p:sldId id="566" r:id="rId40"/>
    <p:sldId id="567" r:id="rId41"/>
    <p:sldId id="568" r:id="rId42"/>
    <p:sldId id="569" r:id="rId43"/>
    <p:sldId id="570" r:id="rId44"/>
    <p:sldId id="571" r:id="rId45"/>
    <p:sldId id="572" r:id="rId46"/>
    <p:sldId id="573" r:id="rId47"/>
    <p:sldId id="574" r:id="rId48"/>
    <p:sldId id="576" r:id="rId49"/>
    <p:sldId id="575" r:id="rId50"/>
    <p:sldId id="577" r:id="rId51"/>
    <p:sldId id="578" r:id="rId52"/>
    <p:sldId id="579" r:id="rId53"/>
    <p:sldId id="580" r:id="rId54"/>
    <p:sldId id="581" r:id="rId55"/>
    <p:sldId id="565" r:id="rId56"/>
    <p:sldId id="582" r:id="rId57"/>
    <p:sldId id="583" r:id="rId58"/>
    <p:sldId id="585" r:id="rId59"/>
    <p:sldId id="584" r:id="rId60"/>
    <p:sldId id="586" r:id="rId61"/>
    <p:sldId id="587" r:id="rId62"/>
    <p:sldId id="588" r:id="rId63"/>
    <p:sldId id="589" r:id="rId64"/>
    <p:sldId id="590" r:id="rId65"/>
    <p:sldId id="592" r:id="rId66"/>
    <p:sldId id="593" r:id="rId67"/>
    <p:sldId id="594" r:id="rId68"/>
    <p:sldId id="595" r:id="rId69"/>
    <p:sldId id="596" r:id="rId70"/>
    <p:sldId id="597" r:id="rId71"/>
    <p:sldId id="598" r:id="rId72"/>
    <p:sldId id="599" r:id="rId73"/>
    <p:sldId id="437" r:id="rId74"/>
    <p:sldId id="463" r:id="rId75"/>
    <p:sldId id="466" r:id="rId76"/>
  </p:sldIdLst>
  <p:sldSz cx="12192000" cy="6858000"/>
  <p:notesSz cx="6858000" cy="9144000"/>
  <p:custDataLst>
    <p:tags r:id="rId7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CBF4A"/>
    <a:srgbClr val="FFFFFF"/>
    <a:srgbClr val="3A4549"/>
    <a:srgbClr val="0F914C"/>
    <a:srgbClr val="F0F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3" autoAdjust="0"/>
    <p:restoredTop sz="94660"/>
  </p:normalViewPr>
  <p:slideViewPr>
    <p:cSldViewPr snapToGrid="0">
      <p:cViewPr>
        <p:scale>
          <a:sx n="120" d="100"/>
          <a:sy n="120" d="100"/>
        </p:scale>
        <p:origin x="-552" y="-235"/>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gs" Target="tags/tag1.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印品黑体" panose="00000500000000000000" pitchFamily="2" charset="-122"/>
                <a:ea typeface="印品黑体" panose="00000500000000000000" pitchFamily="2"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印品黑体" panose="00000500000000000000" pitchFamily="2" charset="-122"/>
                <a:ea typeface="印品黑体" panose="00000500000000000000" pitchFamily="2" charset="-122"/>
              </a:defRPr>
            </a:lvl1pPr>
          </a:lstStyle>
          <a:p>
            <a:fld id="{BB49C091-8891-4E6B-98C6-94AF7D224AF1}" type="datetimeFigureOut">
              <a:rPr lang="zh-CN" altLang="en-US" smtClean="0"/>
              <a:pPr/>
              <a:t>2022/10/7</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印品黑体" panose="00000500000000000000" pitchFamily="2" charset="-122"/>
                <a:ea typeface="印品黑体" panose="00000500000000000000" pitchFamily="2"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印品黑体" panose="00000500000000000000" pitchFamily="2" charset="-122"/>
                <a:ea typeface="印品黑体" panose="00000500000000000000" pitchFamily="2" charset="-122"/>
              </a:defRPr>
            </a:lvl1pPr>
          </a:lstStyle>
          <a:p>
            <a:fld id="{0FA01060-0CA7-4482-9A5F-AC62AF932651}" type="slidenum">
              <a:rPr lang="zh-CN" altLang="en-US" smtClean="0"/>
              <a:pPr/>
              <a:t>‹#›</a:t>
            </a:fld>
            <a:endParaRPr lang="zh-CN" altLang="en-US" dirty="0"/>
          </a:p>
        </p:txBody>
      </p:sp>
    </p:spTree>
    <p:extLst>
      <p:ext uri="{BB962C8B-B14F-4D97-AF65-F5344CB8AC3E}">
        <p14:creationId xmlns:p14="http://schemas.microsoft.com/office/powerpoint/2010/main" val="156272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1pPr>
    <a:lvl2pPr marL="4572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2pPr>
    <a:lvl3pPr marL="9144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3pPr>
    <a:lvl4pPr marL="13716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4pPr>
    <a:lvl5pPr marL="18288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10</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11</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12</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13</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14</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15</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16</a:t>
            </a:fld>
            <a:endParaRPr lang="zh-CN" altLang="en-US"/>
          </a:p>
        </p:txBody>
      </p:sp>
    </p:spTree>
    <p:extLst>
      <p:ext uri="{BB962C8B-B14F-4D97-AF65-F5344CB8AC3E}">
        <p14:creationId xmlns:p14="http://schemas.microsoft.com/office/powerpoint/2010/main" val="5437069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17</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18</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19</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a:t>
            </a:fld>
            <a:endParaRPr lang="zh-CN" altLang="en-US"/>
          </a:p>
        </p:txBody>
      </p:sp>
    </p:spTree>
    <p:extLst>
      <p:ext uri="{BB962C8B-B14F-4D97-AF65-F5344CB8AC3E}">
        <p14:creationId xmlns:p14="http://schemas.microsoft.com/office/powerpoint/2010/main" val="38618289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20</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21</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22</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23</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24</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25</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26</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27</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28</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29</a:t>
            </a:fld>
            <a:endParaRPr lang="zh-CN" altLang="en-US"/>
          </a:p>
        </p:txBody>
      </p:sp>
    </p:spTree>
    <p:extLst>
      <p:ext uri="{BB962C8B-B14F-4D97-AF65-F5344CB8AC3E}">
        <p14:creationId xmlns:p14="http://schemas.microsoft.com/office/powerpoint/2010/main" val="5437069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30</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31</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32</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33</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34</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35</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36</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37</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38</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39</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a:t>
            </a:fld>
            <a:endParaRPr lang="zh-CN" altLang="en-US"/>
          </a:p>
        </p:txBody>
      </p:sp>
    </p:spTree>
    <p:extLst>
      <p:ext uri="{BB962C8B-B14F-4D97-AF65-F5344CB8AC3E}">
        <p14:creationId xmlns:p14="http://schemas.microsoft.com/office/powerpoint/2010/main" val="112124875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40</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41</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42</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43</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44</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45</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46</a:t>
            </a:fld>
            <a:endParaRPr lang="zh-CN" altLang="en-US"/>
          </a:p>
        </p:txBody>
      </p:sp>
    </p:spTree>
    <p:extLst>
      <p:ext uri="{BB962C8B-B14F-4D97-AF65-F5344CB8AC3E}">
        <p14:creationId xmlns:p14="http://schemas.microsoft.com/office/powerpoint/2010/main" val="54370699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47</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48</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49</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a:t>
            </a:fld>
            <a:endParaRPr lang="zh-CN" altLang="en-US"/>
          </a:p>
        </p:txBody>
      </p:sp>
    </p:spTree>
    <p:extLst>
      <p:ext uri="{BB962C8B-B14F-4D97-AF65-F5344CB8AC3E}">
        <p14:creationId xmlns:p14="http://schemas.microsoft.com/office/powerpoint/2010/main" val="54370699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50</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51</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52</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53</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54</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55</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56</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57</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58</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59</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6</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60</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61</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62</a:t>
            </a:fld>
            <a:endParaRPr lang="zh-CN" altLang="en-US"/>
          </a:p>
        </p:txBody>
      </p:sp>
    </p:spTree>
    <p:extLst>
      <p:ext uri="{BB962C8B-B14F-4D97-AF65-F5344CB8AC3E}">
        <p14:creationId xmlns:p14="http://schemas.microsoft.com/office/powerpoint/2010/main" val="54370699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63</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64</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65</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66</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67</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68</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69</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7</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70</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71</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72</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73</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74</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75</a:t>
            </a:fld>
            <a:endParaRPr lang="zh-CN" altLang="en-US"/>
          </a:p>
        </p:txBody>
      </p:sp>
    </p:spTree>
    <p:extLst>
      <p:ext uri="{BB962C8B-B14F-4D97-AF65-F5344CB8AC3E}">
        <p14:creationId xmlns:p14="http://schemas.microsoft.com/office/powerpoint/2010/main" val="24459909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8</a:t>
            </a:fld>
            <a:endParaRPr lang="zh-CN" altLang="en-US"/>
          </a:p>
        </p:txBody>
      </p:sp>
    </p:spTree>
    <p:extLst>
      <p:ext uri="{BB962C8B-B14F-4D97-AF65-F5344CB8AC3E}">
        <p14:creationId xmlns:p14="http://schemas.microsoft.com/office/powerpoint/2010/main" val="1661163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9</a:t>
            </a:fld>
            <a:endParaRPr lang="zh-CN" altLang="en-US"/>
          </a:p>
        </p:txBody>
      </p:sp>
    </p:spTree>
    <p:extLst>
      <p:ext uri="{BB962C8B-B14F-4D97-AF65-F5344CB8AC3E}">
        <p14:creationId xmlns:p14="http://schemas.microsoft.com/office/powerpoint/2010/main" val="941494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28156096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37923852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40576030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5251"/>
            <a:ext cx="10972800" cy="1143353"/>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694"/>
            <a:ext cx="5384800" cy="452471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6197600" y="1600694"/>
            <a:ext cx="5384800" cy="215966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6197600" y="3963623"/>
            <a:ext cx="5384800" cy="21617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7"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8" name="Rectangle 6"/>
          <p:cNvSpPr>
            <a:spLocks noGrp="1" noChangeArrowheads="1"/>
          </p:cNvSpPr>
          <p:nvPr>
            <p:ph type="sldNum" sz="quarter" idx="12"/>
          </p:nvPr>
        </p:nvSpPr>
        <p:spPr>
          <a:ln/>
        </p:spPr>
        <p:txBody>
          <a:bodyPr/>
          <a:lstStyle>
            <a:lvl1pPr>
              <a:defRPr/>
            </a:lvl1pPr>
          </a:lstStyle>
          <a:p>
            <a:pPr>
              <a:defRPr/>
            </a:pPr>
            <a:fld id="{58423B1B-3B57-4F5A-83B2-F06C57B18BAE}" type="slidenum">
              <a:rPr lang="zh-CN" altLang="zh-CN"/>
              <a:pPr>
                <a:defRPr/>
              </a:pPr>
              <a:t>‹#›</a:t>
            </a:fld>
            <a:endParaRPr lang="zh-CN" altLang="zh-CN"/>
          </a:p>
        </p:txBody>
      </p:sp>
    </p:spTree>
    <p:extLst>
      <p:ext uri="{BB962C8B-B14F-4D97-AF65-F5344CB8AC3E}">
        <p14:creationId xmlns:p14="http://schemas.microsoft.com/office/powerpoint/2010/main" val="277452733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1324959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7865878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5889518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5985448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18633466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29954941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1946567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17872761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印品黑体" panose="00000500000000000000" pitchFamily="2" charset="-122"/>
                <a:ea typeface="印品黑体" panose="00000500000000000000" pitchFamily="2" charset="-122"/>
              </a:defRPr>
            </a:lvl1pPr>
          </a:lstStyle>
          <a:p>
            <a:fld id="{A497EAD0-81C9-44DF-A3B4-77BBA8E92CF1}" type="datetimeFigureOut">
              <a:rPr lang="zh-CN" altLang="en-US" smtClean="0"/>
              <a:pPr/>
              <a:t>2022/10/7</a:t>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印品黑体" panose="00000500000000000000" pitchFamily="2" charset="-122"/>
                <a:ea typeface="印品黑体" panose="00000500000000000000" pitchFamily="2"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印品黑体" panose="00000500000000000000" pitchFamily="2" charset="-122"/>
                <a:ea typeface="印品黑体" panose="00000500000000000000" pitchFamily="2" charset="-122"/>
              </a:defRPr>
            </a:lvl1pPr>
          </a:lstStyle>
          <a:p>
            <a:fld id="{E6D0999A-2ADC-4EF7-A0E0-FD77FC9F2683}" type="slidenum">
              <a:rPr lang="zh-CN" altLang="en-US" smtClean="0"/>
              <a:pPr/>
              <a:t>‹#›</a:t>
            </a:fld>
            <a:endParaRPr lang="zh-CN" altLang="en-US" dirty="0"/>
          </a:p>
        </p:txBody>
      </p:sp>
    </p:spTree>
    <p:extLst>
      <p:ext uri="{BB962C8B-B14F-4D97-AF65-F5344CB8AC3E}">
        <p14:creationId xmlns:p14="http://schemas.microsoft.com/office/powerpoint/2010/main" val="41593078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印品黑体" panose="00000500000000000000" pitchFamily="2" charset="-122"/>
          <a:ea typeface="印品黑体" panose="00000500000000000000"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印品黑体" panose="00000500000000000000" pitchFamily="2" charset="-122"/>
          <a:ea typeface="印品黑体" panose="000005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印品黑体" panose="00000500000000000000" pitchFamily="2" charset="-122"/>
          <a:ea typeface="印品黑体" panose="00000500000000000000"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印品黑体" panose="00000500000000000000" pitchFamily="2" charset="-122"/>
          <a:ea typeface="印品黑体" panose="00000500000000000000"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印品黑体" panose="00000500000000000000"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印品黑体" panose="00000500000000000000"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5.xml"/><Relationship Id="rId3" Type="http://schemas.openxmlformats.org/officeDocument/2006/relationships/tags" Target="../tags/tag4.xml"/><Relationship Id="rId7" Type="http://schemas.openxmlformats.org/officeDocument/2006/relationships/slideLayout" Target="../slideLayouts/slideLayout1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6.xml"/><Relationship Id="rId1" Type="http://schemas.openxmlformats.org/officeDocument/2006/relationships/slideLayout" Target="../slideLayouts/slideLayout7.xml"/><Relationship Id="rId4" Type="http://schemas.microsoft.com/office/2007/relationships/hdphoto" Target="../media/hdphoto1.wdp"/></Relationships>
</file>

<file path=ppt/slides/_rels/slide4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9.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microsoft.com/office/2007/relationships/hdphoto" Target="../media/hdphoto1.wdp"/></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5.xml"/><Relationship Id="rId1" Type="http://schemas.openxmlformats.org/officeDocument/2006/relationships/slideLayout" Target="../slideLayouts/slideLayout7.xml"/><Relationship Id="rId4" Type="http://schemas.microsoft.com/office/2007/relationships/hdphoto" Target="../media/hdphoto2.wdp"/></Relationships>
</file>

<file path=ppt/slides/_rels/slide5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6.xml"/><Relationship Id="rId1" Type="http://schemas.openxmlformats.org/officeDocument/2006/relationships/slideLayout" Target="../slideLayouts/slideLayout7.xml"/><Relationship Id="rId4" Type="http://schemas.microsoft.com/office/2007/relationships/hdphoto" Target="../media/hdphoto2.wdp"/></Relationships>
</file>

<file path=ppt/slides/_rels/slide5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7.xml"/><Relationship Id="rId1" Type="http://schemas.openxmlformats.org/officeDocument/2006/relationships/slideLayout" Target="../slideLayouts/slideLayout7.xml"/><Relationship Id="rId4" Type="http://schemas.microsoft.com/office/2007/relationships/hdphoto" Target="../media/hdphoto2.wdp"/></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2.xml"/><Relationship Id="rId1" Type="http://schemas.openxmlformats.org/officeDocument/2006/relationships/slideLayout" Target="../slideLayouts/slideLayout7.xml"/><Relationship Id="rId4" Type="http://schemas.microsoft.com/office/2007/relationships/hdphoto" Target="../media/hdphoto1.wdp"/></Relationships>
</file>

<file path=ppt/slides/_rels/slide6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3.xml"/><Relationship Id="rId1" Type="http://schemas.openxmlformats.org/officeDocument/2006/relationships/slideLayout" Target="../slideLayouts/slideLayout12.xml"/><Relationship Id="rId4" Type="http://schemas.openxmlformats.org/officeDocument/2006/relationships/image" Target="../media/image15.jp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8" Type="http://schemas.openxmlformats.org/officeDocument/2006/relationships/tags" Target="../tags/tag15.xml"/><Relationship Id="rId3" Type="http://schemas.openxmlformats.org/officeDocument/2006/relationships/tags" Target="../tags/tag10.xml"/><Relationship Id="rId7" Type="http://schemas.openxmlformats.org/officeDocument/2006/relationships/tags" Target="../tags/tag14.xml"/><Relationship Id="rId12" Type="http://schemas.openxmlformats.org/officeDocument/2006/relationships/notesSlide" Target="../notesSlides/notesSlide67.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slideLayout" Target="../slideLayouts/slideLayout7.xml"/><Relationship Id="rId5" Type="http://schemas.openxmlformats.org/officeDocument/2006/relationships/tags" Target="../tags/tag12.xml"/><Relationship Id="rId10" Type="http://schemas.openxmlformats.org/officeDocument/2006/relationships/tags" Target="../tags/tag17.xml"/><Relationship Id="rId4" Type="http://schemas.openxmlformats.org/officeDocument/2006/relationships/tags" Target="../tags/tag11.xml"/><Relationship Id="rId9" Type="http://schemas.openxmlformats.org/officeDocument/2006/relationships/tags" Target="../tags/tag16.xml"/></Relationships>
</file>

<file path=ppt/slides/_rels/slide6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5.xml"/><Relationship Id="rId1" Type="http://schemas.openxmlformats.org/officeDocument/2006/relationships/slideLayout" Target="../slideLayouts/slideLayout7.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5234415" y="3796540"/>
            <a:ext cx="7017300" cy="800215"/>
          </a:xfrm>
          <a:prstGeom prst="rect">
            <a:avLst/>
          </a:prstGeom>
          <a:noFill/>
        </p:spPr>
        <p:txBody>
          <a:bodyPr wrap="none" lIns="121917" tIns="60958" rIns="121917" bIns="60958" rtlCol="0">
            <a:spAutoFit/>
          </a:bodyPr>
          <a:lstStyle/>
          <a:p>
            <a:r>
              <a:rPr lang="zh-CN" altLang="en-US" sz="4400" b="1" dirty="0" smtClean="0">
                <a:solidFill>
                  <a:schemeClr val="accent2"/>
                </a:solidFill>
                <a:latin typeface="微软雅黑" pitchFamily="34" charset="-122"/>
                <a:ea typeface="微软雅黑" pitchFamily="34" charset="-122"/>
              </a:rPr>
              <a:t>创新创业思维能力训练导论</a:t>
            </a:r>
            <a:endParaRPr lang="zh-CN" altLang="en-US" sz="4400" b="1" dirty="0">
              <a:solidFill>
                <a:schemeClr val="accent2"/>
              </a:solidFill>
              <a:latin typeface="微软雅黑" pitchFamily="34" charset="-122"/>
              <a:ea typeface="微软雅黑" pitchFamily="34" charset="-122"/>
            </a:endParaRPr>
          </a:p>
        </p:txBody>
      </p:sp>
      <p:grpSp>
        <p:nvGrpSpPr>
          <p:cNvPr id="12" name="组合 28"/>
          <p:cNvGrpSpPr/>
          <p:nvPr/>
        </p:nvGrpSpPr>
        <p:grpSpPr>
          <a:xfrm rot="2700000">
            <a:off x="561826" y="1958840"/>
            <a:ext cx="2713001" cy="2850537"/>
            <a:chOff x="0" y="986971"/>
            <a:chExt cx="4615543" cy="4847774"/>
          </a:xfrm>
        </p:grpSpPr>
        <p:sp>
          <p:nvSpPr>
            <p:cNvPr id="14" name="矩形 13"/>
            <p:cNvSpPr/>
            <p:nvPr/>
          </p:nvSpPr>
          <p:spPr>
            <a:xfrm>
              <a:off x="449943" y="986971"/>
              <a:ext cx="4165600" cy="4847774"/>
            </a:xfrm>
            <a:prstGeom prst="rect">
              <a:avLst/>
            </a:prstGeom>
            <a:noFill/>
            <a:ln>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1320801"/>
              <a:ext cx="4180114" cy="4180114"/>
            </a:xfrm>
            <a:prstGeom prst="rect">
              <a:avLst/>
            </a:prstGeom>
            <a:solidFill>
              <a:schemeClr val="accent3">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32"/>
          <p:cNvGrpSpPr/>
          <p:nvPr/>
        </p:nvGrpSpPr>
        <p:grpSpPr>
          <a:xfrm rot="2700000">
            <a:off x="1486778" y="1298154"/>
            <a:ext cx="3798367" cy="3990925"/>
            <a:chOff x="0" y="986971"/>
            <a:chExt cx="4615543" cy="4847774"/>
          </a:xfrm>
        </p:grpSpPr>
        <p:sp>
          <p:nvSpPr>
            <p:cNvPr id="17" name="矩形 16"/>
            <p:cNvSpPr/>
            <p:nvPr/>
          </p:nvSpPr>
          <p:spPr>
            <a:xfrm>
              <a:off x="449943" y="986971"/>
              <a:ext cx="4165600" cy="4847774"/>
            </a:xfrm>
            <a:prstGeom prst="rect">
              <a:avLst/>
            </a:prstGeom>
            <a:noFill/>
            <a:ln>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0" y="1320801"/>
              <a:ext cx="4180114" cy="4180114"/>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35"/>
          <p:cNvGrpSpPr/>
          <p:nvPr/>
        </p:nvGrpSpPr>
        <p:grpSpPr>
          <a:xfrm rot="2700000">
            <a:off x="4251271" y="1323223"/>
            <a:ext cx="1409284" cy="1480727"/>
            <a:chOff x="0" y="986971"/>
            <a:chExt cx="4615543" cy="4847774"/>
          </a:xfrm>
        </p:grpSpPr>
        <p:sp>
          <p:nvSpPr>
            <p:cNvPr id="23" name="矩形 22"/>
            <p:cNvSpPr/>
            <p:nvPr/>
          </p:nvSpPr>
          <p:spPr>
            <a:xfrm>
              <a:off x="449943" y="986971"/>
              <a:ext cx="4165600" cy="4847774"/>
            </a:xfrm>
            <a:prstGeom prst="rect">
              <a:avLst/>
            </a:prstGeom>
            <a:noFill/>
            <a:ln>
              <a:solidFill>
                <a:schemeClr val="accent2">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0" y="1320801"/>
              <a:ext cx="4180114" cy="4180114"/>
            </a:xfrm>
            <a:prstGeom prst="rect">
              <a:avLst/>
            </a:prstGeom>
            <a:solidFill>
              <a:schemeClr val="accent2">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38"/>
          <p:cNvGrpSpPr/>
          <p:nvPr/>
        </p:nvGrpSpPr>
        <p:grpSpPr>
          <a:xfrm rot="2700000">
            <a:off x="4332590" y="5308431"/>
            <a:ext cx="711925" cy="748013"/>
            <a:chOff x="0" y="986971"/>
            <a:chExt cx="4615543" cy="4847774"/>
          </a:xfrm>
        </p:grpSpPr>
        <p:sp>
          <p:nvSpPr>
            <p:cNvPr id="28" name="矩形 27"/>
            <p:cNvSpPr/>
            <p:nvPr/>
          </p:nvSpPr>
          <p:spPr>
            <a:xfrm>
              <a:off x="449943" y="986971"/>
              <a:ext cx="4165600" cy="4847774"/>
            </a:xfrm>
            <a:prstGeom prst="rect">
              <a:avLst/>
            </a:prstGeom>
            <a:noFill/>
            <a:ln>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chemeClr val="accent3">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65052598"/>
      </p:ext>
    </p:extLst>
  </p:cSld>
  <p:clrMapOvr>
    <a:masterClrMapping/>
  </p:clrMapOvr>
  <p:transition spd="med" advClick="0" advTm="6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250" fill="hold"/>
                                        <p:tgtEl>
                                          <p:spTgt spid="12"/>
                                        </p:tgtEl>
                                        <p:attrNameLst>
                                          <p:attrName>ppt_w</p:attrName>
                                        </p:attrNameLst>
                                      </p:cBhvr>
                                      <p:tavLst>
                                        <p:tav tm="0">
                                          <p:val>
                                            <p:fltVal val="0"/>
                                          </p:val>
                                        </p:tav>
                                        <p:tav tm="100000">
                                          <p:val>
                                            <p:strVal val="#ppt_w"/>
                                          </p:val>
                                        </p:tav>
                                      </p:tavLst>
                                    </p:anim>
                                    <p:anim calcmode="lin" valueType="num">
                                      <p:cBhvr>
                                        <p:cTn id="8" dur="1250" fill="hold"/>
                                        <p:tgtEl>
                                          <p:spTgt spid="12"/>
                                        </p:tgtEl>
                                        <p:attrNameLst>
                                          <p:attrName>ppt_h</p:attrName>
                                        </p:attrNameLst>
                                      </p:cBhvr>
                                      <p:tavLst>
                                        <p:tav tm="0">
                                          <p:val>
                                            <p:fltVal val="0"/>
                                          </p:val>
                                        </p:tav>
                                        <p:tav tm="100000">
                                          <p:val>
                                            <p:strVal val="#ppt_h"/>
                                          </p:val>
                                        </p:tav>
                                      </p:tavLst>
                                    </p:anim>
                                    <p:animEffect transition="in" filter="fade">
                                      <p:cBhvr>
                                        <p:cTn id="9" dur="1250"/>
                                        <p:tgtEl>
                                          <p:spTgt spid="12"/>
                                        </p:tgtEl>
                                      </p:cBhvr>
                                    </p:animEffect>
                                  </p:childTnLst>
                                </p:cTn>
                              </p:par>
                              <p:par>
                                <p:cTn id="10" presetID="53" presetClass="entr" presetSubtype="16" fill="hold" nodeType="withEffect">
                                  <p:stCondLst>
                                    <p:cond delay="250"/>
                                  </p:stCondLst>
                                  <p:childTnLst>
                                    <p:set>
                                      <p:cBhvr>
                                        <p:cTn id="11" dur="1" fill="hold">
                                          <p:stCondLst>
                                            <p:cond delay="0"/>
                                          </p:stCondLst>
                                        </p:cTn>
                                        <p:tgtEl>
                                          <p:spTgt spid="22"/>
                                        </p:tgtEl>
                                        <p:attrNameLst>
                                          <p:attrName>style.visibility</p:attrName>
                                        </p:attrNameLst>
                                      </p:cBhvr>
                                      <p:to>
                                        <p:strVal val="visible"/>
                                      </p:to>
                                    </p:set>
                                    <p:anim calcmode="lin" valueType="num">
                                      <p:cBhvr>
                                        <p:cTn id="12" dur="1250" fill="hold"/>
                                        <p:tgtEl>
                                          <p:spTgt spid="22"/>
                                        </p:tgtEl>
                                        <p:attrNameLst>
                                          <p:attrName>ppt_w</p:attrName>
                                        </p:attrNameLst>
                                      </p:cBhvr>
                                      <p:tavLst>
                                        <p:tav tm="0">
                                          <p:val>
                                            <p:fltVal val="0"/>
                                          </p:val>
                                        </p:tav>
                                        <p:tav tm="100000">
                                          <p:val>
                                            <p:strVal val="#ppt_w"/>
                                          </p:val>
                                        </p:tav>
                                      </p:tavLst>
                                    </p:anim>
                                    <p:anim calcmode="lin" valueType="num">
                                      <p:cBhvr>
                                        <p:cTn id="13" dur="1250" fill="hold"/>
                                        <p:tgtEl>
                                          <p:spTgt spid="22"/>
                                        </p:tgtEl>
                                        <p:attrNameLst>
                                          <p:attrName>ppt_h</p:attrName>
                                        </p:attrNameLst>
                                      </p:cBhvr>
                                      <p:tavLst>
                                        <p:tav tm="0">
                                          <p:val>
                                            <p:fltVal val="0"/>
                                          </p:val>
                                        </p:tav>
                                        <p:tav tm="100000">
                                          <p:val>
                                            <p:strVal val="#ppt_h"/>
                                          </p:val>
                                        </p:tav>
                                      </p:tavLst>
                                    </p:anim>
                                    <p:animEffect transition="in" filter="fade">
                                      <p:cBhvr>
                                        <p:cTn id="14" dur="1250"/>
                                        <p:tgtEl>
                                          <p:spTgt spid="22"/>
                                        </p:tgtEl>
                                      </p:cBhvr>
                                    </p:animEffect>
                                  </p:childTnLst>
                                </p:cTn>
                              </p:par>
                              <p:par>
                                <p:cTn id="15" presetID="53" presetClass="entr" presetSubtype="16"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1250" fill="hold"/>
                                        <p:tgtEl>
                                          <p:spTgt spid="25"/>
                                        </p:tgtEl>
                                        <p:attrNameLst>
                                          <p:attrName>ppt_w</p:attrName>
                                        </p:attrNameLst>
                                      </p:cBhvr>
                                      <p:tavLst>
                                        <p:tav tm="0">
                                          <p:val>
                                            <p:fltVal val="0"/>
                                          </p:val>
                                        </p:tav>
                                        <p:tav tm="100000">
                                          <p:val>
                                            <p:strVal val="#ppt_w"/>
                                          </p:val>
                                        </p:tav>
                                      </p:tavLst>
                                    </p:anim>
                                    <p:anim calcmode="lin" valueType="num">
                                      <p:cBhvr>
                                        <p:cTn id="18" dur="1250" fill="hold"/>
                                        <p:tgtEl>
                                          <p:spTgt spid="25"/>
                                        </p:tgtEl>
                                        <p:attrNameLst>
                                          <p:attrName>ppt_h</p:attrName>
                                        </p:attrNameLst>
                                      </p:cBhvr>
                                      <p:tavLst>
                                        <p:tav tm="0">
                                          <p:val>
                                            <p:fltVal val="0"/>
                                          </p:val>
                                        </p:tav>
                                        <p:tav tm="100000">
                                          <p:val>
                                            <p:strVal val="#ppt_h"/>
                                          </p:val>
                                        </p:tav>
                                      </p:tavLst>
                                    </p:anim>
                                    <p:animEffect transition="in" filter="fade">
                                      <p:cBhvr>
                                        <p:cTn id="19" dur="1250"/>
                                        <p:tgtEl>
                                          <p:spTgt spid="25"/>
                                        </p:tgtEl>
                                      </p:cBhvr>
                                    </p:animEffect>
                                  </p:childTnLst>
                                </p:cTn>
                              </p:par>
                              <p:par>
                                <p:cTn id="20" presetID="53" presetClass="entr" presetSubtype="16" fill="hold" nodeType="withEffect">
                                  <p:stCondLst>
                                    <p:cond delay="500"/>
                                  </p:stCondLst>
                                  <p:childTnLst>
                                    <p:set>
                                      <p:cBhvr>
                                        <p:cTn id="21" dur="1" fill="hold">
                                          <p:stCondLst>
                                            <p:cond delay="0"/>
                                          </p:stCondLst>
                                        </p:cTn>
                                        <p:tgtEl>
                                          <p:spTgt spid="16"/>
                                        </p:tgtEl>
                                        <p:attrNameLst>
                                          <p:attrName>style.visibility</p:attrName>
                                        </p:attrNameLst>
                                      </p:cBhvr>
                                      <p:to>
                                        <p:strVal val="visible"/>
                                      </p:to>
                                    </p:set>
                                    <p:anim calcmode="lin" valueType="num">
                                      <p:cBhvr>
                                        <p:cTn id="22" dur="1500" fill="hold"/>
                                        <p:tgtEl>
                                          <p:spTgt spid="16"/>
                                        </p:tgtEl>
                                        <p:attrNameLst>
                                          <p:attrName>ppt_w</p:attrName>
                                        </p:attrNameLst>
                                      </p:cBhvr>
                                      <p:tavLst>
                                        <p:tav tm="0">
                                          <p:val>
                                            <p:fltVal val="0"/>
                                          </p:val>
                                        </p:tav>
                                        <p:tav tm="100000">
                                          <p:val>
                                            <p:strVal val="#ppt_w"/>
                                          </p:val>
                                        </p:tav>
                                      </p:tavLst>
                                    </p:anim>
                                    <p:anim calcmode="lin" valueType="num">
                                      <p:cBhvr>
                                        <p:cTn id="23" dur="1500" fill="hold"/>
                                        <p:tgtEl>
                                          <p:spTgt spid="16"/>
                                        </p:tgtEl>
                                        <p:attrNameLst>
                                          <p:attrName>ppt_h</p:attrName>
                                        </p:attrNameLst>
                                      </p:cBhvr>
                                      <p:tavLst>
                                        <p:tav tm="0">
                                          <p:val>
                                            <p:fltVal val="0"/>
                                          </p:val>
                                        </p:tav>
                                        <p:tav tm="100000">
                                          <p:val>
                                            <p:strVal val="#ppt_h"/>
                                          </p:val>
                                        </p:tav>
                                      </p:tavLst>
                                    </p:anim>
                                    <p:animEffect transition="in" filter="fade">
                                      <p:cBhvr>
                                        <p:cTn id="24" dur="1500"/>
                                        <p:tgtEl>
                                          <p:spTgt spid="16"/>
                                        </p:tgtEl>
                                      </p:cBhvr>
                                    </p:animEffect>
                                  </p:childTnLst>
                                </p:cTn>
                              </p:par>
                            </p:childTnLst>
                          </p:cTn>
                        </p:par>
                        <p:par>
                          <p:cTn id="25" fill="hold">
                            <p:stCondLst>
                              <p:cond delay="2000"/>
                            </p:stCondLst>
                            <p:childTnLst>
                              <p:par>
                                <p:cTn id="26" presetID="56" presetClass="entr" presetSubtype="0" fill="hold" grpId="0" nodeType="afterEffect">
                                  <p:stCondLst>
                                    <p:cond delay="0"/>
                                  </p:stCondLst>
                                  <p:iterate type="lt">
                                    <p:tmPct val="10000"/>
                                  </p:iterate>
                                  <p:childTnLst>
                                    <p:set>
                                      <p:cBhvr>
                                        <p:cTn id="27" dur="1" fill="hold">
                                          <p:stCondLst>
                                            <p:cond delay="0"/>
                                          </p:stCondLst>
                                        </p:cTn>
                                        <p:tgtEl>
                                          <p:spTgt spid="27"/>
                                        </p:tgtEl>
                                        <p:attrNameLst>
                                          <p:attrName>style.visibility</p:attrName>
                                        </p:attrNameLst>
                                      </p:cBhvr>
                                      <p:to>
                                        <p:strVal val="visible"/>
                                      </p:to>
                                    </p:set>
                                    <p:anim by="(-#ppt_w*2)" calcmode="lin" valueType="num">
                                      <p:cBhvr rctx="PPT">
                                        <p:cTn id="28" dur="500" autoRev="1" fill="hold">
                                          <p:stCondLst>
                                            <p:cond delay="0"/>
                                          </p:stCondLst>
                                        </p:cTn>
                                        <p:tgtEl>
                                          <p:spTgt spid="27"/>
                                        </p:tgtEl>
                                        <p:attrNameLst>
                                          <p:attrName>ppt_w</p:attrName>
                                        </p:attrNameLst>
                                      </p:cBhvr>
                                    </p:anim>
                                    <p:anim by="(#ppt_w*0.50)" calcmode="lin" valueType="num">
                                      <p:cBhvr>
                                        <p:cTn id="29" dur="500" decel="50000" autoRev="1" fill="hold">
                                          <p:stCondLst>
                                            <p:cond delay="0"/>
                                          </p:stCondLst>
                                        </p:cTn>
                                        <p:tgtEl>
                                          <p:spTgt spid="27"/>
                                        </p:tgtEl>
                                        <p:attrNameLst>
                                          <p:attrName>ppt_x</p:attrName>
                                        </p:attrNameLst>
                                      </p:cBhvr>
                                    </p:anim>
                                    <p:anim from="(-#ppt_h/2)" to="(#ppt_y)" calcmode="lin" valueType="num">
                                      <p:cBhvr>
                                        <p:cTn id="30" dur="1000" fill="hold">
                                          <p:stCondLst>
                                            <p:cond delay="0"/>
                                          </p:stCondLst>
                                        </p:cTn>
                                        <p:tgtEl>
                                          <p:spTgt spid="27"/>
                                        </p:tgtEl>
                                        <p:attrNameLst>
                                          <p:attrName>ppt_y</p:attrName>
                                        </p:attrNameLst>
                                      </p:cBhvr>
                                    </p:anim>
                                    <p:animRot by="21600000">
                                      <p:cBhvr>
                                        <p:cTn id="31" dur="1000" fill="hold">
                                          <p:stCondLst>
                                            <p:cond delay="0"/>
                                          </p:stCondLst>
                                        </p:cTn>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2" name="直接连接符 41"/>
          <p:cNvCxnSpPr/>
          <p:nvPr/>
        </p:nvCxnSpPr>
        <p:spPr>
          <a:xfrm>
            <a:off x="2480691" y="2190750"/>
            <a:ext cx="0" cy="3233533"/>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498599" y="2077210"/>
            <a:ext cx="2082801" cy="3690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itchFamily="34" charset="-122"/>
                <a:ea typeface="微软雅黑" pitchFamily="34" charset="-122"/>
              </a:rPr>
              <a:t>(6) </a:t>
            </a:r>
            <a:r>
              <a:rPr lang="zh-CN" altLang="en-US" dirty="0">
                <a:latin typeface="微软雅黑" pitchFamily="34" charset="-122"/>
                <a:ea typeface="微软雅黑" pitchFamily="34" charset="-122"/>
              </a:rPr>
              <a:t>组织协调能力</a:t>
            </a:r>
          </a:p>
        </p:txBody>
      </p:sp>
      <p:sp>
        <p:nvSpPr>
          <p:cNvPr id="35" name="矩形 34"/>
          <p:cNvSpPr/>
          <p:nvPr/>
        </p:nvSpPr>
        <p:spPr>
          <a:xfrm>
            <a:off x="1498599" y="3512310"/>
            <a:ext cx="2082801" cy="3690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itchFamily="34" charset="-122"/>
                <a:ea typeface="微软雅黑" pitchFamily="34" charset="-122"/>
              </a:rPr>
              <a:t>(7) </a:t>
            </a:r>
            <a:r>
              <a:rPr lang="zh-CN" altLang="en-US" dirty="0">
                <a:latin typeface="微软雅黑" pitchFamily="34" charset="-122"/>
                <a:ea typeface="微软雅黑" pitchFamily="34" charset="-122"/>
              </a:rPr>
              <a:t>沟通能力</a:t>
            </a:r>
          </a:p>
        </p:txBody>
      </p:sp>
      <p:sp>
        <p:nvSpPr>
          <p:cNvPr id="37" name="矩形 36"/>
          <p:cNvSpPr/>
          <p:nvPr/>
        </p:nvSpPr>
        <p:spPr>
          <a:xfrm>
            <a:off x="1498599" y="5061710"/>
            <a:ext cx="2082801" cy="3690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itchFamily="34" charset="-122"/>
                <a:ea typeface="微软雅黑" pitchFamily="34" charset="-122"/>
              </a:rPr>
              <a:t>(8) </a:t>
            </a:r>
            <a:r>
              <a:rPr lang="zh-CN" altLang="en-US" dirty="0">
                <a:latin typeface="微软雅黑" pitchFamily="34" charset="-122"/>
                <a:ea typeface="微软雅黑" pitchFamily="34" charset="-122"/>
              </a:rPr>
              <a:t>激励能力</a:t>
            </a:r>
          </a:p>
        </p:txBody>
      </p:sp>
      <p:sp>
        <p:nvSpPr>
          <p:cNvPr id="3" name="矩形 2"/>
          <p:cNvSpPr/>
          <p:nvPr/>
        </p:nvSpPr>
        <p:spPr>
          <a:xfrm>
            <a:off x="3862767" y="1970188"/>
            <a:ext cx="7099300" cy="799706"/>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是指根据工作任务</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对资源进行分配</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同时控制、 激励和协调</a:t>
            </a:r>
            <a:r>
              <a:rPr lang="zh-CN" altLang="en-US" sz="2000" dirty="0" smtClean="0">
                <a:solidFill>
                  <a:schemeClr val="tx1">
                    <a:lumMod val="75000"/>
                    <a:lumOff val="25000"/>
                  </a:schemeClr>
                </a:solidFill>
                <a:latin typeface="微软雅黑" pitchFamily="34" charset="-122"/>
                <a:ea typeface="微软雅黑" pitchFamily="34" charset="-122"/>
              </a:rPr>
              <a:t>群体</a:t>
            </a:r>
            <a:r>
              <a:rPr lang="zh-CN" altLang="en-US" sz="2000" dirty="0">
                <a:solidFill>
                  <a:schemeClr val="tx1">
                    <a:lumMod val="75000"/>
                    <a:lumOff val="25000"/>
                  </a:schemeClr>
                </a:solidFill>
                <a:latin typeface="微软雅黑" pitchFamily="34" charset="-122"/>
                <a:ea typeface="微软雅黑" pitchFamily="34" charset="-122"/>
              </a:rPr>
              <a:t>活动过程</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使之相互融合</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从而实现组织目标的能力。</a:t>
            </a:r>
          </a:p>
        </p:txBody>
      </p:sp>
      <p:sp>
        <p:nvSpPr>
          <p:cNvPr id="4" name="矩形 3"/>
          <p:cNvSpPr/>
          <p:nvPr/>
        </p:nvSpPr>
        <p:spPr>
          <a:xfrm>
            <a:off x="3720041" y="3455404"/>
            <a:ext cx="6683240" cy="430374"/>
          </a:xfrm>
          <a:prstGeom prst="rect">
            <a:avLst/>
          </a:prstGeom>
        </p:spPr>
        <p:txBody>
          <a:bodyPr wrap="non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指的是善于交流与表达</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与他人进行有效沟通的能力。</a:t>
            </a:r>
          </a:p>
        </p:txBody>
      </p:sp>
      <p:sp>
        <p:nvSpPr>
          <p:cNvPr id="6" name="矩形 5"/>
          <p:cNvSpPr/>
          <p:nvPr/>
        </p:nvSpPr>
        <p:spPr>
          <a:xfrm>
            <a:off x="3862767" y="4905576"/>
            <a:ext cx="7099300" cy="799706"/>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是指依据人的行为活动规律</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采取有效的方法</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充分调动和发挥人</a:t>
            </a:r>
            <a:r>
              <a:rPr lang="zh-CN" altLang="en-US" sz="2000" dirty="0" smtClean="0">
                <a:solidFill>
                  <a:schemeClr val="tx1">
                    <a:lumMod val="75000"/>
                    <a:lumOff val="25000"/>
                  </a:schemeClr>
                </a:solidFill>
                <a:latin typeface="微软雅黑" pitchFamily="34" charset="-122"/>
                <a:ea typeface="微软雅黑" pitchFamily="34" charset="-122"/>
              </a:rPr>
              <a:t>的工作</a:t>
            </a:r>
            <a:r>
              <a:rPr lang="zh-CN" altLang="en-US" sz="2000" dirty="0">
                <a:solidFill>
                  <a:schemeClr val="tx1">
                    <a:lumMod val="75000"/>
                    <a:lumOff val="25000"/>
                  </a:schemeClr>
                </a:solidFill>
                <a:latin typeface="微软雅黑" pitchFamily="34" charset="-122"/>
                <a:ea typeface="微软雅黑" pitchFamily="34" charset="-122"/>
              </a:rPr>
              <a:t>积极性的能力。</a:t>
            </a:r>
          </a:p>
        </p:txBody>
      </p:sp>
      <p:sp>
        <p:nvSpPr>
          <p:cNvPr id="17"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创业者</a:t>
            </a:r>
            <a:r>
              <a:rPr lang="zh-CN" altLang="en-US" sz="2400" b="1" dirty="0" smtClean="0">
                <a:solidFill>
                  <a:schemeClr val="tx1">
                    <a:lumMod val="75000"/>
                    <a:lumOff val="25000"/>
                  </a:schemeClr>
                </a:solidFill>
                <a:latin typeface="微软雅黑" pitchFamily="34" charset="-122"/>
                <a:ea typeface="微软雅黑" pitchFamily="34" charset="-122"/>
              </a:rPr>
              <a:t>概述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创业者应具备的知识和能力结构</a:t>
            </a:r>
          </a:p>
        </p:txBody>
      </p:sp>
      <p:sp>
        <p:nvSpPr>
          <p:cNvPr id="18" name="矩形 17"/>
          <p:cNvSpPr/>
          <p:nvPr/>
        </p:nvSpPr>
        <p:spPr>
          <a:xfrm>
            <a:off x="85771" y="888484"/>
            <a:ext cx="3776996" cy="430374"/>
          </a:xfrm>
          <a:prstGeom prst="rect">
            <a:avLst/>
          </a:prstGeom>
        </p:spPr>
        <p:txBody>
          <a:bodyPr wrap="non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2. </a:t>
            </a:r>
            <a:r>
              <a:rPr lang="zh-CN" altLang="en-US" sz="2000" b="1" dirty="0">
                <a:solidFill>
                  <a:schemeClr val="accent2"/>
                </a:solidFill>
                <a:latin typeface="微软雅黑" pitchFamily="34" charset="-122"/>
                <a:ea typeface="微软雅黑" pitchFamily="34" charset="-122"/>
              </a:rPr>
              <a:t>创业者应具备的能力结构</a:t>
            </a:r>
          </a:p>
        </p:txBody>
      </p:sp>
    </p:spTree>
    <p:extLst>
      <p:ext uri="{BB962C8B-B14F-4D97-AF65-F5344CB8AC3E}">
        <p14:creationId xmlns:p14="http://schemas.microsoft.com/office/powerpoint/2010/main" val="270857855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circle(in)">
                                      <p:cBhvr>
                                        <p:cTn id="7" dur="2000"/>
                                        <p:tgtEl>
                                          <p:spTgt spid="42"/>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ircle(in)">
                                      <p:cBhvr>
                                        <p:cTn id="10" dur="2000"/>
                                        <p:tgtEl>
                                          <p:spTgt spid="2"/>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ircle(in)">
                                      <p:cBhvr>
                                        <p:cTn id="13" dur="20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randombar(horizontal)">
                                      <p:cBhvr>
                                        <p:cTn id="18" dur="500"/>
                                        <p:tgtEl>
                                          <p:spTgt spid="35"/>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randombar(horizontal)">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31" presetClass="entr" presetSubtype="0" fill="hold" grpId="0" nodeType="clickEffect">
                                  <p:stCondLst>
                                    <p:cond delay="0"/>
                                  </p:stCondLst>
                                  <p:childTnLst>
                                    <p:set>
                                      <p:cBhvr>
                                        <p:cTn id="25" dur="1" fill="hold">
                                          <p:stCondLst>
                                            <p:cond delay="0"/>
                                          </p:stCondLst>
                                        </p:cTn>
                                        <p:tgtEl>
                                          <p:spTgt spid="37"/>
                                        </p:tgtEl>
                                        <p:attrNameLst>
                                          <p:attrName>style.visibility</p:attrName>
                                        </p:attrNameLst>
                                      </p:cBhvr>
                                      <p:to>
                                        <p:strVal val="visible"/>
                                      </p:to>
                                    </p:set>
                                    <p:anim calcmode="lin" valueType="num">
                                      <p:cBhvr>
                                        <p:cTn id="26" dur="1000" fill="hold"/>
                                        <p:tgtEl>
                                          <p:spTgt spid="37"/>
                                        </p:tgtEl>
                                        <p:attrNameLst>
                                          <p:attrName>ppt_w</p:attrName>
                                        </p:attrNameLst>
                                      </p:cBhvr>
                                      <p:tavLst>
                                        <p:tav tm="0">
                                          <p:val>
                                            <p:fltVal val="0"/>
                                          </p:val>
                                        </p:tav>
                                        <p:tav tm="100000">
                                          <p:val>
                                            <p:strVal val="#ppt_w"/>
                                          </p:val>
                                        </p:tav>
                                      </p:tavLst>
                                    </p:anim>
                                    <p:anim calcmode="lin" valueType="num">
                                      <p:cBhvr>
                                        <p:cTn id="27" dur="1000" fill="hold"/>
                                        <p:tgtEl>
                                          <p:spTgt spid="37"/>
                                        </p:tgtEl>
                                        <p:attrNameLst>
                                          <p:attrName>ppt_h</p:attrName>
                                        </p:attrNameLst>
                                      </p:cBhvr>
                                      <p:tavLst>
                                        <p:tav tm="0">
                                          <p:val>
                                            <p:fltVal val="0"/>
                                          </p:val>
                                        </p:tav>
                                        <p:tav tm="100000">
                                          <p:val>
                                            <p:strVal val="#ppt_h"/>
                                          </p:val>
                                        </p:tav>
                                      </p:tavLst>
                                    </p:anim>
                                    <p:anim calcmode="lin" valueType="num">
                                      <p:cBhvr>
                                        <p:cTn id="28" dur="1000" fill="hold"/>
                                        <p:tgtEl>
                                          <p:spTgt spid="37"/>
                                        </p:tgtEl>
                                        <p:attrNameLst>
                                          <p:attrName>style.rotation</p:attrName>
                                        </p:attrNameLst>
                                      </p:cBhvr>
                                      <p:tavLst>
                                        <p:tav tm="0">
                                          <p:val>
                                            <p:fltVal val="90"/>
                                          </p:val>
                                        </p:tav>
                                        <p:tav tm="100000">
                                          <p:val>
                                            <p:fltVal val="0"/>
                                          </p:val>
                                        </p:tav>
                                      </p:tavLst>
                                    </p:anim>
                                    <p:animEffect transition="in" filter="fade">
                                      <p:cBhvr>
                                        <p:cTn id="29" dur="1000"/>
                                        <p:tgtEl>
                                          <p:spTgt spid="37"/>
                                        </p:tgtEl>
                                      </p:cBhvr>
                                    </p:animEffect>
                                  </p:childTnLst>
                                </p:cTn>
                              </p:par>
                              <p:par>
                                <p:cTn id="30" presetID="31" presetClass="entr" presetSubtype="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1000" fill="hold"/>
                                        <p:tgtEl>
                                          <p:spTgt spid="6"/>
                                        </p:tgtEl>
                                        <p:attrNameLst>
                                          <p:attrName>ppt_w</p:attrName>
                                        </p:attrNameLst>
                                      </p:cBhvr>
                                      <p:tavLst>
                                        <p:tav tm="0">
                                          <p:val>
                                            <p:fltVal val="0"/>
                                          </p:val>
                                        </p:tav>
                                        <p:tav tm="100000">
                                          <p:val>
                                            <p:strVal val="#ppt_w"/>
                                          </p:val>
                                        </p:tav>
                                      </p:tavLst>
                                    </p:anim>
                                    <p:anim calcmode="lin" valueType="num">
                                      <p:cBhvr>
                                        <p:cTn id="33" dur="1000" fill="hold"/>
                                        <p:tgtEl>
                                          <p:spTgt spid="6"/>
                                        </p:tgtEl>
                                        <p:attrNameLst>
                                          <p:attrName>ppt_h</p:attrName>
                                        </p:attrNameLst>
                                      </p:cBhvr>
                                      <p:tavLst>
                                        <p:tav tm="0">
                                          <p:val>
                                            <p:fltVal val="0"/>
                                          </p:val>
                                        </p:tav>
                                        <p:tav tm="100000">
                                          <p:val>
                                            <p:strVal val="#ppt_h"/>
                                          </p:val>
                                        </p:tav>
                                      </p:tavLst>
                                    </p:anim>
                                    <p:anim calcmode="lin" valueType="num">
                                      <p:cBhvr>
                                        <p:cTn id="34" dur="1000" fill="hold"/>
                                        <p:tgtEl>
                                          <p:spTgt spid="6"/>
                                        </p:tgtEl>
                                        <p:attrNameLst>
                                          <p:attrName>style.rotation</p:attrName>
                                        </p:attrNameLst>
                                      </p:cBhvr>
                                      <p:tavLst>
                                        <p:tav tm="0">
                                          <p:val>
                                            <p:fltVal val="90"/>
                                          </p:val>
                                        </p:tav>
                                        <p:tav tm="100000">
                                          <p:val>
                                            <p:fltVal val="0"/>
                                          </p:val>
                                        </p:tav>
                                      </p:tavLst>
                                    </p:anim>
                                    <p:animEffect transition="in" filter="fade">
                                      <p:cBhvr>
                                        <p:cTn id="3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5" grpId="0" animBg="1"/>
      <p:bldP spid="37" grpId="0" animBg="1"/>
      <p:bldP spid="3" grpId="0"/>
      <p:bldP spid="4"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Rectangle 39"/>
          <p:cNvSpPr/>
          <p:nvPr/>
        </p:nvSpPr>
        <p:spPr>
          <a:xfrm flipH="1">
            <a:off x="4000506" y="3801585"/>
            <a:ext cx="2435109" cy="2095396"/>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5" tIns="43347" rIns="86695" bIns="43347" rtlCol="0" anchor="ctr"/>
          <a:lstStyle/>
          <a:p>
            <a:pPr algn="ctr">
              <a:lnSpc>
                <a:spcPct val="150000"/>
              </a:lnSpc>
            </a:pPr>
            <a:endParaRPr lang="en-AU" sz="80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Rectangle 40"/>
          <p:cNvSpPr/>
          <p:nvPr/>
        </p:nvSpPr>
        <p:spPr>
          <a:xfrm>
            <a:off x="8463536" y="1648255"/>
            <a:ext cx="2435109" cy="2095396"/>
          </a:xfrm>
          <a:prstGeom prst="rect">
            <a:avLst/>
          </a:pr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5" tIns="43347" rIns="86695" bIns="43347" rtlCol="0" anchor="ctr"/>
          <a:lstStyle/>
          <a:p>
            <a:pPr algn="ctr">
              <a:lnSpc>
                <a:spcPct val="150000"/>
              </a:lnSpc>
            </a:pPr>
            <a:endParaRPr lang="en-US" sz="8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Rectangle 42"/>
          <p:cNvSpPr/>
          <p:nvPr/>
        </p:nvSpPr>
        <p:spPr>
          <a:xfrm>
            <a:off x="1293355" y="1648255"/>
            <a:ext cx="2639192" cy="42487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800" dirty="0">
              <a:latin typeface="Arial" panose="020B0604020202020204" pitchFamily="34" charset="0"/>
              <a:ea typeface="微软雅黑" panose="020B0503020204020204" pitchFamily="34" charset="-122"/>
              <a:sym typeface="Arial" panose="020B0604020202020204" pitchFamily="34" charset="0"/>
            </a:endParaRPr>
          </a:p>
        </p:txBody>
      </p:sp>
      <p:sp>
        <p:nvSpPr>
          <p:cNvPr id="38" name="Rectangle 66"/>
          <p:cNvSpPr/>
          <p:nvPr/>
        </p:nvSpPr>
        <p:spPr>
          <a:xfrm>
            <a:off x="4000505" y="1648255"/>
            <a:ext cx="4395072" cy="20953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800" dirty="0">
              <a:latin typeface="Arial" panose="020B0604020202020204" pitchFamily="34" charset="0"/>
              <a:ea typeface="微软雅黑" panose="020B0503020204020204" pitchFamily="34" charset="-122"/>
              <a:sym typeface="Arial" panose="020B0604020202020204" pitchFamily="34" charset="0"/>
            </a:endParaRPr>
          </a:p>
        </p:txBody>
      </p:sp>
      <p:sp>
        <p:nvSpPr>
          <p:cNvPr id="42" name="Rectangle 70"/>
          <p:cNvSpPr/>
          <p:nvPr/>
        </p:nvSpPr>
        <p:spPr>
          <a:xfrm flipH="1">
            <a:off x="6503573" y="3801585"/>
            <a:ext cx="4395072" cy="209539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800" dirty="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nvSpPr>
        <p:spPr>
          <a:xfrm>
            <a:off x="1498600" y="2129135"/>
            <a:ext cx="2260600" cy="3385029"/>
          </a:xfrm>
          <a:prstGeom prst="rect">
            <a:avLst/>
          </a:prstGeom>
        </p:spPr>
        <p:txBody>
          <a:bodyPr wrap="square">
            <a:spAutoFit/>
          </a:bodyPr>
          <a:lstStyle/>
          <a:p>
            <a:pPr indent="457200" algn="just">
              <a:lnSpc>
                <a:spcPct val="120000"/>
              </a:lnSpc>
              <a:spcBef>
                <a:spcPct val="0"/>
              </a:spcBef>
            </a:pPr>
            <a:r>
              <a:rPr lang="zh-CN" altLang="en-US" sz="2000" dirty="0">
                <a:solidFill>
                  <a:schemeClr val="bg1"/>
                </a:solidFill>
                <a:latin typeface="微软雅黑" pitchFamily="34" charset="-122"/>
                <a:ea typeface="微软雅黑" pitchFamily="34" charset="-122"/>
              </a:rPr>
              <a:t>创业动机是各种因素共同作用的结果</a:t>
            </a:r>
            <a:r>
              <a:rPr lang="zh-CN" altLang="en-US" sz="2000" dirty="0" smtClean="0">
                <a:solidFill>
                  <a:schemeClr val="bg1"/>
                </a:solidFill>
                <a:latin typeface="微软雅黑" pitchFamily="34" charset="-122"/>
                <a:ea typeface="微软雅黑" pitchFamily="34" charset="-122"/>
              </a:rPr>
              <a:t>。</a:t>
            </a:r>
            <a:endParaRPr lang="en-US" altLang="zh-CN" sz="2000" dirty="0" smtClean="0">
              <a:solidFill>
                <a:schemeClr val="bg1"/>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bg1"/>
                </a:solidFill>
                <a:latin typeface="微软雅黑" pitchFamily="34" charset="-122"/>
                <a:ea typeface="微软雅黑" pitchFamily="34" charset="-122"/>
              </a:rPr>
              <a:t>一方面</a:t>
            </a:r>
            <a:r>
              <a:rPr lang="zh-CN" altLang="en-US" sz="2000" dirty="0">
                <a:solidFill>
                  <a:schemeClr val="bg1"/>
                </a:solidFill>
                <a:latin typeface="微软雅黑" pitchFamily="34" charset="-122"/>
                <a:ea typeface="微软雅黑" pitchFamily="34" charset="-122"/>
              </a:rPr>
              <a:t>包括创业者的个性特点、 个人环境</a:t>
            </a:r>
            <a:r>
              <a:rPr lang="zh-CN" altLang="en-US" sz="2000" dirty="0" smtClean="0">
                <a:solidFill>
                  <a:schemeClr val="bg1"/>
                </a:solidFill>
                <a:latin typeface="微软雅黑" pitchFamily="34" charset="-122"/>
                <a:ea typeface="微软雅黑" pitchFamily="34" charset="-122"/>
              </a:rPr>
              <a:t>、相关</a:t>
            </a:r>
            <a:r>
              <a:rPr lang="zh-CN" altLang="en-US" sz="2000" dirty="0">
                <a:solidFill>
                  <a:schemeClr val="bg1"/>
                </a:solidFill>
                <a:latin typeface="微软雅黑" pitchFamily="34" charset="-122"/>
                <a:ea typeface="微软雅黑" pitchFamily="34" charset="-122"/>
              </a:rPr>
              <a:t>的商业环境</a:t>
            </a:r>
            <a:r>
              <a:rPr lang="zh-CN" altLang="en-US" sz="2000" dirty="0" smtClean="0">
                <a:solidFill>
                  <a:schemeClr val="bg1"/>
                </a:solidFill>
                <a:latin typeface="微软雅黑" pitchFamily="34" charset="-122"/>
                <a:ea typeface="微软雅黑" pitchFamily="34" charset="-122"/>
              </a:rPr>
              <a:t>、个人</a:t>
            </a:r>
            <a:r>
              <a:rPr lang="zh-CN" altLang="en-US" sz="2000" dirty="0">
                <a:solidFill>
                  <a:schemeClr val="bg1"/>
                </a:solidFill>
                <a:latin typeface="微软雅黑" pitchFamily="34" charset="-122"/>
                <a:ea typeface="微软雅黑" pitchFamily="34" charset="-122"/>
              </a:rPr>
              <a:t>目标和可行的商业计划</a:t>
            </a:r>
            <a:r>
              <a:rPr lang="en-US" altLang="zh-CN" sz="2000" dirty="0">
                <a:solidFill>
                  <a:schemeClr val="bg1"/>
                </a:solidFill>
                <a:latin typeface="微软雅黑" pitchFamily="34" charset="-122"/>
                <a:ea typeface="微软雅黑" pitchFamily="34" charset="-122"/>
              </a:rPr>
              <a:t>; </a:t>
            </a:r>
            <a:endParaRPr lang="zh-CN" altLang="en-US" sz="2000" dirty="0">
              <a:solidFill>
                <a:schemeClr val="bg1"/>
              </a:solidFill>
              <a:latin typeface="微软雅黑" pitchFamily="34" charset="-122"/>
              <a:ea typeface="微软雅黑" pitchFamily="34" charset="-122"/>
            </a:endParaRPr>
          </a:p>
        </p:txBody>
      </p:sp>
      <p:sp>
        <p:nvSpPr>
          <p:cNvPr id="9" name="矩形 8"/>
          <p:cNvSpPr/>
          <p:nvPr/>
        </p:nvSpPr>
        <p:spPr>
          <a:xfrm>
            <a:off x="4102100" y="2256135"/>
            <a:ext cx="4159250" cy="799706"/>
          </a:xfrm>
          <a:prstGeom prst="rect">
            <a:avLst/>
          </a:prstGeom>
        </p:spPr>
        <p:txBody>
          <a:bodyPr wrap="square">
            <a:spAutoFit/>
          </a:bodyPr>
          <a:lstStyle/>
          <a:p>
            <a:pPr indent="457200" algn="just">
              <a:lnSpc>
                <a:spcPct val="120000"/>
              </a:lnSpc>
              <a:spcBef>
                <a:spcPct val="0"/>
              </a:spcBef>
            </a:pPr>
            <a:r>
              <a:rPr lang="zh-CN" altLang="en-US" sz="2000" dirty="0">
                <a:solidFill>
                  <a:schemeClr val="bg1"/>
                </a:solidFill>
                <a:latin typeface="微软雅黑" pitchFamily="34" charset="-122"/>
                <a:ea typeface="微软雅黑" pitchFamily="34" charset="-122"/>
              </a:rPr>
              <a:t>另一方面</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创业者将预期的结果同自己的</a:t>
            </a:r>
            <a:r>
              <a:rPr lang="zh-CN" altLang="en-US" sz="2000" dirty="0" smtClean="0">
                <a:solidFill>
                  <a:schemeClr val="bg1"/>
                </a:solidFill>
                <a:latin typeface="微软雅黑" pitchFamily="34" charset="-122"/>
                <a:ea typeface="微软雅黑" pitchFamily="34" charset="-122"/>
              </a:rPr>
              <a:t>心理</a:t>
            </a:r>
            <a:r>
              <a:rPr lang="zh-CN" altLang="en-US" sz="2000" dirty="0">
                <a:solidFill>
                  <a:schemeClr val="bg1"/>
                </a:solidFill>
                <a:latin typeface="微软雅黑" pitchFamily="34" charset="-122"/>
                <a:ea typeface="微软雅黑" pitchFamily="34" charset="-122"/>
              </a:rPr>
              <a:t>期望相比较。 </a:t>
            </a:r>
          </a:p>
        </p:txBody>
      </p:sp>
      <p:sp>
        <p:nvSpPr>
          <p:cNvPr id="10" name="矩形 9"/>
          <p:cNvSpPr/>
          <p:nvPr/>
        </p:nvSpPr>
        <p:spPr>
          <a:xfrm>
            <a:off x="6610350" y="4307185"/>
            <a:ext cx="4108450" cy="799706"/>
          </a:xfrm>
          <a:prstGeom prst="rect">
            <a:avLst/>
          </a:prstGeom>
        </p:spPr>
        <p:txBody>
          <a:bodyPr wrap="square">
            <a:spAutoFit/>
          </a:bodyPr>
          <a:lstStyle/>
          <a:p>
            <a:pPr indent="457200" algn="just">
              <a:lnSpc>
                <a:spcPct val="120000"/>
              </a:lnSpc>
              <a:spcBef>
                <a:spcPct val="0"/>
              </a:spcBef>
            </a:pPr>
            <a:r>
              <a:rPr lang="zh-CN" altLang="en-US" sz="2000" dirty="0">
                <a:solidFill>
                  <a:schemeClr val="bg1"/>
                </a:solidFill>
                <a:latin typeface="微软雅黑" pitchFamily="34" charset="-122"/>
                <a:ea typeface="微软雅黑" pitchFamily="34" charset="-122"/>
              </a:rPr>
              <a:t>此外</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创业者还应关心创业中付出的努力与可能的收获之间的关系。</a:t>
            </a:r>
          </a:p>
        </p:txBody>
      </p:sp>
      <p:sp>
        <p:nvSpPr>
          <p:cNvPr id="21"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创业者</a:t>
            </a:r>
            <a:r>
              <a:rPr lang="zh-CN" altLang="en-US" sz="2400" b="1" dirty="0" smtClean="0">
                <a:solidFill>
                  <a:schemeClr val="tx1">
                    <a:lumMod val="75000"/>
                    <a:lumOff val="25000"/>
                  </a:schemeClr>
                </a:solidFill>
                <a:latin typeface="微软雅黑" pitchFamily="34" charset="-122"/>
                <a:ea typeface="微软雅黑" pitchFamily="34" charset="-122"/>
              </a:rPr>
              <a:t>概述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四</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创业者的创业动机</a:t>
            </a:r>
          </a:p>
        </p:txBody>
      </p:sp>
    </p:spTree>
    <p:extLst>
      <p:ext uri="{BB962C8B-B14F-4D97-AF65-F5344CB8AC3E}">
        <p14:creationId xmlns:p14="http://schemas.microsoft.com/office/powerpoint/2010/main" val="322256497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circle(in)">
                                      <p:cBhvr>
                                        <p:cTn id="7" dur="20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1000" fill="hold"/>
                                        <p:tgtEl>
                                          <p:spTgt spid="34"/>
                                        </p:tgtEl>
                                        <p:attrNameLst>
                                          <p:attrName>ppt_w</p:attrName>
                                        </p:attrNameLst>
                                      </p:cBhvr>
                                      <p:tavLst>
                                        <p:tav tm="0">
                                          <p:val>
                                            <p:fltVal val="0"/>
                                          </p:val>
                                        </p:tav>
                                        <p:tav tm="100000">
                                          <p:val>
                                            <p:strVal val="#ppt_w"/>
                                          </p:val>
                                        </p:tav>
                                      </p:tavLst>
                                    </p:anim>
                                    <p:anim calcmode="lin" valueType="num">
                                      <p:cBhvr>
                                        <p:cTn id="13" dur="1000" fill="hold"/>
                                        <p:tgtEl>
                                          <p:spTgt spid="34"/>
                                        </p:tgtEl>
                                        <p:attrNameLst>
                                          <p:attrName>ppt_h</p:attrName>
                                        </p:attrNameLst>
                                      </p:cBhvr>
                                      <p:tavLst>
                                        <p:tav tm="0">
                                          <p:val>
                                            <p:fltVal val="0"/>
                                          </p:val>
                                        </p:tav>
                                        <p:tav tm="100000">
                                          <p:val>
                                            <p:strVal val="#ppt_h"/>
                                          </p:val>
                                        </p:tav>
                                      </p:tavLst>
                                    </p:anim>
                                    <p:anim calcmode="lin" valueType="num">
                                      <p:cBhvr>
                                        <p:cTn id="14" dur="1000" fill="hold"/>
                                        <p:tgtEl>
                                          <p:spTgt spid="34"/>
                                        </p:tgtEl>
                                        <p:attrNameLst>
                                          <p:attrName>style.rotation</p:attrName>
                                        </p:attrNameLst>
                                      </p:cBhvr>
                                      <p:tavLst>
                                        <p:tav tm="0">
                                          <p:val>
                                            <p:fltVal val="90"/>
                                          </p:val>
                                        </p:tav>
                                        <p:tav tm="100000">
                                          <p:val>
                                            <p:fltVal val="0"/>
                                          </p:val>
                                        </p:tav>
                                      </p:tavLst>
                                    </p:anim>
                                    <p:animEffect transition="in" filter="fade">
                                      <p:cBhvr>
                                        <p:cTn id="15" dur="1000"/>
                                        <p:tgtEl>
                                          <p:spTgt spid="34"/>
                                        </p:tgtEl>
                                      </p:cBhvr>
                                    </p:animEffect>
                                  </p:childTnLst>
                                </p:cTn>
                              </p:par>
                              <p:par>
                                <p:cTn id="16" presetID="31"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 calcmode="lin" valueType="num">
                                      <p:cBhvr>
                                        <p:cTn id="20" dur="1000" fill="hold"/>
                                        <p:tgtEl>
                                          <p:spTgt spid="8"/>
                                        </p:tgtEl>
                                        <p:attrNameLst>
                                          <p:attrName>style.rotation</p:attrName>
                                        </p:attrNameLst>
                                      </p:cBhvr>
                                      <p:tavLst>
                                        <p:tav tm="0">
                                          <p:val>
                                            <p:fltVal val="90"/>
                                          </p:val>
                                        </p:tav>
                                        <p:tav tm="100000">
                                          <p:val>
                                            <p:fltVal val="0"/>
                                          </p:val>
                                        </p:tav>
                                      </p:tavLst>
                                    </p:anim>
                                    <p:animEffect transition="in" filter="fade">
                                      <p:cBhvr>
                                        <p:cTn id="21" dur="1000"/>
                                        <p:tgtEl>
                                          <p:spTgt spid="8"/>
                                        </p:tgtEl>
                                      </p:cBhvr>
                                    </p:animEffect>
                                  </p:childTnLst>
                                </p:cTn>
                              </p:par>
                              <p:par>
                                <p:cTn id="22" presetID="6" presetClass="entr" presetSubtype="16" fill="hold" grpId="0"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circle(in)">
                                      <p:cBhvr>
                                        <p:cTn id="24" dur="2000"/>
                                        <p:tgtEl>
                                          <p:spTgt spid="38"/>
                                        </p:tgtEl>
                                      </p:cBhvr>
                                    </p:animEffect>
                                  </p:childTnLst>
                                </p:cTn>
                              </p:par>
                              <p:par>
                                <p:cTn id="25" presetID="6" presetClass="entr" presetSubtype="16"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circle(in)">
                                      <p:cBhvr>
                                        <p:cTn id="27" dur="20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80">
                                          <p:stCondLst>
                                            <p:cond delay="0"/>
                                          </p:stCondLst>
                                        </p:cTn>
                                        <p:tgtEl>
                                          <p:spTgt spid="10"/>
                                        </p:tgtEl>
                                      </p:cBhvr>
                                    </p:animEffect>
                                    <p:anim calcmode="lin" valueType="num">
                                      <p:cBhvr>
                                        <p:cTn id="33"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38" dur="26">
                                          <p:stCondLst>
                                            <p:cond delay="650"/>
                                          </p:stCondLst>
                                        </p:cTn>
                                        <p:tgtEl>
                                          <p:spTgt spid="10"/>
                                        </p:tgtEl>
                                      </p:cBhvr>
                                      <p:to x="100000" y="60000"/>
                                    </p:animScale>
                                    <p:animScale>
                                      <p:cBhvr>
                                        <p:cTn id="39" dur="166" decel="50000">
                                          <p:stCondLst>
                                            <p:cond delay="676"/>
                                          </p:stCondLst>
                                        </p:cTn>
                                        <p:tgtEl>
                                          <p:spTgt spid="10"/>
                                        </p:tgtEl>
                                      </p:cBhvr>
                                      <p:to x="100000" y="100000"/>
                                    </p:animScale>
                                    <p:animScale>
                                      <p:cBhvr>
                                        <p:cTn id="40" dur="26">
                                          <p:stCondLst>
                                            <p:cond delay="1312"/>
                                          </p:stCondLst>
                                        </p:cTn>
                                        <p:tgtEl>
                                          <p:spTgt spid="10"/>
                                        </p:tgtEl>
                                      </p:cBhvr>
                                      <p:to x="100000" y="80000"/>
                                    </p:animScale>
                                    <p:animScale>
                                      <p:cBhvr>
                                        <p:cTn id="41" dur="166" decel="50000">
                                          <p:stCondLst>
                                            <p:cond delay="1338"/>
                                          </p:stCondLst>
                                        </p:cTn>
                                        <p:tgtEl>
                                          <p:spTgt spid="10"/>
                                        </p:tgtEl>
                                      </p:cBhvr>
                                      <p:to x="100000" y="100000"/>
                                    </p:animScale>
                                    <p:animScale>
                                      <p:cBhvr>
                                        <p:cTn id="42" dur="26">
                                          <p:stCondLst>
                                            <p:cond delay="1642"/>
                                          </p:stCondLst>
                                        </p:cTn>
                                        <p:tgtEl>
                                          <p:spTgt spid="10"/>
                                        </p:tgtEl>
                                      </p:cBhvr>
                                      <p:to x="100000" y="90000"/>
                                    </p:animScale>
                                    <p:animScale>
                                      <p:cBhvr>
                                        <p:cTn id="43" dur="166" decel="50000">
                                          <p:stCondLst>
                                            <p:cond delay="1668"/>
                                          </p:stCondLst>
                                        </p:cTn>
                                        <p:tgtEl>
                                          <p:spTgt spid="10"/>
                                        </p:tgtEl>
                                      </p:cBhvr>
                                      <p:to x="100000" y="100000"/>
                                    </p:animScale>
                                    <p:animScale>
                                      <p:cBhvr>
                                        <p:cTn id="44" dur="26">
                                          <p:stCondLst>
                                            <p:cond delay="1808"/>
                                          </p:stCondLst>
                                        </p:cTn>
                                        <p:tgtEl>
                                          <p:spTgt spid="10"/>
                                        </p:tgtEl>
                                      </p:cBhvr>
                                      <p:to x="100000" y="95000"/>
                                    </p:animScale>
                                    <p:animScale>
                                      <p:cBhvr>
                                        <p:cTn id="45" dur="166" decel="50000">
                                          <p:stCondLst>
                                            <p:cond delay="1834"/>
                                          </p:stCondLst>
                                        </p:cTn>
                                        <p:tgtEl>
                                          <p:spTgt spid="10"/>
                                        </p:tgtEl>
                                      </p:cBhvr>
                                      <p:to x="100000" y="100000"/>
                                    </p:animScale>
                                  </p:childTnLst>
                                </p:cTn>
                              </p:par>
                              <p:par>
                                <p:cTn id="46" presetID="26" presetClass="entr" presetSubtype="0" fill="hold" grpId="0" nodeType="with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wipe(down)">
                                      <p:cBhvr>
                                        <p:cTn id="48" dur="580">
                                          <p:stCondLst>
                                            <p:cond delay="0"/>
                                          </p:stCondLst>
                                        </p:cTn>
                                        <p:tgtEl>
                                          <p:spTgt spid="42"/>
                                        </p:tgtEl>
                                      </p:cBhvr>
                                    </p:animEffect>
                                    <p:anim calcmode="lin" valueType="num">
                                      <p:cBhvr>
                                        <p:cTn id="49" dur="1822" tmFilter="0,0; 0.14,0.36; 0.43,0.73; 0.71,0.91; 1.0,1.0">
                                          <p:stCondLst>
                                            <p:cond delay="0"/>
                                          </p:stCondLst>
                                        </p:cTn>
                                        <p:tgtEl>
                                          <p:spTgt spid="42"/>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42"/>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42"/>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42"/>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42"/>
                                        </p:tgtEl>
                                        <p:attrNameLst>
                                          <p:attrName>ppt_y</p:attrName>
                                        </p:attrNameLst>
                                      </p:cBhvr>
                                      <p:tavLst>
                                        <p:tav tm="0" fmla="#ppt_y-sin(pi*$)/81">
                                          <p:val>
                                            <p:fltVal val="0"/>
                                          </p:val>
                                        </p:tav>
                                        <p:tav tm="100000">
                                          <p:val>
                                            <p:fltVal val="1"/>
                                          </p:val>
                                        </p:tav>
                                      </p:tavLst>
                                    </p:anim>
                                    <p:animScale>
                                      <p:cBhvr>
                                        <p:cTn id="54" dur="26">
                                          <p:stCondLst>
                                            <p:cond delay="650"/>
                                          </p:stCondLst>
                                        </p:cTn>
                                        <p:tgtEl>
                                          <p:spTgt spid="42"/>
                                        </p:tgtEl>
                                      </p:cBhvr>
                                      <p:to x="100000" y="60000"/>
                                    </p:animScale>
                                    <p:animScale>
                                      <p:cBhvr>
                                        <p:cTn id="55" dur="166" decel="50000">
                                          <p:stCondLst>
                                            <p:cond delay="676"/>
                                          </p:stCondLst>
                                        </p:cTn>
                                        <p:tgtEl>
                                          <p:spTgt spid="42"/>
                                        </p:tgtEl>
                                      </p:cBhvr>
                                      <p:to x="100000" y="100000"/>
                                    </p:animScale>
                                    <p:animScale>
                                      <p:cBhvr>
                                        <p:cTn id="56" dur="26">
                                          <p:stCondLst>
                                            <p:cond delay="1312"/>
                                          </p:stCondLst>
                                        </p:cTn>
                                        <p:tgtEl>
                                          <p:spTgt spid="42"/>
                                        </p:tgtEl>
                                      </p:cBhvr>
                                      <p:to x="100000" y="80000"/>
                                    </p:animScale>
                                    <p:animScale>
                                      <p:cBhvr>
                                        <p:cTn id="57" dur="166" decel="50000">
                                          <p:stCondLst>
                                            <p:cond delay="1338"/>
                                          </p:stCondLst>
                                        </p:cTn>
                                        <p:tgtEl>
                                          <p:spTgt spid="42"/>
                                        </p:tgtEl>
                                      </p:cBhvr>
                                      <p:to x="100000" y="100000"/>
                                    </p:animScale>
                                    <p:animScale>
                                      <p:cBhvr>
                                        <p:cTn id="58" dur="26">
                                          <p:stCondLst>
                                            <p:cond delay="1642"/>
                                          </p:stCondLst>
                                        </p:cTn>
                                        <p:tgtEl>
                                          <p:spTgt spid="42"/>
                                        </p:tgtEl>
                                      </p:cBhvr>
                                      <p:to x="100000" y="90000"/>
                                    </p:animScale>
                                    <p:animScale>
                                      <p:cBhvr>
                                        <p:cTn id="59" dur="166" decel="50000">
                                          <p:stCondLst>
                                            <p:cond delay="1668"/>
                                          </p:stCondLst>
                                        </p:cTn>
                                        <p:tgtEl>
                                          <p:spTgt spid="42"/>
                                        </p:tgtEl>
                                      </p:cBhvr>
                                      <p:to x="100000" y="100000"/>
                                    </p:animScale>
                                    <p:animScale>
                                      <p:cBhvr>
                                        <p:cTn id="60" dur="26">
                                          <p:stCondLst>
                                            <p:cond delay="1808"/>
                                          </p:stCondLst>
                                        </p:cTn>
                                        <p:tgtEl>
                                          <p:spTgt spid="42"/>
                                        </p:tgtEl>
                                      </p:cBhvr>
                                      <p:to x="100000" y="95000"/>
                                    </p:animScale>
                                    <p:animScale>
                                      <p:cBhvr>
                                        <p:cTn id="61" dur="166" decel="50000">
                                          <p:stCondLst>
                                            <p:cond delay="1834"/>
                                          </p:stCondLst>
                                        </p:cTn>
                                        <p:tgtEl>
                                          <p:spTgt spid="42"/>
                                        </p:tgtEl>
                                      </p:cBhvr>
                                      <p:to x="100000" y="100000"/>
                                    </p:animScale>
                                  </p:childTnLst>
                                </p:cTn>
                              </p:par>
                              <p:par>
                                <p:cTn id="62" presetID="26" presetClass="entr" presetSubtype="0" fill="hold" grpId="0" nodeType="with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down)">
                                      <p:cBhvr>
                                        <p:cTn id="64" dur="580">
                                          <p:stCondLst>
                                            <p:cond delay="0"/>
                                          </p:stCondLst>
                                        </p:cTn>
                                        <p:tgtEl>
                                          <p:spTgt spid="32"/>
                                        </p:tgtEl>
                                      </p:cBhvr>
                                    </p:animEffect>
                                    <p:anim calcmode="lin" valueType="num">
                                      <p:cBhvr>
                                        <p:cTn id="65" dur="1822"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66" dur="664"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67" dur="664" tmFilter="0, 0; 0.125,0.2665; 0.25,0.4; 0.375,0.465; 0.5,0.5;  0.625,0.535; 0.75,0.6; 0.875,0.7335; 1,1">
                                          <p:stCondLst>
                                            <p:cond delay="664"/>
                                          </p:stCondLst>
                                        </p:cTn>
                                        <p:tgtEl>
                                          <p:spTgt spid="32"/>
                                        </p:tgtEl>
                                        <p:attrNameLst>
                                          <p:attrName>ppt_y</p:attrName>
                                        </p:attrNameLst>
                                      </p:cBhvr>
                                      <p:tavLst>
                                        <p:tav tm="0" fmla="#ppt_y-sin(pi*$)/9">
                                          <p:val>
                                            <p:fltVal val="0"/>
                                          </p:val>
                                        </p:tav>
                                        <p:tav tm="100000">
                                          <p:val>
                                            <p:fltVal val="1"/>
                                          </p:val>
                                        </p:tav>
                                      </p:tavLst>
                                    </p:anim>
                                    <p:anim calcmode="lin" valueType="num">
                                      <p:cBhvr>
                                        <p:cTn id="68" dur="332" tmFilter="0, 0; 0.125,0.2665; 0.25,0.4; 0.375,0.465; 0.5,0.5;  0.625,0.535; 0.75,0.6; 0.875,0.7335; 1,1">
                                          <p:stCondLst>
                                            <p:cond delay="1324"/>
                                          </p:stCondLst>
                                        </p:cTn>
                                        <p:tgtEl>
                                          <p:spTgt spid="32"/>
                                        </p:tgtEl>
                                        <p:attrNameLst>
                                          <p:attrName>ppt_y</p:attrName>
                                        </p:attrNameLst>
                                      </p:cBhvr>
                                      <p:tavLst>
                                        <p:tav tm="0" fmla="#ppt_y-sin(pi*$)/27">
                                          <p:val>
                                            <p:fltVal val="0"/>
                                          </p:val>
                                        </p:tav>
                                        <p:tav tm="100000">
                                          <p:val>
                                            <p:fltVal val="1"/>
                                          </p:val>
                                        </p:tav>
                                      </p:tavLst>
                                    </p:anim>
                                    <p:anim calcmode="lin" valueType="num">
                                      <p:cBhvr>
                                        <p:cTn id="69" dur="164" tmFilter="0, 0; 0.125,0.2665; 0.25,0.4; 0.375,0.465; 0.5,0.5;  0.625,0.535; 0.75,0.6; 0.875,0.7335; 1,1">
                                          <p:stCondLst>
                                            <p:cond delay="1656"/>
                                          </p:stCondLst>
                                        </p:cTn>
                                        <p:tgtEl>
                                          <p:spTgt spid="32"/>
                                        </p:tgtEl>
                                        <p:attrNameLst>
                                          <p:attrName>ppt_y</p:attrName>
                                        </p:attrNameLst>
                                      </p:cBhvr>
                                      <p:tavLst>
                                        <p:tav tm="0" fmla="#ppt_y-sin(pi*$)/81">
                                          <p:val>
                                            <p:fltVal val="0"/>
                                          </p:val>
                                        </p:tav>
                                        <p:tav tm="100000">
                                          <p:val>
                                            <p:fltVal val="1"/>
                                          </p:val>
                                        </p:tav>
                                      </p:tavLst>
                                    </p:anim>
                                    <p:animScale>
                                      <p:cBhvr>
                                        <p:cTn id="70" dur="26">
                                          <p:stCondLst>
                                            <p:cond delay="650"/>
                                          </p:stCondLst>
                                        </p:cTn>
                                        <p:tgtEl>
                                          <p:spTgt spid="32"/>
                                        </p:tgtEl>
                                      </p:cBhvr>
                                      <p:to x="100000" y="60000"/>
                                    </p:animScale>
                                    <p:animScale>
                                      <p:cBhvr>
                                        <p:cTn id="71" dur="166" decel="50000">
                                          <p:stCondLst>
                                            <p:cond delay="676"/>
                                          </p:stCondLst>
                                        </p:cTn>
                                        <p:tgtEl>
                                          <p:spTgt spid="32"/>
                                        </p:tgtEl>
                                      </p:cBhvr>
                                      <p:to x="100000" y="100000"/>
                                    </p:animScale>
                                    <p:animScale>
                                      <p:cBhvr>
                                        <p:cTn id="72" dur="26">
                                          <p:stCondLst>
                                            <p:cond delay="1312"/>
                                          </p:stCondLst>
                                        </p:cTn>
                                        <p:tgtEl>
                                          <p:spTgt spid="32"/>
                                        </p:tgtEl>
                                      </p:cBhvr>
                                      <p:to x="100000" y="80000"/>
                                    </p:animScale>
                                    <p:animScale>
                                      <p:cBhvr>
                                        <p:cTn id="73" dur="166" decel="50000">
                                          <p:stCondLst>
                                            <p:cond delay="1338"/>
                                          </p:stCondLst>
                                        </p:cTn>
                                        <p:tgtEl>
                                          <p:spTgt spid="32"/>
                                        </p:tgtEl>
                                      </p:cBhvr>
                                      <p:to x="100000" y="100000"/>
                                    </p:animScale>
                                    <p:animScale>
                                      <p:cBhvr>
                                        <p:cTn id="74" dur="26">
                                          <p:stCondLst>
                                            <p:cond delay="1642"/>
                                          </p:stCondLst>
                                        </p:cTn>
                                        <p:tgtEl>
                                          <p:spTgt spid="32"/>
                                        </p:tgtEl>
                                      </p:cBhvr>
                                      <p:to x="100000" y="90000"/>
                                    </p:animScale>
                                    <p:animScale>
                                      <p:cBhvr>
                                        <p:cTn id="75" dur="166" decel="50000">
                                          <p:stCondLst>
                                            <p:cond delay="1668"/>
                                          </p:stCondLst>
                                        </p:cTn>
                                        <p:tgtEl>
                                          <p:spTgt spid="32"/>
                                        </p:tgtEl>
                                      </p:cBhvr>
                                      <p:to x="100000" y="100000"/>
                                    </p:animScale>
                                    <p:animScale>
                                      <p:cBhvr>
                                        <p:cTn id="76" dur="26">
                                          <p:stCondLst>
                                            <p:cond delay="1808"/>
                                          </p:stCondLst>
                                        </p:cTn>
                                        <p:tgtEl>
                                          <p:spTgt spid="32"/>
                                        </p:tgtEl>
                                      </p:cBhvr>
                                      <p:to x="100000" y="95000"/>
                                    </p:animScale>
                                    <p:animScale>
                                      <p:cBhvr>
                                        <p:cTn id="77" dur="166" decel="50000">
                                          <p:stCondLst>
                                            <p:cond delay="1834"/>
                                          </p:stCondLst>
                                        </p:cTn>
                                        <p:tgtEl>
                                          <p:spTgt spid="3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4" grpId="0" animBg="1"/>
      <p:bldP spid="38" grpId="0" animBg="1"/>
      <p:bldP spid="42" grpId="0" animBg="1"/>
      <p:bldP spid="8"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Picture 2" descr="C:\Users\Thinkpad\Desktop\e3e3.png"/>
          <p:cNvPicPr>
            <a:picLocks noChangeAspect="1" noChangeArrowheads="1"/>
          </p:cNvPicPr>
          <p:nvPr/>
        </p:nvPicPr>
        <p:blipFill>
          <a:blip r:embed="rId3" cstate="print"/>
          <a:srcRect/>
          <a:stretch>
            <a:fillRect/>
          </a:stretch>
        </p:blipFill>
        <p:spPr bwMode="auto">
          <a:xfrm>
            <a:off x="8442325" y="422551"/>
            <a:ext cx="3749675" cy="2767745"/>
          </a:xfrm>
          <a:prstGeom prst="rect">
            <a:avLst/>
          </a:prstGeom>
          <a:noFill/>
          <a:ln w="9525">
            <a:noFill/>
            <a:miter lim="800000"/>
            <a:headEnd/>
            <a:tailEnd/>
          </a:ln>
        </p:spPr>
      </p:pic>
      <p:sp>
        <p:nvSpPr>
          <p:cNvPr id="14" name="矩形 13"/>
          <p:cNvSpPr/>
          <p:nvPr/>
        </p:nvSpPr>
        <p:spPr>
          <a:xfrm>
            <a:off x="2495550" y="1868438"/>
            <a:ext cx="6216650" cy="227703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创业者最初的期望和最终的结果会极大地影响到他们创建和维持一个企业的动力</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当企业</a:t>
            </a:r>
            <a:r>
              <a:rPr lang="zh-CN" altLang="en-US" sz="2000" dirty="0">
                <a:solidFill>
                  <a:schemeClr val="tx1">
                    <a:lumMod val="75000"/>
                    <a:lumOff val="25000"/>
                  </a:schemeClr>
                </a:solidFill>
                <a:latin typeface="微软雅黑" pitchFamily="34" charset="-122"/>
                <a:ea typeface="微软雅黑" pitchFamily="34" charset="-122"/>
              </a:rPr>
              <a:t>的经营业绩达到或超出期望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创业行为就会被正面强化</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创业者将有动力继续创业</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当</a:t>
            </a:r>
            <a:r>
              <a:rPr lang="zh-CN" altLang="en-US" sz="2000" dirty="0">
                <a:solidFill>
                  <a:schemeClr val="tx1">
                    <a:lumMod val="75000"/>
                    <a:lumOff val="25000"/>
                  </a:schemeClr>
                </a:solidFill>
                <a:latin typeface="微软雅黑" pitchFamily="34" charset="-122"/>
                <a:ea typeface="微软雅黑" pitchFamily="34" charset="-122"/>
              </a:rPr>
              <a:t>实际</a:t>
            </a:r>
            <a:r>
              <a:rPr lang="zh-CN" altLang="en-US" sz="2000" dirty="0" smtClean="0">
                <a:solidFill>
                  <a:schemeClr val="tx1">
                    <a:lumMod val="75000"/>
                    <a:lumOff val="25000"/>
                  </a:schemeClr>
                </a:solidFill>
                <a:latin typeface="微软雅黑" pitchFamily="34" charset="-122"/>
                <a:ea typeface="微软雅黑" pitchFamily="34" charset="-122"/>
              </a:rPr>
              <a:t>结果难以</a:t>
            </a:r>
            <a:r>
              <a:rPr lang="zh-CN" altLang="en-US" sz="2000" dirty="0">
                <a:solidFill>
                  <a:schemeClr val="tx1">
                    <a:lumMod val="75000"/>
                    <a:lumOff val="25000"/>
                  </a:schemeClr>
                </a:solidFill>
                <a:latin typeface="微软雅黑" pitchFamily="34" charset="-122"/>
                <a:ea typeface="微软雅黑" pitchFamily="34" charset="-122"/>
              </a:rPr>
              <a:t>达到预期时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创业者的动力就会下降并负面地影响继续创业的决定。</a:t>
            </a:r>
          </a:p>
        </p:txBody>
      </p:sp>
      <p:sp>
        <p:nvSpPr>
          <p:cNvPr id="12"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创业者</a:t>
            </a:r>
            <a:r>
              <a:rPr lang="zh-CN" altLang="en-US" sz="2400" b="1" dirty="0" smtClean="0">
                <a:solidFill>
                  <a:schemeClr val="tx1">
                    <a:lumMod val="75000"/>
                    <a:lumOff val="25000"/>
                  </a:schemeClr>
                </a:solidFill>
                <a:latin typeface="微软雅黑" pitchFamily="34" charset="-122"/>
                <a:ea typeface="微软雅黑" pitchFamily="34" charset="-122"/>
              </a:rPr>
              <a:t>概述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四</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创业者的创业动机</a:t>
            </a:r>
          </a:p>
        </p:txBody>
      </p:sp>
    </p:spTree>
    <p:extLst>
      <p:ext uri="{BB962C8B-B14F-4D97-AF65-F5344CB8AC3E}">
        <p14:creationId xmlns:p14="http://schemas.microsoft.com/office/powerpoint/2010/main" val="221566366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2000"/>
                                        <p:tgtEl>
                                          <p:spTgt spid="40"/>
                                        </p:tgtEl>
                                      </p:cBhvr>
                                    </p:animEffect>
                                    <p:anim calcmode="lin" valueType="num">
                                      <p:cBhvr>
                                        <p:cTn id="8" dur="2000" fill="hold"/>
                                        <p:tgtEl>
                                          <p:spTgt spid="40"/>
                                        </p:tgtEl>
                                        <p:attrNameLst>
                                          <p:attrName>ppt_w</p:attrName>
                                        </p:attrNameLst>
                                      </p:cBhvr>
                                      <p:tavLst>
                                        <p:tav tm="0" fmla="#ppt_w*sin(2.5*pi*$)">
                                          <p:val>
                                            <p:fltVal val="0"/>
                                          </p:val>
                                        </p:tav>
                                        <p:tav tm="100000">
                                          <p:val>
                                            <p:fltVal val="1"/>
                                          </p:val>
                                        </p:tav>
                                      </p:tavLst>
                                    </p:anim>
                                    <p:anim calcmode="lin" valueType="num">
                                      <p:cBhvr>
                                        <p:cTn id="9" dur="2000" fill="hold"/>
                                        <p:tgtEl>
                                          <p:spTgt spid="40"/>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2000"/>
                                        <p:tgtEl>
                                          <p:spTgt spid="14"/>
                                        </p:tgtEl>
                                      </p:cBhvr>
                                    </p:animEffect>
                                    <p:anim calcmode="lin" valueType="num">
                                      <p:cBhvr>
                                        <p:cTn id="13" dur="2000" fill="hold"/>
                                        <p:tgtEl>
                                          <p:spTgt spid="14"/>
                                        </p:tgtEl>
                                        <p:attrNameLst>
                                          <p:attrName>ppt_w</p:attrName>
                                        </p:attrNameLst>
                                      </p:cBhvr>
                                      <p:tavLst>
                                        <p:tav tm="0" fmla="#ppt_w*sin(2.5*pi*$)">
                                          <p:val>
                                            <p:fltVal val="0"/>
                                          </p:val>
                                        </p:tav>
                                        <p:tav tm="100000">
                                          <p:val>
                                            <p:fltVal val="1"/>
                                          </p:val>
                                        </p:tav>
                                      </p:tavLst>
                                    </p:anim>
                                    <p:anim calcmode="lin" valueType="num">
                                      <p:cBhvr>
                                        <p:cTn id="14" dur="2000" fill="hold"/>
                                        <p:tgtEl>
                                          <p:spTgt spid="1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5" name="Freeform 12"/>
          <p:cNvSpPr>
            <a:spLocks/>
          </p:cNvSpPr>
          <p:nvPr/>
        </p:nvSpPr>
        <p:spPr bwMode="auto">
          <a:xfrm>
            <a:off x="1488689" y="3693901"/>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0E1A40"/>
              </a:gs>
              <a:gs pos="100000">
                <a:srgbClr val="2F5EB0"/>
              </a:gs>
            </a:gsLst>
            <a:lin ang="13800000" scaled="0"/>
          </a:gradFill>
          <a:ln>
            <a:noFill/>
          </a:ln>
          <a:extLst/>
        </p:spPr>
        <p:txBody>
          <a:bodyPr lIns="121917" tIns="60958" rIns="121917" bIns="60958"/>
          <a:lstStyle/>
          <a:p>
            <a:endParaRPr lang="zh-CN" altLang="en-US" sz="1300">
              <a:solidFill>
                <a:schemeClr val="tx1">
                  <a:lumMod val="50000"/>
                  <a:lumOff val="50000"/>
                </a:schemeClr>
              </a:solidFill>
            </a:endParaRPr>
          </a:p>
        </p:txBody>
      </p:sp>
      <p:sp>
        <p:nvSpPr>
          <p:cNvPr id="16" name="Freeform 12"/>
          <p:cNvSpPr>
            <a:spLocks/>
          </p:cNvSpPr>
          <p:nvPr/>
        </p:nvSpPr>
        <p:spPr bwMode="auto">
          <a:xfrm flipH="1" flipV="1">
            <a:off x="10295886" y="4373517"/>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0E1A40"/>
              </a:gs>
              <a:gs pos="100000">
                <a:srgbClr val="2F5EB0"/>
              </a:gs>
            </a:gsLst>
            <a:lin ang="13800000" scaled="0"/>
          </a:gradFill>
          <a:ln>
            <a:noFill/>
          </a:ln>
          <a:extLst/>
        </p:spPr>
        <p:txBody>
          <a:bodyPr lIns="121917" tIns="60958" rIns="121917" bIns="60958"/>
          <a:lstStyle/>
          <a:p>
            <a:endParaRPr lang="zh-CN" altLang="en-US" sz="1300">
              <a:solidFill>
                <a:schemeClr val="tx1">
                  <a:lumMod val="50000"/>
                  <a:lumOff val="50000"/>
                </a:schemeClr>
              </a:solidFill>
            </a:endParaRPr>
          </a:p>
        </p:txBody>
      </p:sp>
      <p:sp>
        <p:nvSpPr>
          <p:cNvPr id="17" name="TextBox 16"/>
          <p:cNvSpPr txBox="1"/>
          <p:nvPr/>
        </p:nvSpPr>
        <p:spPr>
          <a:xfrm>
            <a:off x="1902379" y="3878051"/>
            <a:ext cx="8543015" cy="1969766"/>
          </a:xfrm>
          <a:prstGeom prst="rect">
            <a:avLst/>
          </a:prstGeom>
          <a:noFill/>
        </p:spPr>
        <p:txBody>
          <a:bodyPr wrap="square" lIns="121917" tIns="60958" rIns="121917" bIns="60958" rtlCol="0">
            <a:spAutoFit/>
          </a:bodyPr>
          <a:lstStyle/>
          <a:p>
            <a:pPr indent="457200" algn="just">
              <a:lnSpc>
                <a:spcPct val="120000"/>
              </a:lnSpc>
              <a:spcBef>
                <a:spcPct val="0"/>
              </a:spcBef>
            </a:pPr>
            <a:r>
              <a:rPr lang="zh-CN" altLang="en-US" sz="2000" b="1" dirty="0">
                <a:solidFill>
                  <a:schemeClr val="accent2"/>
                </a:solidFill>
                <a:latin typeface="微软雅黑" pitchFamily="34" charset="-122"/>
                <a:ea typeface="微软雅黑" pitchFamily="34" charset="-122"/>
                <a:sym typeface="微软雅黑" pitchFamily="34" charset="-122"/>
              </a:rPr>
              <a:t>机会拉动型创业者</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的创业动机受自我实现需求的推动</a:t>
            </a:r>
            <a:r>
              <a:rPr lang="en-US" altLang="zh-CN" sz="2000" dirty="0" smtClean="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他们大多</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没有生活压力</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但是具备一定的知识、 经验和能力</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敢于承担</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风险</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并相信能通过创业活动来实现自己的价值</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sym typeface="微软雅黑" pitchFamily="34" charset="-122"/>
            </a:endParaRPr>
          </a:p>
          <a:p>
            <a:pPr indent="457200" algn="just">
              <a:lnSpc>
                <a:spcPct val="120000"/>
              </a:lnSpc>
              <a:spcBef>
                <a:spcPct val="0"/>
              </a:spcBef>
            </a:pPr>
            <a:r>
              <a:rPr lang="zh-CN" altLang="en-US" sz="2000" b="1" dirty="0">
                <a:solidFill>
                  <a:schemeClr val="accent2"/>
                </a:solidFill>
                <a:latin typeface="微软雅黑" pitchFamily="34" charset="-122"/>
                <a:ea typeface="微软雅黑" pitchFamily="34" charset="-122"/>
                <a:sym typeface="微软雅黑" pitchFamily="34" charset="-122"/>
              </a:rPr>
              <a:t>生存推动型创业者</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则处于生理需求或</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安全</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需求等较低的需求层次</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生活压力是生存推动型创业者处于生理或安全需求的根本</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原因</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a:t>
            </a:r>
          </a:p>
        </p:txBody>
      </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Rectangle 19"/>
          <p:cNvSpPr/>
          <p:nvPr/>
        </p:nvSpPr>
        <p:spPr>
          <a:xfrm>
            <a:off x="5530850" y="1187450"/>
            <a:ext cx="5293536" cy="2182311"/>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en-US"/>
          </a:p>
        </p:txBody>
      </p:sp>
      <p:sp>
        <p:nvSpPr>
          <p:cNvPr id="22" name="Rectangle 19"/>
          <p:cNvSpPr/>
          <p:nvPr/>
        </p:nvSpPr>
        <p:spPr>
          <a:xfrm>
            <a:off x="1393405" y="1187450"/>
            <a:ext cx="4137445" cy="2182311"/>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en-US"/>
          </a:p>
        </p:txBody>
      </p:sp>
      <p:sp>
        <p:nvSpPr>
          <p:cNvPr id="6" name="矩形 5"/>
          <p:cNvSpPr/>
          <p:nvPr/>
        </p:nvSpPr>
        <p:spPr>
          <a:xfrm>
            <a:off x="1555750" y="1741785"/>
            <a:ext cx="3759200" cy="799706"/>
          </a:xfrm>
          <a:prstGeom prst="rect">
            <a:avLst/>
          </a:prstGeom>
        </p:spPr>
        <p:txBody>
          <a:bodyPr wrap="square">
            <a:spAutoFit/>
          </a:bodyPr>
          <a:lstStyle/>
          <a:p>
            <a:pPr indent="457200" algn="just">
              <a:lnSpc>
                <a:spcPct val="120000"/>
              </a:lnSpc>
              <a:spcBef>
                <a:spcPct val="0"/>
              </a:spcBef>
            </a:pPr>
            <a:r>
              <a:rPr lang="zh-CN" altLang="en-US" sz="2000" dirty="0">
                <a:solidFill>
                  <a:schemeClr val="bg1"/>
                </a:solidFill>
                <a:latin typeface="微软雅黑" pitchFamily="34" charset="-122"/>
                <a:ea typeface="微软雅黑" pitchFamily="34" charset="-122"/>
              </a:rPr>
              <a:t>创业者的需求层次不同</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因此产生的创业动机也存在差异。</a:t>
            </a:r>
          </a:p>
        </p:txBody>
      </p:sp>
      <p:sp>
        <p:nvSpPr>
          <p:cNvPr id="23"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创业者</a:t>
            </a:r>
            <a:r>
              <a:rPr lang="zh-CN" altLang="en-US" sz="2400" b="1" dirty="0" smtClean="0">
                <a:solidFill>
                  <a:schemeClr val="tx1">
                    <a:lumMod val="75000"/>
                    <a:lumOff val="25000"/>
                  </a:schemeClr>
                </a:solidFill>
                <a:latin typeface="微软雅黑" pitchFamily="34" charset="-122"/>
                <a:ea typeface="微软雅黑" pitchFamily="34" charset="-122"/>
              </a:rPr>
              <a:t>概述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四</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创业者的创业动机</a:t>
            </a:r>
          </a:p>
        </p:txBody>
      </p:sp>
    </p:spTree>
    <p:extLst>
      <p:ext uri="{BB962C8B-B14F-4D97-AF65-F5344CB8AC3E}">
        <p14:creationId xmlns:p14="http://schemas.microsoft.com/office/powerpoint/2010/main" val="306063399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ircle(in)">
                                      <p:cBhvr>
                                        <p:cTn id="7" dur="2000"/>
                                        <p:tgtEl>
                                          <p:spTgt spid="21"/>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circle(in)">
                                      <p:cBhvr>
                                        <p:cTn id="10" dur="2000"/>
                                        <p:tgtEl>
                                          <p:spTgt spid="22"/>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ircle(in)">
                                      <p:cBhvr>
                                        <p:cTn id="13" dur="20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6" presetClass="entr" presetSubtype="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down)">
                                      <p:cBhvr>
                                        <p:cTn id="18" dur="580">
                                          <p:stCondLst>
                                            <p:cond delay="0"/>
                                          </p:stCondLst>
                                        </p:cTn>
                                        <p:tgtEl>
                                          <p:spTgt spid="15"/>
                                        </p:tgtEl>
                                      </p:cBhvr>
                                    </p:animEffect>
                                    <p:anim calcmode="lin" valueType="num">
                                      <p:cBhvr>
                                        <p:cTn id="1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24" dur="26">
                                          <p:stCondLst>
                                            <p:cond delay="650"/>
                                          </p:stCondLst>
                                        </p:cTn>
                                        <p:tgtEl>
                                          <p:spTgt spid="15"/>
                                        </p:tgtEl>
                                      </p:cBhvr>
                                      <p:to x="100000" y="60000"/>
                                    </p:animScale>
                                    <p:animScale>
                                      <p:cBhvr>
                                        <p:cTn id="25" dur="166" decel="50000">
                                          <p:stCondLst>
                                            <p:cond delay="676"/>
                                          </p:stCondLst>
                                        </p:cTn>
                                        <p:tgtEl>
                                          <p:spTgt spid="15"/>
                                        </p:tgtEl>
                                      </p:cBhvr>
                                      <p:to x="100000" y="100000"/>
                                    </p:animScale>
                                    <p:animScale>
                                      <p:cBhvr>
                                        <p:cTn id="26" dur="26">
                                          <p:stCondLst>
                                            <p:cond delay="1312"/>
                                          </p:stCondLst>
                                        </p:cTn>
                                        <p:tgtEl>
                                          <p:spTgt spid="15"/>
                                        </p:tgtEl>
                                      </p:cBhvr>
                                      <p:to x="100000" y="80000"/>
                                    </p:animScale>
                                    <p:animScale>
                                      <p:cBhvr>
                                        <p:cTn id="27" dur="166" decel="50000">
                                          <p:stCondLst>
                                            <p:cond delay="1338"/>
                                          </p:stCondLst>
                                        </p:cTn>
                                        <p:tgtEl>
                                          <p:spTgt spid="15"/>
                                        </p:tgtEl>
                                      </p:cBhvr>
                                      <p:to x="100000" y="100000"/>
                                    </p:animScale>
                                    <p:animScale>
                                      <p:cBhvr>
                                        <p:cTn id="28" dur="26">
                                          <p:stCondLst>
                                            <p:cond delay="1642"/>
                                          </p:stCondLst>
                                        </p:cTn>
                                        <p:tgtEl>
                                          <p:spTgt spid="15"/>
                                        </p:tgtEl>
                                      </p:cBhvr>
                                      <p:to x="100000" y="90000"/>
                                    </p:animScale>
                                    <p:animScale>
                                      <p:cBhvr>
                                        <p:cTn id="29" dur="166" decel="50000">
                                          <p:stCondLst>
                                            <p:cond delay="1668"/>
                                          </p:stCondLst>
                                        </p:cTn>
                                        <p:tgtEl>
                                          <p:spTgt spid="15"/>
                                        </p:tgtEl>
                                      </p:cBhvr>
                                      <p:to x="100000" y="100000"/>
                                    </p:animScale>
                                    <p:animScale>
                                      <p:cBhvr>
                                        <p:cTn id="30" dur="26">
                                          <p:stCondLst>
                                            <p:cond delay="1808"/>
                                          </p:stCondLst>
                                        </p:cTn>
                                        <p:tgtEl>
                                          <p:spTgt spid="15"/>
                                        </p:tgtEl>
                                      </p:cBhvr>
                                      <p:to x="100000" y="95000"/>
                                    </p:animScale>
                                    <p:animScale>
                                      <p:cBhvr>
                                        <p:cTn id="31" dur="166" decel="50000">
                                          <p:stCondLst>
                                            <p:cond delay="1834"/>
                                          </p:stCondLst>
                                        </p:cTn>
                                        <p:tgtEl>
                                          <p:spTgt spid="15"/>
                                        </p:tgtEl>
                                      </p:cBhvr>
                                      <p:to x="100000" y="100000"/>
                                    </p:animScale>
                                  </p:childTnLst>
                                </p:cTn>
                              </p:par>
                              <p:par>
                                <p:cTn id="32" presetID="26"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down)">
                                      <p:cBhvr>
                                        <p:cTn id="34" dur="580">
                                          <p:stCondLst>
                                            <p:cond delay="0"/>
                                          </p:stCondLst>
                                        </p:cTn>
                                        <p:tgtEl>
                                          <p:spTgt spid="16"/>
                                        </p:tgtEl>
                                      </p:cBhvr>
                                    </p:animEffect>
                                    <p:anim calcmode="lin" valueType="num">
                                      <p:cBhvr>
                                        <p:cTn id="35"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36"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37"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38"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39"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40" dur="26">
                                          <p:stCondLst>
                                            <p:cond delay="650"/>
                                          </p:stCondLst>
                                        </p:cTn>
                                        <p:tgtEl>
                                          <p:spTgt spid="16"/>
                                        </p:tgtEl>
                                      </p:cBhvr>
                                      <p:to x="100000" y="60000"/>
                                    </p:animScale>
                                    <p:animScale>
                                      <p:cBhvr>
                                        <p:cTn id="41" dur="166" decel="50000">
                                          <p:stCondLst>
                                            <p:cond delay="676"/>
                                          </p:stCondLst>
                                        </p:cTn>
                                        <p:tgtEl>
                                          <p:spTgt spid="16"/>
                                        </p:tgtEl>
                                      </p:cBhvr>
                                      <p:to x="100000" y="100000"/>
                                    </p:animScale>
                                    <p:animScale>
                                      <p:cBhvr>
                                        <p:cTn id="42" dur="26">
                                          <p:stCondLst>
                                            <p:cond delay="1312"/>
                                          </p:stCondLst>
                                        </p:cTn>
                                        <p:tgtEl>
                                          <p:spTgt spid="16"/>
                                        </p:tgtEl>
                                      </p:cBhvr>
                                      <p:to x="100000" y="80000"/>
                                    </p:animScale>
                                    <p:animScale>
                                      <p:cBhvr>
                                        <p:cTn id="43" dur="166" decel="50000">
                                          <p:stCondLst>
                                            <p:cond delay="1338"/>
                                          </p:stCondLst>
                                        </p:cTn>
                                        <p:tgtEl>
                                          <p:spTgt spid="16"/>
                                        </p:tgtEl>
                                      </p:cBhvr>
                                      <p:to x="100000" y="100000"/>
                                    </p:animScale>
                                    <p:animScale>
                                      <p:cBhvr>
                                        <p:cTn id="44" dur="26">
                                          <p:stCondLst>
                                            <p:cond delay="1642"/>
                                          </p:stCondLst>
                                        </p:cTn>
                                        <p:tgtEl>
                                          <p:spTgt spid="16"/>
                                        </p:tgtEl>
                                      </p:cBhvr>
                                      <p:to x="100000" y="90000"/>
                                    </p:animScale>
                                    <p:animScale>
                                      <p:cBhvr>
                                        <p:cTn id="45" dur="166" decel="50000">
                                          <p:stCondLst>
                                            <p:cond delay="1668"/>
                                          </p:stCondLst>
                                        </p:cTn>
                                        <p:tgtEl>
                                          <p:spTgt spid="16"/>
                                        </p:tgtEl>
                                      </p:cBhvr>
                                      <p:to x="100000" y="100000"/>
                                    </p:animScale>
                                    <p:animScale>
                                      <p:cBhvr>
                                        <p:cTn id="46" dur="26">
                                          <p:stCondLst>
                                            <p:cond delay="1808"/>
                                          </p:stCondLst>
                                        </p:cTn>
                                        <p:tgtEl>
                                          <p:spTgt spid="16"/>
                                        </p:tgtEl>
                                      </p:cBhvr>
                                      <p:to x="100000" y="95000"/>
                                    </p:animScale>
                                    <p:animScale>
                                      <p:cBhvr>
                                        <p:cTn id="47" dur="166" decel="50000">
                                          <p:stCondLst>
                                            <p:cond delay="1834"/>
                                          </p:stCondLst>
                                        </p:cTn>
                                        <p:tgtEl>
                                          <p:spTgt spid="16"/>
                                        </p:tgtEl>
                                      </p:cBhvr>
                                      <p:to x="100000" y="100000"/>
                                    </p:animScale>
                                  </p:childTnLst>
                                </p:cTn>
                              </p:par>
                              <p:par>
                                <p:cTn id="48" presetID="26" presetClass="entr" presetSubtype="0"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down)">
                                      <p:cBhvr>
                                        <p:cTn id="50" dur="580">
                                          <p:stCondLst>
                                            <p:cond delay="0"/>
                                          </p:stCondLst>
                                        </p:cTn>
                                        <p:tgtEl>
                                          <p:spTgt spid="17"/>
                                        </p:tgtEl>
                                      </p:cBhvr>
                                    </p:animEffect>
                                    <p:anim calcmode="lin" valueType="num">
                                      <p:cBhvr>
                                        <p:cTn id="51"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56" dur="26">
                                          <p:stCondLst>
                                            <p:cond delay="650"/>
                                          </p:stCondLst>
                                        </p:cTn>
                                        <p:tgtEl>
                                          <p:spTgt spid="17"/>
                                        </p:tgtEl>
                                      </p:cBhvr>
                                      <p:to x="100000" y="60000"/>
                                    </p:animScale>
                                    <p:animScale>
                                      <p:cBhvr>
                                        <p:cTn id="57" dur="166" decel="50000">
                                          <p:stCondLst>
                                            <p:cond delay="676"/>
                                          </p:stCondLst>
                                        </p:cTn>
                                        <p:tgtEl>
                                          <p:spTgt spid="17"/>
                                        </p:tgtEl>
                                      </p:cBhvr>
                                      <p:to x="100000" y="100000"/>
                                    </p:animScale>
                                    <p:animScale>
                                      <p:cBhvr>
                                        <p:cTn id="58" dur="26">
                                          <p:stCondLst>
                                            <p:cond delay="1312"/>
                                          </p:stCondLst>
                                        </p:cTn>
                                        <p:tgtEl>
                                          <p:spTgt spid="17"/>
                                        </p:tgtEl>
                                      </p:cBhvr>
                                      <p:to x="100000" y="80000"/>
                                    </p:animScale>
                                    <p:animScale>
                                      <p:cBhvr>
                                        <p:cTn id="59" dur="166" decel="50000">
                                          <p:stCondLst>
                                            <p:cond delay="1338"/>
                                          </p:stCondLst>
                                        </p:cTn>
                                        <p:tgtEl>
                                          <p:spTgt spid="17"/>
                                        </p:tgtEl>
                                      </p:cBhvr>
                                      <p:to x="100000" y="100000"/>
                                    </p:animScale>
                                    <p:animScale>
                                      <p:cBhvr>
                                        <p:cTn id="60" dur="26">
                                          <p:stCondLst>
                                            <p:cond delay="1642"/>
                                          </p:stCondLst>
                                        </p:cTn>
                                        <p:tgtEl>
                                          <p:spTgt spid="17"/>
                                        </p:tgtEl>
                                      </p:cBhvr>
                                      <p:to x="100000" y="90000"/>
                                    </p:animScale>
                                    <p:animScale>
                                      <p:cBhvr>
                                        <p:cTn id="61" dur="166" decel="50000">
                                          <p:stCondLst>
                                            <p:cond delay="1668"/>
                                          </p:stCondLst>
                                        </p:cTn>
                                        <p:tgtEl>
                                          <p:spTgt spid="17"/>
                                        </p:tgtEl>
                                      </p:cBhvr>
                                      <p:to x="100000" y="100000"/>
                                    </p:animScale>
                                    <p:animScale>
                                      <p:cBhvr>
                                        <p:cTn id="62" dur="26">
                                          <p:stCondLst>
                                            <p:cond delay="1808"/>
                                          </p:stCondLst>
                                        </p:cTn>
                                        <p:tgtEl>
                                          <p:spTgt spid="17"/>
                                        </p:tgtEl>
                                      </p:cBhvr>
                                      <p:to x="100000" y="95000"/>
                                    </p:animScale>
                                    <p:animScale>
                                      <p:cBhvr>
                                        <p:cTn id="63" dur="166" decel="50000">
                                          <p:stCondLst>
                                            <p:cond delay="1834"/>
                                          </p:stCondLst>
                                        </p:cTn>
                                        <p:tgtEl>
                                          <p:spTgt spid="1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21" grpId="0" animBg="1"/>
      <p:bldP spid="22" grpId="0" animBg="1"/>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1453965" y="2234791"/>
            <a:ext cx="9019443" cy="326053"/>
            <a:chOff x="654049" y="1419985"/>
            <a:chExt cx="9019443" cy="326053"/>
          </a:xfrm>
        </p:grpSpPr>
        <p:sp>
          <p:nvSpPr>
            <p:cNvPr id="16" name="直接连接符 15"/>
            <p:cNvSpPr/>
            <p:nvPr/>
          </p:nvSpPr>
          <p:spPr>
            <a:xfrm>
              <a:off x="1979712" y="1726160"/>
              <a:ext cx="7693780" cy="0"/>
            </a:xfrm>
            <a:prstGeom prst="line">
              <a:avLst/>
            </a:prstGeom>
            <a:ln>
              <a:solidFill>
                <a:srgbClr val="7ABC32"/>
              </a:solidFill>
              <a:prstDash val="sysDot"/>
            </a:ln>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8" name="任意多边形 17"/>
            <p:cNvSpPr/>
            <p:nvPr/>
          </p:nvSpPr>
          <p:spPr>
            <a:xfrm>
              <a:off x="654049" y="1419985"/>
              <a:ext cx="3554145" cy="326053"/>
            </a:xfrm>
            <a:custGeom>
              <a:avLst/>
              <a:gdLst>
                <a:gd name="connsiteX0" fmla="*/ 54353 w 1460322"/>
                <a:gd name="connsiteY0" fmla="*/ 0 h 326053"/>
                <a:gd name="connsiteX1" fmla="*/ 1405969 w 1460322"/>
                <a:gd name="connsiteY1" fmla="*/ 0 h 326053"/>
                <a:gd name="connsiteX2" fmla="*/ 1460322 w 1460322"/>
                <a:gd name="connsiteY2" fmla="*/ 54353 h 326053"/>
                <a:gd name="connsiteX3" fmla="*/ 1460322 w 1460322"/>
                <a:gd name="connsiteY3" fmla="*/ 326053 h 326053"/>
                <a:gd name="connsiteX4" fmla="*/ 1460322 w 1460322"/>
                <a:gd name="connsiteY4" fmla="*/ 326053 h 326053"/>
                <a:gd name="connsiteX5" fmla="*/ 0 w 1460322"/>
                <a:gd name="connsiteY5" fmla="*/ 326053 h 326053"/>
                <a:gd name="connsiteX6" fmla="*/ 0 w 1460322"/>
                <a:gd name="connsiteY6" fmla="*/ 326053 h 326053"/>
                <a:gd name="connsiteX7" fmla="*/ 0 w 1460322"/>
                <a:gd name="connsiteY7" fmla="*/ 54353 h 326053"/>
                <a:gd name="connsiteX8" fmla="*/ 54353 w 1460322"/>
                <a:gd name="connsiteY8" fmla="*/ 0 h 326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0322" h="326053">
                  <a:moveTo>
                    <a:pt x="54353" y="0"/>
                  </a:moveTo>
                  <a:lnTo>
                    <a:pt x="1405969" y="0"/>
                  </a:lnTo>
                  <a:cubicBezTo>
                    <a:pt x="1435987" y="0"/>
                    <a:pt x="1460322" y="24335"/>
                    <a:pt x="1460322" y="54353"/>
                  </a:cubicBezTo>
                  <a:lnTo>
                    <a:pt x="1460322" y="326053"/>
                  </a:lnTo>
                  <a:lnTo>
                    <a:pt x="1460322" y="326053"/>
                  </a:lnTo>
                  <a:lnTo>
                    <a:pt x="0" y="326053"/>
                  </a:lnTo>
                  <a:lnTo>
                    <a:pt x="0" y="326053"/>
                  </a:lnTo>
                  <a:lnTo>
                    <a:pt x="0" y="54353"/>
                  </a:lnTo>
                  <a:cubicBezTo>
                    <a:pt x="0" y="24335"/>
                    <a:pt x="24335" y="0"/>
                    <a:pt x="54353" y="0"/>
                  </a:cubicBezTo>
                  <a:close/>
                </a:path>
              </a:pathLst>
            </a:custGeom>
            <a:solidFill>
              <a:srgbClr val="7ABC3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46399" tIns="46399" rIns="46399" bIns="30480" numCol="1" spcCol="1270" anchor="ctr" anchorCtr="0">
              <a:noAutofit/>
            </a:bodyPr>
            <a:lstStyle/>
            <a:p>
              <a:pPr lvl="0" algn="ctr" defTabSz="711200">
                <a:lnSpc>
                  <a:spcPct val="90000"/>
                </a:lnSpc>
                <a:spcBef>
                  <a:spcPct val="0"/>
                </a:spcBef>
                <a:spcAft>
                  <a:spcPct val="35000"/>
                </a:spcAft>
              </a:pPr>
              <a:r>
                <a:rPr lang="zh-CN" altLang="en-US" dirty="0">
                  <a:latin typeface="微软雅黑" pitchFamily="34" charset="-122"/>
                  <a:ea typeface="微软雅黑" pitchFamily="34" charset="-122"/>
                </a:rPr>
                <a:t>一是社会保障</a:t>
              </a:r>
            </a:p>
          </p:txBody>
        </p:sp>
      </p:grpSp>
      <p:grpSp>
        <p:nvGrpSpPr>
          <p:cNvPr id="19" name="组合 18"/>
          <p:cNvGrpSpPr/>
          <p:nvPr/>
        </p:nvGrpSpPr>
        <p:grpSpPr>
          <a:xfrm>
            <a:off x="1453966" y="3710273"/>
            <a:ext cx="9019442" cy="326053"/>
            <a:chOff x="654049" y="2414545"/>
            <a:chExt cx="9019442" cy="326053"/>
          </a:xfrm>
        </p:grpSpPr>
        <p:sp>
          <p:nvSpPr>
            <p:cNvPr id="20" name="直接连接符 19"/>
            <p:cNvSpPr/>
            <p:nvPr/>
          </p:nvSpPr>
          <p:spPr>
            <a:xfrm>
              <a:off x="1979712" y="2710781"/>
              <a:ext cx="7693779" cy="0"/>
            </a:xfrm>
            <a:prstGeom prst="line">
              <a:avLst/>
            </a:prstGeom>
            <a:ln>
              <a:solidFill>
                <a:srgbClr val="7ABC32"/>
              </a:solidFill>
              <a:prstDash val="sysDot"/>
            </a:ln>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21" name="任意多边形 20"/>
            <p:cNvSpPr/>
            <p:nvPr/>
          </p:nvSpPr>
          <p:spPr>
            <a:xfrm>
              <a:off x="654049" y="2414545"/>
              <a:ext cx="3554145" cy="326053"/>
            </a:xfrm>
            <a:custGeom>
              <a:avLst/>
              <a:gdLst>
                <a:gd name="connsiteX0" fmla="*/ 54353 w 1460322"/>
                <a:gd name="connsiteY0" fmla="*/ 0 h 326053"/>
                <a:gd name="connsiteX1" fmla="*/ 1405969 w 1460322"/>
                <a:gd name="connsiteY1" fmla="*/ 0 h 326053"/>
                <a:gd name="connsiteX2" fmla="*/ 1460322 w 1460322"/>
                <a:gd name="connsiteY2" fmla="*/ 54353 h 326053"/>
                <a:gd name="connsiteX3" fmla="*/ 1460322 w 1460322"/>
                <a:gd name="connsiteY3" fmla="*/ 326053 h 326053"/>
                <a:gd name="connsiteX4" fmla="*/ 1460322 w 1460322"/>
                <a:gd name="connsiteY4" fmla="*/ 326053 h 326053"/>
                <a:gd name="connsiteX5" fmla="*/ 0 w 1460322"/>
                <a:gd name="connsiteY5" fmla="*/ 326053 h 326053"/>
                <a:gd name="connsiteX6" fmla="*/ 0 w 1460322"/>
                <a:gd name="connsiteY6" fmla="*/ 326053 h 326053"/>
                <a:gd name="connsiteX7" fmla="*/ 0 w 1460322"/>
                <a:gd name="connsiteY7" fmla="*/ 54353 h 326053"/>
                <a:gd name="connsiteX8" fmla="*/ 54353 w 1460322"/>
                <a:gd name="connsiteY8" fmla="*/ 0 h 326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0322" h="326053">
                  <a:moveTo>
                    <a:pt x="54353" y="0"/>
                  </a:moveTo>
                  <a:lnTo>
                    <a:pt x="1405969" y="0"/>
                  </a:lnTo>
                  <a:cubicBezTo>
                    <a:pt x="1435987" y="0"/>
                    <a:pt x="1460322" y="24335"/>
                    <a:pt x="1460322" y="54353"/>
                  </a:cubicBezTo>
                  <a:lnTo>
                    <a:pt x="1460322" y="326053"/>
                  </a:lnTo>
                  <a:lnTo>
                    <a:pt x="1460322" y="326053"/>
                  </a:lnTo>
                  <a:lnTo>
                    <a:pt x="0" y="326053"/>
                  </a:lnTo>
                  <a:lnTo>
                    <a:pt x="0" y="326053"/>
                  </a:lnTo>
                  <a:lnTo>
                    <a:pt x="0" y="54353"/>
                  </a:lnTo>
                  <a:cubicBezTo>
                    <a:pt x="0" y="24335"/>
                    <a:pt x="24335" y="0"/>
                    <a:pt x="54353" y="0"/>
                  </a:cubicBezTo>
                  <a:close/>
                </a:path>
              </a:pathLst>
            </a:custGeom>
            <a:solidFill>
              <a:srgbClr val="82C836"/>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46399" tIns="46399" rIns="46399" bIns="30480" numCol="1" spcCol="1270" anchor="ctr" anchorCtr="0">
              <a:noAutofit/>
            </a:bodyPr>
            <a:lstStyle/>
            <a:p>
              <a:pPr lvl="0" algn="ctr" defTabSz="711200">
                <a:lnSpc>
                  <a:spcPct val="90000"/>
                </a:lnSpc>
                <a:spcBef>
                  <a:spcPct val="0"/>
                </a:spcBef>
                <a:spcAft>
                  <a:spcPct val="35000"/>
                </a:spcAft>
              </a:pPr>
              <a:r>
                <a:rPr lang="zh-CN" altLang="en-US" dirty="0">
                  <a:latin typeface="微软雅黑" pitchFamily="34" charset="-122"/>
                  <a:ea typeface="微软雅黑" pitchFamily="34" charset="-122"/>
                </a:rPr>
                <a:t>二是收入水平</a:t>
              </a:r>
              <a:endParaRPr lang="zh-CN" altLang="en-US" kern="1200" dirty="0">
                <a:latin typeface="微软雅黑" pitchFamily="34" charset="-122"/>
                <a:ea typeface="微软雅黑" pitchFamily="34" charset="-122"/>
              </a:endParaRPr>
            </a:p>
          </p:txBody>
        </p:sp>
      </p:grpSp>
      <p:grpSp>
        <p:nvGrpSpPr>
          <p:cNvPr id="22" name="组合 21"/>
          <p:cNvGrpSpPr/>
          <p:nvPr/>
        </p:nvGrpSpPr>
        <p:grpSpPr>
          <a:xfrm>
            <a:off x="1453966" y="4966498"/>
            <a:ext cx="9019442" cy="326053"/>
            <a:chOff x="654050" y="3409105"/>
            <a:chExt cx="9019442" cy="326053"/>
          </a:xfrm>
        </p:grpSpPr>
        <p:sp>
          <p:nvSpPr>
            <p:cNvPr id="23" name="直接连接符 22"/>
            <p:cNvSpPr/>
            <p:nvPr/>
          </p:nvSpPr>
          <p:spPr>
            <a:xfrm>
              <a:off x="1979711" y="3705341"/>
              <a:ext cx="7693781" cy="6004"/>
            </a:xfrm>
            <a:prstGeom prst="line">
              <a:avLst/>
            </a:prstGeom>
            <a:ln>
              <a:solidFill>
                <a:srgbClr val="7ABC32"/>
              </a:solidFill>
              <a:prstDash val="sysDot"/>
            </a:ln>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24" name="任意多边形 23"/>
            <p:cNvSpPr/>
            <p:nvPr/>
          </p:nvSpPr>
          <p:spPr>
            <a:xfrm>
              <a:off x="654050" y="3409105"/>
              <a:ext cx="3617448" cy="326053"/>
            </a:xfrm>
            <a:custGeom>
              <a:avLst/>
              <a:gdLst>
                <a:gd name="connsiteX0" fmla="*/ 54353 w 1460322"/>
                <a:gd name="connsiteY0" fmla="*/ 0 h 326053"/>
                <a:gd name="connsiteX1" fmla="*/ 1405969 w 1460322"/>
                <a:gd name="connsiteY1" fmla="*/ 0 h 326053"/>
                <a:gd name="connsiteX2" fmla="*/ 1460322 w 1460322"/>
                <a:gd name="connsiteY2" fmla="*/ 54353 h 326053"/>
                <a:gd name="connsiteX3" fmla="*/ 1460322 w 1460322"/>
                <a:gd name="connsiteY3" fmla="*/ 326053 h 326053"/>
                <a:gd name="connsiteX4" fmla="*/ 1460322 w 1460322"/>
                <a:gd name="connsiteY4" fmla="*/ 326053 h 326053"/>
                <a:gd name="connsiteX5" fmla="*/ 0 w 1460322"/>
                <a:gd name="connsiteY5" fmla="*/ 326053 h 326053"/>
                <a:gd name="connsiteX6" fmla="*/ 0 w 1460322"/>
                <a:gd name="connsiteY6" fmla="*/ 326053 h 326053"/>
                <a:gd name="connsiteX7" fmla="*/ 0 w 1460322"/>
                <a:gd name="connsiteY7" fmla="*/ 54353 h 326053"/>
                <a:gd name="connsiteX8" fmla="*/ 54353 w 1460322"/>
                <a:gd name="connsiteY8" fmla="*/ 0 h 326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0322" h="326053">
                  <a:moveTo>
                    <a:pt x="54353" y="0"/>
                  </a:moveTo>
                  <a:lnTo>
                    <a:pt x="1405969" y="0"/>
                  </a:lnTo>
                  <a:cubicBezTo>
                    <a:pt x="1435987" y="0"/>
                    <a:pt x="1460322" y="24335"/>
                    <a:pt x="1460322" y="54353"/>
                  </a:cubicBezTo>
                  <a:lnTo>
                    <a:pt x="1460322" y="326053"/>
                  </a:lnTo>
                  <a:lnTo>
                    <a:pt x="1460322" y="326053"/>
                  </a:lnTo>
                  <a:lnTo>
                    <a:pt x="0" y="326053"/>
                  </a:lnTo>
                  <a:lnTo>
                    <a:pt x="0" y="326053"/>
                  </a:lnTo>
                  <a:lnTo>
                    <a:pt x="0" y="54353"/>
                  </a:lnTo>
                  <a:cubicBezTo>
                    <a:pt x="0" y="24335"/>
                    <a:pt x="24335" y="0"/>
                    <a:pt x="54353" y="0"/>
                  </a:cubicBezTo>
                  <a:close/>
                </a:path>
              </a:pathLst>
            </a:custGeom>
            <a:solidFill>
              <a:srgbClr val="82C836"/>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46399" tIns="46399" rIns="46399" bIns="30480" numCol="1" spcCol="1270" anchor="ctr" anchorCtr="0">
              <a:noAutofit/>
            </a:bodyPr>
            <a:lstStyle/>
            <a:p>
              <a:pPr lvl="0" algn="ctr" defTabSz="711200">
                <a:lnSpc>
                  <a:spcPct val="90000"/>
                </a:lnSpc>
                <a:spcBef>
                  <a:spcPct val="0"/>
                </a:spcBef>
                <a:spcAft>
                  <a:spcPct val="35000"/>
                </a:spcAft>
              </a:pPr>
              <a:r>
                <a:rPr lang="zh-CN" altLang="en-US" dirty="0">
                  <a:latin typeface="微软雅黑" pitchFamily="34" charset="-122"/>
                  <a:ea typeface="微软雅黑" pitchFamily="34" charset="-122"/>
                </a:rPr>
                <a:t>三是人口统计特征</a:t>
              </a:r>
            </a:p>
          </p:txBody>
        </p:sp>
      </p:grpSp>
      <p:sp>
        <p:nvSpPr>
          <p:cNvPr id="25" name="矩形 24"/>
          <p:cNvSpPr/>
          <p:nvPr/>
        </p:nvSpPr>
        <p:spPr>
          <a:xfrm>
            <a:off x="1545991" y="2714534"/>
            <a:ext cx="8924192" cy="799706"/>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社会保障越高</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机会拉动型创业比率就越高</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社会保障</a:t>
            </a:r>
            <a:r>
              <a:rPr lang="zh-CN" altLang="en-US" sz="2000" dirty="0" smtClean="0">
                <a:solidFill>
                  <a:schemeClr val="tx1">
                    <a:lumMod val="75000"/>
                    <a:lumOff val="25000"/>
                  </a:schemeClr>
                </a:solidFill>
                <a:latin typeface="微软雅黑" pitchFamily="34" charset="-122"/>
                <a:ea typeface="微软雅黑" pitchFamily="34" charset="-122"/>
              </a:rPr>
              <a:t>越低</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生存推动型创业者比率就越高。</a:t>
            </a:r>
            <a:endParaRPr lang="zh-CN" altLang="zh-CN" dirty="0">
              <a:solidFill>
                <a:schemeClr val="tx1">
                  <a:lumMod val="75000"/>
                  <a:lumOff val="25000"/>
                </a:schemeClr>
              </a:solidFill>
              <a:latin typeface="微软雅黑" pitchFamily="34" charset="-122"/>
              <a:ea typeface="微软雅黑" pitchFamily="34" charset="-122"/>
            </a:endParaRPr>
          </a:p>
        </p:txBody>
      </p:sp>
      <p:sp>
        <p:nvSpPr>
          <p:cNvPr id="27" name="矩形 26"/>
          <p:cNvSpPr/>
          <p:nvPr/>
        </p:nvSpPr>
        <p:spPr>
          <a:xfrm>
            <a:off x="1545991" y="4249967"/>
            <a:ext cx="8857079" cy="430374"/>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长期内收入水平提高有利于创业者需求层次的提升</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反之下降。</a:t>
            </a:r>
          </a:p>
        </p:txBody>
      </p:sp>
      <p:sp>
        <p:nvSpPr>
          <p:cNvPr id="28" name="矩形 27"/>
          <p:cNvSpPr/>
          <p:nvPr/>
        </p:nvSpPr>
        <p:spPr>
          <a:xfrm>
            <a:off x="1545991" y="5397748"/>
            <a:ext cx="8828942" cy="430374"/>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主要表现为创业者群体的受教育水平、 </a:t>
            </a:r>
            <a:r>
              <a:rPr lang="zh-CN" altLang="en-US" sz="2000" dirty="0" smtClean="0">
                <a:solidFill>
                  <a:schemeClr val="tx1">
                    <a:lumMod val="75000"/>
                    <a:lumOff val="25000"/>
                  </a:schemeClr>
                </a:solidFill>
                <a:latin typeface="微软雅黑" pitchFamily="34" charset="-122"/>
                <a:ea typeface="微软雅黑" pitchFamily="34" charset="-122"/>
              </a:rPr>
              <a:t>经验和</a:t>
            </a:r>
            <a:r>
              <a:rPr lang="zh-CN" altLang="en-US" sz="2000" dirty="0">
                <a:solidFill>
                  <a:schemeClr val="tx1">
                    <a:lumMod val="75000"/>
                    <a:lumOff val="25000"/>
                  </a:schemeClr>
                </a:solidFill>
                <a:latin typeface="微软雅黑" pitchFamily="34" charset="-122"/>
                <a:ea typeface="微软雅黑" pitchFamily="34" charset="-122"/>
              </a:rPr>
              <a:t>经历等因素。</a:t>
            </a:r>
            <a:endParaRPr lang="zh-CN" altLang="zh-CN" sz="2000" dirty="0">
              <a:solidFill>
                <a:schemeClr val="tx1">
                  <a:lumMod val="75000"/>
                  <a:lumOff val="25000"/>
                </a:schemeClr>
              </a:solidFill>
              <a:latin typeface="微软雅黑" pitchFamily="34" charset="-122"/>
              <a:ea typeface="微软雅黑" pitchFamily="34" charset="-122"/>
            </a:endParaRPr>
          </a:p>
        </p:txBody>
      </p:sp>
      <p:sp>
        <p:nvSpPr>
          <p:cNvPr id="29"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创业者</a:t>
            </a:r>
            <a:r>
              <a:rPr lang="zh-CN" altLang="en-US" sz="2400" b="1" dirty="0" smtClean="0">
                <a:solidFill>
                  <a:schemeClr val="tx1">
                    <a:lumMod val="75000"/>
                    <a:lumOff val="25000"/>
                  </a:schemeClr>
                </a:solidFill>
                <a:latin typeface="微软雅黑" pitchFamily="34" charset="-122"/>
                <a:ea typeface="微软雅黑" pitchFamily="34" charset="-122"/>
              </a:rPr>
              <a:t>概述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四</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创业者的创业动机</a:t>
            </a:r>
          </a:p>
        </p:txBody>
      </p:sp>
      <p:sp>
        <p:nvSpPr>
          <p:cNvPr id="2" name="矩形 1"/>
          <p:cNvSpPr/>
          <p:nvPr/>
        </p:nvSpPr>
        <p:spPr>
          <a:xfrm>
            <a:off x="1453964" y="1132185"/>
            <a:ext cx="9019443" cy="830997"/>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从间接影响创业动机形成的原因看</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创业者的</a:t>
            </a:r>
            <a:r>
              <a:rPr lang="zh-CN" altLang="en-US" sz="2000" dirty="0" smtClean="0">
                <a:solidFill>
                  <a:schemeClr val="tx1">
                    <a:lumMod val="75000"/>
                    <a:lumOff val="25000"/>
                  </a:schemeClr>
                </a:solidFill>
                <a:latin typeface="微软雅黑" pitchFamily="34" charset="-122"/>
                <a:ea typeface="微软雅黑" pitchFamily="34" charset="-122"/>
              </a:rPr>
              <a:t>需求层次</a:t>
            </a:r>
            <a:r>
              <a:rPr lang="zh-CN" altLang="en-US" sz="2000" dirty="0">
                <a:solidFill>
                  <a:schemeClr val="tx1">
                    <a:lumMod val="75000"/>
                    <a:lumOff val="25000"/>
                  </a:schemeClr>
                </a:solidFill>
                <a:latin typeface="微软雅黑" pitchFamily="34" charset="-122"/>
                <a:ea typeface="微软雅黑" pitchFamily="34" charset="-122"/>
              </a:rPr>
              <a:t>还受诸多具有长远意义的</a:t>
            </a:r>
            <a:r>
              <a:rPr lang="zh-CN" altLang="en-US" sz="2000" dirty="0" smtClean="0">
                <a:solidFill>
                  <a:schemeClr val="tx1">
                    <a:lumMod val="75000"/>
                    <a:lumOff val="25000"/>
                  </a:schemeClr>
                </a:solidFill>
                <a:latin typeface="微软雅黑" pitchFamily="34" charset="-122"/>
                <a:ea typeface="微软雅黑" pitchFamily="34" charset="-122"/>
              </a:rPr>
              <a:t>宏观因素</a:t>
            </a:r>
            <a:r>
              <a:rPr lang="zh-CN" altLang="en-US" sz="2000" dirty="0">
                <a:solidFill>
                  <a:schemeClr val="tx1">
                    <a:lumMod val="75000"/>
                    <a:lumOff val="25000"/>
                  </a:schemeClr>
                </a:solidFill>
                <a:latin typeface="微软雅黑" pitchFamily="34" charset="-122"/>
                <a:ea typeface="微软雅黑" pitchFamily="34" charset="-122"/>
              </a:rPr>
              <a:t>的影响。</a:t>
            </a:r>
          </a:p>
        </p:txBody>
      </p:sp>
    </p:spTree>
    <p:extLst>
      <p:ext uri="{BB962C8B-B14F-4D97-AF65-F5344CB8AC3E}">
        <p14:creationId xmlns:p14="http://schemas.microsoft.com/office/powerpoint/2010/main" val="246572556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randombar(horizontal)">
                                      <p:cBhvr>
                                        <p:cTn id="12" dur="500"/>
                                        <p:tgtEl>
                                          <p:spTgt spid="15"/>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randombar(horizontal)">
                                      <p:cBhvr>
                                        <p:cTn id="15" dur="500"/>
                                        <p:tgtEl>
                                          <p:spTgt spid="25"/>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p:cTn id="20" dur="1000" fill="hold"/>
                                        <p:tgtEl>
                                          <p:spTgt spid="19"/>
                                        </p:tgtEl>
                                        <p:attrNameLst>
                                          <p:attrName>ppt_w</p:attrName>
                                        </p:attrNameLst>
                                      </p:cBhvr>
                                      <p:tavLst>
                                        <p:tav tm="0">
                                          <p:val>
                                            <p:fltVal val="0"/>
                                          </p:val>
                                        </p:tav>
                                        <p:tav tm="100000">
                                          <p:val>
                                            <p:strVal val="#ppt_w"/>
                                          </p:val>
                                        </p:tav>
                                      </p:tavLst>
                                    </p:anim>
                                    <p:anim calcmode="lin" valueType="num">
                                      <p:cBhvr>
                                        <p:cTn id="21" dur="1000" fill="hold"/>
                                        <p:tgtEl>
                                          <p:spTgt spid="19"/>
                                        </p:tgtEl>
                                        <p:attrNameLst>
                                          <p:attrName>ppt_h</p:attrName>
                                        </p:attrNameLst>
                                      </p:cBhvr>
                                      <p:tavLst>
                                        <p:tav tm="0">
                                          <p:val>
                                            <p:fltVal val="0"/>
                                          </p:val>
                                        </p:tav>
                                        <p:tav tm="100000">
                                          <p:val>
                                            <p:strVal val="#ppt_h"/>
                                          </p:val>
                                        </p:tav>
                                      </p:tavLst>
                                    </p:anim>
                                    <p:anim calcmode="lin" valueType="num">
                                      <p:cBhvr>
                                        <p:cTn id="22" dur="1000" fill="hold"/>
                                        <p:tgtEl>
                                          <p:spTgt spid="19"/>
                                        </p:tgtEl>
                                        <p:attrNameLst>
                                          <p:attrName>style.rotation</p:attrName>
                                        </p:attrNameLst>
                                      </p:cBhvr>
                                      <p:tavLst>
                                        <p:tav tm="0">
                                          <p:val>
                                            <p:fltVal val="90"/>
                                          </p:val>
                                        </p:tav>
                                        <p:tav tm="100000">
                                          <p:val>
                                            <p:fltVal val="0"/>
                                          </p:val>
                                        </p:tav>
                                      </p:tavLst>
                                    </p:anim>
                                    <p:animEffect transition="in" filter="fade">
                                      <p:cBhvr>
                                        <p:cTn id="23" dur="1000"/>
                                        <p:tgtEl>
                                          <p:spTgt spid="19"/>
                                        </p:tgtEl>
                                      </p:cBhvr>
                                    </p:animEffect>
                                  </p:childTnLst>
                                </p:cTn>
                              </p:par>
                              <p:par>
                                <p:cTn id="24" presetID="31" presetClass="entr" presetSubtype="0" fill="hold" grpId="0" nodeType="with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p:cTn id="26" dur="1000" fill="hold"/>
                                        <p:tgtEl>
                                          <p:spTgt spid="27"/>
                                        </p:tgtEl>
                                        <p:attrNameLst>
                                          <p:attrName>ppt_w</p:attrName>
                                        </p:attrNameLst>
                                      </p:cBhvr>
                                      <p:tavLst>
                                        <p:tav tm="0">
                                          <p:val>
                                            <p:fltVal val="0"/>
                                          </p:val>
                                        </p:tav>
                                        <p:tav tm="100000">
                                          <p:val>
                                            <p:strVal val="#ppt_w"/>
                                          </p:val>
                                        </p:tav>
                                      </p:tavLst>
                                    </p:anim>
                                    <p:anim calcmode="lin" valueType="num">
                                      <p:cBhvr>
                                        <p:cTn id="27" dur="1000" fill="hold"/>
                                        <p:tgtEl>
                                          <p:spTgt spid="27"/>
                                        </p:tgtEl>
                                        <p:attrNameLst>
                                          <p:attrName>ppt_h</p:attrName>
                                        </p:attrNameLst>
                                      </p:cBhvr>
                                      <p:tavLst>
                                        <p:tav tm="0">
                                          <p:val>
                                            <p:fltVal val="0"/>
                                          </p:val>
                                        </p:tav>
                                        <p:tav tm="100000">
                                          <p:val>
                                            <p:strVal val="#ppt_h"/>
                                          </p:val>
                                        </p:tav>
                                      </p:tavLst>
                                    </p:anim>
                                    <p:anim calcmode="lin" valueType="num">
                                      <p:cBhvr>
                                        <p:cTn id="28" dur="1000" fill="hold"/>
                                        <p:tgtEl>
                                          <p:spTgt spid="27"/>
                                        </p:tgtEl>
                                        <p:attrNameLst>
                                          <p:attrName>style.rotation</p:attrName>
                                        </p:attrNameLst>
                                      </p:cBhvr>
                                      <p:tavLst>
                                        <p:tav tm="0">
                                          <p:val>
                                            <p:fltVal val="90"/>
                                          </p:val>
                                        </p:tav>
                                        <p:tav tm="100000">
                                          <p:val>
                                            <p:fltVal val="0"/>
                                          </p:val>
                                        </p:tav>
                                      </p:tavLst>
                                    </p:anim>
                                    <p:animEffect transition="in" filter="fade">
                                      <p:cBhvr>
                                        <p:cTn id="29" dur="1000"/>
                                        <p:tgtEl>
                                          <p:spTgt spid="27"/>
                                        </p:tgtEl>
                                      </p:cBhvr>
                                    </p:animEffect>
                                  </p:childTnLst>
                                </p:cTn>
                              </p:par>
                            </p:childTnLst>
                          </p:cTn>
                        </p:par>
                      </p:childTnLst>
                    </p:cTn>
                  </p:par>
                  <p:par>
                    <p:cTn id="30" fill="hold">
                      <p:stCondLst>
                        <p:cond delay="indefinite"/>
                      </p:stCondLst>
                      <p:childTnLst>
                        <p:par>
                          <p:cTn id="31" fill="hold">
                            <p:stCondLst>
                              <p:cond delay="0"/>
                            </p:stCondLst>
                            <p:childTnLst>
                              <p:par>
                                <p:cTn id="32" presetID="45" presetClass="entr" presetSubtype="0" fill="hold" nodeType="click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2000"/>
                                        <p:tgtEl>
                                          <p:spTgt spid="22"/>
                                        </p:tgtEl>
                                      </p:cBhvr>
                                    </p:animEffect>
                                    <p:anim calcmode="lin" valueType="num">
                                      <p:cBhvr>
                                        <p:cTn id="35" dur="2000" fill="hold"/>
                                        <p:tgtEl>
                                          <p:spTgt spid="22"/>
                                        </p:tgtEl>
                                        <p:attrNameLst>
                                          <p:attrName>ppt_w</p:attrName>
                                        </p:attrNameLst>
                                      </p:cBhvr>
                                      <p:tavLst>
                                        <p:tav tm="0" fmla="#ppt_w*sin(2.5*pi*$)">
                                          <p:val>
                                            <p:fltVal val="0"/>
                                          </p:val>
                                        </p:tav>
                                        <p:tav tm="100000">
                                          <p:val>
                                            <p:fltVal val="1"/>
                                          </p:val>
                                        </p:tav>
                                      </p:tavLst>
                                    </p:anim>
                                    <p:anim calcmode="lin" valueType="num">
                                      <p:cBhvr>
                                        <p:cTn id="36" dur="2000" fill="hold"/>
                                        <p:tgtEl>
                                          <p:spTgt spid="22"/>
                                        </p:tgtEl>
                                        <p:attrNameLst>
                                          <p:attrName>ppt_h</p:attrName>
                                        </p:attrNameLst>
                                      </p:cBhvr>
                                      <p:tavLst>
                                        <p:tav tm="0">
                                          <p:val>
                                            <p:strVal val="#ppt_h"/>
                                          </p:val>
                                        </p:tav>
                                        <p:tav tm="100000">
                                          <p:val>
                                            <p:strVal val="#ppt_h"/>
                                          </p:val>
                                        </p:tav>
                                      </p:tavLst>
                                    </p:anim>
                                  </p:childTnLst>
                                </p:cTn>
                              </p:par>
                              <p:par>
                                <p:cTn id="37" presetID="45"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2000"/>
                                        <p:tgtEl>
                                          <p:spTgt spid="28"/>
                                        </p:tgtEl>
                                      </p:cBhvr>
                                    </p:animEffect>
                                    <p:anim calcmode="lin" valueType="num">
                                      <p:cBhvr>
                                        <p:cTn id="40" dur="2000" fill="hold"/>
                                        <p:tgtEl>
                                          <p:spTgt spid="28"/>
                                        </p:tgtEl>
                                        <p:attrNameLst>
                                          <p:attrName>ppt_w</p:attrName>
                                        </p:attrNameLst>
                                      </p:cBhvr>
                                      <p:tavLst>
                                        <p:tav tm="0" fmla="#ppt_w*sin(2.5*pi*$)">
                                          <p:val>
                                            <p:fltVal val="0"/>
                                          </p:val>
                                        </p:tav>
                                        <p:tav tm="100000">
                                          <p:val>
                                            <p:fltVal val="1"/>
                                          </p:val>
                                        </p:tav>
                                      </p:tavLst>
                                    </p:anim>
                                    <p:anim calcmode="lin" valueType="num">
                                      <p:cBhvr>
                                        <p:cTn id="41" dur="2000" fill="hold"/>
                                        <p:tgtEl>
                                          <p:spTgt spid="2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28"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创业者</a:t>
            </a:r>
            <a:r>
              <a:rPr lang="zh-CN" altLang="en-US" sz="2400" b="1" dirty="0" smtClean="0">
                <a:solidFill>
                  <a:schemeClr val="tx1">
                    <a:lumMod val="75000"/>
                    <a:lumOff val="25000"/>
                  </a:schemeClr>
                </a:solidFill>
                <a:latin typeface="微软雅黑" pitchFamily="34" charset="-122"/>
                <a:ea typeface="微软雅黑" pitchFamily="34" charset="-122"/>
              </a:rPr>
              <a:t>概述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五</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创业能力的训练与培养</a:t>
            </a:r>
          </a:p>
        </p:txBody>
      </p:sp>
      <p:grpSp>
        <p:nvGrpSpPr>
          <p:cNvPr id="33" name="组合 34"/>
          <p:cNvGrpSpPr/>
          <p:nvPr/>
        </p:nvGrpSpPr>
        <p:grpSpPr>
          <a:xfrm>
            <a:off x="6157374" y="1394030"/>
            <a:ext cx="1484823" cy="2849652"/>
            <a:chOff x="6156302" y="1476392"/>
            <a:chExt cx="1484565" cy="2848113"/>
          </a:xfrm>
        </p:grpSpPr>
        <p:grpSp>
          <p:nvGrpSpPr>
            <p:cNvPr id="35" name="组合 35"/>
            <p:cNvGrpSpPr/>
            <p:nvPr/>
          </p:nvGrpSpPr>
          <p:grpSpPr>
            <a:xfrm>
              <a:off x="6156302" y="1476392"/>
              <a:ext cx="1484565" cy="2848113"/>
              <a:chOff x="6156302" y="1476392"/>
              <a:chExt cx="1484565" cy="2848113"/>
            </a:xfrm>
          </p:grpSpPr>
          <p:sp>
            <p:nvSpPr>
              <p:cNvPr id="39" name="MH_Other_3"/>
              <p:cNvSpPr/>
              <p:nvPr>
                <p:custDataLst>
                  <p:tags r:id="rId6"/>
                </p:custDataLst>
              </p:nvPr>
            </p:nvSpPr>
            <p:spPr>
              <a:xfrm rot="5400000" flipV="1">
                <a:off x="5311844" y="2591146"/>
                <a:ext cx="2577817" cy="888902"/>
              </a:xfrm>
              <a:prstGeom prst="bentArrow">
                <a:avLst>
                  <a:gd name="adj1" fmla="val 7438"/>
                  <a:gd name="adj2" fmla="val 3464"/>
                  <a:gd name="adj3" fmla="val 0"/>
                  <a:gd name="adj4" fmla="val 30020"/>
                </a:avLst>
              </a:prstGeom>
              <a:solidFill>
                <a:srgbClr val="5FBD98"/>
              </a:solidFill>
              <a:ln w="76200" cap="flat" cmpd="sng" algn="ctr">
                <a:solidFill>
                  <a:schemeClr val="accent1"/>
                </a:solidFill>
                <a:prstDash val="solid"/>
              </a:ln>
              <a:effectLst/>
            </p:spPr>
            <p:txBody>
              <a:bodyPr anchor="ctr"/>
              <a:lstStyle/>
              <a:p>
                <a:pPr algn="ctr" defTabSz="1030372">
                  <a:defRPr/>
                </a:pPr>
                <a:endParaRPr lang="en-US" sz="2700" kern="0" dirty="0">
                  <a:solidFill>
                    <a:schemeClr val="bg1">
                      <a:lumMod val="50000"/>
                    </a:schemeClr>
                  </a:solidFill>
                  <a:latin typeface="微软雅黑" pitchFamily="34" charset="-122"/>
                  <a:ea typeface="微软雅黑" pitchFamily="34" charset="-122"/>
                  <a:sym typeface="Arial" panose="020B0604020202020204" pitchFamily="34" charset="0"/>
                </a:endParaRPr>
              </a:p>
            </p:txBody>
          </p:sp>
          <p:sp>
            <p:nvSpPr>
              <p:cNvPr id="40" name="椭圆 39"/>
              <p:cNvSpPr/>
              <p:nvPr/>
            </p:nvSpPr>
            <p:spPr>
              <a:xfrm>
                <a:off x="7018705" y="1476392"/>
                <a:ext cx="622162" cy="622163"/>
              </a:xfrm>
              <a:prstGeom prst="ellipse">
                <a:avLst/>
              </a:prstGeom>
              <a:solidFill>
                <a:schemeClr val="accent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itchFamily="34" charset="-122"/>
                  <a:ea typeface="微软雅黑" pitchFamily="34" charset="-122"/>
                </a:endParaRPr>
              </a:p>
            </p:txBody>
          </p:sp>
        </p:grpSp>
        <p:grpSp>
          <p:nvGrpSpPr>
            <p:cNvPr id="36" name="组合 36"/>
            <p:cNvGrpSpPr/>
            <p:nvPr/>
          </p:nvGrpSpPr>
          <p:grpSpPr>
            <a:xfrm>
              <a:off x="7090635" y="1546559"/>
              <a:ext cx="477358" cy="464474"/>
              <a:chOff x="4405792" y="1573446"/>
              <a:chExt cx="477358" cy="464474"/>
            </a:xfrm>
          </p:grpSpPr>
          <p:sp>
            <p:nvSpPr>
              <p:cNvPr id="37" name="椭圆 36"/>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itchFamily="34" charset="-122"/>
                  <a:ea typeface="微软雅黑" pitchFamily="34" charset="-122"/>
                </a:endParaRPr>
              </a:p>
            </p:txBody>
          </p:sp>
          <p:sp>
            <p:nvSpPr>
              <p:cNvPr id="38" name="文本框 114"/>
              <p:cNvSpPr txBox="1"/>
              <p:nvPr/>
            </p:nvSpPr>
            <p:spPr>
              <a:xfrm>
                <a:off x="4405792" y="1609239"/>
                <a:ext cx="469918" cy="384513"/>
              </a:xfrm>
              <a:prstGeom prst="rect">
                <a:avLst/>
              </a:prstGeom>
              <a:noFill/>
            </p:spPr>
            <p:txBody>
              <a:bodyPr wrap="none" rtlCol="0">
                <a:spAutoFit/>
              </a:bodyPr>
              <a:lstStyle/>
              <a:p>
                <a:r>
                  <a:rPr lang="en-US" altLang="zh-CN" sz="1900" dirty="0">
                    <a:solidFill>
                      <a:schemeClr val="bg1">
                        <a:lumMod val="50000"/>
                      </a:schemeClr>
                    </a:solidFill>
                    <a:latin typeface="微软雅黑" pitchFamily="34" charset="-122"/>
                    <a:ea typeface="微软雅黑" pitchFamily="34" charset="-122"/>
                  </a:rPr>
                  <a:t>02</a:t>
                </a:r>
                <a:endParaRPr lang="zh-CN" altLang="en-US" sz="1900" dirty="0">
                  <a:solidFill>
                    <a:schemeClr val="bg1">
                      <a:lumMod val="50000"/>
                    </a:schemeClr>
                  </a:solidFill>
                  <a:latin typeface="微软雅黑" pitchFamily="34" charset="-122"/>
                  <a:ea typeface="微软雅黑" pitchFamily="34" charset="-122"/>
                </a:endParaRPr>
              </a:p>
            </p:txBody>
          </p:sp>
        </p:grpSp>
      </p:grpSp>
      <p:grpSp>
        <p:nvGrpSpPr>
          <p:cNvPr id="41" name="组合 45"/>
          <p:cNvGrpSpPr/>
          <p:nvPr/>
        </p:nvGrpSpPr>
        <p:grpSpPr>
          <a:xfrm>
            <a:off x="5118709" y="4598697"/>
            <a:ext cx="1709999" cy="1710625"/>
            <a:chOff x="4700937" y="4015204"/>
            <a:chExt cx="455921" cy="455921"/>
          </a:xfrm>
          <a:effectLst/>
        </p:grpSpPr>
        <p:sp>
          <p:nvSpPr>
            <p:cNvPr id="42" name="椭圆 41"/>
            <p:cNvSpPr/>
            <p:nvPr/>
          </p:nvSpPr>
          <p:spPr>
            <a:xfrm flipH="1">
              <a:off x="4700937" y="4015204"/>
              <a:ext cx="455921" cy="455921"/>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itchFamily="34" charset="-122"/>
                <a:ea typeface="微软雅黑" pitchFamily="34" charset="-122"/>
              </a:endParaRPr>
            </a:p>
          </p:txBody>
        </p:sp>
        <p:sp>
          <p:nvSpPr>
            <p:cNvPr id="43" name="椭圆 42"/>
            <p:cNvSpPr/>
            <p:nvPr/>
          </p:nvSpPr>
          <p:spPr>
            <a:xfrm flipH="1">
              <a:off x="4711557" y="4025824"/>
              <a:ext cx="434681" cy="434681"/>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itchFamily="34" charset="-122"/>
                <a:ea typeface="微软雅黑" pitchFamily="34" charset="-122"/>
              </a:endParaRPr>
            </a:p>
          </p:txBody>
        </p:sp>
      </p:grpSp>
      <p:grpSp>
        <p:nvGrpSpPr>
          <p:cNvPr id="44" name="组合 51"/>
          <p:cNvGrpSpPr/>
          <p:nvPr/>
        </p:nvGrpSpPr>
        <p:grpSpPr>
          <a:xfrm>
            <a:off x="4343547" y="1417682"/>
            <a:ext cx="1426140" cy="3804319"/>
            <a:chOff x="4342792" y="1500033"/>
            <a:chExt cx="1425893" cy="3802264"/>
          </a:xfrm>
        </p:grpSpPr>
        <p:grpSp>
          <p:nvGrpSpPr>
            <p:cNvPr id="45" name="组合 52"/>
            <p:cNvGrpSpPr/>
            <p:nvPr/>
          </p:nvGrpSpPr>
          <p:grpSpPr>
            <a:xfrm>
              <a:off x="4342792" y="1500033"/>
              <a:ext cx="1425893" cy="3802264"/>
              <a:chOff x="4342792" y="1500033"/>
              <a:chExt cx="1425893" cy="3802264"/>
            </a:xfrm>
          </p:grpSpPr>
          <p:sp>
            <p:nvSpPr>
              <p:cNvPr id="49" name="MH_Other_3"/>
              <p:cNvSpPr/>
              <p:nvPr>
                <p:custDataLst>
                  <p:tags r:id="rId5"/>
                </p:custDataLst>
              </p:nvPr>
            </p:nvSpPr>
            <p:spPr>
              <a:xfrm rot="16200000" flipH="1" flipV="1">
                <a:off x="3546429" y="3080042"/>
                <a:ext cx="3555609" cy="888902"/>
              </a:xfrm>
              <a:prstGeom prst="bentArrow">
                <a:avLst>
                  <a:gd name="adj1" fmla="val 7438"/>
                  <a:gd name="adj2" fmla="val 3464"/>
                  <a:gd name="adj3" fmla="val 0"/>
                  <a:gd name="adj4" fmla="val 30020"/>
                </a:avLst>
              </a:prstGeom>
              <a:solidFill>
                <a:srgbClr val="5FBD98"/>
              </a:solidFill>
              <a:ln w="76200" cap="flat" cmpd="sng" algn="ctr">
                <a:solidFill>
                  <a:schemeClr val="accent1"/>
                </a:solidFill>
                <a:prstDash val="solid"/>
              </a:ln>
              <a:effectLst/>
            </p:spPr>
            <p:txBody>
              <a:bodyPr anchor="ctr"/>
              <a:lstStyle/>
              <a:p>
                <a:pPr algn="ctr" defTabSz="1030372">
                  <a:defRPr/>
                </a:pPr>
                <a:endParaRPr lang="en-US" sz="2700" kern="0" dirty="0">
                  <a:solidFill>
                    <a:schemeClr val="bg1">
                      <a:lumMod val="50000"/>
                    </a:schemeClr>
                  </a:solidFill>
                  <a:latin typeface="微软雅黑" pitchFamily="34" charset="-122"/>
                  <a:ea typeface="微软雅黑" pitchFamily="34" charset="-122"/>
                  <a:sym typeface="Arial" panose="020B0604020202020204" pitchFamily="34" charset="0"/>
                </a:endParaRPr>
              </a:p>
            </p:txBody>
          </p:sp>
          <p:sp>
            <p:nvSpPr>
              <p:cNvPr id="50" name="椭圆 49"/>
              <p:cNvSpPr/>
              <p:nvPr/>
            </p:nvSpPr>
            <p:spPr>
              <a:xfrm>
                <a:off x="4342792" y="1500033"/>
                <a:ext cx="622162" cy="622163"/>
              </a:xfrm>
              <a:prstGeom prst="ellipse">
                <a:avLst/>
              </a:prstGeom>
              <a:solidFill>
                <a:schemeClr val="accent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itchFamily="34" charset="-122"/>
                  <a:ea typeface="微软雅黑" pitchFamily="34" charset="-122"/>
                </a:endParaRPr>
              </a:p>
            </p:txBody>
          </p:sp>
        </p:grpSp>
        <p:grpSp>
          <p:nvGrpSpPr>
            <p:cNvPr id="46" name="组合 53"/>
            <p:cNvGrpSpPr/>
            <p:nvPr/>
          </p:nvGrpSpPr>
          <p:grpSpPr>
            <a:xfrm>
              <a:off x="4407687" y="1573446"/>
              <a:ext cx="475463" cy="464474"/>
              <a:chOff x="4407687" y="1573446"/>
              <a:chExt cx="475463" cy="464474"/>
            </a:xfrm>
          </p:grpSpPr>
          <p:sp>
            <p:nvSpPr>
              <p:cNvPr id="47" name="椭圆 46"/>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itchFamily="34" charset="-122"/>
                  <a:ea typeface="微软雅黑" pitchFamily="34" charset="-122"/>
                </a:endParaRPr>
              </a:p>
            </p:txBody>
          </p:sp>
          <p:sp>
            <p:nvSpPr>
              <p:cNvPr id="48" name="文本框 101"/>
              <p:cNvSpPr txBox="1"/>
              <p:nvPr/>
            </p:nvSpPr>
            <p:spPr>
              <a:xfrm>
                <a:off x="4407687" y="1620522"/>
                <a:ext cx="469918" cy="384513"/>
              </a:xfrm>
              <a:prstGeom prst="rect">
                <a:avLst/>
              </a:prstGeom>
              <a:noFill/>
            </p:spPr>
            <p:txBody>
              <a:bodyPr wrap="none" rtlCol="0">
                <a:spAutoFit/>
              </a:bodyPr>
              <a:lstStyle/>
              <a:p>
                <a:r>
                  <a:rPr lang="en-US" altLang="zh-CN" sz="1900" dirty="0">
                    <a:solidFill>
                      <a:schemeClr val="bg1">
                        <a:lumMod val="50000"/>
                      </a:schemeClr>
                    </a:solidFill>
                    <a:latin typeface="微软雅黑" pitchFamily="34" charset="-122"/>
                    <a:ea typeface="微软雅黑" pitchFamily="34" charset="-122"/>
                  </a:rPr>
                  <a:t>01</a:t>
                </a:r>
                <a:endParaRPr lang="zh-CN" altLang="en-US" sz="1900" dirty="0">
                  <a:solidFill>
                    <a:schemeClr val="bg1">
                      <a:lumMod val="50000"/>
                    </a:schemeClr>
                  </a:solidFill>
                  <a:latin typeface="微软雅黑" pitchFamily="34" charset="-122"/>
                  <a:ea typeface="微软雅黑" pitchFamily="34" charset="-122"/>
                </a:endParaRPr>
              </a:p>
            </p:txBody>
          </p:sp>
        </p:grpSp>
      </p:grpSp>
      <p:grpSp>
        <p:nvGrpSpPr>
          <p:cNvPr id="51" name="组合 58"/>
          <p:cNvGrpSpPr/>
          <p:nvPr/>
        </p:nvGrpSpPr>
        <p:grpSpPr>
          <a:xfrm>
            <a:off x="4343549" y="2994954"/>
            <a:ext cx="1203377" cy="2671743"/>
            <a:chOff x="4342792" y="3076450"/>
            <a:chExt cx="1203168" cy="2670299"/>
          </a:xfrm>
        </p:grpSpPr>
        <p:grpSp>
          <p:nvGrpSpPr>
            <p:cNvPr id="52" name="组合 59"/>
            <p:cNvGrpSpPr/>
            <p:nvPr/>
          </p:nvGrpSpPr>
          <p:grpSpPr>
            <a:xfrm>
              <a:off x="4342792" y="3076450"/>
              <a:ext cx="1203168" cy="2670299"/>
              <a:chOff x="4342792" y="3076450"/>
              <a:chExt cx="1203168" cy="2670299"/>
            </a:xfrm>
          </p:grpSpPr>
          <p:sp>
            <p:nvSpPr>
              <p:cNvPr id="56" name="MH_Other_3"/>
              <p:cNvSpPr/>
              <p:nvPr>
                <p:custDataLst>
                  <p:tags r:id="rId4"/>
                </p:custDataLst>
              </p:nvPr>
            </p:nvSpPr>
            <p:spPr>
              <a:xfrm rot="16200000" flipH="1" flipV="1">
                <a:off x="3897358" y="4098147"/>
                <a:ext cx="2408302" cy="888902"/>
              </a:xfrm>
              <a:prstGeom prst="bentArrow">
                <a:avLst>
                  <a:gd name="adj1" fmla="val 7438"/>
                  <a:gd name="adj2" fmla="val 3464"/>
                  <a:gd name="adj3" fmla="val 0"/>
                  <a:gd name="adj4" fmla="val 30020"/>
                </a:avLst>
              </a:prstGeom>
              <a:solidFill>
                <a:srgbClr val="5FBD98"/>
              </a:solidFill>
              <a:ln w="76200" cap="flat" cmpd="sng" algn="ctr">
                <a:solidFill>
                  <a:schemeClr val="accent1"/>
                </a:solidFill>
                <a:prstDash val="solid"/>
              </a:ln>
              <a:effectLst/>
            </p:spPr>
            <p:txBody>
              <a:bodyPr anchor="ctr"/>
              <a:lstStyle/>
              <a:p>
                <a:pPr algn="ctr" defTabSz="1030372">
                  <a:defRPr/>
                </a:pPr>
                <a:endParaRPr lang="en-US" sz="2700" kern="0" dirty="0">
                  <a:solidFill>
                    <a:schemeClr val="bg1">
                      <a:lumMod val="50000"/>
                    </a:schemeClr>
                  </a:solidFill>
                  <a:latin typeface="微软雅黑" pitchFamily="34" charset="-122"/>
                  <a:ea typeface="微软雅黑" pitchFamily="34" charset="-122"/>
                  <a:sym typeface="Arial" panose="020B0604020202020204" pitchFamily="34" charset="0"/>
                </a:endParaRPr>
              </a:p>
            </p:txBody>
          </p:sp>
          <p:sp>
            <p:nvSpPr>
              <p:cNvPr id="57" name="椭圆 56"/>
              <p:cNvSpPr/>
              <p:nvPr/>
            </p:nvSpPr>
            <p:spPr>
              <a:xfrm>
                <a:off x="4342792" y="3076450"/>
                <a:ext cx="622162" cy="622163"/>
              </a:xfrm>
              <a:prstGeom prst="ellipse">
                <a:avLst/>
              </a:prstGeom>
              <a:solidFill>
                <a:schemeClr val="accent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itchFamily="34" charset="-122"/>
                  <a:ea typeface="微软雅黑" pitchFamily="34" charset="-122"/>
                </a:endParaRPr>
              </a:p>
            </p:txBody>
          </p:sp>
        </p:grpSp>
        <p:grpSp>
          <p:nvGrpSpPr>
            <p:cNvPr id="53" name="组合 60"/>
            <p:cNvGrpSpPr/>
            <p:nvPr/>
          </p:nvGrpSpPr>
          <p:grpSpPr>
            <a:xfrm>
              <a:off x="4414756" y="3155936"/>
              <a:ext cx="478198" cy="464474"/>
              <a:chOff x="4404952" y="1573446"/>
              <a:chExt cx="478198" cy="464474"/>
            </a:xfrm>
          </p:grpSpPr>
          <p:sp>
            <p:nvSpPr>
              <p:cNvPr id="54" name="椭圆 53"/>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itchFamily="34" charset="-122"/>
                  <a:ea typeface="微软雅黑" pitchFamily="34" charset="-122"/>
                </a:endParaRPr>
              </a:p>
            </p:txBody>
          </p:sp>
          <p:sp>
            <p:nvSpPr>
              <p:cNvPr id="55" name="文本框 105"/>
              <p:cNvSpPr txBox="1"/>
              <p:nvPr/>
            </p:nvSpPr>
            <p:spPr>
              <a:xfrm>
                <a:off x="4404952" y="1627172"/>
                <a:ext cx="469918" cy="384513"/>
              </a:xfrm>
              <a:prstGeom prst="rect">
                <a:avLst/>
              </a:prstGeom>
              <a:noFill/>
            </p:spPr>
            <p:txBody>
              <a:bodyPr wrap="none" rtlCol="0">
                <a:spAutoFit/>
              </a:bodyPr>
              <a:lstStyle/>
              <a:p>
                <a:r>
                  <a:rPr lang="en-US" altLang="zh-CN" sz="1900" dirty="0">
                    <a:solidFill>
                      <a:schemeClr val="bg1">
                        <a:lumMod val="50000"/>
                      </a:schemeClr>
                    </a:solidFill>
                    <a:latin typeface="微软雅黑" pitchFamily="34" charset="-122"/>
                    <a:ea typeface="微软雅黑" pitchFamily="34" charset="-122"/>
                  </a:rPr>
                  <a:t>03</a:t>
                </a:r>
                <a:endParaRPr lang="zh-CN" altLang="en-US" sz="1900" dirty="0">
                  <a:solidFill>
                    <a:schemeClr val="bg1">
                      <a:lumMod val="50000"/>
                    </a:schemeClr>
                  </a:solidFill>
                  <a:latin typeface="微软雅黑" pitchFamily="34" charset="-122"/>
                  <a:ea typeface="微软雅黑" pitchFamily="34" charset="-122"/>
                </a:endParaRPr>
              </a:p>
            </p:txBody>
          </p:sp>
        </p:grpSp>
      </p:grpSp>
      <p:grpSp>
        <p:nvGrpSpPr>
          <p:cNvPr id="58" name="组合 65"/>
          <p:cNvGrpSpPr/>
          <p:nvPr/>
        </p:nvGrpSpPr>
        <p:grpSpPr>
          <a:xfrm>
            <a:off x="6157374" y="2532505"/>
            <a:ext cx="1484823" cy="2867377"/>
            <a:chOff x="6156302" y="2614250"/>
            <a:chExt cx="1484565" cy="2865828"/>
          </a:xfrm>
        </p:grpSpPr>
        <p:grpSp>
          <p:nvGrpSpPr>
            <p:cNvPr id="59" name="组合 66"/>
            <p:cNvGrpSpPr/>
            <p:nvPr/>
          </p:nvGrpSpPr>
          <p:grpSpPr>
            <a:xfrm>
              <a:off x="6156302" y="2614250"/>
              <a:ext cx="1484565" cy="2865828"/>
              <a:chOff x="6156302" y="2614250"/>
              <a:chExt cx="1484565" cy="2865828"/>
            </a:xfrm>
          </p:grpSpPr>
          <p:sp>
            <p:nvSpPr>
              <p:cNvPr id="63" name="MH_Other_3"/>
              <p:cNvSpPr/>
              <p:nvPr>
                <p:custDataLst>
                  <p:tags r:id="rId3"/>
                </p:custDataLst>
              </p:nvPr>
            </p:nvSpPr>
            <p:spPr>
              <a:xfrm rot="5400000" flipV="1">
                <a:off x="5311844" y="3746719"/>
                <a:ext cx="2577817" cy="888902"/>
              </a:xfrm>
              <a:prstGeom prst="bentArrow">
                <a:avLst>
                  <a:gd name="adj1" fmla="val 7438"/>
                  <a:gd name="adj2" fmla="val 3464"/>
                  <a:gd name="adj3" fmla="val 0"/>
                  <a:gd name="adj4" fmla="val 30020"/>
                </a:avLst>
              </a:prstGeom>
              <a:solidFill>
                <a:srgbClr val="5FBD98"/>
              </a:solidFill>
              <a:ln w="76200" cap="flat" cmpd="sng" algn="ctr">
                <a:solidFill>
                  <a:schemeClr val="accent1"/>
                </a:solidFill>
                <a:prstDash val="solid"/>
              </a:ln>
              <a:effectLst/>
            </p:spPr>
            <p:txBody>
              <a:bodyPr anchor="ctr"/>
              <a:lstStyle/>
              <a:p>
                <a:pPr algn="ctr" defTabSz="1030372">
                  <a:defRPr/>
                </a:pPr>
                <a:endParaRPr lang="en-US" sz="2700" kern="0" dirty="0">
                  <a:solidFill>
                    <a:schemeClr val="bg1">
                      <a:lumMod val="50000"/>
                    </a:schemeClr>
                  </a:solidFill>
                  <a:latin typeface="微软雅黑" pitchFamily="34" charset="-122"/>
                  <a:ea typeface="微软雅黑" pitchFamily="34" charset="-122"/>
                  <a:sym typeface="Arial" panose="020B0604020202020204" pitchFamily="34" charset="0"/>
                </a:endParaRPr>
              </a:p>
            </p:txBody>
          </p:sp>
          <p:sp>
            <p:nvSpPr>
              <p:cNvPr id="64" name="椭圆 63"/>
              <p:cNvSpPr/>
              <p:nvPr/>
            </p:nvSpPr>
            <p:spPr>
              <a:xfrm>
                <a:off x="7018705" y="2614250"/>
                <a:ext cx="622162" cy="622163"/>
              </a:xfrm>
              <a:prstGeom prst="ellipse">
                <a:avLst/>
              </a:prstGeom>
              <a:solidFill>
                <a:schemeClr val="accent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itchFamily="34" charset="-122"/>
                  <a:ea typeface="微软雅黑" pitchFamily="34" charset="-122"/>
                </a:endParaRPr>
              </a:p>
            </p:txBody>
          </p:sp>
        </p:grpSp>
        <p:grpSp>
          <p:nvGrpSpPr>
            <p:cNvPr id="60" name="组合 67"/>
            <p:cNvGrpSpPr/>
            <p:nvPr/>
          </p:nvGrpSpPr>
          <p:grpSpPr>
            <a:xfrm>
              <a:off x="7082031" y="2690388"/>
              <a:ext cx="485962" cy="464474"/>
              <a:chOff x="4397188" y="1573446"/>
              <a:chExt cx="485962" cy="464474"/>
            </a:xfrm>
          </p:grpSpPr>
          <p:sp>
            <p:nvSpPr>
              <p:cNvPr id="61" name="椭圆 60"/>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itchFamily="34" charset="-122"/>
                  <a:ea typeface="微软雅黑" pitchFamily="34" charset="-122"/>
                </a:endParaRPr>
              </a:p>
            </p:txBody>
          </p:sp>
          <p:sp>
            <p:nvSpPr>
              <p:cNvPr id="62" name="文本框 108"/>
              <p:cNvSpPr txBox="1"/>
              <p:nvPr/>
            </p:nvSpPr>
            <p:spPr>
              <a:xfrm>
                <a:off x="4397188" y="1610261"/>
                <a:ext cx="469918" cy="384513"/>
              </a:xfrm>
              <a:prstGeom prst="rect">
                <a:avLst/>
              </a:prstGeom>
              <a:noFill/>
            </p:spPr>
            <p:txBody>
              <a:bodyPr wrap="none" rtlCol="0">
                <a:spAutoFit/>
              </a:bodyPr>
              <a:lstStyle/>
              <a:p>
                <a:r>
                  <a:rPr lang="en-US" altLang="zh-CN" sz="1900" dirty="0">
                    <a:solidFill>
                      <a:schemeClr val="bg1">
                        <a:lumMod val="50000"/>
                      </a:schemeClr>
                    </a:solidFill>
                    <a:latin typeface="微软雅黑" pitchFamily="34" charset="-122"/>
                    <a:ea typeface="微软雅黑" pitchFamily="34" charset="-122"/>
                  </a:rPr>
                  <a:t>04</a:t>
                </a:r>
                <a:endParaRPr lang="zh-CN" altLang="en-US" sz="1900" dirty="0">
                  <a:solidFill>
                    <a:schemeClr val="bg1">
                      <a:lumMod val="50000"/>
                    </a:schemeClr>
                  </a:solidFill>
                  <a:latin typeface="微软雅黑" pitchFamily="34" charset="-122"/>
                  <a:ea typeface="微软雅黑" pitchFamily="34" charset="-122"/>
                </a:endParaRPr>
              </a:p>
            </p:txBody>
          </p:sp>
        </p:grpSp>
      </p:grpSp>
      <p:grpSp>
        <p:nvGrpSpPr>
          <p:cNvPr id="65" name="组合 72"/>
          <p:cNvGrpSpPr/>
          <p:nvPr/>
        </p:nvGrpSpPr>
        <p:grpSpPr>
          <a:xfrm>
            <a:off x="4343546" y="4136464"/>
            <a:ext cx="1197229" cy="1441296"/>
            <a:chOff x="4342792" y="4217343"/>
            <a:chExt cx="1197022" cy="1440518"/>
          </a:xfrm>
        </p:grpSpPr>
        <p:grpSp>
          <p:nvGrpSpPr>
            <p:cNvPr id="66" name="组合 73"/>
            <p:cNvGrpSpPr/>
            <p:nvPr/>
          </p:nvGrpSpPr>
          <p:grpSpPr>
            <a:xfrm>
              <a:off x="4342792" y="4217343"/>
              <a:ext cx="1197022" cy="1440518"/>
              <a:chOff x="4342792" y="4217343"/>
              <a:chExt cx="1197022" cy="1440518"/>
            </a:xfrm>
          </p:grpSpPr>
          <p:sp>
            <p:nvSpPr>
              <p:cNvPr id="70" name="MH_Other_3"/>
              <p:cNvSpPr/>
              <p:nvPr>
                <p:custDataLst>
                  <p:tags r:id="rId2"/>
                </p:custDataLst>
              </p:nvPr>
            </p:nvSpPr>
            <p:spPr>
              <a:xfrm rot="16200000" flipH="1" flipV="1">
                <a:off x="4508274" y="4626322"/>
                <a:ext cx="1174177" cy="888902"/>
              </a:xfrm>
              <a:prstGeom prst="bentArrow">
                <a:avLst>
                  <a:gd name="adj1" fmla="val 7438"/>
                  <a:gd name="adj2" fmla="val 3464"/>
                  <a:gd name="adj3" fmla="val 0"/>
                  <a:gd name="adj4" fmla="val 30020"/>
                </a:avLst>
              </a:prstGeom>
              <a:solidFill>
                <a:schemeClr val="accent1"/>
              </a:solidFill>
              <a:ln w="76200" cap="flat" cmpd="sng" algn="ctr">
                <a:solidFill>
                  <a:schemeClr val="accent1"/>
                </a:solidFill>
                <a:prstDash val="solid"/>
              </a:ln>
              <a:effectLst/>
            </p:spPr>
            <p:txBody>
              <a:bodyPr anchor="ctr"/>
              <a:lstStyle/>
              <a:p>
                <a:pPr algn="ctr" defTabSz="1030372">
                  <a:defRPr/>
                </a:pPr>
                <a:endParaRPr lang="en-US" sz="2700" kern="0" dirty="0">
                  <a:solidFill>
                    <a:schemeClr val="bg1">
                      <a:lumMod val="50000"/>
                    </a:schemeClr>
                  </a:solidFill>
                  <a:latin typeface="微软雅黑" pitchFamily="34" charset="-122"/>
                  <a:ea typeface="微软雅黑" pitchFamily="34" charset="-122"/>
                  <a:sym typeface="Arial" panose="020B0604020202020204" pitchFamily="34" charset="0"/>
                </a:endParaRPr>
              </a:p>
            </p:txBody>
          </p:sp>
          <p:sp>
            <p:nvSpPr>
              <p:cNvPr id="71" name="椭圆 70"/>
              <p:cNvSpPr/>
              <p:nvPr/>
            </p:nvSpPr>
            <p:spPr>
              <a:xfrm>
                <a:off x="4342792" y="4217343"/>
                <a:ext cx="622162" cy="622163"/>
              </a:xfrm>
              <a:prstGeom prst="ellipse">
                <a:avLst/>
              </a:prstGeom>
              <a:solidFill>
                <a:schemeClr val="accent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itchFamily="34" charset="-122"/>
                  <a:ea typeface="微软雅黑" pitchFamily="34" charset="-122"/>
                </a:endParaRPr>
              </a:p>
            </p:txBody>
          </p:sp>
        </p:grpSp>
        <p:grpSp>
          <p:nvGrpSpPr>
            <p:cNvPr id="67" name="组合 74"/>
            <p:cNvGrpSpPr/>
            <p:nvPr/>
          </p:nvGrpSpPr>
          <p:grpSpPr>
            <a:xfrm>
              <a:off x="4414757" y="4296829"/>
              <a:ext cx="476725" cy="464474"/>
              <a:chOff x="4406425" y="1573446"/>
              <a:chExt cx="476725" cy="464474"/>
            </a:xfrm>
          </p:grpSpPr>
          <p:sp>
            <p:nvSpPr>
              <p:cNvPr id="68" name="椭圆 67"/>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itchFamily="34" charset="-122"/>
                  <a:ea typeface="微软雅黑" pitchFamily="34" charset="-122"/>
                </a:endParaRPr>
              </a:p>
            </p:txBody>
          </p:sp>
          <p:sp>
            <p:nvSpPr>
              <p:cNvPr id="69" name="文本框 111"/>
              <p:cNvSpPr txBox="1"/>
              <p:nvPr/>
            </p:nvSpPr>
            <p:spPr>
              <a:xfrm>
                <a:off x="4406425" y="1627677"/>
                <a:ext cx="469919" cy="384513"/>
              </a:xfrm>
              <a:prstGeom prst="rect">
                <a:avLst/>
              </a:prstGeom>
              <a:noFill/>
            </p:spPr>
            <p:txBody>
              <a:bodyPr wrap="none" rtlCol="0">
                <a:spAutoFit/>
              </a:bodyPr>
              <a:lstStyle/>
              <a:p>
                <a:r>
                  <a:rPr lang="en-US" altLang="zh-CN" sz="1900" dirty="0">
                    <a:solidFill>
                      <a:schemeClr val="bg1">
                        <a:lumMod val="50000"/>
                      </a:schemeClr>
                    </a:solidFill>
                    <a:latin typeface="微软雅黑" pitchFamily="34" charset="-122"/>
                    <a:ea typeface="微软雅黑" pitchFamily="34" charset="-122"/>
                  </a:rPr>
                  <a:t>05</a:t>
                </a:r>
                <a:endParaRPr lang="zh-CN" altLang="en-US" sz="1900" dirty="0">
                  <a:solidFill>
                    <a:schemeClr val="bg1">
                      <a:lumMod val="50000"/>
                    </a:schemeClr>
                  </a:solidFill>
                  <a:latin typeface="微软雅黑" pitchFamily="34" charset="-122"/>
                  <a:ea typeface="微软雅黑" pitchFamily="34" charset="-122"/>
                </a:endParaRPr>
              </a:p>
            </p:txBody>
          </p:sp>
        </p:grpSp>
      </p:grpSp>
      <p:grpSp>
        <p:nvGrpSpPr>
          <p:cNvPr id="72" name="组合 79"/>
          <p:cNvGrpSpPr/>
          <p:nvPr/>
        </p:nvGrpSpPr>
        <p:grpSpPr>
          <a:xfrm>
            <a:off x="6414782" y="3681606"/>
            <a:ext cx="1227421" cy="1896151"/>
            <a:chOff x="6413660" y="3762732"/>
            <a:chExt cx="1227207" cy="1895127"/>
          </a:xfrm>
        </p:grpSpPr>
        <p:grpSp>
          <p:nvGrpSpPr>
            <p:cNvPr id="73" name="组合 80"/>
            <p:cNvGrpSpPr/>
            <p:nvPr/>
          </p:nvGrpSpPr>
          <p:grpSpPr>
            <a:xfrm>
              <a:off x="6413660" y="3762732"/>
              <a:ext cx="1227207" cy="1895127"/>
              <a:chOff x="6413660" y="3762732"/>
              <a:chExt cx="1227207" cy="1895127"/>
            </a:xfrm>
          </p:grpSpPr>
          <p:sp>
            <p:nvSpPr>
              <p:cNvPr id="77" name="MH_Other_3"/>
              <p:cNvSpPr/>
              <p:nvPr>
                <p:custDataLst>
                  <p:tags r:id="rId1"/>
                </p:custDataLst>
              </p:nvPr>
            </p:nvSpPr>
            <p:spPr>
              <a:xfrm rot="5400000" flipV="1">
                <a:off x="6041185" y="4396482"/>
                <a:ext cx="1633852" cy="888902"/>
              </a:xfrm>
              <a:prstGeom prst="bentArrow">
                <a:avLst>
                  <a:gd name="adj1" fmla="val 7438"/>
                  <a:gd name="adj2" fmla="val 3464"/>
                  <a:gd name="adj3" fmla="val 0"/>
                  <a:gd name="adj4" fmla="val 30020"/>
                </a:avLst>
              </a:prstGeom>
              <a:solidFill>
                <a:srgbClr val="5FBD98"/>
              </a:solidFill>
              <a:ln w="76200" cap="flat" cmpd="sng" algn="ctr">
                <a:solidFill>
                  <a:schemeClr val="accent1"/>
                </a:solidFill>
                <a:prstDash val="solid"/>
              </a:ln>
              <a:effectLst/>
            </p:spPr>
            <p:txBody>
              <a:bodyPr anchor="ctr"/>
              <a:lstStyle/>
              <a:p>
                <a:pPr algn="ctr" defTabSz="1030372">
                  <a:defRPr/>
                </a:pPr>
                <a:endParaRPr lang="en-US" sz="2700" kern="0" dirty="0">
                  <a:solidFill>
                    <a:schemeClr val="bg1">
                      <a:lumMod val="50000"/>
                    </a:schemeClr>
                  </a:solidFill>
                  <a:latin typeface="微软雅黑" pitchFamily="34" charset="-122"/>
                  <a:ea typeface="微软雅黑" pitchFamily="34" charset="-122"/>
                  <a:sym typeface="Arial" panose="020B0604020202020204" pitchFamily="34" charset="0"/>
                </a:endParaRPr>
              </a:p>
            </p:txBody>
          </p:sp>
          <p:sp>
            <p:nvSpPr>
              <p:cNvPr id="78" name="椭圆 77"/>
              <p:cNvSpPr/>
              <p:nvPr/>
            </p:nvSpPr>
            <p:spPr>
              <a:xfrm>
                <a:off x="7018705" y="3762732"/>
                <a:ext cx="622162" cy="622163"/>
              </a:xfrm>
              <a:prstGeom prst="ellipse">
                <a:avLst/>
              </a:prstGeom>
              <a:solidFill>
                <a:schemeClr val="accent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itchFamily="34" charset="-122"/>
                  <a:ea typeface="微软雅黑" pitchFamily="34" charset="-122"/>
                </a:endParaRPr>
              </a:p>
            </p:txBody>
          </p:sp>
        </p:grpSp>
        <p:grpSp>
          <p:nvGrpSpPr>
            <p:cNvPr id="74" name="组合 81"/>
            <p:cNvGrpSpPr/>
            <p:nvPr/>
          </p:nvGrpSpPr>
          <p:grpSpPr>
            <a:xfrm>
              <a:off x="7110798" y="3842218"/>
              <a:ext cx="469918" cy="464474"/>
              <a:chOff x="4418676" y="1573446"/>
              <a:chExt cx="469918" cy="464474"/>
            </a:xfrm>
          </p:grpSpPr>
          <p:sp>
            <p:nvSpPr>
              <p:cNvPr id="75" name="椭圆 74"/>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itchFamily="34" charset="-122"/>
                  <a:ea typeface="微软雅黑" pitchFamily="34" charset="-122"/>
                </a:endParaRPr>
              </a:p>
            </p:txBody>
          </p:sp>
          <p:sp>
            <p:nvSpPr>
              <p:cNvPr id="76" name="文本框 117"/>
              <p:cNvSpPr txBox="1"/>
              <p:nvPr/>
            </p:nvSpPr>
            <p:spPr>
              <a:xfrm>
                <a:off x="4418676" y="1621731"/>
                <a:ext cx="469918" cy="384513"/>
              </a:xfrm>
              <a:prstGeom prst="rect">
                <a:avLst/>
              </a:prstGeom>
              <a:noFill/>
            </p:spPr>
            <p:txBody>
              <a:bodyPr wrap="none" rtlCol="0">
                <a:spAutoFit/>
              </a:bodyPr>
              <a:lstStyle/>
              <a:p>
                <a:r>
                  <a:rPr lang="en-US" altLang="zh-CN" sz="1900" dirty="0">
                    <a:solidFill>
                      <a:schemeClr val="bg1">
                        <a:lumMod val="50000"/>
                      </a:schemeClr>
                    </a:solidFill>
                    <a:latin typeface="微软雅黑" pitchFamily="34" charset="-122"/>
                    <a:ea typeface="微软雅黑" pitchFamily="34" charset="-122"/>
                  </a:rPr>
                  <a:t>06</a:t>
                </a:r>
                <a:endParaRPr lang="zh-CN" altLang="en-US" sz="1900" dirty="0">
                  <a:solidFill>
                    <a:schemeClr val="bg1">
                      <a:lumMod val="50000"/>
                    </a:schemeClr>
                  </a:solidFill>
                  <a:latin typeface="微软雅黑" pitchFamily="34" charset="-122"/>
                  <a:ea typeface="微软雅黑" pitchFamily="34" charset="-122"/>
                </a:endParaRPr>
              </a:p>
            </p:txBody>
          </p:sp>
        </p:grpSp>
      </p:grpSp>
      <p:grpSp>
        <p:nvGrpSpPr>
          <p:cNvPr id="79" name="组合 86"/>
          <p:cNvGrpSpPr/>
          <p:nvPr/>
        </p:nvGrpSpPr>
        <p:grpSpPr>
          <a:xfrm>
            <a:off x="7654135" y="1333774"/>
            <a:ext cx="2778582" cy="400110"/>
            <a:chOff x="7652807" y="1416170"/>
            <a:chExt cx="2786593" cy="399894"/>
          </a:xfrm>
        </p:grpSpPr>
        <p:cxnSp>
          <p:nvCxnSpPr>
            <p:cNvPr id="80" name="直接连接符 79"/>
            <p:cNvCxnSpPr/>
            <p:nvPr/>
          </p:nvCxnSpPr>
          <p:spPr>
            <a:xfrm>
              <a:off x="7652807" y="1796348"/>
              <a:ext cx="2786593" cy="0"/>
            </a:xfrm>
            <a:prstGeom prst="line">
              <a:avLst/>
            </a:prstGeom>
            <a:ln w="19050">
              <a:solidFill>
                <a:schemeClr val="tx1">
                  <a:lumMod val="50000"/>
                  <a:lumOff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82" name="MH_SubTitle_1"/>
            <p:cNvSpPr>
              <a:spLocks noChangeArrowheads="1"/>
            </p:cNvSpPr>
            <p:nvPr/>
          </p:nvSpPr>
          <p:spPr bwMode="auto">
            <a:xfrm flipH="1">
              <a:off x="7736117" y="1416170"/>
              <a:ext cx="1392525" cy="399894"/>
            </a:xfrm>
            <a:prstGeom prst="rect">
              <a:avLst/>
            </a:prstGeom>
            <a:noFill/>
          </p:spPr>
          <p:txBody>
            <a:bodyPr wrap="none" rtlCol="0">
              <a:spAutoFit/>
            </a:bodyPr>
            <a:lstStyle/>
            <a:p>
              <a:r>
                <a:rPr lang="en-US" altLang="zh-CN" sz="2000" b="1" dirty="0">
                  <a:solidFill>
                    <a:schemeClr val="bg1">
                      <a:lumMod val="50000"/>
                    </a:schemeClr>
                  </a:solidFill>
                  <a:latin typeface="微软雅黑" pitchFamily="34" charset="-122"/>
                  <a:ea typeface="微软雅黑" pitchFamily="34" charset="-122"/>
                </a:rPr>
                <a:t>(2) </a:t>
              </a:r>
              <a:r>
                <a:rPr lang="zh-CN" altLang="en-US" sz="2000" b="1" dirty="0">
                  <a:solidFill>
                    <a:schemeClr val="bg1">
                      <a:lumMod val="50000"/>
                    </a:schemeClr>
                  </a:solidFill>
                  <a:latin typeface="微软雅黑" pitchFamily="34" charset="-122"/>
                  <a:ea typeface="微软雅黑" pitchFamily="34" charset="-122"/>
                </a:rPr>
                <a:t>领导力</a:t>
              </a:r>
            </a:p>
          </p:txBody>
        </p:sp>
      </p:grpSp>
      <p:grpSp>
        <p:nvGrpSpPr>
          <p:cNvPr id="84" name="组合 91"/>
          <p:cNvGrpSpPr/>
          <p:nvPr/>
        </p:nvGrpSpPr>
        <p:grpSpPr>
          <a:xfrm>
            <a:off x="8014605" y="2438054"/>
            <a:ext cx="2692802" cy="747632"/>
            <a:chOff x="7600950" y="2519844"/>
            <a:chExt cx="3058321" cy="747231"/>
          </a:xfrm>
        </p:grpSpPr>
        <p:sp>
          <p:nvSpPr>
            <p:cNvPr id="87" name="MH_SubTitle_1"/>
            <p:cNvSpPr>
              <a:spLocks noChangeArrowheads="1"/>
            </p:cNvSpPr>
            <p:nvPr/>
          </p:nvSpPr>
          <p:spPr bwMode="auto">
            <a:xfrm flipH="1">
              <a:off x="7917092" y="2519844"/>
              <a:ext cx="2742179" cy="707504"/>
            </a:xfrm>
            <a:prstGeom prst="rect">
              <a:avLst/>
            </a:prstGeom>
            <a:noFill/>
          </p:spPr>
          <p:txBody>
            <a:bodyPr wrap="none" rtlCol="0">
              <a:spAutoFit/>
            </a:bodyPr>
            <a:lstStyle/>
            <a:p>
              <a:r>
                <a:rPr lang="en-US" altLang="zh-CN" sz="2000" b="1" dirty="0">
                  <a:solidFill>
                    <a:schemeClr val="bg1">
                      <a:lumMod val="50000"/>
                    </a:schemeClr>
                  </a:solidFill>
                  <a:latin typeface="微软雅黑" pitchFamily="34" charset="-122"/>
                  <a:ea typeface="微软雅黑" pitchFamily="34" charset="-122"/>
                </a:rPr>
                <a:t>(4) </a:t>
              </a:r>
              <a:r>
                <a:rPr lang="zh-CN" altLang="en-US" sz="2000" b="1" dirty="0">
                  <a:solidFill>
                    <a:schemeClr val="bg1">
                      <a:lumMod val="50000"/>
                    </a:schemeClr>
                  </a:solidFill>
                  <a:latin typeface="微软雅黑" pitchFamily="34" charset="-122"/>
                  <a:ea typeface="微软雅黑" pitchFamily="34" charset="-122"/>
                </a:rPr>
                <a:t>对风险</a:t>
              </a:r>
              <a:r>
                <a:rPr lang="zh-CN" altLang="en-US" sz="2000" b="1" dirty="0" smtClean="0">
                  <a:solidFill>
                    <a:schemeClr val="bg1">
                      <a:lumMod val="50000"/>
                    </a:schemeClr>
                  </a:solidFill>
                  <a:latin typeface="微软雅黑" pitchFamily="34" charset="-122"/>
                  <a:ea typeface="微软雅黑" pitchFamily="34" charset="-122"/>
                </a:rPr>
                <a:t>不确定性</a:t>
              </a:r>
              <a:r>
                <a:rPr lang="en-US" altLang="zh-CN" sz="2000" b="1" dirty="0" smtClean="0">
                  <a:solidFill>
                    <a:schemeClr val="bg1">
                      <a:lumMod val="50000"/>
                    </a:schemeClr>
                  </a:solidFill>
                  <a:latin typeface="微软雅黑" pitchFamily="34" charset="-122"/>
                  <a:ea typeface="微软雅黑" pitchFamily="34" charset="-122"/>
                </a:rPr>
                <a:t/>
              </a:r>
              <a:br>
                <a:rPr lang="en-US" altLang="zh-CN" sz="2000" b="1" dirty="0" smtClean="0">
                  <a:solidFill>
                    <a:schemeClr val="bg1">
                      <a:lumMod val="50000"/>
                    </a:schemeClr>
                  </a:solidFill>
                  <a:latin typeface="微软雅黑" pitchFamily="34" charset="-122"/>
                  <a:ea typeface="微软雅黑" pitchFamily="34" charset="-122"/>
                </a:rPr>
              </a:br>
              <a:r>
                <a:rPr lang="en-US" altLang="zh-CN" sz="2000" b="1" dirty="0" smtClean="0">
                  <a:solidFill>
                    <a:schemeClr val="bg1">
                      <a:lumMod val="50000"/>
                    </a:schemeClr>
                  </a:solidFill>
                  <a:latin typeface="微软雅黑" pitchFamily="34" charset="-122"/>
                  <a:ea typeface="微软雅黑" pitchFamily="34" charset="-122"/>
                </a:rPr>
                <a:t>      </a:t>
              </a:r>
              <a:r>
                <a:rPr lang="zh-CN" altLang="en-US" sz="2000" b="1" dirty="0" smtClean="0">
                  <a:solidFill>
                    <a:schemeClr val="bg1">
                      <a:lumMod val="50000"/>
                    </a:schemeClr>
                  </a:solidFill>
                  <a:latin typeface="微软雅黑" pitchFamily="34" charset="-122"/>
                  <a:ea typeface="微软雅黑" pitchFamily="34" charset="-122"/>
                </a:rPr>
                <a:t>的</a:t>
              </a:r>
              <a:r>
                <a:rPr lang="zh-CN" altLang="en-US" sz="2000" b="1" dirty="0">
                  <a:solidFill>
                    <a:schemeClr val="bg1">
                      <a:lumMod val="50000"/>
                    </a:schemeClr>
                  </a:solidFill>
                  <a:latin typeface="微软雅黑" pitchFamily="34" charset="-122"/>
                  <a:ea typeface="微软雅黑" pitchFamily="34" charset="-122"/>
                </a:rPr>
                <a:t>容纳度</a:t>
              </a:r>
            </a:p>
          </p:txBody>
        </p:sp>
        <p:sp>
          <p:nvSpPr>
            <p:cNvPr id="86" name="任意多边形 85"/>
            <p:cNvSpPr/>
            <p:nvPr/>
          </p:nvSpPr>
          <p:spPr>
            <a:xfrm>
              <a:off x="7600950" y="3001877"/>
              <a:ext cx="2838450" cy="26519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ln w="19050">
              <a:solidFill>
                <a:schemeClr val="tx1">
                  <a:lumMod val="50000"/>
                  <a:lumOff val="50000"/>
                </a:schemeClr>
              </a:solidFill>
              <a:prstDash val="sysDot"/>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lumMod val="50000"/>
                  </a:schemeClr>
                </a:solidFill>
                <a:latin typeface="微软雅黑" pitchFamily="34" charset="-122"/>
                <a:ea typeface="微软雅黑" pitchFamily="34" charset="-122"/>
              </a:endParaRPr>
            </a:p>
          </p:txBody>
        </p:sp>
      </p:grpSp>
      <p:grpSp>
        <p:nvGrpSpPr>
          <p:cNvPr id="89" name="组合 96"/>
          <p:cNvGrpSpPr/>
          <p:nvPr/>
        </p:nvGrpSpPr>
        <p:grpSpPr>
          <a:xfrm>
            <a:off x="7576590" y="4191742"/>
            <a:ext cx="2855895" cy="426634"/>
            <a:chOff x="7575272" y="4272596"/>
            <a:chExt cx="2864128" cy="426404"/>
          </a:xfrm>
        </p:grpSpPr>
        <p:sp>
          <p:nvSpPr>
            <p:cNvPr id="90" name="任意多边形 89"/>
            <p:cNvSpPr/>
            <p:nvPr/>
          </p:nvSpPr>
          <p:spPr>
            <a:xfrm>
              <a:off x="7575272" y="4272596"/>
              <a:ext cx="2864128" cy="39032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ln w="19050">
              <a:solidFill>
                <a:schemeClr val="tx1">
                  <a:lumMod val="50000"/>
                  <a:lumOff val="50000"/>
                </a:schemeClr>
              </a:solidFill>
              <a:prstDash val="sysDot"/>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lumMod val="50000"/>
                  </a:schemeClr>
                </a:solidFill>
                <a:latin typeface="微软雅黑" pitchFamily="34" charset="-122"/>
                <a:ea typeface="微软雅黑" pitchFamily="34" charset="-122"/>
              </a:endParaRPr>
            </a:p>
          </p:txBody>
        </p:sp>
        <p:sp>
          <p:nvSpPr>
            <p:cNvPr id="92" name="MH_SubTitle_1"/>
            <p:cNvSpPr>
              <a:spLocks noChangeArrowheads="1"/>
            </p:cNvSpPr>
            <p:nvPr/>
          </p:nvSpPr>
          <p:spPr bwMode="auto">
            <a:xfrm flipH="1">
              <a:off x="7907608" y="4299106"/>
              <a:ext cx="2421404" cy="399894"/>
            </a:xfrm>
            <a:prstGeom prst="rect">
              <a:avLst/>
            </a:prstGeom>
            <a:noFill/>
          </p:spPr>
          <p:txBody>
            <a:bodyPr wrap="none" rtlCol="0">
              <a:spAutoFit/>
            </a:bodyPr>
            <a:lstStyle/>
            <a:p>
              <a:r>
                <a:rPr lang="en-US" altLang="zh-CN" sz="2000" b="1" dirty="0">
                  <a:solidFill>
                    <a:schemeClr val="bg1">
                      <a:lumMod val="50000"/>
                    </a:schemeClr>
                  </a:solidFill>
                  <a:latin typeface="微软雅黑" pitchFamily="34" charset="-122"/>
                  <a:ea typeface="微软雅黑" pitchFamily="34" charset="-122"/>
                </a:rPr>
                <a:t>(6) </a:t>
              </a:r>
              <a:r>
                <a:rPr lang="zh-CN" altLang="en-US" sz="2000" b="1" dirty="0">
                  <a:solidFill>
                    <a:schemeClr val="bg1">
                      <a:lumMod val="50000"/>
                    </a:schemeClr>
                  </a:solidFill>
                  <a:latin typeface="微软雅黑" pitchFamily="34" charset="-122"/>
                  <a:ea typeface="微软雅黑" pitchFamily="34" charset="-122"/>
                </a:rPr>
                <a:t>超越别人的动机</a:t>
              </a:r>
            </a:p>
          </p:txBody>
        </p:sp>
      </p:grpSp>
      <p:grpSp>
        <p:nvGrpSpPr>
          <p:cNvPr id="94" name="组合 101"/>
          <p:cNvGrpSpPr/>
          <p:nvPr/>
        </p:nvGrpSpPr>
        <p:grpSpPr>
          <a:xfrm>
            <a:off x="1832985" y="1282964"/>
            <a:ext cx="2510561" cy="437975"/>
            <a:chOff x="1500139" y="1365395"/>
            <a:chExt cx="2842653" cy="437741"/>
          </a:xfrm>
        </p:grpSpPr>
        <p:cxnSp>
          <p:nvCxnSpPr>
            <p:cNvPr id="95" name="直接连接符 94"/>
            <p:cNvCxnSpPr/>
            <p:nvPr/>
          </p:nvCxnSpPr>
          <p:spPr>
            <a:xfrm flipH="1">
              <a:off x="1556199" y="1803136"/>
              <a:ext cx="2786593" cy="0"/>
            </a:xfrm>
            <a:prstGeom prst="line">
              <a:avLst/>
            </a:prstGeom>
            <a:ln w="19050">
              <a:solidFill>
                <a:schemeClr val="tx1">
                  <a:lumMod val="50000"/>
                  <a:lumOff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97" name="MH_SubTitle_1"/>
            <p:cNvSpPr>
              <a:spLocks noChangeArrowheads="1"/>
            </p:cNvSpPr>
            <p:nvPr/>
          </p:nvSpPr>
          <p:spPr bwMode="auto">
            <a:xfrm>
              <a:off x="1500139" y="1365395"/>
              <a:ext cx="2820943" cy="399894"/>
            </a:xfrm>
            <a:prstGeom prst="rect">
              <a:avLst/>
            </a:prstGeom>
            <a:noFill/>
          </p:spPr>
          <p:txBody>
            <a:bodyPr wrap="none" rtlCol="0">
              <a:spAutoFit/>
            </a:bodyPr>
            <a:lstStyle/>
            <a:p>
              <a:pPr algn="r"/>
              <a:r>
                <a:rPr lang="en-US" altLang="zh-CN" sz="2000" b="1" dirty="0">
                  <a:solidFill>
                    <a:schemeClr val="bg1">
                      <a:lumMod val="50000"/>
                    </a:schemeClr>
                  </a:solidFill>
                  <a:latin typeface="微软雅黑" pitchFamily="34" charset="-122"/>
                  <a:ea typeface="微软雅黑" pitchFamily="34" charset="-122"/>
                </a:rPr>
                <a:t>(1) </a:t>
              </a:r>
              <a:r>
                <a:rPr lang="zh-CN" altLang="en-US" sz="2000" b="1" dirty="0">
                  <a:solidFill>
                    <a:schemeClr val="bg1">
                      <a:lumMod val="50000"/>
                    </a:schemeClr>
                  </a:solidFill>
                  <a:latin typeface="微软雅黑" pitchFamily="34" charset="-122"/>
                  <a:ea typeface="微软雅黑" pitchFamily="34" charset="-122"/>
                </a:rPr>
                <a:t>责任感与决策</a:t>
              </a:r>
              <a:r>
                <a:rPr lang="zh-CN" altLang="en-US" sz="2000" b="1" dirty="0" smtClean="0">
                  <a:solidFill>
                    <a:schemeClr val="bg1">
                      <a:lumMod val="50000"/>
                    </a:schemeClr>
                  </a:solidFill>
                  <a:latin typeface="微软雅黑" pitchFamily="34" charset="-122"/>
                  <a:ea typeface="微软雅黑" pitchFamily="34" charset="-122"/>
                </a:rPr>
                <a:t>力 </a:t>
              </a:r>
              <a:endParaRPr lang="zh-CN" altLang="en-US" sz="2000" b="1" dirty="0">
                <a:solidFill>
                  <a:schemeClr val="bg1">
                    <a:lumMod val="50000"/>
                  </a:schemeClr>
                </a:solidFill>
                <a:latin typeface="微软雅黑" pitchFamily="34" charset="-122"/>
                <a:ea typeface="微软雅黑" pitchFamily="34" charset="-122"/>
              </a:endParaRPr>
            </a:p>
          </p:txBody>
        </p:sp>
      </p:grpSp>
      <p:cxnSp>
        <p:nvCxnSpPr>
          <p:cNvPr id="100" name="直接连接符 99"/>
          <p:cNvCxnSpPr/>
          <p:nvPr/>
        </p:nvCxnSpPr>
        <p:spPr>
          <a:xfrm flipH="1">
            <a:off x="1869817" y="3264603"/>
            <a:ext cx="2461050" cy="0"/>
          </a:xfrm>
          <a:prstGeom prst="line">
            <a:avLst/>
          </a:prstGeom>
          <a:ln w="19050">
            <a:solidFill>
              <a:schemeClr val="tx1">
                <a:lumMod val="50000"/>
                <a:lumOff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106" name="任意多边形 105"/>
          <p:cNvSpPr/>
          <p:nvPr/>
        </p:nvSpPr>
        <p:spPr>
          <a:xfrm flipH="1">
            <a:off x="1849951" y="4533377"/>
            <a:ext cx="2506849" cy="265341"/>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ln w="19050">
            <a:solidFill>
              <a:schemeClr val="tx1">
                <a:lumMod val="50000"/>
                <a:lumOff val="50000"/>
              </a:schemeClr>
            </a:solidFill>
            <a:prstDash val="sysDot"/>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lumMod val="50000"/>
                </a:schemeClr>
              </a:solidFill>
              <a:latin typeface="微软雅黑" pitchFamily="34" charset="-122"/>
              <a:ea typeface="微软雅黑" pitchFamily="34" charset="-122"/>
            </a:endParaRPr>
          </a:p>
        </p:txBody>
      </p:sp>
      <p:grpSp>
        <p:nvGrpSpPr>
          <p:cNvPr id="109" name="组合 116"/>
          <p:cNvGrpSpPr/>
          <p:nvPr/>
        </p:nvGrpSpPr>
        <p:grpSpPr>
          <a:xfrm>
            <a:off x="5365917" y="4841229"/>
            <a:ext cx="1211123" cy="1211567"/>
            <a:chOff x="5364986" y="4921729"/>
            <a:chExt cx="1210912" cy="1210912"/>
          </a:xfrm>
        </p:grpSpPr>
        <p:sp>
          <p:nvSpPr>
            <p:cNvPr id="110" name="椭圆 109"/>
            <p:cNvSpPr/>
            <p:nvPr/>
          </p:nvSpPr>
          <p:spPr>
            <a:xfrm flipH="1">
              <a:off x="5364986" y="4921729"/>
              <a:ext cx="1210912" cy="121091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itchFamily="34" charset="-122"/>
                <a:ea typeface="微软雅黑" pitchFamily="34" charset="-122"/>
              </a:endParaRPr>
            </a:p>
          </p:txBody>
        </p:sp>
        <p:sp>
          <p:nvSpPr>
            <p:cNvPr id="111" name="椭圆 110"/>
            <p:cNvSpPr/>
            <p:nvPr/>
          </p:nvSpPr>
          <p:spPr>
            <a:xfrm flipH="1">
              <a:off x="5393195" y="4949933"/>
              <a:ext cx="1154499" cy="115449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itchFamily="34" charset="-122"/>
                <a:ea typeface="微软雅黑" pitchFamily="34" charset="-122"/>
              </a:endParaRPr>
            </a:p>
          </p:txBody>
        </p:sp>
      </p:grpSp>
      <p:sp>
        <p:nvSpPr>
          <p:cNvPr id="112" name="KSO_Shape"/>
          <p:cNvSpPr>
            <a:spLocks/>
          </p:cNvSpPr>
          <p:nvPr/>
        </p:nvSpPr>
        <p:spPr bwMode="auto">
          <a:xfrm>
            <a:off x="5677902" y="5197063"/>
            <a:ext cx="582997" cy="499895"/>
          </a:xfrm>
          <a:custGeom>
            <a:avLst/>
            <a:gdLst>
              <a:gd name="T0" fmla="*/ 354482 w 1812925"/>
              <a:gd name="T1" fmla="*/ 872801 h 1511300"/>
              <a:gd name="T2" fmla="*/ 380318 w 1812925"/>
              <a:gd name="T3" fmla="*/ 984699 h 1511300"/>
              <a:gd name="T4" fmla="*/ 425879 w 1812925"/>
              <a:gd name="T5" fmla="*/ 1087433 h 1511300"/>
              <a:gd name="T6" fmla="*/ 488386 w 1812925"/>
              <a:gd name="T7" fmla="*/ 1179061 h 1511300"/>
              <a:gd name="T8" fmla="*/ 591174 w 1812925"/>
              <a:gd name="T9" fmla="*/ 1276520 h 1511300"/>
              <a:gd name="T10" fmla="*/ 711743 w 1812925"/>
              <a:gd name="T11" fmla="*/ 1346213 h 1511300"/>
              <a:gd name="T12" fmla="*/ 796474 w 1812925"/>
              <a:gd name="T13" fmla="*/ 1375922 h 1511300"/>
              <a:gd name="T14" fmla="*/ 907876 w 1812925"/>
              <a:gd name="T15" fmla="*/ 1394804 h 1511300"/>
              <a:gd name="T16" fmla="*/ 1015110 w 1812925"/>
              <a:gd name="T17" fmla="*/ 1393415 h 1511300"/>
              <a:gd name="T18" fmla="*/ 1118176 w 1812925"/>
              <a:gd name="T19" fmla="*/ 1373702 h 1511300"/>
              <a:gd name="T20" fmla="*/ 1216519 w 1812925"/>
              <a:gd name="T21" fmla="*/ 1335939 h 1511300"/>
              <a:gd name="T22" fmla="*/ 1302085 w 1812925"/>
              <a:gd name="T23" fmla="*/ 1285127 h 1511300"/>
              <a:gd name="T24" fmla="*/ 1341811 w 1812925"/>
              <a:gd name="T25" fmla="*/ 1271245 h 1511300"/>
              <a:gd name="T26" fmla="*/ 1382649 w 1812925"/>
              <a:gd name="T27" fmla="*/ 1275131 h 1511300"/>
              <a:gd name="T28" fmla="*/ 1417930 w 1812925"/>
              <a:gd name="T29" fmla="*/ 1296789 h 1511300"/>
              <a:gd name="T30" fmla="*/ 1441822 w 1812925"/>
              <a:gd name="T31" fmla="*/ 1332607 h 1511300"/>
              <a:gd name="T32" fmla="*/ 1447378 w 1812925"/>
              <a:gd name="T33" fmla="*/ 1373146 h 1511300"/>
              <a:gd name="T34" fmla="*/ 1435710 w 1812925"/>
              <a:gd name="T35" fmla="*/ 1412574 h 1511300"/>
              <a:gd name="T36" fmla="*/ 1407374 w 1812925"/>
              <a:gd name="T37" fmla="*/ 1443950 h 1511300"/>
              <a:gd name="T38" fmla="*/ 1288472 w 1812925"/>
              <a:gd name="T39" fmla="*/ 1512532 h 1511300"/>
              <a:gd name="T40" fmla="*/ 1161792 w 1812925"/>
              <a:gd name="T41" fmla="*/ 1559734 h 1511300"/>
              <a:gd name="T42" fmla="*/ 1028722 w 1812925"/>
              <a:gd name="T43" fmla="*/ 1583891 h 1511300"/>
              <a:gd name="T44" fmla="*/ 874538 w 1812925"/>
              <a:gd name="T45" fmla="*/ 1583335 h 1511300"/>
              <a:gd name="T46" fmla="*/ 770639 w 1812925"/>
              <a:gd name="T47" fmla="*/ 1565565 h 1511300"/>
              <a:gd name="T48" fmla="*/ 648125 w 1812925"/>
              <a:gd name="T49" fmla="*/ 1526415 h 1511300"/>
              <a:gd name="T50" fmla="*/ 534502 w 1812925"/>
              <a:gd name="T51" fmla="*/ 1468106 h 1511300"/>
              <a:gd name="T52" fmla="*/ 433380 w 1812925"/>
              <a:gd name="T53" fmla="*/ 1393693 h 1511300"/>
              <a:gd name="T54" fmla="*/ 342258 w 1812925"/>
              <a:gd name="T55" fmla="*/ 1300954 h 1511300"/>
              <a:gd name="T56" fmla="*/ 283085 w 1812925"/>
              <a:gd name="T57" fmla="*/ 1219322 h 1511300"/>
              <a:gd name="T58" fmla="*/ 221690 w 1812925"/>
              <a:gd name="T59" fmla="*/ 1102705 h 1511300"/>
              <a:gd name="T60" fmla="*/ 180019 w 1812925"/>
              <a:gd name="T61" fmla="*/ 976091 h 1511300"/>
              <a:gd name="T62" fmla="*/ 160017 w 1812925"/>
              <a:gd name="T63" fmla="*/ 840871 h 1511300"/>
              <a:gd name="T64" fmla="*/ 979901 w 1812925"/>
              <a:gd name="T65" fmla="*/ 833 h 1511300"/>
              <a:gd name="T66" fmla="*/ 1097691 w 1812925"/>
              <a:gd name="T67" fmla="*/ 13331 h 1511300"/>
              <a:gd name="T68" fmla="*/ 1216593 w 1812925"/>
              <a:gd name="T69" fmla="*/ 45825 h 1511300"/>
              <a:gd name="T70" fmla="*/ 1371054 w 1812925"/>
              <a:gd name="T71" fmla="*/ 119422 h 1511300"/>
              <a:gd name="T72" fmla="*/ 1533016 w 1812925"/>
              <a:gd name="T73" fmla="*/ 252454 h 1511300"/>
              <a:gd name="T74" fmla="*/ 1614691 w 1812925"/>
              <a:gd name="T75" fmla="*/ 356878 h 1511300"/>
              <a:gd name="T76" fmla="*/ 1678032 w 1812925"/>
              <a:gd name="T77" fmla="*/ 471857 h 1511300"/>
              <a:gd name="T78" fmla="*/ 1721370 w 1812925"/>
              <a:gd name="T79" fmla="*/ 597112 h 1511300"/>
              <a:gd name="T80" fmla="*/ 1743872 w 1812925"/>
              <a:gd name="T81" fmla="*/ 731254 h 1511300"/>
              <a:gd name="T82" fmla="*/ 1555796 w 1812925"/>
              <a:gd name="T83" fmla="*/ 779578 h 1511300"/>
              <a:gd name="T84" fmla="*/ 1541350 w 1812925"/>
              <a:gd name="T85" fmla="*/ 661544 h 1511300"/>
              <a:gd name="T86" fmla="*/ 1505235 w 1812925"/>
              <a:gd name="T87" fmla="*/ 551287 h 1511300"/>
              <a:gd name="T88" fmla="*/ 1449396 w 1812925"/>
              <a:gd name="T89" fmla="*/ 451583 h 1511300"/>
              <a:gd name="T90" fmla="*/ 1369110 w 1812925"/>
              <a:gd name="T91" fmla="*/ 357434 h 1511300"/>
              <a:gd name="T92" fmla="*/ 1239096 w 1812925"/>
              <a:gd name="T93" fmla="*/ 263007 h 1511300"/>
              <a:gd name="T94" fmla="*/ 1127973 w 1812925"/>
              <a:gd name="T95" fmla="*/ 216627 h 1511300"/>
              <a:gd name="T96" fmla="*/ 1010181 w 1812925"/>
              <a:gd name="T97" fmla="*/ 193297 h 1511300"/>
              <a:gd name="T98" fmla="*/ 899058 w 1812925"/>
              <a:gd name="T99" fmla="*/ 193020 h 1511300"/>
              <a:gd name="T100" fmla="*/ 796825 w 1812925"/>
              <a:gd name="T101" fmla="*/ 210794 h 1511300"/>
              <a:gd name="T102" fmla="*/ 698759 w 1812925"/>
              <a:gd name="T103" fmla="*/ 246343 h 1511300"/>
              <a:gd name="T104" fmla="*/ 606805 w 1812925"/>
              <a:gd name="T105" fmla="*/ 299667 h 1511300"/>
              <a:gd name="T106" fmla="*/ 567912 w 1812925"/>
              <a:gd name="T107" fmla="*/ 315497 h 1511300"/>
              <a:gd name="T108" fmla="*/ 526797 w 1812925"/>
              <a:gd name="T109" fmla="*/ 313275 h 1511300"/>
              <a:gd name="T110" fmla="*/ 490404 w 1812925"/>
              <a:gd name="T111" fmla="*/ 293835 h 1511300"/>
              <a:gd name="T112" fmla="*/ 465123 w 1812925"/>
              <a:gd name="T113" fmla="*/ 259119 h 1511300"/>
              <a:gd name="T114" fmla="*/ 457067 w 1812925"/>
              <a:gd name="T115" fmla="*/ 218570 h 1511300"/>
              <a:gd name="T116" fmla="*/ 467345 w 1812925"/>
              <a:gd name="T117" fmla="*/ 178856 h 1511300"/>
              <a:gd name="T118" fmla="*/ 494015 w 1812925"/>
              <a:gd name="T119" fmla="*/ 146640 h 1511300"/>
              <a:gd name="T120" fmla="*/ 602639 w 1812925"/>
              <a:gd name="T121" fmla="*/ 81374 h 1511300"/>
              <a:gd name="T122" fmla="*/ 728763 w 1812925"/>
              <a:gd name="T123" fmla="*/ 32216 h 1511300"/>
              <a:gd name="T124" fmla="*/ 860722 w 1812925"/>
              <a:gd name="T125" fmla="*/ 5555 h 15113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812925" h="1511300">
                <a:moveTo>
                  <a:pt x="241643" y="393700"/>
                </a:moveTo>
                <a:lnTo>
                  <a:pt x="483287" y="755836"/>
                </a:lnTo>
                <a:lnTo>
                  <a:pt x="332326" y="755836"/>
                </a:lnTo>
                <a:lnTo>
                  <a:pt x="332326" y="768789"/>
                </a:lnTo>
                <a:lnTo>
                  <a:pt x="332590" y="781212"/>
                </a:lnTo>
                <a:lnTo>
                  <a:pt x="333648" y="793636"/>
                </a:lnTo>
                <a:lnTo>
                  <a:pt x="334441" y="806324"/>
                </a:lnTo>
                <a:lnTo>
                  <a:pt x="335763" y="818748"/>
                </a:lnTo>
                <a:lnTo>
                  <a:pt x="337349" y="830907"/>
                </a:lnTo>
                <a:lnTo>
                  <a:pt x="338671" y="843066"/>
                </a:lnTo>
                <a:lnTo>
                  <a:pt x="340786" y="855225"/>
                </a:lnTo>
                <a:lnTo>
                  <a:pt x="343165" y="867120"/>
                </a:lnTo>
                <a:lnTo>
                  <a:pt x="345809" y="879015"/>
                </a:lnTo>
                <a:lnTo>
                  <a:pt x="348453" y="890910"/>
                </a:lnTo>
                <a:lnTo>
                  <a:pt x="351361" y="902805"/>
                </a:lnTo>
                <a:lnTo>
                  <a:pt x="354534" y="914436"/>
                </a:lnTo>
                <a:lnTo>
                  <a:pt x="357971" y="925802"/>
                </a:lnTo>
                <a:lnTo>
                  <a:pt x="361936" y="937433"/>
                </a:lnTo>
                <a:lnTo>
                  <a:pt x="365902" y="948799"/>
                </a:lnTo>
                <a:lnTo>
                  <a:pt x="369868" y="959901"/>
                </a:lnTo>
                <a:lnTo>
                  <a:pt x="374362" y="971003"/>
                </a:lnTo>
                <a:lnTo>
                  <a:pt x="379121" y="981841"/>
                </a:lnTo>
                <a:lnTo>
                  <a:pt x="383880" y="992943"/>
                </a:lnTo>
                <a:lnTo>
                  <a:pt x="388639" y="1003781"/>
                </a:lnTo>
                <a:lnTo>
                  <a:pt x="394191" y="1014354"/>
                </a:lnTo>
                <a:lnTo>
                  <a:pt x="399743" y="1024927"/>
                </a:lnTo>
                <a:lnTo>
                  <a:pt x="405295" y="1035236"/>
                </a:lnTo>
                <a:lnTo>
                  <a:pt x="411375" y="1045545"/>
                </a:lnTo>
                <a:lnTo>
                  <a:pt x="417456" y="1055590"/>
                </a:lnTo>
                <a:lnTo>
                  <a:pt x="423537" y="1065635"/>
                </a:lnTo>
                <a:lnTo>
                  <a:pt x="430146" y="1075415"/>
                </a:lnTo>
                <a:lnTo>
                  <a:pt x="436756" y="1085195"/>
                </a:lnTo>
                <a:lnTo>
                  <a:pt x="443630" y="1094976"/>
                </a:lnTo>
                <a:lnTo>
                  <a:pt x="450769" y="1104492"/>
                </a:lnTo>
                <a:lnTo>
                  <a:pt x="458171" y="1113479"/>
                </a:lnTo>
                <a:lnTo>
                  <a:pt x="464781" y="1122466"/>
                </a:lnTo>
                <a:lnTo>
                  <a:pt x="473241" y="1132247"/>
                </a:lnTo>
                <a:lnTo>
                  <a:pt x="481701" y="1141498"/>
                </a:lnTo>
                <a:lnTo>
                  <a:pt x="490161" y="1150750"/>
                </a:lnTo>
                <a:lnTo>
                  <a:pt x="498886" y="1159737"/>
                </a:lnTo>
                <a:lnTo>
                  <a:pt x="500736" y="1161852"/>
                </a:lnTo>
                <a:lnTo>
                  <a:pt x="515806" y="1175861"/>
                </a:lnTo>
                <a:lnTo>
                  <a:pt x="530876" y="1189607"/>
                </a:lnTo>
                <a:lnTo>
                  <a:pt x="546474" y="1202823"/>
                </a:lnTo>
                <a:lnTo>
                  <a:pt x="562601" y="1215247"/>
                </a:lnTo>
                <a:lnTo>
                  <a:pt x="579257" y="1227406"/>
                </a:lnTo>
                <a:lnTo>
                  <a:pt x="596178" y="1238773"/>
                </a:lnTo>
                <a:lnTo>
                  <a:pt x="613627" y="1249346"/>
                </a:lnTo>
                <a:lnTo>
                  <a:pt x="631605" y="1259655"/>
                </a:lnTo>
                <a:lnTo>
                  <a:pt x="633455" y="1260712"/>
                </a:lnTo>
                <a:lnTo>
                  <a:pt x="644031" y="1266528"/>
                </a:lnTo>
                <a:lnTo>
                  <a:pt x="654870" y="1271550"/>
                </a:lnTo>
                <a:lnTo>
                  <a:pt x="665974" y="1276837"/>
                </a:lnTo>
                <a:lnTo>
                  <a:pt x="677342" y="1281595"/>
                </a:lnTo>
                <a:lnTo>
                  <a:pt x="681573" y="1283709"/>
                </a:lnTo>
                <a:lnTo>
                  <a:pt x="685803" y="1285560"/>
                </a:lnTo>
                <a:lnTo>
                  <a:pt x="695320" y="1289525"/>
                </a:lnTo>
                <a:lnTo>
                  <a:pt x="704838" y="1292961"/>
                </a:lnTo>
                <a:lnTo>
                  <a:pt x="724402" y="1299834"/>
                </a:lnTo>
                <a:lnTo>
                  <a:pt x="732598" y="1302741"/>
                </a:lnTo>
                <a:lnTo>
                  <a:pt x="740794" y="1305385"/>
                </a:lnTo>
                <a:lnTo>
                  <a:pt x="749518" y="1307764"/>
                </a:lnTo>
                <a:lnTo>
                  <a:pt x="757978" y="1309878"/>
                </a:lnTo>
                <a:lnTo>
                  <a:pt x="775428" y="1314372"/>
                </a:lnTo>
                <a:lnTo>
                  <a:pt x="786267" y="1316751"/>
                </a:lnTo>
                <a:lnTo>
                  <a:pt x="796842" y="1319130"/>
                </a:lnTo>
                <a:lnTo>
                  <a:pt x="806096" y="1320716"/>
                </a:lnTo>
                <a:lnTo>
                  <a:pt x="815085" y="1322302"/>
                </a:lnTo>
                <a:lnTo>
                  <a:pt x="833591" y="1324681"/>
                </a:lnTo>
                <a:lnTo>
                  <a:pt x="842845" y="1325738"/>
                </a:lnTo>
                <a:lnTo>
                  <a:pt x="852362" y="1327060"/>
                </a:lnTo>
                <a:lnTo>
                  <a:pt x="863995" y="1327853"/>
                </a:lnTo>
                <a:lnTo>
                  <a:pt x="875892" y="1328646"/>
                </a:lnTo>
                <a:lnTo>
                  <a:pt x="887525" y="1329175"/>
                </a:lnTo>
                <a:lnTo>
                  <a:pt x="899158" y="1329439"/>
                </a:lnTo>
                <a:lnTo>
                  <a:pt x="910526" y="1329439"/>
                </a:lnTo>
                <a:lnTo>
                  <a:pt x="921894" y="1329175"/>
                </a:lnTo>
                <a:lnTo>
                  <a:pt x="932734" y="1328910"/>
                </a:lnTo>
                <a:lnTo>
                  <a:pt x="944102" y="1328382"/>
                </a:lnTo>
                <a:lnTo>
                  <a:pt x="954942" y="1327589"/>
                </a:lnTo>
                <a:lnTo>
                  <a:pt x="966046" y="1326531"/>
                </a:lnTo>
                <a:lnTo>
                  <a:pt x="977150" y="1325210"/>
                </a:lnTo>
                <a:lnTo>
                  <a:pt x="988254" y="1323624"/>
                </a:lnTo>
                <a:lnTo>
                  <a:pt x="999093" y="1322302"/>
                </a:lnTo>
                <a:lnTo>
                  <a:pt x="1010197" y="1320452"/>
                </a:lnTo>
                <a:lnTo>
                  <a:pt x="1020772" y="1318337"/>
                </a:lnTo>
                <a:lnTo>
                  <a:pt x="1031876" y="1315694"/>
                </a:lnTo>
                <a:lnTo>
                  <a:pt x="1042452" y="1313315"/>
                </a:lnTo>
                <a:lnTo>
                  <a:pt x="1053556" y="1310671"/>
                </a:lnTo>
                <a:lnTo>
                  <a:pt x="1064131" y="1307764"/>
                </a:lnTo>
                <a:lnTo>
                  <a:pt x="1074706" y="1304592"/>
                </a:lnTo>
                <a:lnTo>
                  <a:pt x="1085281" y="1301155"/>
                </a:lnTo>
                <a:lnTo>
                  <a:pt x="1095856" y="1297719"/>
                </a:lnTo>
                <a:lnTo>
                  <a:pt x="1106167" y="1293754"/>
                </a:lnTo>
                <a:lnTo>
                  <a:pt x="1116742" y="1289789"/>
                </a:lnTo>
                <a:lnTo>
                  <a:pt x="1126789" y="1285560"/>
                </a:lnTo>
                <a:lnTo>
                  <a:pt x="1137100" y="1281330"/>
                </a:lnTo>
                <a:lnTo>
                  <a:pt x="1147675" y="1276837"/>
                </a:lnTo>
                <a:lnTo>
                  <a:pt x="1157721" y="1271814"/>
                </a:lnTo>
                <a:lnTo>
                  <a:pt x="1167768" y="1267056"/>
                </a:lnTo>
                <a:lnTo>
                  <a:pt x="1177286" y="1261770"/>
                </a:lnTo>
                <a:lnTo>
                  <a:pt x="1187332" y="1256483"/>
                </a:lnTo>
                <a:lnTo>
                  <a:pt x="1197114" y="1250668"/>
                </a:lnTo>
                <a:lnTo>
                  <a:pt x="1206896" y="1244852"/>
                </a:lnTo>
                <a:lnTo>
                  <a:pt x="1216414" y="1238773"/>
                </a:lnTo>
                <a:lnTo>
                  <a:pt x="1225932" y="1232693"/>
                </a:lnTo>
                <a:lnTo>
                  <a:pt x="1235185" y="1225820"/>
                </a:lnTo>
                <a:lnTo>
                  <a:pt x="1239151" y="1223441"/>
                </a:lnTo>
                <a:lnTo>
                  <a:pt x="1243116" y="1221062"/>
                </a:lnTo>
                <a:lnTo>
                  <a:pt x="1247082" y="1218948"/>
                </a:lnTo>
                <a:lnTo>
                  <a:pt x="1251312" y="1217097"/>
                </a:lnTo>
                <a:lnTo>
                  <a:pt x="1255278" y="1215247"/>
                </a:lnTo>
                <a:lnTo>
                  <a:pt x="1259772" y="1213925"/>
                </a:lnTo>
                <a:lnTo>
                  <a:pt x="1264002" y="1212604"/>
                </a:lnTo>
                <a:lnTo>
                  <a:pt x="1268232" y="1211546"/>
                </a:lnTo>
                <a:lnTo>
                  <a:pt x="1272727" y="1210753"/>
                </a:lnTo>
                <a:lnTo>
                  <a:pt x="1276957" y="1210225"/>
                </a:lnTo>
                <a:lnTo>
                  <a:pt x="1281187" y="1209696"/>
                </a:lnTo>
                <a:lnTo>
                  <a:pt x="1285417" y="1209696"/>
                </a:lnTo>
                <a:lnTo>
                  <a:pt x="1290176" y="1209696"/>
                </a:lnTo>
                <a:lnTo>
                  <a:pt x="1294406" y="1209696"/>
                </a:lnTo>
                <a:lnTo>
                  <a:pt x="1298636" y="1210489"/>
                </a:lnTo>
                <a:lnTo>
                  <a:pt x="1302866" y="1211018"/>
                </a:lnTo>
                <a:lnTo>
                  <a:pt x="1307096" y="1211811"/>
                </a:lnTo>
                <a:lnTo>
                  <a:pt x="1311326" y="1212868"/>
                </a:lnTo>
                <a:lnTo>
                  <a:pt x="1315821" y="1213925"/>
                </a:lnTo>
                <a:lnTo>
                  <a:pt x="1319787" y="1215511"/>
                </a:lnTo>
                <a:lnTo>
                  <a:pt x="1324017" y="1217362"/>
                </a:lnTo>
                <a:lnTo>
                  <a:pt x="1327982" y="1219212"/>
                </a:lnTo>
                <a:lnTo>
                  <a:pt x="1331419" y="1221062"/>
                </a:lnTo>
                <a:lnTo>
                  <a:pt x="1335385" y="1223441"/>
                </a:lnTo>
                <a:lnTo>
                  <a:pt x="1339086" y="1225820"/>
                </a:lnTo>
                <a:lnTo>
                  <a:pt x="1342788" y="1228728"/>
                </a:lnTo>
                <a:lnTo>
                  <a:pt x="1346225" y="1231371"/>
                </a:lnTo>
                <a:lnTo>
                  <a:pt x="1349397" y="1234543"/>
                </a:lnTo>
                <a:lnTo>
                  <a:pt x="1352834" y="1237451"/>
                </a:lnTo>
                <a:lnTo>
                  <a:pt x="1356007" y="1240887"/>
                </a:lnTo>
                <a:lnTo>
                  <a:pt x="1358650" y="1244588"/>
                </a:lnTo>
                <a:lnTo>
                  <a:pt x="1361294" y="1248289"/>
                </a:lnTo>
                <a:lnTo>
                  <a:pt x="1364202" y="1252254"/>
                </a:lnTo>
                <a:lnTo>
                  <a:pt x="1366582" y="1256219"/>
                </a:lnTo>
                <a:lnTo>
                  <a:pt x="1368697" y="1260448"/>
                </a:lnTo>
                <a:lnTo>
                  <a:pt x="1370548" y="1264413"/>
                </a:lnTo>
                <a:lnTo>
                  <a:pt x="1372134" y="1268642"/>
                </a:lnTo>
                <a:lnTo>
                  <a:pt x="1373456" y="1272872"/>
                </a:lnTo>
                <a:lnTo>
                  <a:pt x="1374778" y="1277101"/>
                </a:lnTo>
                <a:lnTo>
                  <a:pt x="1376100" y="1281330"/>
                </a:lnTo>
                <a:lnTo>
                  <a:pt x="1376628" y="1285560"/>
                </a:lnTo>
                <a:lnTo>
                  <a:pt x="1377157" y="1289789"/>
                </a:lnTo>
                <a:lnTo>
                  <a:pt x="1377950" y="1294283"/>
                </a:lnTo>
                <a:lnTo>
                  <a:pt x="1377950" y="1298776"/>
                </a:lnTo>
                <a:lnTo>
                  <a:pt x="1377950" y="1303006"/>
                </a:lnTo>
                <a:lnTo>
                  <a:pt x="1377421" y="1307235"/>
                </a:lnTo>
                <a:lnTo>
                  <a:pt x="1377157" y="1311729"/>
                </a:lnTo>
                <a:lnTo>
                  <a:pt x="1376628" y="1316222"/>
                </a:lnTo>
                <a:lnTo>
                  <a:pt x="1375835" y="1320452"/>
                </a:lnTo>
                <a:lnTo>
                  <a:pt x="1374513" y="1324417"/>
                </a:lnTo>
                <a:lnTo>
                  <a:pt x="1373191" y="1328646"/>
                </a:lnTo>
                <a:lnTo>
                  <a:pt x="1372134" y="1332875"/>
                </a:lnTo>
                <a:lnTo>
                  <a:pt x="1370283" y="1336840"/>
                </a:lnTo>
                <a:lnTo>
                  <a:pt x="1368432" y="1340805"/>
                </a:lnTo>
                <a:lnTo>
                  <a:pt x="1366317" y="1344770"/>
                </a:lnTo>
                <a:lnTo>
                  <a:pt x="1364202" y="1348471"/>
                </a:lnTo>
                <a:lnTo>
                  <a:pt x="1361823" y="1351907"/>
                </a:lnTo>
                <a:lnTo>
                  <a:pt x="1358915" y="1355608"/>
                </a:lnTo>
                <a:lnTo>
                  <a:pt x="1356271" y="1359044"/>
                </a:lnTo>
                <a:lnTo>
                  <a:pt x="1353098" y="1362481"/>
                </a:lnTo>
                <a:lnTo>
                  <a:pt x="1350190" y="1365653"/>
                </a:lnTo>
                <a:lnTo>
                  <a:pt x="1346753" y="1368825"/>
                </a:lnTo>
                <a:lnTo>
                  <a:pt x="1343052" y="1371732"/>
                </a:lnTo>
                <a:lnTo>
                  <a:pt x="1339351" y="1374640"/>
                </a:lnTo>
                <a:lnTo>
                  <a:pt x="1327189" y="1382834"/>
                </a:lnTo>
                <a:lnTo>
                  <a:pt x="1315028" y="1390764"/>
                </a:lnTo>
                <a:lnTo>
                  <a:pt x="1302602" y="1398694"/>
                </a:lnTo>
                <a:lnTo>
                  <a:pt x="1290176" y="1406360"/>
                </a:lnTo>
                <a:lnTo>
                  <a:pt x="1277750" y="1413497"/>
                </a:lnTo>
                <a:lnTo>
                  <a:pt x="1264795" y="1420634"/>
                </a:lnTo>
                <a:lnTo>
                  <a:pt x="1252105" y="1427242"/>
                </a:lnTo>
                <a:lnTo>
                  <a:pt x="1239151" y="1433851"/>
                </a:lnTo>
                <a:lnTo>
                  <a:pt x="1226196" y="1439930"/>
                </a:lnTo>
                <a:lnTo>
                  <a:pt x="1212977" y="1446274"/>
                </a:lnTo>
                <a:lnTo>
                  <a:pt x="1200022" y="1451825"/>
                </a:lnTo>
                <a:lnTo>
                  <a:pt x="1186803" y="1457376"/>
                </a:lnTo>
                <a:lnTo>
                  <a:pt x="1173320" y="1462663"/>
                </a:lnTo>
                <a:lnTo>
                  <a:pt x="1160101" y="1467421"/>
                </a:lnTo>
                <a:lnTo>
                  <a:pt x="1146353" y="1472443"/>
                </a:lnTo>
                <a:lnTo>
                  <a:pt x="1132870" y="1476672"/>
                </a:lnTo>
                <a:lnTo>
                  <a:pt x="1119122" y="1480902"/>
                </a:lnTo>
                <a:lnTo>
                  <a:pt x="1105639" y="1484867"/>
                </a:lnTo>
                <a:lnTo>
                  <a:pt x="1091626" y="1488567"/>
                </a:lnTo>
                <a:lnTo>
                  <a:pt x="1077879" y="1491739"/>
                </a:lnTo>
                <a:lnTo>
                  <a:pt x="1063866" y="1494911"/>
                </a:lnTo>
                <a:lnTo>
                  <a:pt x="1049854" y="1497555"/>
                </a:lnTo>
                <a:lnTo>
                  <a:pt x="1035842" y="1500462"/>
                </a:lnTo>
                <a:lnTo>
                  <a:pt x="1021830" y="1502841"/>
                </a:lnTo>
                <a:lnTo>
                  <a:pt x="1007818" y="1504692"/>
                </a:lnTo>
                <a:lnTo>
                  <a:pt x="993541" y="1506542"/>
                </a:lnTo>
                <a:lnTo>
                  <a:pt x="979000" y="1507864"/>
                </a:lnTo>
                <a:lnTo>
                  <a:pt x="964988" y="1509185"/>
                </a:lnTo>
                <a:lnTo>
                  <a:pt x="950712" y="1510243"/>
                </a:lnTo>
                <a:lnTo>
                  <a:pt x="936435" y="1510771"/>
                </a:lnTo>
                <a:lnTo>
                  <a:pt x="922159" y="1511300"/>
                </a:lnTo>
                <a:lnTo>
                  <a:pt x="907618" y="1511300"/>
                </a:lnTo>
                <a:lnTo>
                  <a:pt x="888847" y="1511036"/>
                </a:lnTo>
                <a:lnTo>
                  <a:pt x="870076" y="1510507"/>
                </a:lnTo>
                <a:lnTo>
                  <a:pt x="851040" y="1508921"/>
                </a:lnTo>
                <a:lnTo>
                  <a:pt x="832269" y="1507335"/>
                </a:lnTo>
                <a:lnTo>
                  <a:pt x="816935" y="1505220"/>
                </a:lnTo>
                <a:lnTo>
                  <a:pt x="796049" y="1502841"/>
                </a:lnTo>
                <a:lnTo>
                  <a:pt x="785738" y="1501255"/>
                </a:lnTo>
                <a:lnTo>
                  <a:pt x="774899" y="1499669"/>
                </a:lnTo>
                <a:lnTo>
                  <a:pt x="768818" y="1498612"/>
                </a:lnTo>
                <a:lnTo>
                  <a:pt x="762737" y="1497026"/>
                </a:lnTo>
                <a:lnTo>
                  <a:pt x="755335" y="1495440"/>
                </a:lnTo>
                <a:lnTo>
                  <a:pt x="747932" y="1493590"/>
                </a:lnTo>
                <a:lnTo>
                  <a:pt x="733391" y="1490418"/>
                </a:lnTo>
                <a:lnTo>
                  <a:pt x="710919" y="1484867"/>
                </a:lnTo>
                <a:lnTo>
                  <a:pt x="700079" y="1482223"/>
                </a:lnTo>
                <a:lnTo>
                  <a:pt x="688975" y="1478787"/>
                </a:lnTo>
                <a:lnTo>
                  <a:pt x="677342" y="1475086"/>
                </a:lnTo>
                <a:lnTo>
                  <a:pt x="665710" y="1471121"/>
                </a:lnTo>
                <a:lnTo>
                  <a:pt x="653548" y="1466892"/>
                </a:lnTo>
                <a:lnTo>
                  <a:pt x="640858" y="1462663"/>
                </a:lnTo>
                <a:lnTo>
                  <a:pt x="628697" y="1457905"/>
                </a:lnTo>
                <a:lnTo>
                  <a:pt x="616799" y="1453147"/>
                </a:lnTo>
                <a:lnTo>
                  <a:pt x="602787" y="1447067"/>
                </a:lnTo>
                <a:lnTo>
                  <a:pt x="589304" y="1440723"/>
                </a:lnTo>
                <a:lnTo>
                  <a:pt x="575292" y="1434379"/>
                </a:lnTo>
                <a:lnTo>
                  <a:pt x="561544" y="1427507"/>
                </a:lnTo>
                <a:lnTo>
                  <a:pt x="548061" y="1420634"/>
                </a:lnTo>
                <a:lnTo>
                  <a:pt x="543302" y="1417462"/>
                </a:lnTo>
                <a:lnTo>
                  <a:pt x="531669" y="1411118"/>
                </a:lnTo>
                <a:lnTo>
                  <a:pt x="520036" y="1404510"/>
                </a:lnTo>
                <a:lnTo>
                  <a:pt x="508668" y="1397637"/>
                </a:lnTo>
                <a:lnTo>
                  <a:pt x="497564" y="1390500"/>
                </a:lnTo>
                <a:lnTo>
                  <a:pt x="486196" y="1383099"/>
                </a:lnTo>
                <a:lnTo>
                  <a:pt x="475356" y="1375697"/>
                </a:lnTo>
                <a:lnTo>
                  <a:pt x="464516" y="1368296"/>
                </a:lnTo>
                <a:lnTo>
                  <a:pt x="453941" y="1360366"/>
                </a:lnTo>
                <a:lnTo>
                  <a:pt x="443366" y="1351907"/>
                </a:lnTo>
                <a:lnTo>
                  <a:pt x="432790" y="1343713"/>
                </a:lnTo>
                <a:lnTo>
                  <a:pt x="422479" y="1335519"/>
                </a:lnTo>
                <a:lnTo>
                  <a:pt x="412433" y="1326796"/>
                </a:lnTo>
                <a:lnTo>
                  <a:pt x="402387" y="1317808"/>
                </a:lnTo>
                <a:lnTo>
                  <a:pt x="392604" y="1309085"/>
                </a:lnTo>
                <a:lnTo>
                  <a:pt x="383087" y="1299834"/>
                </a:lnTo>
                <a:lnTo>
                  <a:pt x="373569" y="1290582"/>
                </a:lnTo>
                <a:lnTo>
                  <a:pt x="369339" y="1285824"/>
                </a:lnTo>
                <a:lnTo>
                  <a:pt x="357971" y="1274458"/>
                </a:lnTo>
                <a:lnTo>
                  <a:pt x="347131" y="1262827"/>
                </a:lnTo>
                <a:lnTo>
                  <a:pt x="336291" y="1250668"/>
                </a:lnTo>
                <a:lnTo>
                  <a:pt x="325716" y="1238508"/>
                </a:lnTo>
                <a:lnTo>
                  <a:pt x="320429" y="1231636"/>
                </a:lnTo>
                <a:lnTo>
                  <a:pt x="315405" y="1224763"/>
                </a:lnTo>
                <a:lnTo>
                  <a:pt x="301393" y="1207317"/>
                </a:lnTo>
                <a:lnTo>
                  <a:pt x="294255" y="1198330"/>
                </a:lnTo>
                <a:lnTo>
                  <a:pt x="287646" y="1189078"/>
                </a:lnTo>
                <a:lnTo>
                  <a:pt x="286059" y="1186699"/>
                </a:lnTo>
                <a:lnTo>
                  <a:pt x="284737" y="1183791"/>
                </a:lnTo>
                <a:lnTo>
                  <a:pt x="277070" y="1172425"/>
                </a:lnTo>
                <a:lnTo>
                  <a:pt x="269403" y="1160795"/>
                </a:lnTo>
                <a:lnTo>
                  <a:pt x="262001" y="1149164"/>
                </a:lnTo>
                <a:lnTo>
                  <a:pt x="255127" y="1137005"/>
                </a:lnTo>
                <a:lnTo>
                  <a:pt x="247988" y="1125110"/>
                </a:lnTo>
                <a:lnTo>
                  <a:pt x="241379" y="1112950"/>
                </a:lnTo>
                <a:lnTo>
                  <a:pt x="234505" y="1100527"/>
                </a:lnTo>
                <a:lnTo>
                  <a:pt x="228424" y="1087839"/>
                </a:lnTo>
                <a:lnTo>
                  <a:pt x="222344" y="1075415"/>
                </a:lnTo>
                <a:lnTo>
                  <a:pt x="216263" y="1062727"/>
                </a:lnTo>
                <a:lnTo>
                  <a:pt x="210975" y="1049775"/>
                </a:lnTo>
                <a:lnTo>
                  <a:pt x="205423" y="1037087"/>
                </a:lnTo>
                <a:lnTo>
                  <a:pt x="200400" y="1023870"/>
                </a:lnTo>
                <a:lnTo>
                  <a:pt x="195377" y="1010653"/>
                </a:lnTo>
                <a:lnTo>
                  <a:pt x="190618" y="997437"/>
                </a:lnTo>
                <a:lnTo>
                  <a:pt x="186388" y="983956"/>
                </a:lnTo>
                <a:lnTo>
                  <a:pt x="182158" y="970475"/>
                </a:lnTo>
                <a:lnTo>
                  <a:pt x="178192" y="956729"/>
                </a:lnTo>
                <a:lnTo>
                  <a:pt x="174491" y="942984"/>
                </a:lnTo>
                <a:lnTo>
                  <a:pt x="171318" y="929239"/>
                </a:lnTo>
                <a:lnTo>
                  <a:pt x="167881" y="915229"/>
                </a:lnTo>
                <a:lnTo>
                  <a:pt x="165237" y="901219"/>
                </a:lnTo>
                <a:lnTo>
                  <a:pt x="162329" y="887210"/>
                </a:lnTo>
                <a:lnTo>
                  <a:pt x="160214" y="872936"/>
                </a:lnTo>
                <a:lnTo>
                  <a:pt x="158099" y="858662"/>
                </a:lnTo>
                <a:lnTo>
                  <a:pt x="156249" y="844388"/>
                </a:lnTo>
                <a:lnTo>
                  <a:pt x="154662" y="829585"/>
                </a:lnTo>
                <a:lnTo>
                  <a:pt x="153340" y="815047"/>
                </a:lnTo>
                <a:lnTo>
                  <a:pt x="152283" y="800509"/>
                </a:lnTo>
                <a:lnTo>
                  <a:pt x="151754" y="785706"/>
                </a:lnTo>
                <a:lnTo>
                  <a:pt x="151225" y="770903"/>
                </a:lnTo>
                <a:lnTo>
                  <a:pt x="151225" y="755836"/>
                </a:lnTo>
                <a:lnTo>
                  <a:pt x="0" y="755836"/>
                </a:lnTo>
                <a:lnTo>
                  <a:pt x="241643" y="393700"/>
                </a:lnTo>
                <a:close/>
                <a:moveTo>
                  <a:pt x="906894" y="0"/>
                </a:moveTo>
                <a:lnTo>
                  <a:pt x="912182" y="264"/>
                </a:lnTo>
                <a:lnTo>
                  <a:pt x="917469" y="529"/>
                </a:lnTo>
                <a:lnTo>
                  <a:pt x="932539" y="793"/>
                </a:lnTo>
                <a:lnTo>
                  <a:pt x="947344" y="1586"/>
                </a:lnTo>
                <a:lnTo>
                  <a:pt x="962414" y="2380"/>
                </a:lnTo>
                <a:lnTo>
                  <a:pt x="977484" y="3702"/>
                </a:lnTo>
                <a:lnTo>
                  <a:pt x="989645" y="5288"/>
                </a:lnTo>
                <a:lnTo>
                  <a:pt x="1002335" y="6610"/>
                </a:lnTo>
                <a:lnTo>
                  <a:pt x="1020313" y="8725"/>
                </a:lnTo>
                <a:lnTo>
                  <a:pt x="1029038" y="10047"/>
                </a:lnTo>
                <a:lnTo>
                  <a:pt x="1038291" y="11369"/>
                </a:lnTo>
                <a:lnTo>
                  <a:pt x="1044636" y="12691"/>
                </a:lnTo>
                <a:lnTo>
                  <a:pt x="1050981" y="14277"/>
                </a:lnTo>
                <a:lnTo>
                  <a:pt x="1064465" y="17186"/>
                </a:lnTo>
                <a:lnTo>
                  <a:pt x="1077419" y="20358"/>
                </a:lnTo>
                <a:lnTo>
                  <a:pt x="1101478" y="26175"/>
                </a:lnTo>
                <a:lnTo>
                  <a:pt x="1113375" y="29348"/>
                </a:lnTo>
                <a:lnTo>
                  <a:pt x="1125008" y="32521"/>
                </a:lnTo>
                <a:lnTo>
                  <a:pt x="1134790" y="35693"/>
                </a:lnTo>
                <a:lnTo>
                  <a:pt x="1144572" y="38866"/>
                </a:lnTo>
                <a:lnTo>
                  <a:pt x="1157791" y="43625"/>
                </a:lnTo>
                <a:lnTo>
                  <a:pt x="1171274" y="48384"/>
                </a:lnTo>
                <a:lnTo>
                  <a:pt x="1184493" y="53408"/>
                </a:lnTo>
                <a:lnTo>
                  <a:pt x="1197448" y="58431"/>
                </a:lnTo>
                <a:lnTo>
                  <a:pt x="1206701" y="62397"/>
                </a:lnTo>
                <a:lnTo>
                  <a:pt x="1226794" y="71651"/>
                </a:lnTo>
                <a:lnTo>
                  <a:pt x="1246887" y="81434"/>
                </a:lnTo>
                <a:lnTo>
                  <a:pt x="1266716" y="91745"/>
                </a:lnTo>
                <a:lnTo>
                  <a:pt x="1285751" y="102321"/>
                </a:lnTo>
                <a:lnTo>
                  <a:pt x="1304786" y="113690"/>
                </a:lnTo>
                <a:lnTo>
                  <a:pt x="1323557" y="125588"/>
                </a:lnTo>
                <a:lnTo>
                  <a:pt x="1341800" y="138015"/>
                </a:lnTo>
                <a:lnTo>
                  <a:pt x="1359513" y="151234"/>
                </a:lnTo>
                <a:lnTo>
                  <a:pt x="1377227" y="164718"/>
                </a:lnTo>
                <a:lnTo>
                  <a:pt x="1394411" y="178731"/>
                </a:lnTo>
                <a:lnTo>
                  <a:pt x="1411067" y="193538"/>
                </a:lnTo>
                <a:lnTo>
                  <a:pt x="1427459" y="208608"/>
                </a:lnTo>
                <a:lnTo>
                  <a:pt x="1443322" y="224207"/>
                </a:lnTo>
                <a:lnTo>
                  <a:pt x="1458920" y="240336"/>
                </a:lnTo>
                <a:lnTo>
                  <a:pt x="1473725" y="257257"/>
                </a:lnTo>
                <a:lnTo>
                  <a:pt x="1488531" y="274178"/>
                </a:lnTo>
                <a:lnTo>
                  <a:pt x="1492496" y="279466"/>
                </a:lnTo>
                <a:lnTo>
                  <a:pt x="1509152" y="300353"/>
                </a:lnTo>
                <a:lnTo>
                  <a:pt x="1517348" y="311194"/>
                </a:lnTo>
                <a:lnTo>
                  <a:pt x="1525544" y="322034"/>
                </a:lnTo>
                <a:lnTo>
                  <a:pt x="1527130" y="325207"/>
                </a:lnTo>
                <a:lnTo>
                  <a:pt x="1528981" y="328115"/>
                </a:lnTo>
                <a:lnTo>
                  <a:pt x="1536648" y="339748"/>
                </a:lnTo>
                <a:lnTo>
                  <a:pt x="1544050" y="351382"/>
                </a:lnTo>
                <a:lnTo>
                  <a:pt x="1551453" y="362751"/>
                </a:lnTo>
                <a:lnTo>
                  <a:pt x="1558591" y="374913"/>
                </a:lnTo>
                <a:lnTo>
                  <a:pt x="1565465" y="386811"/>
                </a:lnTo>
                <a:lnTo>
                  <a:pt x="1572075" y="399237"/>
                </a:lnTo>
                <a:lnTo>
                  <a:pt x="1578684" y="411400"/>
                </a:lnTo>
                <a:lnTo>
                  <a:pt x="1585029" y="423826"/>
                </a:lnTo>
                <a:lnTo>
                  <a:pt x="1591110" y="436253"/>
                </a:lnTo>
                <a:lnTo>
                  <a:pt x="1596927" y="449208"/>
                </a:lnTo>
                <a:lnTo>
                  <a:pt x="1602214" y="461899"/>
                </a:lnTo>
                <a:lnTo>
                  <a:pt x="1607766" y="474854"/>
                </a:lnTo>
                <a:lnTo>
                  <a:pt x="1612789" y="488074"/>
                </a:lnTo>
                <a:lnTo>
                  <a:pt x="1617548" y="501294"/>
                </a:lnTo>
                <a:lnTo>
                  <a:pt x="1622571" y="514249"/>
                </a:lnTo>
                <a:lnTo>
                  <a:pt x="1626801" y="527734"/>
                </a:lnTo>
                <a:lnTo>
                  <a:pt x="1631032" y="541482"/>
                </a:lnTo>
                <a:lnTo>
                  <a:pt x="1634997" y="554702"/>
                </a:lnTo>
                <a:lnTo>
                  <a:pt x="1638170" y="568451"/>
                </a:lnTo>
                <a:lnTo>
                  <a:pt x="1641871" y="582463"/>
                </a:lnTo>
                <a:lnTo>
                  <a:pt x="1645044" y="596212"/>
                </a:lnTo>
                <a:lnTo>
                  <a:pt x="1647688" y="610225"/>
                </a:lnTo>
                <a:lnTo>
                  <a:pt x="1650596" y="624502"/>
                </a:lnTo>
                <a:lnTo>
                  <a:pt x="1652975" y="638515"/>
                </a:lnTo>
                <a:lnTo>
                  <a:pt x="1655090" y="652793"/>
                </a:lnTo>
                <a:lnTo>
                  <a:pt x="1656941" y="667334"/>
                </a:lnTo>
                <a:lnTo>
                  <a:pt x="1658263" y="681876"/>
                </a:lnTo>
                <a:lnTo>
                  <a:pt x="1659585" y="696154"/>
                </a:lnTo>
                <a:lnTo>
                  <a:pt x="1660642" y="710695"/>
                </a:lnTo>
                <a:lnTo>
                  <a:pt x="1661435" y="725501"/>
                </a:lnTo>
                <a:lnTo>
                  <a:pt x="1661700" y="740308"/>
                </a:lnTo>
                <a:lnTo>
                  <a:pt x="1661700" y="754849"/>
                </a:lnTo>
                <a:lnTo>
                  <a:pt x="1812925" y="754849"/>
                </a:lnTo>
                <a:lnTo>
                  <a:pt x="1571282" y="1117600"/>
                </a:lnTo>
                <a:lnTo>
                  <a:pt x="1329638" y="754849"/>
                </a:lnTo>
                <a:lnTo>
                  <a:pt x="1480864" y="754849"/>
                </a:lnTo>
                <a:lnTo>
                  <a:pt x="1480599" y="742158"/>
                </a:lnTo>
                <a:lnTo>
                  <a:pt x="1480070" y="729467"/>
                </a:lnTo>
                <a:lnTo>
                  <a:pt x="1479277" y="716512"/>
                </a:lnTo>
                <a:lnTo>
                  <a:pt x="1478484" y="704085"/>
                </a:lnTo>
                <a:lnTo>
                  <a:pt x="1477162" y="691394"/>
                </a:lnTo>
                <a:lnTo>
                  <a:pt x="1475576" y="678703"/>
                </a:lnTo>
                <a:lnTo>
                  <a:pt x="1473725" y="666277"/>
                </a:lnTo>
                <a:lnTo>
                  <a:pt x="1471610" y="654115"/>
                </a:lnTo>
                <a:lnTo>
                  <a:pt x="1469231" y="641952"/>
                </a:lnTo>
                <a:lnTo>
                  <a:pt x="1466851" y="629790"/>
                </a:lnTo>
                <a:lnTo>
                  <a:pt x="1463943" y="617628"/>
                </a:lnTo>
                <a:lnTo>
                  <a:pt x="1460771" y="605730"/>
                </a:lnTo>
                <a:lnTo>
                  <a:pt x="1457334" y="593832"/>
                </a:lnTo>
                <a:lnTo>
                  <a:pt x="1453897" y="581935"/>
                </a:lnTo>
                <a:lnTo>
                  <a:pt x="1449931" y="570301"/>
                </a:lnTo>
                <a:lnTo>
                  <a:pt x="1445965" y="558668"/>
                </a:lnTo>
                <a:lnTo>
                  <a:pt x="1441471" y="547299"/>
                </a:lnTo>
                <a:lnTo>
                  <a:pt x="1436976" y="535930"/>
                </a:lnTo>
                <a:lnTo>
                  <a:pt x="1432482" y="524825"/>
                </a:lnTo>
                <a:lnTo>
                  <a:pt x="1427194" y="513721"/>
                </a:lnTo>
                <a:lnTo>
                  <a:pt x="1421907" y="502616"/>
                </a:lnTo>
                <a:lnTo>
                  <a:pt x="1416619" y="492040"/>
                </a:lnTo>
                <a:lnTo>
                  <a:pt x="1410803" y="481464"/>
                </a:lnTo>
                <a:lnTo>
                  <a:pt x="1404986" y="470624"/>
                </a:lnTo>
                <a:lnTo>
                  <a:pt x="1398906" y="460313"/>
                </a:lnTo>
                <a:lnTo>
                  <a:pt x="1392561" y="450001"/>
                </a:lnTo>
                <a:lnTo>
                  <a:pt x="1385951" y="439954"/>
                </a:lnTo>
                <a:lnTo>
                  <a:pt x="1379342" y="429907"/>
                </a:lnTo>
                <a:lnTo>
                  <a:pt x="1372468" y="420125"/>
                </a:lnTo>
                <a:lnTo>
                  <a:pt x="1365065" y="410342"/>
                </a:lnTo>
                <a:lnTo>
                  <a:pt x="1357662" y="400824"/>
                </a:lnTo>
                <a:lnTo>
                  <a:pt x="1350524" y="391570"/>
                </a:lnTo>
                <a:lnTo>
                  <a:pt x="1349202" y="390248"/>
                </a:lnTo>
                <a:lnTo>
                  <a:pt x="1338363" y="377293"/>
                </a:lnTo>
                <a:lnTo>
                  <a:pt x="1326730" y="364602"/>
                </a:lnTo>
                <a:lnTo>
                  <a:pt x="1315097" y="352175"/>
                </a:lnTo>
                <a:lnTo>
                  <a:pt x="1302936" y="340277"/>
                </a:lnTo>
                <a:lnTo>
                  <a:pt x="1290510" y="328644"/>
                </a:lnTo>
                <a:lnTo>
                  <a:pt x="1277555" y="317804"/>
                </a:lnTo>
                <a:lnTo>
                  <a:pt x="1264601" y="306699"/>
                </a:lnTo>
                <a:lnTo>
                  <a:pt x="1251117" y="296387"/>
                </a:lnTo>
                <a:lnTo>
                  <a:pt x="1237369" y="286340"/>
                </a:lnTo>
                <a:lnTo>
                  <a:pt x="1223093" y="276822"/>
                </a:lnTo>
                <a:lnTo>
                  <a:pt x="1208816" y="267568"/>
                </a:lnTo>
                <a:lnTo>
                  <a:pt x="1194275" y="258579"/>
                </a:lnTo>
                <a:lnTo>
                  <a:pt x="1179206" y="250383"/>
                </a:lnTo>
                <a:lnTo>
                  <a:pt x="1163872" y="242451"/>
                </a:lnTo>
                <a:lnTo>
                  <a:pt x="1148802" y="234783"/>
                </a:lnTo>
                <a:lnTo>
                  <a:pt x="1132939" y="227909"/>
                </a:lnTo>
                <a:lnTo>
                  <a:pt x="1128709" y="226058"/>
                </a:lnTo>
                <a:lnTo>
                  <a:pt x="1117869" y="221828"/>
                </a:lnTo>
                <a:lnTo>
                  <a:pt x="1107294" y="217862"/>
                </a:lnTo>
                <a:lnTo>
                  <a:pt x="1096455" y="213896"/>
                </a:lnTo>
                <a:lnTo>
                  <a:pt x="1085615" y="210194"/>
                </a:lnTo>
                <a:lnTo>
                  <a:pt x="1073454" y="206229"/>
                </a:lnTo>
                <a:lnTo>
                  <a:pt x="1063672" y="203585"/>
                </a:lnTo>
                <a:lnTo>
                  <a:pt x="1054418" y="200676"/>
                </a:lnTo>
                <a:lnTo>
                  <a:pt x="1034590" y="196182"/>
                </a:lnTo>
                <a:lnTo>
                  <a:pt x="1026130" y="194066"/>
                </a:lnTo>
                <a:lnTo>
                  <a:pt x="1017141" y="192216"/>
                </a:lnTo>
                <a:lnTo>
                  <a:pt x="1007094" y="190365"/>
                </a:lnTo>
                <a:lnTo>
                  <a:pt x="997048" y="188778"/>
                </a:lnTo>
                <a:lnTo>
                  <a:pt x="976690" y="186134"/>
                </a:lnTo>
                <a:lnTo>
                  <a:pt x="961356" y="184019"/>
                </a:lnTo>
                <a:lnTo>
                  <a:pt x="948930" y="183226"/>
                </a:lnTo>
                <a:lnTo>
                  <a:pt x="936505" y="182169"/>
                </a:lnTo>
                <a:lnTo>
                  <a:pt x="923550" y="181904"/>
                </a:lnTo>
                <a:lnTo>
                  <a:pt x="911124" y="181640"/>
                </a:lnTo>
                <a:lnTo>
                  <a:pt x="899756" y="181640"/>
                </a:lnTo>
                <a:lnTo>
                  <a:pt x="888916" y="181904"/>
                </a:lnTo>
                <a:lnTo>
                  <a:pt x="877548" y="182169"/>
                </a:lnTo>
                <a:lnTo>
                  <a:pt x="866708" y="182697"/>
                </a:lnTo>
                <a:lnTo>
                  <a:pt x="855604" y="183755"/>
                </a:lnTo>
                <a:lnTo>
                  <a:pt x="844765" y="184548"/>
                </a:lnTo>
                <a:lnTo>
                  <a:pt x="833661" y="186134"/>
                </a:lnTo>
                <a:lnTo>
                  <a:pt x="822821" y="187721"/>
                </a:lnTo>
                <a:lnTo>
                  <a:pt x="811982" y="189307"/>
                </a:lnTo>
                <a:lnTo>
                  <a:pt x="801142" y="190894"/>
                </a:lnTo>
                <a:lnTo>
                  <a:pt x="790302" y="193273"/>
                </a:lnTo>
                <a:lnTo>
                  <a:pt x="779463" y="195653"/>
                </a:lnTo>
                <a:lnTo>
                  <a:pt x="768888" y="198032"/>
                </a:lnTo>
                <a:lnTo>
                  <a:pt x="758312" y="200676"/>
                </a:lnTo>
                <a:lnTo>
                  <a:pt x="747473" y="203849"/>
                </a:lnTo>
                <a:lnTo>
                  <a:pt x="737162" y="206757"/>
                </a:lnTo>
                <a:lnTo>
                  <a:pt x="726587" y="210194"/>
                </a:lnTo>
                <a:lnTo>
                  <a:pt x="716276" y="213896"/>
                </a:lnTo>
                <a:lnTo>
                  <a:pt x="705965" y="217598"/>
                </a:lnTo>
                <a:lnTo>
                  <a:pt x="695390" y="221563"/>
                </a:lnTo>
                <a:lnTo>
                  <a:pt x="685079" y="225794"/>
                </a:lnTo>
                <a:lnTo>
                  <a:pt x="675033" y="230024"/>
                </a:lnTo>
                <a:lnTo>
                  <a:pt x="664986" y="234519"/>
                </a:lnTo>
                <a:lnTo>
                  <a:pt x="654940" y="239542"/>
                </a:lnTo>
                <a:lnTo>
                  <a:pt x="644893" y="244302"/>
                </a:lnTo>
                <a:lnTo>
                  <a:pt x="635111" y="249589"/>
                </a:lnTo>
                <a:lnTo>
                  <a:pt x="625329" y="254877"/>
                </a:lnTo>
                <a:lnTo>
                  <a:pt x="615547" y="260430"/>
                </a:lnTo>
                <a:lnTo>
                  <a:pt x="606029" y="266511"/>
                </a:lnTo>
                <a:lnTo>
                  <a:pt x="596512" y="272327"/>
                </a:lnTo>
                <a:lnTo>
                  <a:pt x="586994" y="278673"/>
                </a:lnTo>
                <a:lnTo>
                  <a:pt x="577476" y="285283"/>
                </a:lnTo>
                <a:lnTo>
                  <a:pt x="574039" y="287662"/>
                </a:lnTo>
                <a:lnTo>
                  <a:pt x="570074" y="290042"/>
                </a:lnTo>
                <a:lnTo>
                  <a:pt x="565843" y="292157"/>
                </a:lnTo>
                <a:lnTo>
                  <a:pt x="561878" y="294008"/>
                </a:lnTo>
                <a:lnTo>
                  <a:pt x="557383" y="295859"/>
                </a:lnTo>
                <a:lnTo>
                  <a:pt x="553153" y="296916"/>
                </a:lnTo>
                <a:lnTo>
                  <a:pt x="548923" y="298503"/>
                </a:lnTo>
                <a:lnTo>
                  <a:pt x="544693" y="299560"/>
                </a:lnTo>
                <a:lnTo>
                  <a:pt x="540463" y="300353"/>
                </a:lnTo>
                <a:lnTo>
                  <a:pt x="536233" y="300882"/>
                </a:lnTo>
                <a:lnTo>
                  <a:pt x="531474" y="301411"/>
                </a:lnTo>
                <a:lnTo>
                  <a:pt x="527244" y="301675"/>
                </a:lnTo>
                <a:lnTo>
                  <a:pt x="523014" y="301411"/>
                </a:lnTo>
                <a:lnTo>
                  <a:pt x="518519" y="301411"/>
                </a:lnTo>
                <a:lnTo>
                  <a:pt x="514289" y="300618"/>
                </a:lnTo>
                <a:lnTo>
                  <a:pt x="510059" y="300089"/>
                </a:lnTo>
                <a:lnTo>
                  <a:pt x="505829" y="299296"/>
                </a:lnTo>
                <a:lnTo>
                  <a:pt x="501335" y="298238"/>
                </a:lnTo>
                <a:lnTo>
                  <a:pt x="497369" y="296916"/>
                </a:lnTo>
                <a:lnTo>
                  <a:pt x="493139" y="295594"/>
                </a:lnTo>
                <a:lnTo>
                  <a:pt x="489173" y="293744"/>
                </a:lnTo>
                <a:lnTo>
                  <a:pt x="485208" y="291893"/>
                </a:lnTo>
                <a:lnTo>
                  <a:pt x="481242" y="290042"/>
                </a:lnTo>
                <a:lnTo>
                  <a:pt x="477805" y="287662"/>
                </a:lnTo>
                <a:lnTo>
                  <a:pt x="474104" y="285283"/>
                </a:lnTo>
                <a:lnTo>
                  <a:pt x="470402" y="282639"/>
                </a:lnTo>
                <a:lnTo>
                  <a:pt x="466701" y="279731"/>
                </a:lnTo>
                <a:lnTo>
                  <a:pt x="463264" y="276558"/>
                </a:lnTo>
                <a:lnTo>
                  <a:pt x="460356" y="273649"/>
                </a:lnTo>
                <a:lnTo>
                  <a:pt x="457183" y="270212"/>
                </a:lnTo>
                <a:lnTo>
                  <a:pt x="454275" y="266511"/>
                </a:lnTo>
                <a:lnTo>
                  <a:pt x="451367" y="262809"/>
                </a:lnTo>
                <a:lnTo>
                  <a:pt x="448987" y="258843"/>
                </a:lnTo>
                <a:lnTo>
                  <a:pt x="446608" y="254877"/>
                </a:lnTo>
                <a:lnTo>
                  <a:pt x="444493" y="251176"/>
                </a:lnTo>
                <a:lnTo>
                  <a:pt x="442642" y="246681"/>
                </a:lnTo>
                <a:lnTo>
                  <a:pt x="440792" y="242451"/>
                </a:lnTo>
                <a:lnTo>
                  <a:pt x="439205" y="238220"/>
                </a:lnTo>
                <a:lnTo>
                  <a:pt x="438148" y="233990"/>
                </a:lnTo>
                <a:lnTo>
                  <a:pt x="437090" y="229760"/>
                </a:lnTo>
                <a:lnTo>
                  <a:pt x="436297" y="225529"/>
                </a:lnTo>
                <a:lnTo>
                  <a:pt x="435768" y="221299"/>
                </a:lnTo>
                <a:lnTo>
                  <a:pt x="435240" y="216804"/>
                </a:lnTo>
                <a:lnTo>
                  <a:pt x="434975" y="212310"/>
                </a:lnTo>
                <a:lnTo>
                  <a:pt x="434975" y="208079"/>
                </a:lnTo>
                <a:lnTo>
                  <a:pt x="435240" y="203849"/>
                </a:lnTo>
                <a:lnTo>
                  <a:pt x="436033" y="199354"/>
                </a:lnTo>
                <a:lnTo>
                  <a:pt x="436562" y="194860"/>
                </a:lnTo>
                <a:lnTo>
                  <a:pt x="437355" y="190629"/>
                </a:lnTo>
                <a:lnTo>
                  <a:pt x="438412" y="186663"/>
                </a:lnTo>
                <a:lnTo>
                  <a:pt x="439734" y="182433"/>
                </a:lnTo>
                <a:lnTo>
                  <a:pt x="441056" y="178203"/>
                </a:lnTo>
                <a:lnTo>
                  <a:pt x="442907" y="174237"/>
                </a:lnTo>
                <a:lnTo>
                  <a:pt x="444757" y="170271"/>
                </a:lnTo>
                <a:lnTo>
                  <a:pt x="446608" y="166305"/>
                </a:lnTo>
                <a:lnTo>
                  <a:pt x="448987" y="162603"/>
                </a:lnTo>
                <a:lnTo>
                  <a:pt x="451367" y="159166"/>
                </a:lnTo>
                <a:lnTo>
                  <a:pt x="454011" y="155465"/>
                </a:lnTo>
                <a:lnTo>
                  <a:pt x="456919" y="152027"/>
                </a:lnTo>
                <a:lnTo>
                  <a:pt x="460091" y="148590"/>
                </a:lnTo>
                <a:lnTo>
                  <a:pt x="463000" y="145418"/>
                </a:lnTo>
                <a:lnTo>
                  <a:pt x="466437" y="142245"/>
                </a:lnTo>
                <a:lnTo>
                  <a:pt x="470138" y="139601"/>
                </a:lnTo>
                <a:lnTo>
                  <a:pt x="473839" y="136693"/>
                </a:lnTo>
                <a:lnTo>
                  <a:pt x="486001" y="128232"/>
                </a:lnTo>
                <a:lnTo>
                  <a:pt x="498162" y="120300"/>
                </a:lnTo>
                <a:lnTo>
                  <a:pt x="510588" y="112368"/>
                </a:lnTo>
                <a:lnTo>
                  <a:pt x="522749" y="105229"/>
                </a:lnTo>
                <a:lnTo>
                  <a:pt x="535440" y="97826"/>
                </a:lnTo>
                <a:lnTo>
                  <a:pt x="548130" y="90688"/>
                </a:lnTo>
                <a:lnTo>
                  <a:pt x="560820" y="83813"/>
                </a:lnTo>
                <a:lnTo>
                  <a:pt x="573511" y="77468"/>
                </a:lnTo>
                <a:lnTo>
                  <a:pt x="586730" y="71387"/>
                </a:lnTo>
                <a:lnTo>
                  <a:pt x="599949" y="65306"/>
                </a:lnTo>
                <a:lnTo>
                  <a:pt x="612903" y="59489"/>
                </a:lnTo>
                <a:lnTo>
                  <a:pt x="626122" y="53937"/>
                </a:lnTo>
                <a:lnTo>
                  <a:pt x="639341" y="48649"/>
                </a:lnTo>
                <a:lnTo>
                  <a:pt x="652825" y="43890"/>
                </a:lnTo>
                <a:lnTo>
                  <a:pt x="666572" y="39395"/>
                </a:lnTo>
                <a:lnTo>
                  <a:pt x="680056" y="34636"/>
                </a:lnTo>
                <a:lnTo>
                  <a:pt x="693539" y="30670"/>
                </a:lnTo>
                <a:lnTo>
                  <a:pt x="707287" y="26704"/>
                </a:lnTo>
                <a:lnTo>
                  <a:pt x="721035" y="23267"/>
                </a:lnTo>
                <a:lnTo>
                  <a:pt x="735047" y="19830"/>
                </a:lnTo>
                <a:lnTo>
                  <a:pt x="748795" y="16657"/>
                </a:lnTo>
                <a:lnTo>
                  <a:pt x="762807" y="14013"/>
                </a:lnTo>
                <a:lnTo>
                  <a:pt x="776819" y="11369"/>
                </a:lnTo>
                <a:lnTo>
                  <a:pt x="790831" y="9254"/>
                </a:lnTo>
                <a:lnTo>
                  <a:pt x="805108" y="7139"/>
                </a:lnTo>
                <a:lnTo>
                  <a:pt x="819120" y="5288"/>
                </a:lnTo>
                <a:lnTo>
                  <a:pt x="833396" y="3702"/>
                </a:lnTo>
                <a:lnTo>
                  <a:pt x="847408" y="2380"/>
                </a:lnTo>
                <a:lnTo>
                  <a:pt x="861685" y="1586"/>
                </a:lnTo>
                <a:lnTo>
                  <a:pt x="876226" y="793"/>
                </a:lnTo>
                <a:lnTo>
                  <a:pt x="890502" y="264"/>
                </a:lnTo>
                <a:lnTo>
                  <a:pt x="904779" y="264"/>
                </a:lnTo>
                <a:lnTo>
                  <a:pt x="906894" y="0"/>
                </a:lnTo>
                <a:close/>
              </a:path>
            </a:pathLst>
          </a:custGeom>
          <a:solidFill>
            <a:schemeClr val="accent1"/>
          </a:solidFill>
          <a:ln>
            <a:noFill/>
          </a:ln>
          <a:effectLst>
            <a:innerShdw blurRad="114300">
              <a:prstClr val="black">
                <a:alpha val="50000"/>
              </a:prstClr>
            </a:innerShdw>
          </a:effectLst>
          <a:extLst/>
        </p:spPr>
        <p:txBody>
          <a:bodyPr lIns="91448" tIns="45726" rIns="91448" bIns="45726" anchor="ctr">
            <a:scene3d>
              <a:camera prst="orthographicFront"/>
              <a:lightRig rig="threePt" dir="t"/>
            </a:scene3d>
            <a:sp3d>
              <a:contourClr>
                <a:srgbClr val="FFFFFF"/>
              </a:contourClr>
            </a:sp3d>
          </a:bodyPr>
          <a:lstStyle/>
          <a:p>
            <a:pPr algn="ctr">
              <a:defRPr/>
            </a:pPr>
            <a:endParaRPr lang="zh-CN" altLang="en-US" dirty="0">
              <a:solidFill>
                <a:schemeClr val="bg1">
                  <a:lumMod val="50000"/>
                </a:schemeClr>
              </a:solidFill>
              <a:latin typeface="微软雅黑" pitchFamily="34" charset="-122"/>
              <a:ea typeface="微软雅黑" pitchFamily="34" charset="-122"/>
            </a:endParaRPr>
          </a:p>
        </p:txBody>
      </p:sp>
      <p:sp>
        <p:nvSpPr>
          <p:cNvPr id="113" name="MH_SubTitle_1"/>
          <p:cNvSpPr>
            <a:spLocks noChangeArrowheads="1"/>
          </p:cNvSpPr>
          <p:nvPr/>
        </p:nvSpPr>
        <p:spPr bwMode="auto">
          <a:xfrm>
            <a:off x="1795628" y="2774617"/>
            <a:ext cx="2414444" cy="400110"/>
          </a:xfrm>
          <a:prstGeom prst="rect">
            <a:avLst/>
          </a:prstGeom>
          <a:noFill/>
        </p:spPr>
        <p:txBody>
          <a:bodyPr wrap="none" rtlCol="0">
            <a:spAutoFit/>
          </a:bodyPr>
          <a:lstStyle/>
          <a:p>
            <a:pPr algn="r"/>
            <a:r>
              <a:rPr lang="en-US" altLang="zh-CN" sz="2000" b="1" dirty="0">
                <a:solidFill>
                  <a:schemeClr val="bg1">
                    <a:lumMod val="50000"/>
                  </a:schemeClr>
                </a:solidFill>
                <a:latin typeface="微软雅黑" pitchFamily="34" charset="-122"/>
                <a:ea typeface="微软雅黑" pitchFamily="34" charset="-122"/>
              </a:rPr>
              <a:t>(3) </a:t>
            </a:r>
            <a:r>
              <a:rPr lang="zh-CN" altLang="en-US" sz="2000" b="1" dirty="0">
                <a:solidFill>
                  <a:schemeClr val="bg1">
                    <a:lumMod val="50000"/>
                  </a:schemeClr>
                </a:solidFill>
                <a:latin typeface="微软雅黑" pitchFamily="34" charset="-122"/>
                <a:ea typeface="微软雅黑" pitchFamily="34" charset="-122"/>
              </a:rPr>
              <a:t>执著于创业机会</a:t>
            </a:r>
          </a:p>
        </p:txBody>
      </p:sp>
      <p:sp>
        <p:nvSpPr>
          <p:cNvPr id="114" name="MH_SubTitle_1"/>
          <p:cNvSpPr>
            <a:spLocks noChangeArrowheads="1"/>
          </p:cNvSpPr>
          <p:nvPr/>
        </p:nvSpPr>
        <p:spPr bwMode="auto">
          <a:xfrm>
            <a:off x="1794825" y="4098372"/>
            <a:ext cx="2414443" cy="707886"/>
          </a:xfrm>
          <a:prstGeom prst="rect">
            <a:avLst/>
          </a:prstGeom>
          <a:noFill/>
        </p:spPr>
        <p:txBody>
          <a:bodyPr wrap="none" rtlCol="0">
            <a:spAutoFit/>
          </a:bodyPr>
          <a:lstStyle/>
          <a:p>
            <a:pPr algn="r"/>
            <a:r>
              <a:rPr lang="en-US" altLang="zh-CN" sz="2000" b="1" dirty="0">
                <a:solidFill>
                  <a:schemeClr val="bg1">
                    <a:lumMod val="50000"/>
                  </a:schemeClr>
                </a:solidFill>
                <a:latin typeface="微软雅黑" pitchFamily="34" charset="-122"/>
                <a:ea typeface="微软雅黑" pitchFamily="34" charset="-122"/>
              </a:rPr>
              <a:t>(5) </a:t>
            </a:r>
            <a:r>
              <a:rPr lang="zh-CN" altLang="en-US" sz="2000" b="1" dirty="0">
                <a:solidFill>
                  <a:schemeClr val="bg1">
                    <a:lumMod val="50000"/>
                  </a:schemeClr>
                </a:solidFill>
                <a:latin typeface="微软雅黑" pitchFamily="34" charset="-122"/>
                <a:ea typeface="微软雅黑" pitchFamily="34" charset="-122"/>
              </a:rPr>
              <a:t>创造自我依赖</a:t>
            </a:r>
            <a:r>
              <a:rPr lang="zh-CN" altLang="en-US" sz="2000" b="1" dirty="0" smtClean="0">
                <a:solidFill>
                  <a:schemeClr val="bg1">
                    <a:lumMod val="50000"/>
                  </a:schemeClr>
                </a:solidFill>
                <a:latin typeface="微软雅黑" pitchFamily="34" charset="-122"/>
                <a:ea typeface="微软雅黑" pitchFamily="34" charset="-122"/>
              </a:rPr>
              <a:t>和</a:t>
            </a:r>
            <a:r>
              <a:rPr lang="en-US" altLang="zh-CN" sz="2000" b="1" dirty="0" smtClean="0">
                <a:solidFill>
                  <a:schemeClr val="bg1">
                    <a:lumMod val="50000"/>
                  </a:schemeClr>
                </a:solidFill>
                <a:latin typeface="微软雅黑" pitchFamily="34" charset="-122"/>
                <a:ea typeface="微软雅黑" pitchFamily="34" charset="-122"/>
              </a:rPr>
              <a:t/>
            </a:r>
            <a:br>
              <a:rPr lang="en-US" altLang="zh-CN" sz="2000" b="1" dirty="0" smtClean="0">
                <a:solidFill>
                  <a:schemeClr val="bg1">
                    <a:lumMod val="50000"/>
                  </a:schemeClr>
                </a:solidFill>
                <a:latin typeface="微软雅黑" pitchFamily="34" charset="-122"/>
                <a:ea typeface="微软雅黑" pitchFamily="34" charset="-122"/>
              </a:rPr>
            </a:br>
            <a:r>
              <a:rPr lang="zh-CN" altLang="en-US" sz="2000" b="1" dirty="0" smtClean="0">
                <a:solidFill>
                  <a:schemeClr val="bg1">
                    <a:lumMod val="50000"/>
                  </a:schemeClr>
                </a:solidFill>
                <a:latin typeface="微软雅黑" pitchFamily="34" charset="-122"/>
                <a:ea typeface="微软雅黑" pitchFamily="34" charset="-122"/>
              </a:rPr>
              <a:t>适应</a:t>
            </a:r>
            <a:r>
              <a:rPr lang="zh-CN" altLang="en-US" sz="2000" b="1" dirty="0">
                <a:solidFill>
                  <a:schemeClr val="bg1">
                    <a:lumMod val="50000"/>
                  </a:schemeClr>
                </a:solidFill>
                <a:latin typeface="微软雅黑" pitchFamily="34" charset="-122"/>
                <a:ea typeface="微软雅黑" pitchFamily="34" charset="-122"/>
              </a:rPr>
              <a:t>能力</a:t>
            </a:r>
          </a:p>
        </p:txBody>
      </p:sp>
    </p:spTree>
    <p:extLst>
      <p:ext uri="{BB962C8B-B14F-4D97-AF65-F5344CB8AC3E}">
        <p14:creationId xmlns:p14="http://schemas.microsoft.com/office/powerpoint/2010/main" val="109553193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down)">
                                      <p:cBhvr>
                                        <p:cTn id="7" dur="500"/>
                                        <p:tgtEl>
                                          <p:spTgt spid="41"/>
                                        </p:tgtEl>
                                      </p:cBhvr>
                                    </p:animEffect>
                                  </p:childTnLst>
                                </p:cTn>
                              </p:par>
                              <p:par>
                                <p:cTn id="8" presetID="22" presetClass="entr" presetSubtype="4" fill="hold" nodeType="withEffect">
                                  <p:stCondLst>
                                    <p:cond delay="0"/>
                                  </p:stCondLst>
                                  <p:childTnLst>
                                    <p:set>
                                      <p:cBhvr>
                                        <p:cTn id="9" dur="1" fill="hold">
                                          <p:stCondLst>
                                            <p:cond delay="0"/>
                                          </p:stCondLst>
                                        </p:cTn>
                                        <p:tgtEl>
                                          <p:spTgt spid="109"/>
                                        </p:tgtEl>
                                        <p:attrNameLst>
                                          <p:attrName>style.visibility</p:attrName>
                                        </p:attrNameLst>
                                      </p:cBhvr>
                                      <p:to>
                                        <p:strVal val="visible"/>
                                      </p:to>
                                    </p:set>
                                    <p:animEffect transition="in" filter="wipe(down)">
                                      <p:cBhvr>
                                        <p:cTn id="10" dur="500"/>
                                        <p:tgtEl>
                                          <p:spTgt spid="10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12"/>
                                        </p:tgtEl>
                                        <p:attrNameLst>
                                          <p:attrName>style.visibility</p:attrName>
                                        </p:attrNameLst>
                                      </p:cBhvr>
                                      <p:to>
                                        <p:strVal val="visible"/>
                                      </p:to>
                                    </p:set>
                                    <p:animEffect transition="in" filter="wipe(down)">
                                      <p:cBhvr>
                                        <p:cTn id="13" dur="500"/>
                                        <p:tgtEl>
                                          <p:spTgt spid="112"/>
                                        </p:tgtEl>
                                      </p:cBhvr>
                                    </p:animEffect>
                                  </p:childTnLst>
                                </p:cTn>
                              </p:par>
                              <p:par>
                                <p:cTn id="14" presetID="22" presetClass="entr" presetSubtype="4" fill="hold" nodeType="with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wipe(down)">
                                      <p:cBhvr>
                                        <p:cTn id="16" dur="500"/>
                                        <p:tgtEl>
                                          <p:spTgt spid="44"/>
                                        </p:tgtEl>
                                      </p:cBhvr>
                                    </p:animEffect>
                                  </p:childTnLst>
                                </p:cTn>
                              </p:par>
                              <p:par>
                                <p:cTn id="17" presetID="22" presetClass="entr" presetSubtype="4" fill="hold" nodeType="withEffect">
                                  <p:stCondLst>
                                    <p:cond delay="0"/>
                                  </p:stCondLst>
                                  <p:childTnLst>
                                    <p:set>
                                      <p:cBhvr>
                                        <p:cTn id="18" dur="1" fill="hold">
                                          <p:stCondLst>
                                            <p:cond delay="0"/>
                                          </p:stCondLst>
                                        </p:cTn>
                                        <p:tgtEl>
                                          <p:spTgt spid="94"/>
                                        </p:tgtEl>
                                        <p:attrNameLst>
                                          <p:attrName>style.visibility</p:attrName>
                                        </p:attrNameLst>
                                      </p:cBhvr>
                                      <p:to>
                                        <p:strVal val="visible"/>
                                      </p:to>
                                    </p:set>
                                    <p:animEffect transition="in" filter="wipe(down)">
                                      <p:cBhvr>
                                        <p:cTn id="19" dur="500"/>
                                        <p:tgtEl>
                                          <p:spTgt spid="94"/>
                                        </p:tgtEl>
                                      </p:cBhvr>
                                    </p:animEffect>
                                  </p:childTnLst>
                                </p:cTn>
                              </p:par>
                            </p:childTnLst>
                          </p:cTn>
                        </p:par>
                      </p:childTnLst>
                    </p:cTn>
                  </p:par>
                  <p:par>
                    <p:cTn id="20" fill="hold">
                      <p:stCondLst>
                        <p:cond delay="indefinite"/>
                      </p:stCondLst>
                      <p:childTnLst>
                        <p:par>
                          <p:cTn id="21" fill="hold">
                            <p:stCondLst>
                              <p:cond delay="0"/>
                            </p:stCondLst>
                            <p:childTnLst>
                              <p:par>
                                <p:cTn id="22" presetID="26" presetClass="entr" presetSubtype="0" fill="hold" nodeType="click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wipe(down)">
                                      <p:cBhvr>
                                        <p:cTn id="24" dur="580">
                                          <p:stCondLst>
                                            <p:cond delay="0"/>
                                          </p:stCondLst>
                                        </p:cTn>
                                        <p:tgtEl>
                                          <p:spTgt spid="33"/>
                                        </p:tgtEl>
                                      </p:cBhvr>
                                    </p:animEffect>
                                    <p:anim calcmode="lin" valueType="num">
                                      <p:cBhvr>
                                        <p:cTn id="25" dur="1822" tmFilter="0,0; 0.14,0.36; 0.43,0.73; 0.71,0.91; 1.0,1.0">
                                          <p:stCondLst>
                                            <p:cond delay="0"/>
                                          </p:stCondLst>
                                        </p:cTn>
                                        <p:tgtEl>
                                          <p:spTgt spid="33"/>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33"/>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33"/>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33"/>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33"/>
                                        </p:tgtEl>
                                        <p:attrNameLst>
                                          <p:attrName>ppt_y</p:attrName>
                                        </p:attrNameLst>
                                      </p:cBhvr>
                                      <p:tavLst>
                                        <p:tav tm="0" fmla="#ppt_y-sin(pi*$)/81">
                                          <p:val>
                                            <p:fltVal val="0"/>
                                          </p:val>
                                        </p:tav>
                                        <p:tav tm="100000">
                                          <p:val>
                                            <p:fltVal val="1"/>
                                          </p:val>
                                        </p:tav>
                                      </p:tavLst>
                                    </p:anim>
                                    <p:animScale>
                                      <p:cBhvr>
                                        <p:cTn id="30" dur="26">
                                          <p:stCondLst>
                                            <p:cond delay="650"/>
                                          </p:stCondLst>
                                        </p:cTn>
                                        <p:tgtEl>
                                          <p:spTgt spid="33"/>
                                        </p:tgtEl>
                                      </p:cBhvr>
                                      <p:to x="100000" y="60000"/>
                                    </p:animScale>
                                    <p:animScale>
                                      <p:cBhvr>
                                        <p:cTn id="31" dur="166" decel="50000">
                                          <p:stCondLst>
                                            <p:cond delay="676"/>
                                          </p:stCondLst>
                                        </p:cTn>
                                        <p:tgtEl>
                                          <p:spTgt spid="33"/>
                                        </p:tgtEl>
                                      </p:cBhvr>
                                      <p:to x="100000" y="100000"/>
                                    </p:animScale>
                                    <p:animScale>
                                      <p:cBhvr>
                                        <p:cTn id="32" dur="26">
                                          <p:stCondLst>
                                            <p:cond delay="1312"/>
                                          </p:stCondLst>
                                        </p:cTn>
                                        <p:tgtEl>
                                          <p:spTgt spid="33"/>
                                        </p:tgtEl>
                                      </p:cBhvr>
                                      <p:to x="100000" y="80000"/>
                                    </p:animScale>
                                    <p:animScale>
                                      <p:cBhvr>
                                        <p:cTn id="33" dur="166" decel="50000">
                                          <p:stCondLst>
                                            <p:cond delay="1338"/>
                                          </p:stCondLst>
                                        </p:cTn>
                                        <p:tgtEl>
                                          <p:spTgt spid="33"/>
                                        </p:tgtEl>
                                      </p:cBhvr>
                                      <p:to x="100000" y="100000"/>
                                    </p:animScale>
                                    <p:animScale>
                                      <p:cBhvr>
                                        <p:cTn id="34" dur="26">
                                          <p:stCondLst>
                                            <p:cond delay="1642"/>
                                          </p:stCondLst>
                                        </p:cTn>
                                        <p:tgtEl>
                                          <p:spTgt spid="33"/>
                                        </p:tgtEl>
                                      </p:cBhvr>
                                      <p:to x="100000" y="90000"/>
                                    </p:animScale>
                                    <p:animScale>
                                      <p:cBhvr>
                                        <p:cTn id="35" dur="166" decel="50000">
                                          <p:stCondLst>
                                            <p:cond delay="1668"/>
                                          </p:stCondLst>
                                        </p:cTn>
                                        <p:tgtEl>
                                          <p:spTgt spid="33"/>
                                        </p:tgtEl>
                                      </p:cBhvr>
                                      <p:to x="100000" y="100000"/>
                                    </p:animScale>
                                    <p:animScale>
                                      <p:cBhvr>
                                        <p:cTn id="36" dur="26">
                                          <p:stCondLst>
                                            <p:cond delay="1808"/>
                                          </p:stCondLst>
                                        </p:cTn>
                                        <p:tgtEl>
                                          <p:spTgt spid="33"/>
                                        </p:tgtEl>
                                      </p:cBhvr>
                                      <p:to x="100000" y="95000"/>
                                    </p:animScale>
                                    <p:animScale>
                                      <p:cBhvr>
                                        <p:cTn id="37" dur="166" decel="50000">
                                          <p:stCondLst>
                                            <p:cond delay="1834"/>
                                          </p:stCondLst>
                                        </p:cTn>
                                        <p:tgtEl>
                                          <p:spTgt spid="33"/>
                                        </p:tgtEl>
                                      </p:cBhvr>
                                      <p:to x="100000" y="100000"/>
                                    </p:animScale>
                                  </p:childTnLst>
                                </p:cTn>
                              </p:par>
                              <p:par>
                                <p:cTn id="38" presetID="26" presetClass="entr" presetSubtype="0" fill="hold" nodeType="withEffect">
                                  <p:stCondLst>
                                    <p:cond delay="0"/>
                                  </p:stCondLst>
                                  <p:childTnLst>
                                    <p:set>
                                      <p:cBhvr>
                                        <p:cTn id="39" dur="1" fill="hold">
                                          <p:stCondLst>
                                            <p:cond delay="0"/>
                                          </p:stCondLst>
                                        </p:cTn>
                                        <p:tgtEl>
                                          <p:spTgt spid="79"/>
                                        </p:tgtEl>
                                        <p:attrNameLst>
                                          <p:attrName>style.visibility</p:attrName>
                                        </p:attrNameLst>
                                      </p:cBhvr>
                                      <p:to>
                                        <p:strVal val="visible"/>
                                      </p:to>
                                    </p:set>
                                    <p:animEffect transition="in" filter="wipe(down)">
                                      <p:cBhvr>
                                        <p:cTn id="40" dur="580">
                                          <p:stCondLst>
                                            <p:cond delay="0"/>
                                          </p:stCondLst>
                                        </p:cTn>
                                        <p:tgtEl>
                                          <p:spTgt spid="79"/>
                                        </p:tgtEl>
                                      </p:cBhvr>
                                    </p:animEffect>
                                    <p:anim calcmode="lin" valueType="num">
                                      <p:cBhvr>
                                        <p:cTn id="41" dur="1822" tmFilter="0,0; 0.14,0.36; 0.43,0.73; 0.71,0.91; 1.0,1.0">
                                          <p:stCondLst>
                                            <p:cond delay="0"/>
                                          </p:stCondLst>
                                        </p:cTn>
                                        <p:tgtEl>
                                          <p:spTgt spid="79"/>
                                        </p:tgtEl>
                                        <p:attrNameLst>
                                          <p:attrName>ppt_x</p:attrName>
                                        </p:attrNameLst>
                                      </p:cBhvr>
                                      <p:tavLst>
                                        <p:tav tm="0">
                                          <p:val>
                                            <p:strVal val="#ppt_x-0.25"/>
                                          </p:val>
                                        </p:tav>
                                        <p:tav tm="100000">
                                          <p:val>
                                            <p:strVal val="#ppt_x"/>
                                          </p:val>
                                        </p:tav>
                                      </p:tavLst>
                                    </p:anim>
                                    <p:anim calcmode="lin" valueType="num">
                                      <p:cBhvr>
                                        <p:cTn id="42" dur="664" tmFilter="0.0,0.0; 0.25,0.07; 0.50,0.2; 0.75,0.467; 1.0,1.0">
                                          <p:stCondLst>
                                            <p:cond delay="0"/>
                                          </p:stCondLst>
                                        </p:cTn>
                                        <p:tgtEl>
                                          <p:spTgt spid="79"/>
                                        </p:tgtEl>
                                        <p:attrNameLst>
                                          <p:attrName>ppt_y</p:attrName>
                                        </p:attrNameLst>
                                      </p:cBhvr>
                                      <p:tavLst>
                                        <p:tav tm="0" fmla="#ppt_y-sin(pi*$)/3">
                                          <p:val>
                                            <p:fltVal val="0.5"/>
                                          </p:val>
                                        </p:tav>
                                        <p:tav tm="100000">
                                          <p:val>
                                            <p:fltVal val="1"/>
                                          </p:val>
                                        </p:tav>
                                      </p:tavLst>
                                    </p:anim>
                                    <p:anim calcmode="lin" valueType="num">
                                      <p:cBhvr>
                                        <p:cTn id="43" dur="664" tmFilter="0, 0; 0.125,0.2665; 0.25,0.4; 0.375,0.465; 0.5,0.5;  0.625,0.535; 0.75,0.6; 0.875,0.7335; 1,1">
                                          <p:stCondLst>
                                            <p:cond delay="664"/>
                                          </p:stCondLst>
                                        </p:cTn>
                                        <p:tgtEl>
                                          <p:spTgt spid="79"/>
                                        </p:tgtEl>
                                        <p:attrNameLst>
                                          <p:attrName>ppt_y</p:attrName>
                                        </p:attrNameLst>
                                      </p:cBhvr>
                                      <p:tavLst>
                                        <p:tav tm="0" fmla="#ppt_y-sin(pi*$)/9">
                                          <p:val>
                                            <p:fltVal val="0"/>
                                          </p:val>
                                        </p:tav>
                                        <p:tav tm="100000">
                                          <p:val>
                                            <p:fltVal val="1"/>
                                          </p:val>
                                        </p:tav>
                                      </p:tavLst>
                                    </p:anim>
                                    <p:anim calcmode="lin" valueType="num">
                                      <p:cBhvr>
                                        <p:cTn id="44" dur="332" tmFilter="0, 0; 0.125,0.2665; 0.25,0.4; 0.375,0.465; 0.5,0.5;  0.625,0.535; 0.75,0.6; 0.875,0.7335; 1,1">
                                          <p:stCondLst>
                                            <p:cond delay="1324"/>
                                          </p:stCondLst>
                                        </p:cTn>
                                        <p:tgtEl>
                                          <p:spTgt spid="79"/>
                                        </p:tgtEl>
                                        <p:attrNameLst>
                                          <p:attrName>ppt_y</p:attrName>
                                        </p:attrNameLst>
                                      </p:cBhvr>
                                      <p:tavLst>
                                        <p:tav tm="0" fmla="#ppt_y-sin(pi*$)/27">
                                          <p:val>
                                            <p:fltVal val="0"/>
                                          </p:val>
                                        </p:tav>
                                        <p:tav tm="100000">
                                          <p:val>
                                            <p:fltVal val="1"/>
                                          </p:val>
                                        </p:tav>
                                      </p:tavLst>
                                    </p:anim>
                                    <p:anim calcmode="lin" valueType="num">
                                      <p:cBhvr>
                                        <p:cTn id="45" dur="164" tmFilter="0, 0; 0.125,0.2665; 0.25,0.4; 0.375,0.465; 0.5,0.5;  0.625,0.535; 0.75,0.6; 0.875,0.7335; 1,1">
                                          <p:stCondLst>
                                            <p:cond delay="1656"/>
                                          </p:stCondLst>
                                        </p:cTn>
                                        <p:tgtEl>
                                          <p:spTgt spid="79"/>
                                        </p:tgtEl>
                                        <p:attrNameLst>
                                          <p:attrName>ppt_y</p:attrName>
                                        </p:attrNameLst>
                                      </p:cBhvr>
                                      <p:tavLst>
                                        <p:tav tm="0" fmla="#ppt_y-sin(pi*$)/81">
                                          <p:val>
                                            <p:fltVal val="0"/>
                                          </p:val>
                                        </p:tav>
                                        <p:tav tm="100000">
                                          <p:val>
                                            <p:fltVal val="1"/>
                                          </p:val>
                                        </p:tav>
                                      </p:tavLst>
                                    </p:anim>
                                    <p:animScale>
                                      <p:cBhvr>
                                        <p:cTn id="46" dur="26">
                                          <p:stCondLst>
                                            <p:cond delay="650"/>
                                          </p:stCondLst>
                                        </p:cTn>
                                        <p:tgtEl>
                                          <p:spTgt spid="79"/>
                                        </p:tgtEl>
                                      </p:cBhvr>
                                      <p:to x="100000" y="60000"/>
                                    </p:animScale>
                                    <p:animScale>
                                      <p:cBhvr>
                                        <p:cTn id="47" dur="166" decel="50000">
                                          <p:stCondLst>
                                            <p:cond delay="676"/>
                                          </p:stCondLst>
                                        </p:cTn>
                                        <p:tgtEl>
                                          <p:spTgt spid="79"/>
                                        </p:tgtEl>
                                      </p:cBhvr>
                                      <p:to x="100000" y="100000"/>
                                    </p:animScale>
                                    <p:animScale>
                                      <p:cBhvr>
                                        <p:cTn id="48" dur="26">
                                          <p:stCondLst>
                                            <p:cond delay="1312"/>
                                          </p:stCondLst>
                                        </p:cTn>
                                        <p:tgtEl>
                                          <p:spTgt spid="79"/>
                                        </p:tgtEl>
                                      </p:cBhvr>
                                      <p:to x="100000" y="80000"/>
                                    </p:animScale>
                                    <p:animScale>
                                      <p:cBhvr>
                                        <p:cTn id="49" dur="166" decel="50000">
                                          <p:stCondLst>
                                            <p:cond delay="1338"/>
                                          </p:stCondLst>
                                        </p:cTn>
                                        <p:tgtEl>
                                          <p:spTgt spid="79"/>
                                        </p:tgtEl>
                                      </p:cBhvr>
                                      <p:to x="100000" y="100000"/>
                                    </p:animScale>
                                    <p:animScale>
                                      <p:cBhvr>
                                        <p:cTn id="50" dur="26">
                                          <p:stCondLst>
                                            <p:cond delay="1642"/>
                                          </p:stCondLst>
                                        </p:cTn>
                                        <p:tgtEl>
                                          <p:spTgt spid="79"/>
                                        </p:tgtEl>
                                      </p:cBhvr>
                                      <p:to x="100000" y="90000"/>
                                    </p:animScale>
                                    <p:animScale>
                                      <p:cBhvr>
                                        <p:cTn id="51" dur="166" decel="50000">
                                          <p:stCondLst>
                                            <p:cond delay="1668"/>
                                          </p:stCondLst>
                                        </p:cTn>
                                        <p:tgtEl>
                                          <p:spTgt spid="79"/>
                                        </p:tgtEl>
                                      </p:cBhvr>
                                      <p:to x="100000" y="100000"/>
                                    </p:animScale>
                                    <p:animScale>
                                      <p:cBhvr>
                                        <p:cTn id="52" dur="26">
                                          <p:stCondLst>
                                            <p:cond delay="1808"/>
                                          </p:stCondLst>
                                        </p:cTn>
                                        <p:tgtEl>
                                          <p:spTgt spid="79"/>
                                        </p:tgtEl>
                                      </p:cBhvr>
                                      <p:to x="100000" y="95000"/>
                                    </p:animScale>
                                    <p:animScale>
                                      <p:cBhvr>
                                        <p:cTn id="53" dur="166" decel="50000">
                                          <p:stCondLst>
                                            <p:cond delay="1834"/>
                                          </p:stCondLst>
                                        </p:cTn>
                                        <p:tgtEl>
                                          <p:spTgt spid="79"/>
                                        </p:tgtEl>
                                      </p:cBhvr>
                                      <p:to x="100000" y="100000"/>
                                    </p:animScale>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nodeType="clickEffect">
                                  <p:stCondLst>
                                    <p:cond delay="0"/>
                                  </p:stCondLst>
                                  <p:childTnLst>
                                    <p:set>
                                      <p:cBhvr>
                                        <p:cTn id="57" dur="1" fill="hold">
                                          <p:stCondLst>
                                            <p:cond delay="0"/>
                                          </p:stCondLst>
                                        </p:cTn>
                                        <p:tgtEl>
                                          <p:spTgt spid="51"/>
                                        </p:tgtEl>
                                        <p:attrNameLst>
                                          <p:attrName>style.visibility</p:attrName>
                                        </p:attrNameLst>
                                      </p:cBhvr>
                                      <p:to>
                                        <p:strVal val="visible"/>
                                      </p:to>
                                    </p:set>
                                    <p:anim calcmode="lin" valueType="num">
                                      <p:cBhvr additive="base">
                                        <p:cTn id="58" dur="500" fill="hold"/>
                                        <p:tgtEl>
                                          <p:spTgt spid="51"/>
                                        </p:tgtEl>
                                        <p:attrNameLst>
                                          <p:attrName>ppt_x</p:attrName>
                                        </p:attrNameLst>
                                      </p:cBhvr>
                                      <p:tavLst>
                                        <p:tav tm="0">
                                          <p:val>
                                            <p:strVal val="#ppt_x"/>
                                          </p:val>
                                        </p:tav>
                                        <p:tav tm="100000">
                                          <p:val>
                                            <p:strVal val="#ppt_x"/>
                                          </p:val>
                                        </p:tav>
                                      </p:tavLst>
                                    </p:anim>
                                    <p:anim calcmode="lin" valueType="num">
                                      <p:cBhvr additive="base">
                                        <p:cTn id="59" dur="500" fill="hold"/>
                                        <p:tgtEl>
                                          <p:spTgt spid="51"/>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113"/>
                                        </p:tgtEl>
                                        <p:attrNameLst>
                                          <p:attrName>style.visibility</p:attrName>
                                        </p:attrNameLst>
                                      </p:cBhvr>
                                      <p:to>
                                        <p:strVal val="visible"/>
                                      </p:to>
                                    </p:set>
                                    <p:anim calcmode="lin" valueType="num">
                                      <p:cBhvr additive="base">
                                        <p:cTn id="62" dur="500" fill="hold"/>
                                        <p:tgtEl>
                                          <p:spTgt spid="113"/>
                                        </p:tgtEl>
                                        <p:attrNameLst>
                                          <p:attrName>ppt_x</p:attrName>
                                        </p:attrNameLst>
                                      </p:cBhvr>
                                      <p:tavLst>
                                        <p:tav tm="0">
                                          <p:val>
                                            <p:strVal val="#ppt_x"/>
                                          </p:val>
                                        </p:tav>
                                        <p:tav tm="100000">
                                          <p:val>
                                            <p:strVal val="#ppt_x"/>
                                          </p:val>
                                        </p:tav>
                                      </p:tavLst>
                                    </p:anim>
                                    <p:anim calcmode="lin" valueType="num">
                                      <p:cBhvr additive="base">
                                        <p:cTn id="63" dur="500" fill="hold"/>
                                        <p:tgtEl>
                                          <p:spTgt spid="113"/>
                                        </p:tgtEl>
                                        <p:attrNameLst>
                                          <p:attrName>ppt_y</p:attrName>
                                        </p:attrNameLst>
                                      </p:cBhvr>
                                      <p:tavLst>
                                        <p:tav tm="0">
                                          <p:val>
                                            <p:strVal val="1+#ppt_h/2"/>
                                          </p:val>
                                        </p:tav>
                                        <p:tav tm="100000">
                                          <p:val>
                                            <p:strVal val="#ppt_y"/>
                                          </p:val>
                                        </p:tav>
                                      </p:tavLst>
                                    </p:anim>
                                  </p:childTnLst>
                                </p:cTn>
                              </p:par>
                              <p:par>
                                <p:cTn id="64" presetID="2" presetClass="entr" presetSubtype="4" fill="hold" nodeType="withEffect">
                                  <p:stCondLst>
                                    <p:cond delay="0"/>
                                  </p:stCondLst>
                                  <p:childTnLst>
                                    <p:set>
                                      <p:cBhvr>
                                        <p:cTn id="65" dur="1" fill="hold">
                                          <p:stCondLst>
                                            <p:cond delay="0"/>
                                          </p:stCondLst>
                                        </p:cTn>
                                        <p:tgtEl>
                                          <p:spTgt spid="100"/>
                                        </p:tgtEl>
                                        <p:attrNameLst>
                                          <p:attrName>style.visibility</p:attrName>
                                        </p:attrNameLst>
                                      </p:cBhvr>
                                      <p:to>
                                        <p:strVal val="visible"/>
                                      </p:to>
                                    </p:set>
                                    <p:anim calcmode="lin" valueType="num">
                                      <p:cBhvr additive="base">
                                        <p:cTn id="66" dur="500" fill="hold"/>
                                        <p:tgtEl>
                                          <p:spTgt spid="100"/>
                                        </p:tgtEl>
                                        <p:attrNameLst>
                                          <p:attrName>ppt_x</p:attrName>
                                        </p:attrNameLst>
                                      </p:cBhvr>
                                      <p:tavLst>
                                        <p:tav tm="0">
                                          <p:val>
                                            <p:strVal val="#ppt_x"/>
                                          </p:val>
                                        </p:tav>
                                        <p:tav tm="100000">
                                          <p:val>
                                            <p:strVal val="#ppt_x"/>
                                          </p:val>
                                        </p:tav>
                                      </p:tavLst>
                                    </p:anim>
                                    <p:anim calcmode="lin" valueType="num">
                                      <p:cBhvr additive="base">
                                        <p:cTn id="67"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53" presetClass="entr" presetSubtype="16" fill="hold" nodeType="clickEffect">
                                  <p:stCondLst>
                                    <p:cond delay="0"/>
                                  </p:stCondLst>
                                  <p:childTnLst>
                                    <p:set>
                                      <p:cBhvr>
                                        <p:cTn id="71" dur="1" fill="hold">
                                          <p:stCondLst>
                                            <p:cond delay="0"/>
                                          </p:stCondLst>
                                        </p:cTn>
                                        <p:tgtEl>
                                          <p:spTgt spid="58"/>
                                        </p:tgtEl>
                                        <p:attrNameLst>
                                          <p:attrName>style.visibility</p:attrName>
                                        </p:attrNameLst>
                                      </p:cBhvr>
                                      <p:to>
                                        <p:strVal val="visible"/>
                                      </p:to>
                                    </p:set>
                                    <p:anim calcmode="lin" valueType="num">
                                      <p:cBhvr>
                                        <p:cTn id="72" dur="500" fill="hold"/>
                                        <p:tgtEl>
                                          <p:spTgt spid="58"/>
                                        </p:tgtEl>
                                        <p:attrNameLst>
                                          <p:attrName>ppt_w</p:attrName>
                                        </p:attrNameLst>
                                      </p:cBhvr>
                                      <p:tavLst>
                                        <p:tav tm="0">
                                          <p:val>
                                            <p:fltVal val="0"/>
                                          </p:val>
                                        </p:tav>
                                        <p:tav tm="100000">
                                          <p:val>
                                            <p:strVal val="#ppt_w"/>
                                          </p:val>
                                        </p:tav>
                                      </p:tavLst>
                                    </p:anim>
                                    <p:anim calcmode="lin" valueType="num">
                                      <p:cBhvr>
                                        <p:cTn id="73" dur="500" fill="hold"/>
                                        <p:tgtEl>
                                          <p:spTgt spid="58"/>
                                        </p:tgtEl>
                                        <p:attrNameLst>
                                          <p:attrName>ppt_h</p:attrName>
                                        </p:attrNameLst>
                                      </p:cBhvr>
                                      <p:tavLst>
                                        <p:tav tm="0">
                                          <p:val>
                                            <p:fltVal val="0"/>
                                          </p:val>
                                        </p:tav>
                                        <p:tav tm="100000">
                                          <p:val>
                                            <p:strVal val="#ppt_h"/>
                                          </p:val>
                                        </p:tav>
                                      </p:tavLst>
                                    </p:anim>
                                    <p:animEffect transition="in" filter="fade">
                                      <p:cBhvr>
                                        <p:cTn id="74" dur="500"/>
                                        <p:tgtEl>
                                          <p:spTgt spid="58"/>
                                        </p:tgtEl>
                                      </p:cBhvr>
                                    </p:animEffect>
                                  </p:childTnLst>
                                </p:cTn>
                              </p:par>
                              <p:par>
                                <p:cTn id="75" presetID="53" presetClass="entr" presetSubtype="16" fill="hold" nodeType="withEffect">
                                  <p:stCondLst>
                                    <p:cond delay="0"/>
                                  </p:stCondLst>
                                  <p:childTnLst>
                                    <p:set>
                                      <p:cBhvr>
                                        <p:cTn id="76" dur="1" fill="hold">
                                          <p:stCondLst>
                                            <p:cond delay="0"/>
                                          </p:stCondLst>
                                        </p:cTn>
                                        <p:tgtEl>
                                          <p:spTgt spid="84"/>
                                        </p:tgtEl>
                                        <p:attrNameLst>
                                          <p:attrName>style.visibility</p:attrName>
                                        </p:attrNameLst>
                                      </p:cBhvr>
                                      <p:to>
                                        <p:strVal val="visible"/>
                                      </p:to>
                                    </p:set>
                                    <p:anim calcmode="lin" valueType="num">
                                      <p:cBhvr>
                                        <p:cTn id="77" dur="500" fill="hold"/>
                                        <p:tgtEl>
                                          <p:spTgt spid="84"/>
                                        </p:tgtEl>
                                        <p:attrNameLst>
                                          <p:attrName>ppt_w</p:attrName>
                                        </p:attrNameLst>
                                      </p:cBhvr>
                                      <p:tavLst>
                                        <p:tav tm="0">
                                          <p:val>
                                            <p:fltVal val="0"/>
                                          </p:val>
                                        </p:tav>
                                        <p:tav tm="100000">
                                          <p:val>
                                            <p:strVal val="#ppt_w"/>
                                          </p:val>
                                        </p:tav>
                                      </p:tavLst>
                                    </p:anim>
                                    <p:anim calcmode="lin" valueType="num">
                                      <p:cBhvr>
                                        <p:cTn id="78" dur="500" fill="hold"/>
                                        <p:tgtEl>
                                          <p:spTgt spid="84"/>
                                        </p:tgtEl>
                                        <p:attrNameLst>
                                          <p:attrName>ppt_h</p:attrName>
                                        </p:attrNameLst>
                                      </p:cBhvr>
                                      <p:tavLst>
                                        <p:tav tm="0">
                                          <p:val>
                                            <p:fltVal val="0"/>
                                          </p:val>
                                        </p:tav>
                                        <p:tav tm="100000">
                                          <p:val>
                                            <p:strVal val="#ppt_h"/>
                                          </p:val>
                                        </p:tav>
                                      </p:tavLst>
                                    </p:anim>
                                    <p:animEffect transition="in" filter="fade">
                                      <p:cBhvr>
                                        <p:cTn id="79" dur="500"/>
                                        <p:tgtEl>
                                          <p:spTgt spid="84"/>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4" fill="hold" nodeType="clickEffect">
                                  <p:stCondLst>
                                    <p:cond delay="0"/>
                                  </p:stCondLst>
                                  <p:childTnLst>
                                    <p:set>
                                      <p:cBhvr>
                                        <p:cTn id="83" dur="1" fill="hold">
                                          <p:stCondLst>
                                            <p:cond delay="0"/>
                                          </p:stCondLst>
                                        </p:cTn>
                                        <p:tgtEl>
                                          <p:spTgt spid="65"/>
                                        </p:tgtEl>
                                        <p:attrNameLst>
                                          <p:attrName>style.visibility</p:attrName>
                                        </p:attrNameLst>
                                      </p:cBhvr>
                                      <p:to>
                                        <p:strVal val="visible"/>
                                      </p:to>
                                    </p:set>
                                    <p:animEffect transition="in" filter="wipe(down)">
                                      <p:cBhvr>
                                        <p:cTn id="84" dur="500"/>
                                        <p:tgtEl>
                                          <p:spTgt spid="65"/>
                                        </p:tgtEl>
                                      </p:cBhvr>
                                    </p:animEffect>
                                  </p:childTnLst>
                                </p:cTn>
                              </p:par>
                              <p:par>
                                <p:cTn id="85" presetID="22" presetClass="entr" presetSubtype="4" fill="hold" grpId="0" nodeType="withEffect">
                                  <p:stCondLst>
                                    <p:cond delay="0"/>
                                  </p:stCondLst>
                                  <p:childTnLst>
                                    <p:set>
                                      <p:cBhvr>
                                        <p:cTn id="86" dur="1" fill="hold">
                                          <p:stCondLst>
                                            <p:cond delay="0"/>
                                          </p:stCondLst>
                                        </p:cTn>
                                        <p:tgtEl>
                                          <p:spTgt spid="114"/>
                                        </p:tgtEl>
                                        <p:attrNameLst>
                                          <p:attrName>style.visibility</p:attrName>
                                        </p:attrNameLst>
                                      </p:cBhvr>
                                      <p:to>
                                        <p:strVal val="visible"/>
                                      </p:to>
                                    </p:set>
                                    <p:animEffect transition="in" filter="wipe(down)">
                                      <p:cBhvr>
                                        <p:cTn id="87" dur="500"/>
                                        <p:tgtEl>
                                          <p:spTgt spid="114"/>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106"/>
                                        </p:tgtEl>
                                        <p:attrNameLst>
                                          <p:attrName>style.visibility</p:attrName>
                                        </p:attrNameLst>
                                      </p:cBhvr>
                                      <p:to>
                                        <p:strVal val="visible"/>
                                      </p:to>
                                    </p:set>
                                    <p:animEffect transition="in" filter="wipe(down)">
                                      <p:cBhvr>
                                        <p:cTn id="90" dur="500"/>
                                        <p:tgtEl>
                                          <p:spTgt spid="106"/>
                                        </p:tgtEl>
                                      </p:cBhvr>
                                    </p:animEffect>
                                  </p:childTnLst>
                                </p:cTn>
                              </p:par>
                            </p:childTnLst>
                          </p:cTn>
                        </p:par>
                      </p:childTnLst>
                    </p:cTn>
                  </p:par>
                  <p:par>
                    <p:cTn id="91" fill="hold">
                      <p:stCondLst>
                        <p:cond delay="indefinite"/>
                      </p:stCondLst>
                      <p:childTnLst>
                        <p:par>
                          <p:cTn id="92" fill="hold">
                            <p:stCondLst>
                              <p:cond delay="0"/>
                            </p:stCondLst>
                            <p:childTnLst>
                              <p:par>
                                <p:cTn id="93" presetID="53" presetClass="entr" presetSubtype="16" fill="hold" nodeType="clickEffect">
                                  <p:stCondLst>
                                    <p:cond delay="0"/>
                                  </p:stCondLst>
                                  <p:childTnLst>
                                    <p:set>
                                      <p:cBhvr>
                                        <p:cTn id="94" dur="1" fill="hold">
                                          <p:stCondLst>
                                            <p:cond delay="0"/>
                                          </p:stCondLst>
                                        </p:cTn>
                                        <p:tgtEl>
                                          <p:spTgt spid="72"/>
                                        </p:tgtEl>
                                        <p:attrNameLst>
                                          <p:attrName>style.visibility</p:attrName>
                                        </p:attrNameLst>
                                      </p:cBhvr>
                                      <p:to>
                                        <p:strVal val="visible"/>
                                      </p:to>
                                    </p:set>
                                    <p:anim calcmode="lin" valueType="num">
                                      <p:cBhvr>
                                        <p:cTn id="95" dur="500" fill="hold"/>
                                        <p:tgtEl>
                                          <p:spTgt spid="72"/>
                                        </p:tgtEl>
                                        <p:attrNameLst>
                                          <p:attrName>ppt_w</p:attrName>
                                        </p:attrNameLst>
                                      </p:cBhvr>
                                      <p:tavLst>
                                        <p:tav tm="0">
                                          <p:val>
                                            <p:fltVal val="0"/>
                                          </p:val>
                                        </p:tav>
                                        <p:tav tm="100000">
                                          <p:val>
                                            <p:strVal val="#ppt_w"/>
                                          </p:val>
                                        </p:tav>
                                      </p:tavLst>
                                    </p:anim>
                                    <p:anim calcmode="lin" valueType="num">
                                      <p:cBhvr>
                                        <p:cTn id="96" dur="500" fill="hold"/>
                                        <p:tgtEl>
                                          <p:spTgt spid="72"/>
                                        </p:tgtEl>
                                        <p:attrNameLst>
                                          <p:attrName>ppt_h</p:attrName>
                                        </p:attrNameLst>
                                      </p:cBhvr>
                                      <p:tavLst>
                                        <p:tav tm="0">
                                          <p:val>
                                            <p:fltVal val="0"/>
                                          </p:val>
                                        </p:tav>
                                        <p:tav tm="100000">
                                          <p:val>
                                            <p:strVal val="#ppt_h"/>
                                          </p:val>
                                        </p:tav>
                                      </p:tavLst>
                                    </p:anim>
                                    <p:animEffect transition="in" filter="fade">
                                      <p:cBhvr>
                                        <p:cTn id="97" dur="500"/>
                                        <p:tgtEl>
                                          <p:spTgt spid="72"/>
                                        </p:tgtEl>
                                      </p:cBhvr>
                                    </p:animEffect>
                                  </p:childTnLst>
                                </p:cTn>
                              </p:par>
                              <p:par>
                                <p:cTn id="98" presetID="53" presetClass="entr" presetSubtype="16" fill="hold" nodeType="withEffect">
                                  <p:stCondLst>
                                    <p:cond delay="0"/>
                                  </p:stCondLst>
                                  <p:childTnLst>
                                    <p:set>
                                      <p:cBhvr>
                                        <p:cTn id="99" dur="1" fill="hold">
                                          <p:stCondLst>
                                            <p:cond delay="0"/>
                                          </p:stCondLst>
                                        </p:cTn>
                                        <p:tgtEl>
                                          <p:spTgt spid="89"/>
                                        </p:tgtEl>
                                        <p:attrNameLst>
                                          <p:attrName>style.visibility</p:attrName>
                                        </p:attrNameLst>
                                      </p:cBhvr>
                                      <p:to>
                                        <p:strVal val="visible"/>
                                      </p:to>
                                    </p:set>
                                    <p:anim calcmode="lin" valueType="num">
                                      <p:cBhvr>
                                        <p:cTn id="100" dur="500" fill="hold"/>
                                        <p:tgtEl>
                                          <p:spTgt spid="89"/>
                                        </p:tgtEl>
                                        <p:attrNameLst>
                                          <p:attrName>ppt_w</p:attrName>
                                        </p:attrNameLst>
                                      </p:cBhvr>
                                      <p:tavLst>
                                        <p:tav tm="0">
                                          <p:val>
                                            <p:fltVal val="0"/>
                                          </p:val>
                                        </p:tav>
                                        <p:tav tm="100000">
                                          <p:val>
                                            <p:strVal val="#ppt_w"/>
                                          </p:val>
                                        </p:tav>
                                      </p:tavLst>
                                    </p:anim>
                                    <p:anim calcmode="lin" valueType="num">
                                      <p:cBhvr>
                                        <p:cTn id="101" dur="500" fill="hold"/>
                                        <p:tgtEl>
                                          <p:spTgt spid="89"/>
                                        </p:tgtEl>
                                        <p:attrNameLst>
                                          <p:attrName>ppt_h</p:attrName>
                                        </p:attrNameLst>
                                      </p:cBhvr>
                                      <p:tavLst>
                                        <p:tav tm="0">
                                          <p:val>
                                            <p:fltVal val="0"/>
                                          </p:val>
                                        </p:tav>
                                        <p:tav tm="100000">
                                          <p:val>
                                            <p:strVal val="#ppt_h"/>
                                          </p:val>
                                        </p:tav>
                                      </p:tavLst>
                                    </p:anim>
                                    <p:animEffect transition="in" filter="fade">
                                      <p:cBhvr>
                                        <p:cTn id="102"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animBg="1"/>
      <p:bldP spid="112" grpId="0" animBg="1"/>
      <p:bldP spid="113" grpId="0"/>
      <p:bldP spid="1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flipH="1">
            <a:off x="1" y="4521903"/>
            <a:ext cx="4031399" cy="2197900"/>
            <a:chOff x="5917425" y="3435846"/>
            <a:chExt cx="3226575" cy="1707654"/>
          </a:xfrm>
        </p:grpSpPr>
        <p:pic>
          <p:nvPicPr>
            <p:cNvPr id="4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7914767" y="4482889"/>
            <a:ext cx="4300320" cy="2275929"/>
            <a:chOff x="5917425" y="3435846"/>
            <a:chExt cx="3226575" cy="1707654"/>
          </a:xfrm>
        </p:grpSpPr>
        <p:pic>
          <p:nvPicPr>
            <p:cNvPr id="4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 name="椭圆 32"/>
          <p:cNvSpPr/>
          <p:nvPr/>
        </p:nvSpPr>
        <p:spPr>
          <a:xfrm>
            <a:off x="5376109" y="1629269"/>
            <a:ext cx="1367796" cy="13677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dirty="0"/>
          </a:p>
        </p:txBody>
      </p:sp>
      <p:sp>
        <p:nvSpPr>
          <p:cNvPr id="36" name="Rectangle 49"/>
          <p:cNvSpPr/>
          <p:nvPr/>
        </p:nvSpPr>
        <p:spPr>
          <a:xfrm>
            <a:off x="2425700" y="3388942"/>
            <a:ext cx="7054850" cy="615549"/>
          </a:xfrm>
          <a:prstGeom prst="rect">
            <a:avLst/>
          </a:prstGeom>
          <a:effectLst/>
        </p:spPr>
        <p:txBody>
          <a:bodyPr wrap="square" lIns="121917" tIns="60958" rIns="121917" bIns="60958">
            <a:spAutoFit/>
          </a:bodyPr>
          <a:lstStyle/>
          <a:p>
            <a:pPr marL="0" lvl="1" algn="ctr"/>
            <a:r>
              <a:rPr lang="zh-CN" altLang="en-US" sz="3200" b="1" dirty="0" smtClean="0">
                <a:solidFill>
                  <a:schemeClr val="accent1"/>
                </a:solidFill>
                <a:latin typeface="微软雅黑" pitchFamily="34" charset="-122"/>
                <a:ea typeface="微软雅黑" pitchFamily="34" charset="-122"/>
              </a:rPr>
              <a:t>第二节  创业</a:t>
            </a:r>
            <a:r>
              <a:rPr lang="zh-CN" altLang="en-US" sz="3200" b="1" dirty="0">
                <a:solidFill>
                  <a:schemeClr val="accent1"/>
                </a:solidFill>
                <a:latin typeface="微软雅黑" pitchFamily="34" charset="-122"/>
                <a:ea typeface="微软雅黑" pitchFamily="34" charset="-122"/>
              </a:rPr>
              <a:t>准备</a:t>
            </a:r>
            <a:endParaRPr lang="en-US" altLang="zh-CN" sz="3200" b="1" dirty="0">
              <a:solidFill>
                <a:schemeClr val="accent1"/>
              </a:solidFill>
              <a:latin typeface="微软雅黑" pitchFamily="34" charset="-122"/>
              <a:ea typeface="微软雅黑" pitchFamily="34" charset="-122"/>
            </a:endParaRPr>
          </a:p>
        </p:txBody>
      </p:sp>
      <p:cxnSp>
        <p:nvCxnSpPr>
          <p:cNvPr id="38" name="Straight Connector 2"/>
          <p:cNvCxnSpPr/>
          <p:nvPr/>
        </p:nvCxnSpPr>
        <p:spPr>
          <a:xfrm>
            <a:off x="2667000" y="4014097"/>
            <a:ext cx="6813550" cy="0"/>
          </a:xfrm>
          <a:prstGeom prst="line">
            <a:avLst/>
          </a:prstGeom>
          <a:ln w="9525">
            <a:solidFill>
              <a:schemeClr val="accent1"/>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矩形 4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6" name="TextBox 45"/>
          <p:cNvSpPr txBox="1"/>
          <p:nvPr/>
        </p:nvSpPr>
        <p:spPr>
          <a:xfrm>
            <a:off x="5409004" y="2097723"/>
            <a:ext cx="1318496" cy="430883"/>
          </a:xfrm>
          <a:prstGeom prst="rect">
            <a:avLst/>
          </a:prstGeom>
          <a:noFill/>
          <a:effectLst/>
        </p:spPr>
        <p:txBody>
          <a:bodyPr wrap="none" lIns="121917" tIns="60958" rIns="121917" bIns="60958" rtlCol="0">
            <a:spAutoFit/>
          </a:bodyPr>
          <a:lstStyle/>
          <a:p>
            <a:pPr algn="ctr"/>
            <a:r>
              <a:rPr lang="en-US" altLang="zh-CN" sz="2000" b="1" dirty="0">
                <a:solidFill>
                  <a:schemeClr val="bg1"/>
                </a:solidFill>
                <a:latin typeface="微软雅黑" pitchFamily="34" charset="-122"/>
                <a:ea typeface="微软雅黑" pitchFamily="34" charset="-122"/>
              </a:rPr>
              <a:t>PART </a:t>
            </a:r>
            <a:r>
              <a:rPr lang="en-US" altLang="zh-CN" sz="2000" b="1" dirty="0" smtClean="0">
                <a:solidFill>
                  <a:schemeClr val="bg1"/>
                </a:solidFill>
                <a:latin typeface="微软雅黑" pitchFamily="34" charset="-122"/>
                <a:ea typeface="微软雅黑" pitchFamily="34" charset="-122"/>
              </a:rPr>
              <a:t>02</a:t>
            </a:r>
            <a:endParaRPr lang="en-US" altLang="zh-CN"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47938415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文本框 9"/>
          <p:cNvSpPr txBox="1"/>
          <p:nvPr/>
        </p:nvSpPr>
        <p:spPr>
          <a:xfrm>
            <a:off x="840784" y="203271"/>
            <a:ext cx="7357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创业中的法律</a:t>
            </a:r>
            <a:r>
              <a:rPr lang="zh-CN" altLang="en-US" sz="2400" b="1" dirty="0" smtClean="0">
                <a:solidFill>
                  <a:schemeClr val="tx1">
                    <a:lumMod val="75000"/>
                    <a:lumOff val="25000"/>
                  </a:schemeClr>
                </a:solidFill>
                <a:latin typeface="微软雅黑" pitchFamily="34" charset="-122"/>
                <a:ea typeface="微软雅黑" pitchFamily="34" charset="-122"/>
              </a:rPr>
              <a:t>知识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创业与法律的关系</a:t>
            </a:r>
          </a:p>
        </p:txBody>
      </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66715" y="1977627"/>
            <a:ext cx="4793737" cy="3623595"/>
          </a:xfrm>
          <a:prstGeom prst="rect">
            <a:avLst/>
          </a:prstGeom>
          <a:no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solidFill>
                <a:schemeClr val="tx1">
                  <a:lumMod val="95000"/>
                  <a:lumOff val="5000"/>
                </a:schemeClr>
              </a:solidFill>
              <a:latin typeface="微软雅黑"/>
              <a:ea typeface="微软雅黑"/>
              <a:cs typeface="+mn-ea"/>
              <a:sym typeface="微软雅黑"/>
            </a:endParaRPr>
          </a:p>
        </p:txBody>
      </p:sp>
      <p:pic>
        <p:nvPicPr>
          <p:cNvPr id="15" name="图片 14"/>
          <p:cNvPicPr>
            <a:picLocks noChangeAspect="1"/>
          </p:cNvPicPr>
          <p:nvPr/>
        </p:nvPicPr>
        <p:blipFill rotWithShape="1">
          <a:blip r:embed="rId3" cstate="print">
            <a:grayscl/>
            <a:extLst>
              <a:ext uri="{28A0092B-C50C-407E-A947-70E740481C1C}">
                <a14:useLocalDpi xmlns:a14="http://schemas.microsoft.com/office/drawing/2010/main" val="0"/>
              </a:ext>
            </a:extLst>
          </a:blip>
          <a:srcRect l="21907" t="8329" r="1914" b="6951"/>
          <a:stretch/>
        </p:blipFill>
        <p:spPr>
          <a:xfrm>
            <a:off x="646441" y="2075146"/>
            <a:ext cx="4589800" cy="3373154"/>
          </a:xfrm>
          <a:prstGeom prst="rect">
            <a:avLst/>
          </a:prstGeom>
          <a:ln>
            <a:solidFill>
              <a:srgbClr val="0070C0"/>
            </a:solidFill>
          </a:ln>
          <a:effectLst/>
        </p:spPr>
      </p:pic>
      <p:sp>
        <p:nvSpPr>
          <p:cNvPr id="5" name="矩形 4"/>
          <p:cNvSpPr/>
          <p:nvPr/>
        </p:nvSpPr>
        <p:spPr>
          <a:xfrm>
            <a:off x="5676900" y="1819186"/>
            <a:ext cx="5213350" cy="3046988"/>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众所周知</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我国目前的市场经济法律正是根据改革开放过程中沿海地区的广大企业</a:t>
            </a:r>
            <a:r>
              <a:rPr lang="zh-CN" altLang="en-US" sz="2000" dirty="0" smtClean="0">
                <a:solidFill>
                  <a:schemeClr val="tx1">
                    <a:lumMod val="75000"/>
                    <a:lumOff val="25000"/>
                  </a:schemeClr>
                </a:solidFill>
                <a:latin typeface="微软雅黑" pitchFamily="34" charset="-122"/>
                <a:ea typeface="微软雅黑" pitchFamily="34" charset="-122"/>
              </a:rPr>
              <a:t>经营者</a:t>
            </a:r>
            <a:r>
              <a:rPr lang="zh-CN" altLang="en-US" sz="2000" dirty="0">
                <a:solidFill>
                  <a:schemeClr val="tx1">
                    <a:lumMod val="75000"/>
                    <a:lumOff val="25000"/>
                  </a:schemeClr>
                </a:solidFill>
                <a:latin typeface="微软雅黑" pitchFamily="34" charset="-122"/>
                <a:ea typeface="微软雅黑" pitchFamily="34" charset="-122"/>
              </a:rPr>
              <a:t>们的实践经验和实践理论所制定并不断完善发展的</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这对我国当前的整个经济领域</a:t>
            </a:r>
            <a:r>
              <a:rPr lang="zh-CN" altLang="en-US" sz="2000" dirty="0" smtClean="0">
                <a:solidFill>
                  <a:schemeClr val="tx1">
                    <a:lumMod val="75000"/>
                    <a:lumOff val="25000"/>
                  </a:schemeClr>
                </a:solidFill>
                <a:latin typeface="微软雅黑" pitchFamily="34" charset="-122"/>
                <a:ea typeface="微软雅黑" pitchFamily="34" charset="-122"/>
              </a:rPr>
              <a:t>的发展</a:t>
            </a:r>
            <a:r>
              <a:rPr lang="zh-CN" altLang="en-US" sz="2000" dirty="0">
                <a:solidFill>
                  <a:schemeClr val="tx1">
                    <a:lumMod val="75000"/>
                    <a:lumOff val="25000"/>
                  </a:schemeClr>
                </a:solidFill>
                <a:latin typeface="微软雅黑" pitchFamily="34" charset="-122"/>
                <a:ea typeface="微软雅黑" pitchFamily="34" charset="-122"/>
              </a:rPr>
              <a:t>立下了不可磨灭的功绩。</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创业对法律的完善和发展起着非常重要的作用</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而法律对创业所产生的影响和作用</a:t>
            </a:r>
            <a:r>
              <a:rPr lang="zh-CN" altLang="en-US" sz="2000" dirty="0" smtClean="0">
                <a:solidFill>
                  <a:schemeClr val="tx1">
                    <a:lumMod val="75000"/>
                    <a:lumOff val="25000"/>
                  </a:schemeClr>
                </a:solidFill>
                <a:latin typeface="微软雅黑" pitchFamily="34" charset="-122"/>
                <a:ea typeface="微软雅黑" pitchFamily="34" charset="-122"/>
              </a:rPr>
              <a:t>是不言而喻</a:t>
            </a:r>
            <a:r>
              <a:rPr lang="zh-CN" altLang="en-US" sz="2000" dirty="0">
                <a:solidFill>
                  <a:schemeClr val="tx1">
                    <a:lumMod val="75000"/>
                    <a:lumOff val="25000"/>
                  </a:schemeClr>
                </a:solidFill>
                <a:latin typeface="微软雅黑" pitchFamily="34" charset="-122"/>
                <a:ea typeface="微软雅黑" pitchFamily="34" charset="-122"/>
              </a:rPr>
              <a:t>的。</a:t>
            </a:r>
          </a:p>
        </p:txBody>
      </p:sp>
    </p:spTree>
    <p:extLst>
      <p:ext uri="{BB962C8B-B14F-4D97-AF65-F5344CB8AC3E}">
        <p14:creationId xmlns:p14="http://schemas.microsoft.com/office/powerpoint/2010/main" val="398993718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1)">
                                      <p:cBhvr>
                                        <p:cTn id="7" dur="2000"/>
                                        <p:tgtEl>
                                          <p:spTgt spid="15"/>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heel(1)">
                                      <p:cBhvr>
                                        <p:cTn id="10" dur="2000"/>
                                        <p:tgtEl>
                                          <p:spTgt spid="14"/>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1)">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2" name="原创设计师QQ598969553      _1"/>
          <p:cNvSpPr>
            <a:spLocks/>
          </p:cNvSpPr>
          <p:nvPr/>
        </p:nvSpPr>
        <p:spPr bwMode="auto">
          <a:xfrm>
            <a:off x="2044701" y="1686342"/>
            <a:ext cx="7219949" cy="3977857"/>
          </a:xfrm>
          <a:prstGeom prst="roundRect">
            <a:avLst>
              <a:gd name="adj" fmla="val 8963"/>
            </a:avLst>
          </a:prstGeom>
          <a:solidFill>
            <a:schemeClr val="bg1">
              <a:alpha val="90000"/>
            </a:schemeClr>
          </a:solidFill>
          <a:ln>
            <a:noFill/>
          </a:ln>
          <a:effectLst>
            <a:outerShdw blurRad="165100" dist="38100" dir="8100000" algn="tr" rotWithShape="0">
              <a:prstClr val="black">
                <a:alpha val="22000"/>
              </a:prstClr>
            </a:outerShdw>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350">
              <a:ea typeface="微软雅黑" panose="020B0503020204020204" pitchFamily="34" charset="-122"/>
              <a:sym typeface="宋体" pitchFamily="2" charset="-122"/>
            </a:endParaRPr>
          </a:p>
        </p:txBody>
      </p:sp>
      <p:sp>
        <p:nvSpPr>
          <p:cNvPr id="23" name="原创设计师QQ598969553      _2"/>
          <p:cNvSpPr>
            <a:spLocks/>
          </p:cNvSpPr>
          <p:nvPr/>
        </p:nvSpPr>
        <p:spPr bwMode="auto">
          <a:xfrm>
            <a:off x="2441240" y="1780562"/>
            <a:ext cx="5756609"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20000"/>
              </a:lnSpc>
            </a:pPr>
            <a:r>
              <a:rPr lang="zh-CN" altLang="en-US" sz="2000" dirty="0">
                <a:solidFill>
                  <a:schemeClr val="tx1">
                    <a:lumMod val="75000"/>
                    <a:lumOff val="25000"/>
                  </a:schemeClr>
                </a:solidFill>
                <a:latin typeface="微软雅黑" pitchFamily="34" charset="-122"/>
                <a:ea typeface="微软雅黑" panose="020B0503020204020204" pitchFamily="34" charset="-122"/>
              </a:rPr>
              <a:t>（</a:t>
            </a:r>
            <a:r>
              <a:rPr lang="en-US" altLang="zh-CN" sz="2000" dirty="0">
                <a:solidFill>
                  <a:schemeClr val="tx1">
                    <a:lumMod val="75000"/>
                    <a:lumOff val="25000"/>
                  </a:schemeClr>
                </a:solidFill>
                <a:latin typeface="微软雅黑" pitchFamily="34" charset="-122"/>
                <a:ea typeface="微软雅黑" panose="020B0503020204020204" pitchFamily="34" charset="-122"/>
              </a:rPr>
              <a:t>1</a:t>
            </a:r>
            <a:r>
              <a:rPr lang="zh-CN" altLang="en-US" sz="2000" dirty="0">
                <a:solidFill>
                  <a:schemeClr val="tx1">
                    <a:lumMod val="75000"/>
                    <a:lumOff val="25000"/>
                  </a:schemeClr>
                </a:solidFill>
                <a:latin typeface="微软雅黑" pitchFamily="34" charset="-122"/>
                <a:ea typeface="微软雅黑" panose="020B0503020204020204" pitchFamily="34" charset="-122"/>
              </a:rPr>
              <a:t>）在制定企业规章制度上的法律风险</a:t>
            </a:r>
            <a:endParaRPr lang="en-US" altLang="zh-CN" sz="2000" dirty="0">
              <a:solidFill>
                <a:schemeClr val="tx1">
                  <a:lumMod val="75000"/>
                  <a:lumOff val="25000"/>
                </a:schemeClr>
              </a:solidFill>
              <a:latin typeface="微软雅黑" pitchFamily="34" charset="-122"/>
              <a:ea typeface="微软雅黑" panose="020B0503020204020204" pitchFamily="34" charset="-122"/>
            </a:endParaRPr>
          </a:p>
          <a:p>
            <a:pPr algn="just">
              <a:lnSpc>
                <a:spcPct val="120000"/>
              </a:lnSpc>
            </a:pPr>
            <a:r>
              <a:rPr lang="zh-CN" altLang="en-US" sz="2000" dirty="0">
                <a:solidFill>
                  <a:schemeClr val="tx1">
                    <a:lumMod val="75000"/>
                    <a:lumOff val="25000"/>
                  </a:schemeClr>
                </a:solidFill>
                <a:latin typeface="微软雅黑" pitchFamily="34" charset="-122"/>
                <a:ea typeface="微软雅黑" panose="020B0503020204020204" pitchFamily="34" charset="-122"/>
              </a:rPr>
              <a:t>（</a:t>
            </a:r>
            <a:r>
              <a:rPr lang="en-US" altLang="zh-CN" sz="2000" dirty="0">
                <a:solidFill>
                  <a:schemeClr val="tx1">
                    <a:lumMod val="75000"/>
                    <a:lumOff val="25000"/>
                  </a:schemeClr>
                </a:solidFill>
                <a:latin typeface="微软雅黑" pitchFamily="34" charset="-122"/>
                <a:ea typeface="微软雅黑" panose="020B0503020204020204" pitchFamily="34" charset="-122"/>
              </a:rPr>
              <a:t>2</a:t>
            </a:r>
            <a:r>
              <a:rPr lang="zh-CN" altLang="en-US" sz="2000" dirty="0">
                <a:solidFill>
                  <a:schemeClr val="tx1">
                    <a:lumMod val="75000"/>
                    <a:lumOff val="25000"/>
                  </a:schemeClr>
                </a:solidFill>
                <a:latin typeface="微软雅黑" pitchFamily="34" charset="-122"/>
                <a:ea typeface="微软雅黑" panose="020B0503020204020204" pitchFamily="34" charset="-122"/>
              </a:rPr>
              <a:t>）在员工招聘中的法律风险</a:t>
            </a:r>
            <a:endParaRPr lang="en-US" altLang="zh-CN" sz="2000" dirty="0">
              <a:solidFill>
                <a:schemeClr val="tx1">
                  <a:lumMod val="75000"/>
                  <a:lumOff val="25000"/>
                </a:schemeClr>
              </a:solidFill>
              <a:latin typeface="微软雅黑" pitchFamily="34" charset="-122"/>
              <a:ea typeface="微软雅黑" panose="020B0503020204020204" pitchFamily="34" charset="-122"/>
            </a:endParaRPr>
          </a:p>
          <a:p>
            <a:pPr algn="just">
              <a:lnSpc>
                <a:spcPct val="120000"/>
              </a:lnSpc>
            </a:pPr>
            <a:r>
              <a:rPr lang="zh-CN" altLang="en-US" sz="2000" dirty="0">
                <a:solidFill>
                  <a:schemeClr val="tx1">
                    <a:lumMod val="75000"/>
                    <a:lumOff val="25000"/>
                  </a:schemeClr>
                </a:solidFill>
                <a:latin typeface="微软雅黑" pitchFamily="34" charset="-122"/>
                <a:ea typeface="微软雅黑" panose="020B0503020204020204" pitchFamily="34" charset="-122"/>
              </a:rPr>
              <a:t>（</a:t>
            </a:r>
            <a:r>
              <a:rPr lang="en-US" altLang="zh-CN" sz="2000" dirty="0">
                <a:solidFill>
                  <a:schemeClr val="tx1">
                    <a:lumMod val="75000"/>
                    <a:lumOff val="25000"/>
                  </a:schemeClr>
                </a:solidFill>
                <a:latin typeface="微软雅黑" pitchFamily="34" charset="-122"/>
                <a:ea typeface="微软雅黑" panose="020B0503020204020204" pitchFamily="34" charset="-122"/>
              </a:rPr>
              <a:t>3</a:t>
            </a:r>
            <a:r>
              <a:rPr lang="zh-CN" altLang="en-US" sz="2000" dirty="0">
                <a:solidFill>
                  <a:schemeClr val="tx1">
                    <a:lumMod val="75000"/>
                    <a:lumOff val="25000"/>
                  </a:schemeClr>
                </a:solidFill>
                <a:latin typeface="微软雅黑" pitchFamily="34" charset="-122"/>
                <a:ea typeface="微软雅黑" panose="020B0503020204020204" pitchFamily="34" charset="-122"/>
              </a:rPr>
              <a:t>）在劳动合同管理中的法律风险</a:t>
            </a:r>
            <a:endParaRPr lang="en-US" altLang="zh-CN" sz="2000" dirty="0">
              <a:solidFill>
                <a:schemeClr val="tx1">
                  <a:lumMod val="75000"/>
                  <a:lumOff val="25000"/>
                </a:schemeClr>
              </a:solidFill>
              <a:latin typeface="微软雅黑" pitchFamily="34" charset="-122"/>
              <a:ea typeface="微软雅黑" panose="020B0503020204020204" pitchFamily="34" charset="-122"/>
            </a:endParaRPr>
          </a:p>
          <a:p>
            <a:pPr indent="457200" algn="just">
              <a:lnSpc>
                <a:spcPct val="120000"/>
              </a:lnSpc>
              <a:buChar char="•"/>
            </a:pPr>
            <a:r>
              <a:rPr lang="zh-CN" altLang="en-US" sz="2000" dirty="0" smtClean="0">
                <a:solidFill>
                  <a:schemeClr val="tx1">
                    <a:lumMod val="75000"/>
                    <a:lumOff val="25000"/>
                  </a:schemeClr>
                </a:solidFill>
                <a:latin typeface="微软雅黑" pitchFamily="34" charset="-122"/>
                <a:ea typeface="微软雅黑" panose="020B0503020204020204" pitchFamily="34" charset="-122"/>
              </a:rPr>
              <a:t>第一</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劳动合同订立中的法律风险。</a:t>
            </a:r>
            <a:endParaRPr lang="en-US" altLang="zh-CN" sz="2000" dirty="0">
              <a:solidFill>
                <a:schemeClr val="tx1">
                  <a:lumMod val="75000"/>
                  <a:lumOff val="25000"/>
                </a:schemeClr>
              </a:solidFill>
              <a:latin typeface="微软雅黑" pitchFamily="34" charset="-122"/>
              <a:ea typeface="微软雅黑" panose="020B0503020204020204" pitchFamily="34" charset="-122"/>
            </a:endParaRPr>
          </a:p>
          <a:p>
            <a:pPr indent="457200" algn="just">
              <a:lnSpc>
                <a:spcPct val="120000"/>
              </a:lnSpc>
              <a:buChar char="•"/>
            </a:pPr>
            <a:r>
              <a:rPr lang="zh-CN" altLang="en-US" sz="2000" dirty="0" smtClean="0">
                <a:solidFill>
                  <a:schemeClr val="tx1">
                    <a:lumMod val="75000"/>
                    <a:lumOff val="25000"/>
                  </a:schemeClr>
                </a:solidFill>
                <a:latin typeface="微软雅黑" pitchFamily="34" charset="-122"/>
                <a:ea typeface="微软雅黑" panose="020B0503020204020204" pitchFamily="34" charset="-122"/>
              </a:rPr>
              <a:t>第二</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劳动合同解除和终止时的法律风险。</a:t>
            </a:r>
            <a:endParaRPr lang="en-US" altLang="zh-CN" sz="2000" dirty="0">
              <a:solidFill>
                <a:schemeClr val="tx1">
                  <a:lumMod val="75000"/>
                  <a:lumOff val="25000"/>
                </a:schemeClr>
              </a:solidFill>
              <a:latin typeface="微软雅黑" pitchFamily="34" charset="-122"/>
              <a:ea typeface="微软雅黑" panose="020B0503020204020204" pitchFamily="34" charset="-122"/>
            </a:endParaRPr>
          </a:p>
          <a:p>
            <a:pPr algn="just">
              <a:lnSpc>
                <a:spcPct val="120000"/>
              </a:lnSpc>
            </a:pPr>
            <a:r>
              <a:rPr lang="zh-CN" altLang="en-US" sz="2000" dirty="0">
                <a:solidFill>
                  <a:schemeClr val="tx1">
                    <a:lumMod val="75000"/>
                    <a:lumOff val="25000"/>
                  </a:schemeClr>
                </a:solidFill>
                <a:latin typeface="微软雅黑" pitchFamily="34" charset="-122"/>
                <a:ea typeface="微软雅黑" panose="020B0503020204020204" pitchFamily="34" charset="-122"/>
              </a:rPr>
              <a:t>（</a:t>
            </a:r>
            <a:r>
              <a:rPr lang="en-US" altLang="zh-CN" sz="2000" dirty="0">
                <a:solidFill>
                  <a:schemeClr val="tx1">
                    <a:lumMod val="75000"/>
                    <a:lumOff val="25000"/>
                  </a:schemeClr>
                </a:solidFill>
                <a:latin typeface="微软雅黑" pitchFamily="34" charset="-122"/>
                <a:ea typeface="微软雅黑" panose="020B0503020204020204" pitchFamily="34" charset="-122"/>
              </a:rPr>
              <a:t>4</a:t>
            </a:r>
            <a:r>
              <a:rPr lang="zh-CN" altLang="en-US" sz="2000" dirty="0">
                <a:solidFill>
                  <a:schemeClr val="tx1">
                    <a:lumMod val="75000"/>
                    <a:lumOff val="25000"/>
                  </a:schemeClr>
                </a:solidFill>
                <a:latin typeface="微软雅黑" pitchFamily="34" charset="-122"/>
                <a:ea typeface="微软雅黑" panose="020B0503020204020204" pitchFamily="34" charset="-122"/>
              </a:rPr>
              <a:t>）接受劳务派遣用工中的法律风险</a:t>
            </a:r>
            <a:endParaRPr lang="en-US" altLang="zh-CN" sz="2000" dirty="0">
              <a:solidFill>
                <a:schemeClr val="tx1">
                  <a:lumMod val="75000"/>
                  <a:lumOff val="25000"/>
                </a:schemeClr>
              </a:solidFill>
              <a:latin typeface="微软雅黑" pitchFamily="34" charset="-122"/>
              <a:ea typeface="微软雅黑" panose="020B0503020204020204" pitchFamily="34" charset="-122"/>
            </a:endParaRPr>
          </a:p>
          <a:p>
            <a:pPr algn="just">
              <a:lnSpc>
                <a:spcPct val="120000"/>
              </a:lnSpc>
            </a:pPr>
            <a:r>
              <a:rPr lang="zh-CN" altLang="en-US" sz="2000" dirty="0">
                <a:solidFill>
                  <a:schemeClr val="tx1">
                    <a:lumMod val="75000"/>
                    <a:lumOff val="25000"/>
                  </a:schemeClr>
                </a:solidFill>
                <a:latin typeface="微软雅黑" pitchFamily="34" charset="-122"/>
                <a:ea typeface="微软雅黑" panose="020B0503020204020204" pitchFamily="34" charset="-122"/>
              </a:rPr>
              <a:t>（</a:t>
            </a:r>
            <a:r>
              <a:rPr lang="en-US" altLang="zh-CN" sz="2000" dirty="0">
                <a:solidFill>
                  <a:schemeClr val="tx1">
                    <a:lumMod val="75000"/>
                    <a:lumOff val="25000"/>
                  </a:schemeClr>
                </a:solidFill>
                <a:latin typeface="微软雅黑" pitchFamily="34" charset="-122"/>
                <a:ea typeface="微软雅黑" panose="020B0503020204020204" pitchFamily="34" charset="-122"/>
              </a:rPr>
              <a:t>5</a:t>
            </a:r>
            <a:r>
              <a:rPr lang="zh-CN" altLang="en-US" sz="2000" dirty="0">
                <a:solidFill>
                  <a:schemeClr val="tx1">
                    <a:lumMod val="75000"/>
                    <a:lumOff val="25000"/>
                  </a:schemeClr>
                </a:solidFill>
                <a:latin typeface="微软雅黑" pitchFamily="34" charset="-122"/>
                <a:ea typeface="微软雅黑" panose="020B0503020204020204" pitchFamily="34" charset="-122"/>
              </a:rPr>
              <a:t>）其他人力资源管理中的法律风险</a:t>
            </a:r>
          </a:p>
          <a:p>
            <a:pPr indent="457200" algn="just">
              <a:lnSpc>
                <a:spcPct val="120000"/>
              </a:lnSpc>
              <a:buChar char="•"/>
            </a:pPr>
            <a:r>
              <a:rPr lang="zh-CN" altLang="en-US" sz="2000" dirty="0" smtClean="0">
                <a:solidFill>
                  <a:schemeClr val="tx1">
                    <a:lumMod val="75000"/>
                    <a:lumOff val="25000"/>
                  </a:schemeClr>
                </a:solidFill>
                <a:latin typeface="微软雅黑" pitchFamily="34" charset="-122"/>
                <a:ea typeface="微软雅黑" panose="020B0503020204020204" pitchFamily="34" charset="-122"/>
              </a:rPr>
              <a:t>第一</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订立无固定期限劳动合同。</a:t>
            </a:r>
            <a:endParaRPr lang="en-US" altLang="zh-CN" sz="2000" dirty="0">
              <a:solidFill>
                <a:schemeClr val="tx1">
                  <a:lumMod val="75000"/>
                  <a:lumOff val="25000"/>
                </a:schemeClr>
              </a:solidFill>
              <a:latin typeface="微软雅黑" pitchFamily="34" charset="-122"/>
              <a:ea typeface="微软雅黑" panose="020B0503020204020204" pitchFamily="34" charset="-122"/>
            </a:endParaRPr>
          </a:p>
          <a:p>
            <a:pPr indent="457200" algn="just">
              <a:lnSpc>
                <a:spcPct val="120000"/>
              </a:lnSpc>
              <a:buChar char="•"/>
            </a:pPr>
            <a:r>
              <a:rPr lang="zh-CN" altLang="en-US" sz="2000" dirty="0" smtClean="0">
                <a:solidFill>
                  <a:schemeClr val="tx1">
                    <a:lumMod val="75000"/>
                    <a:lumOff val="25000"/>
                  </a:schemeClr>
                </a:solidFill>
                <a:latin typeface="微软雅黑" pitchFamily="34" charset="-122"/>
                <a:ea typeface="微软雅黑" panose="020B0503020204020204" pitchFamily="34" charset="-122"/>
              </a:rPr>
              <a:t>第二</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为劳动者提供专项培训。</a:t>
            </a:r>
            <a:endParaRPr lang="en-US" altLang="zh-CN" sz="2000" dirty="0">
              <a:solidFill>
                <a:schemeClr val="tx1">
                  <a:lumMod val="75000"/>
                  <a:lumOff val="25000"/>
                </a:schemeClr>
              </a:solidFill>
              <a:latin typeface="微软雅黑" pitchFamily="34" charset="-122"/>
              <a:ea typeface="微软雅黑" panose="020B0503020204020204" pitchFamily="34" charset="-122"/>
            </a:endParaRPr>
          </a:p>
          <a:p>
            <a:pPr indent="457200" algn="just">
              <a:lnSpc>
                <a:spcPct val="120000"/>
              </a:lnSpc>
              <a:buChar char="•"/>
            </a:pPr>
            <a:r>
              <a:rPr lang="zh-CN" altLang="en-US" sz="2000" dirty="0" smtClean="0">
                <a:solidFill>
                  <a:schemeClr val="tx1">
                    <a:lumMod val="75000"/>
                    <a:lumOff val="25000"/>
                  </a:schemeClr>
                </a:solidFill>
                <a:latin typeface="微软雅黑" pitchFamily="34" charset="-122"/>
                <a:ea typeface="微软雅黑" panose="020B0503020204020204" pitchFamily="34" charset="-122"/>
              </a:rPr>
              <a:t>第三</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竞业限制与保密条款。 </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7" name="组合 26"/>
          <p:cNvGrpSpPr/>
          <p:nvPr/>
        </p:nvGrpSpPr>
        <p:grpSpPr>
          <a:xfrm>
            <a:off x="192881" y="893"/>
            <a:ext cx="575915" cy="836495"/>
            <a:chOff x="841003" y="360040"/>
            <a:chExt cx="504056" cy="836712"/>
          </a:xfrm>
          <a:solidFill>
            <a:schemeClr val="accent1"/>
          </a:solidFill>
        </p:grpSpPr>
        <p:sp>
          <p:nvSpPr>
            <p:cNvPr id="28" name="矩形 2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117969" y="932934"/>
            <a:ext cx="4184159" cy="430374"/>
          </a:xfrm>
          <a:prstGeom prst="rect">
            <a:avLst/>
          </a:prstGeom>
        </p:spPr>
        <p:txBody>
          <a:bodyPr wrap="non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1. </a:t>
            </a:r>
            <a:r>
              <a:rPr lang="zh-CN" altLang="en-US" sz="2000" b="1" dirty="0">
                <a:solidFill>
                  <a:schemeClr val="accent2"/>
                </a:solidFill>
                <a:latin typeface="微软雅黑" pitchFamily="34" charset="-122"/>
                <a:ea typeface="微软雅黑" pitchFamily="34" charset="-122"/>
              </a:rPr>
              <a:t>人力资源管理中的法律风险</a:t>
            </a:r>
          </a:p>
        </p:txBody>
      </p:sp>
      <p:sp>
        <p:nvSpPr>
          <p:cNvPr id="13" name="文本框 9"/>
          <p:cNvSpPr txBox="1"/>
          <p:nvPr/>
        </p:nvSpPr>
        <p:spPr>
          <a:xfrm>
            <a:off x="840784" y="203271"/>
            <a:ext cx="7357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创业中的法律</a:t>
            </a:r>
            <a:r>
              <a:rPr lang="zh-CN" altLang="en-US" sz="2400" b="1" dirty="0" smtClean="0">
                <a:solidFill>
                  <a:schemeClr val="tx1">
                    <a:lumMod val="75000"/>
                    <a:lumOff val="25000"/>
                  </a:schemeClr>
                </a:solidFill>
                <a:latin typeface="微软雅黑" pitchFamily="34" charset="-122"/>
                <a:ea typeface="微软雅黑" pitchFamily="34" charset="-122"/>
              </a:rPr>
              <a:t>知识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创业中常见的法律风险</a:t>
            </a:r>
          </a:p>
        </p:txBody>
      </p:sp>
    </p:spTree>
    <p:extLst>
      <p:ext uri="{BB962C8B-B14F-4D97-AF65-F5344CB8AC3E}">
        <p14:creationId xmlns:p14="http://schemas.microsoft.com/office/powerpoint/2010/main" val="239994229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down)">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2" name="原创设计师QQ598969553      _1"/>
          <p:cNvSpPr>
            <a:spLocks/>
          </p:cNvSpPr>
          <p:nvPr/>
        </p:nvSpPr>
        <p:spPr bwMode="auto">
          <a:xfrm>
            <a:off x="2044701" y="1686342"/>
            <a:ext cx="7556499" cy="3977857"/>
          </a:xfrm>
          <a:prstGeom prst="roundRect">
            <a:avLst>
              <a:gd name="adj" fmla="val 8963"/>
            </a:avLst>
          </a:prstGeom>
          <a:solidFill>
            <a:schemeClr val="bg1">
              <a:alpha val="90000"/>
            </a:schemeClr>
          </a:solidFill>
          <a:ln>
            <a:noFill/>
          </a:ln>
          <a:effectLst>
            <a:outerShdw blurRad="165100" dist="38100" dir="8100000" algn="tr" rotWithShape="0">
              <a:prstClr val="black">
                <a:alpha val="22000"/>
              </a:prstClr>
            </a:outerShdw>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350">
              <a:ea typeface="微软雅黑" panose="020B0503020204020204" pitchFamily="34" charset="-122"/>
              <a:sym typeface="宋体" pitchFamily="2" charset="-122"/>
            </a:endParaRPr>
          </a:p>
        </p:txBody>
      </p:sp>
      <p:sp>
        <p:nvSpPr>
          <p:cNvPr id="23" name="原创设计师QQ598969553      _2"/>
          <p:cNvSpPr>
            <a:spLocks/>
          </p:cNvSpPr>
          <p:nvPr/>
        </p:nvSpPr>
        <p:spPr bwMode="auto">
          <a:xfrm>
            <a:off x="2322344" y="2133926"/>
            <a:ext cx="7094706" cy="2954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20000"/>
              </a:lnSpc>
            </a:pPr>
            <a:r>
              <a:rPr lang="en-US" altLang="zh-CN" sz="2000" dirty="0">
                <a:solidFill>
                  <a:schemeClr val="tx1">
                    <a:lumMod val="75000"/>
                    <a:lumOff val="25000"/>
                  </a:schemeClr>
                </a:solidFill>
                <a:latin typeface="微软雅黑" pitchFamily="34" charset="-122"/>
                <a:ea typeface="微软雅黑" panose="020B0503020204020204" pitchFamily="34" charset="-122"/>
              </a:rPr>
              <a:t>(1) </a:t>
            </a:r>
            <a:r>
              <a:rPr lang="zh-CN" altLang="en-US" sz="2000" dirty="0">
                <a:solidFill>
                  <a:schemeClr val="tx1">
                    <a:lumMod val="75000"/>
                    <a:lumOff val="25000"/>
                  </a:schemeClr>
                </a:solidFill>
                <a:latin typeface="微软雅黑" pitchFamily="34" charset="-122"/>
                <a:ea typeface="微软雅黑" panose="020B0503020204020204" pitchFamily="34" charset="-122"/>
              </a:rPr>
              <a:t>公司知识产权法律风险防范现状分析</a:t>
            </a:r>
          </a:p>
          <a:p>
            <a:pPr indent="457200" algn="just">
              <a:lnSpc>
                <a:spcPct val="120000"/>
              </a:lnSpc>
              <a:buChar char="•"/>
            </a:pPr>
            <a:r>
              <a:rPr lang="zh-CN" altLang="en-US" sz="2000" dirty="0">
                <a:solidFill>
                  <a:schemeClr val="tx1">
                    <a:lumMod val="75000"/>
                    <a:lumOff val="25000"/>
                  </a:schemeClr>
                </a:solidFill>
                <a:latin typeface="微软雅黑" pitchFamily="34" charset="-122"/>
                <a:ea typeface="微软雅黑" panose="020B0503020204020204" pitchFamily="34" charset="-122"/>
              </a:rPr>
              <a:t>第一</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知识产权法律风险防范意识不够</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a:t>
            </a:r>
            <a:endParaRPr lang="en-US" altLang="zh-CN" sz="2000" dirty="0" smtClean="0">
              <a:solidFill>
                <a:schemeClr val="tx1">
                  <a:lumMod val="75000"/>
                  <a:lumOff val="25000"/>
                </a:schemeClr>
              </a:solidFill>
              <a:latin typeface="微软雅黑" pitchFamily="34" charset="-122"/>
              <a:ea typeface="微软雅黑" panose="020B0503020204020204" pitchFamily="34" charset="-122"/>
            </a:endParaRPr>
          </a:p>
          <a:p>
            <a:pPr indent="457200" algn="just">
              <a:lnSpc>
                <a:spcPct val="120000"/>
              </a:lnSpc>
              <a:buChar char="•"/>
            </a:pPr>
            <a:r>
              <a:rPr lang="zh-CN" altLang="en-US" sz="2000" dirty="0">
                <a:solidFill>
                  <a:schemeClr val="tx1">
                    <a:lumMod val="75000"/>
                    <a:lumOff val="25000"/>
                  </a:schemeClr>
                </a:solidFill>
                <a:latin typeface="微软雅黑" pitchFamily="34" charset="-122"/>
                <a:ea typeface="微软雅黑" panose="020B0503020204020204" pitchFamily="34" charset="-122"/>
              </a:rPr>
              <a:t>第二</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公司知识产权流失严重</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a:t>
            </a:r>
            <a:endParaRPr lang="en-US" altLang="zh-CN" sz="2000" dirty="0" smtClean="0">
              <a:solidFill>
                <a:schemeClr val="tx1">
                  <a:lumMod val="75000"/>
                  <a:lumOff val="25000"/>
                </a:schemeClr>
              </a:solidFill>
              <a:latin typeface="微软雅黑" pitchFamily="34" charset="-122"/>
              <a:ea typeface="微软雅黑" panose="020B0503020204020204" pitchFamily="34" charset="-122"/>
            </a:endParaRPr>
          </a:p>
          <a:p>
            <a:pPr indent="457200" algn="just">
              <a:lnSpc>
                <a:spcPct val="120000"/>
              </a:lnSpc>
              <a:buChar char="•"/>
            </a:pPr>
            <a:r>
              <a:rPr lang="zh-CN" altLang="en-US" sz="2000" dirty="0">
                <a:solidFill>
                  <a:schemeClr val="tx1">
                    <a:lumMod val="75000"/>
                    <a:lumOff val="25000"/>
                  </a:schemeClr>
                </a:solidFill>
                <a:latin typeface="微软雅黑" pitchFamily="34" charset="-122"/>
                <a:ea typeface="微软雅黑" panose="020B0503020204020204" pitchFamily="34" charset="-122"/>
              </a:rPr>
              <a:t>第三</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知识产权管理体系的不健全</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a:t>
            </a:r>
            <a:endParaRPr lang="en-US" altLang="zh-CN" sz="2000" dirty="0" smtClean="0">
              <a:solidFill>
                <a:schemeClr val="tx1">
                  <a:lumMod val="75000"/>
                  <a:lumOff val="25000"/>
                </a:schemeClr>
              </a:solidFill>
              <a:latin typeface="微软雅黑" pitchFamily="34" charset="-122"/>
              <a:ea typeface="微软雅黑" panose="020B0503020204020204" pitchFamily="34" charset="-122"/>
            </a:endParaRPr>
          </a:p>
          <a:p>
            <a:pPr algn="just">
              <a:lnSpc>
                <a:spcPct val="120000"/>
              </a:lnSpc>
            </a:pPr>
            <a:r>
              <a:rPr lang="en-US" altLang="zh-CN" sz="2000" dirty="0">
                <a:solidFill>
                  <a:schemeClr val="tx1">
                    <a:lumMod val="75000"/>
                    <a:lumOff val="25000"/>
                  </a:schemeClr>
                </a:solidFill>
                <a:latin typeface="微软雅黑" pitchFamily="34" charset="-122"/>
                <a:ea typeface="微软雅黑" panose="020B0503020204020204" pitchFamily="34" charset="-122"/>
              </a:rPr>
              <a:t>(2) </a:t>
            </a:r>
            <a:r>
              <a:rPr lang="zh-CN" altLang="en-US" sz="2000" dirty="0">
                <a:solidFill>
                  <a:schemeClr val="tx1">
                    <a:lumMod val="75000"/>
                    <a:lumOff val="25000"/>
                  </a:schemeClr>
                </a:solidFill>
                <a:latin typeface="微软雅黑" pitchFamily="34" charset="-122"/>
                <a:ea typeface="微软雅黑" panose="020B0503020204020204" pitchFamily="34" charset="-122"/>
              </a:rPr>
              <a:t>增强公司知识产权保护及法律风险防范能力的有效举措</a:t>
            </a:r>
          </a:p>
          <a:p>
            <a:pPr indent="457200" algn="just">
              <a:lnSpc>
                <a:spcPct val="120000"/>
              </a:lnSpc>
              <a:buChar char="•"/>
            </a:pPr>
            <a:r>
              <a:rPr lang="zh-CN" altLang="en-US" sz="2000" dirty="0">
                <a:solidFill>
                  <a:schemeClr val="tx1">
                    <a:lumMod val="75000"/>
                    <a:lumOff val="25000"/>
                  </a:schemeClr>
                </a:solidFill>
                <a:latin typeface="微软雅黑" pitchFamily="34" charset="-122"/>
                <a:ea typeface="微软雅黑" panose="020B0503020204020204" pitchFamily="34" charset="-122"/>
              </a:rPr>
              <a:t>第一</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提高公司管理者和员工知识产权保护及风险防范意识</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a:t>
            </a:r>
            <a:endParaRPr lang="en-US" altLang="zh-CN" sz="2000" dirty="0" smtClean="0">
              <a:solidFill>
                <a:schemeClr val="tx1">
                  <a:lumMod val="75000"/>
                  <a:lumOff val="25000"/>
                </a:schemeClr>
              </a:solidFill>
              <a:latin typeface="微软雅黑" pitchFamily="34" charset="-122"/>
              <a:ea typeface="微软雅黑" panose="020B0503020204020204" pitchFamily="34" charset="-122"/>
            </a:endParaRPr>
          </a:p>
          <a:p>
            <a:pPr indent="457200" algn="just">
              <a:lnSpc>
                <a:spcPct val="120000"/>
              </a:lnSpc>
              <a:buChar char="•"/>
            </a:pPr>
            <a:r>
              <a:rPr lang="zh-CN" altLang="en-US" sz="2000" dirty="0">
                <a:solidFill>
                  <a:schemeClr val="tx1">
                    <a:lumMod val="75000"/>
                    <a:lumOff val="25000"/>
                  </a:schemeClr>
                </a:solidFill>
                <a:latin typeface="微软雅黑" pitchFamily="34" charset="-122"/>
                <a:ea typeface="微软雅黑" panose="020B0503020204020204" pitchFamily="34" charset="-122"/>
              </a:rPr>
              <a:t>第二</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完善知识产权法律风险防范体制</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a:t>
            </a:r>
            <a:endParaRPr lang="en-US" altLang="zh-CN" sz="2000" dirty="0" smtClean="0">
              <a:solidFill>
                <a:schemeClr val="tx1">
                  <a:lumMod val="75000"/>
                  <a:lumOff val="25000"/>
                </a:schemeClr>
              </a:solidFill>
              <a:latin typeface="微软雅黑" pitchFamily="34" charset="-122"/>
              <a:ea typeface="微软雅黑" panose="020B0503020204020204" pitchFamily="34" charset="-122"/>
            </a:endParaRPr>
          </a:p>
          <a:p>
            <a:pPr indent="457200" algn="just">
              <a:lnSpc>
                <a:spcPct val="120000"/>
              </a:lnSpc>
              <a:buChar char="•"/>
            </a:pPr>
            <a:r>
              <a:rPr lang="zh-CN" altLang="en-US" sz="2000" dirty="0">
                <a:solidFill>
                  <a:schemeClr val="tx1">
                    <a:lumMod val="75000"/>
                    <a:lumOff val="25000"/>
                  </a:schemeClr>
                </a:solidFill>
                <a:latin typeface="微软雅黑" pitchFamily="34" charset="-122"/>
                <a:ea typeface="微软雅黑" panose="020B0503020204020204" pitchFamily="34" charset="-122"/>
              </a:rPr>
              <a:t>第三</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提高知识产权保护与风险防范管理人才素质水平。</a:t>
            </a:r>
            <a:endParaRPr lang="en-US" altLang="zh-CN" sz="2000" dirty="0">
              <a:solidFill>
                <a:schemeClr val="tx1">
                  <a:lumMod val="75000"/>
                  <a:lumOff val="25000"/>
                </a:schemeClr>
              </a:solidFill>
              <a:latin typeface="微软雅黑" pitchFamily="34" charset="-122"/>
              <a:ea typeface="微软雅黑" panose="020B0503020204020204" pitchFamily="34" charset="-122"/>
            </a:endParaRP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7" name="组合 26"/>
          <p:cNvGrpSpPr/>
          <p:nvPr/>
        </p:nvGrpSpPr>
        <p:grpSpPr>
          <a:xfrm>
            <a:off x="192881" y="893"/>
            <a:ext cx="575915" cy="836495"/>
            <a:chOff x="841003" y="360040"/>
            <a:chExt cx="504056" cy="836712"/>
          </a:xfrm>
          <a:solidFill>
            <a:schemeClr val="accent1"/>
          </a:solidFill>
        </p:grpSpPr>
        <p:sp>
          <p:nvSpPr>
            <p:cNvPr id="28" name="矩形 2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193310" y="932934"/>
            <a:ext cx="4033476" cy="430374"/>
          </a:xfrm>
          <a:prstGeom prst="rect">
            <a:avLst/>
          </a:prstGeom>
        </p:spPr>
        <p:txBody>
          <a:bodyPr wrap="non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2. </a:t>
            </a:r>
            <a:r>
              <a:rPr lang="zh-CN" altLang="en-US" sz="2000" b="1" dirty="0">
                <a:solidFill>
                  <a:schemeClr val="accent2"/>
                </a:solidFill>
                <a:latin typeface="微软雅黑" pitchFamily="34" charset="-122"/>
                <a:ea typeface="微软雅黑" pitchFamily="34" charset="-122"/>
              </a:rPr>
              <a:t>知识产权管理中的法律</a:t>
            </a:r>
            <a:r>
              <a:rPr lang="zh-CN" altLang="en-US" sz="2000" b="1" dirty="0" smtClean="0">
                <a:solidFill>
                  <a:schemeClr val="accent2"/>
                </a:solidFill>
                <a:latin typeface="微软雅黑" pitchFamily="34" charset="-122"/>
                <a:ea typeface="微软雅黑" pitchFamily="34" charset="-122"/>
              </a:rPr>
              <a:t>风险</a:t>
            </a:r>
            <a:endParaRPr lang="zh-CN" altLang="en-US" sz="2000" b="1" dirty="0">
              <a:solidFill>
                <a:schemeClr val="accent2"/>
              </a:solidFill>
              <a:latin typeface="微软雅黑" pitchFamily="34" charset="-122"/>
              <a:ea typeface="微软雅黑" pitchFamily="34" charset="-122"/>
            </a:endParaRPr>
          </a:p>
        </p:txBody>
      </p:sp>
      <p:sp>
        <p:nvSpPr>
          <p:cNvPr id="13" name="文本框 9"/>
          <p:cNvSpPr txBox="1"/>
          <p:nvPr/>
        </p:nvSpPr>
        <p:spPr>
          <a:xfrm>
            <a:off x="840784" y="203271"/>
            <a:ext cx="7357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创业中的法律</a:t>
            </a:r>
            <a:r>
              <a:rPr lang="zh-CN" altLang="en-US" sz="2400" b="1" dirty="0" smtClean="0">
                <a:solidFill>
                  <a:schemeClr val="tx1">
                    <a:lumMod val="75000"/>
                    <a:lumOff val="25000"/>
                  </a:schemeClr>
                </a:solidFill>
                <a:latin typeface="微软雅黑" pitchFamily="34" charset="-122"/>
                <a:ea typeface="微软雅黑" pitchFamily="34" charset="-122"/>
              </a:rPr>
              <a:t>知识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创业中常见的法律风险</a:t>
            </a:r>
          </a:p>
        </p:txBody>
      </p:sp>
    </p:spTree>
    <p:extLst>
      <p:ext uri="{BB962C8B-B14F-4D97-AF65-F5344CB8AC3E}">
        <p14:creationId xmlns:p14="http://schemas.microsoft.com/office/powerpoint/2010/main" val="382366763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down)">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120893" y="894"/>
            <a:ext cx="4584225" cy="685621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 name="矩形 3"/>
          <p:cNvSpPr/>
          <p:nvPr/>
        </p:nvSpPr>
        <p:spPr>
          <a:xfrm>
            <a:off x="2" y="894"/>
            <a:ext cx="4584225" cy="68562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34" name="圆角矩形 33"/>
          <p:cNvSpPr/>
          <p:nvPr/>
        </p:nvSpPr>
        <p:spPr>
          <a:xfrm>
            <a:off x="840784" y="3141043"/>
            <a:ext cx="2951560" cy="575915"/>
          </a:xfrm>
          <a:prstGeom prst="roundRect">
            <a:avLst>
              <a:gd name="adj" fmla="val 0"/>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35" name="TextBox 34"/>
          <p:cNvSpPr txBox="1"/>
          <p:nvPr/>
        </p:nvSpPr>
        <p:spPr>
          <a:xfrm>
            <a:off x="768797" y="3167459"/>
            <a:ext cx="3095537" cy="984543"/>
          </a:xfrm>
          <a:prstGeom prst="rect">
            <a:avLst/>
          </a:prstGeom>
          <a:noFill/>
        </p:spPr>
        <p:txBody>
          <a:bodyPr wrap="square" lIns="121917" tIns="60958" rIns="121917" bIns="60958" rtlCol="0">
            <a:spAutoFit/>
          </a:bodyPr>
          <a:lstStyle/>
          <a:p>
            <a:pPr algn="ctr"/>
            <a:r>
              <a:rPr lang="zh-CN" altLang="en-US" sz="2800" b="1" dirty="0">
                <a:solidFill>
                  <a:schemeClr val="bg1"/>
                </a:solidFill>
                <a:latin typeface="微软雅黑" pitchFamily="34" charset="-122"/>
                <a:ea typeface="微软雅黑" pitchFamily="34" charset="-122"/>
              </a:rPr>
              <a:t>目 录 </a:t>
            </a:r>
            <a:r>
              <a:rPr lang="en-US" altLang="zh-CN" sz="2800" b="1" dirty="0">
                <a:solidFill>
                  <a:schemeClr val="bg1"/>
                </a:solidFill>
                <a:latin typeface="微软雅黑" pitchFamily="34" charset="-122"/>
                <a:ea typeface="微软雅黑" pitchFamily="34" charset="-122"/>
              </a:rPr>
              <a:t>/ </a:t>
            </a:r>
            <a:r>
              <a:rPr lang="en-US" altLang="zh-CN" sz="2800" b="1" dirty="0">
                <a:solidFill>
                  <a:schemeClr val="bg1"/>
                </a:solidFill>
                <a:latin typeface="Impact MT Std" pitchFamily="34" charset="0"/>
                <a:ea typeface="微软雅黑" pitchFamily="34" charset="-122"/>
              </a:rPr>
              <a:t>CONTENTS</a:t>
            </a:r>
            <a:endParaRPr lang="zh-CN" altLang="en-US" sz="2800" b="1" dirty="0">
              <a:solidFill>
                <a:schemeClr val="bg1"/>
              </a:solidFill>
              <a:latin typeface="Impact MT Std" pitchFamily="34" charset="0"/>
              <a:ea typeface="微软雅黑" pitchFamily="34" charset="-122"/>
            </a:endParaRPr>
          </a:p>
        </p:txBody>
      </p:sp>
      <p:sp>
        <p:nvSpPr>
          <p:cNvPr id="41" name="圆角矩形 40"/>
          <p:cNvSpPr/>
          <p:nvPr/>
        </p:nvSpPr>
        <p:spPr>
          <a:xfrm>
            <a:off x="5592075" y="357632"/>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9" name="矩形 8"/>
          <p:cNvSpPr/>
          <p:nvPr/>
        </p:nvSpPr>
        <p:spPr>
          <a:xfrm>
            <a:off x="5592075" y="357632"/>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3" name="圆角矩形 42"/>
          <p:cNvSpPr/>
          <p:nvPr/>
        </p:nvSpPr>
        <p:spPr>
          <a:xfrm>
            <a:off x="5592075" y="1149515"/>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44" name="矩形 43"/>
          <p:cNvSpPr/>
          <p:nvPr/>
        </p:nvSpPr>
        <p:spPr>
          <a:xfrm>
            <a:off x="5592075" y="1149515"/>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6" name="圆角矩形 45"/>
          <p:cNvSpPr/>
          <p:nvPr/>
        </p:nvSpPr>
        <p:spPr>
          <a:xfrm>
            <a:off x="5592075" y="1941396"/>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47" name="矩形 46"/>
          <p:cNvSpPr/>
          <p:nvPr/>
        </p:nvSpPr>
        <p:spPr>
          <a:xfrm>
            <a:off x="5592075" y="1941396"/>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圆角矩形 48"/>
          <p:cNvSpPr/>
          <p:nvPr/>
        </p:nvSpPr>
        <p:spPr>
          <a:xfrm>
            <a:off x="5592075" y="2733277"/>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50" name="矩形 49"/>
          <p:cNvSpPr/>
          <p:nvPr/>
        </p:nvSpPr>
        <p:spPr>
          <a:xfrm>
            <a:off x="5592075" y="2733277"/>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52" name="圆角矩形 51"/>
          <p:cNvSpPr/>
          <p:nvPr/>
        </p:nvSpPr>
        <p:spPr>
          <a:xfrm>
            <a:off x="5592075" y="3525160"/>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53" name="矩形 52"/>
          <p:cNvSpPr/>
          <p:nvPr/>
        </p:nvSpPr>
        <p:spPr>
          <a:xfrm>
            <a:off x="5592075" y="3525160"/>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1" name="圆角矩形 20"/>
          <p:cNvSpPr/>
          <p:nvPr/>
        </p:nvSpPr>
        <p:spPr>
          <a:xfrm>
            <a:off x="5592075" y="4341663"/>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22" name="矩形 21"/>
          <p:cNvSpPr/>
          <p:nvPr/>
        </p:nvSpPr>
        <p:spPr>
          <a:xfrm>
            <a:off x="5592075" y="4341663"/>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4" name="圆角矩形 23"/>
          <p:cNvSpPr/>
          <p:nvPr/>
        </p:nvSpPr>
        <p:spPr>
          <a:xfrm>
            <a:off x="5592075" y="5133544"/>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25" name="矩形 24"/>
          <p:cNvSpPr/>
          <p:nvPr/>
        </p:nvSpPr>
        <p:spPr>
          <a:xfrm>
            <a:off x="5592075" y="5133544"/>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7" name="圆角矩形 26"/>
          <p:cNvSpPr/>
          <p:nvPr/>
        </p:nvSpPr>
        <p:spPr>
          <a:xfrm>
            <a:off x="5592075" y="5925427"/>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28" name="矩形 27"/>
          <p:cNvSpPr/>
          <p:nvPr/>
        </p:nvSpPr>
        <p:spPr>
          <a:xfrm>
            <a:off x="5592075" y="5925427"/>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 name="矩形 1"/>
          <p:cNvSpPr/>
          <p:nvPr/>
        </p:nvSpPr>
        <p:spPr>
          <a:xfrm>
            <a:off x="5543971" y="1167328"/>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02</a:t>
            </a:r>
            <a:endParaRPr lang="zh-CN" altLang="en-US" sz="2400" dirty="0">
              <a:latin typeface="微软雅黑" pitchFamily="34" charset="-122"/>
              <a:ea typeface="微软雅黑" pitchFamily="34" charset="-122"/>
            </a:endParaRPr>
          </a:p>
        </p:txBody>
      </p:sp>
      <p:sp>
        <p:nvSpPr>
          <p:cNvPr id="3" name="矩形 2"/>
          <p:cNvSpPr/>
          <p:nvPr/>
        </p:nvSpPr>
        <p:spPr>
          <a:xfrm>
            <a:off x="6068658" y="1170732"/>
            <a:ext cx="1631210"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创新思维</a:t>
            </a:r>
          </a:p>
        </p:txBody>
      </p:sp>
      <p:sp>
        <p:nvSpPr>
          <p:cNvPr id="32" name="矩形 31"/>
          <p:cNvSpPr/>
          <p:nvPr/>
        </p:nvSpPr>
        <p:spPr>
          <a:xfrm>
            <a:off x="5519936" y="378849"/>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01</a:t>
            </a:r>
            <a:endParaRPr lang="zh-CN" altLang="en-US" sz="2400" dirty="0">
              <a:latin typeface="微软雅黑" pitchFamily="34" charset="-122"/>
              <a:ea typeface="微软雅黑" pitchFamily="34" charset="-122"/>
            </a:endParaRPr>
          </a:p>
        </p:txBody>
      </p:sp>
      <p:sp>
        <p:nvSpPr>
          <p:cNvPr id="36" name="矩形 35"/>
          <p:cNvSpPr/>
          <p:nvPr/>
        </p:nvSpPr>
        <p:spPr>
          <a:xfrm>
            <a:off x="6068659" y="382253"/>
            <a:ext cx="938712"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绪论</a:t>
            </a:r>
            <a:endParaRPr lang="zh-CN" altLang="en-US" sz="2400" dirty="0">
              <a:solidFill>
                <a:schemeClr val="accent1"/>
              </a:solidFill>
            </a:endParaRPr>
          </a:p>
        </p:txBody>
      </p:sp>
      <p:sp>
        <p:nvSpPr>
          <p:cNvPr id="39" name="矩形 38"/>
          <p:cNvSpPr/>
          <p:nvPr/>
        </p:nvSpPr>
        <p:spPr>
          <a:xfrm>
            <a:off x="5519936" y="1932009"/>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03</a:t>
            </a:r>
            <a:endParaRPr lang="zh-CN" altLang="en-US" sz="2400" dirty="0">
              <a:latin typeface="微软雅黑" pitchFamily="34" charset="-122"/>
              <a:ea typeface="微软雅黑" pitchFamily="34" charset="-122"/>
            </a:endParaRPr>
          </a:p>
        </p:txBody>
      </p:sp>
      <p:sp>
        <p:nvSpPr>
          <p:cNvPr id="40" name="矩形 39"/>
          <p:cNvSpPr/>
          <p:nvPr/>
        </p:nvSpPr>
        <p:spPr>
          <a:xfrm>
            <a:off x="6068658" y="1935413"/>
            <a:ext cx="2669956"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创业与创业意识</a:t>
            </a:r>
          </a:p>
        </p:txBody>
      </p:sp>
      <p:sp>
        <p:nvSpPr>
          <p:cNvPr id="55" name="矩形 54"/>
          <p:cNvSpPr/>
          <p:nvPr/>
        </p:nvSpPr>
        <p:spPr>
          <a:xfrm>
            <a:off x="5519936" y="2729873"/>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04</a:t>
            </a:r>
            <a:endParaRPr lang="zh-CN" altLang="en-US" sz="2400" dirty="0">
              <a:latin typeface="微软雅黑" pitchFamily="34" charset="-122"/>
              <a:ea typeface="微软雅黑" pitchFamily="34" charset="-122"/>
            </a:endParaRPr>
          </a:p>
        </p:txBody>
      </p:sp>
      <p:sp>
        <p:nvSpPr>
          <p:cNvPr id="56" name="矩形 55"/>
          <p:cNvSpPr/>
          <p:nvPr/>
        </p:nvSpPr>
        <p:spPr>
          <a:xfrm>
            <a:off x="6068659" y="2733277"/>
            <a:ext cx="2400651" cy="553994"/>
          </a:xfrm>
          <a:prstGeom prst="rect">
            <a:avLst/>
          </a:prstGeom>
        </p:spPr>
        <p:txBody>
          <a:bodyPr wrap="none" lIns="121917" tIns="60958" rIns="121917" bIns="60958">
            <a:spAutoFit/>
          </a:bodyPr>
          <a:lstStyle/>
          <a:p>
            <a:r>
              <a:rPr lang="zh-CN" altLang="en-US" sz="2800" b="1" dirty="0">
                <a:solidFill>
                  <a:schemeClr val="accent2"/>
                </a:solidFill>
                <a:latin typeface="微软雅黑" pitchFamily="34" charset="-122"/>
                <a:ea typeface="微软雅黑" pitchFamily="34" charset="-122"/>
              </a:rPr>
              <a:t>创业实务知识</a:t>
            </a:r>
          </a:p>
        </p:txBody>
      </p:sp>
      <p:sp>
        <p:nvSpPr>
          <p:cNvPr id="57" name="矩形 56"/>
          <p:cNvSpPr/>
          <p:nvPr/>
        </p:nvSpPr>
        <p:spPr>
          <a:xfrm>
            <a:off x="5543971" y="3521756"/>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05</a:t>
            </a:r>
            <a:endParaRPr lang="zh-CN" altLang="en-US" sz="2400" dirty="0">
              <a:latin typeface="微软雅黑" pitchFamily="34" charset="-122"/>
              <a:ea typeface="微软雅黑" pitchFamily="34" charset="-122"/>
            </a:endParaRPr>
          </a:p>
        </p:txBody>
      </p:sp>
      <p:sp>
        <p:nvSpPr>
          <p:cNvPr id="58" name="矩形 57"/>
          <p:cNvSpPr/>
          <p:nvPr/>
        </p:nvSpPr>
        <p:spPr>
          <a:xfrm>
            <a:off x="6068658" y="3525160"/>
            <a:ext cx="3362453"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创新创业的基本步骤</a:t>
            </a:r>
          </a:p>
        </p:txBody>
      </p:sp>
      <p:sp>
        <p:nvSpPr>
          <p:cNvPr id="59" name="矩形 58"/>
          <p:cNvSpPr/>
          <p:nvPr/>
        </p:nvSpPr>
        <p:spPr>
          <a:xfrm>
            <a:off x="5543971" y="4380693"/>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06</a:t>
            </a:r>
            <a:endParaRPr lang="zh-CN" altLang="en-US" sz="2400" dirty="0">
              <a:latin typeface="微软雅黑" pitchFamily="34" charset="-122"/>
              <a:ea typeface="微软雅黑" pitchFamily="34" charset="-122"/>
            </a:endParaRPr>
          </a:p>
        </p:txBody>
      </p:sp>
      <p:sp>
        <p:nvSpPr>
          <p:cNvPr id="60" name="矩形 59"/>
          <p:cNvSpPr/>
          <p:nvPr/>
        </p:nvSpPr>
        <p:spPr>
          <a:xfrm>
            <a:off x="6068659" y="4384097"/>
            <a:ext cx="3708702"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初创企业的管理与发展</a:t>
            </a:r>
          </a:p>
        </p:txBody>
      </p:sp>
      <p:sp>
        <p:nvSpPr>
          <p:cNvPr id="61" name="矩形 60"/>
          <p:cNvSpPr/>
          <p:nvPr/>
        </p:nvSpPr>
        <p:spPr>
          <a:xfrm>
            <a:off x="5543971" y="5151357"/>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07</a:t>
            </a:r>
            <a:endParaRPr lang="zh-CN" altLang="en-US" sz="2400" dirty="0">
              <a:latin typeface="微软雅黑" pitchFamily="34" charset="-122"/>
              <a:ea typeface="微软雅黑" pitchFamily="34" charset="-122"/>
            </a:endParaRPr>
          </a:p>
        </p:txBody>
      </p:sp>
      <p:sp>
        <p:nvSpPr>
          <p:cNvPr id="62" name="矩形 61"/>
          <p:cNvSpPr/>
          <p:nvPr/>
        </p:nvSpPr>
        <p:spPr>
          <a:xfrm>
            <a:off x="6068658" y="5154761"/>
            <a:ext cx="4054950"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创新思维在企业中的应用</a:t>
            </a:r>
          </a:p>
        </p:txBody>
      </p:sp>
      <p:sp>
        <p:nvSpPr>
          <p:cNvPr id="63" name="矩形 62"/>
          <p:cNvSpPr/>
          <p:nvPr/>
        </p:nvSpPr>
        <p:spPr>
          <a:xfrm>
            <a:off x="5543971" y="5943240"/>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08</a:t>
            </a:r>
            <a:endParaRPr lang="zh-CN" altLang="en-US" sz="2400" dirty="0">
              <a:latin typeface="微软雅黑" pitchFamily="34" charset="-122"/>
              <a:ea typeface="微软雅黑" pitchFamily="34" charset="-122"/>
            </a:endParaRPr>
          </a:p>
        </p:txBody>
      </p:sp>
      <p:sp>
        <p:nvSpPr>
          <p:cNvPr id="64" name="矩形 63"/>
          <p:cNvSpPr/>
          <p:nvPr/>
        </p:nvSpPr>
        <p:spPr>
          <a:xfrm>
            <a:off x="6068659" y="5946644"/>
            <a:ext cx="3362453"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大学生创新创业实践</a:t>
            </a:r>
          </a:p>
        </p:txBody>
      </p:sp>
    </p:spTree>
    <p:extLst>
      <p:ext uri="{BB962C8B-B14F-4D97-AF65-F5344CB8AC3E}">
        <p14:creationId xmlns:p14="http://schemas.microsoft.com/office/powerpoint/2010/main" val="420117342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2" name="原创设计师QQ598969553      _1"/>
          <p:cNvSpPr>
            <a:spLocks/>
          </p:cNvSpPr>
          <p:nvPr/>
        </p:nvSpPr>
        <p:spPr bwMode="auto">
          <a:xfrm>
            <a:off x="840784" y="1686341"/>
            <a:ext cx="8925516" cy="3977857"/>
          </a:xfrm>
          <a:prstGeom prst="roundRect">
            <a:avLst>
              <a:gd name="adj" fmla="val 8963"/>
            </a:avLst>
          </a:prstGeom>
          <a:solidFill>
            <a:schemeClr val="bg1">
              <a:alpha val="90000"/>
            </a:schemeClr>
          </a:solidFill>
          <a:ln>
            <a:noFill/>
          </a:ln>
          <a:effectLst>
            <a:outerShdw blurRad="165100" dist="38100" dir="8100000" algn="tr" rotWithShape="0">
              <a:prstClr val="black">
                <a:alpha val="22000"/>
              </a:prstClr>
            </a:outerShdw>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350">
              <a:ea typeface="微软雅黑" panose="020B0503020204020204" pitchFamily="34" charset="-122"/>
              <a:sym typeface="宋体" pitchFamily="2" charset="-122"/>
            </a:endParaRPr>
          </a:p>
        </p:txBody>
      </p:sp>
      <p:sp>
        <p:nvSpPr>
          <p:cNvPr id="23" name="原创设计师QQ598969553      _2"/>
          <p:cNvSpPr>
            <a:spLocks/>
          </p:cNvSpPr>
          <p:nvPr/>
        </p:nvSpPr>
        <p:spPr bwMode="auto">
          <a:xfrm>
            <a:off x="1648239" y="2616526"/>
            <a:ext cx="7310606"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20000"/>
              </a:lnSpc>
            </a:pPr>
            <a:r>
              <a:rPr lang="en-US" altLang="zh-CN" sz="2000" dirty="0" smtClean="0">
                <a:solidFill>
                  <a:schemeClr val="tx1">
                    <a:lumMod val="75000"/>
                    <a:lumOff val="25000"/>
                  </a:schemeClr>
                </a:solidFill>
                <a:latin typeface="微软雅黑" pitchFamily="34" charset="-122"/>
                <a:ea typeface="微软雅黑" panose="020B0503020204020204" pitchFamily="34" charset="-122"/>
              </a:rPr>
              <a:t>(1)</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股权</a:t>
            </a:r>
            <a:r>
              <a:rPr lang="zh-CN" altLang="en-US" sz="2000" dirty="0">
                <a:solidFill>
                  <a:schemeClr val="tx1">
                    <a:lumMod val="75000"/>
                    <a:lumOff val="25000"/>
                  </a:schemeClr>
                </a:solidFill>
                <a:latin typeface="微软雅黑" pitchFamily="34" charset="-122"/>
                <a:ea typeface="微软雅黑" panose="020B0503020204020204" pitchFamily="34" charset="-122"/>
              </a:rPr>
              <a:t>投资对象的法律风险及</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防范</a:t>
            </a:r>
            <a:endParaRPr lang="en-US" altLang="zh-CN" sz="2000" dirty="0" smtClean="0">
              <a:solidFill>
                <a:schemeClr val="tx1">
                  <a:lumMod val="75000"/>
                  <a:lumOff val="25000"/>
                </a:schemeClr>
              </a:solidFill>
              <a:latin typeface="微软雅黑" pitchFamily="34" charset="-122"/>
              <a:ea typeface="微软雅黑" panose="020B0503020204020204" pitchFamily="34" charset="-122"/>
            </a:endParaRPr>
          </a:p>
          <a:p>
            <a:pPr algn="just">
              <a:lnSpc>
                <a:spcPct val="120000"/>
              </a:lnSpc>
            </a:pPr>
            <a:r>
              <a:rPr lang="zh-CN" altLang="en-US" sz="2000" dirty="0">
                <a:solidFill>
                  <a:schemeClr val="tx1">
                    <a:lumMod val="75000"/>
                    <a:lumOff val="25000"/>
                  </a:schemeClr>
                </a:solidFill>
                <a:latin typeface="微软雅黑" pitchFamily="34" charset="-122"/>
                <a:ea typeface="微软雅黑" panose="020B0503020204020204" pitchFamily="34" charset="-122"/>
              </a:rPr>
              <a:t>法律风险</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国企不能成为普通合伙人</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投资于不规范私募基金可能涉及刑事犯罪。</a:t>
            </a:r>
          </a:p>
          <a:p>
            <a:pPr algn="just">
              <a:lnSpc>
                <a:spcPct val="120000"/>
              </a:lnSpc>
            </a:pPr>
            <a:r>
              <a:rPr lang="zh-CN" altLang="en-US" sz="2000" dirty="0">
                <a:solidFill>
                  <a:schemeClr val="tx1">
                    <a:lumMod val="75000"/>
                    <a:lumOff val="25000"/>
                  </a:schemeClr>
                </a:solidFill>
                <a:latin typeface="微软雅黑" pitchFamily="34" charset="-122"/>
                <a:ea typeface="微软雅黑" panose="020B0503020204020204" pitchFamily="34" charset="-122"/>
              </a:rPr>
              <a:t>防范措施</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国企应当严格按照法律规定进行投资</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对投资对象应做深入细致的尽职</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调查。</a:t>
            </a:r>
            <a:endParaRPr lang="en-US" altLang="zh-CN" sz="2000" dirty="0" smtClean="0">
              <a:solidFill>
                <a:schemeClr val="tx1">
                  <a:lumMod val="75000"/>
                  <a:lumOff val="25000"/>
                </a:schemeClr>
              </a:solidFill>
              <a:latin typeface="微软雅黑" pitchFamily="34" charset="-122"/>
              <a:ea typeface="微软雅黑" panose="020B0503020204020204" pitchFamily="34" charset="-122"/>
            </a:endParaRP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7" name="组合 26"/>
          <p:cNvGrpSpPr/>
          <p:nvPr/>
        </p:nvGrpSpPr>
        <p:grpSpPr>
          <a:xfrm>
            <a:off x="192881" y="893"/>
            <a:ext cx="575915" cy="836495"/>
            <a:chOff x="841003" y="360040"/>
            <a:chExt cx="504056" cy="836712"/>
          </a:xfrm>
          <a:solidFill>
            <a:schemeClr val="accent1"/>
          </a:solidFill>
        </p:grpSpPr>
        <p:sp>
          <p:nvSpPr>
            <p:cNvPr id="28" name="矩形 2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193310" y="932934"/>
            <a:ext cx="4033476" cy="430374"/>
          </a:xfrm>
          <a:prstGeom prst="rect">
            <a:avLst/>
          </a:prstGeom>
        </p:spPr>
        <p:txBody>
          <a:bodyPr wrap="non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3. </a:t>
            </a:r>
            <a:r>
              <a:rPr lang="zh-CN" altLang="en-US" sz="2000" b="1" dirty="0">
                <a:solidFill>
                  <a:schemeClr val="accent2"/>
                </a:solidFill>
                <a:latin typeface="微软雅黑" pitchFamily="34" charset="-122"/>
                <a:ea typeface="微软雅黑" pitchFamily="34" charset="-122"/>
              </a:rPr>
              <a:t>公司股权管理中的法律风险</a:t>
            </a:r>
          </a:p>
        </p:txBody>
      </p:sp>
      <p:sp>
        <p:nvSpPr>
          <p:cNvPr id="13" name="文本框 9"/>
          <p:cNvSpPr txBox="1"/>
          <p:nvPr/>
        </p:nvSpPr>
        <p:spPr>
          <a:xfrm>
            <a:off x="840784" y="203271"/>
            <a:ext cx="7357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创业中的法律</a:t>
            </a:r>
            <a:r>
              <a:rPr lang="zh-CN" altLang="en-US" sz="2400" b="1" dirty="0" smtClean="0">
                <a:solidFill>
                  <a:schemeClr val="tx1">
                    <a:lumMod val="75000"/>
                    <a:lumOff val="25000"/>
                  </a:schemeClr>
                </a:solidFill>
                <a:latin typeface="微软雅黑" pitchFamily="34" charset="-122"/>
                <a:ea typeface="微软雅黑" pitchFamily="34" charset="-122"/>
              </a:rPr>
              <a:t>知识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创业中常见的法律风险</a:t>
            </a:r>
          </a:p>
        </p:txBody>
      </p:sp>
    </p:spTree>
    <p:extLst>
      <p:ext uri="{BB962C8B-B14F-4D97-AF65-F5344CB8AC3E}">
        <p14:creationId xmlns:p14="http://schemas.microsoft.com/office/powerpoint/2010/main" val="402738105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down)">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2" name="原创设计师QQ598969553      _1"/>
          <p:cNvSpPr>
            <a:spLocks/>
          </p:cNvSpPr>
          <p:nvPr/>
        </p:nvSpPr>
        <p:spPr bwMode="auto">
          <a:xfrm>
            <a:off x="840784" y="1686342"/>
            <a:ext cx="10563816" cy="4238208"/>
          </a:xfrm>
          <a:prstGeom prst="roundRect">
            <a:avLst>
              <a:gd name="adj" fmla="val 8963"/>
            </a:avLst>
          </a:prstGeom>
          <a:solidFill>
            <a:schemeClr val="bg1">
              <a:alpha val="90000"/>
            </a:schemeClr>
          </a:solidFill>
          <a:ln>
            <a:noFill/>
          </a:ln>
          <a:effectLst>
            <a:outerShdw blurRad="165100" dist="38100" dir="8100000" algn="tr" rotWithShape="0">
              <a:prstClr val="black">
                <a:alpha val="22000"/>
              </a:prstClr>
            </a:outerShdw>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350">
              <a:ea typeface="微软雅黑" panose="020B0503020204020204" pitchFamily="34" charset="-122"/>
              <a:sym typeface="宋体" pitchFamily="2" charset="-122"/>
            </a:endParaRPr>
          </a:p>
        </p:txBody>
      </p:sp>
      <p:sp>
        <p:nvSpPr>
          <p:cNvPr id="23" name="原创设计师QQ598969553      _2"/>
          <p:cNvSpPr>
            <a:spLocks/>
          </p:cNvSpPr>
          <p:nvPr/>
        </p:nvSpPr>
        <p:spPr bwMode="auto">
          <a:xfrm>
            <a:off x="1166644" y="1797376"/>
            <a:ext cx="10009356" cy="406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20000"/>
              </a:lnSpc>
            </a:pPr>
            <a:r>
              <a:rPr lang="en-US" altLang="zh-CN" sz="2000" dirty="0" smtClean="0">
                <a:solidFill>
                  <a:schemeClr val="tx1">
                    <a:lumMod val="75000"/>
                    <a:lumOff val="25000"/>
                  </a:schemeClr>
                </a:solidFill>
                <a:latin typeface="微软雅黑" pitchFamily="34" charset="-122"/>
                <a:ea typeface="微软雅黑" panose="020B0503020204020204" pitchFamily="34" charset="-122"/>
              </a:rPr>
              <a:t>(</a:t>
            </a:r>
            <a:r>
              <a:rPr lang="en-US" altLang="zh-CN" sz="2000" dirty="0">
                <a:solidFill>
                  <a:schemeClr val="tx1">
                    <a:lumMod val="75000"/>
                    <a:lumOff val="25000"/>
                  </a:schemeClr>
                </a:solidFill>
                <a:latin typeface="微软雅黑" pitchFamily="34" charset="-122"/>
                <a:ea typeface="微软雅黑" panose="020B0503020204020204" pitchFamily="34" charset="-122"/>
              </a:rPr>
              <a:t>2) </a:t>
            </a:r>
            <a:r>
              <a:rPr lang="zh-CN" altLang="en-US" sz="2000" dirty="0">
                <a:solidFill>
                  <a:schemeClr val="tx1">
                    <a:lumMod val="75000"/>
                    <a:lumOff val="25000"/>
                  </a:schemeClr>
                </a:solidFill>
                <a:latin typeface="微软雅黑" pitchFamily="34" charset="-122"/>
                <a:ea typeface="微软雅黑" panose="020B0503020204020204" pitchFamily="34" charset="-122"/>
              </a:rPr>
              <a:t>股权投资过程中的法律风险及</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防范</a:t>
            </a:r>
            <a:endParaRPr lang="en-US" altLang="zh-CN" sz="2000" dirty="0" smtClean="0">
              <a:solidFill>
                <a:schemeClr val="tx1">
                  <a:lumMod val="75000"/>
                  <a:lumOff val="25000"/>
                </a:schemeClr>
              </a:solidFill>
              <a:latin typeface="微软雅黑" pitchFamily="34" charset="-122"/>
              <a:ea typeface="微软雅黑" panose="020B0503020204020204" pitchFamily="34" charset="-122"/>
            </a:endParaRPr>
          </a:p>
          <a:p>
            <a:pPr indent="457200" algn="just">
              <a:lnSpc>
                <a:spcPct val="120000"/>
              </a:lnSpc>
              <a:buChar char="•"/>
            </a:pPr>
            <a:r>
              <a:rPr lang="zh-CN" altLang="en-US" sz="2000" dirty="0">
                <a:solidFill>
                  <a:schemeClr val="tx1">
                    <a:lumMod val="75000"/>
                    <a:lumOff val="25000"/>
                  </a:schemeClr>
                </a:solidFill>
                <a:latin typeface="微软雅黑" pitchFamily="34" charset="-122"/>
                <a:ea typeface="微软雅黑" panose="020B0503020204020204" pitchFamily="34" charset="-122"/>
              </a:rPr>
              <a:t>第一</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直接出资设立的两大法律风险</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即虚假出资和非货币出资。</a:t>
            </a:r>
            <a:endParaRPr lang="en-US" altLang="zh-CN" sz="2000" dirty="0">
              <a:solidFill>
                <a:schemeClr val="tx1">
                  <a:lumMod val="75000"/>
                  <a:lumOff val="25000"/>
                </a:schemeClr>
              </a:solidFill>
              <a:latin typeface="微软雅黑" pitchFamily="34" charset="-122"/>
              <a:ea typeface="微软雅黑" panose="020B0503020204020204" pitchFamily="34" charset="-122"/>
            </a:endParaRPr>
          </a:p>
          <a:p>
            <a:pPr indent="457200" algn="just">
              <a:lnSpc>
                <a:spcPct val="120000"/>
              </a:lnSpc>
              <a:buChar char="•"/>
            </a:pPr>
            <a:r>
              <a:rPr lang="zh-CN" altLang="en-US" sz="2000" dirty="0">
                <a:solidFill>
                  <a:schemeClr val="tx1">
                    <a:lumMod val="75000"/>
                    <a:lumOff val="25000"/>
                  </a:schemeClr>
                </a:solidFill>
                <a:latin typeface="微软雅黑" pitchFamily="34" charset="-122"/>
                <a:ea typeface="微软雅黑" panose="020B0503020204020204" pitchFamily="34" charset="-122"/>
              </a:rPr>
              <a:t>第二</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股权受让中的法律风险。</a:t>
            </a:r>
            <a:endParaRPr lang="en-US" altLang="zh-CN" sz="2000" dirty="0">
              <a:solidFill>
                <a:schemeClr val="tx1">
                  <a:lumMod val="75000"/>
                  <a:lumOff val="25000"/>
                </a:schemeClr>
              </a:solidFill>
              <a:latin typeface="微软雅黑" pitchFamily="34" charset="-122"/>
              <a:ea typeface="微软雅黑" panose="020B0503020204020204" pitchFamily="34" charset="-122"/>
            </a:endParaRPr>
          </a:p>
          <a:p>
            <a:pPr algn="just">
              <a:lnSpc>
                <a:spcPct val="120000"/>
              </a:lnSpc>
            </a:pPr>
            <a:r>
              <a:rPr lang="zh-CN" altLang="en-US" sz="2000" dirty="0">
                <a:solidFill>
                  <a:schemeClr val="tx1">
                    <a:lumMod val="75000"/>
                    <a:lumOff val="25000"/>
                  </a:schemeClr>
                </a:solidFill>
                <a:latin typeface="微软雅黑" pitchFamily="34" charset="-122"/>
                <a:ea typeface="微软雅黑" panose="020B0503020204020204" pitchFamily="34" charset="-122"/>
              </a:rPr>
              <a:t>法律风险</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标的公司存在未知的或有债务</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如标的公司对外偿债</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将影响受让股权</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的价值</a:t>
            </a:r>
            <a:r>
              <a:rPr lang="en-US" altLang="zh-CN" sz="2000" dirty="0" smtClean="0">
                <a:solidFill>
                  <a:schemeClr val="tx1">
                    <a:lumMod val="75000"/>
                    <a:lumOff val="25000"/>
                  </a:schemeClr>
                </a:solidFill>
                <a:latin typeface="微软雅黑" pitchFamily="34" charset="-122"/>
                <a:ea typeface="微软雅黑" panose="020B0503020204020204" pitchFamily="34" charset="-122"/>
              </a:rPr>
              <a:t>;“</a:t>
            </a:r>
            <a:r>
              <a:rPr lang="zh-CN" altLang="en-US" sz="2000" dirty="0">
                <a:solidFill>
                  <a:schemeClr val="tx1">
                    <a:lumMod val="75000"/>
                    <a:lumOff val="25000"/>
                  </a:schemeClr>
                </a:solidFill>
                <a:latin typeface="微软雅黑" pitchFamily="34" charset="-122"/>
                <a:ea typeface="微软雅黑" panose="020B0503020204020204" pitchFamily="34" charset="-122"/>
              </a:rPr>
              <a:t>零对价” 股权存在风险。</a:t>
            </a:r>
            <a:endParaRPr lang="en-US" altLang="zh-CN" sz="2000" dirty="0" smtClean="0">
              <a:solidFill>
                <a:schemeClr val="tx1">
                  <a:lumMod val="75000"/>
                  <a:lumOff val="25000"/>
                </a:schemeClr>
              </a:solidFill>
              <a:latin typeface="微软雅黑" pitchFamily="34" charset="-122"/>
              <a:ea typeface="微软雅黑" panose="020B0503020204020204" pitchFamily="34" charset="-122"/>
            </a:endParaRPr>
          </a:p>
          <a:p>
            <a:pPr algn="just">
              <a:lnSpc>
                <a:spcPct val="120000"/>
              </a:lnSpc>
            </a:pPr>
            <a:r>
              <a:rPr lang="zh-CN" altLang="en-US" sz="2000" dirty="0">
                <a:solidFill>
                  <a:schemeClr val="tx1">
                    <a:lumMod val="75000"/>
                    <a:lumOff val="25000"/>
                  </a:schemeClr>
                </a:solidFill>
                <a:latin typeface="微软雅黑" pitchFamily="34" charset="-122"/>
                <a:ea typeface="微软雅黑" panose="020B0503020204020204" pitchFamily="34" charset="-122"/>
              </a:rPr>
              <a:t>防范措施</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有目的、 有针对性地对标的公司的或有债务进行询问或调查</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受让协议</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中列</a:t>
            </a:r>
            <a:r>
              <a:rPr lang="zh-CN" altLang="en-US" sz="2000" dirty="0">
                <a:solidFill>
                  <a:schemeClr val="tx1">
                    <a:lumMod val="75000"/>
                    <a:lumOff val="25000"/>
                  </a:schemeClr>
                </a:solidFill>
                <a:latin typeface="微软雅黑" pitchFamily="34" charset="-122"/>
                <a:ea typeface="微软雅黑" panose="020B0503020204020204" pitchFamily="34" charset="-122"/>
              </a:rPr>
              <a:t>明出售方的保证清单</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a:t>
            </a:r>
            <a:endParaRPr lang="en-US" altLang="zh-CN" sz="2000" dirty="0" smtClean="0">
              <a:solidFill>
                <a:schemeClr val="tx1">
                  <a:lumMod val="75000"/>
                  <a:lumOff val="25000"/>
                </a:schemeClr>
              </a:solidFill>
              <a:latin typeface="微软雅黑" pitchFamily="34" charset="-122"/>
              <a:ea typeface="微软雅黑" panose="020B0503020204020204" pitchFamily="34" charset="-122"/>
            </a:endParaRPr>
          </a:p>
          <a:p>
            <a:pPr indent="457200" algn="just">
              <a:lnSpc>
                <a:spcPct val="120000"/>
              </a:lnSpc>
              <a:buChar char="•"/>
            </a:pPr>
            <a:r>
              <a:rPr lang="zh-CN" altLang="en-US" sz="2000" dirty="0">
                <a:solidFill>
                  <a:schemeClr val="tx1">
                    <a:lumMod val="75000"/>
                    <a:lumOff val="25000"/>
                  </a:schemeClr>
                </a:solidFill>
                <a:latin typeface="微软雅黑" pitchFamily="34" charset="-122"/>
                <a:ea typeface="微软雅黑" panose="020B0503020204020204" pitchFamily="34" charset="-122"/>
              </a:rPr>
              <a:t>第三</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增资扩股中的法律风险</a:t>
            </a:r>
          </a:p>
          <a:p>
            <a:pPr algn="just">
              <a:lnSpc>
                <a:spcPct val="120000"/>
              </a:lnSpc>
            </a:pPr>
            <a:r>
              <a:rPr lang="zh-CN" altLang="en-US" sz="2000" dirty="0">
                <a:solidFill>
                  <a:schemeClr val="tx1">
                    <a:lumMod val="75000"/>
                    <a:lumOff val="25000"/>
                  </a:schemeClr>
                </a:solidFill>
                <a:latin typeface="微软雅黑" pitchFamily="34" charset="-122"/>
                <a:ea typeface="微软雅黑" panose="020B0503020204020204" pitchFamily="34" charset="-122"/>
              </a:rPr>
              <a:t>首先</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董事、 高管未尽勤勉义务</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a:t>
            </a:r>
            <a:endParaRPr lang="en-US" altLang="zh-CN" sz="2000" dirty="0" smtClean="0">
              <a:solidFill>
                <a:schemeClr val="tx1">
                  <a:lumMod val="75000"/>
                  <a:lumOff val="25000"/>
                </a:schemeClr>
              </a:solidFill>
              <a:latin typeface="微软雅黑" pitchFamily="34" charset="-122"/>
              <a:ea typeface="微软雅黑" panose="020B0503020204020204" pitchFamily="34" charset="-122"/>
            </a:endParaRPr>
          </a:p>
          <a:p>
            <a:pPr algn="just">
              <a:lnSpc>
                <a:spcPct val="120000"/>
              </a:lnSpc>
            </a:pPr>
            <a:r>
              <a:rPr lang="zh-CN" altLang="en-US" sz="2000" dirty="0">
                <a:solidFill>
                  <a:schemeClr val="tx1">
                    <a:lumMod val="75000"/>
                    <a:lumOff val="25000"/>
                  </a:schemeClr>
                </a:solidFill>
                <a:latin typeface="微软雅黑" pitchFamily="34" charset="-122"/>
                <a:ea typeface="微软雅黑" panose="020B0503020204020204" pitchFamily="34" charset="-122"/>
              </a:rPr>
              <a:t>其次</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恶意摊薄小股东利益</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a:t>
            </a:r>
            <a:endParaRPr lang="en-US" altLang="zh-CN" sz="2000" dirty="0" smtClean="0">
              <a:solidFill>
                <a:schemeClr val="tx1">
                  <a:lumMod val="75000"/>
                  <a:lumOff val="25000"/>
                </a:schemeClr>
              </a:solidFill>
              <a:latin typeface="微软雅黑" pitchFamily="34" charset="-122"/>
              <a:ea typeface="微软雅黑" panose="020B0503020204020204" pitchFamily="34" charset="-122"/>
            </a:endParaRPr>
          </a:p>
          <a:p>
            <a:pPr algn="just">
              <a:lnSpc>
                <a:spcPct val="120000"/>
              </a:lnSpc>
            </a:pPr>
            <a:r>
              <a:rPr lang="zh-CN" altLang="en-US" sz="2000" dirty="0">
                <a:solidFill>
                  <a:schemeClr val="tx1">
                    <a:lumMod val="75000"/>
                    <a:lumOff val="25000"/>
                  </a:schemeClr>
                </a:solidFill>
                <a:latin typeface="微软雅黑" pitchFamily="34" charset="-122"/>
                <a:ea typeface="微软雅黑" panose="020B0503020204020204" pitchFamily="34" charset="-122"/>
              </a:rPr>
              <a:t>防范措施</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务必注意有关增资扩股的法律规定</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严格按照法律规定进行增资扩股</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的操作</a:t>
            </a:r>
            <a:r>
              <a:rPr lang="zh-CN" altLang="en-US" sz="2000" dirty="0">
                <a:solidFill>
                  <a:schemeClr val="tx1">
                    <a:lumMod val="75000"/>
                    <a:lumOff val="25000"/>
                  </a:schemeClr>
                </a:solidFill>
                <a:latin typeface="微软雅黑" pitchFamily="34" charset="-122"/>
                <a:ea typeface="微软雅黑" panose="020B0503020204020204" pitchFamily="34" charset="-122"/>
              </a:rPr>
              <a:t>。</a:t>
            </a:r>
            <a:endParaRPr lang="en-US" altLang="zh-CN" sz="2000" dirty="0" smtClean="0">
              <a:solidFill>
                <a:schemeClr val="tx1">
                  <a:lumMod val="75000"/>
                  <a:lumOff val="25000"/>
                </a:schemeClr>
              </a:solidFill>
              <a:latin typeface="微软雅黑" pitchFamily="34" charset="-122"/>
              <a:ea typeface="微软雅黑" panose="020B0503020204020204" pitchFamily="34" charset="-122"/>
            </a:endParaRP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7" name="组合 26"/>
          <p:cNvGrpSpPr/>
          <p:nvPr/>
        </p:nvGrpSpPr>
        <p:grpSpPr>
          <a:xfrm>
            <a:off x="192881" y="893"/>
            <a:ext cx="575915" cy="836495"/>
            <a:chOff x="841003" y="360040"/>
            <a:chExt cx="504056" cy="836712"/>
          </a:xfrm>
          <a:solidFill>
            <a:schemeClr val="accent1"/>
          </a:solidFill>
        </p:grpSpPr>
        <p:sp>
          <p:nvSpPr>
            <p:cNvPr id="28" name="矩形 2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193310" y="932934"/>
            <a:ext cx="4033476" cy="430374"/>
          </a:xfrm>
          <a:prstGeom prst="rect">
            <a:avLst/>
          </a:prstGeom>
        </p:spPr>
        <p:txBody>
          <a:bodyPr wrap="non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3. </a:t>
            </a:r>
            <a:r>
              <a:rPr lang="zh-CN" altLang="en-US" sz="2000" b="1" dirty="0">
                <a:solidFill>
                  <a:schemeClr val="accent2"/>
                </a:solidFill>
                <a:latin typeface="微软雅黑" pitchFamily="34" charset="-122"/>
                <a:ea typeface="微软雅黑" pitchFamily="34" charset="-122"/>
              </a:rPr>
              <a:t>公司股权管理中的法律风险</a:t>
            </a:r>
          </a:p>
        </p:txBody>
      </p:sp>
      <p:sp>
        <p:nvSpPr>
          <p:cNvPr id="13" name="文本框 9"/>
          <p:cNvSpPr txBox="1"/>
          <p:nvPr/>
        </p:nvSpPr>
        <p:spPr>
          <a:xfrm>
            <a:off x="840784" y="203271"/>
            <a:ext cx="7357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创业中的法律</a:t>
            </a:r>
            <a:r>
              <a:rPr lang="zh-CN" altLang="en-US" sz="2400" b="1" dirty="0" smtClean="0">
                <a:solidFill>
                  <a:schemeClr val="tx1">
                    <a:lumMod val="75000"/>
                    <a:lumOff val="25000"/>
                  </a:schemeClr>
                </a:solidFill>
                <a:latin typeface="微软雅黑" pitchFamily="34" charset="-122"/>
                <a:ea typeface="微软雅黑" pitchFamily="34" charset="-122"/>
              </a:rPr>
              <a:t>知识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创业中常见的法律风险</a:t>
            </a:r>
          </a:p>
        </p:txBody>
      </p:sp>
    </p:spTree>
    <p:extLst>
      <p:ext uri="{BB962C8B-B14F-4D97-AF65-F5344CB8AC3E}">
        <p14:creationId xmlns:p14="http://schemas.microsoft.com/office/powerpoint/2010/main" val="112619082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down)">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2" name="原创设计师QQ598969553      _1"/>
          <p:cNvSpPr>
            <a:spLocks/>
          </p:cNvSpPr>
          <p:nvPr/>
        </p:nvSpPr>
        <p:spPr bwMode="auto">
          <a:xfrm>
            <a:off x="840784" y="1686342"/>
            <a:ext cx="10563816" cy="4238208"/>
          </a:xfrm>
          <a:prstGeom prst="roundRect">
            <a:avLst>
              <a:gd name="adj" fmla="val 8963"/>
            </a:avLst>
          </a:prstGeom>
          <a:solidFill>
            <a:schemeClr val="bg1">
              <a:alpha val="90000"/>
            </a:schemeClr>
          </a:solidFill>
          <a:ln>
            <a:noFill/>
          </a:ln>
          <a:effectLst>
            <a:outerShdw blurRad="165100" dist="38100" dir="8100000" algn="tr" rotWithShape="0">
              <a:prstClr val="black">
                <a:alpha val="22000"/>
              </a:prstClr>
            </a:outerShdw>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350">
              <a:ea typeface="微软雅黑" panose="020B0503020204020204" pitchFamily="34" charset="-122"/>
              <a:sym typeface="宋体" pitchFamily="2" charset="-122"/>
            </a:endParaRPr>
          </a:p>
        </p:txBody>
      </p:sp>
      <p:sp>
        <p:nvSpPr>
          <p:cNvPr id="23" name="原创设计师QQ598969553      _2"/>
          <p:cNvSpPr>
            <a:spLocks/>
          </p:cNvSpPr>
          <p:nvPr/>
        </p:nvSpPr>
        <p:spPr bwMode="auto">
          <a:xfrm>
            <a:off x="1166644" y="1797376"/>
            <a:ext cx="10009356" cy="406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20000"/>
              </a:lnSpc>
            </a:pPr>
            <a:r>
              <a:rPr lang="en-US" altLang="zh-CN" sz="2000" dirty="0">
                <a:solidFill>
                  <a:schemeClr val="tx1">
                    <a:lumMod val="75000"/>
                    <a:lumOff val="25000"/>
                  </a:schemeClr>
                </a:solidFill>
                <a:latin typeface="微软雅黑" pitchFamily="34" charset="-122"/>
                <a:ea typeface="微软雅黑" panose="020B0503020204020204" pitchFamily="34" charset="-122"/>
              </a:rPr>
              <a:t>(3) </a:t>
            </a:r>
            <a:r>
              <a:rPr lang="zh-CN" altLang="en-US" sz="2000" dirty="0">
                <a:solidFill>
                  <a:schemeClr val="tx1">
                    <a:lumMod val="75000"/>
                    <a:lumOff val="25000"/>
                  </a:schemeClr>
                </a:solidFill>
                <a:latin typeface="微软雅黑" pitchFamily="34" charset="-122"/>
                <a:ea typeface="微软雅黑" panose="020B0503020204020204" pitchFamily="34" charset="-122"/>
              </a:rPr>
              <a:t>股权投资运营中的法律风险及</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防范</a:t>
            </a:r>
            <a:endParaRPr lang="en-US" altLang="zh-CN" sz="2000" dirty="0" smtClean="0">
              <a:solidFill>
                <a:schemeClr val="tx1">
                  <a:lumMod val="75000"/>
                  <a:lumOff val="25000"/>
                </a:schemeClr>
              </a:solidFill>
              <a:latin typeface="微软雅黑" pitchFamily="34" charset="-122"/>
              <a:ea typeface="微软雅黑" panose="020B0503020204020204" pitchFamily="34" charset="-122"/>
            </a:endParaRPr>
          </a:p>
          <a:p>
            <a:pPr indent="457200" algn="just">
              <a:lnSpc>
                <a:spcPct val="120000"/>
              </a:lnSpc>
              <a:buChar char="•"/>
            </a:pPr>
            <a:r>
              <a:rPr lang="zh-CN" altLang="en-US" sz="2000" dirty="0">
                <a:solidFill>
                  <a:schemeClr val="tx1">
                    <a:lumMod val="75000"/>
                    <a:lumOff val="25000"/>
                  </a:schemeClr>
                </a:solidFill>
                <a:latin typeface="微软雅黑" pitchFamily="34" charset="-122"/>
                <a:ea typeface="微软雅黑" panose="020B0503020204020204" pitchFamily="34" charset="-122"/>
              </a:rPr>
              <a:t>第一</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参股而不控股的企业</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其风险在于大股东一股独大。</a:t>
            </a:r>
            <a:endParaRPr lang="en-US" altLang="zh-CN" sz="2000" dirty="0">
              <a:solidFill>
                <a:schemeClr val="tx1">
                  <a:lumMod val="75000"/>
                  <a:lumOff val="25000"/>
                </a:schemeClr>
              </a:solidFill>
              <a:latin typeface="微软雅黑" pitchFamily="34" charset="-122"/>
              <a:ea typeface="微软雅黑" panose="020B0503020204020204" pitchFamily="34" charset="-122"/>
            </a:endParaRPr>
          </a:p>
          <a:p>
            <a:pPr algn="just">
              <a:lnSpc>
                <a:spcPct val="120000"/>
              </a:lnSpc>
            </a:pPr>
            <a:r>
              <a:rPr lang="zh-CN" altLang="en-US" sz="2000" dirty="0">
                <a:solidFill>
                  <a:schemeClr val="tx1">
                    <a:lumMod val="75000"/>
                    <a:lumOff val="25000"/>
                  </a:schemeClr>
                </a:solidFill>
                <a:latin typeface="微软雅黑" pitchFamily="34" charset="-122"/>
                <a:ea typeface="微软雅黑" panose="020B0503020204020204" pitchFamily="34" charset="-122"/>
              </a:rPr>
              <a:t>防范措施</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应通过积极行使知情权</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、异议</a:t>
            </a:r>
            <a:r>
              <a:rPr lang="zh-CN" altLang="en-US" sz="2000" dirty="0">
                <a:solidFill>
                  <a:schemeClr val="tx1">
                    <a:lumMod val="75000"/>
                    <a:lumOff val="25000"/>
                  </a:schemeClr>
                </a:solidFill>
                <a:latin typeface="微软雅黑" pitchFamily="34" charset="-122"/>
                <a:ea typeface="微软雅黑" panose="020B0503020204020204" pitchFamily="34" charset="-122"/>
              </a:rPr>
              <a:t>股东请求公司回购权</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、股东</a:t>
            </a:r>
            <a:r>
              <a:rPr lang="zh-CN" altLang="en-US" sz="2000" dirty="0">
                <a:solidFill>
                  <a:schemeClr val="tx1">
                    <a:lumMod val="75000"/>
                    <a:lumOff val="25000"/>
                  </a:schemeClr>
                </a:solidFill>
                <a:latin typeface="微软雅黑" pitchFamily="34" charset="-122"/>
                <a:ea typeface="微软雅黑" panose="020B0503020204020204" pitchFamily="34" charset="-122"/>
              </a:rPr>
              <a:t>代表诉讼等</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法定权利</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维护自身合法权益。</a:t>
            </a:r>
            <a:endParaRPr lang="en-US" altLang="zh-CN" sz="2000" dirty="0" smtClean="0">
              <a:solidFill>
                <a:schemeClr val="tx1">
                  <a:lumMod val="75000"/>
                  <a:lumOff val="25000"/>
                </a:schemeClr>
              </a:solidFill>
              <a:latin typeface="微软雅黑" pitchFamily="34" charset="-122"/>
              <a:ea typeface="微软雅黑" panose="020B0503020204020204" pitchFamily="34" charset="-122"/>
            </a:endParaRPr>
          </a:p>
          <a:p>
            <a:pPr indent="457200" algn="just">
              <a:lnSpc>
                <a:spcPct val="120000"/>
              </a:lnSpc>
              <a:buChar char="•"/>
            </a:pPr>
            <a:r>
              <a:rPr lang="zh-CN" altLang="en-US" sz="2000" dirty="0">
                <a:solidFill>
                  <a:schemeClr val="tx1">
                    <a:lumMod val="75000"/>
                    <a:lumOff val="25000"/>
                  </a:schemeClr>
                </a:solidFill>
                <a:latin typeface="微软雅黑" pitchFamily="34" charset="-122"/>
                <a:ea typeface="微软雅黑" panose="020B0503020204020204" pitchFamily="34" charset="-122"/>
              </a:rPr>
              <a:t>第二</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对于控股的企业</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其风险在于内部人控制。</a:t>
            </a:r>
            <a:endParaRPr lang="en-US" altLang="zh-CN" sz="2000" dirty="0">
              <a:solidFill>
                <a:schemeClr val="tx1">
                  <a:lumMod val="75000"/>
                  <a:lumOff val="25000"/>
                </a:schemeClr>
              </a:solidFill>
              <a:latin typeface="微软雅黑" pitchFamily="34" charset="-122"/>
              <a:ea typeface="微软雅黑" panose="020B0503020204020204" pitchFamily="34" charset="-122"/>
            </a:endParaRPr>
          </a:p>
          <a:p>
            <a:pPr algn="just">
              <a:lnSpc>
                <a:spcPct val="120000"/>
              </a:lnSpc>
            </a:pPr>
            <a:r>
              <a:rPr lang="zh-CN" altLang="en-US" sz="2000" dirty="0">
                <a:solidFill>
                  <a:schemeClr val="tx1">
                    <a:lumMod val="75000"/>
                    <a:lumOff val="25000"/>
                  </a:schemeClr>
                </a:solidFill>
                <a:latin typeface="微软雅黑" pitchFamily="34" charset="-122"/>
                <a:ea typeface="微软雅黑" panose="020B0503020204020204" pitchFamily="34" charset="-122"/>
              </a:rPr>
              <a:t>防范措施</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应行使好选人用人权</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、监督权</a:t>
            </a:r>
            <a:r>
              <a:rPr lang="zh-CN" altLang="en-US" sz="2000" dirty="0">
                <a:solidFill>
                  <a:schemeClr val="tx1">
                    <a:lumMod val="75000"/>
                    <a:lumOff val="25000"/>
                  </a:schemeClr>
                </a:solidFill>
                <a:latin typeface="微软雅黑" pitchFamily="34" charset="-122"/>
                <a:ea typeface="微软雅黑" panose="020B0503020204020204" pitchFamily="34" charset="-122"/>
              </a:rPr>
              <a:t>等股东权利</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完善公司内部治理结构和</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激励奖惩</a:t>
            </a:r>
            <a:r>
              <a:rPr lang="zh-CN" altLang="en-US" sz="2000" dirty="0">
                <a:solidFill>
                  <a:schemeClr val="tx1">
                    <a:lumMod val="75000"/>
                    <a:lumOff val="25000"/>
                  </a:schemeClr>
                </a:solidFill>
                <a:latin typeface="微软雅黑" pitchFamily="34" charset="-122"/>
                <a:ea typeface="微软雅黑" panose="020B0503020204020204" pitchFamily="34" charset="-122"/>
              </a:rPr>
              <a:t>机制。</a:t>
            </a:r>
            <a:endParaRPr lang="en-US" altLang="zh-CN" sz="2000" dirty="0" smtClean="0">
              <a:solidFill>
                <a:schemeClr val="tx1">
                  <a:lumMod val="75000"/>
                  <a:lumOff val="25000"/>
                </a:schemeClr>
              </a:solidFill>
              <a:latin typeface="微软雅黑" pitchFamily="34" charset="-122"/>
              <a:ea typeface="微软雅黑" panose="020B0503020204020204" pitchFamily="34" charset="-122"/>
            </a:endParaRPr>
          </a:p>
          <a:p>
            <a:pPr indent="457200" algn="just">
              <a:lnSpc>
                <a:spcPct val="120000"/>
              </a:lnSpc>
              <a:buChar char="•"/>
            </a:pPr>
            <a:r>
              <a:rPr lang="zh-CN" altLang="en-US" sz="2000" dirty="0">
                <a:solidFill>
                  <a:schemeClr val="tx1">
                    <a:lumMod val="75000"/>
                    <a:lumOff val="25000"/>
                  </a:schemeClr>
                </a:solidFill>
                <a:latin typeface="微软雅黑" pitchFamily="34" charset="-122"/>
                <a:ea typeface="微软雅黑" panose="020B0503020204020204" pitchFamily="34" charset="-122"/>
              </a:rPr>
              <a:t>第三</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各持 </a:t>
            </a:r>
            <a:r>
              <a:rPr lang="en-US" altLang="zh-CN" sz="2000" dirty="0">
                <a:solidFill>
                  <a:schemeClr val="tx1">
                    <a:lumMod val="75000"/>
                    <a:lumOff val="25000"/>
                  </a:schemeClr>
                </a:solidFill>
                <a:latin typeface="微软雅黑" pitchFamily="34" charset="-122"/>
                <a:ea typeface="微软雅黑" panose="020B0503020204020204" pitchFamily="34" charset="-122"/>
              </a:rPr>
              <a:t>50%</a:t>
            </a:r>
            <a:r>
              <a:rPr lang="zh-CN" altLang="en-US" sz="2000" dirty="0">
                <a:solidFill>
                  <a:schemeClr val="tx1">
                    <a:lumMod val="75000"/>
                    <a:lumOff val="25000"/>
                  </a:schemeClr>
                </a:solidFill>
                <a:latin typeface="微软雅黑" pitchFamily="34" charset="-122"/>
                <a:ea typeface="微软雅黑" panose="020B0503020204020204" pitchFamily="34" charset="-122"/>
              </a:rPr>
              <a:t>股权的企业</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其风险在于公司僵局。</a:t>
            </a:r>
          </a:p>
          <a:p>
            <a:pPr algn="just">
              <a:lnSpc>
                <a:spcPct val="120000"/>
              </a:lnSpc>
            </a:pPr>
            <a:r>
              <a:rPr lang="zh-CN" altLang="en-US" sz="2000" dirty="0">
                <a:solidFill>
                  <a:schemeClr val="tx1">
                    <a:lumMod val="75000"/>
                    <a:lumOff val="25000"/>
                  </a:schemeClr>
                </a:solidFill>
                <a:latin typeface="微软雅黑" pitchFamily="34" charset="-122"/>
                <a:ea typeface="微软雅黑" panose="020B0503020204020204" pitchFamily="34" charset="-122"/>
              </a:rPr>
              <a:t>防范措施</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应</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通过</a:t>
            </a:r>
            <a:r>
              <a:rPr lang="en-US" altLang="zh-CN" sz="2000" dirty="0" smtClean="0">
                <a:solidFill>
                  <a:schemeClr val="tx1">
                    <a:lumMod val="75000"/>
                    <a:lumOff val="25000"/>
                  </a:schemeClr>
                </a:solidFill>
                <a:latin typeface="微软雅黑" pitchFamily="34" charset="-122"/>
                <a:ea typeface="微软雅黑" panose="020B0503020204020204" pitchFamily="34" charset="-122"/>
              </a:rPr>
              <a:t>《</a:t>
            </a:r>
            <a:r>
              <a:rPr lang="zh-CN" altLang="en-US" sz="2000" dirty="0">
                <a:solidFill>
                  <a:schemeClr val="tx1">
                    <a:lumMod val="75000"/>
                    <a:lumOff val="25000"/>
                  </a:schemeClr>
                </a:solidFill>
                <a:latin typeface="微软雅黑" pitchFamily="34" charset="-122"/>
                <a:ea typeface="微软雅黑" panose="020B0503020204020204" pitchFamily="34" charset="-122"/>
              </a:rPr>
              <a:t>公司章程</a:t>
            </a:r>
            <a:r>
              <a:rPr lang="en-US" altLang="zh-CN" sz="2000" dirty="0" smtClean="0">
                <a:solidFill>
                  <a:schemeClr val="tx1">
                    <a:lumMod val="75000"/>
                    <a:lumOff val="25000"/>
                  </a:schemeClr>
                </a:solidFill>
                <a:latin typeface="微软雅黑" pitchFamily="34" charset="-122"/>
                <a:ea typeface="微软雅黑" panose="020B0503020204020204" pitchFamily="34" charset="-122"/>
              </a:rPr>
              <a:t>》</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的</a:t>
            </a:r>
            <a:r>
              <a:rPr lang="zh-CN" altLang="en-US" sz="2000" dirty="0">
                <a:solidFill>
                  <a:schemeClr val="tx1">
                    <a:lumMod val="75000"/>
                    <a:lumOff val="25000"/>
                  </a:schemeClr>
                </a:solidFill>
                <a:latin typeface="微软雅黑" pitchFamily="34" charset="-122"/>
                <a:ea typeface="微软雅黑" panose="020B0503020204020204" pitchFamily="34" charset="-122"/>
              </a:rPr>
              <a:t>约定</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采用“金股”制度 </a:t>
            </a:r>
            <a:r>
              <a:rPr lang="en-US" altLang="zh-CN" sz="2000" dirty="0">
                <a:solidFill>
                  <a:schemeClr val="tx1">
                    <a:lumMod val="75000"/>
                    <a:lumOff val="25000"/>
                  </a:schemeClr>
                </a:solidFill>
                <a:latin typeface="微软雅黑" pitchFamily="34" charset="-122"/>
                <a:ea typeface="微软雅黑" panose="020B0503020204020204" pitchFamily="34" charset="-122"/>
              </a:rPr>
              <a:t>(</a:t>
            </a:r>
            <a:r>
              <a:rPr lang="zh-CN" altLang="en-US" sz="2000" dirty="0">
                <a:solidFill>
                  <a:schemeClr val="tx1">
                    <a:lumMod val="75000"/>
                    <a:lumOff val="25000"/>
                  </a:schemeClr>
                </a:solidFill>
                <a:latin typeface="微软雅黑" pitchFamily="34" charset="-122"/>
                <a:ea typeface="微软雅黑" panose="020B0503020204020204" pitchFamily="34" charset="-122"/>
              </a:rPr>
              <a:t>赋予某一方在僵局</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时的</a:t>
            </a:r>
            <a:r>
              <a:rPr lang="zh-CN" altLang="en-US" sz="2000" dirty="0">
                <a:solidFill>
                  <a:schemeClr val="tx1">
                    <a:lumMod val="75000"/>
                    <a:lumOff val="25000"/>
                  </a:schemeClr>
                </a:solidFill>
                <a:latin typeface="微软雅黑" pitchFamily="34" charset="-122"/>
                <a:ea typeface="微软雅黑" panose="020B0503020204020204" pitchFamily="34" charset="-122"/>
              </a:rPr>
              <a:t>决定权但不影响利润分配</a:t>
            </a:r>
            <a:r>
              <a:rPr lang="en-US" altLang="zh-CN" sz="2000" dirty="0">
                <a:solidFill>
                  <a:schemeClr val="tx1">
                    <a:lumMod val="75000"/>
                    <a:lumOff val="25000"/>
                  </a:schemeClr>
                </a:solidFill>
                <a:latin typeface="微软雅黑" pitchFamily="34" charset="-122"/>
                <a:ea typeface="微软雅黑" panose="020B0503020204020204" pitchFamily="34" charset="-122"/>
              </a:rPr>
              <a:t>)</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、风险</a:t>
            </a:r>
            <a:r>
              <a:rPr lang="zh-CN" altLang="en-US" sz="2000" dirty="0">
                <a:solidFill>
                  <a:schemeClr val="tx1">
                    <a:lumMod val="75000"/>
                    <a:lumOff val="25000"/>
                  </a:schemeClr>
                </a:solidFill>
                <a:latin typeface="微软雅黑" pitchFamily="34" charset="-122"/>
                <a:ea typeface="微软雅黑" panose="020B0503020204020204" pitchFamily="34" charset="-122"/>
              </a:rPr>
              <a:t>分类制度 </a:t>
            </a:r>
            <a:r>
              <a:rPr lang="en-US" altLang="zh-CN" sz="2000" dirty="0">
                <a:solidFill>
                  <a:schemeClr val="tx1">
                    <a:lumMod val="75000"/>
                    <a:lumOff val="25000"/>
                  </a:schemeClr>
                </a:solidFill>
                <a:latin typeface="微软雅黑" pitchFamily="34" charset="-122"/>
                <a:ea typeface="微软雅黑" panose="020B0503020204020204" pitchFamily="34" charset="-122"/>
              </a:rPr>
              <a:t>(</a:t>
            </a:r>
            <a:r>
              <a:rPr lang="zh-CN" altLang="en-US" sz="2000" dirty="0">
                <a:solidFill>
                  <a:schemeClr val="tx1">
                    <a:lumMod val="75000"/>
                    <a:lumOff val="25000"/>
                  </a:schemeClr>
                </a:solidFill>
                <a:latin typeface="微软雅黑" pitchFamily="34" charset="-122"/>
                <a:ea typeface="微软雅黑" panose="020B0503020204020204" pitchFamily="34" charset="-122"/>
              </a:rPr>
              <a:t>参照分级基金中的一部分股权承担固定</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收益</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一部分承担风险收益</a:t>
            </a:r>
            <a:r>
              <a:rPr lang="en-US" altLang="zh-CN" sz="2000" dirty="0">
                <a:solidFill>
                  <a:schemeClr val="tx1">
                    <a:lumMod val="75000"/>
                    <a:lumOff val="25000"/>
                  </a:schemeClr>
                </a:solidFill>
                <a:latin typeface="微软雅黑" pitchFamily="34" charset="-122"/>
                <a:ea typeface="微软雅黑" panose="020B0503020204020204" pitchFamily="34" charset="-122"/>
              </a:rPr>
              <a:t>)</a:t>
            </a:r>
            <a:r>
              <a:rPr lang="zh-CN" altLang="en-US" sz="2000" dirty="0">
                <a:solidFill>
                  <a:schemeClr val="tx1">
                    <a:lumMod val="75000"/>
                    <a:lumOff val="25000"/>
                  </a:schemeClr>
                </a:solidFill>
                <a:latin typeface="微软雅黑" pitchFamily="34" charset="-122"/>
                <a:ea typeface="微软雅黑" panose="020B0503020204020204" pitchFamily="34" charset="-122"/>
              </a:rPr>
              <a:t>。</a:t>
            </a:r>
            <a:endParaRPr lang="en-US" altLang="zh-CN" sz="2000" dirty="0" smtClean="0">
              <a:solidFill>
                <a:schemeClr val="tx1">
                  <a:lumMod val="75000"/>
                  <a:lumOff val="25000"/>
                </a:schemeClr>
              </a:solidFill>
              <a:latin typeface="微软雅黑" pitchFamily="34" charset="-122"/>
              <a:ea typeface="微软雅黑" panose="020B0503020204020204" pitchFamily="34" charset="-122"/>
            </a:endParaRP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7" name="组合 26"/>
          <p:cNvGrpSpPr/>
          <p:nvPr/>
        </p:nvGrpSpPr>
        <p:grpSpPr>
          <a:xfrm>
            <a:off x="192881" y="893"/>
            <a:ext cx="575915" cy="836495"/>
            <a:chOff x="841003" y="360040"/>
            <a:chExt cx="504056" cy="836712"/>
          </a:xfrm>
          <a:solidFill>
            <a:schemeClr val="accent1"/>
          </a:solidFill>
        </p:grpSpPr>
        <p:sp>
          <p:nvSpPr>
            <p:cNvPr id="28" name="矩形 2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193310" y="932934"/>
            <a:ext cx="4033476" cy="430374"/>
          </a:xfrm>
          <a:prstGeom prst="rect">
            <a:avLst/>
          </a:prstGeom>
        </p:spPr>
        <p:txBody>
          <a:bodyPr wrap="non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3. </a:t>
            </a:r>
            <a:r>
              <a:rPr lang="zh-CN" altLang="en-US" sz="2000" b="1" dirty="0">
                <a:solidFill>
                  <a:schemeClr val="accent2"/>
                </a:solidFill>
                <a:latin typeface="微软雅黑" pitchFamily="34" charset="-122"/>
                <a:ea typeface="微软雅黑" pitchFamily="34" charset="-122"/>
              </a:rPr>
              <a:t>公司股权管理中的法律风险</a:t>
            </a:r>
          </a:p>
        </p:txBody>
      </p:sp>
      <p:sp>
        <p:nvSpPr>
          <p:cNvPr id="13" name="文本框 9"/>
          <p:cNvSpPr txBox="1"/>
          <p:nvPr/>
        </p:nvSpPr>
        <p:spPr>
          <a:xfrm>
            <a:off x="840784" y="203271"/>
            <a:ext cx="7357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创业中的法律</a:t>
            </a:r>
            <a:r>
              <a:rPr lang="zh-CN" altLang="en-US" sz="2400" b="1" dirty="0" smtClean="0">
                <a:solidFill>
                  <a:schemeClr val="tx1">
                    <a:lumMod val="75000"/>
                    <a:lumOff val="25000"/>
                  </a:schemeClr>
                </a:solidFill>
                <a:latin typeface="微软雅黑" pitchFamily="34" charset="-122"/>
                <a:ea typeface="微软雅黑" pitchFamily="34" charset="-122"/>
              </a:rPr>
              <a:t>知识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创业中常见的法律风险</a:t>
            </a:r>
          </a:p>
        </p:txBody>
      </p:sp>
    </p:spTree>
    <p:extLst>
      <p:ext uri="{BB962C8B-B14F-4D97-AF65-F5344CB8AC3E}">
        <p14:creationId xmlns:p14="http://schemas.microsoft.com/office/powerpoint/2010/main" val="307765654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down)">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2" name="原创设计师QQ598969553      _1"/>
          <p:cNvSpPr>
            <a:spLocks/>
          </p:cNvSpPr>
          <p:nvPr/>
        </p:nvSpPr>
        <p:spPr bwMode="auto">
          <a:xfrm>
            <a:off x="1647234" y="1775242"/>
            <a:ext cx="8373066" cy="3126958"/>
          </a:xfrm>
          <a:prstGeom prst="roundRect">
            <a:avLst>
              <a:gd name="adj" fmla="val 8963"/>
            </a:avLst>
          </a:prstGeom>
          <a:solidFill>
            <a:schemeClr val="bg1">
              <a:alpha val="90000"/>
            </a:schemeClr>
          </a:solidFill>
          <a:ln>
            <a:noFill/>
          </a:ln>
          <a:effectLst>
            <a:outerShdw blurRad="165100" dist="38100" dir="8100000" algn="tr" rotWithShape="0">
              <a:prstClr val="black">
                <a:alpha val="22000"/>
              </a:prstClr>
            </a:outerShdw>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350">
              <a:ea typeface="微软雅黑" panose="020B0503020204020204" pitchFamily="34" charset="-122"/>
              <a:sym typeface="宋体" pitchFamily="2" charset="-122"/>
            </a:endParaRPr>
          </a:p>
        </p:txBody>
      </p:sp>
      <p:sp>
        <p:nvSpPr>
          <p:cNvPr id="23" name="原创设计师QQ598969553      _2"/>
          <p:cNvSpPr>
            <a:spLocks/>
          </p:cNvSpPr>
          <p:nvPr/>
        </p:nvSpPr>
        <p:spPr bwMode="auto">
          <a:xfrm>
            <a:off x="2157244" y="2375226"/>
            <a:ext cx="7342356"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20000"/>
              </a:lnSpc>
            </a:pPr>
            <a:r>
              <a:rPr lang="en-US" altLang="zh-CN" sz="2000" dirty="0">
                <a:solidFill>
                  <a:schemeClr val="tx1">
                    <a:lumMod val="75000"/>
                    <a:lumOff val="25000"/>
                  </a:schemeClr>
                </a:solidFill>
                <a:latin typeface="微软雅黑" pitchFamily="34" charset="-122"/>
                <a:ea typeface="微软雅黑" panose="020B0503020204020204" pitchFamily="34" charset="-122"/>
              </a:rPr>
              <a:t>(4) </a:t>
            </a:r>
            <a:r>
              <a:rPr lang="zh-CN" altLang="en-US" sz="2000" dirty="0">
                <a:solidFill>
                  <a:schemeClr val="tx1">
                    <a:lumMod val="75000"/>
                    <a:lumOff val="25000"/>
                  </a:schemeClr>
                </a:solidFill>
                <a:latin typeface="微软雅黑" pitchFamily="34" charset="-122"/>
                <a:ea typeface="微软雅黑" panose="020B0503020204020204" pitchFamily="34" charset="-122"/>
              </a:rPr>
              <a:t>股权投资退出的风险及</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防范</a:t>
            </a:r>
            <a:endParaRPr lang="en-US" altLang="zh-CN" sz="2000" dirty="0" smtClean="0">
              <a:solidFill>
                <a:schemeClr val="tx1">
                  <a:lumMod val="75000"/>
                  <a:lumOff val="25000"/>
                </a:schemeClr>
              </a:solidFill>
              <a:latin typeface="微软雅黑" pitchFamily="34" charset="-122"/>
              <a:ea typeface="微软雅黑" panose="020B0503020204020204" pitchFamily="34" charset="-122"/>
            </a:endParaRPr>
          </a:p>
          <a:p>
            <a:pPr algn="just">
              <a:lnSpc>
                <a:spcPct val="120000"/>
              </a:lnSpc>
            </a:pPr>
            <a:r>
              <a:rPr lang="zh-CN" altLang="en-US" sz="2000" dirty="0" smtClean="0">
                <a:solidFill>
                  <a:schemeClr val="tx1">
                    <a:lumMod val="75000"/>
                    <a:lumOff val="25000"/>
                  </a:schemeClr>
                </a:solidFill>
                <a:latin typeface="微软雅黑" pitchFamily="34" charset="-122"/>
                <a:ea typeface="微软雅黑" panose="020B0503020204020204" pitchFamily="34" charset="-122"/>
              </a:rPr>
              <a:t>股权</a:t>
            </a:r>
            <a:r>
              <a:rPr lang="zh-CN" altLang="en-US" sz="2000" dirty="0">
                <a:solidFill>
                  <a:schemeClr val="tx1">
                    <a:lumMod val="75000"/>
                    <a:lumOff val="25000"/>
                  </a:schemeClr>
                </a:solidFill>
                <a:latin typeface="微软雅黑" pitchFamily="34" charset="-122"/>
                <a:ea typeface="微软雅黑" panose="020B0503020204020204" pitchFamily="34" charset="-122"/>
              </a:rPr>
              <a:t>投资退出的路径主要包括股权转让</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、清算、改制、破产</a:t>
            </a:r>
            <a:r>
              <a:rPr lang="zh-CN" altLang="en-US" sz="2000" dirty="0">
                <a:solidFill>
                  <a:schemeClr val="tx1">
                    <a:lumMod val="75000"/>
                    <a:lumOff val="25000"/>
                  </a:schemeClr>
                </a:solidFill>
                <a:latin typeface="微软雅黑" pitchFamily="34" charset="-122"/>
                <a:ea typeface="微软雅黑" panose="020B0503020204020204" pitchFamily="34" charset="-122"/>
              </a:rPr>
              <a:t>。</a:t>
            </a:r>
          </a:p>
          <a:p>
            <a:pPr algn="just">
              <a:lnSpc>
                <a:spcPct val="120000"/>
              </a:lnSpc>
            </a:pPr>
            <a:r>
              <a:rPr lang="zh-CN" altLang="en-US" sz="2000" dirty="0">
                <a:solidFill>
                  <a:schemeClr val="tx1">
                    <a:lumMod val="75000"/>
                    <a:lumOff val="25000"/>
                  </a:schemeClr>
                </a:solidFill>
                <a:latin typeface="微软雅黑" pitchFamily="34" charset="-122"/>
                <a:ea typeface="微软雅黑" panose="020B0503020204020204" pitchFamily="34" charset="-122"/>
              </a:rPr>
              <a:t>法律风险</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不履行清算义务</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股东要承担民事责任</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a:t>
            </a:r>
            <a:endParaRPr lang="en-US" altLang="zh-CN" sz="2000" dirty="0" smtClean="0">
              <a:solidFill>
                <a:schemeClr val="tx1">
                  <a:lumMod val="75000"/>
                  <a:lumOff val="25000"/>
                </a:schemeClr>
              </a:solidFill>
              <a:latin typeface="微软雅黑" pitchFamily="34" charset="-122"/>
              <a:ea typeface="微软雅黑" panose="020B0503020204020204" pitchFamily="34" charset="-122"/>
            </a:endParaRPr>
          </a:p>
          <a:p>
            <a:pPr algn="just">
              <a:lnSpc>
                <a:spcPct val="120000"/>
              </a:lnSpc>
            </a:pPr>
            <a:r>
              <a:rPr lang="zh-CN" altLang="en-US" sz="2000" dirty="0">
                <a:solidFill>
                  <a:schemeClr val="tx1">
                    <a:lumMod val="75000"/>
                    <a:lumOff val="25000"/>
                  </a:schemeClr>
                </a:solidFill>
                <a:latin typeface="微软雅黑" pitchFamily="34" charset="-122"/>
                <a:ea typeface="微软雅黑" panose="020B0503020204020204" pitchFamily="34" charset="-122"/>
              </a:rPr>
              <a:t>防范措施</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公司解散后</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股东应积极履行清算责任</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保管好公司主要财产</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、账册</a:t>
            </a:r>
            <a:r>
              <a:rPr lang="zh-CN" altLang="en-US" sz="2000" dirty="0">
                <a:solidFill>
                  <a:schemeClr val="tx1">
                    <a:lumMod val="75000"/>
                    <a:lumOff val="25000"/>
                  </a:schemeClr>
                </a:solidFill>
                <a:latin typeface="微软雅黑" pitchFamily="34" charset="-122"/>
                <a:ea typeface="微软雅黑" panose="020B0503020204020204" pitchFamily="34" charset="-122"/>
              </a:rPr>
              <a:t>和</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重要</a:t>
            </a:r>
            <a:r>
              <a:rPr lang="zh-CN" altLang="en-US" sz="2000" dirty="0">
                <a:solidFill>
                  <a:schemeClr val="tx1">
                    <a:lumMod val="75000"/>
                    <a:lumOff val="25000"/>
                  </a:schemeClr>
                </a:solidFill>
                <a:latin typeface="微软雅黑" pitchFamily="34" charset="-122"/>
                <a:ea typeface="微软雅黑" panose="020B0503020204020204" pitchFamily="34" charset="-122"/>
              </a:rPr>
              <a:t>文件等。</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7" name="组合 26"/>
          <p:cNvGrpSpPr/>
          <p:nvPr/>
        </p:nvGrpSpPr>
        <p:grpSpPr>
          <a:xfrm>
            <a:off x="192881" y="893"/>
            <a:ext cx="575915" cy="836495"/>
            <a:chOff x="841003" y="360040"/>
            <a:chExt cx="504056" cy="836712"/>
          </a:xfrm>
          <a:solidFill>
            <a:schemeClr val="accent1"/>
          </a:solidFill>
        </p:grpSpPr>
        <p:sp>
          <p:nvSpPr>
            <p:cNvPr id="28" name="矩形 2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193310" y="932934"/>
            <a:ext cx="4033476" cy="430374"/>
          </a:xfrm>
          <a:prstGeom prst="rect">
            <a:avLst/>
          </a:prstGeom>
        </p:spPr>
        <p:txBody>
          <a:bodyPr wrap="non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3. </a:t>
            </a:r>
            <a:r>
              <a:rPr lang="zh-CN" altLang="en-US" sz="2000" b="1" dirty="0">
                <a:solidFill>
                  <a:schemeClr val="accent2"/>
                </a:solidFill>
                <a:latin typeface="微软雅黑" pitchFamily="34" charset="-122"/>
                <a:ea typeface="微软雅黑" pitchFamily="34" charset="-122"/>
              </a:rPr>
              <a:t>公司股权管理中的法律风险</a:t>
            </a:r>
          </a:p>
        </p:txBody>
      </p:sp>
      <p:sp>
        <p:nvSpPr>
          <p:cNvPr id="13" name="文本框 9"/>
          <p:cNvSpPr txBox="1"/>
          <p:nvPr/>
        </p:nvSpPr>
        <p:spPr>
          <a:xfrm>
            <a:off x="840784" y="203271"/>
            <a:ext cx="7357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创业中的法律</a:t>
            </a:r>
            <a:r>
              <a:rPr lang="zh-CN" altLang="en-US" sz="2400" b="1" dirty="0" smtClean="0">
                <a:solidFill>
                  <a:schemeClr val="tx1">
                    <a:lumMod val="75000"/>
                    <a:lumOff val="25000"/>
                  </a:schemeClr>
                </a:solidFill>
                <a:latin typeface="微软雅黑" pitchFamily="34" charset="-122"/>
                <a:ea typeface="微软雅黑" pitchFamily="34" charset="-122"/>
              </a:rPr>
              <a:t>知识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创业中常见的法律风险</a:t>
            </a:r>
          </a:p>
        </p:txBody>
      </p:sp>
    </p:spTree>
    <p:extLst>
      <p:ext uri="{BB962C8B-B14F-4D97-AF65-F5344CB8AC3E}">
        <p14:creationId xmlns:p14="http://schemas.microsoft.com/office/powerpoint/2010/main" val="427350566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down)">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7" name="组合 26"/>
          <p:cNvGrpSpPr/>
          <p:nvPr/>
        </p:nvGrpSpPr>
        <p:grpSpPr>
          <a:xfrm>
            <a:off x="192881" y="893"/>
            <a:ext cx="575915" cy="836495"/>
            <a:chOff x="841003" y="360040"/>
            <a:chExt cx="504056" cy="836712"/>
          </a:xfrm>
          <a:solidFill>
            <a:schemeClr val="accent1"/>
          </a:solidFill>
        </p:grpSpPr>
        <p:sp>
          <p:nvSpPr>
            <p:cNvPr id="28" name="矩形 2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4"/>
          <p:cNvSpPr>
            <a:spLocks/>
          </p:cNvSpPr>
          <p:nvPr/>
        </p:nvSpPr>
        <p:spPr bwMode="auto">
          <a:xfrm>
            <a:off x="1109207" y="2490045"/>
            <a:ext cx="9148760" cy="1587"/>
          </a:xfrm>
          <a:custGeom>
            <a:avLst/>
            <a:gdLst>
              <a:gd name="T0" fmla="*/ 0 w 8374743"/>
              <a:gd name="T1" fmla="*/ 0 h 1349828"/>
              <a:gd name="T2" fmla="*/ 0 w 8374743"/>
              <a:gd name="T3" fmla="*/ 2 h 1349828"/>
              <a:gd name="T4" fmla="*/ 10004727 w 8374743"/>
              <a:gd name="T5" fmla="*/ 2 h 1349828"/>
              <a:gd name="T6" fmla="*/ 0 60000 65536"/>
              <a:gd name="T7" fmla="*/ 0 60000 65536"/>
              <a:gd name="T8" fmla="*/ 0 60000 65536"/>
              <a:gd name="T9" fmla="*/ 0 w 8374743"/>
              <a:gd name="T10" fmla="*/ 0 h 1349828"/>
              <a:gd name="T11" fmla="*/ 8374743 w 8374743"/>
              <a:gd name="T12" fmla="*/ 1349828 h 1349828"/>
            </a:gdLst>
            <a:ahLst/>
            <a:cxnLst>
              <a:cxn ang="T6">
                <a:pos x="T0" y="T1"/>
              </a:cxn>
              <a:cxn ang="T7">
                <a:pos x="T2" y="T3"/>
              </a:cxn>
              <a:cxn ang="T8">
                <a:pos x="T4" y="T5"/>
              </a:cxn>
            </a:cxnLst>
            <a:rect l="T9" t="T10" r="T11" b="T12"/>
            <a:pathLst>
              <a:path w="8374743" h="1349828">
                <a:moveTo>
                  <a:pt x="0" y="0"/>
                </a:moveTo>
                <a:lnTo>
                  <a:pt x="0" y="1349828"/>
                </a:lnTo>
                <a:lnTo>
                  <a:pt x="8374743" y="1349828"/>
                </a:lnTo>
              </a:path>
            </a:pathLst>
          </a:custGeom>
          <a:solidFill>
            <a:srgbClr val="404585"/>
          </a:solidFill>
          <a:ln w="25400" cap="flat" cmpd="sng">
            <a:solidFill>
              <a:srgbClr val="404585"/>
            </a:solidFill>
            <a:bevel/>
            <a:headEnd type="oval" w="med" len="med"/>
            <a:tailEnd type="oval" w="med" len="med"/>
          </a:ln>
        </p:spPr>
        <p:txBody>
          <a:bodyPr lIns="121917" tIns="60958" rIns="121917" bIns="60958" anchor="ctr"/>
          <a:lstStyle/>
          <a:p>
            <a:endParaRPr lang="zh-CN" altLang="en-US" sz="1600"/>
          </a:p>
        </p:txBody>
      </p:sp>
      <p:grpSp>
        <p:nvGrpSpPr>
          <p:cNvPr id="25" name="组合 5"/>
          <p:cNvGrpSpPr>
            <a:grpSpLocks/>
          </p:cNvGrpSpPr>
          <p:nvPr/>
        </p:nvGrpSpPr>
        <p:grpSpPr bwMode="auto">
          <a:xfrm>
            <a:off x="1109208" y="2394844"/>
            <a:ext cx="2600484" cy="3732906"/>
            <a:chOff x="0" y="750888"/>
            <a:chExt cx="1984214" cy="3734850"/>
          </a:xfrm>
          <a:solidFill>
            <a:srgbClr val="404585"/>
          </a:solidFill>
        </p:grpSpPr>
        <p:sp>
          <p:nvSpPr>
            <p:cNvPr id="26" name="椭圆 6"/>
            <p:cNvSpPr>
              <a:spLocks noChangeArrowheads="1"/>
            </p:cNvSpPr>
            <p:nvPr/>
          </p:nvSpPr>
          <p:spPr bwMode="auto">
            <a:xfrm>
              <a:off x="1101409" y="750888"/>
              <a:ext cx="133665" cy="177800"/>
            </a:xfrm>
            <a:prstGeom prst="ellipse">
              <a:avLst/>
            </a:prstGeom>
            <a:grpFill/>
            <a:ln w="25400">
              <a:solidFill>
                <a:srgbClr val="FFFFFF"/>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300">
                <a:solidFill>
                  <a:srgbClr val="FFFFFF"/>
                </a:solidFill>
                <a:latin typeface="Calibri" panose="020F0502020204030204" pitchFamily="34" charset="0"/>
                <a:sym typeface="Calibri" panose="020F0502020204030204" pitchFamily="34" charset="0"/>
              </a:endParaRPr>
            </a:p>
          </p:txBody>
        </p:sp>
        <p:sp>
          <p:nvSpPr>
            <p:cNvPr id="30" name="任意多边形 8"/>
            <p:cNvSpPr>
              <a:spLocks noChangeArrowheads="1"/>
            </p:cNvSpPr>
            <p:nvPr/>
          </p:nvSpPr>
          <p:spPr bwMode="auto">
            <a:xfrm>
              <a:off x="0" y="1006475"/>
              <a:ext cx="1984214" cy="3479263"/>
            </a:xfrm>
            <a:custGeom>
              <a:avLst/>
              <a:gdLst>
                <a:gd name="T0" fmla="*/ 1570696 w 1293018"/>
                <a:gd name="T1" fmla="*/ 0 h 2000700"/>
                <a:gd name="T2" fmla="*/ 1714058 w 1293018"/>
                <a:gd name="T3" fmla="*/ 247494 h 2000700"/>
                <a:gd name="T4" fmla="*/ 2189331 w 1293018"/>
                <a:gd name="T5" fmla="*/ 247494 h 2000700"/>
                <a:gd name="T6" fmla="*/ 2436164 w 1293018"/>
                <a:gd name="T7" fmla="*/ 494643 h 2000700"/>
                <a:gd name="T8" fmla="*/ 2436164 w 1293018"/>
                <a:gd name="T9" fmla="*/ 3527180 h 2000700"/>
                <a:gd name="T10" fmla="*/ 2189331 w 1293018"/>
                <a:gd name="T11" fmla="*/ 3774329 h 2000700"/>
                <a:gd name="T12" fmla="*/ 246833 w 1293018"/>
                <a:gd name="T13" fmla="*/ 3774329 h 2000700"/>
                <a:gd name="T14" fmla="*/ 0 w 1293018"/>
                <a:gd name="T15" fmla="*/ 3527180 h 2000700"/>
                <a:gd name="T16" fmla="*/ 0 w 1293018"/>
                <a:gd name="T17" fmla="*/ 494643 h 2000700"/>
                <a:gd name="T18" fmla="*/ 246833 w 1293018"/>
                <a:gd name="T19" fmla="*/ 247494 h 2000700"/>
                <a:gd name="T20" fmla="*/ 1427331 w 1293018"/>
                <a:gd name="T21" fmla="*/ 247494 h 2000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93018"/>
                <a:gd name="T34" fmla="*/ 0 h 2000700"/>
                <a:gd name="T35" fmla="*/ 1293018 w 1293018"/>
                <a:gd name="T36" fmla="*/ 2000700 h 2000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lnTo>
                    <a:pt x="833662" y="0"/>
                  </a:lnTo>
                  <a:close/>
                </a:path>
              </a:pathLst>
            </a:custGeom>
            <a:solidFill>
              <a:schemeClr val="accent5">
                <a:lumMod val="60000"/>
                <a:lumOff val="40000"/>
              </a:schemeClr>
            </a:solidFill>
            <a:ln w="3175">
              <a:solidFill>
                <a:schemeClr val="bg1"/>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endParaRPr lang="zh-CN" altLang="en-US" dirty="0"/>
            </a:p>
          </p:txBody>
        </p:sp>
      </p:grpSp>
      <p:grpSp>
        <p:nvGrpSpPr>
          <p:cNvPr id="31" name="组合 9"/>
          <p:cNvGrpSpPr>
            <a:grpSpLocks/>
          </p:cNvGrpSpPr>
          <p:nvPr/>
        </p:nvGrpSpPr>
        <p:grpSpPr bwMode="auto">
          <a:xfrm>
            <a:off x="4311650" y="2394844"/>
            <a:ext cx="2533649" cy="3650356"/>
            <a:chOff x="-484163" y="750888"/>
            <a:chExt cx="2534969" cy="3652257"/>
          </a:xfrm>
          <a:solidFill>
            <a:srgbClr val="404585"/>
          </a:solidFill>
        </p:grpSpPr>
        <p:sp>
          <p:nvSpPr>
            <p:cNvPr id="36" name="椭圆 10"/>
            <p:cNvSpPr>
              <a:spLocks noChangeArrowheads="1"/>
            </p:cNvSpPr>
            <p:nvPr/>
          </p:nvSpPr>
          <p:spPr bwMode="auto">
            <a:xfrm>
              <a:off x="1011238" y="750888"/>
              <a:ext cx="179387" cy="177800"/>
            </a:xfrm>
            <a:prstGeom prst="ellipse">
              <a:avLst/>
            </a:prstGeom>
            <a:grpFill/>
            <a:ln w="25400">
              <a:solidFill>
                <a:srgbClr val="FFFFFF"/>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300">
                <a:solidFill>
                  <a:srgbClr val="FFFFFF"/>
                </a:solidFill>
                <a:latin typeface="Calibri" panose="020F0502020204030204" pitchFamily="34" charset="0"/>
                <a:sym typeface="Calibri" panose="020F0502020204030204" pitchFamily="34" charset="0"/>
              </a:endParaRPr>
            </a:p>
          </p:txBody>
        </p:sp>
        <p:sp>
          <p:nvSpPr>
            <p:cNvPr id="38" name="任意多边形 12"/>
            <p:cNvSpPr>
              <a:spLocks noChangeArrowheads="1"/>
            </p:cNvSpPr>
            <p:nvPr/>
          </p:nvSpPr>
          <p:spPr bwMode="auto">
            <a:xfrm>
              <a:off x="-484163" y="1006475"/>
              <a:ext cx="2534969" cy="3396670"/>
            </a:xfrm>
            <a:custGeom>
              <a:avLst/>
              <a:gdLst>
                <a:gd name="T0" fmla="*/ 1570696 w 1293018"/>
                <a:gd name="T1" fmla="*/ 0 h 2000700"/>
                <a:gd name="T2" fmla="*/ 1714058 w 1293018"/>
                <a:gd name="T3" fmla="*/ 247494 h 2000700"/>
                <a:gd name="T4" fmla="*/ 2189331 w 1293018"/>
                <a:gd name="T5" fmla="*/ 247494 h 2000700"/>
                <a:gd name="T6" fmla="*/ 2436164 w 1293018"/>
                <a:gd name="T7" fmla="*/ 494643 h 2000700"/>
                <a:gd name="T8" fmla="*/ 2436164 w 1293018"/>
                <a:gd name="T9" fmla="*/ 3527180 h 2000700"/>
                <a:gd name="T10" fmla="*/ 2189331 w 1293018"/>
                <a:gd name="T11" fmla="*/ 3774329 h 2000700"/>
                <a:gd name="T12" fmla="*/ 246833 w 1293018"/>
                <a:gd name="T13" fmla="*/ 3774329 h 2000700"/>
                <a:gd name="T14" fmla="*/ 0 w 1293018"/>
                <a:gd name="T15" fmla="*/ 3527180 h 2000700"/>
                <a:gd name="T16" fmla="*/ 0 w 1293018"/>
                <a:gd name="T17" fmla="*/ 494643 h 2000700"/>
                <a:gd name="T18" fmla="*/ 246833 w 1293018"/>
                <a:gd name="T19" fmla="*/ 247494 h 2000700"/>
                <a:gd name="T20" fmla="*/ 1427331 w 1293018"/>
                <a:gd name="T21" fmla="*/ 247494 h 2000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93018"/>
                <a:gd name="T34" fmla="*/ 0 h 2000700"/>
                <a:gd name="T35" fmla="*/ 1293018 w 1293018"/>
                <a:gd name="T36" fmla="*/ 2000700 h 2000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lnTo>
                    <a:pt x="833662" y="0"/>
                  </a:lnTo>
                  <a:close/>
                </a:path>
              </a:pathLst>
            </a:custGeom>
            <a:solidFill>
              <a:schemeClr val="accent5">
                <a:lumMod val="60000"/>
                <a:lumOff val="40000"/>
              </a:schemeClr>
            </a:solidFill>
            <a:ln w="3175">
              <a:solidFill>
                <a:schemeClr val="bg1"/>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endParaRPr lang="zh-CN" altLang="en-US" dirty="0"/>
            </a:p>
          </p:txBody>
        </p:sp>
      </p:grpSp>
      <p:grpSp>
        <p:nvGrpSpPr>
          <p:cNvPr id="39" name="组合 13"/>
          <p:cNvGrpSpPr>
            <a:grpSpLocks/>
          </p:cNvGrpSpPr>
          <p:nvPr/>
        </p:nvGrpSpPr>
        <p:grpSpPr bwMode="auto">
          <a:xfrm>
            <a:off x="7702550" y="2394844"/>
            <a:ext cx="2851150" cy="3650356"/>
            <a:chOff x="-549763" y="750888"/>
            <a:chExt cx="2852635" cy="3652257"/>
          </a:xfrm>
          <a:solidFill>
            <a:srgbClr val="404585"/>
          </a:solidFill>
        </p:grpSpPr>
        <p:sp>
          <p:nvSpPr>
            <p:cNvPr id="40" name="椭圆 14"/>
            <p:cNvSpPr>
              <a:spLocks noChangeArrowheads="1"/>
            </p:cNvSpPr>
            <p:nvPr/>
          </p:nvSpPr>
          <p:spPr bwMode="auto">
            <a:xfrm>
              <a:off x="1008063" y="750888"/>
              <a:ext cx="179387" cy="177800"/>
            </a:xfrm>
            <a:prstGeom prst="ellipse">
              <a:avLst/>
            </a:prstGeom>
            <a:grpFill/>
            <a:ln w="25400">
              <a:solidFill>
                <a:srgbClr val="FFFFFF"/>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300">
                <a:solidFill>
                  <a:srgbClr val="FFFFFF"/>
                </a:solidFill>
                <a:latin typeface="Calibri" panose="020F0502020204030204" pitchFamily="34" charset="0"/>
                <a:sym typeface="Calibri" panose="020F0502020204030204" pitchFamily="34" charset="0"/>
              </a:endParaRPr>
            </a:p>
          </p:txBody>
        </p:sp>
        <p:sp>
          <p:nvSpPr>
            <p:cNvPr id="42" name="任意多边形 16"/>
            <p:cNvSpPr>
              <a:spLocks noChangeArrowheads="1"/>
            </p:cNvSpPr>
            <p:nvPr/>
          </p:nvSpPr>
          <p:spPr bwMode="auto">
            <a:xfrm>
              <a:off x="-549763" y="1006475"/>
              <a:ext cx="2852635" cy="3396670"/>
            </a:xfrm>
            <a:custGeom>
              <a:avLst/>
              <a:gdLst>
                <a:gd name="T0" fmla="*/ 1573508 w 1293018"/>
                <a:gd name="T1" fmla="*/ 0 h 2000700"/>
                <a:gd name="T2" fmla="*/ 1717126 w 1293018"/>
                <a:gd name="T3" fmla="*/ 247494 h 2000700"/>
                <a:gd name="T4" fmla="*/ 2193250 w 1293018"/>
                <a:gd name="T5" fmla="*/ 247494 h 2000700"/>
                <a:gd name="T6" fmla="*/ 2440525 w 1293018"/>
                <a:gd name="T7" fmla="*/ 494643 h 2000700"/>
                <a:gd name="T8" fmla="*/ 2440525 w 1293018"/>
                <a:gd name="T9" fmla="*/ 3527180 h 2000700"/>
                <a:gd name="T10" fmla="*/ 2193250 w 1293018"/>
                <a:gd name="T11" fmla="*/ 3774329 h 2000700"/>
                <a:gd name="T12" fmla="*/ 247275 w 1293018"/>
                <a:gd name="T13" fmla="*/ 3774329 h 2000700"/>
                <a:gd name="T14" fmla="*/ 0 w 1293018"/>
                <a:gd name="T15" fmla="*/ 3527180 h 2000700"/>
                <a:gd name="T16" fmla="*/ 0 w 1293018"/>
                <a:gd name="T17" fmla="*/ 494643 h 2000700"/>
                <a:gd name="T18" fmla="*/ 247275 w 1293018"/>
                <a:gd name="T19" fmla="*/ 247494 h 2000700"/>
                <a:gd name="T20" fmla="*/ 1429887 w 1293018"/>
                <a:gd name="T21" fmla="*/ 247494 h 2000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93018"/>
                <a:gd name="T34" fmla="*/ 0 h 2000700"/>
                <a:gd name="T35" fmla="*/ 1293018 w 1293018"/>
                <a:gd name="T36" fmla="*/ 2000700 h 2000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lnTo>
                    <a:pt x="833662" y="0"/>
                  </a:lnTo>
                  <a:close/>
                </a:path>
              </a:pathLst>
            </a:custGeom>
            <a:solidFill>
              <a:schemeClr val="accent5">
                <a:lumMod val="60000"/>
                <a:lumOff val="40000"/>
              </a:schemeClr>
            </a:solidFill>
            <a:ln w="3175">
              <a:solidFill>
                <a:schemeClr val="bg1"/>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endParaRPr lang="zh-CN" altLang="en-US" dirty="0"/>
            </a:p>
          </p:txBody>
        </p:sp>
      </p:grpSp>
      <p:sp>
        <p:nvSpPr>
          <p:cNvPr id="3" name="矩形 2"/>
          <p:cNvSpPr/>
          <p:nvPr/>
        </p:nvSpPr>
        <p:spPr>
          <a:xfrm>
            <a:off x="1384299" y="1758950"/>
            <a:ext cx="2050969" cy="444500"/>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itchFamily="34" charset="-122"/>
                <a:ea typeface="微软雅黑" pitchFamily="34" charset="-122"/>
              </a:rPr>
              <a:t>合同</a:t>
            </a:r>
          </a:p>
        </p:txBody>
      </p:sp>
      <p:sp>
        <p:nvSpPr>
          <p:cNvPr id="59" name="矩形 58"/>
          <p:cNvSpPr/>
          <p:nvPr/>
        </p:nvSpPr>
        <p:spPr>
          <a:xfrm>
            <a:off x="4445000" y="1758950"/>
            <a:ext cx="2124462" cy="444500"/>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合同管理</a:t>
            </a:r>
          </a:p>
        </p:txBody>
      </p:sp>
      <p:sp>
        <p:nvSpPr>
          <p:cNvPr id="60" name="矩形 59"/>
          <p:cNvSpPr/>
          <p:nvPr/>
        </p:nvSpPr>
        <p:spPr>
          <a:xfrm>
            <a:off x="7702550" y="1758950"/>
            <a:ext cx="2120900" cy="444500"/>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合同</a:t>
            </a:r>
            <a:r>
              <a:rPr lang="zh-CN" altLang="en-US" dirty="0" smtClean="0"/>
              <a:t>风险</a:t>
            </a:r>
            <a:endParaRPr lang="zh-CN" altLang="en-US" dirty="0"/>
          </a:p>
        </p:txBody>
      </p:sp>
      <p:sp>
        <p:nvSpPr>
          <p:cNvPr id="4" name="矩形 3"/>
          <p:cNvSpPr/>
          <p:nvPr/>
        </p:nvSpPr>
        <p:spPr>
          <a:xfrm>
            <a:off x="1174751" y="3229787"/>
            <a:ext cx="2470150" cy="230832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是现代企业从事经营活动和对外经济交往的主要手段</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合同的签订与履行是</a:t>
            </a:r>
            <a:r>
              <a:rPr lang="zh-CN" altLang="en-US" sz="2000" dirty="0" smtClean="0">
                <a:solidFill>
                  <a:schemeClr val="tx1">
                    <a:lumMod val="75000"/>
                    <a:lumOff val="25000"/>
                  </a:schemeClr>
                </a:solidFill>
                <a:latin typeface="微软雅黑" pitchFamily="34" charset="-122"/>
                <a:ea typeface="微软雅黑" pitchFamily="34" charset="-122"/>
              </a:rPr>
              <a:t>企业取得</a:t>
            </a:r>
            <a:r>
              <a:rPr lang="zh-CN" altLang="en-US" sz="2000" dirty="0">
                <a:solidFill>
                  <a:schemeClr val="tx1">
                    <a:lumMod val="75000"/>
                    <a:lumOff val="25000"/>
                  </a:schemeClr>
                </a:solidFill>
                <a:latin typeface="微软雅黑" pitchFamily="34" charset="-122"/>
                <a:ea typeface="微软雅黑" pitchFamily="34" charset="-122"/>
              </a:rPr>
              <a:t>经济效益的主要</a:t>
            </a:r>
            <a:r>
              <a:rPr lang="zh-CN" altLang="en-US" sz="2000" dirty="0" smtClean="0">
                <a:solidFill>
                  <a:schemeClr val="tx1">
                    <a:lumMod val="75000"/>
                    <a:lumOff val="25000"/>
                  </a:schemeClr>
                </a:solidFill>
                <a:latin typeface="微软雅黑" pitchFamily="34" charset="-122"/>
                <a:ea typeface="微软雅黑" pitchFamily="34" charset="-122"/>
              </a:rPr>
              <a:t>途径。</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5" name="矩形 4"/>
          <p:cNvSpPr/>
          <p:nvPr/>
        </p:nvSpPr>
        <p:spPr>
          <a:xfrm>
            <a:off x="4445000" y="3221335"/>
            <a:ext cx="2260600" cy="2677656"/>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是对合同的审批</a:t>
            </a:r>
            <a:r>
              <a:rPr lang="zh-CN" altLang="en-US" sz="2000" dirty="0" smtClean="0">
                <a:solidFill>
                  <a:schemeClr val="tx1">
                    <a:lumMod val="75000"/>
                    <a:lumOff val="25000"/>
                  </a:schemeClr>
                </a:solidFill>
                <a:latin typeface="微软雅黑" pitchFamily="34" charset="-122"/>
                <a:ea typeface="微软雅黑" pitchFamily="34" charset="-122"/>
              </a:rPr>
              <a:t>、签订、履行</a:t>
            </a:r>
            <a:r>
              <a:rPr lang="zh-CN" altLang="en-US" sz="2000" dirty="0">
                <a:solidFill>
                  <a:schemeClr val="tx1">
                    <a:lumMod val="75000"/>
                    <a:lumOff val="25000"/>
                  </a:schemeClr>
                </a:solidFill>
                <a:latin typeface="微软雅黑" pitchFamily="34" charset="-122"/>
                <a:ea typeface="微软雅黑" pitchFamily="34" charset="-122"/>
              </a:rPr>
              <a:t>、 变更</a:t>
            </a:r>
            <a:r>
              <a:rPr lang="zh-CN" altLang="en-US" sz="2000" dirty="0" smtClean="0">
                <a:solidFill>
                  <a:schemeClr val="tx1">
                    <a:lumMod val="75000"/>
                    <a:lumOff val="25000"/>
                  </a:schemeClr>
                </a:solidFill>
                <a:latin typeface="微软雅黑" pitchFamily="34" charset="-122"/>
                <a:ea typeface="微软雅黑" pitchFamily="34" charset="-122"/>
              </a:rPr>
              <a:t>、终止、违约</a:t>
            </a:r>
            <a:r>
              <a:rPr lang="zh-CN" altLang="en-US" sz="2000" dirty="0">
                <a:solidFill>
                  <a:schemeClr val="tx1">
                    <a:lumMod val="75000"/>
                    <a:lumOff val="25000"/>
                  </a:schemeClr>
                </a:solidFill>
                <a:latin typeface="微软雅黑" pitchFamily="34" charset="-122"/>
                <a:ea typeface="微软雅黑" pitchFamily="34" charset="-122"/>
              </a:rPr>
              <a:t>处理等全过程进行</a:t>
            </a:r>
            <a:r>
              <a:rPr lang="zh-CN" altLang="en-US" sz="2000" dirty="0" smtClean="0">
                <a:solidFill>
                  <a:schemeClr val="tx1">
                    <a:lumMod val="75000"/>
                    <a:lumOff val="25000"/>
                  </a:schemeClr>
                </a:solidFill>
                <a:latin typeface="微软雅黑" pitchFamily="34" charset="-122"/>
                <a:ea typeface="微软雅黑" pitchFamily="34" charset="-122"/>
              </a:rPr>
              <a:t>计划、组织、控制</a:t>
            </a:r>
            <a:r>
              <a:rPr lang="zh-CN" altLang="en-US" sz="2000" dirty="0">
                <a:solidFill>
                  <a:schemeClr val="tx1">
                    <a:lumMod val="75000"/>
                    <a:lumOff val="25000"/>
                  </a:schemeClr>
                </a:solidFill>
                <a:latin typeface="微软雅黑" pitchFamily="34" charset="-122"/>
                <a:ea typeface="微软雅黑" pitchFamily="34" charset="-122"/>
              </a:rPr>
              <a:t>、 调节和监督检查等管理活动。</a:t>
            </a:r>
          </a:p>
        </p:txBody>
      </p:sp>
      <p:sp>
        <p:nvSpPr>
          <p:cNvPr id="6" name="矩形 5"/>
          <p:cNvSpPr/>
          <p:nvPr/>
        </p:nvSpPr>
        <p:spPr>
          <a:xfrm>
            <a:off x="7823200" y="3316585"/>
            <a:ext cx="2584450" cy="227703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是企业法律的风险源头</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大部分法律风险都是因为合同本身不完善或者</a:t>
            </a:r>
            <a:r>
              <a:rPr lang="zh-CN" altLang="en-US" sz="2000" dirty="0" smtClean="0">
                <a:solidFill>
                  <a:schemeClr val="tx1">
                    <a:lumMod val="75000"/>
                    <a:lumOff val="25000"/>
                  </a:schemeClr>
                </a:solidFill>
                <a:latin typeface="微软雅黑" pitchFamily="34" charset="-122"/>
                <a:ea typeface="微软雅黑" pitchFamily="34" charset="-122"/>
              </a:rPr>
              <a:t>合同履行</a:t>
            </a:r>
            <a:r>
              <a:rPr lang="zh-CN" altLang="en-US" sz="2000" dirty="0">
                <a:solidFill>
                  <a:schemeClr val="tx1">
                    <a:lumMod val="75000"/>
                    <a:lumOff val="25000"/>
                  </a:schemeClr>
                </a:solidFill>
                <a:latin typeface="微软雅黑" pitchFamily="34" charset="-122"/>
                <a:ea typeface="微软雅黑" pitchFamily="34" charset="-122"/>
              </a:rPr>
              <a:t>过程中出现了问题而产生的。 </a:t>
            </a:r>
          </a:p>
        </p:txBody>
      </p:sp>
      <p:sp>
        <p:nvSpPr>
          <p:cNvPr id="29" name="文本框 9"/>
          <p:cNvSpPr txBox="1"/>
          <p:nvPr/>
        </p:nvSpPr>
        <p:spPr>
          <a:xfrm>
            <a:off x="840784" y="203271"/>
            <a:ext cx="7357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创业中的法律</a:t>
            </a:r>
            <a:r>
              <a:rPr lang="zh-CN" altLang="en-US" sz="2400" b="1" dirty="0" smtClean="0">
                <a:solidFill>
                  <a:schemeClr val="tx1">
                    <a:lumMod val="75000"/>
                    <a:lumOff val="25000"/>
                  </a:schemeClr>
                </a:solidFill>
                <a:latin typeface="微软雅黑" pitchFamily="34" charset="-122"/>
                <a:ea typeface="微软雅黑" pitchFamily="34" charset="-122"/>
              </a:rPr>
              <a:t>知识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创业中常见的法律风险</a:t>
            </a:r>
          </a:p>
        </p:txBody>
      </p:sp>
      <p:sp>
        <p:nvSpPr>
          <p:cNvPr id="37" name="矩形 36"/>
          <p:cNvSpPr/>
          <p:nvPr/>
        </p:nvSpPr>
        <p:spPr>
          <a:xfrm>
            <a:off x="449790" y="932934"/>
            <a:ext cx="3520516" cy="430374"/>
          </a:xfrm>
          <a:prstGeom prst="rect">
            <a:avLst/>
          </a:prstGeom>
        </p:spPr>
        <p:txBody>
          <a:bodyPr wrap="non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4. </a:t>
            </a:r>
            <a:r>
              <a:rPr lang="zh-CN" altLang="en-US" sz="2000" b="1" dirty="0">
                <a:solidFill>
                  <a:schemeClr val="accent2"/>
                </a:solidFill>
                <a:latin typeface="微软雅黑" pitchFamily="34" charset="-122"/>
                <a:ea typeface="微软雅黑" pitchFamily="34" charset="-122"/>
              </a:rPr>
              <a:t>合同管理中的法律风险</a:t>
            </a:r>
          </a:p>
        </p:txBody>
      </p:sp>
    </p:spTree>
    <p:extLst>
      <p:ext uri="{BB962C8B-B14F-4D97-AF65-F5344CB8AC3E}">
        <p14:creationId xmlns:p14="http://schemas.microsoft.com/office/powerpoint/2010/main" val="33503536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par>
                                <p:cTn id="11" presetID="22" presetClass="entr" presetSubtype="4"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down)">
                                      <p:cBhvr>
                                        <p:cTn id="13" dur="500"/>
                                        <p:tgtEl>
                                          <p:spTgt spid="25"/>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grpId="0" nodeType="clickEffect">
                                  <p:stCondLst>
                                    <p:cond delay="0"/>
                                  </p:stCondLst>
                                  <p:childTnLst>
                                    <p:set>
                                      <p:cBhvr>
                                        <p:cTn id="20" dur="1" fill="hold">
                                          <p:stCondLst>
                                            <p:cond delay="0"/>
                                          </p:stCondLst>
                                        </p:cTn>
                                        <p:tgtEl>
                                          <p:spTgt spid="59"/>
                                        </p:tgtEl>
                                        <p:attrNameLst>
                                          <p:attrName>style.visibility</p:attrName>
                                        </p:attrNameLst>
                                      </p:cBhvr>
                                      <p:to>
                                        <p:strVal val="visible"/>
                                      </p:to>
                                    </p:set>
                                    <p:anim calcmode="lin" valueType="num">
                                      <p:cBhvr>
                                        <p:cTn id="21" dur="1000" fill="hold"/>
                                        <p:tgtEl>
                                          <p:spTgt spid="59"/>
                                        </p:tgtEl>
                                        <p:attrNameLst>
                                          <p:attrName>ppt_w</p:attrName>
                                        </p:attrNameLst>
                                      </p:cBhvr>
                                      <p:tavLst>
                                        <p:tav tm="0">
                                          <p:val>
                                            <p:fltVal val="0"/>
                                          </p:val>
                                        </p:tav>
                                        <p:tav tm="100000">
                                          <p:val>
                                            <p:strVal val="#ppt_w"/>
                                          </p:val>
                                        </p:tav>
                                      </p:tavLst>
                                    </p:anim>
                                    <p:anim calcmode="lin" valueType="num">
                                      <p:cBhvr>
                                        <p:cTn id="22" dur="1000" fill="hold"/>
                                        <p:tgtEl>
                                          <p:spTgt spid="59"/>
                                        </p:tgtEl>
                                        <p:attrNameLst>
                                          <p:attrName>ppt_h</p:attrName>
                                        </p:attrNameLst>
                                      </p:cBhvr>
                                      <p:tavLst>
                                        <p:tav tm="0">
                                          <p:val>
                                            <p:fltVal val="0"/>
                                          </p:val>
                                        </p:tav>
                                        <p:tav tm="100000">
                                          <p:val>
                                            <p:strVal val="#ppt_h"/>
                                          </p:val>
                                        </p:tav>
                                      </p:tavLst>
                                    </p:anim>
                                    <p:anim calcmode="lin" valueType="num">
                                      <p:cBhvr>
                                        <p:cTn id="23" dur="1000" fill="hold"/>
                                        <p:tgtEl>
                                          <p:spTgt spid="59"/>
                                        </p:tgtEl>
                                        <p:attrNameLst>
                                          <p:attrName>style.rotation</p:attrName>
                                        </p:attrNameLst>
                                      </p:cBhvr>
                                      <p:tavLst>
                                        <p:tav tm="0">
                                          <p:val>
                                            <p:fltVal val="90"/>
                                          </p:val>
                                        </p:tav>
                                        <p:tav tm="100000">
                                          <p:val>
                                            <p:fltVal val="0"/>
                                          </p:val>
                                        </p:tav>
                                      </p:tavLst>
                                    </p:anim>
                                    <p:animEffect transition="in" filter="fade">
                                      <p:cBhvr>
                                        <p:cTn id="24" dur="1000"/>
                                        <p:tgtEl>
                                          <p:spTgt spid="59"/>
                                        </p:tgtEl>
                                      </p:cBhvr>
                                    </p:animEffect>
                                  </p:childTnLst>
                                </p:cTn>
                              </p:par>
                              <p:par>
                                <p:cTn id="25" presetID="31" presetClass="entr" presetSubtype="0" fill="hold"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p:cTn id="27" dur="1000" fill="hold"/>
                                        <p:tgtEl>
                                          <p:spTgt spid="31"/>
                                        </p:tgtEl>
                                        <p:attrNameLst>
                                          <p:attrName>ppt_w</p:attrName>
                                        </p:attrNameLst>
                                      </p:cBhvr>
                                      <p:tavLst>
                                        <p:tav tm="0">
                                          <p:val>
                                            <p:fltVal val="0"/>
                                          </p:val>
                                        </p:tav>
                                        <p:tav tm="100000">
                                          <p:val>
                                            <p:strVal val="#ppt_w"/>
                                          </p:val>
                                        </p:tav>
                                      </p:tavLst>
                                    </p:anim>
                                    <p:anim calcmode="lin" valueType="num">
                                      <p:cBhvr>
                                        <p:cTn id="28" dur="1000" fill="hold"/>
                                        <p:tgtEl>
                                          <p:spTgt spid="31"/>
                                        </p:tgtEl>
                                        <p:attrNameLst>
                                          <p:attrName>ppt_h</p:attrName>
                                        </p:attrNameLst>
                                      </p:cBhvr>
                                      <p:tavLst>
                                        <p:tav tm="0">
                                          <p:val>
                                            <p:fltVal val="0"/>
                                          </p:val>
                                        </p:tav>
                                        <p:tav tm="100000">
                                          <p:val>
                                            <p:strVal val="#ppt_h"/>
                                          </p:val>
                                        </p:tav>
                                      </p:tavLst>
                                    </p:anim>
                                    <p:anim calcmode="lin" valueType="num">
                                      <p:cBhvr>
                                        <p:cTn id="29" dur="1000" fill="hold"/>
                                        <p:tgtEl>
                                          <p:spTgt spid="31"/>
                                        </p:tgtEl>
                                        <p:attrNameLst>
                                          <p:attrName>style.rotation</p:attrName>
                                        </p:attrNameLst>
                                      </p:cBhvr>
                                      <p:tavLst>
                                        <p:tav tm="0">
                                          <p:val>
                                            <p:fltVal val="90"/>
                                          </p:val>
                                        </p:tav>
                                        <p:tav tm="100000">
                                          <p:val>
                                            <p:fltVal val="0"/>
                                          </p:val>
                                        </p:tav>
                                      </p:tavLst>
                                    </p:anim>
                                    <p:animEffect transition="in" filter="fade">
                                      <p:cBhvr>
                                        <p:cTn id="30" dur="1000"/>
                                        <p:tgtEl>
                                          <p:spTgt spid="31"/>
                                        </p:tgtEl>
                                      </p:cBhvr>
                                    </p:animEffect>
                                  </p:childTnLst>
                                </p:cTn>
                              </p:par>
                              <p:par>
                                <p:cTn id="31" presetID="31" presetClass="entr" presetSubtype="0"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1000" fill="hold"/>
                                        <p:tgtEl>
                                          <p:spTgt spid="5"/>
                                        </p:tgtEl>
                                        <p:attrNameLst>
                                          <p:attrName>ppt_w</p:attrName>
                                        </p:attrNameLst>
                                      </p:cBhvr>
                                      <p:tavLst>
                                        <p:tav tm="0">
                                          <p:val>
                                            <p:fltVal val="0"/>
                                          </p:val>
                                        </p:tav>
                                        <p:tav tm="100000">
                                          <p:val>
                                            <p:strVal val="#ppt_w"/>
                                          </p:val>
                                        </p:tav>
                                      </p:tavLst>
                                    </p:anim>
                                    <p:anim calcmode="lin" valueType="num">
                                      <p:cBhvr>
                                        <p:cTn id="34" dur="1000" fill="hold"/>
                                        <p:tgtEl>
                                          <p:spTgt spid="5"/>
                                        </p:tgtEl>
                                        <p:attrNameLst>
                                          <p:attrName>ppt_h</p:attrName>
                                        </p:attrNameLst>
                                      </p:cBhvr>
                                      <p:tavLst>
                                        <p:tav tm="0">
                                          <p:val>
                                            <p:fltVal val="0"/>
                                          </p:val>
                                        </p:tav>
                                        <p:tav tm="100000">
                                          <p:val>
                                            <p:strVal val="#ppt_h"/>
                                          </p:val>
                                        </p:tav>
                                      </p:tavLst>
                                    </p:anim>
                                    <p:anim calcmode="lin" valueType="num">
                                      <p:cBhvr>
                                        <p:cTn id="35" dur="1000" fill="hold"/>
                                        <p:tgtEl>
                                          <p:spTgt spid="5"/>
                                        </p:tgtEl>
                                        <p:attrNameLst>
                                          <p:attrName>style.rotation</p:attrName>
                                        </p:attrNameLst>
                                      </p:cBhvr>
                                      <p:tavLst>
                                        <p:tav tm="0">
                                          <p:val>
                                            <p:fltVal val="90"/>
                                          </p:val>
                                        </p:tav>
                                        <p:tav tm="100000">
                                          <p:val>
                                            <p:fltVal val="0"/>
                                          </p:val>
                                        </p:tav>
                                      </p:tavLst>
                                    </p:anim>
                                    <p:animEffect transition="in" filter="fade">
                                      <p:cBhvr>
                                        <p:cTn id="36" dur="1000"/>
                                        <p:tgtEl>
                                          <p:spTgt spid="5"/>
                                        </p:tgtEl>
                                      </p:cBhvr>
                                    </p:animEffect>
                                  </p:childTnLst>
                                </p:cTn>
                              </p:par>
                            </p:childTnLst>
                          </p:cTn>
                        </p:par>
                      </p:childTnLst>
                    </p:cTn>
                  </p:par>
                  <p:par>
                    <p:cTn id="37" fill="hold">
                      <p:stCondLst>
                        <p:cond delay="indefinite"/>
                      </p:stCondLst>
                      <p:childTnLst>
                        <p:par>
                          <p:cTn id="38" fill="hold">
                            <p:stCondLst>
                              <p:cond delay="0"/>
                            </p:stCondLst>
                            <p:childTnLst>
                              <p:par>
                                <p:cTn id="39" presetID="26" presetClass="entr" presetSubtype="0" fill="hold" grpId="0" nodeType="clickEffect">
                                  <p:stCondLst>
                                    <p:cond delay="0"/>
                                  </p:stCondLst>
                                  <p:childTnLst>
                                    <p:set>
                                      <p:cBhvr>
                                        <p:cTn id="40" dur="1" fill="hold">
                                          <p:stCondLst>
                                            <p:cond delay="0"/>
                                          </p:stCondLst>
                                        </p:cTn>
                                        <p:tgtEl>
                                          <p:spTgt spid="60"/>
                                        </p:tgtEl>
                                        <p:attrNameLst>
                                          <p:attrName>style.visibility</p:attrName>
                                        </p:attrNameLst>
                                      </p:cBhvr>
                                      <p:to>
                                        <p:strVal val="visible"/>
                                      </p:to>
                                    </p:set>
                                    <p:animEffect transition="in" filter="wipe(down)">
                                      <p:cBhvr>
                                        <p:cTn id="41" dur="580">
                                          <p:stCondLst>
                                            <p:cond delay="0"/>
                                          </p:stCondLst>
                                        </p:cTn>
                                        <p:tgtEl>
                                          <p:spTgt spid="60"/>
                                        </p:tgtEl>
                                      </p:cBhvr>
                                    </p:animEffect>
                                    <p:anim calcmode="lin" valueType="num">
                                      <p:cBhvr>
                                        <p:cTn id="42" dur="1822" tmFilter="0,0; 0.14,0.36; 0.43,0.73; 0.71,0.91; 1.0,1.0">
                                          <p:stCondLst>
                                            <p:cond delay="0"/>
                                          </p:stCondLst>
                                        </p:cTn>
                                        <p:tgtEl>
                                          <p:spTgt spid="60"/>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60"/>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60"/>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60"/>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60"/>
                                        </p:tgtEl>
                                        <p:attrNameLst>
                                          <p:attrName>ppt_y</p:attrName>
                                        </p:attrNameLst>
                                      </p:cBhvr>
                                      <p:tavLst>
                                        <p:tav tm="0" fmla="#ppt_y-sin(pi*$)/81">
                                          <p:val>
                                            <p:fltVal val="0"/>
                                          </p:val>
                                        </p:tav>
                                        <p:tav tm="100000">
                                          <p:val>
                                            <p:fltVal val="1"/>
                                          </p:val>
                                        </p:tav>
                                      </p:tavLst>
                                    </p:anim>
                                    <p:animScale>
                                      <p:cBhvr>
                                        <p:cTn id="47" dur="26">
                                          <p:stCondLst>
                                            <p:cond delay="650"/>
                                          </p:stCondLst>
                                        </p:cTn>
                                        <p:tgtEl>
                                          <p:spTgt spid="60"/>
                                        </p:tgtEl>
                                      </p:cBhvr>
                                      <p:to x="100000" y="60000"/>
                                    </p:animScale>
                                    <p:animScale>
                                      <p:cBhvr>
                                        <p:cTn id="48" dur="166" decel="50000">
                                          <p:stCondLst>
                                            <p:cond delay="676"/>
                                          </p:stCondLst>
                                        </p:cTn>
                                        <p:tgtEl>
                                          <p:spTgt spid="60"/>
                                        </p:tgtEl>
                                      </p:cBhvr>
                                      <p:to x="100000" y="100000"/>
                                    </p:animScale>
                                    <p:animScale>
                                      <p:cBhvr>
                                        <p:cTn id="49" dur="26">
                                          <p:stCondLst>
                                            <p:cond delay="1312"/>
                                          </p:stCondLst>
                                        </p:cTn>
                                        <p:tgtEl>
                                          <p:spTgt spid="60"/>
                                        </p:tgtEl>
                                      </p:cBhvr>
                                      <p:to x="100000" y="80000"/>
                                    </p:animScale>
                                    <p:animScale>
                                      <p:cBhvr>
                                        <p:cTn id="50" dur="166" decel="50000">
                                          <p:stCondLst>
                                            <p:cond delay="1338"/>
                                          </p:stCondLst>
                                        </p:cTn>
                                        <p:tgtEl>
                                          <p:spTgt spid="60"/>
                                        </p:tgtEl>
                                      </p:cBhvr>
                                      <p:to x="100000" y="100000"/>
                                    </p:animScale>
                                    <p:animScale>
                                      <p:cBhvr>
                                        <p:cTn id="51" dur="26">
                                          <p:stCondLst>
                                            <p:cond delay="1642"/>
                                          </p:stCondLst>
                                        </p:cTn>
                                        <p:tgtEl>
                                          <p:spTgt spid="60"/>
                                        </p:tgtEl>
                                      </p:cBhvr>
                                      <p:to x="100000" y="90000"/>
                                    </p:animScale>
                                    <p:animScale>
                                      <p:cBhvr>
                                        <p:cTn id="52" dur="166" decel="50000">
                                          <p:stCondLst>
                                            <p:cond delay="1668"/>
                                          </p:stCondLst>
                                        </p:cTn>
                                        <p:tgtEl>
                                          <p:spTgt spid="60"/>
                                        </p:tgtEl>
                                      </p:cBhvr>
                                      <p:to x="100000" y="100000"/>
                                    </p:animScale>
                                    <p:animScale>
                                      <p:cBhvr>
                                        <p:cTn id="53" dur="26">
                                          <p:stCondLst>
                                            <p:cond delay="1808"/>
                                          </p:stCondLst>
                                        </p:cTn>
                                        <p:tgtEl>
                                          <p:spTgt spid="60"/>
                                        </p:tgtEl>
                                      </p:cBhvr>
                                      <p:to x="100000" y="95000"/>
                                    </p:animScale>
                                    <p:animScale>
                                      <p:cBhvr>
                                        <p:cTn id="54" dur="166" decel="50000">
                                          <p:stCondLst>
                                            <p:cond delay="1834"/>
                                          </p:stCondLst>
                                        </p:cTn>
                                        <p:tgtEl>
                                          <p:spTgt spid="60"/>
                                        </p:tgtEl>
                                      </p:cBhvr>
                                      <p:to x="100000" y="100000"/>
                                    </p:animScale>
                                  </p:childTnLst>
                                </p:cTn>
                              </p:par>
                              <p:par>
                                <p:cTn id="55" presetID="26" presetClass="entr" presetSubtype="0" fill="hold" grpId="0" nodeType="with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wipe(down)">
                                      <p:cBhvr>
                                        <p:cTn id="57" dur="580">
                                          <p:stCondLst>
                                            <p:cond delay="0"/>
                                          </p:stCondLst>
                                        </p:cTn>
                                        <p:tgtEl>
                                          <p:spTgt spid="6"/>
                                        </p:tgtEl>
                                      </p:cBhvr>
                                    </p:animEffect>
                                    <p:anim calcmode="lin" valueType="num">
                                      <p:cBhvr>
                                        <p:cTn id="5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5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6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6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6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63" dur="26">
                                          <p:stCondLst>
                                            <p:cond delay="650"/>
                                          </p:stCondLst>
                                        </p:cTn>
                                        <p:tgtEl>
                                          <p:spTgt spid="6"/>
                                        </p:tgtEl>
                                      </p:cBhvr>
                                      <p:to x="100000" y="60000"/>
                                    </p:animScale>
                                    <p:animScale>
                                      <p:cBhvr>
                                        <p:cTn id="64" dur="166" decel="50000">
                                          <p:stCondLst>
                                            <p:cond delay="676"/>
                                          </p:stCondLst>
                                        </p:cTn>
                                        <p:tgtEl>
                                          <p:spTgt spid="6"/>
                                        </p:tgtEl>
                                      </p:cBhvr>
                                      <p:to x="100000" y="100000"/>
                                    </p:animScale>
                                    <p:animScale>
                                      <p:cBhvr>
                                        <p:cTn id="65" dur="26">
                                          <p:stCondLst>
                                            <p:cond delay="1312"/>
                                          </p:stCondLst>
                                        </p:cTn>
                                        <p:tgtEl>
                                          <p:spTgt spid="6"/>
                                        </p:tgtEl>
                                      </p:cBhvr>
                                      <p:to x="100000" y="80000"/>
                                    </p:animScale>
                                    <p:animScale>
                                      <p:cBhvr>
                                        <p:cTn id="66" dur="166" decel="50000">
                                          <p:stCondLst>
                                            <p:cond delay="1338"/>
                                          </p:stCondLst>
                                        </p:cTn>
                                        <p:tgtEl>
                                          <p:spTgt spid="6"/>
                                        </p:tgtEl>
                                      </p:cBhvr>
                                      <p:to x="100000" y="100000"/>
                                    </p:animScale>
                                    <p:animScale>
                                      <p:cBhvr>
                                        <p:cTn id="67" dur="26">
                                          <p:stCondLst>
                                            <p:cond delay="1642"/>
                                          </p:stCondLst>
                                        </p:cTn>
                                        <p:tgtEl>
                                          <p:spTgt spid="6"/>
                                        </p:tgtEl>
                                      </p:cBhvr>
                                      <p:to x="100000" y="90000"/>
                                    </p:animScale>
                                    <p:animScale>
                                      <p:cBhvr>
                                        <p:cTn id="68" dur="166" decel="50000">
                                          <p:stCondLst>
                                            <p:cond delay="1668"/>
                                          </p:stCondLst>
                                        </p:cTn>
                                        <p:tgtEl>
                                          <p:spTgt spid="6"/>
                                        </p:tgtEl>
                                      </p:cBhvr>
                                      <p:to x="100000" y="100000"/>
                                    </p:animScale>
                                    <p:animScale>
                                      <p:cBhvr>
                                        <p:cTn id="69" dur="26">
                                          <p:stCondLst>
                                            <p:cond delay="1808"/>
                                          </p:stCondLst>
                                        </p:cTn>
                                        <p:tgtEl>
                                          <p:spTgt spid="6"/>
                                        </p:tgtEl>
                                      </p:cBhvr>
                                      <p:to x="100000" y="95000"/>
                                    </p:animScale>
                                    <p:animScale>
                                      <p:cBhvr>
                                        <p:cTn id="70" dur="166" decel="50000">
                                          <p:stCondLst>
                                            <p:cond delay="1834"/>
                                          </p:stCondLst>
                                        </p:cTn>
                                        <p:tgtEl>
                                          <p:spTgt spid="6"/>
                                        </p:tgtEl>
                                      </p:cBhvr>
                                      <p:to x="100000" y="100000"/>
                                    </p:animScale>
                                  </p:childTnLst>
                                </p:cTn>
                              </p:par>
                              <p:par>
                                <p:cTn id="71" presetID="26" presetClass="entr" presetSubtype="0" fill="hold" nodeType="withEffect">
                                  <p:stCondLst>
                                    <p:cond delay="0"/>
                                  </p:stCondLst>
                                  <p:childTnLst>
                                    <p:set>
                                      <p:cBhvr>
                                        <p:cTn id="72" dur="1" fill="hold">
                                          <p:stCondLst>
                                            <p:cond delay="0"/>
                                          </p:stCondLst>
                                        </p:cTn>
                                        <p:tgtEl>
                                          <p:spTgt spid="39"/>
                                        </p:tgtEl>
                                        <p:attrNameLst>
                                          <p:attrName>style.visibility</p:attrName>
                                        </p:attrNameLst>
                                      </p:cBhvr>
                                      <p:to>
                                        <p:strVal val="visible"/>
                                      </p:to>
                                    </p:set>
                                    <p:animEffect transition="in" filter="wipe(down)">
                                      <p:cBhvr>
                                        <p:cTn id="73" dur="580">
                                          <p:stCondLst>
                                            <p:cond delay="0"/>
                                          </p:stCondLst>
                                        </p:cTn>
                                        <p:tgtEl>
                                          <p:spTgt spid="39"/>
                                        </p:tgtEl>
                                      </p:cBhvr>
                                    </p:animEffect>
                                    <p:anim calcmode="lin" valueType="num">
                                      <p:cBhvr>
                                        <p:cTn id="74" dur="1822" tmFilter="0,0; 0.14,0.36; 0.43,0.73; 0.71,0.91; 1.0,1.0">
                                          <p:stCondLst>
                                            <p:cond delay="0"/>
                                          </p:stCondLst>
                                        </p:cTn>
                                        <p:tgtEl>
                                          <p:spTgt spid="39"/>
                                        </p:tgtEl>
                                        <p:attrNameLst>
                                          <p:attrName>ppt_x</p:attrName>
                                        </p:attrNameLst>
                                      </p:cBhvr>
                                      <p:tavLst>
                                        <p:tav tm="0">
                                          <p:val>
                                            <p:strVal val="#ppt_x-0.25"/>
                                          </p:val>
                                        </p:tav>
                                        <p:tav tm="100000">
                                          <p:val>
                                            <p:strVal val="#ppt_x"/>
                                          </p:val>
                                        </p:tav>
                                      </p:tavLst>
                                    </p:anim>
                                    <p:anim calcmode="lin" valueType="num">
                                      <p:cBhvr>
                                        <p:cTn id="75" dur="664" tmFilter="0.0,0.0; 0.25,0.07; 0.50,0.2; 0.75,0.467; 1.0,1.0">
                                          <p:stCondLst>
                                            <p:cond delay="0"/>
                                          </p:stCondLst>
                                        </p:cTn>
                                        <p:tgtEl>
                                          <p:spTgt spid="39"/>
                                        </p:tgtEl>
                                        <p:attrNameLst>
                                          <p:attrName>ppt_y</p:attrName>
                                        </p:attrNameLst>
                                      </p:cBhvr>
                                      <p:tavLst>
                                        <p:tav tm="0" fmla="#ppt_y-sin(pi*$)/3">
                                          <p:val>
                                            <p:fltVal val="0.5"/>
                                          </p:val>
                                        </p:tav>
                                        <p:tav tm="100000">
                                          <p:val>
                                            <p:fltVal val="1"/>
                                          </p:val>
                                        </p:tav>
                                      </p:tavLst>
                                    </p:anim>
                                    <p:anim calcmode="lin" valueType="num">
                                      <p:cBhvr>
                                        <p:cTn id="76" dur="664" tmFilter="0, 0; 0.125,0.2665; 0.25,0.4; 0.375,0.465; 0.5,0.5;  0.625,0.535; 0.75,0.6; 0.875,0.7335; 1,1">
                                          <p:stCondLst>
                                            <p:cond delay="664"/>
                                          </p:stCondLst>
                                        </p:cTn>
                                        <p:tgtEl>
                                          <p:spTgt spid="39"/>
                                        </p:tgtEl>
                                        <p:attrNameLst>
                                          <p:attrName>ppt_y</p:attrName>
                                        </p:attrNameLst>
                                      </p:cBhvr>
                                      <p:tavLst>
                                        <p:tav tm="0" fmla="#ppt_y-sin(pi*$)/9">
                                          <p:val>
                                            <p:fltVal val="0"/>
                                          </p:val>
                                        </p:tav>
                                        <p:tav tm="100000">
                                          <p:val>
                                            <p:fltVal val="1"/>
                                          </p:val>
                                        </p:tav>
                                      </p:tavLst>
                                    </p:anim>
                                    <p:anim calcmode="lin" valueType="num">
                                      <p:cBhvr>
                                        <p:cTn id="77" dur="332" tmFilter="0, 0; 0.125,0.2665; 0.25,0.4; 0.375,0.465; 0.5,0.5;  0.625,0.535; 0.75,0.6; 0.875,0.7335; 1,1">
                                          <p:stCondLst>
                                            <p:cond delay="1324"/>
                                          </p:stCondLst>
                                        </p:cTn>
                                        <p:tgtEl>
                                          <p:spTgt spid="39"/>
                                        </p:tgtEl>
                                        <p:attrNameLst>
                                          <p:attrName>ppt_y</p:attrName>
                                        </p:attrNameLst>
                                      </p:cBhvr>
                                      <p:tavLst>
                                        <p:tav tm="0" fmla="#ppt_y-sin(pi*$)/27">
                                          <p:val>
                                            <p:fltVal val="0"/>
                                          </p:val>
                                        </p:tav>
                                        <p:tav tm="100000">
                                          <p:val>
                                            <p:fltVal val="1"/>
                                          </p:val>
                                        </p:tav>
                                      </p:tavLst>
                                    </p:anim>
                                    <p:anim calcmode="lin" valueType="num">
                                      <p:cBhvr>
                                        <p:cTn id="78" dur="164" tmFilter="0, 0; 0.125,0.2665; 0.25,0.4; 0.375,0.465; 0.5,0.5;  0.625,0.535; 0.75,0.6; 0.875,0.7335; 1,1">
                                          <p:stCondLst>
                                            <p:cond delay="1656"/>
                                          </p:stCondLst>
                                        </p:cTn>
                                        <p:tgtEl>
                                          <p:spTgt spid="39"/>
                                        </p:tgtEl>
                                        <p:attrNameLst>
                                          <p:attrName>ppt_y</p:attrName>
                                        </p:attrNameLst>
                                      </p:cBhvr>
                                      <p:tavLst>
                                        <p:tav tm="0" fmla="#ppt_y-sin(pi*$)/81">
                                          <p:val>
                                            <p:fltVal val="0"/>
                                          </p:val>
                                        </p:tav>
                                        <p:tav tm="100000">
                                          <p:val>
                                            <p:fltVal val="1"/>
                                          </p:val>
                                        </p:tav>
                                      </p:tavLst>
                                    </p:anim>
                                    <p:animScale>
                                      <p:cBhvr>
                                        <p:cTn id="79" dur="26">
                                          <p:stCondLst>
                                            <p:cond delay="650"/>
                                          </p:stCondLst>
                                        </p:cTn>
                                        <p:tgtEl>
                                          <p:spTgt spid="39"/>
                                        </p:tgtEl>
                                      </p:cBhvr>
                                      <p:to x="100000" y="60000"/>
                                    </p:animScale>
                                    <p:animScale>
                                      <p:cBhvr>
                                        <p:cTn id="80" dur="166" decel="50000">
                                          <p:stCondLst>
                                            <p:cond delay="676"/>
                                          </p:stCondLst>
                                        </p:cTn>
                                        <p:tgtEl>
                                          <p:spTgt spid="39"/>
                                        </p:tgtEl>
                                      </p:cBhvr>
                                      <p:to x="100000" y="100000"/>
                                    </p:animScale>
                                    <p:animScale>
                                      <p:cBhvr>
                                        <p:cTn id="81" dur="26">
                                          <p:stCondLst>
                                            <p:cond delay="1312"/>
                                          </p:stCondLst>
                                        </p:cTn>
                                        <p:tgtEl>
                                          <p:spTgt spid="39"/>
                                        </p:tgtEl>
                                      </p:cBhvr>
                                      <p:to x="100000" y="80000"/>
                                    </p:animScale>
                                    <p:animScale>
                                      <p:cBhvr>
                                        <p:cTn id="82" dur="166" decel="50000">
                                          <p:stCondLst>
                                            <p:cond delay="1338"/>
                                          </p:stCondLst>
                                        </p:cTn>
                                        <p:tgtEl>
                                          <p:spTgt spid="39"/>
                                        </p:tgtEl>
                                      </p:cBhvr>
                                      <p:to x="100000" y="100000"/>
                                    </p:animScale>
                                    <p:animScale>
                                      <p:cBhvr>
                                        <p:cTn id="83" dur="26">
                                          <p:stCondLst>
                                            <p:cond delay="1642"/>
                                          </p:stCondLst>
                                        </p:cTn>
                                        <p:tgtEl>
                                          <p:spTgt spid="39"/>
                                        </p:tgtEl>
                                      </p:cBhvr>
                                      <p:to x="100000" y="90000"/>
                                    </p:animScale>
                                    <p:animScale>
                                      <p:cBhvr>
                                        <p:cTn id="84" dur="166" decel="50000">
                                          <p:stCondLst>
                                            <p:cond delay="1668"/>
                                          </p:stCondLst>
                                        </p:cTn>
                                        <p:tgtEl>
                                          <p:spTgt spid="39"/>
                                        </p:tgtEl>
                                      </p:cBhvr>
                                      <p:to x="100000" y="100000"/>
                                    </p:animScale>
                                    <p:animScale>
                                      <p:cBhvr>
                                        <p:cTn id="85" dur="26">
                                          <p:stCondLst>
                                            <p:cond delay="1808"/>
                                          </p:stCondLst>
                                        </p:cTn>
                                        <p:tgtEl>
                                          <p:spTgt spid="39"/>
                                        </p:tgtEl>
                                      </p:cBhvr>
                                      <p:to x="100000" y="95000"/>
                                    </p:animScale>
                                    <p:animScale>
                                      <p:cBhvr>
                                        <p:cTn id="86" dur="166" decel="50000">
                                          <p:stCondLst>
                                            <p:cond delay="1834"/>
                                          </p:stCondLst>
                                        </p:cTn>
                                        <p:tgtEl>
                                          <p:spTgt spid="3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 grpId="0" animBg="1"/>
      <p:bldP spid="59" grpId="0" animBg="1"/>
      <p:bldP spid="60" grpId="0" animBg="1"/>
      <p:bldP spid="4" grpId="0"/>
      <p:bldP spid="5"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1" name="组合 2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660832" y="1815605"/>
            <a:ext cx="1924050" cy="4030663"/>
            <a:chOff x="1661530" y="2239405"/>
            <a:chExt cx="1924050" cy="4030663"/>
          </a:xfrm>
          <a:solidFill>
            <a:schemeClr val="accent2">
              <a:lumMod val="75000"/>
            </a:schemeClr>
          </a:solidFill>
        </p:grpSpPr>
        <p:sp>
          <p:nvSpPr>
            <p:cNvPr id="22" name="Freeform 47"/>
            <p:cNvSpPr>
              <a:spLocks/>
            </p:cNvSpPr>
            <p:nvPr/>
          </p:nvSpPr>
          <p:spPr bwMode="auto">
            <a:xfrm flipH="1">
              <a:off x="1661530" y="2290205"/>
              <a:ext cx="1924050" cy="3979863"/>
            </a:xfrm>
            <a:custGeom>
              <a:avLst/>
              <a:gdLst>
                <a:gd name="T0" fmla="*/ 450 w 450"/>
                <a:gd name="T1" fmla="*/ 409 h 931"/>
                <a:gd name="T2" fmla="*/ 450 w 450"/>
                <a:gd name="T3" fmla="*/ 562 h 931"/>
                <a:gd name="T4" fmla="*/ 410 w 450"/>
                <a:gd name="T5" fmla="*/ 562 h 931"/>
                <a:gd name="T6" fmla="*/ 400 w 450"/>
                <a:gd name="T7" fmla="*/ 419 h 931"/>
                <a:gd name="T8" fmla="*/ 341 w 450"/>
                <a:gd name="T9" fmla="*/ 292 h 931"/>
                <a:gd name="T10" fmla="*/ 336 w 450"/>
                <a:gd name="T11" fmla="*/ 526 h 931"/>
                <a:gd name="T12" fmla="*/ 374 w 450"/>
                <a:gd name="T13" fmla="*/ 931 h 931"/>
                <a:gd name="T14" fmla="*/ 324 w 450"/>
                <a:gd name="T15" fmla="*/ 931 h 931"/>
                <a:gd name="T16" fmla="*/ 262 w 450"/>
                <a:gd name="T17" fmla="*/ 511 h 931"/>
                <a:gd name="T18" fmla="*/ 238 w 450"/>
                <a:gd name="T19" fmla="*/ 511 h 931"/>
                <a:gd name="T20" fmla="*/ 215 w 450"/>
                <a:gd name="T21" fmla="*/ 931 h 931"/>
                <a:gd name="T22" fmla="*/ 165 w 450"/>
                <a:gd name="T23" fmla="*/ 931 h 931"/>
                <a:gd name="T24" fmla="*/ 165 w 450"/>
                <a:gd name="T25" fmla="*/ 423 h 931"/>
                <a:gd name="T26" fmla="*/ 188 w 450"/>
                <a:gd name="T27" fmla="*/ 285 h 931"/>
                <a:gd name="T28" fmla="*/ 31 w 450"/>
                <a:gd name="T29" fmla="*/ 114 h 931"/>
                <a:gd name="T30" fmla="*/ 0 w 450"/>
                <a:gd name="T31" fmla="*/ 16 h 931"/>
                <a:gd name="T32" fmla="*/ 44 w 450"/>
                <a:gd name="T33" fmla="*/ 0 h 931"/>
                <a:gd name="T34" fmla="*/ 179 w 450"/>
                <a:gd name="T35" fmla="*/ 197 h 931"/>
                <a:gd name="T36" fmla="*/ 225 w 450"/>
                <a:gd name="T37" fmla="*/ 197 h 931"/>
                <a:gd name="T38" fmla="*/ 255 w 450"/>
                <a:gd name="T39" fmla="*/ 240 h 931"/>
                <a:gd name="T40" fmla="*/ 200 w 450"/>
                <a:gd name="T41" fmla="*/ 411 h 931"/>
                <a:gd name="T42" fmla="*/ 225 w 450"/>
                <a:gd name="T43" fmla="*/ 450 h 931"/>
                <a:gd name="T44" fmla="*/ 266 w 450"/>
                <a:gd name="T45" fmla="*/ 416 h 931"/>
                <a:gd name="T46" fmla="*/ 255 w 450"/>
                <a:gd name="T47" fmla="*/ 240 h 931"/>
                <a:gd name="T48" fmla="*/ 307 w 450"/>
                <a:gd name="T49" fmla="*/ 195 h 931"/>
                <a:gd name="T50" fmla="*/ 400 w 450"/>
                <a:gd name="T51" fmla="*/ 257 h 931"/>
                <a:gd name="T52" fmla="*/ 450 w 450"/>
                <a:gd name="T53" fmla="*/ 409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0" h="931">
                  <a:moveTo>
                    <a:pt x="450" y="409"/>
                  </a:moveTo>
                  <a:cubicBezTo>
                    <a:pt x="450" y="562"/>
                    <a:pt x="450" y="562"/>
                    <a:pt x="450" y="562"/>
                  </a:cubicBezTo>
                  <a:cubicBezTo>
                    <a:pt x="410" y="562"/>
                    <a:pt x="410" y="562"/>
                    <a:pt x="410" y="562"/>
                  </a:cubicBezTo>
                  <a:cubicBezTo>
                    <a:pt x="400" y="419"/>
                    <a:pt x="400" y="419"/>
                    <a:pt x="400" y="419"/>
                  </a:cubicBezTo>
                  <a:cubicBezTo>
                    <a:pt x="341" y="292"/>
                    <a:pt x="341" y="292"/>
                    <a:pt x="341" y="292"/>
                  </a:cubicBezTo>
                  <a:cubicBezTo>
                    <a:pt x="341" y="292"/>
                    <a:pt x="319" y="381"/>
                    <a:pt x="336" y="526"/>
                  </a:cubicBezTo>
                  <a:cubicBezTo>
                    <a:pt x="353" y="671"/>
                    <a:pt x="374" y="931"/>
                    <a:pt x="374" y="931"/>
                  </a:cubicBezTo>
                  <a:cubicBezTo>
                    <a:pt x="324" y="931"/>
                    <a:pt x="324" y="931"/>
                    <a:pt x="324" y="931"/>
                  </a:cubicBezTo>
                  <a:cubicBezTo>
                    <a:pt x="262" y="511"/>
                    <a:pt x="262" y="511"/>
                    <a:pt x="262" y="511"/>
                  </a:cubicBezTo>
                  <a:cubicBezTo>
                    <a:pt x="238" y="511"/>
                    <a:pt x="238" y="511"/>
                    <a:pt x="238" y="511"/>
                  </a:cubicBezTo>
                  <a:cubicBezTo>
                    <a:pt x="215" y="931"/>
                    <a:pt x="215" y="931"/>
                    <a:pt x="215" y="931"/>
                  </a:cubicBezTo>
                  <a:cubicBezTo>
                    <a:pt x="165" y="931"/>
                    <a:pt x="165" y="931"/>
                    <a:pt x="165" y="931"/>
                  </a:cubicBezTo>
                  <a:cubicBezTo>
                    <a:pt x="165" y="931"/>
                    <a:pt x="141" y="562"/>
                    <a:pt x="165" y="423"/>
                  </a:cubicBezTo>
                  <a:cubicBezTo>
                    <a:pt x="188" y="285"/>
                    <a:pt x="188" y="285"/>
                    <a:pt x="188" y="285"/>
                  </a:cubicBezTo>
                  <a:cubicBezTo>
                    <a:pt x="188" y="285"/>
                    <a:pt x="62" y="211"/>
                    <a:pt x="31" y="114"/>
                  </a:cubicBezTo>
                  <a:cubicBezTo>
                    <a:pt x="0" y="16"/>
                    <a:pt x="0" y="16"/>
                    <a:pt x="0" y="16"/>
                  </a:cubicBezTo>
                  <a:cubicBezTo>
                    <a:pt x="44" y="0"/>
                    <a:pt x="44" y="0"/>
                    <a:pt x="44" y="0"/>
                  </a:cubicBezTo>
                  <a:cubicBezTo>
                    <a:pt x="44" y="0"/>
                    <a:pt x="110" y="197"/>
                    <a:pt x="179" y="197"/>
                  </a:cubicBezTo>
                  <a:cubicBezTo>
                    <a:pt x="197" y="197"/>
                    <a:pt x="212" y="197"/>
                    <a:pt x="225" y="197"/>
                  </a:cubicBezTo>
                  <a:cubicBezTo>
                    <a:pt x="225" y="197"/>
                    <a:pt x="224" y="242"/>
                    <a:pt x="255" y="240"/>
                  </a:cubicBezTo>
                  <a:cubicBezTo>
                    <a:pt x="200" y="411"/>
                    <a:pt x="200" y="411"/>
                    <a:pt x="200" y="411"/>
                  </a:cubicBezTo>
                  <a:cubicBezTo>
                    <a:pt x="225" y="450"/>
                    <a:pt x="225" y="450"/>
                    <a:pt x="225" y="450"/>
                  </a:cubicBezTo>
                  <a:cubicBezTo>
                    <a:pt x="266" y="416"/>
                    <a:pt x="266" y="416"/>
                    <a:pt x="266" y="416"/>
                  </a:cubicBezTo>
                  <a:cubicBezTo>
                    <a:pt x="255" y="240"/>
                    <a:pt x="255" y="240"/>
                    <a:pt x="255" y="240"/>
                  </a:cubicBezTo>
                  <a:cubicBezTo>
                    <a:pt x="286" y="238"/>
                    <a:pt x="307" y="195"/>
                    <a:pt x="307" y="195"/>
                  </a:cubicBezTo>
                  <a:cubicBezTo>
                    <a:pt x="338" y="197"/>
                    <a:pt x="385" y="209"/>
                    <a:pt x="400" y="257"/>
                  </a:cubicBezTo>
                  <a:cubicBezTo>
                    <a:pt x="424" y="331"/>
                    <a:pt x="450" y="409"/>
                    <a:pt x="450" y="40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3" name="Oval 48"/>
            <p:cNvSpPr>
              <a:spLocks noChangeArrowheads="1"/>
            </p:cNvSpPr>
            <p:nvPr/>
          </p:nvSpPr>
          <p:spPr bwMode="auto">
            <a:xfrm flipH="1">
              <a:off x="1909178" y="2239405"/>
              <a:ext cx="804863" cy="80327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4" name="Freeform 49"/>
            <p:cNvSpPr>
              <a:spLocks/>
            </p:cNvSpPr>
            <p:nvPr/>
          </p:nvSpPr>
          <p:spPr bwMode="auto">
            <a:xfrm flipH="1">
              <a:off x="2448929" y="3317316"/>
              <a:ext cx="280988" cy="896938"/>
            </a:xfrm>
            <a:custGeom>
              <a:avLst/>
              <a:gdLst>
                <a:gd name="T0" fmla="*/ 148 w 177"/>
                <a:gd name="T1" fmla="*/ 0 h 565"/>
                <a:gd name="T2" fmla="*/ 177 w 177"/>
                <a:gd name="T3" fmla="*/ 473 h 565"/>
                <a:gd name="T4" fmla="*/ 67 w 177"/>
                <a:gd name="T5" fmla="*/ 565 h 565"/>
                <a:gd name="T6" fmla="*/ 0 w 177"/>
                <a:gd name="T7" fmla="*/ 460 h 565"/>
                <a:gd name="T8" fmla="*/ 148 w 177"/>
                <a:gd name="T9" fmla="*/ 0 h 565"/>
              </a:gdLst>
              <a:ahLst/>
              <a:cxnLst>
                <a:cxn ang="0">
                  <a:pos x="T0" y="T1"/>
                </a:cxn>
                <a:cxn ang="0">
                  <a:pos x="T2" y="T3"/>
                </a:cxn>
                <a:cxn ang="0">
                  <a:pos x="T4" y="T5"/>
                </a:cxn>
                <a:cxn ang="0">
                  <a:pos x="T6" y="T7"/>
                </a:cxn>
                <a:cxn ang="0">
                  <a:pos x="T8" y="T9"/>
                </a:cxn>
              </a:cxnLst>
              <a:rect l="0" t="0" r="r" b="b"/>
              <a:pathLst>
                <a:path w="177" h="565">
                  <a:moveTo>
                    <a:pt x="148" y="0"/>
                  </a:moveTo>
                  <a:lnTo>
                    <a:pt x="177" y="473"/>
                  </a:lnTo>
                  <a:lnTo>
                    <a:pt x="67" y="565"/>
                  </a:lnTo>
                  <a:lnTo>
                    <a:pt x="0" y="460"/>
                  </a:lnTo>
                  <a:lnTo>
                    <a:pt x="14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nvGrpSpPr>
          <p:cNvPr id="47" name="组合 46"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767639" y="1442608"/>
            <a:ext cx="594519" cy="372997"/>
            <a:chOff x="3768337" y="1881704"/>
            <a:chExt cx="1624013" cy="1181100"/>
          </a:xfrm>
          <a:solidFill>
            <a:srgbClr val="0F914C"/>
          </a:solidFill>
        </p:grpSpPr>
        <p:sp>
          <p:nvSpPr>
            <p:cNvPr id="48" name="Freeform 57"/>
            <p:cNvSpPr>
              <a:spLocks/>
            </p:cNvSpPr>
            <p:nvPr/>
          </p:nvSpPr>
          <p:spPr bwMode="auto">
            <a:xfrm>
              <a:off x="3768337" y="1942029"/>
              <a:ext cx="1093788" cy="1120775"/>
            </a:xfrm>
            <a:custGeom>
              <a:avLst/>
              <a:gdLst>
                <a:gd name="T0" fmla="*/ 689 w 689"/>
                <a:gd name="T1" fmla="*/ 288 h 706"/>
                <a:gd name="T2" fmla="*/ 689 w 689"/>
                <a:gd name="T3" fmla="*/ 706 h 706"/>
                <a:gd name="T4" fmla="*/ 0 w 689"/>
                <a:gd name="T5" fmla="*/ 706 h 706"/>
                <a:gd name="T6" fmla="*/ 0 w 689"/>
                <a:gd name="T7" fmla="*/ 0 h 706"/>
                <a:gd name="T8" fmla="*/ 689 w 689"/>
                <a:gd name="T9" fmla="*/ 0 h 706"/>
                <a:gd name="T10" fmla="*/ 689 w 689"/>
                <a:gd name="T11" fmla="*/ 94 h 706"/>
                <a:gd name="T12" fmla="*/ 598 w 689"/>
                <a:gd name="T13" fmla="*/ 148 h 706"/>
                <a:gd name="T14" fmla="*/ 598 w 689"/>
                <a:gd name="T15" fmla="*/ 94 h 706"/>
                <a:gd name="T16" fmla="*/ 94 w 689"/>
                <a:gd name="T17" fmla="*/ 94 h 706"/>
                <a:gd name="T18" fmla="*/ 94 w 689"/>
                <a:gd name="T19" fmla="*/ 611 h 706"/>
                <a:gd name="T20" fmla="*/ 598 w 689"/>
                <a:gd name="T21" fmla="*/ 611 h 706"/>
                <a:gd name="T22" fmla="*/ 598 w 689"/>
                <a:gd name="T23" fmla="*/ 353 h 706"/>
                <a:gd name="T24" fmla="*/ 689 w 689"/>
                <a:gd name="T25" fmla="*/ 28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6">
                  <a:moveTo>
                    <a:pt x="689" y="288"/>
                  </a:moveTo>
                  <a:lnTo>
                    <a:pt x="689" y="706"/>
                  </a:lnTo>
                  <a:lnTo>
                    <a:pt x="0" y="706"/>
                  </a:lnTo>
                  <a:lnTo>
                    <a:pt x="0" y="0"/>
                  </a:lnTo>
                  <a:lnTo>
                    <a:pt x="689" y="0"/>
                  </a:lnTo>
                  <a:lnTo>
                    <a:pt x="689" y="94"/>
                  </a:lnTo>
                  <a:lnTo>
                    <a:pt x="598" y="148"/>
                  </a:lnTo>
                  <a:lnTo>
                    <a:pt x="598" y="94"/>
                  </a:lnTo>
                  <a:lnTo>
                    <a:pt x="94" y="94"/>
                  </a:lnTo>
                  <a:lnTo>
                    <a:pt x="94" y="611"/>
                  </a:lnTo>
                  <a:lnTo>
                    <a:pt x="598" y="611"/>
                  </a:lnTo>
                  <a:lnTo>
                    <a:pt x="598" y="353"/>
                  </a:lnTo>
                  <a:lnTo>
                    <a:pt x="689" y="288"/>
                  </a:lnTo>
                  <a:close/>
                </a:path>
              </a:pathLst>
            </a:custGeom>
            <a:grpFill/>
            <a:ln>
              <a:noFill/>
            </a:ln>
            <a:effectLs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nvGrpSpPr>
            <p:cNvPr id="49" name="组合 48"/>
            <p:cNvGrpSpPr/>
            <p:nvPr/>
          </p:nvGrpSpPr>
          <p:grpSpPr>
            <a:xfrm>
              <a:off x="4008050" y="1881704"/>
              <a:ext cx="1384300" cy="903287"/>
              <a:chOff x="4008050" y="1881704"/>
              <a:chExt cx="1384300" cy="903287"/>
            </a:xfrm>
            <a:grpFill/>
          </p:grpSpPr>
          <p:sp>
            <p:nvSpPr>
              <p:cNvPr id="50" name="Freeform 50"/>
              <p:cNvSpPr>
                <a:spLocks/>
              </p:cNvSpPr>
              <p:nvPr/>
            </p:nvSpPr>
            <p:spPr bwMode="auto">
              <a:xfrm>
                <a:off x="4862125" y="1881704"/>
                <a:ext cx="530225" cy="403225"/>
              </a:xfrm>
              <a:custGeom>
                <a:avLst/>
                <a:gdLst>
                  <a:gd name="T0" fmla="*/ 334 w 334"/>
                  <a:gd name="T1" fmla="*/ 0 h 254"/>
                  <a:gd name="T2" fmla="*/ 0 w 334"/>
                  <a:gd name="T3" fmla="*/ 254 h 254"/>
                  <a:gd name="T4" fmla="*/ 0 w 334"/>
                  <a:gd name="T5" fmla="*/ 194 h 254"/>
                  <a:gd name="T6" fmla="*/ 334 w 334"/>
                  <a:gd name="T7" fmla="*/ 0 h 254"/>
                </a:gdLst>
                <a:ahLst/>
                <a:cxnLst>
                  <a:cxn ang="0">
                    <a:pos x="T0" y="T1"/>
                  </a:cxn>
                  <a:cxn ang="0">
                    <a:pos x="T2" y="T3"/>
                  </a:cxn>
                  <a:cxn ang="0">
                    <a:pos x="T4" y="T5"/>
                  </a:cxn>
                  <a:cxn ang="0">
                    <a:pos x="T6" y="T7"/>
                  </a:cxn>
                </a:cxnLst>
                <a:rect l="0" t="0" r="r" b="b"/>
                <a:pathLst>
                  <a:path w="334" h="254">
                    <a:moveTo>
                      <a:pt x="334" y="0"/>
                    </a:moveTo>
                    <a:lnTo>
                      <a:pt x="0" y="254"/>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1" name="Freeform 58"/>
              <p:cNvSpPr>
                <a:spLocks/>
              </p:cNvSpPr>
              <p:nvPr/>
            </p:nvSpPr>
            <p:spPr bwMode="auto">
              <a:xfrm>
                <a:off x="4717663" y="2189679"/>
                <a:ext cx="144463" cy="206375"/>
              </a:xfrm>
              <a:custGeom>
                <a:avLst/>
                <a:gdLst>
                  <a:gd name="T0" fmla="*/ 91 w 91"/>
                  <a:gd name="T1" fmla="*/ 0 h 130"/>
                  <a:gd name="T2" fmla="*/ 91 w 91"/>
                  <a:gd name="T3" fmla="*/ 60 h 130"/>
                  <a:gd name="T4" fmla="*/ 0 w 91"/>
                  <a:gd name="T5" fmla="*/ 130 h 130"/>
                  <a:gd name="T6" fmla="*/ 0 w 91"/>
                  <a:gd name="T7" fmla="*/ 54 h 130"/>
                  <a:gd name="T8" fmla="*/ 91 w 91"/>
                  <a:gd name="T9" fmla="*/ 0 h 130"/>
                </a:gdLst>
                <a:ahLst/>
                <a:cxnLst>
                  <a:cxn ang="0">
                    <a:pos x="T0" y="T1"/>
                  </a:cxn>
                  <a:cxn ang="0">
                    <a:pos x="T2" y="T3"/>
                  </a:cxn>
                  <a:cxn ang="0">
                    <a:pos x="T4" y="T5"/>
                  </a:cxn>
                  <a:cxn ang="0">
                    <a:pos x="T6" y="T7"/>
                  </a:cxn>
                  <a:cxn ang="0">
                    <a:pos x="T8" y="T9"/>
                  </a:cxn>
                </a:cxnLst>
                <a:rect l="0" t="0" r="r" b="b"/>
                <a:pathLst>
                  <a:path w="91" h="130">
                    <a:moveTo>
                      <a:pt x="91" y="0"/>
                    </a:moveTo>
                    <a:lnTo>
                      <a:pt x="91" y="60"/>
                    </a:lnTo>
                    <a:lnTo>
                      <a:pt x="0" y="130"/>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2" name="Freeform 61"/>
              <p:cNvSpPr>
                <a:spLocks/>
              </p:cNvSpPr>
              <p:nvPr/>
            </p:nvSpPr>
            <p:spPr bwMode="auto">
              <a:xfrm>
                <a:off x="4008050" y="2275403"/>
                <a:ext cx="709613" cy="509588"/>
              </a:xfrm>
              <a:custGeom>
                <a:avLst/>
                <a:gdLst>
                  <a:gd name="T0" fmla="*/ 447 w 447"/>
                  <a:gd name="T1" fmla="*/ 0 h 321"/>
                  <a:gd name="T2" fmla="*/ 447 w 447"/>
                  <a:gd name="T3" fmla="*/ 76 h 321"/>
                  <a:gd name="T4" fmla="*/ 123 w 447"/>
                  <a:gd name="T5" fmla="*/ 321 h 321"/>
                  <a:gd name="T6" fmla="*/ 0 w 447"/>
                  <a:gd name="T7" fmla="*/ 22 h 321"/>
                  <a:gd name="T8" fmla="*/ 123 w 447"/>
                  <a:gd name="T9" fmla="*/ 186 h 321"/>
                  <a:gd name="T10" fmla="*/ 447 w 447"/>
                  <a:gd name="T11" fmla="*/ 0 h 321"/>
                </a:gdLst>
                <a:ahLst/>
                <a:cxnLst>
                  <a:cxn ang="0">
                    <a:pos x="T0" y="T1"/>
                  </a:cxn>
                  <a:cxn ang="0">
                    <a:pos x="T2" y="T3"/>
                  </a:cxn>
                  <a:cxn ang="0">
                    <a:pos x="T4" y="T5"/>
                  </a:cxn>
                  <a:cxn ang="0">
                    <a:pos x="T6" y="T7"/>
                  </a:cxn>
                  <a:cxn ang="0">
                    <a:pos x="T8" y="T9"/>
                  </a:cxn>
                  <a:cxn ang="0">
                    <a:pos x="T10" y="T11"/>
                  </a:cxn>
                </a:cxnLst>
                <a:rect l="0" t="0" r="r" b="b"/>
                <a:pathLst>
                  <a:path w="447" h="321">
                    <a:moveTo>
                      <a:pt x="447" y="0"/>
                    </a:moveTo>
                    <a:lnTo>
                      <a:pt x="447" y="76"/>
                    </a:lnTo>
                    <a:lnTo>
                      <a:pt x="123" y="321"/>
                    </a:lnTo>
                    <a:lnTo>
                      <a:pt x="0" y="22"/>
                    </a:lnTo>
                    <a:lnTo>
                      <a:pt x="123" y="186"/>
                    </a:lnTo>
                    <a:lnTo>
                      <a:pt x="4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sp>
        <p:nvSpPr>
          <p:cNvPr id="8" name="矩形 7"/>
          <p:cNvSpPr/>
          <p:nvPr/>
        </p:nvSpPr>
        <p:spPr>
          <a:xfrm>
            <a:off x="3368508" y="1646138"/>
            <a:ext cx="6975642" cy="3785652"/>
          </a:xfrm>
          <a:prstGeom prst="rect">
            <a:avLst/>
          </a:prstGeom>
        </p:spPr>
        <p:txBody>
          <a:bodyPr wrap="square">
            <a:spAutoFit/>
          </a:bodyPr>
          <a:lstStyle/>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(1) </a:t>
            </a:r>
            <a:r>
              <a:rPr lang="zh-CN" altLang="en-US" sz="2000" dirty="0">
                <a:solidFill>
                  <a:schemeClr val="tx1">
                    <a:lumMod val="75000"/>
                    <a:lumOff val="25000"/>
                  </a:schemeClr>
                </a:solidFill>
                <a:latin typeface="微软雅黑" pitchFamily="34" charset="-122"/>
                <a:ea typeface="微软雅黑" pitchFamily="34" charset="-122"/>
              </a:rPr>
              <a:t>合同管理中法律风险的具体表现</a:t>
            </a: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第一</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合同签订过程中因合同主体不符合法律规定导致的合同无效</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第二</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因合同签订不符合法定程序而导致的合同无效</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第三</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在合同履行过程中因相对方履约能力降低而给合同当事人带来的法律风险。</a:t>
            </a: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第四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合同履行过程中合同主体和合同内容变更带来的法律风险</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第五</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因诚信缺失导致的合同欺诈。</a:t>
            </a: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第六</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国家政策变动带来的合同法律风险。</a:t>
            </a:r>
          </a:p>
        </p:txBody>
      </p:sp>
      <p:sp>
        <p:nvSpPr>
          <p:cNvPr id="25" name="矩形 24"/>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6" name="组合 25"/>
          <p:cNvGrpSpPr/>
          <p:nvPr/>
        </p:nvGrpSpPr>
        <p:grpSpPr>
          <a:xfrm>
            <a:off x="192881" y="893"/>
            <a:ext cx="575915" cy="836495"/>
            <a:chOff x="841003" y="360040"/>
            <a:chExt cx="504056" cy="836712"/>
          </a:xfrm>
          <a:solidFill>
            <a:schemeClr val="accent1"/>
          </a:solidFill>
        </p:grpSpPr>
        <p:sp>
          <p:nvSpPr>
            <p:cNvPr id="27" name="矩形 26"/>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8" name="等腰三角形 27"/>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0" name="矩形 2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9"/>
          <p:cNvSpPr txBox="1"/>
          <p:nvPr/>
        </p:nvSpPr>
        <p:spPr>
          <a:xfrm>
            <a:off x="840784" y="203271"/>
            <a:ext cx="7357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创业中的法律</a:t>
            </a:r>
            <a:r>
              <a:rPr lang="zh-CN" altLang="en-US" sz="2400" b="1" dirty="0" smtClean="0">
                <a:solidFill>
                  <a:schemeClr val="tx1">
                    <a:lumMod val="75000"/>
                    <a:lumOff val="25000"/>
                  </a:schemeClr>
                </a:solidFill>
                <a:latin typeface="微软雅黑" pitchFamily="34" charset="-122"/>
                <a:ea typeface="微软雅黑" pitchFamily="34" charset="-122"/>
              </a:rPr>
              <a:t>知识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创业中常见的法律风险</a:t>
            </a:r>
          </a:p>
        </p:txBody>
      </p:sp>
      <p:sp>
        <p:nvSpPr>
          <p:cNvPr id="32" name="矩形 31"/>
          <p:cNvSpPr/>
          <p:nvPr/>
        </p:nvSpPr>
        <p:spPr>
          <a:xfrm>
            <a:off x="449790" y="932934"/>
            <a:ext cx="3520516" cy="430374"/>
          </a:xfrm>
          <a:prstGeom prst="rect">
            <a:avLst/>
          </a:prstGeom>
        </p:spPr>
        <p:txBody>
          <a:bodyPr wrap="non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4. </a:t>
            </a:r>
            <a:r>
              <a:rPr lang="zh-CN" altLang="en-US" sz="2000" b="1" dirty="0">
                <a:solidFill>
                  <a:schemeClr val="accent2"/>
                </a:solidFill>
                <a:latin typeface="微软雅黑" pitchFamily="34" charset="-122"/>
                <a:ea typeface="微软雅黑" pitchFamily="34" charset="-122"/>
              </a:rPr>
              <a:t>合同管理中的法律风险</a:t>
            </a:r>
          </a:p>
        </p:txBody>
      </p:sp>
    </p:spTree>
    <p:extLst>
      <p:ext uri="{BB962C8B-B14F-4D97-AF65-F5344CB8AC3E}">
        <p14:creationId xmlns:p14="http://schemas.microsoft.com/office/powerpoint/2010/main" val="117874727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2" presetClass="entr" presetSubtype="4"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down)">
                                      <p:cBhvr>
                                        <p:cTn id="10" dur="500"/>
                                        <p:tgtEl>
                                          <p:spTgt spid="4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1" name="组合 2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660832" y="1815605"/>
            <a:ext cx="1924050" cy="4030663"/>
            <a:chOff x="1661530" y="2239405"/>
            <a:chExt cx="1924050" cy="4030663"/>
          </a:xfrm>
          <a:solidFill>
            <a:schemeClr val="accent2">
              <a:lumMod val="75000"/>
            </a:schemeClr>
          </a:solidFill>
        </p:grpSpPr>
        <p:sp>
          <p:nvSpPr>
            <p:cNvPr id="22" name="Freeform 47"/>
            <p:cNvSpPr>
              <a:spLocks/>
            </p:cNvSpPr>
            <p:nvPr/>
          </p:nvSpPr>
          <p:spPr bwMode="auto">
            <a:xfrm flipH="1">
              <a:off x="1661530" y="2290205"/>
              <a:ext cx="1924050" cy="3979863"/>
            </a:xfrm>
            <a:custGeom>
              <a:avLst/>
              <a:gdLst>
                <a:gd name="T0" fmla="*/ 450 w 450"/>
                <a:gd name="T1" fmla="*/ 409 h 931"/>
                <a:gd name="T2" fmla="*/ 450 w 450"/>
                <a:gd name="T3" fmla="*/ 562 h 931"/>
                <a:gd name="T4" fmla="*/ 410 w 450"/>
                <a:gd name="T5" fmla="*/ 562 h 931"/>
                <a:gd name="T6" fmla="*/ 400 w 450"/>
                <a:gd name="T7" fmla="*/ 419 h 931"/>
                <a:gd name="T8" fmla="*/ 341 w 450"/>
                <a:gd name="T9" fmla="*/ 292 h 931"/>
                <a:gd name="T10" fmla="*/ 336 w 450"/>
                <a:gd name="T11" fmla="*/ 526 h 931"/>
                <a:gd name="T12" fmla="*/ 374 w 450"/>
                <a:gd name="T13" fmla="*/ 931 h 931"/>
                <a:gd name="T14" fmla="*/ 324 w 450"/>
                <a:gd name="T15" fmla="*/ 931 h 931"/>
                <a:gd name="T16" fmla="*/ 262 w 450"/>
                <a:gd name="T17" fmla="*/ 511 h 931"/>
                <a:gd name="T18" fmla="*/ 238 w 450"/>
                <a:gd name="T19" fmla="*/ 511 h 931"/>
                <a:gd name="T20" fmla="*/ 215 w 450"/>
                <a:gd name="T21" fmla="*/ 931 h 931"/>
                <a:gd name="T22" fmla="*/ 165 w 450"/>
                <a:gd name="T23" fmla="*/ 931 h 931"/>
                <a:gd name="T24" fmla="*/ 165 w 450"/>
                <a:gd name="T25" fmla="*/ 423 h 931"/>
                <a:gd name="T26" fmla="*/ 188 w 450"/>
                <a:gd name="T27" fmla="*/ 285 h 931"/>
                <a:gd name="T28" fmla="*/ 31 w 450"/>
                <a:gd name="T29" fmla="*/ 114 h 931"/>
                <a:gd name="T30" fmla="*/ 0 w 450"/>
                <a:gd name="T31" fmla="*/ 16 h 931"/>
                <a:gd name="T32" fmla="*/ 44 w 450"/>
                <a:gd name="T33" fmla="*/ 0 h 931"/>
                <a:gd name="T34" fmla="*/ 179 w 450"/>
                <a:gd name="T35" fmla="*/ 197 h 931"/>
                <a:gd name="T36" fmla="*/ 225 w 450"/>
                <a:gd name="T37" fmla="*/ 197 h 931"/>
                <a:gd name="T38" fmla="*/ 255 w 450"/>
                <a:gd name="T39" fmla="*/ 240 h 931"/>
                <a:gd name="T40" fmla="*/ 200 w 450"/>
                <a:gd name="T41" fmla="*/ 411 h 931"/>
                <a:gd name="T42" fmla="*/ 225 w 450"/>
                <a:gd name="T43" fmla="*/ 450 h 931"/>
                <a:gd name="T44" fmla="*/ 266 w 450"/>
                <a:gd name="T45" fmla="*/ 416 h 931"/>
                <a:gd name="T46" fmla="*/ 255 w 450"/>
                <a:gd name="T47" fmla="*/ 240 h 931"/>
                <a:gd name="T48" fmla="*/ 307 w 450"/>
                <a:gd name="T49" fmla="*/ 195 h 931"/>
                <a:gd name="T50" fmla="*/ 400 w 450"/>
                <a:gd name="T51" fmla="*/ 257 h 931"/>
                <a:gd name="T52" fmla="*/ 450 w 450"/>
                <a:gd name="T53" fmla="*/ 409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0" h="931">
                  <a:moveTo>
                    <a:pt x="450" y="409"/>
                  </a:moveTo>
                  <a:cubicBezTo>
                    <a:pt x="450" y="562"/>
                    <a:pt x="450" y="562"/>
                    <a:pt x="450" y="562"/>
                  </a:cubicBezTo>
                  <a:cubicBezTo>
                    <a:pt x="410" y="562"/>
                    <a:pt x="410" y="562"/>
                    <a:pt x="410" y="562"/>
                  </a:cubicBezTo>
                  <a:cubicBezTo>
                    <a:pt x="400" y="419"/>
                    <a:pt x="400" y="419"/>
                    <a:pt x="400" y="419"/>
                  </a:cubicBezTo>
                  <a:cubicBezTo>
                    <a:pt x="341" y="292"/>
                    <a:pt x="341" y="292"/>
                    <a:pt x="341" y="292"/>
                  </a:cubicBezTo>
                  <a:cubicBezTo>
                    <a:pt x="341" y="292"/>
                    <a:pt x="319" y="381"/>
                    <a:pt x="336" y="526"/>
                  </a:cubicBezTo>
                  <a:cubicBezTo>
                    <a:pt x="353" y="671"/>
                    <a:pt x="374" y="931"/>
                    <a:pt x="374" y="931"/>
                  </a:cubicBezTo>
                  <a:cubicBezTo>
                    <a:pt x="324" y="931"/>
                    <a:pt x="324" y="931"/>
                    <a:pt x="324" y="931"/>
                  </a:cubicBezTo>
                  <a:cubicBezTo>
                    <a:pt x="262" y="511"/>
                    <a:pt x="262" y="511"/>
                    <a:pt x="262" y="511"/>
                  </a:cubicBezTo>
                  <a:cubicBezTo>
                    <a:pt x="238" y="511"/>
                    <a:pt x="238" y="511"/>
                    <a:pt x="238" y="511"/>
                  </a:cubicBezTo>
                  <a:cubicBezTo>
                    <a:pt x="215" y="931"/>
                    <a:pt x="215" y="931"/>
                    <a:pt x="215" y="931"/>
                  </a:cubicBezTo>
                  <a:cubicBezTo>
                    <a:pt x="165" y="931"/>
                    <a:pt x="165" y="931"/>
                    <a:pt x="165" y="931"/>
                  </a:cubicBezTo>
                  <a:cubicBezTo>
                    <a:pt x="165" y="931"/>
                    <a:pt x="141" y="562"/>
                    <a:pt x="165" y="423"/>
                  </a:cubicBezTo>
                  <a:cubicBezTo>
                    <a:pt x="188" y="285"/>
                    <a:pt x="188" y="285"/>
                    <a:pt x="188" y="285"/>
                  </a:cubicBezTo>
                  <a:cubicBezTo>
                    <a:pt x="188" y="285"/>
                    <a:pt x="62" y="211"/>
                    <a:pt x="31" y="114"/>
                  </a:cubicBezTo>
                  <a:cubicBezTo>
                    <a:pt x="0" y="16"/>
                    <a:pt x="0" y="16"/>
                    <a:pt x="0" y="16"/>
                  </a:cubicBezTo>
                  <a:cubicBezTo>
                    <a:pt x="44" y="0"/>
                    <a:pt x="44" y="0"/>
                    <a:pt x="44" y="0"/>
                  </a:cubicBezTo>
                  <a:cubicBezTo>
                    <a:pt x="44" y="0"/>
                    <a:pt x="110" y="197"/>
                    <a:pt x="179" y="197"/>
                  </a:cubicBezTo>
                  <a:cubicBezTo>
                    <a:pt x="197" y="197"/>
                    <a:pt x="212" y="197"/>
                    <a:pt x="225" y="197"/>
                  </a:cubicBezTo>
                  <a:cubicBezTo>
                    <a:pt x="225" y="197"/>
                    <a:pt x="224" y="242"/>
                    <a:pt x="255" y="240"/>
                  </a:cubicBezTo>
                  <a:cubicBezTo>
                    <a:pt x="200" y="411"/>
                    <a:pt x="200" y="411"/>
                    <a:pt x="200" y="411"/>
                  </a:cubicBezTo>
                  <a:cubicBezTo>
                    <a:pt x="225" y="450"/>
                    <a:pt x="225" y="450"/>
                    <a:pt x="225" y="450"/>
                  </a:cubicBezTo>
                  <a:cubicBezTo>
                    <a:pt x="266" y="416"/>
                    <a:pt x="266" y="416"/>
                    <a:pt x="266" y="416"/>
                  </a:cubicBezTo>
                  <a:cubicBezTo>
                    <a:pt x="255" y="240"/>
                    <a:pt x="255" y="240"/>
                    <a:pt x="255" y="240"/>
                  </a:cubicBezTo>
                  <a:cubicBezTo>
                    <a:pt x="286" y="238"/>
                    <a:pt x="307" y="195"/>
                    <a:pt x="307" y="195"/>
                  </a:cubicBezTo>
                  <a:cubicBezTo>
                    <a:pt x="338" y="197"/>
                    <a:pt x="385" y="209"/>
                    <a:pt x="400" y="257"/>
                  </a:cubicBezTo>
                  <a:cubicBezTo>
                    <a:pt x="424" y="331"/>
                    <a:pt x="450" y="409"/>
                    <a:pt x="450" y="40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3" name="Oval 48"/>
            <p:cNvSpPr>
              <a:spLocks noChangeArrowheads="1"/>
            </p:cNvSpPr>
            <p:nvPr/>
          </p:nvSpPr>
          <p:spPr bwMode="auto">
            <a:xfrm flipH="1">
              <a:off x="1909178" y="2239405"/>
              <a:ext cx="804863" cy="80327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4" name="Freeform 49"/>
            <p:cNvSpPr>
              <a:spLocks/>
            </p:cNvSpPr>
            <p:nvPr/>
          </p:nvSpPr>
          <p:spPr bwMode="auto">
            <a:xfrm flipH="1">
              <a:off x="2448929" y="3317316"/>
              <a:ext cx="280988" cy="896938"/>
            </a:xfrm>
            <a:custGeom>
              <a:avLst/>
              <a:gdLst>
                <a:gd name="T0" fmla="*/ 148 w 177"/>
                <a:gd name="T1" fmla="*/ 0 h 565"/>
                <a:gd name="T2" fmla="*/ 177 w 177"/>
                <a:gd name="T3" fmla="*/ 473 h 565"/>
                <a:gd name="T4" fmla="*/ 67 w 177"/>
                <a:gd name="T5" fmla="*/ 565 h 565"/>
                <a:gd name="T6" fmla="*/ 0 w 177"/>
                <a:gd name="T7" fmla="*/ 460 h 565"/>
                <a:gd name="T8" fmla="*/ 148 w 177"/>
                <a:gd name="T9" fmla="*/ 0 h 565"/>
              </a:gdLst>
              <a:ahLst/>
              <a:cxnLst>
                <a:cxn ang="0">
                  <a:pos x="T0" y="T1"/>
                </a:cxn>
                <a:cxn ang="0">
                  <a:pos x="T2" y="T3"/>
                </a:cxn>
                <a:cxn ang="0">
                  <a:pos x="T4" y="T5"/>
                </a:cxn>
                <a:cxn ang="0">
                  <a:pos x="T6" y="T7"/>
                </a:cxn>
                <a:cxn ang="0">
                  <a:pos x="T8" y="T9"/>
                </a:cxn>
              </a:cxnLst>
              <a:rect l="0" t="0" r="r" b="b"/>
              <a:pathLst>
                <a:path w="177" h="565">
                  <a:moveTo>
                    <a:pt x="148" y="0"/>
                  </a:moveTo>
                  <a:lnTo>
                    <a:pt x="177" y="473"/>
                  </a:lnTo>
                  <a:lnTo>
                    <a:pt x="67" y="565"/>
                  </a:lnTo>
                  <a:lnTo>
                    <a:pt x="0" y="460"/>
                  </a:lnTo>
                  <a:lnTo>
                    <a:pt x="14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nvGrpSpPr>
          <p:cNvPr id="47" name="组合 46"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767639" y="1442608"/>
            <a:ext cx="594519" cy="372997"/>
            <a:chOff x="3768337" y="1881704"/>
            <a:chExt cx="1624013" cy="1181100"/>
          </a:xfrm>
          <a:solidFill>
            <a:srgbClr val="0F914C"/>
          </a:solidFill>
        </p:grpSpPr>
        <p:sp>
          <p:nvSpPr>
            <p:cNvPr id="48" name="Freeform 57"/>
            <p:cNvSpPr>
              <a:spLocks/>
            </p:cNvSpPr>
            <p:nvPr/>
          </p:nvSpPr>
          <p:spPr bwMode="auto">
            <a:xfrm>
              <a:off x="3768337" y="1942029"/>
              <a:ext cx="1093788" cy="1120775"/>
            </a:xfrm>
            <a:custGeom>
              <a:avLst/>
              <a:gdLst>
                <a:gd name="T0" fmla="*/ 689 w 689"/>
                <a:gd name="T1" fmla="*/ 288 h 706"/>
                <a:gd name="T2" fmla="*/ 689 w 689"/>
                <a:gd name="T3" fmla="*/ 706 h 706"/>
                <a:gd name="T4" fmla="*/ 0 w 689"/>
                <a:gd name="T5" fmla="*/ 706 h 706"/>
                <a:gd name="T6" fmla="*/ 0 w 689"/>
                <a:gd name="T7" fmla="*/ 0 h 706"/>
                <a:gd name="T8" fmla="*/ 689 w 689"/>
                <a:gd name="T9" fmla="*/ 0 h 706"/>
                <a:gd name="T10" fmla="*/ 689 w 689"/>
                <a:gd name="T11" fmla="*/ 94 h 706"/>
                <a:gd name="T12" fmla="*/ 598 w 689"/>
                <a:gd name="T13" fmla="*/ 148 h 706"/>
                <a:gd name="T14" fmla="*/ 598 w 689"/>
                <a:gd name="T15" fmla="*/ 94 h 706"/>
                <a:gd name="T16" fmla="*/ 94 w 689"/>
                <a:gd name="T17" fmla="*/ 94 h 706"/>
                <a:gd name="T18" fmla="*/ 94 w 689"/>
                <a:gd name="T19" fmla="*/ 611 h 706"/>
                <a:gd name="T20" fmla="*/ 598 w 689"/>
                <a:gd name="T21" fmla="*/ 611 h 706"/>
                <a:gd name="T22" fmla="*/ 598 w 689"/>
                <a:gd name="T23" fmla="*/ 353 h 706"/>
                <a:gd name="T24" fmla="*/ 689 w 689"/>
                <a:gd name="T25" fmla="*/ 28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6">
                  <a:moveTo>
                    <a:pt x="689" y="288"/>
                  </a:moveTo>
                  <a:lnTo>
                    <a:pt x="689" y="706"/>
                  </a:lnTo>
                  <a:lnTo>
                    <a:pt x="0" y="706"/>
                  </a:lnTo>
                  <a:lnTo>
                    <a:pt x="0" y="0"/>
                  </a:lnTo>
                  <a:lnTo>
                    <a:pt x="689" y="0"/>
                  </a:lnTo>
                  <a:lnTo>
                    <a:pt x="689" y="94"/>
                  </a:lnTo>
                  <a:lnTo>
                    <a:pt x="598" y="148"/>
                  </a:lnTo>
                  <a:lnTo>
                    <a:pt x="598" y="94"/>
                  </a:lnTo>
                  <a:lnTo>
                    <a:pt x="94" y="94"/>
                  </a:lnTo>
                  <a:lnTo>
                    <a:pt x="94" y="611"/>
                  </a:lnTo>
                  <a:lnTo>
                    <a:pt x="598" y="611"/>
                  </a:lnTo>
                  <a:lnTo>
                    <a:pt x="598" y="353"/>
                  </a:lnTo>
                  <a:lnTo>
                    <a:pt x="689" y="288"/>
                  </a:lnTo>
                  <a:close/>
                </a:path>
              </a:pathLst>
            </a:custGeom>
            <a:grpFill/>
            <a:ln>
              <a:noFill/>
            </a:ln>
            <a:effectLs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nvGrpSpPr>
            <p:cNvPr id="49" name="组合 48"/>
            <p:cNvGrpSpPr/>
            <p:nvPr/>
          </p:nvGrpSpPr>
          <p:grpSpPr>
            <a:xfrm>
              <a:off x="4008050" y="1881704"/>
              <a:ext cx="1384300" cy="903287"/>
              <a:chOff x="4008050" y="1881704"/>
              <a:chExt cx="1384300" cy="903287"/>
            </a:xfrm>
            <a:grpFill/>
          </p:grpSpPr>
          <p:sp>
            <p:nvSpPr>
              <p:cNvPr id="50" name="Freeform 50"/>
              <p:cNvSpPr>
                <a:spLocks/>
              </p:cNvSpPr>
              <p:nvPr/>
            </p:nvSpPr>
            <p:spPr bwMode="auto">
              <a:xfrm>
                <a:off x="4862125" y="1881704"/>
                <a:ext cx="530225" cy="403225"/>
              </a:xfrm>
              <a:custGeom>
                <a:avLst/>
                <a:gdLst>
                  <a:gd name="T0" fmla="*/ 334 w 334"/>
                  <a:gd name="T1" fmla="*/ 0 h 254"/>
                  <a:gd name="T2" fmla="*/ 0 w 334"/>
                  <a:gd name="T3" fmla="*/ 254 h 254"/>
                  <a:gd name="T4" fmla="*/ 0 w 334"/>
                  <a:gd name="T5" fmla="*/ 194 h 254"/>
                  <a:gd name="T6" fmla="*/ 334 w 334"/>
                  <a:gd name="T7" fmla="*/ 0 h 254"/>
                </a:gdLst>
                <a:ahLst/>
                <a:cxnLst>
                  <a:cxn ang="0">
                    <a:pos x="T0" y="T1"/>
                  </a:cxn>
                  <a:cxn ang="0">
                    <a:pos x="T2" y="T3"/>
                  </a:cxn>
                  <a:cxn ang="0">
                    <a:pos x="T4" y="T5"/>
                  </a:cxn>
                  <a:cxn ang="0">
                    <a:pos x="T6" y="T7"/>
                  </a:cxn>
                </a:cxnLst>
                <a:rect l="0" t="0" r="r" b="b"/>
                <a:pathLst>
                  <a:path w="334" h="254">
                    <a:moveTo>
                      <a:pt x="334" y="0"/>
                    </a:moveTo>
                    <a:lnTo>
                      <a:pt x="0" y="254"/>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1" name="Freeform 58"/>
              <p:cNvSpPr>
                <a:spLocks/>
              </p:cNvSpPr>
              <p:nvPr/>
            </p:nvSpPr>
            <p:spPr bwMode="auto">
              <a:xfrm>
                <a:off x="4717663" y="2189679"/>
                <a:ext cx="144463" cy="206375"/>
              </a:xfrm>
              <a:custGeom>
                <a:avLst/>
                <a:gdLst>
                  <a:gd name="T0" fmla="*/ 91 w 91"/>
                  <a:gd name="T1" fmla="*/ 0 h 130"/>
                  <a:gd name="T2" fmla="*/ 91 w 91"/>
                  <a:gd name="T3" fmla="*/ 60 h 130"/>
                  <a:gd name="T4" fmla="*/ 0 w 91"/>
                  <a:gd name="T5" fmla="*/ 130 h 130"/>
                  <a:gd name="T6" fmla="*/ 0 w 91"/>
                  <a:gd name="T7" fmla="*/ 54 h 130"/>
                  <a:gd name="T8" fmla="*/ 91 w 91"/>
                  <a:gd name="T9" fmla="*/ 0 h 130"/>
                </a:gdLst>
                <a:ahLst/>
                <a:cxnLst>
                  <a:cxn ang="0">
                    <a:pos x="T0" y="T1"/>
                  </a:cxn>
                  <a:cxn ang="0">
                    <a:pos x="T2" y="T3"/>
                  </a:cxn>
                  <a:cxn ang="0">
                    <a:pos x="T4" y="T5"/>
                  </a:cxn>
                  <a:cxn ang="0">
                    <a:pos x="T6" y="T7"/>
                  </a:cxn>
                  <a:cxn ang="0">
                    <a:pos x="T8" y="T9"/>
                  </a:cxn>
                </a:cxnLst>
                <a:rect l="0" t="0" r="r" b="b"/>
                <a:pathLst>
                  <a:path w="91" h="130">
                    <a:moveTo>
                      <a:pt x="91" y="0"/>
                    </a:moveTo>
                    <a:lnTo>
                      <a:pt x="91" y="60"/>
                    </a:lnTo>
                    <a:lnTo>
                      <a:pt x="0" y="130"/>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2" name="Freeform 61"/>
              <p:cNvSpPr>
                <a:spLocks/>
              </p:cNvSpPr>
              <p:nvPr/>
            </p:nvSpPr>
            <p:spPr bwMode="auto">
              <a:xfrm>
                <a:off x="4008050" y="2275403"/>
                <a:ext cx="709613" cy="509588"/>
              </a:xfrm>
              <a:custGeom>
                <a:avLst/>
                <a:gdLst>
                  <a:gd name="T0" fmla="*/ 447 w 447"/>
                  <a:gd name="T1" fmla="*/ 0 h 321"/>
                  <a:gd name="T2" fmla="*/ 447 w 447"/>
                  <a:gd name="T3" fmla="*/ 76 h 321"/>
                  <a:gd name="T4" fmla="*/ 123 w 447"/>
                  <a:gd name="T5" fmla="*/ 321 h 321"/>
                  <a:gd name="T6" fmla="*/ 0 w 447"/>
                  <a:gd name="T7" fmla="*/ 22 h 321"/>
                  <a:gd name="T8" fmla="*/ 123 w 447"/>
                  <a:gd name="T9" fmla="*/ 186 h 321"/>
                  <a:gd name="T10" fmla="*/ 447 w 447"/>
                  <a:gd name="T11" fmla="*/ 0 h 321"/>
                </a:gdLst>
                <a:ahLst/>
                <a:cxnLst>
                  <a:cxn ang="0">
                    <a:pos x="T0" y="T1"/>
                  </a:cxn>
                  <a:cxn ang="0">
                    <a:pos x="T2" y="T3"/>
                  </a:cxn>
                  <a:cxn ang="0">
                    <a:pos x="T4" y="T5"/>
                  </a:cxn>
                  <a:cxn ang="0">
                    <a:pos x="T6" y="T7"/>
                  </a:cxn>
                  <a:cxn ang="0">
                    <a:pos x="T8" y="T9"/>
                  </a:cxn>
                  <a:cxn ang="0">
                    <a:pos x="T10" y="T11"/>
                  </a:cxn>
                </a:cxnLst>
                <a:rect l="0" t="0" r="r" b="b"/>
                <a:pathLst>
                  <a:path w="447" h="321">
                    <a:moveTo>
                      <a:pt x="447" y="0"/>
                    </a:moveTo>
                    <a:lnTo>
                      <a:pt x="447" y="76"/>
                    </a:lnTo>
                    <a:lnTo>
                      <a:pt x="123" y="321"/>
                    </a:lnTo>
                    <a:lnTo>
                      <a:pt x="0" y="22"/>
                    </a:lnTo>
                    <a:lnTo>
                      <a:pt x="123" y="186"/>
                    </a:lnTo>
                    <a:lnTo>
                      <a:pt x="4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sp>
        <p:nvSpPr>
          <p:cNvPr id="8" name="矩形 7"/>
          <p:cNvSpPr/>
          <p:nvPr/>
        </p:nvSpPr>
        <p:spPr>
          <a:xfrm>
            <a:off x="3368508" y="1392138"/>
            <a:ext cx="8182142" cy="4524315"/>
          </a:xfrm>
          <a:prstGeom prst="rect">
            <a:avLst/>
          </a:prstGeom>
        </p:spPr>
        <p:txBody>
          <a:bodyPr wrap="square">
            <a:spAutoFit/>
          </a:bodyPr>
          <a:lstStyle/>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(2) </a:t>
            </a:r>
            <a:r>
              <a:rPr lang="zh-CN" altLang="en-US" sz="2000" dirty="0">
                <a:solidFill>
                  <a:schemeClr val="tx1">
                    <a:lumMod val="75000"/>
                    <a:lumOff val="25000"/>
                  </a:schemeClr>
                </a:solidFill>
                <a:latin typeface="微软雅黑" pitchFamily="34" charset="-122"/>
                <a:ea typeface="微软雅黑" pitchFamily="34" charset="-122"/>
              </a:rPr>
              <a:t>防范合同管理中法律风险的措施</a:t>
            </a: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第一</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在企业内部建立严格的合同评审机制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落实合同会签制度</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做好合同风险的</a:t>
            </a:r>
            <a:r>
              <a:rPr lang="zh-CN" altLang="en-US" sz="2000" dirty="0" smtClean="0">
                <a:solidFill>
                  <a:schemeClr val="tx1">
                    <a:lumMod val="75000"/>
                    <a:lumOff val="25000"/>
                  </a:schemeClr>
                </a:solidFill>
                <a:latin typeface="微软雅黑" pitchFamily="34" charset="-122"/>
                <a:ea typeface="微软雅黑" pitchFamily="34" charset="-122"/>
              </a:rPr>
              <a:t>事先</a:t>
            </a:r>
            <a:r>
              <a:rPr lang="zh-CN" altLang="en-US" sz="2000" dirty="0">
                <a:solidFill>
                  <a:schemeClr val="tx1">
                    <a:lumMod val="75000"/>
                    <a:lumOff val="25000"/>
                  </a:schemeClr>
                </a:solidFill>
                <a:latin typeface="微软雅黑" pitchFamily="34" charset="-122"/>
                <a:ea typeface="微软雅黑" pitchFamily="34" charset="-122"/>
              </a:rPr>
              <a:t>防范</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第二</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收集与本行业有关的合同文本</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对合同文本进行整理</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形成符合本企业特点</a:t>
            </a:r>
            <a:r>
              <a:rPr lang="zh-CN" altLang="en-US" sz="2000" dirty="0" smtClean="0">
                <a:solidFill>
                  <a:schemeClr val="tx1">
                    <a:lumMod val="75000"/>
                    <a:lumOff val="25000"/>
                  </a:schemeClr>
                </a:solidFill>
                <a:latin typeface="微软雅黑" pitchFamily="34" charset="-122"/>
                <a:ea typeface="微软雅黑" pitchFamily="34" charset="-122"/>
              </a:rPr>
              <a:t>的示范</a:t>
            </a:r>
            <a:r>
              <a:rPr lang="zh-CN" altLang="en-US" sz="2000" dirty="0">
                <a:solidFill>
                  <a:schemeClr val="tx1">
                    <a:lumMod val="75000"/>
                    <a:lumOff val="25000"/>
                  </a:schemeClr>
                </a:solidFill>
                <a:latin typeface="微软雅黑" pitchFamily="34" charset="-122"/>
                <a:ea typeface="微软雅黑" pitchFamily="34" charset="-122"/>
              </a:rPr>
              <a:t>文本</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第三</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提高企业全体员工的法律水平</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进行有针对性的培训</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提高员工履约能力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防范</a:t>
            </a:r>
            <a:r>
              <a:rPr lang="zh-CN" altLang="en-US" sz="2000" dirty="0">
                <a:solidFill>
                  <a:schemeClr val="tx1">
                    <a:lumMod val="75000"/>
                    <a:lumOff val="25000"/>
                  </a:schemeClr>
                </a:solidFill>
                <a:latin typeface="微软雅黑" pitchFamily="34" charset="-122"/>
                <a:ea typeface="微软雅黑" pitchFamily="34" charset="-122"/>
              </a:rPr>
              <a:t>合同履行过程中的法律风险</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第四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做好合同相对人的资信调查</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建立信用等级评价</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客户登记制度。</a:t>
            </a: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第五</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利用担保保证合同全面履行</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第六</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利用保险制度转嫁合同风险。</a:t>
            </a: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第七</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在企业内部建立完善的法律事务机构</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建立和实行企业总法律顾问制度。</a:t>
            </a:r>
          </a:p>
        </p:txBody>
      </p:sp>
      <p:sp>
        <p:nvSpPr>
          <p:cNvPr id="25" name="矩形 24"/>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6" name="组合 25"/>
          <p:cNvGrpSpPr/>
          <p:nvPr/>
        </p:nvGrpSpPr>
        <p:grpSpPr>
          <a:xfrm>
            <a:off x="192881" y="893"/>
            <a:ext cx="575915" cy="836495"/>
            <a:chOff x="841003" y="360040"/>
            <a:chExt cx="504056" cy="836712"/>
          </a:xfrm>
          <a:solidFill>
            <a:schemeClr val="accent1"/>
          </a:solidFill>
        </p:grpSpPr>
        <p:sp>
          <p:nvSpPr>
            <p:cNvPr id="27" name="矩形 26"/>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8" name="等腰三角形 27"/>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0" name="矩形 2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9"/>
          <p:cNvSpPr txBox="1"/>
          <p:nvPr/>
        </p:nvSpPr>
        <p:spPr>
          <a:xfrm>
            <a:off x="840784" y="203271"/>
            <a:ext cx="7357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创业中的法律</a:t>
            </a:r>
            <a:r>
              <a:rPr lang="zh-CN" altLang="en-US" sz="2400" b="1" dirty="0" smtClean="0">
                <a:solidFill>
                  <a:schemeClr val="tx1">
                    <a:lumMod val="75000"/>
                    <a:lumOff val="25000"/>
                  </a:schemeClr>
                </a:solidFill>
                <a:latin typeface="微软雅黑" pitchFamily="34" charset="-122"/>
                <a:ea typeface="微软雅黑" pitchFamily="34" charset="-122"/>
              </a:rPr>
              <a:t>知识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创业中常见的法律风险</a:t>
            </a:r>
          </a:p>
        </p:txBody>
      </p:sp>
      <p:sp>
        <p:nvSpPr>
          <p:cNvPr id="32" name="矩形 31"/>
          <p:cNvSpPr/>
          <p:nvPr/>
        </p:nvSpPr>
        <p:spPr>
          <a:xfrm>
            <a:off x="449790" y="932934"/>
            <a:ext cx="3520516" cy="430374"/>
          </a:xfrm>
          <a:prstGeom prst="rect">
            <a:avLst/>
          </a:prstGeom>
        </p:spPr>
        <p:txBody>
          <a:bodyPr wrap="non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4. </a:t>
            </a:r>
            <a:r>
              <a:rPr lang="zh-CN" altLang="en-US" sz="2000" b="1" dirty="0">
                <a:solidFill>
                  <a:schemeClr val="accent2"/>
                </a:solidFill>
                <a:latin typeface="微软雅黑" pitchFamily="34" charset="-122"/>
                <a:ea typeface="微软雅黑" pitchFamily="34" charset="-122"/>
              </a:rPr>
              <a:t>合同管理中的法律风险</a:t>
            </a:r>
          </a:p>
        </p:txBody>
      </p:sp>
    </p:spTree>
    <p:extLst>
      <p:ext uri="{BB962C8B-B14F-4D97-AF65-F5344CB8AC3E}">
        <p14:creationId xmlns:p14="http://schemas.microsoft.com/office/powerpoint/2010/main" val="301791158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2" presetClass="entr" presetSubtype="4"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down)">
                                      <p:cBhvr>
                                        <p:cTn id="10" dur="500"/>
                                        <p:tgtEl>
                                          <p:spTgt spid="4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7" name="文本框 9"/>
          <p:cNvSpPr txBox="1"/>
          <p:nvPr/>
        </p:nvSpPr>
        <p:spPr>
          <a:xfrm>
            <a:off x="840784" y="203271"/>
            <a:ext cx="47091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创业中的</a:t>
            </a:r>
            <a:r>
              <a:rPr lang="zh-CN" altLang="en-US" sz="2400" b="1" dirty="0" smtClean="0">
                <a:solidFill>
                  <a:schemeClr val="tx1">
                    <a:lumMod val="75000"/>
                    <a:lumOff val="25000"/>
                  </a:schemeClr>
                </a:solidFill>
                <a:latin typeface="微软雅黑" pitchFamily="34" charset="-122"/>
                <a:ea typeface="微软雅黑" pitchFamily="34" charset="-122"/>
              </a:rPr>
              <a:t>道德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相关概念</a:t>
            </a:r>
          </a:p>
        </p:txBody>
      </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Picture 2" descr="C:\Users\Thinkpad\Desktop\e3e3.png"/>
          <p:cNvPicPr>
            <a:picLocks noChangeAspect="1" noChangeArrowheads="1"/>
          </p:cNvPicPr>
          <p:nvPr/>
        </p:nvPicPr>
        <p:blipFill>
          <a:blip r:embed="rId3" cstate="print"/>
          <a:srcRect/>
          <a:stretch>
            <a:fillRect/>
          </a:stretch>
        </p:blipFill>
        <p:spPr bwMode="auto">
          <a:xfrm>
            <a:off x="8442325" y="422551"/>
            <a:ext cx="3749675" cy="2767745"/>
          </a:xfrm>
          <a:prstGeom prst="rect">
            <a:avLst/>
          </a:prstGeom>
          <a:noFill/>
          <a:ln w="9525">
            <a:noFill/>
            <a:miter lim="800000"/>
            <a:headEnd/>
            <a:tailEnd/>
          </a:ln>
        </p:spPr>
      </p:pic>
      <p:sp>
        <p:nvSpPr>
          <p:cNvPr id="14" name="矩形 13"/>
          <p:cNvSpPr/>
          <p:nvPr/>
        </p:nvSpPr>
        <p:spPr>
          <a:xfrm>
            <a:off x="2495550" y="1868438"/>
            <a:ext cx="6216650" cy="3015697"/>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创业者必须遵循商业道德</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其主要</a:t>
            </a:r>
            <a:r>
              <a:rPr lang="zh-CN" altLang="en-US" sz="2000" dirty="0" smtClean="0">
                <a:solidFill>
                  <a:schemeClr val="tx1">
                    <a:lumMod val="75000"/>
                    <a:lumOff val="25000"/>
                  </a:schemeClr>
                </a:solidFill>
                <a:latin typeface="微软雅黑" pitchFamily="34" charset="-122"/>
                <a:ea typeface="微软雅黑" pitchFamily="34" charset="-122"/>
              </a:rPr>
              <a:t>内容</a:t>
            </a:r>
            <a:r>
              <a:rPr lang="zh-CN" altLang="en-US" sz="2000" dirty="0">
                <a:solidFill>
                  <a:schemeClr val="tx1">
                    <a:lumMod val="75000"/>
                    <a:lumOff val="25000"/>
                  </a:schemeClr>
                </a:solidFill>
                <a:latin typeface="微软雅黑" pitchFamily="34" charset="-122"/>
                <a:ea typeface="微软雅黑" pitchFamily="34" charset="-122"/>
              </a:rPr>
              <a:t>有</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(1) </a:t>
            </a:r>
            <a:r>
              <a:rPr lang="zh-CN" altLang="en-US" sz="2000" dirty="0">
                <a:solidFill>
                  <a:schemeClr val="tx1">
                    <a:lumMod val="75000"/>
                    <a:lumOff val="25000"/>
                  </a:schemeClr>
                </a:solidFill>
                <a:latin typeface="微软雅黑" pitchFamily="34" charset="-122"/>
                <a:ea typeface="微软雅黑" pitchFamily="34" charset="-122"/>
              </a:rPr>
              <a:t>捍卫本企业所定的道德规范</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(2) </a:t>
            </a:r>
            <a:r>
              <a:rPr lang="zh-CN" altLang="en-US" sz="2000" dirty="0">
                <a:solidFill>
                  <a:schemeClr val="tx1">
                    <a:lumMod val="75000"/>
                    <a:lumOff val="25000"/>
                  </a:schemeClr>
                </a:solidFill>
                <a:latin typeface="微软雅黑" pitchFamily="34" charset="-122"/>
                <a:ea typeface="微软雅黑" pitchFamily="34" charset="-122"/>
              </a:rPr>
              <a:t>强化本企业在业界的形象和声誉</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(3) </a:t>
            </a:r>
            <a:r>
              <a:rPr lang="zh-CN" altLang="en-US" sz="2000" dirty="0">
                <a:solidFill>
                  <a:schemeClr val="tx1">
                    <a:lumMod val="75000"/>
                    <a:lumOff val="25000"/>
                  </a:schemeClr>
                </a:solidFill>
                <a:latin typeface="微软雅黑" pitchFamily="34" charset="-122"/>
                <a:ea typeface="微软雅黑" pitchFamily="34" charset="-122"/>
              </a:rPr>
              <a:t>维持本企业的道德责任感</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以诚信为原则</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(4) </a:t>
            </a:r>
            <a:r>
              <a:rPr lang="zh-CN" altLang="en-US" sz="2000" dirty="0">
                <a:solidFill>
                  <a:schemeClr val="tx1">
                    <a:lumMod val="75000"/>
                    <a:lumOff val="25000"/>
                  </a:schemeClr>
                </a:solidFill>
                <a:latin typeface="微软雅黑" pitchFamily="34" charset="-122"/>
                <a:ea typeface="微软雅黑" pitchFamily="34" charset="-122"/>
              </a:rPr>
              <a:t>永远以客户的需求为第一考虑</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(5) </a:t>
            </a:r>
            <a:r>
              <a:rPr lang="zh-CN" altLang="en-US" sz="2000" dirty="0">
                <a:solidFill>
                  <a:schemeClr val="tx1">
                    <a:lumMod val="75000"/>
                    <a:lumOff val="25000"/>
                  </a:schemeClr>
                </a:solidFill>
                <a:latin typeface="微软雅黑" pitchFamily="34" charset="-122"/>
                <a:ea typeface="微软雅黑" pitchFamily="34" charset="-122"/>
              </a:rPr>
              <a:t>确实掌握生产和服务成本</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获取合理利润</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(6) </a:t>
            </a:r>
            <a:r>
              <a:rPr lang="zh-CN" altLang="en-US" sz="2000" dirty="0">
                <a:solidFill>
                  <a:schemeClr val="tx1">
                    <a:lumMod val="75000"/>
                    <a:lumOff val="25000"/>
                  </a:schemeClr>
                </a:solidFill>
                <a:latin typeface="微软雅黑" pitchFamily="34" charset="-122"/>
                <a:ea typeface="微软雅黑" pitchFamily="34" charset="-122"/>
              </a:rPr>
              <a:t>确保安全性和效率</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(7) </a:t>
            </a:r>
            <a:r>
              <a:rPr lang="zh-CN" altLang="en-US" sz="2000" dirty="0">
                <a:solidFill>
                  <a:schemeClr val="tx1">
                    <a:lumMod val="75000"/>
                    <a:lumOff val="25000"/>
                  </a:schemeClr>
                </a:solidFill>
                <a:latin typeface="微软雅黑" pitchFamily="34" charset="-122"/>
                <a:ea typeface="微软雅黑" pitchFamily="34" charset="-122"/>
              </a:rPr>
              <a:t>不要做违法和不道德的行为。</a:t>
            </a:r>
          </a:p>
        </p:txBody>
      </p:sp>
    </p:spTree>
    <p:extLst>
      <p:ext uri="{BB962C8B-B14F-4D97-AF65-F5344CB8AC3E}">
        <p14:creationId xmlns:p14="http://schemas.microsoft.com/office/powerpoint/2010/main" val="40833549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00"/>
                                        <p:tgtEl>
                                          <p:spTgt spid="4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05777" y="1763141"/>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13" name="TextBox 12"/>
          <p:cNvSpPr txBox="1"/>
          <p:nvPr/>
        </p:nvSpPr>
        <p:spPr>
          <a:xfrm>
            <a:off x="1205777" y="1824676"/>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1</a:t>
            </a:r>
            <a:endParaRPr lang="zh-CN" altLang="en-US" sz="2000" dirty="0">
              <a:solidFill>
                <a:schemeClr val="bg1"/>
              </a:solidFill>
              <a:latin typeface="微软雅黑"/>
              <a:ea typeface="微软雅黑"/>
              <a:cs typeface="+mn-ea"/>
              <a:sym typeface="微软雅黑"/>
            </a:endParaRPr>
          </a:p>
        </p:txBody>
      </p:sp>
      <p:sp>
        <p:nvSpPr>
          <p:cNvPr id="3" name="矩形 2"/>
          <p:cNvSpPr/>
          <p:nvPr/>
        </p:nvSpPr>
        <p:spPr>
          <a:xfrm>
            <a:off x="2082800" y="1827456"/>
            <a:ext cx="7588250" cy="430374"/>
          </a:xfrm>
          <a:prstGeom prst="rect">
            <a:avLst/>
          </a:prstGeom>
        </p:spPr>
        <p:txBody>
          <a:bodyPr wrap="square">
            <a:spAutoFit/>
          </a:bodyPr>
          <a:lstStyle/>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是否</a:t>
            </a:r>
            <a:r>
              <a:rPr lang="zh-CN" altLang="en-US" sz="2000" dirty="0">
                <a:solidFill>
                  <a:schemeClr val="tx1">
                    <a:lumMod val="75000"/>
                    <a:lumOff val="25000"/>
                  </a:schemeClr>
                </a:solidFill>
                <a:latin typeface="微软雅黑" pitchFamily="34" charset="-122"/>
                <a:ea typeface="微软雅黑" pitchFamily="34" charset="-122"/>
              </a:rPr>
              <a:t>要走上创业之路</a:t>
            </a:r>
          </a:p>
        </p:txBody>
      </p:sp>
      <p:sp>
        <p:nvSpPr>
          <p:cNvPr id="14" name="矩形 13"/>
          <p:cNvSpPr/>
          <p:nvPr/>
        </p:nvSpPr>
        <p:spPr>
          <a:xfrm>
            <a:off x="1205777" y="2410230"/>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15" name="TextBox 14"/>
          <p:cNvSpPr txBox="1"/>
          <p:nvPr/>
        </p:nvSpPr>
        <p:spPr>
          <a:xfrm>
            <a:off x="1205777" y="2471765"/>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2</a:t>
            </a:r>
            <a:endParaRPr lang="zh-CN" altLang="en-US" sz="2000" dirty="0">
              <a:solidFill>
                <a:schemeClr val="bg1"/>
              </a:solidFill>
              <a:latin typeface="微软雅黑"/>
              <a:ea typeface="微软雅黑"/>
              <a:cs typeface="+mn-ea"/>
              <a:sym typeface="微软雅黑"/>
            </a:endParaRPr>
          </a:p>
        </p:txBody>
      </p:sp>
      <p:sp>
        <p:nvSpPr>
          <p:cNvPr id="16" name="矩形 15"/>
          <p:cNvSpPr/>
          <p:nvPr/>
        </p:nvSpPr>
        <p:spPr>
          <a:xfrm>
            <a:off x="2082801" y="2474545"/>
            <a:ext cx="7588250" cy="43037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这项知识产权属于谁</a:t>
            </a:r>
          </a:p>
        </p:txBody>
      </p:sp>
      <p:sp>
        <p:nvSpPr>
          <p:cNvPr id="17" name="矩形 16"/>
          <p:cNvSpPr/>
          <p:nvPr/>
        </p:nvSpPr>
        <p:spPr>
          <a:xfrm>
            <a:off x="1205777" y="3064891"/>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20" name="TextBox 19"/>
          <p:cNvSpPr txBox="1"/>
          <p:nvPr/>
        </p:nvSpPr>
        <p:spPr>
          <a:xfrm>
            <a:off x="1205777" y="3126426"/>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3</a:t>
            </a:r>
            <a:endParaRPr lang="zh-CN" altLang="en-US" sz="2000" dirty="0">
              <a:solidFill>
                <a:schemeClr val="bg1"/>
              </a:solidFill>
              <a:latin typeface="微软雅黑"/>
              <a:ea typeface="微软雅黑"/>
              <a:cs typeface="+mn-ea"/>
              <a:sym typeface="微软雅黑"/>
            </a:endParaRPr>
          </a:p>
        </p:txBody>
      </p:sp>
      <p:sp>
        <p:nvSpPr>
          <p:cNvPr id="21" name="矩形 20"/>
          <p:cNvSpPr/>
          <p:nvPr/>
        </p:nvSpPr>
        <p:spPr>
          <a:xfrm>
            <a:off x="2082800" y="3065706"/>
            <a:ext cx="9124950" cy="43037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团队中谁在真正做事</a:t>
            </a:r>
          </a:p>
        </p:txBody>
      </p:sp>
      <p:sp>
        <p:nvSpPr>
          <p:cNvPr id="22" name="矩形 21"/>
          <p:cNvSpPr/>
          <p:nvPr/>
        </p:nvSpPr>
        <p:spPr>
          <a:xfrm>
            <a:off x="1205777" y="3706241"/>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23" name="TextBox 22"/>
          <p:cNvSpPr txBox="1"/>
          <p:nvPr/>
        </p:nvSpPr>
        <p:spPr>
          <a:xfrm>
            <a:off x="1205777" y="3767776"/>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4</a:t>
            </a:r>
            <a:endParaRPr lang="zh-CN" altLang="en-US" sz="2000" dirty="0">
              <a:solidFill>
                <a:schemeClr val="bg1"/>
              </a:solidFill>
              <a:latin typeface="微软雅黑"/>
              <a:ea typeface="微软雅黑"/>
              <a:cs typeface="+mn-ea"/>
              <a:sym typeface="微软雅黑"/>
            </a:endParaRPr>
          </a:p>
        </p:txBody>
      </p:sp>
      <p:sp>
        <p:nvSpPr>
          <p:cNvPr id="24" name="矩形 23"/>
          <p:cNvSpPr/>
          <p:nvPr/>
        </p:nvSpPr>
        <p:spPr>
          <a:xfrm>
            <a:off x="2082802" y="3770556"/>
            <a:ext cx="9124948" cy="43037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我们可以向投资机构撒谎吗</a:t>
            </a:r>
          </a:p>
        </p:txBody>
      </p:sp>
      <p:sp>
        <p:nvSpPr>
          <p:cNvPr id="25" name="矩形 24"/>
          <p:cNvSpPr/>
          <p:nvPr/>
        </p:nvSpPr>
        <p:spPr>
          <a:xfrm>
            <a:off x="1205777" y="4328541"/>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27" name="TextBox 26"/>
          <p:cNvSpPr txBox="1"/>
          <p:nvPr/>
        </p:nvSpPr>
        <p:spPr>
          <a:xfrm>
            <a:off x="1205777" y="4390076"/>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5</a:t>
            </a:r>
            <a:endParaRPr lang="zh-CN" altLang="en-US" sz="2000" dirty="0">
              <a:solidFill>
                <a:schemeClr val="bg1"/>
              </a:solidFill>
              <a:latin typeface="微软雅黑"/>
              <a:ea typeface="微软雅黑"/>
              <a:cs typeface="+mn-ea"/>
              <a:sym typeface="微软雅黑"/>
            </a:endParaRPr>
          </a:p>
        </p:txBody>
      </p:sp>
      <p:sp>
        <p:nvSpPr>
          <p:cNvPr id="28" name="矩形 27"/>
          <p:cNvSpPr/>
          <p:nvPr/>
        </p:nvSpPr>
        <p:spPr>
          <a:xfrm>
            <a:off x="2082803" y="4392856"/>
            <a:ext cx="7588250" cy="43037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我们可以欺骗消费者吗</a:t>
            </a:r>
          </a:p>
        </p:txBody>
      </p:sp>
      <p:sp>
        <p:nvSpPr>
          <p:cNvPr id="29" name="矩形 28"/>
          <p:cNvSpPr/>
          <p:nvPr/>
        </p:nvSpPr>
        <p:spPr>
          <a:xfrm>
            <a:off x="6289676" y="1810463"/>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35" name="TextBox 34"/>
          <p:cNvSpPr txBox="1"/>
          <p:nvPr/>
        </p:nvSpPr>
        <p:spPr>
          <a:xfrm>
            <a:off x="6289676" y="1871998"/>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6</a:t>
            </a:r>
            <a:endParaRPr lang="zh-CN" altLang="en-US" sz="2000" dirty="0">
              <a:solidFill>
                <a:schemeClr val="bg1"/>
              </a:solidFill>
              <a:latin typeface="微软雅黑"/>
              <a:ea typeface="微软雅黑"/>
              <a:cs typeface="+mn-ea"/>
              <a:sym typeface="微软雅黑"/>
            </a:endParaRPr>
          </a:p>
        </p:txBody>
      </p:sp>
      <p:sp>
        <p:nvSpPr>
          <p:cNvPr id="36" name="矩形 35"/>
          <p:cNvSpPr/>
          <p:nvPr/>
        </p:nvSpPr>
        <p:spPr>
          <a:xfrm>
            <a:off x="7166699" y="1874778"/>
            <a:ext cx="7588250" cy="43037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我们可以欺骗投资者吗</a:t>
            </a:r>
          </a:p>
        </p:txBody>
      </p:sp>
      <p:sp>
        <p:nvSpPr>
          <p:cNvPr id="37" name="矩形 36"/>
          <p:cNvSpPr/>
          <p:nvPr/>
        </p:nvSpPr>
        <p:spPr>
          <a:xfrm>
            <a:off x="6289676" y="2413713"/>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38" name="TextBox 37"/>
          <p:cNvSpPr txBox="1"/>
          <p:nvPr/>
        </p:nvSpPr>
        <p:spPr>
          <a:xfrm>
            <a:off x="6289676" y="2475248"/>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7</a:t>
            </a:r>
            <a:endParaRPr lang="zh-CN" altLang="en-US" sz="2000" dirty="0">
              <a:solidFill>
                <a:schemeClr val="bg1"/>
              </a:solidFill>
              <a:latin typeface="微软雅黑"/>
              <a:ea typeface="微软雅黑"/>
              <a:cs typeface="+mn-ea"/>
              <a:sym typeface="微软雅黑"/>
            </a:endParaRPr>
          </a:p>
        </p:txBody>
      </p:sp>
      <p:sp>
        <p:nvSpPr>
          <p:cNvPr id="39" name="矩形 38"/>
          <p:cNvSpPr/>
          <p:nvPr/>
        </p:nvSpPr>
        <p:spPr>
          <a:xfrm>
            <a:off x="7166703" y="2478028"/>
            <a:ext cx="7588250" cy="43037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我们可以篡改数据吗</a:t>
            </a:r>
          </a:p>
        </p:txBody>
      </p:sp>
      <p:sp>
        <p:nvSpPr>
          <p:cNvPr id="40" name="矩形 39"/>
          <p:cNvSpPr/>
          <p:nvPr/>
        </p:nvSpPr>
        <p:spPr>
          <a:xfrm>
            <a:off x="6289676" y="3023313"/>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41" name="TextBox 40"/>
          <p:cNvSpPr txBox="1"/>
          <p:nvPr/>
        </p:nvSpPr>
        <p:spPr>
          <a:xfrm>
            <a:off x="6289676" y="3084848"/>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8</a:t>
            </a:r>
            <a:endParaRPr lang="zh-CN" altLang="en-US" sz="2000" dirty="0">
              <a:solidFill>
                <a:schemeClr val="bg1"/>
              </a:solidFill>
              <a:latin typeface="微软雅黑"/>
              <a:ea typeface="微软雅黑"/>
              <a:cs typeface="+mn-ea"/>
              <a:sym typeface="微软雅黑"/>
            </a:endParaRPr>
          </a:p>
        </p:txBody>
      </p:sp>
      <p:sp>
        <p:nvSpPr>
          <p:cNvPr id="42" name="矩形 41"/>
          <p:cNvSpPr/>
          <p:nvPr/>
        </p:nvSpPr>
        <p:spPr>
          <a:xfrm>
            <a:off x="7166699" y="3087628"/>
            <a:ext cx="7588250" cy="43037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这些数据到底算谁的</a:t>
            </a:r>
          </a:p>
        </p:txBody>
      </p:sp>
      <p:sp>
        <p:nvSpPr>
          <p:cNvPr id="43" name="矩形 42"/>
          <p:cNvSpPr/>
          <p:nvPr/>
        </p:nvSpPr>
        <p:spPr>
          <a:xfrm>
            <a:off x="6289676" y="3645613"/>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44" name="TextBox 43"/>
          <p:cNvSpPr txBox="1"/>
          <p:nvPr/>
        </p:nvSpPr>
        <p:spPr>
          <a:xfrm>
            <a:off x="6289676" y="3707148"/>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9</a:t>
            </a:r>
            <a:endParaRPr lang="zh-CN" altLang="en-US" sz="2000" dirty="0">
              <a:solidFill>
                <a:schemeClr val="bg1"/>
              </a:solidFill>
              <a:latin typeface="微软雅黑"/>
              <a:ea typeface="微软雅黑"/>
              <a:cs typeface="+mn-ea"/>
              <a:sym typeface="微软雅黑"/>
            </a:endParaRPr>
          </a:p>
        </p:txBody>
      </p:sp>
      <p:sp>
        <p:nvSpPr>
          <p:cNvPr id="45" name="矩形 44"/>
          <p:cNvSpPr/>
          <p:nvPr/>
        </p:nvSpPr>
        <p:spPr>
          <a:xfrm>
            <a:off x="7166704" y="3709928"/>
            <a:ext cx="7588250" cy="43037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在社会中我们扮演着什么样的角色</a:t>
            </a:r>
          </a:p>
        </p:txBody>
      </p:sp>
      <p:sp>
        <p:nvSpPr>
          <p:cNvPr id="46" name="文本框 9"/>
          <p:cNvSpPr txBox="1"/>
          <p:nvPr/>
        </p:nvSpPr>
        <p:spPr>
          <a:xfrm>
            <a:off x="840784" y="203271"/>
            <a:ext cx="68300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创业中的</a:t>
            </a:r>
            <a:r>
              <a:rPr lang="zh-CN" altLang="en-US" sz="2400" b="1" dirty="0" smtClean="0">
                <a:solidFill>
                  <a:schemeClr val="tx1">
                    <a:lumMod val="75000"/>
                    <a:lumOff val="25000"/>
                  </a:schemeClr>
                </a:solidFill>
                <a:latin typeface="微软雅黑" pitchFamily="34" charset="-122"/>
                <a:ea typeface="微软雅黑" pitchFamily="34" charset="-122"/>
              </a:rPr>
              <a:t>道德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创业道德的具体内容</a:t>
            </a:r>
          </a:p>
        </p:txBody>
      </p:sp>
      <p:sp>
        <p:nvSpPr>
          <p:cNvPr id="49" name="矩形 48"/>
          <p:cNvSpPr/>
          <p:nvPr/>
        </p:nvSpPr>
        <p:spPr>
          <a:xfrm>
            <a:off x="6289676" y="4264226"/>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50" name="TextBox 49"/>
          <p:cNvSpPr txBox="1"/>
          <p:nvPr/>
        </p:nvSpPr>
        <p:spPr>
          <a:xfrm>
            <a:off x="6200775" y="4325761"/>
            <a:ext cx="6801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10</a:t>
            </a:r>
            <a:endParaRPr lang="zh-CN" altLang="en-US" sz="2000" dirty="0">
              <a:solidFill>
                <a:schemeClr val="bg1"/>
              </a:solidFill>
              <a:latin typeface="微软雅黑"/>
              <a:ea typeface="微软雅黑"/>
              <a:cs typeface="+mn-ea"/>
              <a:sym typeface="微软雅黑"/>
            </a:endParaRPr>
          </a:p>
        </p:txBody>
      </p:sp>
      <p:sp>
        <p:nvSpPr>
          <p:cNvPr id="51" name="矩形 50"/>
          <p:cNvSpPr/>
          <p:nvPr/>
        </p:nvSpPr>
        <p:spPr>
          <a:xfrm>
            <a:off x="7166704" y="4328541"/>
            <a:ext cx="7588250" cy="43037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创业最后将以什么收尾</a:t>
            </a:r>
          </a:p>
        </p:txBody>
      </p:sp>
    </p:spTree>
    <p:extLst>
      <p:ext uri="{BB962C8B-B14F-4D97-AF65-F5344CB8AC3E}">
        <p14:creationId xmlns:p14="http://schemas.microsoft.com/office/powerpoint/2010/main" val="8420853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p:cTn id="41" dur="500" fill="hold"/>
                                        <p:tgtEl>
                                          <p:spTgt spid="17"/>
                                        </p:tgtEl>
                                        <p:attrNameLst>
                                          <p:attrName>ppt_w</p:attrName>
                                        </p:attrNameLst>
                                      </p:cBhvr>
                                      <p:tavLst>
                                        <p:tav tm="0">
                                          <p:val>
                                            <p:fltVal val="0"/>
                                          </p:val>
                                        </p:tav>
                                        <p:tav tm="100000">
                                          <p:val>
                                            <p:strVal val="#ppt_w"/>
                                          </p:val>
                                        </p:tav>
                                      </p:tavLst>
                                    </p:anim>
                                    <p:anim calcmode="lin" valueType="num">
                                      <p:cBhvr>
                                        <p:cTn id="42" dur="500" fill="hold"/>
                                        <p:tgtEl>
                                          <p:spTgt spid="17"/>
                                        </p:tgtEl>
                                        <p:attrNameLst>
                                          <p:attrName>ppt_h</p:attrName>
                                        </p:attrNameLst>
                                      </p:cBhvr>
                                      <p:tavLst>
                                        <p:tav tm="0">
                                          <p:val>
                                            <p:fltVal val="0"/>
                                          </p:val>
                                        </p:tav>
                                        <p:tav tm="100000">
                                          <p:val>
                                            <p:strVal val="#ppt_h"/>
                                          </p:val>
                                        </p:tav>
                                      </p:tavLst>
                                    </p:anim>
                                    <p:animEffect transition="in" filter="fade">
                                      <p:cBhvr>
                                        <p:cTn id="43" dur="500"/>
                                        <p:tgtEl>
                                          <p:spTgt spid="17"/>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Effect transition="in" filter="fade">
                                      <p:cBhvr>
                                        <p:cTn id="48" dur="500"/>
                                        <p:tgtEl>
                                          <p:spTgt spid="20"/>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Effect transition="in" filter="fade">
                                      <p:cBhvr>
                                        <p:cTn id="53" dur="500"/>
                                        <p:tgtEl>
                                          <p:spTgt spid="21"/>
                                        </p:tgtEl>
                                      </p:cBhvr>
                                    </p:animEffect>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grpId="0" nodeType="clickEffect">
                                  <p:stCondLst>
                                    <p:cond delay="0"/>
                                  </p:stCondLst>
                                  <p:childTnLst>
                                    <p:set>
                                      <p:cBhvr>
                                        <p:cTn id="57" dur="1" fill="hold">
                                          <p:stCondLst>
                                            <p:cond delay="0"/>
                                          </p:stCondLst>
                                        </p:cTn>
                                        <p:tgtEl>
                                          <p:spTgt spid="22"/>
                                        </p:tgtEl>
                                        <p:attrNameLst>
                                          <p:attrName>style.visibility</p:attrName>
                                        </p:attrNameLst>
                                      </p:cBhvr>
                                      <p:to>
                                        <p:strVal val="visible"/>
                                      </p:to>
                                    </p:set>
                                    <p:anim calcmode="lin" valueType="num">
                                      <p:cBhvr>
                                        <p:cTn id="58" dur="500" fill="hold"/>
                                        <p:tgtEl>
                                          <p:spTgt spid="22"/>
                                        </p:tgtEl>
                                        <p:attrNameLst>
                                          <p:attrName>ppt_w</p:attrName>
                                        </p:attrNameLst>
                                      </p:cBhvr>
                                      <p:tavLst>
                                        <p:tav tm="0">
                                          <p:val>
                                            <p:fltVal val="0"/>
                                          </p:val>
                                        </p:tav>
                                        <p:tav tm="100000">
                                          <p:val>
                                            <p:strVal val="#ppt_w"/>
                                          </p:val>
                                        </p:tav>
                                      </p:tavLst>
                                    </p:anim>
                                    <p:anim calcmode="lin" valueType="num">
                                      <p:cBhvr>
                                        <p:cTn id="59" dur="500" fill="hold"/>
                                        <p:tgtEl>
                                          <p:spTgt spid="22"/>
                                        </p:tgtEl>
                                        <p:attrNameLst>
                                          <p:attrName>ppt_h</p:attrName>
                                        </p:attrNameLst>
                                      </p:cBhvr>
                                      <p:tavLst>
                                        <p:tav tm="0">
                                          <p:val>
                                            <p:fltVal val="0"/>
                                          </p:val>
                                        </p:tav>
                                        <p:tav tm="100000">
                                          <p:val>
                                            <p:strVal val="#ppt_h"/>
                                          </p:val>
                                        </p:tav>
                                      </p:tavLst>
                                    </p:anim>
                                    <p:animEffect transition="in" filter="fade">
                                      <p:cBhvr>
                                        <p:cTn id="60" dur="500"/>
                                        <p:tgtEl>
                                          <p:spTgt spid="22"/>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p:cTn id="63" dur="500" fill="hold"/>
                                        <p:tgtEl>
                                          <p:spTgt spid="23"/>
                                        </p:tgtEl>
                                        <p:attrNameLst>
                                          <p:attrName>ppt_w</p:attrName>
                                        </p:attrNameLst>
                                      </p:cBhvr>
                                      <p:tavLst>
                                        <p:tav tm="0">
                                          <p:val>
                                            <p:fltVal val="0"/>
                                          </p:val>
                                        </p:tav>
                                        <p:tav tm="100000">
                                          <p:val>
                                            <p:strVal val="#ppt_w"/>
                                          </p:val>
                                        </p:tav>
                                      </p:tavLst>
                                    </p:anim>
                                    <p:anim calcmode="lin" valueType="num">
                                      <p:cBhvr>
                                        <p:cTn id="64" dur="500" fill="hold"/>
                                        <p:tgtEl>
                                          <p:spTgt spid="23"/>
                                        </p:tgtEl>
                                        <p:attrNameLst>
                                          <p:attrName>ppt_h</p:attrName>
                                        </p:attrNameLst>
                                      </p:cBhvr>
                                      <p:tavLst>
                                        <p:tav tm="0">
                                          <p:val>
                                            <p:fltVal val="0"/>
                                          </p:val>
                                        </p:tav>
                                        <p:tav tm="100000">
                                          <p:val>
                                            <p:strVal val="#ppt_h"/>
                                          </p:val>
                                        </p:tav>
                                      </p:tavLst>
                                    </p:anim>
                                    <p:animEffect transition="in" filter="fade">
                                      <p:cBhvr>
                                        <p:cTn id="65" dur="500"/>
                                        <p:tgtEl>
                                          <p:spTgt spid="23"/>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24"/>
                                        </p:tgtEl>
                                        <p:attrNameLst>
                                          <p:attrName>style.visibility</p:attrName>
                                        </p:attrNameLst>
                                      </p:cBhvr>
                                      <p:to>
                                        <p:strVal val="visible"/>
                                      </p:to>
                                    </p:set>
                                    <p:anim calcmode="lin" valueType="num">
                                      <p:cBhvr>
                                        <p:cTn id="68" dur="500" fill="hold"/>
                                        <p:tgtEl>
                                          <p:spTgt spid="24"/>
                                        </p:tgtEl>
                                        <p:attrNameLst>
                                          <p:attrName>ppt_w</p:attrName>
                                        </p:attrNameLst>
                                      </p:cBhvr>
                                      <p:tavLst>
                                        <p:tav tm="0">
                                          <p:val>
                                            <p:fltVal val="0"/>
                                          </p:val>
                                        </p:tav>
                                        <p:tav tm="100000">
                                          <p:val>
                                            <p:strVal val="#ppt_w"/>
                                          </p:val>
                                        </p:tav>
                                      </p:tavLst>
                                    </p:anim>
                                    <p:anim calcmode="lin" valueType="num">
                                      <p:cBhvr>
                                        <p:cTn id="69" dur="500" fill="hold"/>
                                        <p:tgtEl>
                                          <p:spTgt spid="24"/>
                                        </p:tgtEl>
                                        <p:attrNameLst>
                                          <p:attrName>ppt_h</p:attrName>
                                        </p:attrNameLst>
                                      </p:cBhvr>
                                      <p:tavLst>
                                        <p:tav tm="0">
                                          <p:val>
                                            <p:fltVal val="0"/>
                                          </p:val>
                                        </p:tav>
                                        <p:tav tm="100000">
                                          <p:val>
                                            <p:strVal val="#ppt_h"/>
                                          </p:val>
                                        </p:tav>
                                      </p:tavLst>
                                    </p:anim>
                                    <p:animEffect transition="in" filter="fade">
                                      <p:cBhvr>
                                        <p:cTn id="70" dur="500"/>
                                        <p:tgtEl>
                                          <p:spTgt spid="24"/>
                                        </p:tgtEl>
                                      </p:cBhvr>
                                    </p:animEffect>
                                  </p:childTnLst>
                                </p:cTn>
                              </p:par>
                            </p:childTnLst>
                          </p:cTn>
                        </p:par>
                      </p:childTnLst>
                    </p:cTn>
                  </p:par>
                  <p:par>
                    <p:cTn id="71" fill="hold">
                      <p:stCondLst>
                        <p:cond delay="indefinite"/>
                      </p:stCondLst>
                      <p:childTnLst>
                        <p:par>
                          <p:cTn id="72" fill="hold">
                            <p:stCondLst>
                              <p:cond delay="0"/>
                            </p:stCondLst>
                            <p:childTnLst>
                              <p:par>
                                <p:cTn id="73" presetID="53" presetClass="entr" presetSubtype="16" fill="hold" grpId="0" nodeType="clickEffect">
                                  <p:stCondLst>
                                    <p:cond delay="0"/>
                                  </p:stCondLst>
                                  <p:childTnLst>
                                    <p:set>
                                      <p:cBhvr>
                                        <p:cTn id="74" dur="1" fill="hold">
                                          <p:stCondLst>
                                            <p:cond delay="0"/>
                                          </p:stCondLst>
                                        </p:cTn>
                                        <p:tgtEl>
                                          <p:spTgt spid="25"/>
                                        </p:tgtEl>
                                        <p:attrNameLst>
                                          <p:attrName>style.visibility</p:attrName>
                                        </p:attrNameLst>
                                      </p:cBhvr>
                                      <p:to>
                                        <p:strVal val="visible"/>
                                      </p:to>
                                    </p:set>
                                    <p:anim calcmode="lin" valueType="num">
                                      <p:cBhvr>
                                        <p:cTn id="75" dur="500" fill="hold"/>
                                        <p:tgtEl>
                                          <p:spTgt spid="25"/>
                                        </p:tgtEl>
                                        <p:attrNameLst>
                                          <p:attrName>ppt_w</p:attrName>
                                        </p:attrNameLst>
                                      </p:cBhvr>
                                      <p:tavLst>
                                        <p:tav tm="0">
                                          <p:val>
                                            <p:fltVal val="0"/>
                                          </p:val>
                                        </p:tav>
                                        <p:tav tm="100000">
                                          <p:val>
                                            <p:strVal val="#ppt_w"/>
                                          </p:val>
                                        </p:tav>
                                      </p:tavLst>
                                    </p:anim>
                                    <p:anim calcmode="lin" valueType="num">
                                      <p:cBhvr>
                                        <p:cTn id="76" dur="500" fill="hold"/>
                                        <p:tgtEl>
                                          <p:spTgt spid="25"/>
                                        </p:tgtEl>
                                        <p:attrNameLst>
                                          <p:attrName>ppt_h</p:attrName>
                                        </p:attrNameLst>
                                      </p:cBhvr>
                                      <p:tavLst>
                                        <p:tav tm="0">
                                          <p:val>
                                            <p:fltVal val="0"/>
                                          </p:val>
                                        </p:tav>
                                        <p:tav tm="100000">
                                          <p:val>
                                            <p:strVal val="#ppt_h"/>
                                          </p:val>
                                        </p:tav>
                                      </p:tavLst>
                                    </p:anim>
                                    <p:animEffect transition="in" filter="fade">
                                      <p:cBhvr>
                                        <p:cTn id="77" dur="500"/>
                                        <p:tgtEl>
                                          <p:spTgt spid="25"/>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27"/>
                                        </p:tgtEl>
                                        <p:attrNameLst>
                                          <p:attrName>style.visibility</p:attrName>
                                        </p:attrNameLst>
                                      </p:cBhvr>
                                      <p:to>
                                        <p:strVal val="visible"/>
                                      </p:to>
                                    </p:set>
                                    <p:anim calcmode="lin" valueType="num">
                                      <p:cBhvr>
                                        <p:cTn id="80" dur="500" fill="hold"/>
                                        <p:tgtEl>
                                          <p:spTgt spid="27"/>
                                        </p:tgtEl>
                                        <p:attrNameLst>
                                          <p:attrName>ppt_w</p:attrName>
                                        </p:attrNameLst>
                                      </p:cBhvr>
                                      <p:tavLst>
                                        <p:tav tm="0">
                                          <p:val>
                                            <p:fltVal val="0"/>
                                          </p:val>
                                        </p:tav>
                                        <p:tav tm="100000">
                                          <p:val>
                                            <p:strVal val="#ppt_w"/>
                                          </p:val>
                                        </p:tav>
                                      </p:tavLst>
                                    </p:anim>
                                    <p:anim calcmode="lin" valueType="num">
                                      <p:cBhvr>
                                        <p:cTn id="81" dur="500" fill="hold"/>
                                        <p:tgtEl>
                                          <p:spTgt spid="27"/>
                                        </p:tgtEl>
                                        <p:attrNameLst>
                                          <p:attrName>ppt_h</p:attrName>
                                        </p:attrNameLst>
                                      </p:cBhvr>
                                      <p:tavLst>
                                        <p:tav tm="0">
                                          <p:val>
                                            <p:fltVal val="0"/>
                                          </p:val>
                                        </p:tav>
                                        <p:tav tm="100000">
                                          <p:val>
                                            <p:strVal val="#ppt_h"/>
                                          </p:val>
                                        </p:tav>
                                      </p:tavLst>
                                    </p:anim>
                                    <p:animEffect transition="in" filter="fade">
                                      <p:cBhvr>
                                        <p:cTn id="82" dur="500"/>
                                        <p:tgtEl>
                                          <p:spTgt spid="27"/>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28"/>
                                        </p:tgtEl>
                                        <p:attrNameLst>
                                          <p:attrName>style.visibility</p:attrName>
                                        </p:attrNameLst>
                                      </p:cBhvr>
                                      <p:to>
                                        <p:strVal val="visible"/>
                                      </p:to>
                                    </p:set>
                                    <p:anim calcmode="lin" valueType="num">
                                      <p:cBhvr>
                                        <p:cTn id="85" dur="500" fill="hold"/>
                                        <p:tgtEl>
                                          <p:spTgt spid="28"/>
                                        </p:tgtEl>
                                        <p:attrNameLst>
                                          <p:attrName>ppt_w</p:attrName>
                                        </p:attrNameLst>
                                      </p:cBhvr>
                                      <p:tavLst>
                                        <p:tav tm="0">
                                          <p:val>
                                            <p:fltVal val="0"/>
                                          </p:val>
                                        </p:tav>
                                        <p:tav tm="100000">
                                          <p:val>
                                            <p:strVal val="#ppt_w"/>
                                          </p:val>
                                        </p:tav>
                                      </p:tavLst>
                                    </p:anim>
                                    <p:anim calcmode="lin" valueType="num">
                                      <p:cBhvr>
                                        <p:cTn id="86" dur="500" fill="hold"/>
                                        <p:tgtEl>
                                          <p:spTgt spid="28"/>
                                        </p:tgtEl>
                                        <p:attrNameLst>
                                          <p:attrName>ppt_h</p:attrName>
                                        </p:attrNameLst>
                                      </p:cBhvr>
                                      <p:tavLst>
                                        <p:tav tm="0">
                                          <p:val>
                                            <p:fltVal val="0"/>
                                          </p:val>
                                        </p:tav>
                                        <p:tav tm="100000">
                                          <p:val>
                                            <p:strVal val="#ppt_h"/>
                                          </p:val>
                                        </p:tav>
                                      </p:tavLst>
                                    </p:anim>
                                    <p:animEffect transition="in" filter="fade">
                                      <p:cBhvr>
                                        <p:cTn id="87" dur="500"/>
                                        <p:tgtEl>
                                          <p:spTgt spid="28"/>
                                        </p:tgtEl>
                                      </p:cBhvr>
                                    </p:animEffect>
                                  </p:childTnLst>
                                </p:cTn>
                              </p:par>
                            </p:childTnLst>
                          </p:cTn>
                        </p:par>
                      </p:childTnLst>
                    </p:cTn>
                  </p:par>
                  <p:par>
                    <p:cTn id="88" fill="hold">
                      <p:stCondLst>
                        <p:cond delay="indefinite"/>
                      </p:stCondLst>
                      <p:childTnLst>
                        <p:par>
                          <p:cTn id="89" fill="hold">
                            <p:stCondLst>
                              <p:cond delay="0"/>
                            </p:stCondLst>
                            <p:childTnLst>
                              <p:par>
                                <p:cTn id="90" presetID="53" presetClass="entr" presetSubtype="16" fill="hold" grpId="0" nodeType="clickEffect">
                                  <p:stCondLst>
                                    <p:cond delay="0"/>
                                  </p:stCondLst>
                                  <p:childTnLst>
                                    <p:set>
                                      <p:cBhvr>
                                        <p:cTn id="91" dur="1" fill="hold">
                                          <p:stCondLst>
                                            <p:cond delay="0"/>
                                          </p:stCondLst>
                                        </p:cTn>
                                        <p:tgtEl>
                                          <p:spTgt spid="29"/>
                                        </p:tgtEl>
                                        <p:attrNameLst>
                                          <p:attrName>style.visibility</p:attrName>
                                        </p:attrNameLst>
                                      </p:cBhvr>
                                      <p:to>
                                        <p:strVal val="visible"/>
                                      </p:to>
                                    </p:set>
                                    <p:anim calcmode="lin" valueType="num">
                                      <p:cBhvr>
                                        <p:cTn id="92" dur="500" fill="hold"/>
                                        <p:tgtEl>
                                          <p:spTgt spid="29"/>
                                        </p:tgtEl>
                                        <p:attrNameLst>
                                          <p:attrName>ppt_w</p:attrName>
                                        </p:attrNameLst>
                                      </p:cBhvr>
                                      <p:tavLst>
                                        <p:tav tm="0">
                                          <p:val>
                                            <p:fltVal val="0"/>
                                          </p:val>
                                        </p:tav>
                                        <p:tav tm="100000">
                                          <p:val>
                                            <p:strVal val="#ppt_w"/>
                                          </p:val>
                                        </p:tav>
                                      </p:tavLst>
                                    </p:anim>
                                    <p:anim calcmode="lin" valueType="num">
                                      <p:cBhvr>
                                        <p:cTn id="93" dur="500" fill="hold"/>
                                        <p:tgtEl>
                                          <p:spTgt spid="29"/>
                                        </p:tgtEl>
                                        <p:attrNameLst>
                                          <p:attrName>ppt_h</p:attrName>
                                        </p:attrNameLst>
                                      </p:cBhvr>
                                      <p:tavLst>
                                        <p:tav tm="0">
                                          <p:val>
                                            <p:fltVal val="0"/>
                                          </p:val>
                                        </p:tav>
                                        <p:tav tm="100000">
                                          <p:val>
                                            <p:strVal val="#ppt_h"/>
                                          </p:val>
                                        </p:tav>
                                      </p:tavLst>
                                    </p:anim>
                                    <p:animEffect transition="in" filter="fade">
                                      <p:cBhvr>
                                        <p:cTn id="94" dur="500"/>
                                        <p:tgtEl>
                                          <p:spTgt spid="29"/>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35"/>
                                        </p:tgtEl>
                                        <p:attrNameLst>
                                          <p:attrName>style.visibility</p:attrName>
                                        </p:attrNameLst>
                                      </p:cBhvr>
                                      <p:to>
                                        <p:strVal val="visible"/>
                                      </p:to>
                                    </p:set>
                                    <p:anim calcmode="lin" valueType="num">
                                      <p:cBhvr>
                                        <p:cTn id="97" dur="500" fill="hold"/>
                                        <p:tgtEl>
                                          <p:spTgt spid="35"/>
                                        </p:tgtEl>
                                        <p:attrNameLst>
                                          <p:attrName>ppt_w</p:attrName>
                                        </p:attrNameLst>
                                      </p:cBhvr>
                                      <p:tavLst>
                                        <p:tav tm="0">
                                          <p:val>
                                            <p:fltVal val="0"/>
                                          </p:val>
                                        </p:tav>
                                        <p:tav tm="100000">
                                          <p:val>
                                            <p:strVal val="#ppt_w"/>
                                          </p:val>
                                        </p:tav>
                                      </p:tavLst>
                                    </p:anim>
                                    <p:anim calcmode="lin" valueType="num">
                                      <p:cBhvr>
                                        <p:cTn id="98" dur="500" fill="hold"/>
                                        <p:tgtEl>
                                          <p:spTgt spid="35"/>
                                        </p:tgtEl>
                                        <p:attrNameLst>
                                          <p:attrName>ppt_h</p:attrName>
                                        </p:attrNameLst>
                                      </p:cBhvr>
                                      <p:tavLst>
                                        <p:tav tm="0">
                                          <p:val>
                                            <p:fltVal val="0"/>
                                          </p:val>
                                        </p:tav>
                                        <p:tav tm="100000">
                                          <p:val>
                                            <p:strVal val="#ppt_h"/>
                                          </p:val>
                                        </p:tav>
                                      </p:tavLst>
                                    </p:anim>
                                    <p:animEffect transition="in" filter="fade">
                                      <p:cBhvr>
                                        <p:cTn id="99" dur="500"/>
                                        <p:tgtEl>
                                          <p:spTgt spid="35"/>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36"/>
                                        </p:tgtEl>
                                        <p:attrNameLst>
                                          <p:attrName>style.visibility</p:attrName>
                                        </p:attrNameLst>
                                      </p:cBhvr>
                                      <p:to>
                                        <p:strVal val="visible"/>
                                      </p:to>
                                    </p:set>
                                    <p:anim calcmode="lin" valueType="num">
                                      <p:cBhvr>
                                        <p:cTn id="102" dur="500" fill="hold"/>
                                        <p:tgtEl>
                                          <p:spTgt spid="36"/>
                                        </p:tgtEl>
                                        <p:attrNameLst>
                                          <p:attrName>ppt_w</p:attrName>
                                        </p:attrNameLst>
                                      </p:cBhvr>
                                      <p:tavLst>
                                        <p:tav tm="0">
                                          <p:val>
                                            <p:fltVal val="0"/>
                                          </p:val>
                                        </p:tav>
                                        <p:tav tm="100000">
                                          <p:val>
                                            <p:strVal val="#ppt_w"/>
                                          </p:val>
                                        </p:tav>
                                      </p:tavLst>
                                    </p:anim>
                                    <p:anim calcmode="lin" valueType="num">
                                      <p:cBhvr>
                                        <p:cTn id="103" dur="500" fill="hold"/>
                                        <p:tgtEl>
                                          <p:spTgt spid="36"/>
                                        </p:tgtEl>
                                        <p:attrNameLst>
                                          <p:attrName>ppt_h</p:attrName>
                                        </p:attrNameLst>
                                      </p:cBhvr>
                                      <p:tavLst>
                                        <p:tav tm="0">
                                          <p:val>
                                            <p:fltVal val="0"/>
                                          </p:val>
                                        </p:tav>
                                        <p:tav tm="100000">
                                          <p:val>
                                            <p:strVal val="#ppt_h"/>
                                          </p:val>
                                        </p:tav>
                                      </p:tavLst>
                                    </p:anim>
                                    <p:animEffect transition="in" filter="fade">
                                      <p:cBhvr>
                                        <p:cTn id="104" dur="500"/>
                                        <p:tgtEl>
                                          <p:spTgt spid="36"/>
                                        </p:tgtEl>
                                      </p:cBhvr>
                                    </p:animEffect>
                                  </p:childTnLst>
                                </p:cTn>
                              </p:par>
                            </p:childTnLst>
                          </p:cTn>
                        </p:par>
                      </p:childTnLst>
                    </p:cTn>
                  </p:par>
                  <p:par>
                    <p:cTn id="105" fill="hold">
                      <p:stCondLst>
                        <p:cond delay="indefinite"/>
                      </p:stCondLst>
                      <p:childTnLst>
                        <p:par>
                          <p:cTn id="106" fill="hold">
                            <p:stCondLst>
                              <p:cond delay="0"/>
                            </p:stCondLst>
                            <p:childTnLst>
                              <p:par>
                                <p:cTn id="107" presetID="53" presetClass="entr" presetSubtype="16" fill="hold" grpId="0" nodeType="clickEffect">
                                  <p:stCondLst>
                                    <p:cond delay="0"/>
                                  </p:stCondLst>
                                  <p:childTnLst>
                                    <p:set>
                                      <p:cBhvr>
                                        <p:cTn id="108" dur="1" fill="hold">
                                          <p:stCondLst>
                                            <p:cond delay="0"/>
                                          </p:stCondLst>
                                        </p:cTn>
                                        <p:tgtEl>
                                          <p:spTgt spid="37"/>
                                        </p:tgtEl>
                                        <p:attrNameLst>
                                          <p:attrName>style.visibility</p:attrName>
                                        </p:attrNameLst>
                                      </p:cBhvr>
                                      <p:to>
                                        <p:strVal val="visible"/>
                                      </p:to>
                                    </p:set>
                                    <p:anim calcmode="lin" valueType="num">
                                      <p:cBhvr>
                                        <p:cTn id="109" dur="500" fill="hold"/>
                                        <p:tgtEl>
                                          <p:spTgt spid="37"/>
                                        </p:tgtEl>
                                        <p:attrNameLst>
                                          <p:attrName>ppt_w</p:attrName>
                                        </p:attrNameLst>
                                      </p:cBhvr>
                                      <p:tavLst>
                                        <p:tav tm="0">
                                          <p:val>
                                            <p:fltVal val="0"/>
                                          </p:val>
                                        </p:tav>
                                        <p:tav tm="100000">
                                          <p:val>
                                            <p:strVal val="#ppt_w"/>
                                          </p:val>
                                        </p:tav>
                                      </p:tavLst>
                                    </p:anim>
                                    <p:anim calcmode="lin" valueType="num">
                                      <p:cBhvr>
                                        <p:cTn id="110" dur="500" fill="hold"/>
                                        <p:tgtEl>
                                          <p:spTgt spid="37"/>
                                        </p:tgtEl>
                                        <p:attrNameLst>
                                          <p:attrName>ppt_h</p:attrName>
                                        </p:attrNameLst>
                                      </p:cBhvr>
                                      <p:tavLst>
                                        <p:tav tm="0">
                                          <p:val>
                                            <p:fltVal val="0"/>
                                          </p:val>
                                        </p:tav>
                                        <p:tav tm="100000">
                                          <p:val>
                                            <p:strVal val="#ppt_h"/>
                                          </p:val>
                                        </p:tav>
                                      </p:tavLst>
                                    </p:anim>
                                    <p:animEffect transition="in" filter="fade">
                                      <p:cBhvr>
                                        <p:cTn id="111" dur="500"/>
                                        <p:tgtEl>
                                          <p:spTgt spid="37"/>
                                        </p:tgtEl>
                                      </p:cBhvr>
                                    </p:animEffect>
                                  </p:childTnLst>
                                </p:cTn>
                              </p:par>
                              <p:par>
                                <p:cTn id="112" presetID="53" presetClass="entr" presetSubtype="16" fill="hold" grpId="0" nodeType="withEffect">
                                  <p:stCondLst>
                                    <p:cond delay="0"/>
                                  </p:stCondLst>
                                  <p:childTnLst>
                                    <p:set>
                                      <p:cBhvr>
                                        <p:cTn id="113" dur="1" fill="hold">
                                          <p:stCondLst>
                                            <p:cond delay="0"/>
                                          </p:stCondLst>
                                        </p:cTn>
                                        <p:tgtEl>
                                          <p:spTgt spid="38"/>
                                        </p:tgtEl>
                                        <p:attrNameLst>
                                          <p:attrName>style.visibility</p:attrName>
                                        </p:attrNameLst>
                                      </p:cBhvr>
                                      <p:to>
                                        <p:strVal val="visible"/>
                                      </p:to>
                                    </p:set>
                                    <p:anim calcmode="lin" valueType="num">
                                      <p:cBhvr>
                                        <p:cTn id="114" dur="500" fill="hold"/>
                                        <p:tgtEl>
                                          <p:spTgt spid="38"/>
                                        </p:tgtEl>
                                        <p:attrNameLst>
                                          <p:attrName>ppt_w</p:attrName>
                                        </p:attrNameLst>
                                      </p:cBhvr>
                                      <p:tavLst>
                                        <p:tav tm="0">
                                          <p:val>
                                            <p:fltVal val="0"/>
                                          </p:val>
                                        </p:tav>
                                        <p:tav tm="100000">
                                          <p:val>
                                            <p:strVal val="#ppt_w"/>
                                          </p:val>
                                        </p:tav>
                                      </p:tavLst>
                                    </p:anim>
                                    <p:anim calcmode="lin" valueType="num">
                                      <p:cBhvr>
                                        <p:cTn id="115" dur="500" fill="hold"/>
                                        <p:tgtEl>
                                          <p:spTgt spid="38"/>
                                        </p:tgtEl>
                                        <p:attrNameLst>
                                          <p:attrName>ppt_h</p:attrName>
                                        </p:attrNameLst>
                                      </p:cBhvr>
                                      <p:tavLst>
                                        <p:tav tm="0">
                                          <p:val>
                                            <p:fltVal val="0"/>
                                          </p:val>
                                        </p:tav>
                                        <p:tav tm="100000">
                                          <p:val>
                                            <p:strVal val="#ppt_h"/>
                                          </p:val>
                                        </p:tav>
                                      </p:tavLst>
                                    </p:anim>
                                    <p:animEffect transition="in" filter="fade">
                                      <p:cBhvr>
                                        <p:cTn id="116" dur="500"/>
                                        <p:tgtEl>
                                          <p:spTgt spid="38"/>
                                        </p:tgtEl>
                                      </p:cBhvr>
                                    </p:animEffect>
                                  </p:childTnLst>
                                </p:cTn>
                              </p:par>
                              <p:par>
                                <p:cTn id="117" presetID="53" presetClass="entr" presetSubtype="16" fill="hold" grpId="0" nodeType="withEffect">
                                  <p:stCondLst>
                                    <p:cond delay="0"/>
                                  </p:stCondLst>
                                  <p:childTnLst>
                                    <p:set>
                                      <p:cBhvr>
                                        <p:cTn id="118" dur="1" fill="hold">
                                          <p:stCondLst>
                                            <p:cond delay="0"/>
                                          </p:stCondLst>
                                        </p:cTn>
                                        <p:tgtEl>
                                          <p:spTgt spid="39"/>
                                        </p:tgtEl>
                                        <p:attrNameLst>
                                          <p:attrName>style.visibility</p:attrName>
                                        </p:attrNameLst>
                                      </p:cBhvr>
                                      <p:to>
                                        <p:strVal val="visible"/>
                                      </p:to>
                                    </p:set>
                                    <p:anim calcmode="lin" valueType="num">
                                      <p:cBhvr>
                                        <p:cTn id="119" dur="500" fill="hold"/>
                                        <p:tgtEl>
                                          <p:spTgt spid="39"/>
                                        </p:tgtEl>
                                        <p:attrNameLst>
                                          <p:attrName>ppt_w</p:attrName>
                                        </p:attrNameLst>
                                      </p:cBhvr>
                                      <p:tavLst>
                                        <p:tav tm="0">
                                          <p:val>
                                            <p:fltVal val="0"/>
                                          </p:val>
                                        </p:tav>
                                        <p:tav tm="100000">
                                          <p:val>
                                            <p:strVal val="#ppt_w"/>
                                          </p:val>
                                        </p:tav>
                                      </p:tavLst>
                                    </p:anim>
                                    <p:anim calcmode="lin" valueType="num">
                                      <p:cBhvr>
                                        <p:cTn id="120" dur="500" fill="hold"/>
                                        <p:tgtEl>
                                          <p:spTgt spid="39"/>
                                        </p:tgtEl>
                                        <p:attrNameLst>
                                          <p:attrName>ppt_h</p:attrName>
                                        </p:attrNameLst>
                                      </p:cBhvr>
                                      <p:tavLst>
                                        <p:tav tm="0">
                                          <p:val>
                                            <p:fltVal val="0"/>
                                          </p:val>
                                        </p:tav>
                                        <p:tav tm="100000">
                                          <p:val>
                                            <p:strVal val="#ppt_h"/>
                                          </p:val>
                                        </p:tav>
                                      </p:tavLst>
                                    </p:anim>
                                    <p:animEffect transition="in" filter="fade">
                                      <p:cBhvr>
                                        <p:cTn id="121" dur="500"/>
                                        <p:tgtEl>
                                          <p:spTgt spid="39"/>
                                        </p:tgtEl>
                                      </p:cBhvr>
                                    </p:animEffect>
                                  </p:childTnLst>
                                </p:cTn>
                              </p:par>
                            </p:childTnLst>
                          </p:cTn>
                        </p:par>
                      </p:childTnLst>
                    </p:cTn>
                  </p:par>
                  <p:par>
                    <p:cTn id="122" fill="hold">
                      <p:stCondLst>
                        <p:cond delay="indefinite"/>
                      </p:stCondLst>
                      <p:childTnLst>
                        <p:par>
                          <p:cTn id="123" fill="hold">
                            <p:stCondLst>
                              <p:cond delay="0"/>
                            </p:stCondLst>
                            <p:childTnLst>
                              <p:par>
                                <p:cTn id="124" presetID="53" presetClass="entr" presetSubtype="16" fill="hold" grpId="0" nodeType="clickEffect">
                                  <p:stCondLst>
                                    <p:cond delay="0"/>
                                  </p:stCondLst>
                                  <p:childTnLst>
                                    <p:set>
                                      <p:cBhvr>
                                        <p:cTn id="125" dur="1" fill="hold">
                                          <p:stCondLst>
                                            <p:cond delay="0"/>
                                          </p:stCondLst>
                                        </p:cTn>
                                        <p:tgtEl>
                                          <p:spTgt spid="40"/>
                                        </p:tgtEl>
                                        <p:attrNameLst>
                                          <p:attrName>style.visibility</p:attrName>
                                        </p:attrNameLst>
                                      </p:cBhvr>
                                      <p:to>
                                        <p:strVal val="visible"/>
                                      </p:to>
                                    </p:set>
                                    <p:anim calcmode="lin" valueType="num">
                                      <p:cBhvr>
                                        <p:cTn id="126" dur="500" fill="hold"/>
                                        <p:tgtEl>
                                          <p:spTgt spid="40"/>
                                        </p:tgtEl>
                                        <p:attrNameLst>
                                          <p:attrName>ppt_w</p:attrName>
                                        </p:attrNameLst>
                                      </p:cBhvr>
                                      <p:tavLst>
                                        <p:tav tm="0">
                                          <p:val>
                                            <p:fltVal val="0"/>
                                          </p:val>
                                        </p:tav>
                                        <p:tav tm="100000">
                                          <p:val>
                                            <p:strVal val="#ppt_w"/>
                                          </p:val>
                                        </p:tav>
                                      </p:tavLst>
                                    </p:anim>
                                    <p:anim calcmode="lin" valueType="num">
                                      <p:cBhvr>
                                        <p:cTn id="127" dur="500" fill="hold"/>
                                        <p:tgtEl>
                                          <p:spTgt spid="40"/>
                                        </p:tgtEl>
                                        <p:attrNameLst>
                                          <p:attrName>ppt_h</p:attrName>
                                        </p:attrNameLst>
                                      </p:cBhvr>
                                      <p:tavLst>
                                        <p:tav tm="0">
                                          <p:val>
                                            <p:fltVal val="0"/>
                                          </p:val>
                                        </p:tav>
                                        <p:tav tm="100000">
                                          <p:val>
                                            <p:strVal val="#ppt_h"/>
                                          </p:val>
                                        </p:tav>
                                      </p:tavLst>
                                    </p:anim>
                                    <p:animEffect transition="in" filter="fade">
                                      <p:cBhvr>
                                        <p:cTn id="128" dur="500"/>
                                        <p:tgtEl>
                                          <p:spTgt spid="40"/>
                                        </p:tgtEl>
                                      </p:cBhvr>
                                    </p:animEffect>
                                  </p:childTnLst>
                                </p:cTn>
                              </p:par>
                              <p:par>
                                <p:cTn id="129" presetID="53" presetClass="entr" presetSubtype="16" fill="hold" grpId="0" nodeType="withEffect">
                                  <p:stCondLst>
                                    <p:cond delay="0"/>
                                  </p:stCondLst>
                                  <p:childTnLst>
                                    <p:set>
                                      <p:cBhvr>
                                        <p:cTn id="130" dur="1" fill="hold">
                                          <p:stCondLst>
                                            <p:cond delay="0"/>
                                          </p:stCondLst>
                                        </p:cTn>
                                        <p:tgtEl>
                                          <p:spTgt spid="41"/>
                                        </p:tgtEl>
                                        <p:attrNameLst>
                                          <p:attrName>style.visibility</p:attrName>
                                        </p:attrNameLst>
                                      </p:cBhvr>
                                      <p:to>
                                        <p:strVal val="visible"/>
                                      </p:to>
                                    </p:set>
                                    <p:anim calcmode="lin" valueType="num">
                                      <p:cBhvr>
                                        <p:cTn id="131" dur="500" fill="hold"/>
                                        <p:tgtEl>
                                          <p:spTgt spid="41"/>
                                        </p:tgtEl>
                                        <p:attrNameLst>
                                          <p:attrName>ppt_w</p:attrName>
                                        </p:attrNameLst>
                                      </p:cBhvr>
                                      <p:tavLst>
                                        <p:tav tm="0">
                                          <p:val>
                                            <p:fltVal val="0"/>
                                          </p:val>
                                        </p:tav>
                                        <p:tav tm="100000">
                                          <p:val>
                                            <p:strVal val="#ppt_w"/>
                                          </p:val>
                                        </p:tav>
                                      </p:tavLst>
                                    </p:anim>
                                    <p:anim calcmode="lin" valueType="num">
                                      <p:cBhvr>
                                        <p:cTn id="132" dur="500" fill="hold"/>
                                        <p:tgtEl>
                                          <p:spTgt spid="41"/>
                                        </p:tgtEl>
                                        <p:attrNameLst>
                                          <p:attrName>ppt_h</p:attrName>
                                        </p:attrNameLst>
                                      </p:cBhvr>
                                      <p:tavLst>
                                        <p:tav tm="0">
                                          <p:val>
                                            <p:fltVal val="0"/>
                                          </p:val>
                                        </p:tav>
                                        <p:tav tm="100000">
                                          <p:val>
                                            <p:strVal val="#ppt_h"/>
                                          </p:val>
                                        </p:tav>
                                      </p:tavLst>
                                    </p:anim>
                                    <p:animEffect transition="in" filter="fade">
                                      <p:cBhvr>
                                        <p:cTn id="133" dur="500"/>
                                        <p:tgtEl>
                                          <p:spTgt spid="41"/>
                                        </p:tgtEl>
                                      </p:cBhvr>
                                    </p:animEffect>
                                  </p:childTnLst>
                                </p:cTn>
                              </p:par>
                              <p:par>
                                <p:cTn id="134" presetID="53" presetClass="entr" presetSubtype="16" fill="hold" grpId="0" nodeType="withEffect">
                                  <p:stCondLst>
                                    <p:cond delay="0"/>
                                  </p:stCondLst>
                                  <p:childTnLst>
                                    <p:set>
                                      <p:cBhvr>
                                        <p:cTn id="135" dur="1" fill="hold">
                                          <p:stCondLst>
                                            <p:cond delay="0"/>
                                          </p:stCondLst>
                                        </p:cTn>
                                        <p:tgtEl>
                                          <p:spTgt spid="42"/>
                                        </p:tgtEl>
                                        <p:attrNameLst>
                                          <p:attrName>style.visibility</p:attrName>
                                        </p:attrNameLst>
                                      </p:cBhvr>
                                      <p:to>
                                        <p:strVal val="visible"/>
                                      </p:to>
                                    </p:set>
                                    <p:anim calcmode="lin" valueType="num">
                                      <p:cBhvr>
                                        <p:cTn id="136" dur="500" fill="hold"/>
                                        <p:tgtEl>
                                          <p:spTgt spid="42"/>
                                        </p:tgtEl>
                                        <p:attrNameLst>
                                          <p:attrName>ppt_w</p:attrName>
                                        </p:attrNameLst>
                                      </p:cBhvr>
                                      <p:tavLst>
                                        <p:tav tm="0">
                                          <p:val>
                                            <p:fltVal val="0"/>
                                          </p:val>
                                        </p:tav>
                                        <p:tav tm="100000">
                                          <p:val>
                                            <p:strVal val="#ppt_w"/>
                                          </p:val>
                                        </p:tav>
                                      </p:tavLst>
                                    </p:anim>
                                    <p:anim calcmode="lin" valueType="num">
                                      <p:cBhvr>
                                        <p:cTn id="137" dur="500" fill="hold"/>
                                        <p:tgtEl>
                                          <p:spTgt spid="42"/>
                                        </p:tgtEl>
                                        <p:attrNameLst>
                                          <p:attrName>ppt_h</p:attrName>
                                        </p:attrNameLst>
                                      </p:cBhvr>
                                      <p:tavLst>
                                        <p:tav tm="0">
                                          <p:val>
                                            <p:fltVal val="0"/>
                                          </p:val>
                                        </p:tav>
                                        <p:tav tm="100000">
                                          <p:val>
                                            <p:strVal val="#ppt_h"/>
                                          </p:val>
                                        </p:tav>
                                      </p:tavLst>
                                    </p:anim>
                                    <p:animEffect transition="in" filter="fade">
                                      <p:cBhvr>
                                        <p:cTn id="138" dur="500"/>
                                        <p:tgtEl>
                                          <p:spTgt spid="42"/>
                                        </p:tgtEl>
                                      </p:cBhvr>
                                    </p:animEffect>
                                  </p:childTnLst>
                                </p:cTn>
                              </p:par>
                            </p:childTnLst>
                          </p:cTn>
                        </p:par>
                      </p:childTnLst>
                    </p:cTn>
                  </p:par>
                  <p:par>
                    <p:cTn id="139" fill="hold">
                      <p:stCondLst>
                        <p:cond delay="indefinite"/>
                      </p:stCondLst>
                      <p:childTnLst>
                        <p:par>
                          <p:cTn id="140" fill="hold">
                            <p:stCondLst>
                              <p:cond delay="0"/>
                            </p:stCondLst>
                            <p:childTnLst>
                              <p:par>
                                <p:cTn id="141" presetID="53" presetClass="entr" presetSubtype="16" fill="hold" grpId="0" nodeType="clickEffect">
                                  <p:stCondLst>
                                    <p:cond delay="0"/>
                                  </p:stCondLst>
                                  <p:childTnLst>
                                    <p:set>
                                      <p:cBhvr>
                                        <p:cTn id="142" dur="1" fill="hold">
                                          <p:stCondLst>
                                            <p:cond delay="0"/>
                                          </p:stCondLst>
                                        </p:cTn>
                                        <p:tgtEl>
                                          <p:spTgt spid="43"/>
                                        </p:tgtEl>
                                        <p:attrNameLst>
                                          <p:attrName>style.visibility</p:attrName>
                                        </p:attrNameLst>
                                      </p:cBhvr>
                                      <p:to>
                                        <p:strVal val="visible"/>
                                      </p:to>
                                    </p:set>
                                    <p:anim calcmode="lin" valueType="num">
                                      <p:cBhvr>
                                        <p:cTn id="143" dur="500" fill="hold"/>
                                        <p:tgtEl>
                                          <p:spTgt spid="43"/>
                                        </p:tgtEl>
                                        <p:attrNameLst>
                                          <p:attrName>ppt_w</p:attrName>
                                        </p:attrNameLst>
                                      </p:cBhvr>
                                      <p:tavLst>
                                        <p:tav tm="0">
                                          <p:val>
                                            <p:fltVal val="0"/>
                                          </p:val>
                                        </p:tav>
                                        <p:tav tm="100000">
                                          <p:val>
                                            <p:strVal val="#ppt_w"/>
                                          </p:val>
                                        </p:tav>
                                      </p:tavLst>
                                    </p:anim>
                                    <p:anim calcmode="lin" valueType="num">
                                      <p:cBhvr>
                                        <p:cTn id="144" dur="500" fill="hold"/>
                                        <p:tgtEl>
                                          <p:spTgt spid="43"/>
                                        </p:tgtEl>
                                        <p:attrNameLst>
                                          <p:attrName>ppt_h</p:attrName>
                                        </p:attrNameLst>
                                      </p:cBhvr>
                                      <p:tavLst>
                                        <p:tav tm="0">
                                          <p:val>
                                            <p:fltVal val="0"/>
                                          </p:val>
                                        </p:tav>
                                        <p:tav tm="100000">
                                          <p:val>
                                            <p:strVal val="#ppt_h"/>
                                          </p:val>
                                        </p:tav>
                                      </p:tavLst>
                                    </p:anim>
                                    <p:animEffect transition="in" filter="fade">
                                      <p:cBhvr>
                                        <p:cTn id="145" dur="500"/>
                                        <p:tgtEl>
                                          <p:spTgt spid="43"/>
                                        </p:tgtEl>
                                      </p:cBhvr>
                                    </p:animEffect>
                                  </p:childTnLst>
                                </p:cTn>
                              </p:par>
                              <p:par>
                                <p:cTn id="146" presetID="53" presetClass="entr" presetSubtype="16" fill="hold" grpId="0" nodeType="withEffect">
                                  <p:stCondLst>
                                    <p:cond delay="0"/>
                                  </p:stCondLst>
                                  <p:childTnLst>
                                    <p:set>
                                      <p:cBhvr>
                                        <p:cTn id="147" dur="1" fill="hold">
                                          <p:stCondLst>
                                            <p:cond delay="0"/>
                                          </p:stCondLst>
                                        </p:cTn>
                                        <p:tgtEl>
                                          <p:spTgt spid="44"/>
                                        </p:tgtEl>
                                        <p:attrNameLst>
                                          <p:attrName>style.visibility</p:attrName>
                                        </p:attrNameLst>
                                      </p:cBhvr>
                                      <p:to>
                                        <p:strVal val="visible"/>
                                      </p:to>
                                    </p:set>
                                    <p:anim calcmode="lin" valueType="num">
                                      <p:cBhvr>
                                        <p:cTn id="148" dur="500" fill="hold"/>
                                        <p:tgtEl>
                                          <p:spTgt spid="44"/>
                                        </p:tgtEl>
                                        <p:attrNameLst>
                                          <p:attrName>ppt_w</p:attrName>
                                        </p:attrNameLst>
                                      </p:cBhvr>
                                      <p:tavLst>
                                        <p:tav tm="0">
                                          <p:val>
                                            <p:fltVal val="0"/>
                                          </p:val>
                                        </p:tav>
                                        <p:tav tm="100000">
                                          <p:val>
                                            <p:strVal val="#ppt_w"/>
                                          </p:val>
                                        </p:tav>
                                      </p:tavLst>
                                    </p:anim>
                                    <p:anim calcmode="lin" valueType="num">
                                      <p:cBhvr>
                                        <p:cTn id="149" dur="500" fill="hold"/>
                                        <p:tgtEl>
                                          <p:spTgt spid="44"/>
                                        </p:tgtEl>
                                        <p:attrNameLst>
                                          <p:attrName>ppt_h</p:attrName>
                                        </p:attrNameLst>
                                      </p:cBhvr>
                                      <p:tavLst>
                                        <p:tav tm="0">
                                          <p:val>
                                            <p:fltVal val="0"/>
                                          </p:val>
                                        </p:tav>
                                        <p:tav tm="100000">
                                          <p:val>
                                            <p:strVal val="#ppt_h"/>
                                          </p:val>
                                        </p:tav>
                                      </p:tavLst>
                                    </p:anim>
                                    <p:animEffect transition="in" filter="fade">
                                      <p:cBhvr>
                                        <p:cTn id="150" dur="500"/>
                                        <p:tgtEl>
                                          <p:spTgt spid="44"/>
                                        </p:tgtEl>
                                      </p:cBhvr>
                                    </p:animEffect>
                                  </p:childTnLst>
                                </p:cTn>
                              </p:par>
                              <p:par>
                                <p:cTn id="151" presetID="53" presetClass="entr" presetSubtype="16" fill="hold" grpId="0" nodeType="withEffect">
                                  <p:stCondLst>
                                    <p:cond delay="0"/>
                                  </p:stCondLst>
                                  <p:childTnLst>
                                    <p:set>
                                      <p:cBhvr>
                                        <p:cTn id="152" dur="1" fill="hold">
                                          <p:stCondLst>
                                            <p:cond delay="0"/>
                                          </p:stCondLst>
                                        </p:cTn>
                                        <p:tgtEl>
                                          <p:spTgt spid="45"/>
                                        </p:tgtEl>
                                        <p:attrNameLst>
                                          <p:attrName>style.visibility</p:attrName>
                                        </p:attrNameLst>
                                      </p:cBhvr>
                                      <p:to>
                                        <p:strVal val="visible"/>
                                      </p:to>
                                    </p:set>
                                    <p:anim calcmode="lin" valueType="num">
                                      <p:cBhvr>
                                        <p:cTn id="153" dur="500" fill="hold"/>
                                        <p:tgtEl>
                                          <p:spTgt spid="45"/>
                                        </p:tgtEl>
                                        <p:attrNameLst>
                                          <p:attrName>ppt_w</p:attrName>
                                        </p:attrNameLst>
                                      </p:cBhvr>
                                      <p:tavLst>
                                        <p:tav tm="0">
                                          <p:val>
                                            <p:fltVal val="0"/>
                                          </p:val>
                                        </p:tav>
                                        <p:tav tm="100000">
                                          <p:val>
                                            <p:strVal val="#ppt_w"/>
                                          </p:val>
                                        </p:tav>
                                      </p:tavLst>
                                    </p:anim>
                                    <p:anim calcmode="lin" valueType="num">
                                      <p:cBhvr>
                                        <p:cTn id="154" dur="500" fill="hold"/>
                                        <p:tgtEl>
                                          <p:spTgt spid="45"/>
                                        </p:tgtEl>
                                        <p:attrNameLst>
                                          <p:attrName>ppt_h</p:attrName>
                                        </p:attrNameLst>
                                      </p:cBhvr>
                                      <p:tavLst>
                                        <p:tav tm="0">
                                          <p:val>
                                            <p:fltVal val="0"/>
                                          </p:val>
                                        </p:tav>
                                        <p:tav tm="100000">
                                          <p:val>
                                            <p:strVal val="#ppt_h"/>
                                          </p:val>
                                        </p:tav>
                                      </p:tavLst>
                                    </p:anim>
                                    <p:animEffect transition="in" filter="fade">
                                      <p:cBhvr>
                                        <p:cTn id="155" dur="500"/>
                                        <p:tgtEl>
                                          <p:spTgt spid="45"/>
                                        </p:tgtEl>
                                      </p:cBhvr>
                                    </p:animEffect>
                                  </p:childTnLst>
                                </p:cTn>
                              </p:par>
                            </p:childTnLst>
                          </p:cTn>
                        </p:par>
                      </p:childTnLst>
                    </p:cTn>
                  </p:par>
                  <p:par>
                    <p:cTn id="156" fill="hold">
                      <p:stCondLst>
                        <p:cond delay="indefinite"/>
                      </p:stCondLst>
                      <p:childTnLst>
                        <p:par>
                          <p:cTn id="157" fill="hold">
                            <p:stCondLst>
                              <p:cond delay="0"/>
                            </p:stCondLst>
                            <p:childTnLst>
                              <p:par>
                                <p:cTn id="158" presetID="53" presetClass="entr" presetSubtype="16" fill="hold" grpId="0" nodeType="clickEffect">
                                  <p:stCondLst>
                                    <p:cond delay="0"/>
                                  </p:stCondLst>
                                  <p:childTnLst>
                                    <p:set>
                                      <p:cBhvr>
                                        <p:cTn id="159" dur="1" fill="hold">
                                          <p:stCondLst>
                                            <p:cond delay="0"/>
                                          </p:stCondLst>
                                        </p:cTn>
                                        <p:tgtEl>
                                          <p:spTgt spid="49"/>
                                        </p:tgtEl>
                                        <p:attrNameLst>
                                          <p:attrName>style.visibility</p:attrName>
                                        </p:attrNameLst>
                                      </p:cBhvr>
                                      <p:to>
                                        <p:strVal val="visible"/>
                                      </p:to>
                                    </p:set>
                                    <p:anim calcmode="lin" valueType="num">
                                      <p:cBhvr>
                                        <p:cTn id="160" dur="500" fill="hold"/>
                                        <p:tgtEl>
                                          <p:spTgt spid="49"/>
                                        </p:tgtEl>
                                        <p:attrNameLst>
                                          <p:attrName>ppt_w</p:attrName>
                                        </p:attrNameLst>
                                      </p:cBhvr>
                                      <p:tavLst>
                                        <p:tav tm="0">
                                          <p:val>
                                            <p:fltVal val="0"/>
                                          </p:val>
                                        </p:tav>
                                        <p:tav tm="100000">
                                          <p:val>
                                            <p:strVal val="#ppt_w"/>
                                          </p:val>
                                        </p:tav>
                                      </p:tavLst>
                                    </p:anim>
                                    <p:anim calcmode="lin" valueType="num">
                                      <p:cBhvr>
                                        <p:cTn id="161" dur="500" fill="hold"/>
                                        <p:tgtEl>
                                          <p:spTgt spid="49"/>
                                        </p:tgtEl>
                                        <p:attrNameLst>
                                          <p:attrName>ppt_h</p:attrName>
                                        </p:attrNameLst>
                                      </p:cBhvr>
                                      <p:tavLst>
                                        <p:tav tm="0">
                                          <p:val>
                                            <p:fltVal val="0"/>
                                          </p:val>
                                        </p:tav>
                                        <p:tav tm="100000">
                                          <p:val>
                                            <p:strVal val="#ppt_h"/>
                                          </p:val>
                                        </p:tav>
                                      </p:tavLst>
                                    </p:anim>
                                    <p:animEffect transition="in" filter="fade">
                                      <p:cBhvr>
                                        <p:cTn id="162" dur="500"/>
                                        <p:tgtEl>
                                          <p:spTgt spid="49"/>
                                        </p:tgtEl>
                                      </p:cBhvr>
                                    </p:animEffect>
                                  </p:childTnLst>
                                </p:cTn>
                              </p:par>
                              <p:par>
                                <p:cTn id="163" presetID="53" presetClass="entr" presetSubtype="16" fill="hold" grpId="0" nodeType="withEffect">
                                  <p:stCondLst>
                                    <p:cond delay="0"/>
                                  </p:stCondLst>
                                  <p:childTnLst>
                                    <p:set>
                                      <p:cBhvr>
                                        <p:cTn id="164" dur="1" fill="hold">
                                          <p:stCondLst>
                                            <p:cond delay="0"/>
                                          </p:stCondLst>
                                        </p:cTn>
                                        <p:tgtEl>
                                          <p:spTgt spid="50"/>
                                        </p:tgtEl>
                                        <p:attrNameLst>
                                          <p:attrName>style.visibility</p:attrName>
                                        </p:attrNameLst>
                                      </p:cBhvr>
                                      <p:to>
                                        <p:strVal val="visible"/>
                                      </p:to>
                                    </p:set>
                                    <p:anim calcmode="lin" valueType="num">
                                      <p:cBhvr>
                                        <p:cTn id="165" dur="500" fill="hold"/>
                                        <p:tgtEl>
                                          <p:spTgt spid="50"/>
                                        </p:tgtEl>
                                        <p:attrNameLst>
                                          <p:attrName>ppt_w</p:attrName>
                                        </p:attrNameLst>
                                      </p:cBhvr>
                                      <p:tavLst>
                                        <p:tav tm="0">
                                          <p:val>
                                            <p:fltVal val="0"/>
                                          </p:val>
                                        </p:tav>
                                        <p:tav tm="100000">
                                          <p:val>
                                            <p:strVal val="#ppt_w"/>
                                          </p:val>
                                        </p:tav>
                                      </p:tavLst>
                                    </p:anim>
                                    <p:anim calcmode="lin" valueType="num">
                                      <p:cBhvr>
                                        <p:cTn id="166" dur="500" fill="hold"/>
                                        <p:tgtEl>
                                          <p:spTgt spid="50"/>
                                        </p:tgtEl>
                                        <p:attrNameLst>
                                          <p:attrName>ppt_h</p:attrName>
                                        </p:attrNameLst>
                                      </p:cBhvr>
                                      <p:tavLst>
                                        <p:tav tm="0">
                                          <p:val>
                                            <p:fltVal val="0"/>
                                          </p:val>
                                        </p:tav>
                                        <p:tav tm="100000">
                                          <p:val>
                                            <p:strVal val="#ppt_h"/>
                                          </p:val>
                                        </p:tav>
                                      </p:tavLst>
                                    </p:anim>
                                    <p:animEffect transition="in" filter="fade">
                                      <p:cBhvr>
                                        <p:cTn id="167" dur="500"/>
                                        <p:tgtEl>
                                          <p:spTgt spid="50"/>
                                        </p:tgtEl>
                                      </p:cBhvr>
                                    </p:animEffect>
                                  </p:childTnLst>
                                </p:cTn>
                              </p:par>
                              <p:par>
                                <p:cTn id="168" presetID="53" presetClass="entr" presetSubtype="16" fill="hold" grpId="0" nodeType="withEffect">
                                  <p:stCondLst>
                                    <p:cond delay="0"/>
                                  </p:stCondLst>
                                  <p:childTnLst>
                                    <p:set>
                                      <p:cBhvr>
                                        <p:cTn id="169" dur="1" fill="hold">
                                          <p:stCondLst>
                                            <p:cond delay="0"/>
                                          </p:stCondLst>
                                        </p:cTn>
                                        <p:tgtEl>
                                          <p:spTgt spid="51"/>
                                        </p:tgtEl>
                                        <p:attrNameLst>
                                          <p:attrName>style.visibility</p:attrName>
                                        </p:attrNameLst>
                                      </p:cBhvr>
                                      <p:to>
                                        <p:strVal val="visible"/>
                                      </p:to>
                                    </p:set>
                                    <p:anim calcmode="lin" valueType="num">
                                      <p:cBhvr>
                                        <p:cTn id="170" dur="500" fill="hold"/>
                                        <p:tgtEl>
                                          <p:spTgt spid="51"/>
                                        </p:tgtEl>
                                        <p:attrNameLst>
                                          <p:attrName>ppt_w</p:attrName>
                                        </p:attrNameLst>
                                      </p:cBhvr>
                                      <p:tavLst>
                                        <p:tav tm="0">
                                          <p:val>
                                            <p:fltVal val="0"/>
                                          </p:val>
                                        </p:tav>
                                        <p:tav tm="100000">
                                          <p:val>
                                            <p:strVal val="#ppt_w"/>
                                          </p:val>
                                        </p:tav>
                                      </p:tavLst>
                                    </p:anim>
                                    <p:anim calcmode="lin" valueType="num">
                                      <p:cBhvr>
                                        <p:cTn id="171" dur="500" fill="hold"/>
                                        <p:tgtEl>
                                          <p:spTgt spid="51"/>
                                        </p:tgtEl>
                                        <p:attrNameLst>
                                          <p:attrName>ppt_h</p:attrName>
                                        </p:attrNameLst>
                                      </p:cBhvr>
                                      <p:tavLst>
                                        <p:tav tm="0">
                                          <p:val>
                                            <p:fltVal val="0"/>
                                          </p:val>
                                        </p:tav>
                                        <p:tav tm="100000">
                                          <p:val>
                                            <p:strVal val="#ppt_h"/>
                                          </p:val>
                                        </p:tav>
                                      </p:tavLst>
                                    </p:anim>
                                    <p:animEffect transition="in" filter="fade">
                                      <p:cBhvr>
                                        <p:cTn id="172"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3" grpId="0"/>
      <p:bldP spid="14" grpId="0" animBg="1"/>
      <p:bldP spid="15" grpId="0"/>
      <p:bldP spid="16" grpId="0"/>
      <p:bldP spid="17" grpId="0" animBg="1"/>
      <p:bldP spid="20" grpId="0"/>
      <p:bldP spid="21" grpId="0"/>
      <p:bldP spid="22" grpId="0" animBg="1"/>
      <p:bldP spid="23" grpId="0"/>
      <p:bldP spid="24" grpId="0"/>
      <p:bldP spid="25" grpId="0" animBg="1"/>
      <p:bldP spid="27" grpId="0"/>
      <p:bldP spid="28" grpId="0"/>
      <p:bldP spid="29" grpId="0" animBg="1"/>
      <p:bldP spid="35" grpId="0"/>
      <p:bldP spid="36" grpId="0"/>
      <p:bldP spid="37" grpId="0" animBg="1"/>
      <p:bldP spid="38" grpId="0"/>
      <p:bldP spid="39" grpId="0"/>
      <p:bldP spid="40" grpId="0" animBg="1"/>
      <p:bldP spid="41" grpId="0"/>
      <p:bldP spid="42" grpId="0"/>
      <p:bldP spid="43" grpId="0" animBg="1"/>
      <p:bldP spid="44" grpId="0"/>
      <p:bldP spid="45" grpId="0"/>
      <p:bldP spid="49" grpId="0" animBg="1"/>
      <p:bldP spid="50" grpId="0"/>
      <p:bldP spid="5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flipH="1">
            <a:off x="1" y="4521903"/>
            <a:ext cx="4031399" cy="2197900"/>
            <a:chOff x="5917425" y="3435846"/>
            <a:chExt cx="3226575" cy="1707654"/>
          </a:xfrm>
        </p:grpSpPr>
        <p:pic>
          <p:nvPicPr>
            <p:cNvPr id="4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7914767" y="4482889"/>
            <a:ext cx="4300320" cy="2275929"/>
            <a:chOff x="5917425" y="3435846"/>
            <a:chExt cx="3226575" cy="1707654"/>
          </a:xfrm>
        </p:grpSpPr>
        <p:pic>
          <p:nvPicPr>
            <p:cNvPr id="4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 name="椭圆 32"/>
          <p:cNvSpPr/>
          <p:nvPr/>
        </p:nvSpPr>
        <p:spPr>
          <a:xfrm>
            <a:off x="5376109" y="1629269"/>
            <a:ext cx="1367796" cy="13677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dirty="0"/>
          </a:p>
        </p:txBody>
      </p:sp>
      <p:sp>
        <p:nvSpPr>
          <p:cNvPr id="36" name="Rectangle 49"/>
          <p:cNvSpPr/>
          <p:nvPr/>
        </p:nvSpPr>
        <p:spPr>
          <a:xfrm>
            <a:off x="2425700" y="3388942"/>
            <a:ext cx="7054850" cy="615549"/>
          </a:xfrm>
          <a:prstGeom prst="rect">
            <a:avLst/>
          </a:prstGeom>
          <a:effectLst/>
        </p:spPr>
        <p:txBody>
          <a:bodyPr wrap="square" lIns="121917" tIns="60958" rIns="121917" bIns="60958">
            <a:spAutoFit/>
          </a:bodyPr>
          <a:lstStyle/>
          <a:p>
            <a:pPr marL="0" lvl="1" algn="ctr"/>
            <a:r>
              <a:rPr lang="zh-CN" altLang="en-US" sz="3200" b="1" dirty="0">
                <a:solidFill>
                  <a:schemeClr val="accent1"/>
                </a:solidFill>
                <a:latin typeface="微软雅黑" pitchFamily="34" charset="-122"/>
                <a:ea typeface="微软雅黑" pitchFamily="34" charset="-122"/>
              </a:rPr>
              <a:t>第三</a:t>
            </a:r>
            <a:r>
              <a:rPr lang="zh-CN" altLang="en-US" sz="3200" b="1" dirty="0" smtClean="0">
                <a:solidFill>
                  <a:schemeClr val="accent1"/>
                </a:solidFill>
                <a:latin typeface="微软雅黑" pitchFamily="34" charset="-122"/>
                <a:ea typeface="微软雅黑" pitchFamily="34" charset="-122"/>
              </a:rPr>
              <a:t>节  创业</a:t>
            </a:r>
            <a:r>
              <a:rPr lang="zh-CN" altLang="en-US" sz="3200" b="1" dirty="0">
                <a:solidFill>
                  <a:schemeClr val="accent1"/>
                </a:solidFill>
                <a:latin typeface="微软雅黑" pitchFamily="34" charset="-122"/>
                <a:ea typeface="微软雅黑" pitchFamily="34" charset="-122"/>
              </a:rPr>
              <a:t>方案设计与路</a:t>
            </a:r>
            <a:r>
              <a:rPr lang="zh-CN" altLang="en-US" sz="3200" b="1" dirty="0" smtClean="0">
                <a:solidFill>
                  <a:schemeClr val="accent1"/>
                </a:solidFill>
                <a:latin typeface="微软雅黑" pitchFamily="34" charset="-122"/>
                <a:ea typeface="微软雅黑" pitchFamily="34" charset="-122"/>
              </a:rPr>
              <a:t>演</a:t>
            </a:r>
            <a:endParaRPr lang="en-US" altLang="zh-CN" sz="3200" b="1" dirty="0">
              <a:solidFill>
                <a:schemeClr val="accent1"/>
              </a:solidFill>
              <a:latin typeface="微软雅黑" pitchFamily="34" charset="-122"/>
              <a:ea typeface="微软雅黑" pitchFamily="34" charset="-122"/>
            </a:endParaRPr>
          </a:p>
        </p:txBody>
      </p:sp>
      <p:cxnSp>
        <p:nvCxnSpPr>
          <p:cNvPr id="38" name="Straight Connector 2"/>
          <p:cNvCxnSpPr/>
          <p:nvPr/>
        </p:nvCxnSpPr>
        <p:spPr>
          <a:xfrm>
            <a:off x="2667000" y="4014097"/>
            <a:ext cx="6813550" cy="0"/>
          </a:xfrm>
          <a:prstGeom prst="line">
            <a:avLst/>
          </a:prstGeom>
          <a:ln w="9525">
            <a:solidFill>
              <a:schemeClr val="accent1"/>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矩形 4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6" name="TextBox 45"/>
          <p:cNvSpPr txBox="1"/>
          <p:nvPr/>
        </p:nvSpPr>
        <p:spPr>
          <a:xfrm>
            <a:off x="5409004" y="2097723"/>
            <a:ext cx="1318496" cy="430883"/>
          </a:xfrm>
          <a:prstGeom prst="rect">
            <a:avLst/>
          </a:prstGeom>
          <a:noFill/>
          <a:effectLst/>
        </p:spPr>
        <p:txBody>
          <a:bodyPr wrap="none" lIns="121917" tIns="60958" rIns="121917" bIns="60958" rtlCol="0">
            <a:spAutoFit/>
          </a:bodyPr>
          <a:lstStyle/>
          <a:p>
            <a:pPr algn="ctr"/>
            <a:r>
              <a:rPr lang="en-US" altLang="zh-CN" sz="2000" b="1" dirty="0">
                <a:solidFill>
                  <a:schemeClr val="bg1"/>
                </a:solidFill>
                <a:latin typeface="微软雅黑" pitchFamily="34" charset="-122"/>
                <a:ea typeface="微软雅黑" pitchFamily="34" charset="-122"/>
              </a:rPr>
              <a:t>PART </a:t>
            </a:r>
            <a:r>
              <a:rPr lang="en-US" altLang="zh-CN" sz="2000" b="1" dirty="0" smtClean="0">
                <a:solidFill>
                  <a:schemeClr val="bg1"/>
                </a:solidFill>
                <a:latin typeface="微软雅黑" pitchFamily="34" charset="-122"/>
                <a:ea typeface="微软雅黑" pitchFamily="34" charset="-122"/>
              </a:rPr>
              <a:t>03</a:t>
            </a:r>
            <a:endParaRPr lang="en-US" altLang="zh-CN"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83753600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3" name="Rectangle 4"/>
          <p:cNvSpPr txBox="1">
            <a:spLocks noChangeArrowheads="1"/>
          </p:cNvSpPr>
          <p:nvPr/>
        </p:nvSpPr>
        <p:spPr bwMode="auto">
          <a:xfrm>
            <a:off x="984764" y="1305317"/>
            <a:ext cx="5234173" cy="3780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4" tIns="45707" rIns="91414" bIns="45707"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2800" dirty="0" smtClean="0">
                <a:solidFill>
                  <a:schemeClr val="accent1"/>
                </a:solidFill>
                <a:latin typeface="微软雅黑" panose="020B0503020204020204" pitchFamily="34" charset="-122"/>
                <a:ea typeface="微软雅黑" panose="020B0503020204020204" pitchFamily="34" charset="-122"/>
              </a:rPr>
              <a:t>学习目标</a:t>
            </a:r>
            <a:endParaRPr lang="zh-CN" altLang="en-US" sz="2800" dirty="0">
              <a:solidFill>
                <a:schemeClr val="accent1"/>
              </a:solidFill>
              <a:latin typeface="微软雅黑" panose="020B0503020204020204" pitchFamily="34" charset="-122"/>
              <a:ea typeface="微软雅黑" panose="020B0503020204020204" pitchFamily="34" charset="-122"/>
            </a:endParaRPr>
          </a:p>
        </p:txBody>
      </p:sp>
      <p:sp>
        <p:nvSpPr>
          <p:cNvPr id="14" name="弧形 13"/>
          <p:cNvSpPr/>
          <p:nvPr/>
        </p:nvSpPr>
        <p:spPr>
          <a:xfrm>
            <a:off x="2042018" y="1242356"/>
            <a:ext cx="503925" cy="503925"/>
          </a:xfrm>
          <a:prstGeom prst="arc">
            <a:avLst>
              <a:gd name="adj1" fmla="val 18916496"/>
              <a:gd name="adj2" fmla="val 2632855"/>
            </a:avLst>
          </a:prstGeom>
          <a:ln>
            <a:solidFill>
              <a:srgbClr val="2F5EB0"/>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sz="1300"/>
          </a:p>
        </p:txBody>
      </p:sp>
      <p:sp>
        <p:nvSpPr>
          <p:cNvPr id="15" name="Freeform 12"/>
          <p:cNvSpPr>
            <a:spLocks/>
          </p:cNvSpPr>
          <p:nvPr/>
        </p:nvSpPr>
        <p:spPr bwMode="auto">
          <a:xfrm>
            <a:off x="2908983" y="2595351"/>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solidFill>
          <a:ln>
            <a:noFill/>
          </a:ln>
          <a:extLst/>
        </p:spPr>
        <p:txBody>
          <a:bodyPr lIns="121917" tIns="60958" rIns="121917" bIns="60958"/>
          <a:lstStyle/>
          <a:p>
            <a:endParaRPr lang="zh-CN" altLang="en-US" sz="1300">
              <a:solidFill>
                <a:schemeClr val="tx1">
                  <a:lumMod val="50000"/>
                  <a:lumOff val="50000"/>
                </a:schemeClr>
              </a:solidFill>
            </a:endParaRPr>
          </a:p>
        </p:txBody>
      </p:sp>
      <p:sp>
        <p:nvSpPr>
          <p:cNvPr id="16" name="Freeform 12"/>
          <p:cNvSpPr>
            <a:spLocks/>
          </p:cNvSpPr>
          <p:nvPr/>
        </p:nvSpPr>
        <p:spPr bwMode="auto">
          <a:xfrm flipH="1" flipV="1">
            <a:off x="8341880" y="3885258"/>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solidFill>
          <a:ln>
            <a:noFill/>
          </a:ln>
          <a:extLst/>
        </p:spPr>
        <p:txBody>
          <a:bodyPr lIns="121917" tIns="60958" rIns="121917" bIns="60958"/>
          <a:lstStyle/>
          <a:p>
            <a:endParaRPr lang="zh-CN" altLang="en-US" sz="1300">
              <a:solidFill>
                <a:schemeClr val="tx1">
                  <a:lumMod val="50000"/>
                  <a:lumOff val="50000"/>
                </a:schemeClr>
              </a:solidFill>
            </a:endParaRPr>
          </a:p>
        </p:txBody>
      </p:sp>
      <p:sp>
        <p:nvSpPr>
          <p:cNvPr id="17" name="TextBox 16"/>
          <p:cNvSpPr txBox="1"/>
          <p:nvPr/>
        </p:nvSpPr>
        <p:spPr>
          <a:xfrm>
            <a:off x="3543300" y="2785851"/>
            <a:ext cx="5352629" cy="1569143"/>
          </a:xfrm>
          <a:prstGeom prst="rect">
            <a:avLst/>
          </a:prstGeom>
          <a:noFill/>
        </p:spPr>
        <p:txBody>
          <a:bodyPr wrap="square" lIns="121917" tIns="60958" rIns="121917" bIns="60958" rtlCol="0">
            <a:spAutoFit/>
          </a:bodyPr>
          <a:lstStyle/>
          <a:p>
            <a:pPr>
              <a:lnSpc>
                <a:spcPct val="120000"/>
              </a:lnSpc>
              <a:spcBef>
                <a:spcPct val="0"/>
              </a:spcBef>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1.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了解创业者需具有的基本能力</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a:t>
            </a:r>
          </a:p>
          <a:p>
            <a:pPr>
              <a:lnSpc>
                <a:spcPct val="120000"/>
              </a:lnSpc>
              <a:spcBef>
                <a:spcPct val="0"/>
              </a:spcBef>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2.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了解创业中的相关道德准则</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a:t>
            </a:r>
          </a:p>
          <a:p>
            <a:pPr>
              <a:lnSpc>
                <a:spcPct val="120000"/>
              </a:lnSpc>
              <a:spcBef>
                <a:spcPct val="0"/>
              </a:spcBef>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3.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了解创业中的机会需求</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a:t>
            </a:r>
          </a:p>
          <a:p>
            <a:pPr>
              <a:lnSpc>
                <a:spcPct val="120000"/>
              </a:lnSpc>
              <a:spcBef>
                <a:spcPct val="0"/>
              </a:spcBef>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4.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了解创业前的准备工作。</a:t>
            </a:r>
          </a:p>
        </p:txBody>
      </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8679900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8" name="矩形 27"/>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9" name="组合 28"/>
          <p:cNvGrpSpPr/>
          <p:nvPr/>
        </p:nvGrpSpPr>
        <p:grpSpPr>
          <a:xfrm>
            <a:off x="192881" y="893"/>
            <a:ext cx="575915" cy="836495"/>
            <a:chOff x="841003" y="360040"/>
            <a:chExt cx="504056" cy="836712"/>
          </a:xfrm>
          <a:solidFill>
            <a:schemeClr val="accent1"/>
          </a:solidFill>
        </p:grpSpPr>
        <p:sp>
          <p:nvSpPr>
            <p:cNvPr id="30" name="矩形 29"/>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1" name="等腰三角形 30"/>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2" name="文本框 9"/>
          <p:cNvSpPr txBox="1"/>
          <p:nvPr/>
        </p:nvSpPr>
        <p:spPr>
          <a:xfrm>
            <a:off x="840784" y="203271"/>
            <a:ext cx="66268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创业计划书</a:t>
            </a:r>
            <a:r>
              <a:rPr lang="zh-CN" altLang="en-US" sz="2400" b="1" dirty="0" smtClean="0">
                <a:solidFill>
                  <a:schemeClr val="tx1">
                    <a:lumMod val="75000"/>
                    <a:lumOff val="25000"/>
                  </a:schemeClr>
                </a:solidFill>
                <a:latin typeface="微软雅黑" pitchFamily="34" charset="-122"/>
                <a:ea typeface="微软雅黑" pitchFamily="34" charset="-122"/>
              </a:rPr>
              <a:t>设计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创业计划书的</a:t>
            </a:r>
            <a:r>
              <a:rPr lang="zh-CN" altLang="en-US" sz="2400" b="1" dirty="0" smtClean="0">
                <a:solidFill>
                  <a:schemeClr val="tx1">
                    <a:lumMod val="75000"/>
                    <a:lumOff val="25000"/>
                  </a:schemeClr>
                </a:solidFill>
                <a:latin typeface="微软雅黑" pitchFamily="34" charset="-122"/>
                <a:ea typeface="微软雅黑" pitchFamily="34" charset="-122"/>
              </a:rPr>
              <a:t>对象</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33" name="矩形 32"/>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原创设计师QQ598969553      _1"/>
          <p:cNvCxnSpPr/>
          <p:nvPr/>
        </p:nvCxnSpPr>
        <p:spPr bwMode="auto">
          <a:xfrm>
            <a:off x="5908371" y="2029764"/>
            <a:ext cx="0" cy="1417397"/>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原创设计师QQ598969553      _2"/>
          <p:cNvCxnSpPr/>
          <p:nvPr/>
        </p:nvCxnSpPr>
        <p:spPr bwMode="auto">
          <a:xfrm>
            <a:off x="5908371" y="4112975"/>
            <a:ext cx="0" cy="1417397"/>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1" name="原创设计师QQ598969553      _3"/>
          <p:cNvSpPr/>
          <p:nvPr/>
        </p:nvSpPr>
        <p:spPr bwMode="auto">
          <a:xfrm>
            <a:off x="5499034" y="3425166"/>
            <a:ext cx="818676" cy="659327"/>
          </a:xfrm>
          <a:prstGeom prst="hexagon">
            <a:avLst/>
          </a:prstGeom>
          <a:gradFill>
            <a:gsLst>
              <a:gs pos="100000">
                <a:srgbClr val="0090F2"/>
              </a:gs>
              <a:gs pos="0">
                <a:schemeClr val="accent1"/>
              </a:gs>
            </a:gsLst>
            <a:lin ang="5400000" scaled="1"/>
          </a:gradFill>
          <a:ln w="28575" cap="flat">
            <a:gradFill>
              <a:gsLst>
                <a:gs pos="0">
                  <a:srgbClr val="0090F2"/>
                </a:gs>
                <a:gs pos="100000">
                  <a:schemeClr val="accent1"/>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a:extLst/>
        </p:spPr>
        <p:txBody>
          <a:bodyPr vert="horz" wrap="square" lIns="68564" tIns="34282" rIns="68564" bIns="34282" numCol="1" anchor="t" anchorCtr="0" compatLnSpc="1">
            <a:prstTxWarp prst="textNoShape">
              <a:avLst/>
            </a:prstTxWarp>
          </a:bodyPr>
          <a:lstStyle/>
          <a:p>
            <a:endParaRPr lang="zh-CN" altLang="en-US" sz="1350">
              <a:solidFill>
                <a:prstClr val="black"/>
              </a:solidFill>
              <a:ea typeface="微软雅黑" panose="020B0503020204020204" pitchFamily="34" charset="-122"/>
            </a:endParaRPr>
          </a:p>
        </p:txBody>
      </p:sp>
      <p:sp>
        <p:nvSpPr>
          <p:cNvPr id="43" name="原创设计师QQ598969553      _4"/>
          <p:cNvSpPr txBox="1"/>
          <p:nvPr/>
        </p:nvSpPr>
        <p:spPr>
          <a:xfrm>
            <a:off x="8025641" y="1446323"/>
            <a:ext cx="2010125" cy="399126"/>
          </a:xfrm>
          <a:prstGeom prst="rect">
            <a:avLst/>
          </a:prstGeom>
          <a:noFill/>
          <a:ln w="28575" cap="flat">
            <a:noFill/>
            <a:prstDash val="solid"/>
            <a:miter lim="800000"/>
            <a:headEnd/>
            <a:tailEnd/>
          </a:ln>
          <a:effectLst>
            <a:outerShdw blurRad="228600" dist="228600" algn="t" rotWithShape="0">
              <a:schemeClr val="tx1">
                <a:lumMod val="85000"/>
                <a:lumOff val="15000"/>
                <a:alpha val="6000"/>
              </a:schemeClr>
            </a:outerShdw>
          </a:effectLst>
        </p:spPr>
        <p:txBody>
          <a:bodyPr wrap="none" lIns="90467" tIns="45233" rIns="90467" bIns="45233" rtlCol="0">
            <a:spAutoFit/>
          </a:bodyPr>
          <a:lstStyle>
            <a:defPPr>
              <a:defRPr lang="zh-CN"/>
            </a:defPPr>
            <a:lvl1pPr algn="r">
              <a:defRPr b="1">
                <a:solidFill>
                  <a:schemeClr val="bg1"/>
                </a:solidFill>
                <a:latin typeface="+mn-ea"/>
              </a:defRPr>
            </a:lvl1pPr>
          </a:lstStyle>
          <a:p>
            <a:pPr algn="ctr"/>
            <a:r>
              <a:rPr lang="en-US" altLang="zh-CN" sz="2000" b="0" kern="0" dirty="0">
                <a:solidFill>
                  <a:schemeClr val="accent1"/>
                </a:solidFill>
                <a:latin typeface="微软雅黑" pitchFamily="34" charset="-122"/>
                <a:ea typeface="微软雅黑" pitchFamily="34" charset="-122"/>
              </a:rPr>
              <a:t>2. </a:t>
            </a:r>
            <a:r>
              <a:rPr lang="zh-CN" altLang="en-US" sz="2000" b="0" kern="0" dirty="0">
                <a:solidFill>
                  <a:schemeClr val="accent1"/>
                </a:solidFill>
                <a:latin typeface="微软雅黑" pitchFamily="34" charset="-122"/>
                <a:ea typeface="微软雅黑" pitchFamily="34" charset="-122"/>
              </a:rPr>
              <a:t>创业融资对象</a:t>
            </a:r>
          </a:p>
        </p:txBody>
      </p:sp>
      <p:sp>
        <p:nvSpPr>
          <p:cNvPr id="45" name="原创设计师QQ598969553      _15"/>
          <p:cNvSpPr txBox="1"/>
          <p:nvPr/>
        </p:nvSpPr>
        <p:spPr>
          <a:xfrm>
            <a:off x="5659875" y="3511526"/>
            <a:ext cx="496698" cy="460553"/>
          </a:xfrm>
          <a:prstGeom prst="rect">
            <a:avLst/>
          </a:prstGeom>
          <a:noFill/>
        </p:spPr>
        <p:txBody>
          <a:bodyPr wrap="none" lIns="90467" tIns="45233" rIns="90467" bIns="45233" rtlCol="0">
            <a:spAutoFit/>
          </a:bodyPr>
          <a:lstStyle/>
          <a:p>
            <a:r>
              <a:rPr lang="en-US" altLang="zh-CN" sz="2399" dirty="0">
                <a:solidFill>
                  <a:srgbClr val="F8F8F8"/>
                </a:solidFill>
                <a:ea typeface="微软雅黑" panose="020B0503020204020204" pitchFamily="34" charset="-122"/>
              </a:rPr>
              <a:t>VS</a:t>
            </a:r>
            <a:endParaRPr lang="zh-CN" altLang="en-US" sz="2399" dirty="0">
              <a:solidFill>
                <a:srgbClr val="F8F8F8"/>
              </a:solidFill>
              <a:ea typeface="微软雅黑" panose="020B0503020204020204" pitchFamily="34" charset="-122"/>
            </a:endParaRPr>
          </a:p>
        </p:txBody>
      </p:sp>
      <p:sp>
        <p:nvSpPr>
          <p:cNvPr id="46" name="原创设计师QQ598969553      _16"/>
          <p:cNvSpPr txBox="1"/>
          <p:nvPr/>
        </p:nvSpPr>
        <p:spPr>
          <a:xfrm>
            <a:off x="1841877" y="1465373"/>
            <a:ext cx="2523085" cy="399126"/>
          </a:xfrm>
          <a:prstGeom prst="rect">
            <a:avLst/>
          </a:prstGeom>
          <a:noFill/>
          <a:ln w="28575" cap="flat">
            <a:noFill/>
            <a:prstDash val="solid"/>
            <a:miter lim="800000"/>
            <a:headEnd/>
            <a:tailEnd/>
          </a:ln>
          <a:effectLst>
            <a:outerShdw blurRad="228600" dist="228600" algn="t" rotWithShape="0">
              <a:schemeClr val="tx1">
                <a:lumMod val="85000"/>
                <a:lumOff val="15000"/>
                <a:alpha val="6000"/>
              </a:schemeClr>
            </a:outerShdw>
          </a:effectLst>
        </p:spPr>
        <p:txBody>
          <a:bodyPr wrap="none" lIns="90467" tIns="45233" rIns="90467" bIns="45233" rtlCol="0">
            <a:spAutoFit/>
          </a:bodyPr>
          <a:lstStyle/>
          <a:p>
            <a:pPr algn="ctr"/>
            <a:r>
              <a:rPr lang="en-US" altLang="zh-CN" sz="2000" kern="0" dirty="0">
                <a:solidFill>
                  <a:schemeClr val="accent1"/>
                </a:solidFill>
                <a:latin typeface="微软雅黑" pitchFamily="34" charset="-122"/>
                <a:ea typeface="微软雅黑" pitchFamily="34" charset="-122"/>
              </a:rPr>
              <a:t>1. </a:t>
            </a:r>
            <a:r>
              <a:rPr lang="zh-CN" altLang="en-US" sz="2000" kern="0" dirty="0">
                <a:solidFill>
                  <a:schemeClr val="accent1"/>
                </a:solidFill>
                <a:latin typeface="微软雅黑" pitchFamily="34" charset="-122"/>
                <a:ea typeface="微软雅黑" pitchFamily="34" charset="-122"/>
              </a:rPr>
              <a:t>创业者和创业团队</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47" name="矩形 46"/>
          <p:cNvSpPr/>
          <p:nvPr/>
        </p:nvSpPr>
        <p:spPr>
          <a:xfrm>
            <a:off x="984764" y="2007716"/>
            <a:ext cx="4108775" cy="3785652"/>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创业计划书是创业者的策划文案</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它使创业者对自己所有的资源、 已知的市场情况</a:t>
            </a:r>
            <a:r>
              <a:rPr lang="zh-CN" altLang="en-US" sz="2000" dirty="0" smtClean="0">
                <a:solidFill>
                  <a:schemeClr val="tx1">
                    <a:lumMod val="75000"/>
                    <a:lumOff val="25000"/>
                  </a:schemeClr>
                </a:solidFill>
                <a:latin typeface="微软雅黑" pitchFamily="34" charset="-122"/>
                <a:ea typeface="微软雅黑" pitchFamily="34" charset="-122"/>
              </a:rPr>
              <a:t>和初步</a:t>
            </a:r>
            <a:r>
              <a:rPr lang="zh-CN" altLang="en-US" sz="2000" dirty="0">
                <a:solidFill>
                  <a:schemeClr val="tx1">
                    <a:lumMod val="75000"/>
                    <a:lumOff val="25000"/>
                  </a:schemeClr>
                </a:solidFill>
                <a:latin typeface="微软雅黑" pitchFamily="34" charset="-122"/>
                <a:ea typeface="微软雅黑" pitchFamily="34" charset="-122"/>
              </a:rPr>
              <a:t>的竞争策略做尽可能详尽的分析</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并提出一个初步的行动计划</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使创业者心中有数</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对创业者或者参与创业的伙伴</a:t>
            </a:r>
            <a:r>
              <a:rPr lang="zh-CN" altLang="en-US" sz="2000" dirty="0" smtClean="0">
                <a:solidFill>
                  <a:schemeClr val="tx1">
                    <a:lumMod val="75000"/>
                    <a:lumOff val="25000"/>
                  </a:schemeClr>
                </a:solidFill>
                <a:latin typeface="微软雅黑" pitchFamily="34" charset="-122"/>
                <a:ea typeface="微软雅黑" pitchFamily="34" charset="-122"/>
              </a:rPr>
              <a:t>而言</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更</a:t>
            </a:r>
            <a:r>
              <a:rPr lang="zh-CN" altLang="en-US" sz="2000" dirty="0">
                <a:solidFill>
                  <a:schemeClr val="tx1">
                    <a:lumMod val="75000"/>
                    <a:lumOff val="25000"/>
                  </a:schemeClr>
                </a:solidFill>
                <a:latin typeface="微软雅黑" pitchFamily="34" charset="-122"/>
                <a:ea typeface="微软雅黑" pitchFamily="34" charset="-122"/>
              </a:rPr>
              <a:t>容易达成共识</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确保创业团队的分享与认同</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这无疑对创业者的成功是有</a:t>
            </a:r>
            <a:r>
              <a:rPr lang="zh-CN" altLang="en-US" sz="2000" dirty="0" smtClean="0">
                <a:solidFill>
                  <a:schemeClr val="tx1">
                    <a:lumMod val="75000"/>
                    <a:lumOff val="25000"/>
                  </a:schemeClr>
                </a:solidFill>
                <a:latin typeface="微软雅黑" pitchFamily="34" charset="-122"/>
                <a:ea typeface="微软雅黑" pitchFamily="34" charset="-122"/>
              </a:rPr>
              <a:t>帮助</a:t>
            </a:r>
            <a:r>
              <a:rPr lang="zh-CN" altLang="en-US" sz="2000" dirty="0">
                <a:solidFill>
                  <a:schemeClr val="tx1">
                    <a:lumMod val="75000"/>
                    <a:lumOff val="25000"/>
                  </a:schemeClr>
                </a:solidFill>
                <a:latin typeface="微软雅黑" pitchFamily="34" charset="-122"/>
                <a:ea typeface="微软雅黑" pitchFamily="34" charset="-122"/>
              </a:rPr>
              <a:t>的。</a:t>
            </a:r>
          </a:p>
        </p:txBody>
      </p:sp>
      <p:sp>
        <p:nvSpPr>
          <p:cNvPr id="48" name="矩形 47"/>
          <p:cNvSpPr/>
          <p:nvPr/>
        </p:nvSpPr>
        <p:spPr>
          <a:xfrm>
            <a:off x="6762750" y="2050187"/>
            <a:ext cx="4667250" cy="230832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在面对创业融资对象的时候</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创业计划书等同于商业计划</a:t>
            </a:r>
            <a:r>
              <a:rPr lang="zh-CN" altLang="en-US" sz="2000" dirty="0" smtClean="0">
                <a:solidFill>
                  <a:schemeClr val="tx1">
                    <a:lumMod val="75000"/>
                    <a:lumOff val="25000"/>
                  </a:schemeClr>
                </a:solidFill>
                <a:latin typeface="微软雅黑" pitchFamily="34" charset="-122"/>
                <a:ea typeface="微软雅黑" pitchFamily="34" charset="-122"/>
              </a:rPr>
              <a:t>书。</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创业计划书通过描绘新创企业的发展前景和成长潜力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不但会增强创业者自己的</a:t>
            </a:r>
            <a:r>
              <a:rPr lang="zh-CN" altLang="en-US" sz="2000" dirty="0" smtClean="0">
                <a:solidFill>
                  <a:schemeClr val="tx1">
                    <a:lumMod val="75000"/>
                    <a:lumOff val="25000"/>
                  </a:schemeClr>
                </a:solidFill>
                <a:latin typeface="微软雅黑" pitchFamily="34" charset="-122"/>
                <a:ea typeface="微软雅黑" pitchFamily="34" charset="-122"/>
              </a:rPr>
              <a:t>信心</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也会增强风险投资</a:t>
            </a:r>
            <a:r>
              <a:rPr lang="zh-CN" altLang="en-US" sz="2000">
                <a:solidFill>
                  <a:schemeClr val="tx1">
                    <a:lumMod val="75000"/>
                    <a:lumOff val="25000"/>
                  </a:schemeClr>
                </a:solidFill>
                <a:latin typeface="微软雅黑" pitchFamily="34" charset="-122"/>
                <a:ea typeface="微软雅黑" pitchFamily="34" charset="-122"/>
              </a:rPr>
              <a:t>家</a:t>
            </a:r>
            <a:r>
              <a:rPr lang="zh-CN" altLang="en-US" sz="2000" smtClean="0">
                <a:solidFill>
                  <a:schemeClr val="tx1">
                    <a:lumMod val="75000"/>
                    <a:lumOff val="25000"/>
                  </a:schemeClr>
                </a:solidFill>
                <a:latin typeface="微软雅黑" pitchFamily="34" charset="-122"/>
                <a:ea typeface="微软雅黑" pitchFamily="34" charset="-122"/>
              </a:rPr>
              <a:t>、合作</a:t>
            </a:r>
            <a:r>
              <a:rPr lang="zh-CN" altLang="en-US" sz="2000">
                <a:solidFill>
                  <a:schemeClr val="tx1">
                    <a:lumMod val="75000"/>
                    <a:lumOff val="25000"/>
                  </a:schemeClr>
                </a:solidFill>
                <a:latin typeface="微软雅黑" pitchFamily="34" charset="-122"/>
                <a:ea typeface="微软雅黑" pitchFamily="34" charset="-122"/>
              </a:rPr>
              <a:t>伙伴</a:t>
            </a:r>
            <a:r>
              <a:rPr lang="zh-CN" altLang="en-US" sz="2000" smtClean="0">
                <a:solidFill>
                  <a:schemeClr val="tx1">
                    <a:lumMod val="75000"/>
                    <a:lumOff val="25000"/>
                  </a:schemeClr>
                </a:solidFill>
                <a:latin typeface="微软雅黑" pitchFamily="34" charset="-122"/>
                <a:ea typeface="微软雅黑" pitchFamily="34" charset="-122"/>
              </a:rPr>
              <a:t>、员工、供应</a:t>
            </a:r>
            <a:r>
              <a:rPr lang="zh-CN" altLang="en-US" sz="2000" dirty="0">
                <a:solidFill>
                  <a:schemeClr val="tx1">
                    <a:lumMod val="75000"/>
                    <a:lumOff val="25000"/>
                  </a:schemeClr>
                </a:solidFill>
                <a:latin typeface="微软雅黑" pitchFamily="34" charset="-122"/>
                <a:ea typeface="微软雅黑" pitchFamily="34" charset="-122"/>
              </a:rPr>
              <a:t>商对创业者</a:t>
            </a:r>
            <a:r>
              <a:rPr lang="zh-CN" altLang="en-US" sz="2000">
                <a:solidFill>
                  <a:schemeClr val="tx1">
                    <a:lumMod val="75000"/>
                    <a:lumOff val="25000"/>
                  </a:schemeClr>
                </a:solidFill>
                <a:latin typeface="微软雅黑" pitchFamily="34" charset="-122"/>
                <a:ea typeface="微软雅黑" pitchFamily="34" charset="-122"/>
              </a:rPr>
              <a:t>的</a:t>
            </a:r>
            <a:r>
              <a:rPr lang="zh-CN" altLang="en-US" sz="2000" smtClean="0">
                <a:solidFill>
                  <a:schemeClr val="tx1">
                    <a:lumMod val="75000"/>
                    <a:lumOff val="25000"/>
                  </a:schemeClr>
                </a:solidFill>
                <a:latin typeface="微软雅黑" pitchFamily="34" charset="-122"/>
                <a:ea typeface="微软雅黑" pitchFamily="34" charset="-122"/>
              </a:rPr>
              <a:t>信心。</a:t>
            </a:r>
            <a:endParaRPr lang="zh-CN" altLang="en-US" sz="20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26249385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ppt_x"/>
                                          </p:val>
                                        </p:tav>
                                        <p:tav tm="100000">
                                          <p:val>
                                            <p:strVal val="#ppt_x"/>
                                          </p:val>
                                        </p:tav>
                                      </p:tavLst>
                                    </p:anim>
                                    <p:anim calcmode="lin" valueType="num">
                                      <p:cBhvr additive="base">
                                        <p:cTn id="8" dur="500" fill="hold"/>
                                        <p:tgtEl>
                                          <p:spTgt spid="4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ppt_x"/>
                                          </p:val>
                                        </p:tav>
                                        <p:tav tm="100000">
                                          <p:val>
                                            <p:strVal val="#ppt_x"/>
                                          </p:val>
                                        </p:tav>
                                      </p:tavLst>
                                    </p:anim>
                                    <p:anim calcmode="lin" valueType="num">
                                      <p:cBhvr additive="base">
                                        <p:cTn id="12"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nodeType="click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p:cTn id="17" dur="1000" fill="hold"/>
                                        <p:tgtEl>
                                          <p:spTgt spid="38"/>
                                        </p:tgtEl>
                                        <p:attrNameLst>
                                          <p:attrName>ppt_w</p:attrName>
                                        </p:attrNameLst>
                                      </p:cBhvr>
                                      <p:tavLst>
                                        <p:tav tm="0">
                                          <p:val>
                                            <p:fltVal val="0"/>
                                          </p:val>
                                        </p:tav>
                                        <p:tav tm="100000">
                                          <p:val>
                                            <p:strVal val="#ppt_w"/>
                                          </p:val>
                                        </p:tav>
                                      </p:tavLst>
                                    </p:anim>
                                    <p:anim calcmode="lin" valueType="num">
                                      <p:cBhvr>
                                        <p:cTn id="18" dur="1000" fill="hold"/>
                                        <p:tgtEl>
                                          <p:spTgt spid="38"/>
                                        </p:tgtEl>
                                        <p:attrNameLst>
                                          <p:attrName>ppt_h</p:attrName>
                                        </p:attrNameLst>
                                      </p:cBhvr>
                                      <p:tavLst>
                                        <p:tav tm="0">
                                          <p:val>
                                            <p:fltVal val="0"/>
                                          </p:val>
                                        </p:tav>
                                        <p:tav tm="100000">
                                          <p:val>
                                            <p:strVal val="#ppt_h"/>
                                          </p:val>
                                        </p:tav>
                                      </p:tavLst>
                                    </p:anim>
                                    <p:anim calcmode="lin" valueType="num">
                                      <p:cBhvr>
                                        <p:cTn id="19" dur="1000" fill="hold"/>
                                        <p:tgtEl>
                                          <p:spTgt spid="38"/>
                                        </p:tgtEl>
                                        <p:attrNameLst>
                                          <p:attrName>style.rotation</p:attrName>
                                        </p:attrNameLst>
                                      </p:cBhvr>
                                      <p:tavLst>
                                        <p:tav tm="0">
                                          <p:val>
                                            <p:fltVal val="90"/>
                                          </p:val>
                                        </p:tav>
                                        <p:tav tm="100000">
                                          <p:val>
                                            <p:fltVal val="0"/>
                                          </p:val>
                                        </p:tav>
                                      </p:tavLst>
                                    </p:anim>
                                    <p:animEffect transition="in" filter="fade">
                                      <p:cBhvr>
                                        <p:cTn id="20" dur="1000"/>
                                        <p:tgtEl>
                                          <p:spTgt spid="38"/>
                                        </p:tgtEl>
                                      </p:cBhvr>
                                    </p:animEffect>
                                  </p:childTnLst>
                                </p:cTn>
                              </p:par>
                              <p:par>
                                <p:cTn id="21" presetID="31" presetClass="entr" presetSubtype="0" fill="hold" nodeType="with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p:cTn id="23" dur="1000" fill="hold"/>
                                        <p:tgtEl>
                                          <p:spTgt spid="40"/>
                                        </p:tgtEl>
                                        <p:attrNameLst>
                                          <p:attrName>ppt_w</p:attrName>
                                        </p:attrNameLst>
                                      </p:cBhvr>
                                      <p:tavLst>
                                        <p:tav tm="0">
                                          <p:val>
                                            <p:fltVal val="0"/>
                                          </p:val>
                                        </p:tav>
                                        <p:tav tm="100000">
                                          <p:val>
                                            <p:strVal val="#ppt_w"/>
                                          </p:val>
                                        </p:tav>
                                      </p:tavLst>
                                    </p:anim>
                                    <p:anim calcmode="lin" valueType="num">
                                      <p:cBhvr>
                                        <p:cTn id="24" dur="1000" fill="hold"/>
                                        <p:tgtEl>
                                          <p:spTgt spid="40"/>
                                        </p:tgtEl>
                                        <p:attrNameLst>
                                          <p:attrName>ppt_h</p:attrName>
                                        </p:attrNameLst>
                                      </p:cBhvr>
                                      <p:tavLst>
                                        <p:tav tm="0">
                                          <p:val>
                                            <p:fltVal val="0"/>
                                          </p:val>
                                        </p:tav>
                                        <p:tav tm="100000">
                                          <p:val>
                                            <p:strVal val="#ppt_h"/>
                                          </p:val>
                                        </p:tav>
                                      </p:tavLst>
                                    </p:anim>
                                    <p:anim calcmode="lin" valueType="num">
                                      <p:cBhvr>
                                        <p:cTn id="25" dur="1000" fill="hold"/>
                                        <p:tgtEl>
                                          <p:spTgt spid="40"/>
                                        </p:tgtEl>
                                        <p:attrNameLst>
                                          <p:attrName>style.rotation</p:attrName>
                                        </p:attrNameLst>
                                      </p:cBhvr>
                                      <p:tavLst>
                                        <p:tav tm="0">
                                          <p:val>
                                            <p:fltVal val="90"/>
                                          </p:val>
                                        </p:tav>
                                        <p:tav tm="100000">
                                          <p:val>
                                            <p:fltVal val="0"/>
                                          </p:val>
                                        </p:tav>
                                      </p:tavLst>
                                    </p:anim>
                                    <p:animEffect transition="in" filter="fade">
                                      <p:cBhvr>
                                        <p:cTn id="26" dur="1000"/>
                                        <p:tgtEl>
                                          <p:spTgt spid="40"/>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p:cTn id="29" dur="1000" fill="hold"/>
                                        <p:tgtEl>
                                          <p:spTgt spid="41"/>
                                        </p:tgtEl>
                                        <p:attrNameLst>
                                          <p:attrName>ppt_w</p:attrName>
                                        </p:attrNameLst>
                                      </p:cBhvr>
                                      <p:tavLst>
                                        <p:tav tm="0">
                                          <p:val>
                                            <p:fltVal val="0"/>
                                          </p:val>
                                        </p:tav>
                                        <p:tav tm="100000">
                                          <p:val>
                                            <p:strVal val="#ppt_w"/>
                                          </p:val>
                                        </p:tav>
                                      </p:tavLst>
                                    </p:anim>
                                    <p:anim calcmode="lin" valueType="num">
                                      <p:cBhvr>
                                        <p:cTn id="30" dur="1000" fill="hold"/>
                                        <p:tgtEl>
                                          <p:spTgt spid="41"/>
                                        </p:tgtEl>
                                        <p:attrNameLst>
                                          <p:attrName>ppt_h</p:attrName>
                                        </p:attrNameLst>
                                      </p:cBhvr>
                                      <p:tavLst>
                                        <p:tav tm="0">
                                          <p:val>
                                            <p:fltVal val="0"/>
                                          </p:val>
                                        </p:tav>
                                        <p:tav tm="100000">
                                          <p:val>
                                            <p:strVal val="#ppt_h"/>
                                          </p:val>
                                        </p:tav>
                                      </p:tavLst>
                                    </p:anim>
                                    <p:anim calcmode="lin" valueType="num">
                                      <p:cBhvr>
                                        <p:cTn id="31" dur="1000" fill="hold"/>
                                        <p:tgtEl>
                                          <p:spTgt spid="41"/>
                                        </p:tgtEl>
                                        <p:attrNameLst>
                                          <p:attrName>style.rotation</p:attrName>
                                        </p:attrNameLst>
                                      </p:cBhvr>
                                      <p:tavLst>
                                        <p:tav tm="0">
                                          <p:val>
                                            <p:fltVal val="90"/>
                                          </p:val>
                                        </p:tav>
                                        <p:tav tm="100000">
                                          <p:val>
                                            <p:fltVal val="0"/>
                                          </p:val>
                                        </p:tav>
                                      </p:tavLst>
                                    </p:anim>
                                    <p:animEffect transition="in" filter="fade">
                                      <p:cBhvr>
                                        <p:cTn id="32" dur="1000"/>
                                        <p:tgtEl>
                                          <p:spTgt spid="41"/>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p:cTn id="35" dur="1000" fill="hold"/>
                                        <p:tgtEl>
                                          <p:spTgt spid="43"/>
                                        </p:tgtEl>
                                        <p:attrNameLst>
                                          <p:attrName>ppt_w</p:attrName>
                                        </p:attrNameLst>
                                      </p:cBhvr>
                                      <p:tavLst>
                                        <p:tav tm="0">
                                          <p:val>
                                            <p:fltVal val="0"/>
                                          </p:val>
                                        </p:tav>
                                        <p:tav tm="100000">
                                          <p:val>
                                            <p:strVal val="#ppt_w"/>
                                          </p:val>
                                        </p:tav>
                                      </p:tavLst>
                                    </p:anim>
                                    <p:anim calcmode="lin" valueType="num">
                                      <p:cBhvr>
                                        <p:cTn id="36" dur="1000" fill="hold"/>
                                        <p:tgtEl>
                                          <p:spTgt spid="43"/>
                                        </p:tgtEl>
                                        <p:attrNameLst>
                                          <p:attrName>ppt_h</p:attrName>
                                        </p:attrNameLst>
                                      </p:cBhvr>
                                      <p:tavLst>
                                        <p:tav tm="0">
                                          <p:val>
                                            <p:fltVal val="0"/>
                                          </p:val>
                                        </p:tav>
                                        <p:tav tm="100000">
                                          <p:val>
                                            <p:strVal val="#ppt_h"/>
                                          </p:val>
                                        </p:tav>
                                      </p:tavLst>
                                    </p:anim>
                                    <p:anim calcmode="lin" valueType="num">
                                      <p:cBhvr>
                                        <p:cTn id="37" dur="1000" fill="hold"/>
                                        <p:tgtEl>
                                          <p:spTgt spid="43"/>
                                        </p:tgtEl>
                                        <p:attrNameLst>
                                          <p:attrName>style.rotation</p:attrName>
                                        </p:attrNameLst>
                                      </p:cBhvr>
                                      <p:tavLst>
                                        <p:tav tm="0">
                                          <p:val>
                                            <p:fltVal val="90"/>
                                          </p:val>
                                        </p:tav>
                                        <p:tav tm="100000">
                                          <p:val>
                                            <p:fltVal val="0"/>
                                          </p:val>
                                        </p:tav>
                                      </p:tavLst>
                                    </p:anim>
                                    <p:animEffect transition="in" filter="fade">
                                      <p:cBhvr>
                                        <p:cTn id="38" dur="1000"/>
                                        <p:tgtEl>
                                          <p:spTgt spid="43"/>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p:cTn id="41" dur="1000" fill="hold"/>
                                        <p:tgtEl>
                                          <p:spTgt spid="45"/>
                                        </p:tgtEl>
                                        <p:attrNameLst>
                                          <p:attrName>ppt_w</p:attrName>
                                        </p:attrNameLst>
                                      </p:cBhvr>
                                      <p:tavLst>
                                        <p:tav tm="0">
                                          <p:val>
                                            <p:fltVal val="0"/>
                                          </p:val>
                                        </p:tav>
                                        <p:tav tm="100000">
                                          <p:val>
                                            <p:strVal val="#ppt_w"/>
                                          </p:val>
                                        </p:tav>
                                      </p:tavLst>
                                    </p:anim>
                                    <p:anim calcmode="lin" valueType="num">
                                      <p:cBhvr>
                                        <p:cTn id="42" dur="1000" fill="hold"/>
                                        <p:tgtEl>
                                          <p:spTgt spid="45"/>
                                        </p:tgtEl>
                                        <p:attrNameLst>
                                          <p:attrName>ppt_h</p:attrName>
                                        </p:attrNameLst>
                                      </p:cBhvr>
                                      <p:tavLst>
                                        <p:tav tm="0">
                                          <p:val>
                                            <p:fltVal val="0"/>
                                          </p:val>
                                        </p:tav>
                                        <p:tav tm="100000">
                                          <p:val>
                                            <p:strVal val="#ppt_h"/>
                                          </p:val>
                                        </p:tav>
                                      </p:tavLst>
                                    </p:anim>
                                    <p:anim calcmode="lin" valueType="num">
                                      <p:cBhvr>
                                        <p:cTn id="43" dur="1000" fill="hold"/>
                                        <p:tgtEl>
                                          <p:spTgt spid="45"/>
                                        </p:tgtEl>
                                        <p:attrNameLst>
                                          <p:attrName>style.rotation</p:attrName>
                                        </p:attrNameLst>
                                      </p:cBhvr>
                                      <p:tavLst>
                                        <p:tav tm="0">
                                          <p:val>
                                            <p:fltVal val="90"/>
                                          </p:val>
                                        </p:tav>
                                        <p:tav tm="100000">
                                          <p:val>
                                            <p:fltVal val="0"/>
                                          </p:val>
                                        </p:tav>
                                      </p:tavLst>
                                    </p:anim>
                                    <p:animEffect transition="in" filter="fade">
                                      <p:cBhvr>
                                        <p:cTn id="44" dur="1000"/>
                                        <p:tgtEl>
                                          <p:spTgt spid="45"/>
                                        </p:tgtEl>
                                      </p:cBhvr>
                                    </p:animEffect>
                                  </p:childTnLst>
                                </p:cTn>
                              </p:par>
                              <p:par>
                                <p:cTn id="45" presetID="31" presetClass="entr" presetSubtype="0"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p:cTn id="47" dur="1000" fill="hold"/>
                                        <p:tgtEl>
                                          <p:spTgt spid="48"/>
                                        </p:tgtEl>
                                        <p:attrNameLst>
                                          <p:attrName>ppt_w</p:attrName>
                                        </p:attrNameLst>
                                      </p:cBhvr>
                                      <p:tavLst>
                                        <p:tav tm="0">
                                          <p:val>
                                            <p:fltVal val="0"/>
                                          </p:val>
                                        </p:tav>
                                        <p:tav tm="100000">
                                          <p:val>
                                            <p:strVal val="#ppt_w"/>
                                          </p:val>
                                        </p:tav>
                                      </p:tavLst>
                                    </p:anim>
                                    <p:anim calcmode="lin" valueType="num">
                                      <p:cBhvr>
                                        <p:cTn id="48" dur="1000" fill="hold"/>
                                        <p:tgtEl>
                                          <p:spTgt spid="48"/>
                                        </p:tgtEl>
                                        <p:attrNameLst>
                                          <p:attrName>ppt_h</p:attrName>
                                        </p:attrNameLst>
                                      </p:cBhvr>
                                      <p:tavLst>
                                        <p:tav tm="0">
                                          <p:val>
                                            <p:fltVal val="0"/>
                                          </p:val>
                                        </p:tav>
                                        <p:tav tm="100000">
                                          <p:val>
                                            <p:strVal val="#ppt_h"/>
                                          </p:val>
                                        </p:tav>
                                      </p:tavLst>
                                    </p:anim>
                                    <p:anim calcmode="lin" valueType="num">
                                      <p:cBhvr>
                                        <p:cTn id="49" dur="1000" fill="hold"/>
                                        <p:tgtEl>
                                          <p:spTgt spid="48"/>
                                        </p:tgtEl>
                                        <p:attrNameLst>
                                          <p:attrName>style.rotation</p:attrName>
                                        </p:attrNameLst>
                                      </p:cBhvr>
                                      <p:tavLst>
                                        <p:tav tm="0">
                                          <p:val>
                                            <p:fltVal val="90"/>
                                          </p:val>
                                        </p:tav>
                                        <p:tav tm="100000">
                                          <p:val>
                                            <p:fltVal val="0"/>
                                          </p:val>
                                        </p:tav>
                                      </p:tavLst>
                                    </p:anim>
                                    <p:animEffect transition="in" filter="fade">
                                      <p:cBhvr>
                                        <p:cTn id="50" dur="1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3" grpId="0"/>
      <p:bldP spid="45" grpId="0"/>
      <p:bldP spid="46" grpId="0"/>
      <p:bldP spid="47" grpId="0"/>
      <p:bldP spid="4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flipH="1">
            <a:off x="7971284" y="4203964"/>
            <a:ext cx="2149434" cy="214943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a:ea typeface="微软雅黑"/>
              <a:cs typeface="+mn-ea"/>
              <a:sym typeface="微软雅黑"/>
            </a:endParaRPr>
          </a:p>
        </p:txBody>
      </p:sp>
      <p:sp>
        <p:nvSpPr>
          <p:cNvPr id="13" name="椭圆 12"/>
          <p:cNvSpPr/>
          <p:nvPr/>
        </p:nvSpPr>
        <p:spPr>
          <a:xfrm>
            <a:off x="9461146" y="4602900"/>
            <a:ext cx="1750498" cy="175049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a:ea typeface="微软雅黑"/>
              <a:cs typeface="+mn-ea"/>
              <a:sym typeface="微软雅黑"/>
            </a:endParaRPr>
          </a:p>
        </p:txBody>
      </p:sp>
      <p:sp>
        <p:nvSpPr>
          <p:cNvPr id="15" name="椭圆 14"/>
          <p:cNvSpPr/>
          <p:nvPr/>
        </p:nvSpPr>
        <p:spPr>
          <a:xfrm>
            <a:off x="10690676" y="4899316"/>
            <a:ext cx="1454082" cy="1454082"/>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a:ea typeface="微软雅黑"/>
              <a:cs typeface="+mn-ea"/>
              <a:sym typeface="微软雅黑"/>
            </a:endParaRPr>
          </a:p>
        </p:txBody>
      </p:sp>
      <p:sp>
        <p:nvSpPr>
          <p:cNvPr id="6" name="矩形 5"/>
          <p:cNvSpPr/>
          <p:nvPr/>
        </p:nvSpPr>
        <p:spPr>
          <a:xfrm>
            <a:off x="1657350" y="1480421"/>
            <a:ext cx="6096000" cy="3385029"/>
          </a:xfrm>
          <a:prstGeom prst="rect">
            <a:avLst/>
          </a:prstGeom>
        </p:spPr>
        <p:txBody>
          <a:bodyPr>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执行摘要</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也称为执行总结</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是创业计划浓缩之精华</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反映创业计划书的全貌</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b="1" dirty="0">
                <a:solidFill>
                  <a:schemeClr val="accent2"/>
                </a:solidFill>
                <a:latin typeface="微软雅黑" pitchFamily="34" charset="-122"/>
                <a:ea typeface="微软雅黑" pitchFamily="34" charset="-122"/>
              </a:rPr>
              <a:t>是</a:t>
            </a:r>
            <a:r>
              <a:rPr lang="zh-CN" altLang="en-US" sz="2000" b="1" dirty="0" smtClean="0">
                <a:solidFill>
                  <a:schemeClr val="accent2"/>
                </a:solidFill>
                <a:latin typeface="微软雅黑" pitchFamily="34" charset="-122"/>
                <a:ea typeface="微软雅黑" pitchFamily="34" charset="-122"/>
              </a:rPr>
              <a:t>全部</a:t>
            </a:r>
            <a:r>
              <a:rPr lang="zh-CN" altLang="en-US" sz="2000" b="1" dirty="0">
                <a:solidFill>
                  <a:schemeClr val="accent2"/>
                </a:solidFill>
                <a:latin typeface="微软雅黑" pitchFamily="34" charset="-122"/>
                <a:ea typeface="微软雅黑" pitchFamily="34" charset="-122"/>
              </a:rPr>
              <a:t>计划书的核心之处</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执行摘要虽然在创业计划的最前面</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但在动笔写摘要之前</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创业者要</a:t>
            </a:r>
            <a:r>
              <a:rPr lang="zh-CN" altLang="en-US" sz="2000" dirty="0">
                <a:solidFill>
                  <a:schemeClr val="tx1">
                    <a:lumMod val="75000"/>
                    <a:lumOff val="25000"/>
                  </a:schemeClr>
                </a:solidFill>
                <a:latin typeface="微软雅黑" pitchFamily="34" charset="-122"/>
                <a:ea typeface="微软雅黑" pitchFamily="34" charset="-122"/>
              </a:rPr>
              <a:t>先完成创业计划书的主体部分</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然后在反复阅读主体部分的基础上</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提炼出整个计划</a:t>
            </a:r>
            <a:r>
              <a:rPr lang="zh-CN" altLang="en-US" sz="2000" dirty="0" smtClean="0">
                <a:solidFill>
                  <a:schemeClr val="tx1">
                    <a:lumMod val="75000"/>
                    <a:lumOff val="25000"/>
                  </a:schemeClr>
                </a:solidFill>
                <a:latin typeface="微软雅黑" pitchFamily="34" charset="-122"/>
                <a:ea typeface="微软雅黑" pitchFamily="34" charset="-122"/>
              </a:rPr>
              <a:t>书的</a:t>
            </a:r>
            <a:r>
              <a:rPr lang="zh-CN" altLang="en-US" sz="2000" dirty="0">
                <a:solidFill>
                  <a:schemeClr val="tx1">
                    <a:lumMod val="75000"/>
                    <a:lumOff val="25000"/>
                  </a:schemeClr>
                </a:solidFill>
                <a:latin typeface="微软雅黑" pitchFamily="34" charset="-122"/>
                <a:ea typeface="微软雅黑" pitchFamily="34" charset="-122"/>
              </a:rPr>
              <a:t>精华</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再开始写摘要</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执行</a:t>
            </a:r>
            <a:r>
              <a:rPr lang="zh-CN" altLang="en-US" sz="2000" dirty="0">
                <a:solidFill>
                  <a:schemeClr val="tx1">
                    <a:lumMod val="75000"/>
                    <a:lumOff val="25000"/>
                  </a:schemeClr>
                </a:solidFill>
                <a:latin typeface="微软雅黑" pitchFamily="34" charset="-122"/>
                <a:ea typeface="微软雅黑" pitchFamily="34" charset="-122"/>
              </a:rPr>
              <a:t>摘要一般是两页</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最多 </a:t>
            </a:r>
            <a:r>
              <a:rPr lang="en-US" altLang="zh-CN" sz="2000" dirty="0">
                <a:solidFill>
                  <a:schemeClr val="tx1">
                    <a:lumMod val="75000"/>
                    <a:lumOff val="25000"/>
                  </a:schemeClr>
                </a:solidFill>
                <a:latin typeface="微软雅黑" pitchFamily="34" charset="-122"/>
                <a:ea typeface="微软雅黑" pitchFamily="34" charset="-122"/>
              </a:rPr>
              <a:t>3 </a:t>
            </a:r>
            <a:r>
              <a:rPr lang="zh-CN" altLang="en-US" sz="2000" dirty="0">
                <a:solidFill>
                  <a:schemeClr val="tx1">
                    <a:lumMod val="75000"/>
                    <a:lumOff val="25000"/>
                  </a:schemeClr>
                </a:solidFill>
                <a:latin typeface="微软雅黑" pitchFamily="34" charset="-122"/>
                <a:ea typeface="微软雅黑" pitchFamily="34" charset="-122"/>
              </a:rPr>
              <a:t>页</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摘要</a:t>
            </a:r>
            <a:r>
              <a:rPr lang="zh-CN" altLang="en-US" sz="2000" dirty="0">
                <a:solidFill>
                  <a:schemeClr val="tx1">
                    <a:lumMod val="75000"/>
                    <a:lumOff val="25000"/>
                  </a:schemeClr>
                </a:solidFill>
                <a:latin typeface="微软雅黑" pitchFamily="34" charset="-122"/>
                <a:ea typeface="微软雅黑" pitchFamily="34" charset="-122"/>
              </a:rPr>
              <a:t>无须涵盖所有创业计划</a:t>
            </a:r>
            <a:r>
              <a:rPr lang="zh-CN" altLang="en-US" sz="2000" dirty="0" smtClean="0">
                <a:solidFill>
                  <a:schemeClr val="tx1">
                    <a:lumMod val="75000"/>
                    <a:lumOff val="25000"/>
                  </a:schemeClr>
                </a:solidFill>
                <a:latin typeface="微软雅黑" pitchFamily="34" charset="-122"/>
                <a:ea typeface="微软雅黑" pitchFamily="34" charset="-122"/>
              </a:rPr>
              <a:t>中涉及</a:t>
            </a:r>
            <a:r>
              <a:rPr lang="zh-CN" altLang="en-US" sz="2000" dirty="0">
                <a:solidFill>
                  <a:schemeClr val="tx1">
                    <a:lumMod val="75000"/>
                    <a:lumOff val="25000"/>
                  </a:schemeClr>
                </a:solidFill>
                <a:latin typeface="微软雅黑" pitchFamily="34" charset="-122"/>
                <a:ea typeface="微软雅黑" pitchFamily="34" charset="-122"/>
              </a:rPr>
              <a:t>的内容</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但要确保每一个关键问题都应该提到</a:t>
            </a:r>
            <a:r>
              <a:rPr lang="zh-CN" altLang="en-US" sz="2000" dirty="0" smtClean="0">
                <a:solidFill>
                  <a:schemeClr val="tx1">
                    <a:lumMod val="75000"/>
                    <a:lumOff val="25000"/>
                  </a:schemeClr>
                </a:solidFill>
                <a:latin typeface="微软雅黑" pitchFamily="34" charset="-122"/>
                <a:ea typeface="微软雅黑" pitchFamily="34" charset="-122"/>
              </a:rPr>
              <a:t>。</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14" name="文本框 9"/>
          <p:cNvSpPr txBox="1"/>
          <p:nvPr/>
        </p:nvSpPr>
        <p:spPr>
          <a:xfrm>
            <a:off x="840784" y="203271"/>
            <a:ext cx="66268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创业计划书</a:t>
            </a:r>
            <a:r>
              <a:rPr lang="zh-CN" altLang="en-US" sz="2400" b="1" dirty="0" smtClean="0">
                <a:solidFill>
                  <a:schemeClr val="tx1">
                    <a:lumMod val="75000"/>
                    <a:lumOff val="25000"/>
                  </a:schemeClr>
                </a:solidFill>
                <a:latin typeface="微软雅黑" pitchFamily="34" charset="-122"/>
                <a:ea typeface="微软雅黑" pitchFamily="34" charset="-122"/>
              </a:rPr>
              <a:t>设计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创业计划的执行摘要</a:t>
            </a:r>
          </a:p>
        </p:txBody>
      </p:sp>
    </p:spTree>
    <p:extLst>
      <p:ext uri="{BB962C8B-B14F-4D97-AF65-F5344CB8AC3E}">
        <p14:creationId xmlns:p14="http://schemas.microsoft.com/office/powerpoint/2010/main" val="418447992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arn(inVertical)">
                                      <p:cBhvr>
                                        <p:cTn id="13" dur="500"/>
                                        <p:tgtEl>
                                          <p:spTgt spid="15"/>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5" grpId="0" animBg="1"/>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Freeform 5"/>
          <p:cNvSpPr>
            <a:spLocks/>
          </p:cNvSpPr>
          <p:nvPr/>
        </p:nvSpPr>
        <p:spPr bwMode="auto">
          <a:xfrm rot="5400000">
            <a:off x="5072090" y="617534"/>
            <a:ext cx="2171852" cy="5923065"/>
          </a:xfrm>
          <a:custGeom>
            <a:avLst/>
            <a:gdLst/>
            <a:ahLst/>
            <a:cxnLst/>
            <a:rect l="l" t="t" r="r" b="b"/>
            <a:pathLst>
              <a:path w="1536700" h="3668713">
                <a:moveTo>
                  <a:pt x="196789" y="0"/>
                </a:moveTo>
                <a:lnTo>
                  <a:pt x="978699" y="0"/>
                </a:lnTo>
                <a:lnTo>
                  <a:pt x="982663" y="0"/>
                </a:lnTo>
                <a:lnTo>
                  <a:pt x="982663" y="401"/>
                </a:lnTo>
                <a:cubicBezTo>
                  <a:pt x="1135160" y="1079"/>
                  <a:pt x="1273070" y="63504"/>
                  <a:pt x="1373318" y="163655"/>
                </a:cubicBezTo>
                <a:cubicBezTo>
                  <a:pt x="1474168" y="264940"/>
                  <a:pt x="1536700" y="404607"/>
                  <a:pt x="1536700" y="558933"/>
                </a:cubicBezTo>
                <a:cubicBezTo>
                  <a:pt x="1536700" y="712993"/>
                  <a:pt x="1474168" y="852926"/>
                  <a:pt x="1373318" y="953945"/>
                </a:cubicBezTo>
                <a:cubicBezTo>
                  <a:pt x="1272202" y="1054963"/>
                  <a:pt x="1132768" y="1117600"/>
                  <a:pt x="978699" y="1117600"/>
                </a:cubicBezTo>
                <a:lnTo>
                  <a:pt x="977900" y="1117600"/>
                </a:lnTo>
                <a:lnTo>
                  <a:pt x="556679" y="1117600"/>
                </a:lnTo>
                <a:cubicBezTo>
                  <a:pt x="476645" y="1117871"/>
                  <a:pt x="404309" y="1150571"/>
                  <a:pt x="351679" y="1202999"/>
                </a:cubicBezTo>
                <a:cubicBezTo>
                  <a:pt x="298967" y="1256040"/>
                  <a:pt x="266222" y="1329072"/>
                  <a:pt x="266222" y="1409833"/>
                </a:cubicBezTo>
                <a:cubicBezTo>
                  <a:pt x="266222" y="1490595"/>
                  <a:pt x="298967" y="1563627"/>
                  <a:pt x="351679" y="1616401"/>
                </a:cubicBezTo>
                <a:cubicBezTo>
                  <a:pt x="404427" y="1669212"/>
                  <a:pt x="476967" y="1701677"/>
                  <a:pt x="557213" y="1701855"/>
                </a:cubicBezTo>
                <a:lnTo>
                  <a:pt x="557213" y="1701800"/>
                </a:lnTo>
                <a:lnTo>
                  <a:pt x="978699" y="1701800"/>
                </a:lnTo>
                <a:lnTo>
                  <a:pt x="982663" y="1701800"/>
                </a:lnTo>
                <a:lnTo>
                  <a:pt x="982663" y="1702201"/>
                </a:lnTo>
                <a:cubicBezTo>
                  <a:pt x="1135160" y="1702879"/>
                  <a:pt x="1273070" y="1765289"/>
                  <a:pt x="1373318" y="1865416"/>
                </a:cubicBezTo>
                <a:cubicBezTo>
                  <a:pt x="1474168" y="1966677"/>
                  <a:pt x="1536700" y="2106311"/>
                  <a:pt x="1536700" y="2260600"/>
                </a:cubicBezTo>
                <a:cubicBezTo>
                  <a:pt x="1536700" y="2414890"/>
                  <a:pt x="1474168" y="2554523"/>
                  <a:pt x="1373318" y="2655517"/>
                </a:cubicBezTo>
                <a:cubicBezTo>
                  <a:pt x="1272202" y="2756778"/>
                  <a:pt x="1132768" y="2819400"/>
                  <a:pt x="978699" y="2819400"/>
                </a:cubicBezTo>
                <a:lnTo>
                  <a:pt x="977900" y="2819400"/>
                </a:lnTo>
                <a:lnTo>
                  <a:pt x="552450" y="2819400"/>
                </a:lnTo>
                <a:lnTo>
                  <a:pt x="552450" y="2819385"/>
                </a:lnTo>
                <a:cubicBezTo>
                  <a:pt x="474092" y="2820390"/>
                  <a:pt x="403379" y="2852806"/>
                  <a:pt x="351679" y="2904481"/>
                </a:cubicBezTo>
                <a:cubicBezTo>
                  <a:pt x="298967" y="2957168"/>
                  <a:pt x="266222" y="3030079"/>
                  <a:pt x="266222" y="3110707"/>
                </a:cubicBezTo>
                <a:cubicBezTo>
                  <a:pt x="266222" y="3191334"/>
                  <a:pt x="298967" y="3264245"/>
                  <a:pt x="351679" y="3316932"/>
                </a:cubicBezTo>
                <a:cubicBezTo>
                  <a:pt x="404658" y="3369886"/>
                  <a:pt x="477602" y="3402616"/>
                  <a:pt x="558268" y="3402616"/>
                </a:cubicBezTo>
                <a:lnTo>
                  <a:pt x="558800" y="3402616"/>
                </a:lnTo>
                <a:lnTo>
                  <a:pt x="558800" y="3403600"/>
                </a:lnTo>
                <a:lnTo>
                  <a:pt x="1343112" y="3403600"/>
                </a:lnTo>
                <a:lnTo>
                  <a:pt x="1428750" y="3536157"/>
                </a:lnTo>
                <a:lnTo>
                  <a:pt x="1343112" y="3668713"/>
                </a:lnTo>
                <a:lnTo>
                  <a:pt x="558800" y="3668713"/>
                </a:lnTo>
                <a:lnTo>
                  <a:pt x="558268" y="3668713"/>
                </a:lnTo>
                <a:lnTo>
                  <a:pt x="557212" y="3668713"/>
                </a:lnTo>
                <a:lnTo>
                  <a:pt x="557212" y="3668607"/>
                </a:lnTo>
                <a:cubicBezTo>
                  <a:pt x="403488" y="3668427"/>
                  <a:pt x="264394" y="3605950"/>
                  <a:pt x="163460" y="3505329"/>
                </a:cubicBezTo>
                <a:cubicBezTo>
                  <a:pt x="62562" y="3404212"/>
                  <a:pt x="0" y="3264777"/>
                  <a:pt x="0" y="3110707"/>
                </a:cubicBezTo>
                <a:cubicBezTo>
                  <a:pt x="0" y="2956636"/>
                  <a:pt x="62562" y="2817201"/>
                  <a:pt x="163460" y="2716350"/>
                </a:cubicBezTo>
                <a:cubicBezTo>
                  <a:pt x="263349" y="2616508"/>
                  <a:pt x="400614" y="2554283"/>
                  <a:pt x="552450" y="2553287"/>
                </a:cubicBezTo>
                <a:lnTo>
                  <a:pt x="552450" y="2552700"/>
                </a:lnTo>
                <a:lnTo>
                  <a:pt x="558268" y="2552700"/>
                </a:lnTo>
                <a:lnTo>
                  <a:pt x="977900" y="2552700"/>
                </a:lnTo>
                <a:lnTo>
                  <a:pt x="977900" y="2552924"/>
                </a:lnTo>
                <a:lnTo>
                  <a:pt x="978699" y="2552924"/>
                </a:lnTo>
                <a:cubicBezTo>
                  <a:pt x="1059325" y="2552924"/>
                  <a:pt x="1132235" y="2520148"/>
                  <a:pt x="1185188" y="2467119"/>
                </a:cubicBezTo>
                <a:cubicBezTo>
                  <a:pt x="1237875" y="2414357"/>
                  <a:pt x="1270605" y="2341342"/>
                  <a:pt x="1270605" y="2260600"/>
                </a:cubicBezTo>
                <a:cubicBezTo>
                  <a:pt x="1270605" y="2179858"/>
                  <a:pt x="1237875" y="2106844"/>
                  <a:pt x="1185188" y="2054081"/>
                </a:cubicBezTo>
                <a:cubicBezTo>
                  <a:pt x="1132721" y="2001539"/>
                  <a:pt x="1060661" y="1968879"/>
                  <a:pt x="980914" y="1968500"/>
                </a:cubicBezTo>
                <a:lnTo>
                  <a:pt x="558800" y="1968500"/>
                </a:lnTo>
                <a:lnTo>
                  <a:pt x="558268" y="1968500"/>
                </a:lnTo>
                <a:lnTo>
                  <a:pt x="557213" y="1968500"/>
                </a:lnTo>
                <a:lnTo>
                  <a:pt x="557213" y="1968394"/>
                </a:lnTo>
                <a:cubicBezTo>
                  <a:pt x="403489" y="1968215"/>
                  <a:pt x="264394" y="1905899"/>
                  <a:pt x="163460" y="1804845"/>
                </a:cubicBezTo>
                <a:cubicBezTo>
                  <a:pt x="62562" y="1703826"/>
                  <a:pt x="0" y="1564160"/>
                  <a:pt x="0" y="1409833"/>
                </a:cubicBezTo>
                <a:cubicBezTo>
                  <a:pt x="0" y="1255507"/>
                  <a:pt x="62562" y="1115840"/>
                  <a:pt x="163460" y="1014555"/>
                </a:cubicBezTo>
                <a:cubicBezTo>
                  <a:pt x="263349" y="914810"/>
                  <a:pt x="400614" y="852486"/>
                  <a:pt x="552450" y="851488"/>
                </a:cubicBezTo>
                <a:lnTo>
                  <a:pt x="552450" y="850900"/>
                </a:lnTo>
                <a:lnTo>
                  <a:pt x="558268" y="850900"/>
                </a:lnTo>
                <a:lnTo>
                  <a:pt x="977900" y="850900"/>
                </a:lnTo>
                <a:lnTo>
                  <a:pt x="977900" y="851061"/>
                </a:lnTo>
                <a:lnTo>
                  <a:pt x="978699" y="851061"/>
                </a:lnTo>
                <a:cubicBezTo>
                  <a:pt x="1059325" y="851061"/>
                  <a:pt x="1132235" y="818276"/>
                  <a:pt x="1185188" y="765501"/>
                </a:cubicBezTo>
                <a:cubicBezTo>
                  <a:pt x="1237875" y="712726"/>
                  <a:pt x="1270605" y="639428"/>
                  <a:pt x="1270605" y="558933"/>
                </a:cubicBezTo>
                <a:cubicBezTo>
                  <a:pt x="1270605" y="478172"/>
                  <a:pt x="1237875" y="405140"/>
                  <a:pt x="1185188" y="352099"/>
                </a:cubicBezTo>
                <a:cubicBezTo>
                  <a:pt x="1132583" y="299671"/>
                  <a:pt x="1060283" y="266971"/>
                  <a:pt x="980287" y="266700"/>
                </a:cubicBezTo>
                <a:lnTo>
                  <a:pt x="196789" y="266700"/>
                </a:lnTo>
                <a:lnTo>
                  <a:pt x="111125" y="133350"/>
                </a:lnTo>
                <a:close/>
              </a:path>
            </a:pathLst>
          </a:custGeom>
          <a:solidFill>
            <a:schemeClr val="bg1">
              <a:lumMod val="75000"/>
            </a:schemeClr>
          </a:solidFill>
          <a:ln>
            <a:noFill/>
          </a:ln>
        </p:spPr>
        <p:txBody>
          <a:bodyPr vert="horz" wrap="square" lIns="91414" tIns="45707" rIns="91414" bIns="45707" numCol="1" anchor="t" anchorCtr="0" compatLnSpc="1">
            <a:prstTxWarp prst="textNoShape">
              <a:avLst/>
            </a:prstTxWarp>
          </a:bodyPr>
          <a:lstStyle/>
          <a:p>
            <a:endParaRPr lang="zh-CN" altLang="en-US" sz="1300"/>
          </a:p>
        </p:txBody>
      </p:sp>
      <p:sp>
        <p:nvSpPr>
          <p:cNvPr id="74" name="Oval 13"/>
          <p:cNvSpPr>
            <a:spLocks noChangeArrowheads="1"/>
          </p:cNvSpPr>
          <p:nvPr/>
        </p:nvSpPr>
        <p:spPr bwMode="auto">
          <a:xfrm>
            <a:off x="3628419" y="2296696"/>
            <a:ext cx="784764" cy="784761"/>
          </a:xfrm>
          <a:prstGeom prst="ellipse">
            <a:avLst/>
          </a:prstGeom>
          <a:gradFill>
            <a:gsLst>
              <a:gs pos="0">
                <a:srgbClr val="0E1A40"/>
              </a:gs>
              <a:gs pos="100000">
                <a:srgbClr val="2F5EB0"/>
              </a:gs>
            </a:gsLst>
            <a:lin ang="13800000" scaled="0"/>
          </a:gra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sz="1300" b="1" dirty="0">
              <a:solidFill>
                <a:schemeClr val="bg1"/>
              </a:solidFill>
              <a:latin typeface="微软雅黑" pitchFamily="34" charset="-122"/>
              <a:ea typeface="微软雅黑" pitchFamily="34" charset="-122"/>
            </a:endParaRPr>
          </a:p>
        </p:txBody>
      </p:sp>
      <p:sp>
        <p:nvSpPr>
          <p:cNvPr id="78" name="Oval 13"/>
          <p:cNvSpPr>
            <a:spLocks noChangeArrowheads="1"/>
          </p:cNvSpPr>
          <p:nvPr/>
        </p:nvSpPr>
        <p:spPr bwMode="auto">
          <a:xfrm>
            <a:off x="4871015" y="4023695"/>
            <a:ext cx="773103" cy="773101"/>
          </a:xfrm>
          <a:prstGeom prst="ellipse">
            <a:avLst/>
          </a:prstGeom>
          <a:gradFill>
            <a:gsLst>
              <a:gs pos="0">
                <a:srgbClr val="0E1A40"/>
              </a:gs>
              <a:gs pos="100000">
                <a:srgbClr val="2F5EB0"/>
              </a:gs>
            </a:gsLst>
            <a:lin ang="13800000" scaled="0"/>
          </a:gra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sz="1300" b="1" dirty="0">
              <a:solidFill>
                <a:schemeClr val="bg1"/>
              </a:solidFill>
              <a:latin typeface="微软雅黑" pitchFamily="34" charset="-122"/>
              <a:ea typeface="微软雅黑" pitchFamily="34" charset="-122"/>
            </a:endParaRPr>
          </a:p>
        </p:txBody>
      </p:sp>
      <p:sp>
        <p:nvSpPr>
          <p:cNvPr id="82" name="Oval 13"/>
          <p:cNvSpPr>
            <a:spLocks noChangeArrowheads="1"/>
          </p:cNvSpPr>
          <p:nvPr/>
        </p:nvSpPr>
        <p:spPr bwMode="auto">
          <a:xfrm>
            <a:off x="6507988" y="2286662"/>
            <a:ext cx="762624" cy="762623"/>
          </a:xfrm>
          <a:prstGeom prst="ellipse">
            <a:avLst/>
          </a:prstGeom>
          <a:gradFill>
            <a:gsLst>
              <a:gs pos="0">
                <a:srgbClr val="0E1A40"/>
              </a:gs>
              <a:gs pos="100000">
                <a:srgbClr val="2F5EB0"/>
              </a:gs>
            </a:gsLst>
            <a:lin ang="13800000" scaled="0"/>
          </a:gra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sz="1300" b="1" dirty="0">
              <a:solidFill>
                <a:schemeClr val="bg1"/>
              </a:solidFill>
              <a:latin typeface="微软雅黑" pitchFamily="34" charset="-122"/>
              <a:ea typeface="微软雅黑" pitchFamily="34" charset="-122"/>
            </a:endParaRPr>
          </a:p>
        </p:txBody>
      </p:sp>
      <p:sp>
        <p:nvSpPr>
          <p:cNvPr id="86" name="Oval 13"/>
          <p:cNvSpPr>
            <a:spLocks noChangeArrowheads="1"/>
          </p:cNvSpPr>
          <p:nvPr/>
        </p:nvSpPr>
        <p:spPr bwMode="auto">
          <a:xfrm>
            <a:off x="8019763" y="4038288"/>
            <a:ext cx="762259" cy="762256"/>
          </a:xfrm>
          <a:prstGeom prst="ellipse">
            <a:avLst/>
          </a:prstGeom>
          <a:gradFill>
            <a:gsLst>
              <a:gs pos="0">
                <a:srgbClr val="0E1A40"/>
              </a:gs>
              <a:gs pos="100000">
                <a:srgbClr val="2F5EB0"/>
              </a:gs>
            </a:gsLst>
            <a:lin ang="13800000" scaled="0"/>
          </a:gra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sz="1300" b="1" dirty="0">
              <a:solidFill>
                <a:schemeClr val="bg1"/>
              </a:solidFill>
              <a:latin typeface="微软雅黑" pitchFamily="34" charset="-122"/>
              <a:ea typeface="微软雅黑" pitchFamily="34" charset="-122"/>
            </a:endParaRPr>
          </a:p>
        </p:txBody>
      </p:sp>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8" name="矩形 7"/>
          <p:cNvSpPr/>
          <p:nvPr/>
        </p:nvSpPr>
        <p:spPr>
          <a:xfrm>
            <a:off x="1" y="1868267"/>
            <a:ext cx="4242796" cy="799706"/>
          </a:xfrm>
          <a:prstGeom prst="rect">
            <a:avLst/>
          </a:prstGeom>
        </p:spPr>
        <p:txBody>
          <a:bodyPr wrap="square">
            <a:spAutoFit/>
          </a:bodyPr>
          <a:lstStyle/>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1. </a:t>
            </a:r>
            <a:r>
              <a:rPr lang="zh-CN" altLang="en-US" sz="2000" dirty="0">
                <a:solidFill>
                  <a:schemeClr val="tx1">
                    <a:lumMod val="75000"/>
                    <a:lumOff val="25000"/>
                  </a:schemeClr>
                </a:solidFill>
                <a:latin typeface="微软雅黑" pitchFamily="34" charset="-122"/>
                <a:ea typeface="微软雅黑" pitchFamily="34" charset="-122"/>
              </a:rPr>
              <a:t>项目独特性</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首先概括公司的亮点。</a:t>
            </a:r>
          </a:p>
        </p:txBody>
      </p:sp>
      <p:sp>
        <p:nvSpPr>
          <p:cNvPr id="10" name="矩形 9"/>
          <p:cNvSpPr/>
          <p:nvPr/>
        </p:nvSpPr>
        <p:spPr>
          <a:xfrm>
            <a:off x="840784" y="4919569"/>
            <a:ext cx="5344132" cy="1169038"/>
          </a:xfrm>
          <a:prstGeom prst="rect">
            <a:avLst/>
          </a:prstGeom>
        </p:spPr>
        <p:txBody>
          <a:bodyPr wrap="square">
            <a:spAutoFit/>
          </a:bodyPr>
          <a:lstStyle/>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2. </a:t>
            </a:r>
            <a:r>
              <a:rPr lang="zh-CN" altLang="en-US" sz="2000" dirty="0">
                <a:solidFill>
                  <a:schemeClr val="tx1">
                    <a:lumMod val="75000"/>
                    <a:lumOff val="25000"/>
                  </a:schemeClr>
                </a:solidFill>
                <a:latin typeface="微软雅黑" pitchFamily="34" charset="-122"/>
                <a:ea typeface="微软雅黑" pitchFamily="34" charset="-122"/>
              </a:rPr>
              <a:t>问题和解决方案</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用简要的话来介绍公司的产品和服务</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以及它解决了用户的什么问题。</a:t>
            </a:r>
          </a:p>
        </p:txBody>
      </p:sp>
      <p:sp>
        <p:nvSpPr>
          <p:cNvPr id="12" name="矩形 11"/>
          <p:cNvSpPr/>
          <p:nvPr/>
        </p:nvSpPr>
        <p:spPr>
          <a:xfrm>
            <a:off x="6082626" y="923480"/>
            <a:ext cx="4636532" cy="1569660"/>
          </a:xfrm>
          <a:prstGeom prst="rect">
            <a:avLst/>
          </a:prstGeom>
        </p:spPr>
        <p:txBody>
          <a:bodyPr wrap="square">
            <a:spAutoFit/>
          </a:bodyPr>
          <a:lstStyle/>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3. </a:t>
            </a:r>
            <a:r>
              <a:rPr lang="zh-CN" altLang="en-US" sz="2000" dirty="0">
                <a:solidFill>
                  <a:schemeClr val="tx1">
                    <a:lumMod val="75000"/>
                    <a:lumOff val="25000"/>
                  </a:schemeClr>
                </a:solidFill>
                <a:latin typeface="微软雅黑" pitchFamily="34" charset="-122"/>
                <a:ea typeface="微软雅黑" pitchFamily="34" charset="-122"/>
              </a:rPr>
              <a:t>面临的机会</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通过描述公司行业</a:t>
            </a:r>
            <a:r>
              <a:rPr lang="zh-CN" altLang="en-US" sz="2000" dirty="0" smtClean="0">
                <a:solidFill>
                  <a:schemeClr val="tx1">
                    <a:lumMod val="75000"/>
                    <a:lumOff val="25000"/>
                  </a:schemeClr>
                </a:solidFill>
                <a:latin typeface="微软雅黑" pitchFamily="34" charset="-122"/>
                <a:ea typeface="微软雅黑" pitchFamily="34" charset="-122"/>
              </a:rPr>
              <a:t>、行业</a:t>
            </a:r>
            <a:r>
              <a:rPr lang="zh-CN" altLang="en-US" sz="2000" dirty="0">
                <a:solidFill>
                  <a:schemeClr val="tx1">
                    <a:lumMod val="75000"/>
                    <a:lumOff val="25000"/>
                  </a:schemeClr>
                </a:solidFill>
                <a:latin typeface="微软雅黑" pitchFamily="34" charset="-122"/>
                <a:ea typeface="微软雅黑" pitchFamily="34" charset="-122"/>
              </a:rPr>
              <a:t>细分、 巨大的市场规模</a:t>
            </a:r>
            <a:r>
              <a:rPr lang="zh-CN" altLang="en-US" sz="2000" dirty="0" smtClean="0">
                <a:solidFill>
                  <a:schemeClr val="tx1">
                    <a:lumMod val="75000"/>
                    <a:lumOff val="25000"/>
                  </a:schemeClr>
                </a:solidFill>
                <a:latin typeface="微软雅黑" pitchFamily="34" charset="-122"/>
                <a:ea typeface="微软雅黑" pitchFamily="34" charset="-122"/>
              </a:rPr>
              <a:t>、成</a:t>
            </a:r>
            <a:r>
              <a:rPr lang="zh-CN" altLang="en-US" sz="2000" dirty="0">
                <a:solidFill>
                  <a:schemeClr val="tx1">
                    <a:lumMod val="75000"/>
                    <a:lumOff val="25000"/>
                  </a:schemeClr>
                </a:solidFill>
                <a:latin typeface="微软雅黑" pitchFamily="34" charset="-122"/>
                <a:ea typeface="微软雅黑" pitchFamily="34" charset="-122"/>
              </a:rPr>
              <a:t>长性和驱动因素</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以及美好</a:t>
            </a:r>
            <a:r>
              <a:rPr lang="zh-CN" altLang="en-US" sz="2000" dirty="0" smtClean="0">
                <a:solidFill>
                  <a:schemeClr val="tx1">
                    <a:lumMod val="75000"/>
                    <a:lumOff val="25000"/>
                  </a:schemeClr>
                </a:solidFill>
                <a:latin typeface="微软雅黑" pitchFamily="34" charset="-122"/>
                <a:ea typeface="微软雅黑" pitchFamily="34" charset="-122"/>
              </a:rPr>
              <a:t>前景</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来展示自己的市场机会。</a:t>
            </a:r>
          </a:p>
        </p:txBody>
      </p:sp>
      <p:sp>
        <p:nvSpPr>
          <p:cNvPr id="14" name="矩形 13"/>
          <p:cNvSpPr/>
          <p:nvPr/>
        </p:nvSpPr>
        <p:spPr>
          <a:xfrm>
            <a:off x="7645400" y="4840069"/>
            <a:ext cx="4279900" cy="1169038"/>
          </a:xfrm>
          <a:prstGeom prst="rect">
            <a:avLst/>
          </a:prstGeom>
        </p:spPr>
        <p:txBody>
          <a:bodyPr wrap="square">
            <a:spAutoFit/>
          </a:bodyPr>
          <a:lstStyle/>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4. </a:t>
            </a:r>
            <a:r>
              <a:rPr lang="zh-CN" altLang="en-US" sz="2000" dirty="0">
                <a:solidFill>
                  <a:schemeClr val="tx1">
                    <a:lumMod val="75000"/>
                    <a:lumOff val="25000"/>
                  </a:schemeClr>
                </a:solidFill>
                <a:latin typeface="微软雅黑" pitchFamily="34" charset="-122"/>
                <a:ea typeface="微软雅黑" pitchFamily="34" charset="-122"/>
              </a:rPr>
              <a:t>面临的问题</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创业者需要清楚地描述当前或者是将会出现的某个重大问题。</a:t>
            </a:r>
          </a:p>
        </p:txBody>
      </p:sp>
      <p:sp>
        <p:nvSpPr>
          <p:cNvPr id="19" name="矩形 18"/>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0" name="组合 19"/>
          <p:cNvGrpSpPr/>
          <p:nvPr/>
        </p:nvGrpSpPr>
        <p:grpSpPr>
          <a:xfrm>
            <a:off x="192881" y="893"/>
            <a:ext cx="575915" cy="836495"/>
            <a:chOff x="841003" y="360040"/>
            <a:chExt cx="504056" cy="836712"/>
          </a:xfrm>
          <a:solidFill>
            <a:schemeClr val="accent1"/>
          </a:solidFill>
        </p:grpSpPr>
        <p:sp>
          <p:nvSpPr>
            <p:cNvPr id="21" name="矩形 2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2" name="等腰三角形 2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9"/>
          <p:cNvSpPr txBox="1"/>
          <p:nvPr/>
        </p:nvSpPr>
        <p:spPr>
          <a:xfrm>
            <a:off x="840784" y="203271"/>
            <a:ext cx="66268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创业计划书</a:t>
            </a:r>
            <a:r>
              <a:rPr lang="zh-CN" altLang="en-US" sz="2400" b="1" dirty="0" smtClean="0">
                <a:solidFill>
                  <a:schemeClr val="tx1">
                    <a:lumMod val="75000"/>
                    <a:lumOff val="25000"/>
                  </a:schemeClr>
                </a:solidFill>
                <a:latin typeface="微软雅黑" pitchFamily="34" charset="-122"/>
                <a:ea typeface="微软雅黑" pitchFamily="34" charset="-122"/>
              </a:rPr>
              <a:t>设计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创业计划的执行摘要</a:t>
            </a:r>
          </a:p>
        </p:txBody>
      </p:sp>
      <p:sp>
        <p:nvSpPr>
          <p:cNvPr id="2" name="矩形 1"/>
          <p:cNvSpPr/>
          <p:nvPr/>
        </p:nvSpPr>
        <p:spPr>
          <a:xfrm>
            <a:off x="285300" y="933716"/>
            <a:ext cx="6096000" cy="430374"/>
          </a:xfrm>
          <a:prstGeom prst="rect">
            <a:avLst/>
          </a:prstGeom>
        </p:spPr>
        <p:txBody>
          <a:bodyPr>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创业计划执行摘要应涵盖以下 </a:t>
            </a:r>
            <a:r>
              <a:rPr lang="en-US" altLang="zh-CN" sz="2000" dirty="0">
                <a:solidFill>
                  <a:schemeClr val="tx1">
                    <a:lumMod val="75000"/>
                    <a:lumOff val="25000"/>
                  </a:schemeClr>
                </a:solidFill>
                <a:latin typeface="微软雅黑" pitchFamily="34" charset="-122"/>
                <a:ea typeface="微软雅黑" pitchFamily="34" charset="-122"/>
              </a:rPr>
              <a:t>8 </a:t>
            </a:r>
            <a:r>
              <a:rPr lang="zh-CN" altLang="en-US" sz="2000" dirty="0">
                <a:solidFill>
                  <a:schemeClr val="tx1">
                    <a:lumMod val="75000"/>
                    <a:lumOff val="25000"/>
                  </a:schemeClr>
                </a:solidFill>
                <a:latin typeface="微软雅黑" pitchFamily="34" charset="-122"/>
                <a:ea typeface="微软雅黑" pitchFamily="34" charset="-122"/>
              </a:rPr>
              <a:t>个</a:t>
            </a:r>
            <a:r>
              <a:rPr lang="zh-CN" altLang="en-US" sz="2000" dirty="0" smtClean="0">
                <a:solidFill>
                  <a:schemeClr val="tx1">
                    <a:lumMod val="75000"/>
                    <a:lumOff val="25000"/>
                  </a:schemeClr>
                </a:solidFill>
                <a:latin typeface="微软雅黑" pitchFamily="34" charset="-122"/>
                <a:ea typeface="微软雅黑" pitchFamily="34" charset="-122"/>
              </a:rPr>
              <a:t>关键</a:t>
            </a:r>
            <a:r>
              <a:rPr lang="zh-CN" altLang="en-US" sz="2000" dirty="0">
                <a:solidFill>
                  <a:schemeClr val="tx1">
                    <a:lumMod val="75000"/>
                    <a:lumOff val="25000"/>
                  </a:schemeClr>
                </a:solidFill>
                <a:latin typeface="微软雅黑" pitchFamily="34" charset="-122"/>
                <a:ea typeface="微软雅黑" pitchFamily="34" charset="-122"/>
              </a:rPr>
              <a:t>点。</a:t>
            </a:r>
          </a:p>
        </p:txBody>
      </p:sp>
    </p:spTree>
    <p:extLst>
      <p:ext uri="{BB962C8B-B14F-4D97-AF65-F5344CB8AC3E}">
        <p14:creationId xmlns:p14="http://schemas.microsoft.com/office/powerpoint/2010/main" val="12864763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500" fill="hold"/>
                                        <p:tgtEl>
                                          <p:spTgt spid="73"/>
                                        </p:tgtEl>
                                        <p:attrNameLst>
                                          <p:attrName>ppt_x</p:attrName>
                                        </p:attrNameLst>
                                      </p:cBhvr>
                                      <p:tavLst>
                                        <p:tav tm="0">
                                          <p:val>
                                            <p:strVal val="#ppt_x"/>
                                          </p:val>
                                        </p:tav>
                                        <p:tav tm="100000">
                                          <p:val>
                                            <p:strVal val="#ppt_x"/>
                                          </p:val>
                                        </p:tav>
                                      </p:tavLst>
                                    </p:anim>
                                    <p:anim calcmode="lin" valueType="num">
                                      <p:cBhvr additive="base">
                                        <p:cTn id="8" dur="500" fill="hold"/>
                                        <p:tgtEl>
                                          <p:spTgt spid="7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4"/>
                                        </p:tgtEl>
                                        <p:attrNameLst>
                                          <p:attrName>style.visibility</p:attrName>
                                        </p:attrNameLst>
                                      </p:cBhvr>
                                      <p:to>
                                        <p:strVal val="visible"/>
                                      </p:to>
                                    </p:set>
                                    <p:anim calcmode="lin" valueType="num">
                                      <p:cBhvr additive="base">
                                        <p:cTn id="11" dur="500" fill="hold"/>
                                        <p:tgtEl>
                                          <p:spTgt spid="74"/>
                                        </p:tgtEl>
                                        <p:attrNameLst>
                                          <p:attrName>ppt_x</p:attrName>
                                        </p:attrNameLst>
                                      </p:cBhvr>
                                      <p:tavLst>
                                        <p:tav tm="0">
                                          <p:val>
                                            <p:strVal val="#ppt_x"/>
                                          </p:val>
                                        </p:tav>
                                        <p:tav tm="100000">
                                          <p:val>
                                            <p:strVal val="#ppt_x"/>
                                          </p:val>
                                        </p:tav>
                                      </p:tavLst>
                                    </p:anim>
                                    <p:anim calcmode="lin" valueType="num">
                                      <p:cBhvr additive="base">
                                        <p:cTn id="12" dur="500" fill="hold"/>
                                        <p:tgtEl>
                                          <p:spTgt spid="7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8"/>
                                        </p:tgtEl>
                                        <p:attrNameLst>
                                          <p:attrName>style.visibility</p:attrName>
                                        </p:attrNameLst>
                                      </p:cBhvr>
                                      <p:to>
                                        <p:strVal val="visible"/>
                                      </p:to>
                                    </p:set>
                                    <p:anim calcmode="lin" valueType="num">
                                      <p:cBhvr additive="base">
                                        <p:cTn id="15" dur="500" fill="hold"/>
                                        <p:tgtEl>
                                          <p:spTgt spid="78"/>
                                        </p:tgtEl>
                                        <p:attrNameLst>
                                          <p:attrName>ppt_x</p:attrName>
                                        </p:attrNameLst>
                                      </p:cBhvr>
                                      <p:tavLst>
                                        <p:tav tm="0">
                                          <p:val>
                                            <p:strVal val="#ppt_x"/>
                                          </p:val>
                                        </p:tav>
                                        <p:tav tm="100000">
                                          <p:val>
                                            <p:strVal val="#ppt_x"/>
                                          </p:val>
                                        </p:tav>
                                      </p:tavLst>
                                    </p:anim>
                                    <p:anim calcmode="lin" valueType="num">
                                      <p:cBhvr additive="base">
                                        <p:cTn id="16" dur="500" fill="hold"/>
                                        <p:tgtEl>
                                          <p:spTgt spid="7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2"/>
                                        </p:tgtEl>
                                        <p:attrNameLst>
                                          <p:attrName>style.visibility</p:attrName>
                                        </p:attrNameLst>
                                      </p:cBhvr>
                                      <p:to>
                                        <p:strVal val="visible"/>
                                      </p:to>
                                    </p:set>
                                    <p:anim calcmode="lin" valueType="num">
                                      <p:cBhvr additive="base">
                                        <p:cTn id="19" dur="500" fill="hold"/>
                                        <p:tgtEl>
                                          <p:spTgt spid="82"/>
                                        </p:tgtEl>
                                        <p:attrNameLst>
                                          <p:attrName>ppt_x</p:attrName>
                                        </p:attrNameLst>
                                      </p:cBhvr>
                                      <p:tavLst>
                                        <p:tav tm="0">
                                          <p:val>
                                            <p:strVal val="#ppt_x"/>
                                          </p:val>
                                        </p:tav>
                                        <p:tav tm="100000">
                                          <p:val>
                                            <p:strVal val="#ppt_x"/>
                                          </p:val>
                                        </p:tav>
                                      </p:tavLst>
                                    </p:anim>
                                    <p:anim calcmode="lin" valueType="num">
                                      <p:cBhvr additive="base">
                                        <p:cTn id="20" dur="500" fill="hold"/>
                                        <p:tgtEl>
                                          <p:spTgt spid="8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6"/>
                                        </p:tgtEl>
                                        <p:attrNameLst>
                                          <p:attrName>style.visibility</p:attrName>
                                        </p:attrNameLst>
                                      </p:cBhvr>
                                      <p:to>
                                        <p:strVal val="visible"/>
                                      </p:to>
                                    </p:set>
                                    <p:anim calcmode="lin" valueType="num">
                                      <p:cBhvr additive="base">
                                        <p:cTn id="23" dur="500" fill="hold"/>
                                        <p:tgtEl>
                                          <p:spTgt spid="86"/>
                                        </p:tgtEl>
                                        <p:attrNameLst>
                                          <p:attrName>ppt_x</p:attrName>
                                        </p:attrNameLst>
                                      </p:cBhvr>
                                      <p:tavLst>
                                        <p:tav tm="0">
                                          <p:val>
                                            <p:strVal val="#ppt_x"/>
                                          </p:val>
                                        </p:tav>
                                        <p:tav tm="100000">
                                          <p:val>
                                            <p:strVal val="#ppt_x"/>
                                          </p:val>
                                        </p:tav>
                                      </p:tavLst>
                                    </p:anim>
                                    <p:anim calcmode="lin" valueType="num">
                                      <p:cBhvr additive="base">
                                        <p:cTn id="24" dur="500" fill="hold"/>
                                        <p:tgtEl>
                                          <p:spTgt spid="8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circle(in)">
                                      <p:cBhvr>
                                        <p:cTn id="33" dur="20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heel(1)">
                                      <p:cBhvr>
                                        <p:cTn id="38" dur="20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21" presetClass="entr" presetSubtype="1"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heel(1)">
                                      <p:cBhvr>
                                        <p:cTn id="43"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4" grpId="0" animBg="1"/>
      <p:bldP spid="78" grpId="0" animBg="1"/>
      <p:bldP spid="82" grpId="0" animBg="1"/>
      <p:bldP spid="86" grpId="0" animBg="1"/>
      <p:bldP spid="8" grpId="0"/>
      <p:bldP spid="10" grpId="0"/>
      <p:bldP spid="12"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0" name="组合 19"/>
          <p:cNvGrpSpPr/>
          <p:nvPr/>
        </p:nvGrpSpPr>
        <p:grpSpPr>
          <a:xfrm>
            <a:off x="192881" y="893"/>
            <a:ext cx="575915" cy="836495"/>
            <a:chOff x="841003" y="360040"/>
            <a:chExt cx="504056" cy="836712"/>
          </a:xfrm>
          <a:solidFill>
            <a:schemeClr val="accent1"/>
          </a:solidFill>
        </p:grpSpPr>
        <p:sp>
          <p:nvSpPr>
            <p:cNvPr id="21" name="矩形 2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2" name="等腰三角形 2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9"/>
          <p:cNvSpPr txBox="1"/>
          <p:nvPr/>
        </p:nvSpPr>
        <p:spPr>
          <a:xfrm>
            <a:off x="840784" y="203271"/>
            <a:ext cx="66268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创业计划书</a:t>
            </a:r>
            <a:r>
              <a:rPr lang="zh-CN" altLang="en-US" sz="2400" b="1" dirty="0" smtClean="0">
                <a:solidFill>
                  <a:schemeClr val="tx1">
                    <a:lumMod val="75000"/>
                    <a:lumOff val="25000"/>
                  </a:schemeClr>
                </a:solidFill>
                <a:latin typeface="微软雅黑" pitchFamily="34" charset="-122"/>
                <a:ea typeface="微软雅黑" pitchFamily="34" charset="-122"/>
              </a:rPr>
              <a:t>设计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创业计划的执行摘要</a:t>
            </a:r>
          </a:p>
        </p:txBody>
      </p:sp>
      <p:cxnSp>
        <p:nvCxnSpPr>
          <p:cNvPr id="23" name="直接连接符 22"/>
          <p:cNvCxnSpPr/>
          <p:nvPr/>
        </p:nvCxnSpPr>
        <p:spPr>
          <a:xfrm>
            <a:off x="2480691" y="1582670"/>
            <a:ext cx="0" cy="3841613"/>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193800" y="1588260"/>
            <a:ext cx="2165351" cy="3690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itchFamily="34" charset="-122"/>
                <a:ea typeface="微软雅黑" pitchFamily="34" charset="-122"/>
              </a:rPr>
              <a:t>5. </a:t>
            </a:r>
            <a:r>
              <a:rPr lang="zh-CN" altLang="en-US" dirty="0">
                <a:latin typeface="微软雅黑" pitchFamily="34" charset="-122"/>
                <a:ea typeface="微软雅黑" pitchFamily="34" charset="-122"/>
              </a:rPr>
              <a:t>企业的竞争优势</a:t>
            </a:r>
          </a:p>
        </p:txBody>
      </p:sp>
      <p:sp>
        <p:nvSpPr>
          <p:cNvPr id="27" name="矩形 26"/>
          <p:cNvSpPr/>
          <p:nvPr/>
        </p:nvSpPr>
        <p:spPr>
          <a:xfrm>
            <a:off x="1193801" y="2750310"/>
            <a:ext cx="2165350" cy="3690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itchFamily="34" charset="-122"/>
                <a:ea typeface="微软雅黑" pitchFamily="34" charset="-122"/>
              </a:rPr>
              <a:t>6. </a:t>
            </a:r>
            <a:r>
              <a:rPr lang="zh-CN" altLang="en-US" dirty="0">
                <a:latin typeface="微软雅黑" pitchFamily="34" charset="-122"/>
                <a:ea typeface="微软雅黑" pitchFamily="34" charset="-122"/>
              </a:rPr>
              <a:t>企业的商业模式</a:t>
            </a:r>
          </a:p>
        </p:txBody>
      </p:sp>
      <p:sp>
        <p:nvSpPr>
          <p:cNvPr id="28" name="矩形 27"/>
          <p:cNvSpPr/>
          <p:nvPr/>
        </p:nvSpPr>
        <p:spPr>
          <a:xfrm>
            <a:off x="1193801" y="3865426"/>
            <a:ext cx="2165349" cy="3690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itchFamily="34" charset="-122"/>
                <a:ea typeface="微软雅黑" pitchFamily="34" charset="-122"/>
              </a:rPr>
              <a:t>7. </a:t>
            </a:r>
            <a:r>
              <a:rPr lang="zh-CN" altLang="en-US" dirty="0">
                <a:latin typeface="微软雅黑" pitchFamily="34" charset="-122"/>
                <a:ea typeface="微软雅黑" pitchFamily="34" charset="-122"/>
              </a:rPr>
              <a:t>展示创业团队</a:t>
            </a:r>
          </a:p>
        </p:txBody>
      </p:sp>
      <p:sp>
        <p:nvSpPr>
          <p:cNvPr id="29" name="矩形 28"/>
          <p:cNvSpPr/>
          <p:nvPr/>
        </p:nvSpPr>
        <p:spPr>
          <a:xfrm>
            <a:off x="1193801" y="5061710"/>
            <a:ext cx="2165349" cy="3690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itchFamily="34" charset="-122"/>
                <a:ea typeface="微软雅黑" pitchFamily="34" charset="-122"/>
              </a:rPr>
              <a:t>8. </a:t>
            </a:r>
            <a:r>
              <a:rPr lang="zh-CN" altLang="en-US" dirty="0">
                <a:latin typeface="微软雅黑" pitchFamily="34" charset="-122"/>
                <a:ea typeface="微软雅黑" pitchFamily="34" charset="-122"/>
              </a:rPr>
              <a:t>预测财务回报</a:t>
            </a:r>
          </a:p>
        </p:txBody>
      </p:sp>
      <p:sp>
        <p:nvSpPr>
          <p:cNvPr id="30" name="矩形 29"/>
          <p:cNvSpPr/>
          <p:nvPr/>
        </p:nvSpPr>
        <p:spPr>
          <a:xfrm>
            <a:off x="3581400" y="1557635"/>
            <a:ext cx="7099300" cy="43037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创业者必须明确自己真实的竞争优势</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并写出竞争方案。</a:t>
            </a:r>
          </a:p>
        </p:txBody>
      </p:sp>
      <p:sp>
        <p:nvSpPr>
          <p:cNvPr id="31" name="矩形 30"/>
          <p:cNvSpPr/>
          <p:nvPr/>
        </p:nvSpPr>
        <p:spPr>
          <a:xfrm>
            <a:off x="3581400" y="2685534"/>
            <a:ext cx="5780750" cy="430374"/>
          </a:xfrm>
          <a:prstGeom prst="rect">
            <a:avLst/>
          </a:prstGeom>
        </p:spPr>
        <p:txBody>
          <a:bodyPr wrap="non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清晰地描述企业的商业模式</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怎样赚钱</a:t>
            </a:r>
            <a:r>
              <a:rPr lang="en-US" altLang="zh-CN" sz="2000" dirty="0">
                <a:solidFill>
                  <a:schemeClr val="tx1">
                    <a:lumMod val="75000"/>
                    <a:lumOff val="25000"/>
                  </a:schemeClr>
                </a:solidFill>
                <a:latin typeface="微软雅黑" pitchFamily="34" charset="-122"/>
                <a:ea typeface="微软雅黑" pitchFamily="34" charset="-122"/>
              </a:rPr>
              <a:t>? </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32" name="矩形 31"/>
          <p:cNvSpPr/>
          <p:nvPr/>
        </p:nvSpPr>
        <p:spPr>
          <a:xfrm>
            <a:off x="3581400" y="3752166"/>
            <a:ext cx="7099300" cy="830997"/>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你的团队为什么能成功</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是通过创业者和核心管理团队的能力。</a:t>
            </a:r>
          </a:p>
        </p:txBody>
      </p:sp>
      <p:sp>
        <p:nvSpPr>
          <p:cNvPr id="33" name="矩形 32"/>
          <p:cNvSpPr/>
          <p:nvPr/>
        </p:nvSpPr>
        <p:spPr>
          <a:xfrm>
            <a:off x="3581400" y="4897735"/>
            <a:ext cx="7099300" cy="830997"/>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可以用一个表格来展示公司的历史财务状况和未来的财务预测。 这个财务预测需要</a:t>
            </a:r>
            <a:r>
              <a:rPr lang="zh-CN" altLang="en-US" sz="2000" dirty="0" smtClean="0">
                <a:solidFill>
                  <a:schemeClr val="tx1">
                    <a:lumMod val="75000"/>
                    <a:lumOff val="25000"/>
                  </a:schemeClr>
                </a:solidFill>
                <a:latin typeface="微软雅黑" pitchFamily="34" charset="-122"/>
                <a:ea typeface="微软雅黑" pitchFamily="34" charset="-122"/>
              </a:rPr>
              <a:t>展示 </a:t>
            </a:r>
            <a:r>
              <a:rPr lang="en-US" altLang="zh-CN" sz="2000" dirty="0">
                <a:solidFill>
                  <a:schemeClr val="tx1">
                    <a:lumMod val="75000"/>
                    <a:lumOff val="25000"/>
                  </a:schemeClr>
                </a:solidFill>
                <a:latin typeface="微软雅黑" pitchFamily="34" charset="-122"/>
                <a:ea typeface="微软雅黑" pitchFamily="34" charset="-122"/>
              </a:rPr>
              <a:t>3~5 </a:t>
            </a:r>
            <a:r>
              <a:rPr lang="zh-CN" altLang="en-US" sz="2000" dirty="0">
                <a:solidFill>
                  <a:schemeClr val="tx1">
                    <a:lumMod val="75000"/>
                    <a:lumOff val="25000"/>
                  </a:schemeClr>
                </a:solidFill>
                <a:latin typeface="微软雅黑" pitchFamily="34" charset="-122"/>
                <a:ea typeface="微软雅黑" pitchFamily="34" charset="-122"/>
              </a:rPr>
              <a:t>年</a:t>
            </a:r>
            <a:r>
              <a:rPr lang="zh-CN" altLang="en-US" sz="2000" dirty="0" smtClean="0">
                <a:solidFill>
                  <a:schemeClr val="tx1">
                    <a:lumMod val="75000"/>
                    <a:lumOff val="25000"/>
                  </a:schemeClr>
                </a:solidFill>
                <a:latin typeface="微软雅黑" pitchFamily="34" charset="-122"/>
                <a:ea typeface="微软雅黑" pitchFamily="34" charset="-122"/>
              </a:rPr>
              <a:t>的</a:t>
            </a:r>
            <a:r>
              <a:rPr lang="zh-CN" altLang="en-US" sz="2000" dirty="0">
                <a:solidFill>
                  <a:schemeClr val="tx1">
                    <a:lumMod val="75000"/>
                    <a:lumOff val="2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354013918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circle(in)">
                                      <p:cBhvr>
                                        <p:cTn id="7" dur="2000"/>
                                        <p:tgtEl>
                                          <p:spTgt spid="23"/>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circle(in)">
                                      <p:cBhvr>
                                        <p:cTn id="10" dur="2000"/>
                                        <p:tgtEl>
                                          <p:spTgt spid="26"/>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circle(in)">
                                      <p:cBhvr>
                                        <p:cTn id="13" dur="2000"/>
                                        <p:tgtEl>
                                          <p:spTgt spid="30"/>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randombar(horizontal)">
                                      <p:cBhvr>
                                        <p:cTn id="18" dur="500"/>
                                        <p:tgtEl>
                                          <p:spTgt spid="27"/>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randombar(horizontal)">
                                      <p:cBhvr>
                                        <p:cTn id="21" dur="500"/>
                                        <p:tgtEl>
                                          <p:spTgt spid="31"/>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1000"/>
                                        <p:tgtEl>
                                          <p:spTgt spid="28"/>
                                        </p:tgtEl>
                                      </p:cBhvr>
                                    </p:animEffect>
                                    <p:anim calcmode="lin" valueType="num">
                                      <p:cBhvr>
                                        <p:cTn id="27" dur="1000" fill="hold"/>
                                        <p:tgtEl>
                                          <p:spTgt spid="28"/>
                                        </p:tgtEl>
                                        <p:attrNameLst>
                                          <p:attrName>ppt_x</p:attrName>
                                        </p:attrNameLst>
                                      </p:cBhvr>
                                      <p:tavLst>
                                        <p:tav tm="0">
                                          <p:val>
                                            <p:strVal val="#ppt_x"/>
                                          </p:val>
                                        </p:tav>
                                        <p:tav tm="100000">
                                          <p:val>
                                            <p:strVal val="#ppt_x"/>
                                          </p:val>
                                        </p:tav>
                                      </p:tavLst>
                                    </p:anim>
                                    <p:anim calcmode="lin" valueType="num">
                                      <p:cBhvr>
                                        <p:cTn id="28" dur="1000" fill="hold"/>
                                        <p:tgtEl>
                                          <p:spTgt spid="2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1000"/>
                                        <p:tgtEl>
                                          <p:spTgt spid="32"/>
                                        </p:tgtEl>
                                      </p:cBhvr>
                                    </p:animEffect>
                                    <p:anim calcmode="lin" valueType="num">
                                      <p:cBhvr>
                                        <p:cTn id="32" dur="1000" fill="hold"/>
                                        <p:tgtEl>
                                          <p:spTgt spid="32"/>
                                        </p:tgtEl>
                                        <p:attrNameLst>
                                          <p:attrName>ppt_x</p:attrName>
                                        </p:attrNameLst>
                                      </p:cBhvr>
                                      <p:tavLst>
                                        <p:tav tm="0">
                                          <p:val>
                                            <p:strVal val="#ppt_x"/>
                                          </p:val>
                                        </p:tav>
                                        <p:tav tm="100000">
                                          <p:val>
                                            <p:strVal val="#ppt_x"/>
                                          </p:val>
                                        </p:tav>
                                      </p:tavLst>
                                    </p:anim>
                                    <p:anim calcmode="lin" valueType="num">
                                      <p:cBhvr>
                                        <p:cTn id="3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grpId="0" nodeType="click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p:cTn id="38" dur="1000" fill="hold"/>
                                        <p:tgtEl>
                                          <p:spTgt spid="29"/>
                                        </p:tgtEl>
                                        <p:attrNameLst>
                                          <p:attrName>ppt_w</p:attrName>
                                        </p:attrNameLst>
                                      </p:cBhvr>
                                      <p:tavLst>
                                        <p:tav tm="0">
                                          <p:val>
                                            <p:fltVal val="0"/>
                                          </p:val>
                                        </p:tav>
                                        <p:tav tm="100000">
                                          <p:val>
                                            <p:strVal val="#ppt_w"/>
                                          </p:val>
                                        </p:tav>
                                      </p:tavLst>
                                    </p:anim>
                                    <p:anim calcmode="lin" valueType="num">
                                      <p:cBhvr>
                                        <p:cTn id="39" dur="1000" fill="hold"/>
                                        <p:tgtEl>
                                          <p:spTgt spid="29"/>
                                        </p:tgtEl>
                                        <p:attrNameLst>
                                          <p:attrName>ppt_h</p:attrName>
                                        </p:attrNameLst>
                                      </p:cBhvr>
                                      <p:tavLst>
                                        <p:tav tm="0">
                                          <p:val>
                                            <p:fltVal val="0"/>
                                          </p:val>
                                        </p:tav>
                                        <p:tav tm="100000">
                                          <p:val>
                                            <p:strVal val="#ppt_h"/>
                                          </p:val>
                                        </p:tav>
                                      </p:tavLst>
                                    </p:anim>
                                    <p:anim calcmode="lin" valueType="num">
                                      <p:cBhvr>
                                        <p:cTn id="40" dur="1000" fill="hold"/>
                                        <p:tgtEl>
                                          <p:spTgt spid="29"/>
                                        </p:tgtEl>
                                        <p:attrNameLst>
                                          <p:attrName>style.rotation</p:attrName>
                                        </p:attrNameLst>
                                      </p:cBhvr>
                                      <p:tavLst>
                                        <p:tav tm="0">
                                          <p:val>
                                            <p:fltVal val="90"/>
                                          </p:val>
                                        </p:tav>
                                        <p:tav tm="100000">
                                          <p:val>
                                            <p:fltVal val="0"/>
                                          </p:val>
                                        </p:tav>
                                      </p:tavLst>
                                    </p:anim>
                                    <p:animEffect transition="in" filter="fade">
                                      <p:cBhvr>
                                        <p:cTn id="41" dur="1000"/>
                                        <p:tgtEl>
                                          <p:spTgt spid="29"/>
                                        </p:tgtEl>
                                      </p:cBhvr>
                                    </p:animEffect>
                                  </p:childTnLst>
                                </p:cTn>
                              </p:par>
                              <p:par>
                                <p:cTn id="42" presetID="31" presetClass="entr" presetSubtype="0" fill="hold" grpId="0" nodeType="with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p:cTn id="44" dur="1000" fill="hold"/>
                                        <p:tgtEl>
                                          <p:spTgt spid="33"/>
                                        </p:tgtEl>
                                        <p:attrNameLst>
                                          <p:attrName>ppt_w</p:attrName>
                                        </p:attrNameLst>
                                      </p:cBhvr>
                                      <p:tavLst>
                                        <p:tav tm="0">
                                          <p:val>
                                            <p:fltVal val="0"/>
                                          </p:val>
                                        </p:tav>
                                        <p:tav tm="100000">
                                          <p:val>
                                            <p:strVal val="#ppt_w"/>
                                          </p:val>
                                        </p:tav>
                                      </p:tavLst>
                                    </p:anim>
                                    <p:anim calcmode="lin" valueType="num">
                                      <p:cBhvr>
                                        <p:cTn id="45" dur="1000" fill="hold"/>
                                        <p:tgtEl>
                                          <p:spTgt spid="33"/>
                                        </p:tgtEl>
                                        <p:attrNameLst>
                                          <p:attrName>ppt_h</p:attrName>
                                        </p:attrNameLst>
                                      </p:cBhvr>
                                      <p:tavLst>
                                        <p:tav tm="0">
                                          <p:val>
                                            <p:fltVal val="0"/>
                                          </p:val>
                                        </p:tav>
                                        <p:tav tm="100000">
                                          <p:val>
                                            <p:strVal val="#ppt_h"/>
                                          </p:val>
                                        </p:tav>
                                      </p:tavLst>
                                    </p:anim>
                                    <p:anim calcmode="lin" valueType="num">
                                      <p:cBhvr>
                                        <p:cTn id="46" dur="1000" fill="hold"/>
                                        <p:tgtEl>
                                          <p:spTgt spid="33"/>
                                        </p:tgtEl>
                                        <p:attrNameLst>
                                          <p:attrName>style.rotation</p:attrName>
                                        </p:attrNameLst>
                                      </p:cBhvr>
                                      <p:tavLst>
                                        <p:tav tm="0">
                                          <p:val>
                                            <p:fltVal val="90"/>
                                          </p:val>
                                        </p:tav>
                                        <p:tav tm="100000">
                                          <p:val>
                                            <p:fltVal val="0"/>
                                          </p:val>
                                        </p:tav>
                                      </p:tavLst>
                                    </p:anim>
                                    <p:animEffect transition="in" filter="fade">
                                      <p:cBhvr>
                                        <p:cTn id="47"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p:bldP spid="31" grpId="0"/>
      <p:bldP spid="32" grpId="0"/>
      <p:bldP spid="3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0" name="组合 19"/>
          <p:cNvGrpSpPr/>
          <p:nvPr/>
        </p:nvGrpSpPr>
        <p:grpSpPr>
          <a:xfrm>
            <a:off x="192881" y="893"/>
            <a:ext cx="575915" cy="836495"/>
            <a:chOff x="841003" y="360040"/>
            <a:chExt cx="504056" cy="836712"/>
          </a:xfrm>
          <a:solidFill>
            <a:schemeClr val="accent1"/>
          </a:solidFill>
        </p:grpSpPr>
        <p:sp>
          <p:nvSpPr>
            <p:cNvPr id="21" name="矩形 2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2" name="等腰三角形 2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菱形 33"/>
          <p:cNvSpPr/>
          <p:nvPr/>
        </p:nvSpPr>
        <p:spPr>
          <a:xfrm>
            <a:off x="4187786" y="1315334"/>
            <a:ext cx="3816424" cy="3816424"/>
          </a:xfrm>
          <a:prstGeom prst="diamond">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cs typeface="+mn-ea"/>
              <a:sym typeface="微软雅黑"/>
            </a:endParaRPr>
          </a:p>
        </p:txBody>
      </p:sp>
      <p:sp>
        <p:nvSpPr>
          <p:cNvPr id="35" name="圆角矩形 34"/>
          <p:cNvSpPr/>
          <p:nvPr/>
        </p:nvSpPr>
        <p:spPr>
          <a:xfrm>
            <a:off x="6244276" y="1819390"/>
            <a:ext cx="1368152" cy="136815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cs typeface="+mn-ea"/>
              <a:sym typeface="微软雅黑"/>
            </a:endParaRPr>
          </a:p>
        </p:txBody>
      </p:sp>
      <p:sp>
        <p:nvSpPr>
          <p:cNvPr id="36" name="圆角矩形 35"/>
          <p:cNvSpPr/>
          <p:nvPr/>
        </p:nvSpPr>
        <p:spPr>
          <a:xfrm>
            <a:off x="4619834" y="3331558"/>
            <a:ext cx="1368152" cy="136815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cs typeface="+mn-ea"/>
              <a:sym typeface="微软雅黑"/>
            </a:endParaRPr>
          </a:p>
        </p:txBody>
      </p:sp>
      <p:sp>
        <p:nvSpPr>
          <p:cNvPr id="37" name="圆角矩形 36"/>
          <p:cNvSpPr/>
          <p:nvPr/>
        </p:nvSpPr>
        <p:spPr>
          <a:xfrm>
            <a:off x="4619834" y="1819390"/>
            <a:ext cx="1368152" cy="136815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cs typeface="+mn-ea"/>
              <a:sym typeface="微软雅黑"/>
            </a:endParaRPr>
          </a:p>
        </p:txBody>
      </p:sp>
      <p:sp>
        <p:nvSpPr>
          <p:cNvPr id="38" name="圆角矩形 37"/>
          <p:cNvSpPr/>
          <p:nvPr/>
        </p:nvSpPr>
        <p:spPr>
          <a:xfrm>
            <a:off x="6244276" y="3331558"/>
            <a:ext cx="1368152" cy="136815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cs typeface="+mn-ea"/>
              <a:sym typeface="微软雅黑"/>
            </a:endParaRPr>
          </a:p>
        </p:txBody>
      </p:sp>
      <p:sp>
        <p:nvSpPr>
          <p:cNvPr id="39" name="TextBox 38"/>
          <p:cNvSpPr txBox="1"/>
          <p:nvPr/>
        </p:nvSpPr>
        <p:spPr>
          <a:xfrm>
            <a:off x="4765884" y="2185956"/>
            <a:ext cx="1005403" cy="584775"/>
          </a:xfrm>
          <a:prstGeom prst="rect">
            <a:avLst/>
          </a:prstGeom>
          <a:noFill/>
        </p:spPr>
        <p:txBody>
          <a:bodyPr wrap="none" rtlCol="0">
            <a:spAutoFit/>
          </a:bodyPr>
          <a:lstStyle/>
          <a:p>
            <a:r>
              <a:rPr lang="zh-CN" altLang="en-US" sz="3200" b="1" dirty="0" smtClean="0">
                <a:solidFill>
                  <a:schemeClr val="bg1"/>
                </a:solidFill>
                <a:latin typeface="微软雅黑"/>
                <a:ea typeface="微软雅黑"/>
                <a:cs typeface="+mn-ea"/>
                <a:sym typeface="微软雅黑"/>
              </a:rPr>
              <a:t>封面</a:t>
            </a:r>
            <a:endParaRPr lang="zh-CN" altLang="en-US" sz="3200" b="1" dirty="0">
              <a:solidFill>
                <a:schemeClr val="bg1"/>
              </a:solidFill>
              <a:latin typeface="微软雅黑"/>
              <a:ea typeface="微软雅黑"/>
              <a:cs typeface="+mn-ea"/>
              <a:sym typeface="微软雅黑"/>
            </a:endParaRPr>
          </a:p>
        </p:txBody>
      </p:sp>
      <p:sp>
        <p:nvSpPr>
          <p:cNvPr id="40" name="TextBox 39"/>
          <p:cNvSpPr txBox="1"/>
          <p:nvPr/>
        </p:nvSpPr>
        <p:spPr>
          <a:xfrm>
            <a:off x="6243228" y="2207003"/>
            <a:ext cx="1415772" cy="584775"/>
          </a:xfrm>
          <a:prstGeom prst="rect">
            <a:avLst/>
          </a:prstGeom>
          <a:noFill/>
        </p:spPr>
        <p:txBody>
          <a:bodyPr wrap="none" rtlCol="0">
            <a:spAutoFit/>
          </a:bodyPr>
          <a:lstStyle/>
          <a:p>
            <a:r>
              <a:rPr lang="zh-CN" altLang="en-US" sz="3200" b="1" dirty="0">
                <a:solidFill>
                  <a:schemeClr val="bg1"/>
                </a:solidFill>
                <a:latin typeface="微软雅黑"/>
                <a:ea typeface="微软雅黑"/>
                <a:cs typeface="+mn-ea"/>
                <a:sym typeface="微软雅黑"/>
              </a:rPr>
              <a:t>打印稿</a:t>
            </a:r>
          </a:p>
        </p:txBody>
      </p:sp>
      <p:sp>
        <p:nvSpPr>
          <p:cNvPr id="41" name="TextBox 40"/>
          <p:cNvSpPr txBox="1"/>
          <p:nvPr/>
        </p:nvSpPr>
        <p:spPr>
          <a:xfrm>
            <a:off x="4619834" y="3361690"/>
            <a:ext cx="1476164" cy="1077218"/>
          </a:xfrm>
          <a:prstGeom prst="rect">
            <a:avLst/>
          </a:prstGeom>
          <a:noFill/>
        </p:spPr>
        <p:txBody>
          <a:bodyPr wrap="square" rtlCol="0">
            <a:spAutoFit/>
          </a:bodyPr>
          <a:lstStyle/>
          <a:p>
            <a:pPr algn="ctr"/>
            <a:r>
              <a:rPr lang="zh-CN" altLang="en-US" sz="3200" b="1" dirty="0" smtClean="0">
                <a:solidFill>
                  <a:schemeClr val="bg1"/>
                </a:solidFill>
                <a:latin typeface="微软雅黑"/>
                <a:ea typeface="微软雅黑"/>
                <a:cs typeface="+mn-ea"/>
                <a:sym typeface="微软雅黑"/>
              </a:rPr>
              <a:t>图标</a:t>
            </a:r>
            <a:r>
              <a:rPr lang="en-US" altLang="zh-CN" sz="3200" b="1" dirty="0" smtClean="0">
                <a:solidFill>
                  <a:schemeClr val="bg1"/>
                </a:solidFill>
                <a:latin typeface="微软雅黑"/>
                <a:ea typeface="微软雅黑"/>
                <a:cs typeface="+mn-ea"/>
                <a:sym typeface="微软雅黑"/>
              </a:rPr>
              <a:t/>
            </a:r>
            <a:br>
              <a:rPr lang="en-US" altLang="zh-CN" sz="3200" b="1" dirty="0" smtClean="0">
                <a:solidFill>
                  <a:schemeClr val="bg1"/>
                </a:solidFill>
                <a:latin typeface="微软雅黑"/>
                <a:ea typeface="微软雅黑"/>
                <a:cs typeface="+mn-ea"/>
                <a:sym typeface="微软雅黑"/>
              </a:rPr>
            </a:br>
            <a:r>
              <a:rPr lang="zh-CN" altLang="en-US" sz="3200" b="1" dirty="0" smtClean="0">
                <a:solidFill>
                  <a:schemeClr val="bg1"/>
                </a:solidFill>
                <a:latin typeface="微软雅黑"/>
                <a:ea typeface="微软雅黑"/>
                <a:cs typeface="+mn-ea"/>
                <a:sym typeface="微软雅黑"/>
              </a:rPr>
              <a:t>和</a:t>
            </a:r>
            <a:r>
              <a:rPr lang="zh-CN" altLang="en-US" sz="3200" b="1" dirty="0">
                <a:solidFill>
                  <a:schemeClr val="bg1"/>
                </a:solidFill>
                <a:latin typeface="微软雅黑"/>
                <a:ea typeface="微软雅黑"/>
                <a:cs typeface="+mn-ea"/>
                <a:sym typeface="微软雅黑"/>
              </a:rPr>
              <a:t>图形</a:t>
            </a:r>
          </a:p>
        </p:txBody>
      </p:sp>
      <p:sp>
        <p:nvSpPr>
          <p:cNvPr id="42" name="TextBox 41"/>
          <p:cNvSpPr txBox="1"/>
          <p:nvPr/>
        </p:nvSpPr>
        <p:spPr>
          <a:xfrm>
            <a:off x="6413818" y="3668371"/>
            <a:ext cx="1005403" cy="584775"/>
          </a:xfrm>
          <a:prstGeom prst="rect">
            <a:avLst/>
          </a:prstGeom>
          <a:noFill/>
        </p:spPr>
        <p:txBody>
          <a:bodyPr wrap="none" rtlCol="0">
            <a:spAutoFit/>
          </a:bodyPr>
          <a:lstStyle/>
          <a:p>
            <a:r>
              <a:rPr lang="zh-CN" altLang="en-US" sz="3200" b="1" dirty="0">
                <a:solidFill>
                  <a:schemeClr val="bg1"/>
                </a:solidFill>
                <a:latin typeface="微软雅黑"/>
                <a:ea typeface="微软雅黑"/>
                <a:cs typeface="+mn-ea"/>
                <a:sym typeface="微软雅黑"/>
              </a:rPr>
              <a:t>剪报</a:t>
            </a:r>
          </a:p>
        </p:txBody>
      </p:sp>
      <p:sp>
        <p:nvSpPr>
          <p:cNvPr id="43" name="文本框 9"/>
          <p:cNvSpPr txBox="1"/>
          <p:nvPr/>
        </p:nvSpPr>
        <p:spPr>
          <a:xfrm>
            <a:off x="840784" y="203271"/>
            <a:ext cx="8055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创业计划书</a:t>
            </a:r>
            <a:r>
              <a:rPr lang="zh-CN" altLang="en-US" sz="2400" b="1" dirty="0" smtClean="0">
                <a:solidFill>
                  <a:schemeClr val="tx1">
                    <a:lumMod val="75000"/>
                    <a:lumOff val="25000"/>
                  </a:schemeClr>
                </a:solidFill>
                <a:latin typeface="微软雅黑" pitchFamily="34" charset="-122"/>
                <a:ea typeface="微软雅黑" pitchFamily="34" charset="-122"/>
              </a:rPr>
              <a:t>设计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创业计划书的撰写和展示技巧</a:t>
            </a:r>
          </a:p>
        </p:txBody>
      </p:sp>
      <p:sp>
        <p:nvSpPr>
          <p:cNvPr id="2" name="矩形 1"/>
          <p:cNvSpPr/>
          <p:nvPr/>
        </p:nvSpPr>
        <p:spPr>
          <a:xfrm>
            <a:off x="506559" y="1022656"/>
            <a:ext cx="2986715" cy="430374"/>
          </a:xfrm>
          <a:prstGeom prst="rect">
            <a:avLst/>
          </a:prstGeom>
        </p:spPr>
        <p:txBody>
          <a:bodyPr wrap="non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1. </a:t>
            </a:r>
            <a:r>
              <a:rPr lang="zh-CN" altLang="en-US" sz="2000" b="1" dirty="0">
                <a:solidFill>
                  <a:schemeClr val="accent2"/>
                </a:solidFill>
                <a:latin typeface="微软雅黑" pitchFamily="34" charset="-122"/>
                <a:ea typeface="微软雅黑" pitchFamily="34" charset="-122"/>
              </a:rPr>
              <a:t>创业计划书的包装</a:t>
            </a:r>
          </a:p>
        </p:txBody>
      </p:sp>
      <p:sp>
        <p:nvSpPr>
          <p:cNvPr id="3" name="矩形 2"/>
          <p:cNvSpPr/>
          <p:nvPr/>
        </p:nvSpPr>
        <p:spPr>
          <a:xfrm>
            <a:off x="1063729" y="1893824"/>
            <a:ext cx="3048000" cy="1169038"/>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封面的设计要有一定的审美艺术性</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最好具有与众不同的独特性。</a:t>
            </a:r>
          </a:p>
        </p:txBody>
      </p:sp>
      <p:sp>
        <p:nvSpPr>
          <p:cNvPr id="4" name="矩形 3"/>
          <p:cNvSpPr/>
          <p:nvPr/>
        </p:nvSpPr>
        <p:spPr>
          <a:xfrm>
            <a:off x="8004210" y="1783256"/>
            <a:ext cx="3749640" cy="1169038"/>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创业计划书必须打印成正规的计划书文本</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打印稿应排版工整、 字迹清晰</a:t>
            </a:r>
          </a:p>
        </p:txBody>
      </p:sp>
      <p:sp>
        <p:nvSpPr>
          <p:cNvPr id="5" name="矩形 4"/>
          <p:cNvSpPr/>
          <p:nvPr/>
        </p:nvSpPr>
        <p:spPr>
          <a:xfrm>
            <a:off x="1285454" y="4577833"/>
            <a:ext cx="3207276" cy="830997"/>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一般来说</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应该采用高品质的图标和图形。</a:t>
            </a:r>
          </a:p>
        </p:txBody>
      </p:sp>
      <p:sp>
        <p:nvSpPr>
          <p:cNvPr id="6" name="矩形 5"/>
          <p:cNvSpPr/>
          <p:nvPr/>
        </p:nvSpPr>
        <p:spPr>
          <a:xfrm>
            <a:off x="7766050" y="4268823"/>
            <a:ext cx="3689350" cy="430887"/>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剪报要少而精。</a:t>
            </a:r>
          </a:p>
        </p:txBody>
      </p:sp>
    </p:spTree>
    <p:extLst>
      <p:ext uri="{BB962C8B-B14F-4D97-AF65-F5344CB8AC3E}">
        <p14:creationId xmlns:p14="http://schemas.microsoft.com/office/powerpoint/2010/main" val="56140265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wipe(down)">
                                      <p:cBhvr>
                                        <p:cTn id="13" dur="500"/>
                                        <p:tgtEl>
                                          <p:spTgt spid="39"/>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wipe(down)">
                                      <p:cBhvr>
                                        <p:cTn id="16" dur="500"/>
                                        <p:tgtEl>
                                          <p:spTgt spid="37"/>
                                        </p:tgtEl>
                                      </p:cBhvr>
                                    </p:animEffect>
                                  </p:childTnLst>
                                </p:cTn>
                              </p:par>
                            </p:childTnLst>
                          </p:cTn>
                        </p:par>
                      </p:childTnLst>
                    </p:cTn>
                  </p:par>
                  <p:par>
                    <p:cTn id="17" fill="hold">
                      <p:stCondLst>
                        <p:cond delay="indefinite"/>
                      </p:stCondLst>
                      <p:childTnLst>
                        <p:par>
                          <p:cTn id="18" fill="hold">
                            <p:stCondLst>
                              <p:cond delay="0"/>
                            </p:stCondLst>
                            <p:childTnLst>
                              <p:par>
                                <p:cTn id="19" presetID="45" presetClass="entr" presetSubtype="0" fill="hold" grpId="0" nodeType="click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2000"/>
                                        <p:tgtEl>
                                          <p:spTgt spid="35"/>
                                        </p:tgtEl>
                                      </p:cBhvr>
                                    </p:animEffect>
                                    <p:anim calcmode="lin" valueType="num">
                                      <p:cBhvr>
                                        <p:cTn id="22" dur="2000" fill="hold"/>
                                        <p:tgtEl>
                                          <p:spTgt spid="35"/>
                                        </p:tgtEl>
                                        <p:attrNameLst>
                                          <p:attrName>ppt_w</p:attrName>
                                        </p:attrNameLst>
                                      </p:cBhvr>
                                      <p:tavLst>
                                        <p:tav tm="0" fmla="#ppt_w*sin(2.5*pi*$)">
                                          <p:val>
                                            <p:fltVal val="0"/>
                                          </p:val>
                                        </p:tav>
                                        <p:tav tm="100000">
                                          <p:val>
                                            <p:fltVal val="1"/>
                                          </p:val>
                                        </p:tav>
                                      </p:tavLst>
                                    </p:anim>
                                    <p:anim calcmode="lin" valueType="num">
                                      <p:cBhvr>
                                        <p:cTn id="23" dur="2000" fill="hold"/>
                                        <p:tgtEl>
                                          <p:spTgt spid="35"/>
                                        </p:tgtEl>
                                        <p:attrNameLst>
                                          <p:attrName>ppt_h</p:attrName>
                                        </p:attrNameLst>
                                      </p:cBhvr>
                                      <p:tavLst>
                                        <p:tav tm="0">
                                          <p:val>
                                            <p:strVal val="#ppt_h"/>
                                          </p:val>
                                        </p:tav>
                                        <p:tav tm="100000">
                                          <p:val>
                                            <p:strVal val="#ppt_h"/>
                                          </p:val>
                                        </p:tav>
                                      </p:tavLst>
                                    </p:anim>
                                  </p:childTnLst>
                                </p:cTn>
                              </p:par>
                              <p:par>
                                <p:cTn id="24" presetID="45" presetClass="entr" presetSubtype="0" fill="hold" grpId="0" nodeType="with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fade">
                                      <p:cBhvr>
                                        <p:cTn id="26" dur="2000"/>
                                        <p:tgtEl>
                                          <p:spTgt spid="40"/>
                                        </p:tgtEl>
                                      </p:cBhvr>
                                    </p:animEffect>
                                    <p:anim calcmode="lin" valueType="num">
                                      <p:cBhvr>
                                        <p:cTn id="27" dur="2000" fill="hold"/>
                                        <p:tgtEl>
                                          <p:spTgt spid="40"/>
                                        </p:tgtEl>
                                        <p:attrNameLst>
                                          <p:attrName>ppt_w</p:attrName>
                                        </p:attrNameLst>
                                      </p:cBhvr>
                                      <p:tavLst>
                                        <p:tav tm="0" fmla="#ppt_w*sin(2.5*pi*$)">
                                          <p:val>
                                            <p:fltVal val="0"/>
                                          </p:val>
                                        </p:tav>
                                        <p:tav tm="100000">
                                          <p:val>
                                            <p:fltVal val="1"/>
                                          </p:val>
                                        </p:tav>
                                      </p:tavLst>
                                    </p:anim>
                                    <p:anim calcmode="lin" valueType="num">
                                      <p:cBhvr>
                                        <p:cTn id="28" dur="2000" fill="hold"/>
                                        <p:tgtEl>
                                          <p:spTgt spid="40"/>
                                        </p:tgtEl>
                                        <p:attrNameLst>
                                          <p:attrName>ppt_h</p:attrName>
                                        </p:attrNameLst>
                                      </p:cBhvr>
                                      <p:tavLst>
                                        <p:tav tm="0">
                                          <p:val>
                                            <p:strVal val="#ppt_h"/>
                                          </p:val>
                                        </p:tav>
                                        <p:tav tm="100000">
                                          <p:val>
                                            <p:strVal val="#ppt_h"/>
                                          </p:val>
                                        </p:tav>
                                      </p:tavLst>
                                    </p:anim>
                                  </p:childTnLst>
                                </p:cTn>
                              </p:par>
                              <p:par>
                                <p:cTn id="29" presetID="45" presetClass="entr" presetSubtype="0"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2000"/>
                                        <p:tgtEl>
                                          <p:spTgt spid="4"/>
                                        </p:tgtEl>
                                      </p:cBhvr>
                                    </p:animEffect>
                                    <p:anim calcmode="lin" valueType="num">
                                      <p:cBhvr>
                                        <p:cTn id="32" dur="2000" fill="hold"/>
                                        <p:tgtEl>
                                          <p:spTgt spid="4"/>
                                        </p:tgtEl>
                                        <p:attrNameLst>
                                          <p:attrName>ppt_w</p:attrName>
                                        </p:attrNameLst>
                                      </p:cBhvr>
                                      <p:tavLst>
                                        <p:tav tm="0" fmla="#ppt_w*sin(2.5*pi*$)">
                                          <p:val>
                                            <p:fltVal val="0"/>
                                          </p:val>
                                        </p:tav>
                                        <p:tav tm="100000">
                                          <p:val>
                                            <p:fltVal val="1"/>
                                          </p:val>
                                        </p:tav>
                                      </p:tavLst>
                                    </p:anim>
                                    <p:anim calcmode="lin" valueType="num">
                                      <p:cBhvr>
                                        <p:cTn id="33" dur="20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fade">
                                      <p:cBhvr>
                                        <p:cTn id="38" dur="1000"/>
                                        <p:tgtEl>
                                          <p:spTgt spid="36"/>
                                        </p:tgtEl>
                                      </p:cBhvr>
                                    </p:animEffect>
                                    <p:anim calcmode="lin" valueType="num">
                                      <p:cBhvr>
                                        <p:cTn id="39" dur="1000" fill="hold"/>
                                        <p:tgtEl>
                                          <p:spTgt spid="36"/>
                                        </p:tgtEl>
                                        <p:attrNameLst>
                                          <p:attrName>ppt_x</p:attrName>
                                        </p:attrNameLst>
                                      </p:cBhvr>
                                      <p:tavLst>
                                        <p:tav tm="0">
                                          <p:val>
                                            <p:strVal val="#ppt_x"/>
                                          </p:val>
                                        </p:tav>
                                        <p:tav tm="100000">
                                          <p:val>
                                            <p:strVal val="#ppt_x"/>
                                          </p:val>
                                        </p:tav>
                                      </p:tavLst>
                                    </p:anim>
                                    <p:anim calcmode="lin" valueType="num">
                                      <p:cBhvr>
                                        <p:cTn id="40" dur="1000" fill="hold"/>
                                        <p:tgtEl>
                                          <p:spTgt spid="36"/>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fade">
                                      <p:cBhvr>
                                        <p:cTn id="43" dur="1000"/>
                                        <p:tgtEl>
                                          <p:spTgt spid="41"/>
                                        </p:tgtEl>
                                      </p:cBhvr>
                                    </p:animEffect>
                                    <p:anim calcmode="lin" valueType="num">
                                      <p:cBhvr>
                                        <p:cTn id="44" dur="1000" fill="hold"/>
                                        <p:tgtEl>
                                          <p:spTgt spid="41"/>
                                        </p:tgtEl>
                                        <p:attrNameLst>
                                          <p:attrName>ppt_x</p:attrName>
                                        </p:attrNameLst>
                                      </p:cBhvr>
                                      <p:tavLst>
                                        <p:tav tm="0">
                                          <p:val>
                                            <p:strVal val="#ppt_x"/>
                                          </p:val>
                                        </p:tav>
                                        <p:tav tm="100000">
                                          <p:val>
                                            <p:strVal val="#ppt_x"/>
                                          </p:val>
                                        </p:tav>
                                      </p:tavLst>
                                    </p:anim>
                                    <p:anim calcmode="lin" valueType="num">
                                      <p:cBhvr>
                                        <p:cTn id="45" dur="1000" fill="hold"/>
                                        <p:tgtEl>
                                          <p:spTgt spid="4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1000"/>
                                        <p:tgtEl>
                                          <p:spTgt spid="5"/>
                                        </p:tgtEl>
                                      </p:cBhvr>
                                    </p:animEffect>
                                    <p:anim calcmode="lin" valueType="num">
                                      <p:cBhvr>
                                        <p:cTn id="49" dur="1000" fill="hold"/>
                                        <p:tgtEl>
                                          <p:spTgt spid="5"/>
                                        </p:tgtEl>
                                        <p:attrNameLst>
                                          <p:attrName>ppt_x</p:attrName>
                                        </p:attrNameLst>
                                      </p:cBhvr>
                                      <p:tavLst>
                                        <p:tav tm="0">
                                          <p:val>
                                            <p:strVal val="#ppt_x"/>
                                          </p:val>
                                        </p:tav>
                                        <p:tav tm="100000">
                                          <p:val>
                                            <p:strVal val="#ppt_x"/>
                                          </p:val>
                                        </p:tav>
                                      </p:tavLst>
                                    </p:anim>
                                    <p:anim calcmode="lin" valueType="num">
                                      <p:cBhvr>
                                        <p:cTn id="5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4" presetClass="entr" presetSubtype="10" fill="hold" grpId="0" nodeType="click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randombar(horizontal)">
                                      <p:cBhvr>
                                        <p:cTn id="55" dur="500"/>
                                        <p:tgtEl>
                                          <p:spTgt spid="38"/>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42"/>
                                        </p:tgtEl>
                                        <p:attrNameLst>
                                          <p:attrName>style.visibility</p:attrName>
                                        </p:attrNameLst>
                                      </p:cBhvr>
                                      <p:to>
                                        <p:strVal val="visible"/>
                                      </p:to>
                                    </p:set>
                                    <p:animEffect transition="in" filter="randombar(horizontal)">
                                      <p:cBhvr>
                                        <p:cTn id="58" dur="500"/>
                                        <p:tgtEl>
                                          <p:spTgt spid="42"/>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randombar(horizontal)">
                                      <p:cBhvr>
                                        <p:cTn id="6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p:bldP spid="40" grpId="0"/>
      <p:bldP spid="41" grpId="0"/>
      <p:bldP spid="42" grpId="0"/>
      <p:bldP spid="3" grpId="0"/>
      <p:bldP spid="4" grpId="0"/>
      <p:bldP spid="5" grpId="0"/>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75728" y="2800350"/>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13" name="TextBox 12"/>
          <p:cNvSpPr txBox="1"/>
          <p:nvPr/>
        </p:nvSpPr>
        <p:spPr>
          <a:xfrm>
            <a:off x="2018578" y="2861885"/>
            <a:ext cx="1198845" cy="492449"/>
          </a:xfrm>
          <a:prstGeom prst="rect">
            <a:avLst/>
          </a:prstGeom>
          <a:noFill/>
        </p:spPr>
        <p:txBody>
          <a:bodyPr wrap="square" lIns="121926" tIns="60963" rIns="121926" bIns="60963" rtlCol="0">
            <a:spAutoFit/>
          </a:bodyPr>
          <a:lstStyle/>
          <a:p>
            <a:r>
              <a:rPr lang="en-US" altLang="zh-CN" sz="2400" b="1" dirty="0">
                <a:solidFill>
                  <a:schemeClr val="bg1"/>
                </a:solidFill>
                <a:latin typeface="微软雅黑"/>
                <a:ea typeface="微软雅黑"/>
                <a:cs typeface="+mn-ea"/>
                <a:sym typeface="微软雅黑"/>
              </a:rPr>
              <a:t>01</a:t>
            </a:r>
            <a:endParaRPr lang="zh-CN" altLang="en-US" sz="2400" b="1" dirty="0">
              <a:solidFill>
                <a:schemeClr val="bg1"/>
              </a:solidFill>
              <a:latin typeface="微软雅黑"/>
              <a:ea typeface="微软雅黑"/>
              <a:cs typeface="+mn-ea"/>
              <a:sym typeface="微软雅黑"/>
            </a:endParaRPr>
          </a:p>
        </p:txBody>
      </p:sp>
      <p:sp>
        <p:nvSpPr>
          <p:cNvPr id="18" name="矩形 17"/>
          <p:cNvSpPr/>
          <p:nvPr/>
        </p:nvSpPr>
        <p:spPr>
          <a:xfrm>
            <a:off x="2075728" y="4241800"/>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19" name="TextBox 18"/>
          <p:cNvSpPr txBox="1"/>
          <p:nvPr/>
        </p:nvSpPr>
        <p:spPr>
          <a:xfrm>
            <a:off x="2018578" y="4303335"/>
            <a:ext cx="1198845" cy="492449"/>
          </a:xfrm>
          <a:prstGeom prst="rect">
            <a:avLst/>
          </a:prstGeom>
          <a:noFill/>
        </p:spPr>
        <p:txBody>
          <a:bodyPr wrap="square" lIns="121926" tIns="60963" rIns="121926" bIns="60963" rtlCol="0">
            <a:spAutoFit/>
          </a:bodyPr>
          <a:lstStyle/>
          <a:p>
            <a:r>
              <a:rPr lang="en-US" altLang="zh-CN" sz="2400" b="1" dirty="0" smtClean="0">
                <a:solidFill>
                  <a:schemeClr val="bg1"/>
                </a:solidFill>
                <a:latin typeface="微软雅黑"/>
                <a:ea typeface="微软雅黑"/>
                <a:cs typeface="+mn-ea"/>
                <a:sym typeface="微软雅黑"/>
              </a:rPr>
              <a:t>02</a:t>
            </a:r>
            <a:endParaRPr lang="zh-CN" altLang="en-US" sz="2400" b="1" dirty="0">
              <a:solidFill>
                <a:schemeClr val="bg1"/>
              </a:solidFill>
              <a:latin typeface="微软雅黑"/>
              <a:ea typeface="微软雅黑"/>
              <a:cs typeface="+mn-ea"/>
              <a:sym typeface="微软雅黑"/>
            </a:endParaRPr>
          </a:p>
        </p:txBody>
      </p:sp>
      <p:sp>
        <p:nvSpPr>
          <p:cNvPr id="2" name="矩形 1"/>
          <p:cNvSpPr/>
          <p:nvPr/>
        </p:nvSpPr>
        <p:spPr>
          <a:xfrm>
            <a:off x="449791" y="932934"/>
            <a:ext cx="3520516" cy="430374"/>
          </a:xfrm>
          <a:prstGeom prst="rect">
            <a:avLst/>
          </a:prstGeom>
        </p:spPr>
        <p:txBody>
          <a:bodyPr wrap="non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2. </a:t>
            </a:r>
            <a:r>
              <a:rPr lang="zh-CN" altLang="en-US" sz="2000" b="1" dirty="0">
                <a:solidFill>
                  <a:schemeClr val="accent2"/>
                </a:solidFill>
                <a:latin typeface="微软雅黑" pitchFamily="34" charset="-122"/>
                <a:ea typeface="微软雅黑" pitchFamily="34" charset="-122"/>
              </a:rPr>
              <a:t>创业计划书的最佳篇幅</a:t>
            </a:r>
          </a:p>
        </p:txBody>
      </p:sp>
      <p:sp>
        <p:nvSpPr>
          <p:cNvPr id="3" name="矩形 2"/>
          <p:cNvSpPr/>
          <p:nvPr/>
        </p:nvSpPr>
        <p:spPr>
          <a:xfrm>
            <a:off x="3162300" y="2620690"/>
            <a:ext cx="7588250" cy="1169038"/>
          </a:xfrm>
          <a:prstGeom prst="rect">
            <a:avLst/>
          </a:prstGeom>
        </p:spPr>
        <p:txBody>
          <a:bodyPr wrap="square">
            <a:spAutoFit/>
          </a:bodyPr>
          <a:lstStyle/>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一般</a:t>
            </a:r>
            <a:r>
              <a:rPr lang="zh-CN" altLang="en-US" sz="2000" dirty="0">
                <a:solidFill>
                  <a:schemeClr val="tx1">
                    <a:lumMod val="75000"/>
                    <a:lumOff val="25000"/>
                  </a:schemeClr>
                </a:solidFill>
                <a:latin typeface="微软雅黑" pitchFamily="34" charset="-122"/>
                <a:ea typeface="微软雅黑" pitchFamily="34" charset="-122"/>
              </a:rPr>
              <a:t>计划书的篇幅在 </a:t>
            </a:r>
            <a:r>
              <a:rPr lang="en-US" altLang="zh-CN" sz="2000" dirty="0">
                <a:solidFill>
                  <a:schemeClr val="tx1">
                    <a:lumMod val="75000"/>
                    <a:lumOff val="25000"/>
                  </a:schemeClr>
                </a:solidFill>
                <a:latin typeface="微软雅黑" pitchFamily="34" charset="-122"/>
                <a:ea typeface="微软雅黑" pitchFamily="34" charset="-122"/>
              </a:rPr>
              <a:t>15~30 </a:t>
            </a:r>
            <a:r>
              <a:rPr lang="zh-CN" altLang="en-US" sz="2000" dirty="0">
                <a:solidFill>
                  <a:schemeClr val="tx1">
                    <a:lumMod val="75000"/>
                    <a:lumOff val="25000"/>
                  </a:schemeClr>
                </a:solidFill>
                <a:latin typeface="微软雅黑" pitchFamily="34" charset="-122"/>
                <a:ea typeface="微软雅黑" pitchFamily="34" charset="-122"/>
              </a:rPr>
              <a:t>页之间</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对大部分企业来说</a:t>
            </a:r>
            <a:r>
              <a:rPr lang="en-US" altLang="zh-CN" sz="2000" dirty="0">
                <a:solidFill>
                  <a:schemeClr val="tx1">
                    <a:lumMod val="75000"/>
                    <a:lumOff val="25000"/>
                  </a:schemeClr>
                </a:solidFill>
                <a:latin typeface="微软雅黑" pitchFamily="34" charset="-122"/>
                <a:ea typeface="微软雅黑" pitchFamily="34" charset="-122"/>
              </a:rPr>
              <a:t>, 20 </a:t>
            </a:r>
            <a:r>
              <a:rPr lang="zh-CN" altLang="en-US" sz="2000" dirty="0">
                <a:solidFill>
                  <a:schemeClr val="tx1">
                    <a:lumMod val="75000"/>
                    <a:lumOff val="25000"/>
                  </a:schemeClr>
                </a:solidFill>
                <a:latin typeface="微软雅黑" pitchFamily="34" charset="-122"/>
                <a:ea typeface="微软雅黑" pitchFamily="34" charset="-122"/>
              </a:rPr>
              <a:t>页已经足够了</a:t>
            </a:r>
            <a:r>
              <a:rPr lang="zh-CN" altLang="en-US" sz="2000" dirty="0" smtClean="0">
                <a:solidFill>
                  <a:schemeClr val="tx1">
                    <a:lumMod val="75000"/>
                    <a:lumOff val="25000"/>
                  </a:schemeClr>
                </a:solidFill>
                <a:latin typeface="微软雅黑" pitchFamily="34" charset="-122"/>
                <a:ea typeface="微软雅黑" pitchFamily="34" charset="-122"/>
              </a:rPr>
              <a:t>。但如果</a:t>
            </a:r>
            <a:r>
              <a:rPr lang="zh-CN" altLang="en-US" sz="2000" dirty="0">
                <a:solidFill>
                  <a:schemeClr val="tx1">
                    <a:lumMod val="75000"/>
                    <a:lumOff val="25000"/>
                  </a:schemeClr>
                </a:solidFill>
                <a:latin typeface="微软雅黑" pitchFamily="34" charset="-122"/>
                <a:ea typeface="微软雅黑" pitchFamily="34" charset="-122"/>
              </a:rPr>
              <a:t>这份计划书是供公司内部使用</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则可以到 </a:t>
            </a:r>
            <a:r>
              <a:rPr lang="en-US" altLang="zh-CN" sz="2000" dirty="0">
                <a:solidFill>
                  <a:schemeClr val="tx1">
                    <a:lumMod val="75000"/>
                    <a:lumOff val="25000"/>
                  </a:schemeClr>
                </a:solidFill>
                <a:latin typeface="微软雅黑" pitchFamily="34" charset="-122"/>
                <a:ea typeface="微软雅黑" pitchFamily="34" charset="-122"/>
              </a:rPr>
              <a:t>40 </a:t>
            </a:r>
            <a:r>
              <a:rPr lang="zh-CN" altLang="en-US" sz="2000" dirty="0">
                <a:solidFill>
                  <a:schemeClr val="tx1">
                    <a:lumMod val="75000"/>
                    <a:lumOff val="25000"/>
                  </a:schemeClr>
                </a:solidFill>
                <a:latin typeface="微软雅黑" pitchFamily="34" charset="-122"/>
                <a:ea typeface="微软雅黑" pitchFamily="34" charset="-122"/>
              </a:rPr>
              <a:t>页或更长。</a:t>
            </a:r>
          </a:p>
        </p:txBody>
      </p:sp>
      <p:sp>
        <p:nvSpPr>
          <p:cNvPr id="4" name="矩形 3"/>
          <p:cNvSpPr/>
          <p:nvPr/>
        </p:nvSpPr>
        <p:spPr>
          <a:xfrm>
            <a:off x="3048000" y="4241800"/>
            <a:ext cx="7702550" cy="799706"/>
          </a:xfrm>
          <a:prstGeom prst="rect">
            <a:avLst/>
          </a:prstGeom>
        </p:spPr>
        <p:txBody>
          <a:bodyPr wrap="square">
            <a:spAutoFit/>
          </a:bodyPr>
          <a:lstStyle/>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如果</a:t>
            </a:r>
            <a:r>
              <a:rPr lang="zh-CN" altLang="en-US" sz="2000" dirty="0">
                <a:solidFill>
                  <a:schemeClr val="tx1">
                    <a:lumMod val="75000"/>
                    <a:lumOff val="25000"/>
                  </a:schemeClr>
                </a:solidFill>
                <a:latin typeface="微软雅黑" pitchFamily="34" charset="-122"/>
                <a:ea typeface="微软雅黑" pitchFamily="34" charset="-122"/>
              </a:rPr>
              <a:t>创业者开设的是一家小型</a:t>
            </a:r>
            <a:r>
              <a:rPr lang="zh-CN" altLang="en-US" sz="2000" dirty="0" smtClean="0">
                <a:solidFill>
                  <a:schemeClr val="tx1">
                    <a:lumMod val="75000"/>
                    <a:lumOff val="25000"/>
                  </a:schemeClr>
                </a:solidFill>
                <a:latin typeface="微软雅黑" pitchFamily="34" charset="-122"/>
                <a:ea typeface="微软雅黑" pitchFamily="34" charset="-122"/>
              </a:rPr>
              <a:t>、简单</a:t>
            </a:r>
            <a:r>
              <a:rPr lang="zh-CN" altLang="en-US" sz="2000" dirty="0">
                <a:solidFill>
                  <a:schemeClr val="tx1">
                    <a:lumMod val="75000"/>
                    <a:lumOff val="25000"/>
                  </a:schemeClr>
                </a:solidFill>
                <a:latin typeface="微软雅黑" pitchFamily="34" charset="-122"/>
                <a:ea typeface="微软雅黑" pitchFamily="34" charset="-122"/>
              </a:rPr>
              <a:t>的企业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计划书最好不要超过 </a:t>
            </a:r>
            <a:r>
              <a:rPr lang="en-US" altLang="zh-CN" sz="2000" dirty="0">
                <a:solidFill>
                  <a:schemeClr val="tx1">
                    <a:lumMod val="75000"/>
                    <a:lumOff val="25000"/>
                  </a:schemeClr>
                </a:solidFill>
                <a:latin typeface="微软雅黑" pitchFamily="34" charset="-122"/>
                <a:ea typeface="微软雅黑" pitchFamily="34" charset="-122"/>
              </a:rPr>
              <a:t>15 </a:t>
            </a:r>
            <a:r>
              <a:rPr lang="zh-CN" altLang="en-US" sz="2000" dirty="0">
                <a:solidFill>
                  <a:schemeClr val="tx1">
                    <a:lumMod val="75000"/>
                    <a:lumOff val="25000"/>
                  </a:schemeClr>
                </a:solidFill>
                <a:latin typeface="微软雅黑" pitchFamily="34" charset="-122"/>
                <a:ea typeface="微软雅黑" pitchFamily="34" charset="-122"/>
              </a:rPr>
              <a:t>页</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但</a:t>
            </a:r>
            <a:r>
              <a:rPr lang="zh-CN" altLang="en-US" sz="2000" dirty="0" smtClean="0">
                <a:solidFill>
                  <a:schemeClr val="tx1">
                    <a:lumMod val="75000"/>
                    <a:lumOff val="25000"/>
                  </a:schemeClr>
                </a:solidFill>
                <a:latin typeface="微软雅黑" pitchFamily="34" charset="-122"/>
                <a:ea typeface="微软雅黑" pitchFamily="34" charset="-122"/>
              </a:rPr>
              <a:t>不到 </a:t>
            </a:r>
            <a:r>
              <a:rPr lang="en-US" altLang="zh-CN" sz="2000" dirty="0">
                <a:solidFill>
                  <a:schemeClr val="tx1">
                    <a:lumMod val="75000"/>
                    <a:lumOff val="25000"/>
                  </a:schemeClr>
                </a:solidFill>
                <a:latin typeface="微软雅黑" pitchFamily="34" charset="-122"/>
                <a:ea typeface="微软雅黑" pitchFamily="34" charset="-122"/>
              </a:rPr>
              <a:t>10 </a:t>
            </a:r>
            <a:r>
              <a:rPr lang="zh-CN" altLang="en-US" sz="2000" dirty="0">
                <a:solidFill>
                  <a:schemeClr val="tx1">
                    <a:lumMod val="75000"/>
                    <a:lumOff val="25000"/>
                  </a:schemeClr>
                </a:solidFill>
                <a:latin typeface="微软雅黑" pitchFamily="34" charset="-122"/>
                <a:ea typeface="微软雅黑" pitchFamily="34" charset="-122"/>
              </a:rPr>
              <a:t>页会显得有些单薄</a:t>
            </a:r>
            <a:r>
              <a:rPr lang="zh-CN" altLang="en-US" sz="2000" dirty="0" smtClean="0">
                <a:solidFill>
                  <a:schemeClr val="tx1">
                    <a:lumMod val="75000"/>
                    <a:lumOff val="25000"/>
                  </a:schemeClr>
                </a:solidFill>
                <a:latin typeface="微软雅黑" pitchFamily="34" charset="-122"/>
                <a:ea typeface="微软雅黑" pitchFamily="34" charset="-122"/>
              </a:rPr>
              <a:t>。</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15" name="文本框 9"/>
          <p:cNvSpPr txBox="1"/>
          <p:nvPr/>
        </p:nvSpPr>
        <p:spPr>
          <a:xfrm>
            <a:off x="840784" y="203271"/>
            <a:ext cx="8055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创业计划书</a:t>
            </a:r>
            <a:r>
              <a:rPr lang="zh-CN" altLang="en-US" sz="2400" b="1" dirty="0" smtClean="0">
                <a:solidFill>
                  <a:schemeClr val="tx1">
                    <a:lumMod val="75000"/>
                    <a:lumOff val="25000"/>
                  </a:schemeClr>
                </a:solidFill>
                <a:latin typeface="微软雅黑" pitchFamily="34" charset="-122"/>
                <a:ea typeface="微软雅黑" pitchFamily="34" charset="-122"/>
              </a:rPr>
              <a:t>设计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创业计划书的撰写和展示技巧</a:t>
            </a:r>
          </a:p>
        </p:txBody>
      </p:sp>
      <p:sp>
        <p:nvSpPr>
          <p:cNvPr id="5" name="矩形 4"/>
          <p:cNvSpPr/>
          <p:nvPr/>
        </p:nvSpPr>
        <p:spPr>
          <a:xfrm>
            <a:off x="1820566" y="1594535"/>
            <a:ext cx="8834733" cy="830997"/>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创业计划书的最佳篇幅是多长</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并没有一个明确的页数</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但有一些规律可以遵循。</a:t>
            </a:r>
          </a:p>
        </p:txBody>
      </p:sp>
    </p:spTree>
    <p:extLst>
      <p:ext uri="{BB962C8B-B14F-4D97-AF65-F5344CB8AC3E}">
        <p14:creationId xmlns:p14="http://schemas.microsoft.com/office/powerpoint/2010/main" val="268504654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31" presetClass="entr" presetSubtype="0"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1000" fill="hold"/>
                                        <p:tgtEl>
                                          <p:spTgt spid="18"/>
                                        </p:tgtEl>
                                        <p:attrNameLst>
                                          <p:attrName>ppt_w</p:attrName>
                                        </p:attrNameLst>
                                      </p:cBhvr>
                                      <p:tavLst>
                                        <p:tav tm="0">
                                          <p:val>
                                            <p:fltVal val="0"/>
                                          </p:val>
                                        </p:tav>
                                        <p:tav tm="100000">
                                          <p:val>
                                            <p:strVal val="#ppt_w"/>
                                          </p:val>
                                        </p:tav>
                                      </p:tavLst>
                                    </p:anim>
                                    <p:anim calcmode="lin" valueType="num">
                                      <p:cBhvr>
                                        <p:cTn id="25" dur="1000" fill="hold"/>
                                        <p:tgtEl>
                                          <p:spTgt spid="18"/>
                                        </p:tgtEl>
                                        <p:attrNameLst>
                                          <p:attrName>ppt_h</p:attrName>
                                        </p:attrNameLst>
                                      </p:cBhvr>
                                      <p:tavLst>
                                        <p:tav tm="0">
                                          <p:val>
                                            <p:fltVal val="0"/>
                                          </p:val>
                                        </p:tav>
                                        <p:tav tm="100000">
                                          <p:val>
                                            <p:strVal val="#ppt_h"/>
                                          </p:val>
                                        </p:tav>
                                      </p:tavLst>
                                    </p:anim>
                                    <p:anim calcmode="lin" valueType="num">
                                      <p:cBhvr>
                                        <p:cTn id="26" dur="1000" fill="hold"/>
                                        <p:tgtEl>
                                          <p:spTgt spid="18"/>
                                        </p:tgtEl>
                                        <p:attrNameLst>
                                          <p:attrName>style.rotation</p:attrName>
                                        </p:attrNameLst>
                                      </p:cBhvr>
                                      <p:tavLst>
                                        <p:tav tm="0">
                                          <p:val>
                                            <p:fltVal val="90"/>
                                          </p:val>
                                        </p:tav>
                                        <p:tav tm="100000">
                                          <p:val>
                                            <p:fltVal val="0"/>
                                          </p:val>
                                        </p:tav>
                                      </p:tavLst>
                                    </p:anim>
                                    <p:animEffect transition="in" filter="fade">
                                      <p:cBhvr>
                                        <p:cTn id="27" dur="1000"/>
                                        <p:tgtEl>
                                          <p:spTgt spid="18"/>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1000" fill="hold"/>
                                        <p:tgtEl>
                                          <p:spTgt spid="19"/>
                                        </p:tgtEl>
                                        <p:attrNameLst>
                                          <p:attrName>ppt_w</p:attrName>
                                        </p:attrNameLst>
                                      </p:cBhvr>
                                      <p:tavLst>
                                        <p:tav tm="0">
                                          <p:val>
                                            <p:fltVal val="0"/>
                                          </p:val>
                                        </p:tav>
                                        <p:tav tm="100000">
                                          <p:val>
                                            <p:strVal val="#ppt_w"/>
                                          </p:val>
                                        </p:tav>
                                      </p:tavLst>
                                    </p:anim>
                                    <p:anim calcmode="lin" valueType="num">
                                      <p:cBhvr>
                                        <p:cTn id="31" dur="1000" fill="hold"/>
                                        <p:tgtEl>
                                          <p:spTgt spid="19"/>
                                        </p:tgtEl>
                                        <p:attrNameLst>
                                          <p:attrName>ppt_h</p:attrName>
                                        </p:attrNameLst>
                                      </p:cBhvr>
                                      <p:tavLst>
                                        <p:tav tm="0">
                                          <p:val>
                                            <p:fltVal val="0"/>
                                          </p:val>
                                        </p:tav>
                                        <p:tav tm="100000">
                                          <p:val>
                                            <p:strVal val="#ppt_h"/>
                                          </p:val>
                                        </p:tav>
                                      </p:tavLst>
                                    </p:anim>
                                    <p:anim calcmode="lin" valueType="num">
                                      <p:cBhvr>
                                        <p:cTn id="32" dur="1000" fill="hold"/>
                                        <p:tgtEl>
                                          <p:spTgt spid="19"/>
                                        </p:tgtEl>
                                        <p:attrNameLst>
                                          <p:attrName>style.rotation</p:attrName>
                                        </p:attrNameLst>
                                      </p:cBhvr>
                                      <p:tavLst>
                                        <p:tav tm="0">
                                          <p:val>
                                            <p:fltVal val="90"/>
                                          </p:val>
                                        </p:tav>
                                        <p:tav tm="100000">
                                          <p:val>
                                            <p:fltVal val="0"/>
                                          </p:val>
                                        </p:tav>
                                      </p:tavLst>
                                    </p:anim>
                                    <p:animEffect transition="in" filter="fade">
                                      <p:cBhvr>
                                        <p:cTn id="33" dur="1000"/>
                                        <p:tgtEl>
                                          <p:spTgt spid="19"/>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1000" fill="hold"/>
                                        <p:tgtEl>
                                          <p:spTgt spid="4"/>
                                        </p:tgtEl>
                                        <p:attrNameLst>
                                          <p:attrName>ppt_w</p:attrName>
                                        </p:attrNameLst>
                                      </p:cBhvr>
                                      <p:tavLst>
                                        <p:tav tm="0">
                                          <p:val>
                                            <p:fltVal val="0"/>
                                          </p:val>
                                        </p:tav>
                                        <p:tav tm="100000">
                                          <p:val>
                                            <p:strVal val="#ppt_w"/>
                                          </p:val>
                                        </p:tav>
                                      </p:tavLst>
                                    </p:anim>
                                    <p:anim calcmode="lin" valueType="num">
                                      <p:cBhvr>
                                        <p:cTn id="37" dur="1000" fill="hold"/>
                                        <p:tgtEl>
                                          <p:spTgt spid="4"/>
                                        </p:tgtEl>
                                        <p:attrNameLst>
                                          <p:attrName>ppt_h</p:attrName>
                                        </p:attrNameLst>
                                      </p:cBhvr>
                                      <p:tavLst>
                                        <p:tav tm="0">
                                          <p:val>
                                            <p:fltVal val="0"/>
                                          </p:val>
                                        </p:tav>
                                        <p:tav tm="100000">
                                          <p:val>
                                            <p:strVal val="#ppt_h"/>
                                          </p:val>
                                        </p:tav>
                                      </p:tavLst>
                                    </p:anim>
                                    <p:anim calcmode="lin" valueType="num">
                                      <p:cBhvr>
                                        <p:cTn id="38" dur="1000" fill="hold"/>
                                        <p:tgtEl>
                                          <p:spTgt spid="4"/>
                                        </p:tgtEl>
                                        <p:attrNameLst>
                                          <p:attrName>style.rotation</p:attrName>
                                        </p:attrNameLst>
                                      </p:cBhvr>
                                      <p:tavLst>
                                        <p:tav tm="0">
                                          <p:val>
                                            <p:fltVal val="90"/>
                                          </p:val>
                                        </p:tav>
                                        <p:tav tm="100000">
                                          <p:val>
                                            <p:fltVal val="0"/>
                                          </p:val>
                                        </p:tav>
                                      </p:tavLst>
                                    </p:anim>
                                    <p:animEffect transition="in" filter="fade">
                                      <p:cBhvr>
                                        <p:cTn id="3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18" grpId="0" animBg="1"/>
      <p:bldP spid="19" grpId="0"/>
      <p:bldP spid="3" grpId="0"/>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 name="矩形 8"/>
          <p:cNvSpPr/>
          <p:nvPr/>
        </p:nvSpPr>
        <p:spPr>
          <a:xfrm>
            <a:off x="4622800" y="1654615"/>
            <a:ext cx="6432550" cy="3416320"/>
          </a:xfrm>
          <a:prstGeom prst="rect">
            <a:avLst/>
          </a:prstGeom>
        </p:spPr>
        <p:txBody>
          <a:bodyPr wrap="square">
            <a:spAutoFit/>
          </a:bodyPr>
          <a:lstStyle/>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(1) </a:t>
            </a:r>
            <a:r>
              <a:rPr lang="zh-CN" altLang="en-US" sz="2000" dirty="0">
                <a:solidFill>
                  <a:schemeClr val="tx1">
                    <a:lumMod val="75000"/>
                    <a:lumOff val="25000"/>
                  </a:schemeClr>
                </a:solidFill>
                <a:latin typeface="微软雅黑" pitchFamily="34" charset="-122"/>
                <a:ea typeface="微软雅黑" pitchFamily="34" charset="-122"/>
              </a:rPr>
              <a:t>创业计划书应层次清晰</a:t>
            </a:r>
            <a:r>
              <a:rPr lang="zh-CN" altLang="en-US" sz="2000" dirty="0" smtClean="0">
                <a:solidFill>
                  <a:schemeClr val="tx1">
                    <a:lumMod val="75000"/>
                    <a:lumOff val="25000"/>
                  </a:schemeClr>
                </a:solidFill>
                <a:latin typeface="微软雅黑" pitchFamily="34" charset="-122"/>
                <a:ea typeface="微软雅黑" pitchFamily="34" charset="-122"/>
              </a:rPr>
              <a:t>、主次</a:t>
            </a:r>
            <a:r>
              <a:rPr lang="zh-CN" altLang="en-US" sz="2000" dirty="0">
                <a:solidFill>
                  <a:schemeClr val="tx1">
                    <a:lumMod val="75000"/>
                    <a:lumOff val="25000"/>
                  </a:schemeClr>
                </a:solidFill>
                <a:latin typeface="微软雅黑" pitchFamily="34" charset="-122"/>
                <a:ea typeface="微软雅黑" pitchFamily="34" charset="-122"/>
              </a:rPr>
              <a:t>分明</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让投资者能一下子抓住计划书的重点</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有</a:t>
            </a:r>
            <a:r>
              <a:rPr lang="zh-CN" altLang="en-US" sz="2000" dirty="0" smtClean="0">
                <a:solidFill>
                  <a:schemeClr val="tx1">
                    <a:lumMod val="75000"/>
                    <a:lumOff val="25000"/>
                  </a:schemeClr>
                </a:solidFill>
                <a:latin typeface="微软雅黑" pitchFamily="34" charset="-122"/>
                <a:ea typeface="微软雅黑" pitchFamily="34" charset="-122"/>
              </a:rPr>
              <a:t>一个</a:t>
            </a:r>
            <a:r>
              <a:rPr lang="zh-CN" altLang="en-US" sz="2000" dirty="0">
                <a:solidFill>
                  <a:schemeClr val="tx1">
                    <a:lumMod val="75000"/>
                    <a:lumOff val="25000"/>
                  </a:schemeClr>
                </a:solidFill>
                <a:latin typeface="微软雅黑" pitchFamily="34" charset="-122"/>
                <a:ea typeface="微软雅黑" pitchFamily="34" charset="-122"/>
              </a:rPr>
              <a:t>清楚的头绪。</a:t>
            </a:r>
          </a:p>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(2) </a:t>
            </a:r>
            <a:r>
              <a:rPr lang="zh-CN" altLang="en-US" sz="2000" dirty="0">
                <a:solidFill>
                  <a:schemeClr val="tx1">
                    <a:lumMod val="75000"/>
                    <a:lumOff val="25000"/>
                  </a:schemeClr>
                </a:solidFill>
                <a:latin typeface="微软雅黑" pitchFamily="34" charset="-122"/>
                <a:ea typeface="微软雅黑" pitchFamily="34" charset="-122"/>
              </a:rPr>
              <a:t>创业计划书不要过于强调技术</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en-US" altLang="zh-CN" sz="2000" dirty="0" smtClean="0">
                <a:solidFill>
                  <a:schemeClr val="tx1">
                    <a:lumMod val="75000"/>
                    <a:lumOff val="25000"/>
                  </a:schemeClr>
                </a:solidFill>
                <a:latin typeface="微软雅黑" pitchFamily="34" charset="-122"/>
                <a:ea typeface="微软雅黑" pitchFamily="34" charset="-122"/>
              </a:rPr>
              <a:t>(</a:t>
            </a:r>
            <a:r>
              <a:rPr lang="en-US" altLang="zh-CN" sz="2000" dirty="0">
                <a:solidFill>
                  <a:schemeClr val="tx1">
                    <a:lumMod val="75000"/>
                    <a:lumOff val="25000"/>
                  </a:schemeClr>
                </a:solidFill>
                <a:latin typeface="微软雅黑" pitchFamily="34" charset="-122"/>
                <a:ea typeface="微软雅黑" pitchFamily="34" charset="-122"/>
              </a:rPr>
              <a:t>3) </a:t>
            </a:r>
            <a:r>
              <a:rPr lang="zh-CN" altLang="en-US" sz="2000" dirty="0">
                <a:solidFill>
                  <a:schemeClr val="tx1">
                    <a:lumMod val="75000"/>
                    <a:lumOff val="25000"/>
                  </a:schemeClr>
                </a:solidFill>
                <a:latin typeface="微软雅黑" pitchFamily="34" charset="-122"/>
                <a:ea typeface="微软雅黑" pitchFamily="34" charset="-122"/>
              </a:rPr>
              <a:t>创业计划书要体现团队和人的价值</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创业团队往往是创业能否成功的关键。</a:t>
            </a:r>
          </a:p>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(4) </a:t>
            </a:r>
            <a:r>
              <a:rPr lang="zh-CN" altLang="en-US" sz="2000" dirty="0">
                <a:solidFill>
                  <a:schemeClr val="tx1">
                    <a:lumMod val="75000"/>
                    <a:lumOff val="25000"/>
                  </a:schemeClr>
                </a:solidFill>
                <a:latin typeface="微软雅黑" pitchFamily="34" charset="-122"/>
                <a:ea typeface="微软雅黑" pitchFamily="34" charset="-122"/>
              </a:rPr>
              <a:t>创业计划书中的数据一定要准确</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前后一致。</a:t>
            </a:r>
          </a:p>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(5) </a:t>
            </a:r>
            <a:r>
              <a:rPr lang="zh-CN" altLang="en-US" sz="2000" dirty="0">
                <a:solidFill>
                  <a:schemeClr val="tx1">
                    <a:lumMod val="75000"/>
                    <a:lumOff val="25000"/>
                  </a:schemeClr>
                </a:solidFill>
                <a:latin typeface="微软雅黑" pitchFamily="34" charset="-122"/>
                <a:ea typeface="微软雅黑" pitchFamily="34" charset="-122"/>
              </a:rPr>
              <a:t>对创业公司自身和投资人应有不同的创业计划书。</a:t>
            </a:r>
          </a:p>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(6) </a:t>
            </a:r>
            <a:r>
              <a:rPr lang="zh-CN" altLang="en-US" sz="2000" dirty="0">
                <a:solidFill>
                  <a:schemeClr val="tx1">
                    <a:lumMod val="75000"/>
                    <a:lumOff val="25000"/>
                  </a:schemeClr>
                </a:solidFill>
                <a:latin typeface="微软雅黑" pitchFamily="34" charset="-122"/>
                <a:ea typeface="微软雅黑" pitchFamily="34" charset="-122"/>
              </a:rPr>
              <a:t>轻视现金流</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en-US" altLang="zh-CN" sz="2000" dirty="0" smtClean="0">
                <a:solidFill>
                  <a:schemeClr val="tx1">
                    <a:lumMod val="75000"/>
                    <a:lumOff val="25000"/>
                  </a:schemeClr>
                </a:solidFill>
                <a:latin typeface="微软雅黑" pitchFamily="34" charset="-122"/>
                <a:ea typeface="微软雅黑" pitchFamily="34" charset="-122"/>
              </a:rPr>
              <a:t>(</a:t>
            </a:r>
            <a:r>
              <a:rPr lang="en-US" altLang="zh-CN" sz="2000" dirty="0">
                <a:solidFill>
                  <a:schemeClr val="tx1">
                    <a:lumMod val="75000"/>
                    <a:lumOff val="25000"/>
                  </a:schemeClr>
                </a:solidFill>
                <a:latin typeface="微软雅黑" pitchFamily="34" charset="-122"/>
                <a:ea typeface="微软雅黑" pitchFamily="34" charset="-122"/>
              </a:rPr>
              <a:t>7) </a:t>
            </a:r>
            <a:r>
              <a:rPr lang="zh-CN" altLang="en-US" sz="2000" dirty="0">
                <a:solidFill>
                  <a:schemeClr val="tx1">
                    <a:lumMod val="75000"/>
                    <a:lumOff val="25000"/>
                  </a:schemeClr>
                </a:solidFill>
                <a:latin typeface="微软雅黑" pitchFamily="34" charset="-122"/>
                <a:ea typeface="微软雅黑" pitchFamily="34" charset="-122"/>
              </a:rPr>
              <a:t>高估商业创意</a:t>
            </a:r>
            <a:r>
              <a:rPr lang="zh-CN" altLang="en-US" sz="2000" dirty="0" smtClean="0">
                <a:solidFill>
                  <a:schemeClr val="tx1">
                    <a:lumMod val="75000"/>
                    <a:lumOff val="25000"/>
                  </a:schemeClr>
                </a:solidFill>
                <a:latin typeface="微软雅黑" pitchFamily="34" charset="-122"/>
                <a:ea typeface="微软雅黑" pitchFamily="34" charset="-122"/>
              </a:rPr>
              <a:t>。</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Rectangle 22" descr="InstructionalTechnology"/>
          <p:cNvSpPr>
            <a:spLocks noChangeArrowheads="1"/>
          </p:cNvSpPr>
          <p:nvPr/>
        </p:nvSpPr>
        <p:spPr bwMode="auto">
          <a:xfrm>
            <a:off x="1376362" y="1522412"/>
            <a:ext cx="3121442" cy="3680727"/>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extLst/>
        </p:spPr>
        <p:txBody>
          <a:bodyPr wrap="none" anchor="ctr"/>
          <a:lstStyle/>
          <a:p>
            <a:endParaRPr lang="zh-CN" altLang="en-US"/>
          </a:p>
        </p:txBody>
      </p:sp>
      <p:sp>
        <p:nvSpPr>
          <p:cNvPr id="13" name="文本框 9"/>
          <p:cNvSpPr txBox="1"/>
          <p:nvPr/>
        </p:nvSpPr>
        <p:spPr>
          <a:xfrm>
            <a:off x="840784" y="203271"/>
            <a:ext cx="8055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创业计划书</a:t>
            </a:r>
            <a:r>
              <a:rPr lang="zh-CN" altLang="en-US" sz="2400" b="1" dirty="0" smtClean="0">
                <a:solidFill>
                  <a:schemeClr val="tx1">
                    <a:lumMod val="75000"/>
                    <a:lumOff val="25000"/>
                  </a:schemeClr>
                </a:solidFill>
                <a:latin typeface="微软雅黑" pitchFamily="34" charset="-122"/>
                <a:ea typeface="微软雅黑" pitchFamily="34" charset="-122"/>
              </a:rPr>
              <a:t>设计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创业计划书的撰写和展示技巧</a:t>
            </a:r>
          </a:p>
        </p:txBody>
      </p:sp>
      <p:sp>
        <p:nvSpPr>
          <p:cNvPr id="14" name="矩形 13"/>
          <p:cNvSpPr/>
          <p:nvPr/>
        </p:nvSpPr>
        <p:spPr>
          <a:xfrm>
            <a:off x="193311" y="932934"/>
            <a:ext cx="4033476" cy="430374"/>
          </a:xfrm>
          <a:prstGeom prst="rect">
            <a:avLst/>
          </a:prstGeom>
        </p:spPr>
        <p:txBody>
          <a:bodyPr wrap="non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3. </a:t>
            </a:r>
            <a:r>
              <a:rPr lang="zh-CN" altLang="en-US" sz="2000" b="1" dirty="0">
                <a:solidFill>
                  <a:schemeClr val="accent2"/>
                </a:solidFill>
                <a:latin typeface="微软雅黑" pitchFamily="34" charset="-122"/>
                <a:ea typeface="微软雅黑" pitchFamily="34" charset="-122"/>
              </a:rPr>
              <a:t>创业计划书中应注意的问题</a:t>
            </a:r>
          </a:p>
        </p:txBody>
      </p:sp>
    </p:spTree>
    <p:extLst>
      <p:ext uri="{BB962C8B-B14F-4D97-AF65-F5344CB8AC3E}">
        <p14:creationId xmlns:p14="http://schemas.microsoft.com/office/powerpoint/2010/main" val="80837326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1" name="组合 20"/>
          <p:cNvGrpSpPr/>
          <p:nvPr/>
        </p:nvGrpSpPr>
        <p:grpSpPr>
          <a:xfrm>
            <a:off x="2159000" y="1800918"/>
            <a:ext cx="2453601" cy="725171"/>
            <a:chOff x="2044724" y="2060000"/>
            <a:chExt cx="3139377" cy="1037589"/>
          </a:xfrm>
        </p:grpSpPr>
        <p:sp>
          <p:nvSpPr>
            <p:cNvPr id="22" name="矩形 21"/>
            <p:cNvSpPr/>
            <p:nvPr/>
          </p:nvSpPr>
          <p:spPr>
            <a:xfrm>
              <a:off x="4266186" y="2060000"/>
              <a:ext cx="917915" cy="7844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23" name="Freeform 7"/>
            <p:cNvSpPr>
              <a:spLocks/>
            </p:cNvSpPr>
            <p:nvPr/>
          </p:nvSpPr>
          <p:spPr bwMode="auto">
            <a:xfrm>
              <a:off x="2174724" y="2060000"/>
              <a:ext cx="2161884" cy="1037589"/>
            </a:xfrm>
            <a:custGeom>
              <a:avLst/>
              <a:gdLst>
                <a:gd name="T0" fmla="*/ 486 w 486"/>
                <a:gd name="T1" fmla="*/ 0 h 349"/>
                <a:gd name="T2" fmla="*/ 30 w 486"/>
                <a:gd name="T3" fmla="*/ 0 h 349"/>
                <a:gd name="T4" fmla="*/ 0 w 486"/>
                <a:gd name="T5" fmla="*/ 30 h 349"/>
                <a:gd name="T6" fmla="*/ 0 w 486"/>
                <a:gd name="T7" fmla="*/ 197 h 349"/>
                <a:gd name="T8" fmla="*/ 21 w 486"/>
                <a:gd name="T9" fmla="*/ 247 h 349"/>
                <a:gd name="T10" fmla="*/ 123 w 486"/>
                <a:gd name="T11" fmla="*/ 349 h 349"/>
                <a:gd name="T12" fmla="*/ 116 w 486"/>
                <a:gd name="T13" fmla="*/ 281 h 349"/>
                <a:gd name="T14" fmla="*/ 116 w 486"/>
                <a:gd name="T15" fmla="*/ 279 h 349"/>
                <a:gd name="T16" fmla="*/ 132 w 486"/>
                <a:gd name="T17" fmla="*/ 263 h 349"/>
                <a:gd name="T18" fmla="*/ 486 w 486"/>
                <a:gd name="T19" fmla="*/ 263 h 349"/>
                <a:gd name="T20" fmla="*/ 486 w 486"/>
                <a:gd name="T21"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6" h="349">
                  <a:moveTo>
                    <a:pt x="486" y="0"/>
                  </a:moveTo>
                  <a:cubicBezTo>
                    <a:pt x="30" y="0"/>
                    <a:pt x="30" y="0"/>
                    <a:pt x="30" y="0"/>
                  </a:cubicBezTo>
                  <a:cubicBezTo>
                    <a:pt x="14" y="0"/>
                    <a:pt x="0" y="14"/>
                    <a:pt x="0" y="30"/>
                  </a:cubicBezTo>
                  <a:cubicBezTo>
                    <a:pt x="0" y="197"/>
                    <a:pt x="0" y="197"/>
                    <a:pt x="0" y="197"/>
                  </a:cubicBezTo>
                  <a:cubicBezTo>
                    <a:pt x="0" y="213"/>
                    <a:pt x="10" y="236"/>
                    <a:pt x="21" y="247"/>
                  </a:cubicBezTo>
                  <a:cubicBezTo>
                    <a:pt x="123" y="349"/>
                    <a:pt x="123" y="349"/>
                    <a:pt x="123" y="349"/>
                  </a:cubicBezTo>
                  <a:cubicBezTo>
                    <a:pt x="116" y="281"/>
                    <a:pt x="116" y="281"/>
                    <a:pt x="116" y="281"/>
                  </a:cubicBezTo>
                  <a:cubicBezTo>
                    <a:pt x="116" y="280"/>
                    <a:pt x="116" y="280"/>
                    <a:pt x="116" y="279"/>
                  </a:cubicBezTo>
                  <a:cubicBezTo>
                    <a:pt x="116" y="270"/>
                    <a:pt x="123" y="263"/>
                    <a:pt x="132" y="263"/>
                  </a:cubicBezTo>
                  <a:cubicBezTo>
                    <a:pt x="486" y="263"/>
                    <a:pt x="486" y="263"/>
                    <a:pt x="486" y="263"/>
                  </a:cubicBezTo>
                  <a:cubicBezTo>
                    <a:pt x="486" y="0"/>
                    <a:pt x="486" y="0"/>
                    <a:pt x="486" y="0"/>
                  </a:cubicBezTo>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nvGrpSpPr>
            <p:cNvPr id="24" name="组合 23"/>
            <p:cNvGrpSpPr/>
            <p:nvPr/>
          </p:nvGrpSpPr>
          <p:grpSpPr>
            <a:xfrm>
              <a:off x="4659778" y="2229073"/>
              <a:ext cx="201152" cy="472325"/>
              <a:chOff x="3997325" y="2735263"/>
              <a:chExt cx="250825" cy="588962"/>
            </a:xfrm>
          </p:grpSpPr>
          <p:sp>
            <p:nvSpPr>
              <p:cNvPr id="26" name="Freeform 10"/>
              <p:cNvSpPr>
                <a:spLocks/>
              </p:cNvSpPr>
              <p:nvPr/>
            </p:nvSpPr>
            <p:spPr bwMode="auto">
              <a:xfrm>
                <a:off x="4100513" y="2735263"/>
                <a:ext cx="111125" cy="111125"/>
              </a:xfrm>
              <a:custGeom>
                <a:avLst/>
                <a:gdLst>
                  <a:gd name="T0" fmla="*/ 15 w 30"/>
                  <a:gd name="T1" fmla="*/ 0 h 30"/>
                  <a:gd name="T2" fmla="*/ 0 w 30"/>
                  <a:gd name="T3" fmla="*/ 15 h 30"/>
                  <a:gd name="T4" fmla="*/ 15 w 30"/>
                  <a:gd name="T5" fmla="*/ 30 h 30"/>
                  <a:gd name="T6" fmla="*/ 30 w 30"/>
                  <a:gd name="T7" fmla="*/ 15 h 30"/>
                  <a:gd name="T8" fmla="*/ 15 w 30"/>
                  <a:gd name="T9" fmla="*/ 0 h 30"/>
                </a:gdLst>
                <a:ahLst/>
                <a:cxnLst>
                  <a:cxn ang="0">
                    <a:pos x="T0" y="T1"/>
                  </a:cxn>
                  <a:cxn ang="0">
                    <a:pos x="T2" y="T3"/>
                  </a:cxn>
                  <a:cxn ang="0">
                    <a:pos x="T4" y="T5"/>
                  </a:cxn>
                  <a:cxn ang="0">
                    <a:pos x="T6" y="T7"/>
                  </a:cxn>
                  <a:cxn ang="0">
                    <a:pos x="T8" y="T9"/>
                  </a:cxn>
                </a:cxnLst>
                <a:rect l="0" t="0" r="r" b="b"/>
                <a:pathLst>
                  <a:path w="30" h="30">
                    <a:moveTo>
                      <a:pt x="15" y="0"/>
                    </a:moveTo>
                    <a:cubicBezTo>
                      <a:pt x="7" y="0"/>
                      <a:pt x="0" y="7"/>
                      <a:pt x="0" y="15"/>
                    </a:cubicBezTo>
                    <a:cubicBezTo>
                      <a:pt x="0" y="23"/>
                      <a:pt x="6" y="30"/>
                      <a:pt x="15" y="30"/>
                    </a:cubicBezTo>
                    <a:cubicBezTo>
                      <a:pt x="23" y="30"/>
                      <a:pt x="30" y="24"/>
                      <a:pt x="30" y="15"/>
                    </a:cubicBezTo>
                    <a:cubicBezTo>
                      <a:pt x="30" y="7"/>
                      <a:pt x="23" y="0"/>
                      <a:pt x="1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7" name="Freeform 11"/>
              <p:cNvSpPr>
                <a:spLocks/>
              </p:cNvSpPr>
              <p:nvPr/>
            </p:nvSpPr>
            <p:spPr bwMode="auto">
              <a:xfrm>
                <a:off x="3997325" y="2979738"/>
                <a:ext cx="250825" cy="344487"/>
              </a:xfrm>
              <a:custGeom>
                <a:avLst/>
                <a:gdLst>
                  <a:gd name="T0" fmla="*/ 67 w 68"/>
                  <a:gd name="T1" fmla="*/ 60 h 93"/>
                  <a:gd name="T2" fmla="*/ 60 w 68"/>
                  <a:gd name="T3" fmla="*/ 73 h 93"/>
                  <a:gd name="T4" fmla="*/ 47 w 68"/>
                  <a:gd name="T5" fmla="*/ 82 h 93"/>
                  <a:gd name="T6" fmla="*/ 38 w 68"/>
                  <a:gd name="T7" fmla="*/ 73 h 93"/>
                  <a:gd name="T8" fmla="*/ 39 w 68"/>
                  <a:gd name="T9" fmla="*/ 67 h 93"/>
                  <a:gd name="T10" fmla="*/ 44 w 68"/>
                  <a:gd name="T11" fmla="*/ 50 h 93"/>
                  <a:gd name="T12" fmla="*/ 55 w 68"/>
                  <a:gd name="T13" fmla="*/ 0 h 93"/>
                  <a:gd name="T14" fmla="*/ 32 w 68"/>
                  <a:gd name="T15" fmla="*/ 0 h 93"/>
                  <a:gd name="T16" fmla="*/ 6 w 68"/>
                  <a:gd name="T17" fmla="*/ 14 h 93"/>
                  <a:gd name="T18" fmla="*/ 0 w 68"/>
                  <a:gd name="T19" fmla="*/ 25 h 93"/>
                  <a:gd name="T20" fmla="*/ 2 w 68"/>
                  <a:gd name="T21" fmla="*/ 26 h 93"/>
                  <a:gd name="T22" fmla="*/ 8 w 68"/>
                  <a:gd name="T23" fmla="*/ 15 h 93"/>
                  <a:gd name="T24" fmla="*/ 16 w 68"/>
                  <a:gd name="T25" fmla="*/ 6 h 93"/>
                  <a:gd name="T26" fmla="*/ 19 w 68"/>
                  <a:gd name="T27" fmla="*/ 12 h 93"/>
                  <a:gd name="T28" fmla="*/ 19 w 68"/>
                  <a:gd name="T29" fmla="*/ 19 h 93"/>
                  <a:gd name="T30" fmla="*/ 14 w 68"/>
                  <a:gd name="T31" fmla="*/ 46 h 93"/>
                  <a:gd name="T32" fmla="*/ 11 w 68"/>
                  <a:gd name="T33" fmla="*/ 70 h 93"/>
                  <a:gd name="T34" fmla="*/ 34 w 68"/>
                  <a:gd name="T35" fmla="*/ 93 h 93"/>
                  <a:gd name="T36" fmla="*/ 60 w 68"/>
                  <a:gd name="T37" fmla="*/ 78 h 93"/>
                  <a:gd name="T38" fmla="*/ 68 w 68"/>
                  <a:gd name="T39" fmla="*/ 61 h 93"/>
                  <a:gd name="T40" fmla="*/ 67 w 68"/>
                  <a:gd name="T41" fmla="*/ 6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8" h="93">
                    <a:moveTo>
                      <a:pt x="67" y="60"/>
                    </a:moveTo>
                    <a:cubicBezTo>
                      <a:pt x="60" y="73"/>
                      <a:pt x="60" y="73"/>
                      <a:pt x="60" y="73"/>
                    </a:cubicBezTo>
                    <a:cubicBezTo>
                      <a:pt x="57" y="79"/>
                      <a:pt x="51" y="82"/>
                      <a:pt x="47" y="82"/>
                    </a:cubicBezTo>
                    <a:cubicBezTo>
                      <a:pt x="42" y="82"/>
                      <a:pt x="38" y="79"/>
                      <a:pt x="38" y="73"/>
                    </a:cubicBezTo>
                    <a:cubicBezTo>
                      <a:pt x="38" y="71"/>
                      <a:pt x="38" y="69"/>
                      <a:pt x="39" y="67"/>
                    </a:cubicBezTo>
                    <a:cubicBezTo>
                      <a:pt x="44" y="50"/>
                      <a:pt x="44" y="50"/>
                      <a:pt x="44" y="50"/>
                    </a:cubicBezTo>
                    <a:cubicBezTo>
                      <a:pt x="46" y="42"/>
                      <a:pt x="54" y="10"/>
                      <a:pt x="55" y="0"/>
                    </a:cubicBezTo>
                    <a:cubicBezTo>
                      <a:pt x="32" y="0"/>
                      <a:pt x="32" y="0"/>
                      <a:pt x="32" y="0"/>
                    </a:cubicBezTo>
                    <a:cubicBezTo>
                      <a:pt x="22" y="0"/>
                      <a:pt x="12" y="2"/>
                      <a:pt x="6" y="14"/>
                    </a:cubicBezTo>
                    <a:cubicBezTo>
                      <a:pt x="0" y="25"/>
                      <a:pt x="0" y="25"/>
                      <a:pt x="0" y="25"/>
                    </a:cubicBezTo>
                    <a:cubicBezTo>
                      <a:pt x="2" y="26"/>
                      <a:pt x="2" y="26"/>
                      <a:pt x="2" y="26"/>
                    </a:cubicBezTo>
                    <a:cubicBezTo>
                      <a:pt x="8" y="15"/>
                      <a:pt x="8" y="15"/>
                      <a:pt x="8" y="15"/>
                    </a:cubicBezTo>
                    <a:cubicBezTo>
                      <a:pt x="11" y="9"/>
                      <a:pt x="14" y="6"/>
                      <a:pt x="16" y="6"/>
                    </a:cubicBezTo>
                    <a:cubicBezTo>
                      <a:pt x="18" y="6"/>
                      <a:pt x="19" y="8"/>
                      <a:pt x="19" y="12"/>
                    </a:cubicBezTo>
                    <a:cubicBezTo>
                      <a:pt x="19" y="14"/>
                      <a:pt x="19" y="16"/>
                      <a:pt x="19" y="19"/>
                    </a:cubicBezTo>
                    <a:cubicBezTo>
                      <a:pt x="14" y="46"/>
                      <a:pt x="14" y="46"/>
                      <a:pt x="14" y="46"/>
                    </a:cubicBezTo>
                    <a:cubicBezTo>
                      <a:pt x="13" y="52"/>
                      <a:pt x="11" y="62"/>
                      <a:pt x="11" y="70"/>
                    </a:cubicBezTo>
                    <a:cubicBezTo>
                      <a:pt x="11" y="85"/>
                      <a:pt x="22" y="93"/>
                      <a:pt x="34" y="93"/>
                    </a:cubicBezTo>
                    <a:cubicBezTo>
                      <a:pt x="44" y="93"/>
                      <a:pt x="54" y="88"/>
                      <a:pt x="60" y="78"/>
                    </a:cubicBezTo>
                    <a:cubicBezTo>
                      <a:pt x="68" y="61"/>
                      <a:pt x="68" y="61"/>
                      <a:pt x="68" y="61"/>
                    </a:cubicBezTo>
                    <a:lnTo>
                      <a:pt x="67"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sp>
          <p:nvSpPr>
            <p:cNvPr id="25" name="党"/>
            <p:cNvSpPr txBox="1"/>
            <p:nvPr/>
          </p:nvSpPr>
          <p:spPr>
            <a:xfrm>
              <a:off x="2044724" y="2193410"/>
              <a:ext cx="2424596" cy="572485"/>
            </a:xfrm>
            <a:prstGeom prst="rect">
              <a:avLst/>
            </a:prstGeom>
            <a:noFill/>
            <a:ln>
              <a:noFill/>
            </a:ln>
            <a:effectLst>
              <a:innerShdw blurRad="63500" dist="50800" dir="16200000">
                <a:prstClr val="black">
                  <a:alpha val="50000"/>
                </a:prstClr>
              </a:innerShdw>
            </a:effectLst>
          </p:spPr>
          <p:txBody>
            <a:bodyPr wrap="square" rtlCol="0">
              <a:spAutoFit/>
            </a:bodyPr>
            <a:lstStyle/>
            <a:p>
              <a:pPr algn="ctr"/>
              <a:r>
                <a:rPr lang="zh-CN" altLang="en-US" sz="2000" b="1" dirty="0">
                  <a:solidFill>
                    <a:schemeClr val="tx1">
                      <a:lumMod val="75000"/>
                      <a:lumOff val="25000"/>
                    </a:schemeClr>
                  </a:solidFill>
                  <a:latin typeface="微软雅黑" pitchFamily="34" charset="-122"/>
                  <a:ea typeface="微软雅黑" pitchFamily="34" charset="-122"/>
                </a:rPr>
                <a:t>演讲的准备</a:t>
              </a:r>
            </a:p>
          </p:txBody>
        </p:sp>
      </p:grpSp>
      <p:grpSp>
        <p:nvGrpSpPr>
          <p:cNvPr id="35" name="组合 34"/>
          <p:cNvGrpSpPr/>
          <p:nvPr/>
        </p:nvGrpSpPr>
        <p:grpSpPr>
          <a:xfrm>
            <a:off x="7118349" y="1817440"/>
            <a:ext cx="2861026" cy="725171"/>
            <a:chOff x="1523424" y="2060000"/>
            <a:chExt cx="3660677" cy="1037589"/>
          </a:xfrm>
        </p:grpSpPr>
        <p:sp>
          <p:nvSpPr>
            <p:cNvPr id="36" name="矩形 35"/>
            <p:cNvSpPr/>
            <p:nvPr/>
          </p:nvSpPr>
          <p:spPr>
            <a:xfrm>
              <a:off x="4266186" y="2060000"/>
              <a:ext cx="917915" cy="7844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7" name="Freeform 7"/>
            <p:cNvSpPr>
              <a:spLocks/>
            </p:cNvSpPr>
            <p:nvPr/>
          </p:nvSpPr>
          <p:spPr bwMode="auto">
            <a:xfrm>
              <a:off x="1620924" y="2060000"/>
              <a:ext cx="2715684" cy="1037589"/>
            </a:xfrm>
            <a:custGeom>
              <a:avLst/>
              <a:gdLst>
                <a:gd name="T0" fmla="*/ 486 w 486"/>
                <a:gd name="T1" fmla="*/ 0 h 349"/>
                <a:gd name="T2" fmla="*/ 30 w 486"/>
                <a:gd name="T3" fmla="*/ 0 h 349"/>
                <a:gd name="T4" fmla="*/ 0 w 486"/>
                <a:gd name="T5" fmla="*/ 30 h 349"/>
                <a:gd name="T6" fmla="*/ 0 w 486"/>
                <a:gd name="T7" fmla="*/ 197 h 349"/>
                <a:gd name="T8" fmla="*/ 21 w 486"/>
                <a:gd name="T9" fmla="*/ 247 h 349"/>
                <a:gd name="T10" fmla="*/ 123 w 486"/>
                <a:gd name="T11" fmla="*/ 349 h 349"/>
                <a:gd name="T12" fmla="*/ 116 w 486"/>
                <a:gd name="T13" fmla="*/ 281 h 349"/>
                <a:gd name="T14" fmla="*/ 116 w 486"/>
                <a:gd name="T15" fmla="*/ 279 h 349"/>
                <a:gd name="T16" fmla="*/ 132 w 486"/>
                <a:gd name="T17" fmla="*/ 263 h 349"/>
                <a:gd name="T18" fmla="*/ 486 w 486"/>
                <a:gd name="T19" fmla="*/ 263 h 349"/>
                <a:gd name="T20" fmla="*/ 486 w 486"/>
                <a:gd name="T21"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6" h="349">
                  <a:moveTo>
                    <a:pt x="486" y="0"/>
                  </a:moveTo>
                  <a:cubicBezTo>
                    <a:pt x="30" y="0"/>
                    <a:pt x="30" y="0"/>
                    <a:pt x="30" y="0"/>
                  </a:cubicBezTo>
                  <a:cubicBezTo>
                    <a:pt x="14" y="0"/>
                    <a:pt x="0" y="14"/>
                    <a:pt x="0" y="30"/>
                  </a:cubicBezTo>
                  <a:cubicBezTo>
                    <a:pt x="0" y="197"/>
                    <a:pt x="0" y="197"/>
                    <a:pt x="0" y="197"/>
                  </a:cubicBezTo>
                  <a:cubicBezTo>
                    <a:pt x="0" y="213"/>
                    <a:pt x="10" y="236"/>
                    <a:pt x="21" y="247"/>
                  </a:cubicBezTo>
                  <a:cubicBezTo>
                    <a:pt x="123" y="349"/>
                    <a:pt x="123" y="349"/>
                    <a:pt x="123" y="349"/>
                  </a:cubicBezTo>
                  <a:cubicBezTo>
                    <a:pt x="116" y="281"/>
                    <a:pt x="116" y="281"/>
                    <a:pt x="116" y="281"/>
                  </a:cubicBezTo>
                  <a:cubicBezTo>
                    <a:pt x="116" y="280"/>
                    <a:pt x="116" y="280"/>
                    <a:pt x="116" y="279"/>
                  </a:cubicBezTo>
                  <a:cubicBezTo>
                    <a:pt x="116" y="270"/>
                    <a:pt x="123" y="263"/>
                    <a:pt x="132" y="263"/>
                  </a:cubicBezTo>
                  <a:cubicBezTo>
                    <a:pt x="486" y="263"/>
                    <a:pt x="486" y="263"/>
                    <a:pt x="486" y="263"/>
                  </a:cubicBezTo>
                  <a:cubicBezTo>
                    <a:pt x="486" y="0"/>
                    <a:pt x="486" y="0"/>
                    <a:pt x="486" y="0"/>
                  </a:cubicBezTo>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39" name="党"/>
            <p:cNvSpPr txBox="1"/>
            <p:nvPr/>
          </p:nvSpPr>
          <p:spPr>
            <a:xfrm>
              <a:off x="1523424" y="2193410"/>
              <a:ext cx="2978391" cy="572485"/>
            </a:xfrm>
            <a:prstGeom prst="rect">
              <a:avLst/>
            </a:prstGeom>
            <a:noFill/>
            <a:ln>
              <a:noFill/>
            </a:ln>
            <a:effectLst>
              <a:innerShdw blurRad="63500" dist="50800" dir="16200000">
                <a:prstClr val="black">
                  <a:alpha val="50000"/>
                </a:prstClr>
              </a:innerShdw>
            </a:effectLst>
          </p:spPr>
          <p:txBody>
            <a:bodyPr wrap="square" rtlCol="0">
              <a:spAutoFit/>
            </a:bodyPr>
            <a:lstStyle/>
            <a:p>
              <a:pPr algn="ctr"/>
              <a:r>
                <a:rPr lang="zh-CN" altLang="en-US" sz="2000" b="1" dirty="0">
                  <a:solidFill>
                    <a:schemeClr val="tx1">
                      <a:lumMod val="75000"/>
                      <a:lumOff val="25000"/>
                    </a:schemeClr>
                  </a:solidFill>
                  <a:latin typeface="微软雅黑" pitchFamily="34" charset="-122"/>
                  <a:ea typeface="微软雅黑" pitchFamily="34" charset="-122"/>
                </a:rPr>
                <a:t>演讲幻灯片的制作</a:t>
              </a:r>
            </a:p>
          </p:txBody>
        </p:sp>
      </p:grpSp>
      <p:sp>
        <p:nvSpPr>
          <p:cNvPr id="42" name="Freeform 9"/>
          <p:cNvSpPr>
            <a:spLocks noEditPoints="1"/>
          </p:cNvSpPr>
          <p:nvPr/>
        </p:nvSpPr>
        <p:spPr bwMode="auto">
          <a:xfrm>
            <a:off x="9522333" y="1962925"/>
            <a:ext cx="263017" cy="253322"/>
          </a:xfrm>
          <a:custGeom>
            <a:avLst/>
            <a:gdLst>
              <a:gd name="T0" fmla="*/ 134 w 147"/>
              <a:gd name="T1" fmla="*/ 73 h 144"/>
              <a:gd name="T2" fmla="*/ 146 w 147"/>
              <a:gd name="T3" fmla="*/ 66 h 144"/>
              <a:gd name="T4" fmla="*/ 141 w 147"/>
              <a:gd name="T5" fmla="*/ 51 h 144"/>
              <a:gd name="T6" fmla="*/ 125 w 147"/>
              <a:gd name="T7" fmla="*/ 49 h 144"/>
              <a:gd name="T8" fmla="*/ 120 w 147"/>
              <a:gd name="T9" fmla="*/ 34 h 144"/>
              <a:gd name="T10" fmla="*/ 126 w 147"/>
              <a:gd name="T11" fmla="*/ 21 h 144"/>
              <a:gd name="T12" fmla="*/ 111 w 147"/>
              <a:gd name="T13" fmla="*/ 13 h 144"/>
              <a:gd name="T14" fmla="*/ 98 w 147"/>
              <a:gd name="T15" fmla="*/ 21 h 144"/>
              <a:gd name="T16" fmla="*/ 85 w 147"/>
              <a:gd name="T17" fmla="*/ 13 h 144"/>
              <a:gd name="T18" fmla="*/ 80 w 147"/>
              <a:gd name="T19" fmla="*/ 0 h 144"/>
              <a:gd name="T20" fmla="*/ 64 w 147"/>
              <a:gd name="T21" fmla="*/ 3 h 144"/>
              <a:gd name="T22" fmla="*/ 60 w 147"/>
              <a:gd name="T23" fmla="*/ 17 h 144"/>
              <a:gd name="T24" fmla="*/ 44 w 147"/>
              <a:gd name="T25" fmla="*/ 20 h 144"/>
              <a:gd name="T26" fmla="*/ 32 w 147"/>
              <a:gd name="T27" fmla="*/ 12 h 144"/>
              <a:gd name="T28" fmla="*/ 21 w 147"/>
              <a:gd name="T29" fmla="*/ 25 h 144"/>
              <a:gd name="T30" fmla="*/ 27 w 147"/>
              <a:gd name="T31" fmla="*/ 39 h 144"/>
              <a:gd name="T32" fmla="*/ 17 w 147"/>
              <a:gd name="T33" fmla="*/ 51 h 144"/>
              <a:gd name="T34" fmla="*/ 3 w 147"/>
              <a:gd name="T35" fmla="*/ 53 h 144"/>
              <a:gd name="T36" fmla="*/ 3 w 147"/>
              <a:gd name="T37" fmla="*/ 70 h 144"/>
              <a:gd name="T38" fmla="*/ 17 w 147"/>
              <a:gd name="T39" fmla="*/ 77 h 144"/>
              <a:gd name="T40" fmla="*/ 17 w 147"/>
              <a:gd name="T41" fmla="*/ 92 h 144"/>
              <a:gd name="T42" fmla="*/ 7 w 147"/>
              <a:gd name="T43" fmla="*/ 103 h 144"/>
              <a:gd name="T44" fmla="*/ 18 w 147"/>
              <a:gd name="T45" fmla="*/ 116 h 144"/>
              <a:gd name="T46" fmla="*/ 33 w 147"/>
              <a:gd name="T47" fmla="*/ 112 h 144"/>
              <a:gd name="T48" fmla="*/ 43 w 147"/>
              <a:gd name="T49" fmla="*/ 124 h 144"/>
              <a:gd name="T50" fmla="*/ 42 w 147"/>
              <a:gd name="T51" fmla="*/ 139 h 144"/>
              <a:gd name="T52" fmla="*/ 59 w 147"/>
              <a:gd name="T53" fmla="*/ 141 h 144"/>
              <a:gd name="T54" fmla="*/ 68 w 147"/>
              <a:gd name="T55" fmla="*/ 129 h 144"/>
              <a:gd name="T56" fmla="*/ 79 w 147"/>
              <a:gd name="T57" fmla="*/ 129 h 144"/>
              <a:gd name="T58" fmla="*/ 88 w 147"/>
              <a:gd name="T59" fmla="*/ 141 h 144"/>
              <a:gd name="T60" fmla="*/ 104 w 147"/>
              <a:gd name="T61" fmla="*/ 139 h 144"/>
              <a:gd name="T62" fmla="*/ 104 w 147"/>
              <a:gd name="T63" fmla="*/ 124 h 144"/>
              <a:gd name="T64" fmla="*/ 114 w 147"/>
              <a:gd name="T65" fmla="*/ 112 h 144"/>
              <a:gd name="T66" fmla="*/ 129 w 147"/>
              <a:gd name="T67" fmla="*/ 116 h 144"/>
              <a:gd name="T68" fmla="*/ 140 w 147"/>
              <a:gd name="T69" fmla="*/ 103 h 144"/>
              <a:gd name="T70" fmla="*/ 130 w 147"/>
              <a:gd name="T71" fmla="*/ 93 h 144"/>
              <a:gd name="T72" fmla="*/ 130 w 147"/>
              <a:gd name="T73" fmla="*/ 77 h 144"/>
              <a:gd name="T74" fmla="*/ 40 w 147"/>
              <a:gd name="T75" fmla="*/ 72 h 144"/>
              <a:gd name="T76" fmla="*/ 107 w 147"/>
              <a:gd name="T77" fmla="*/ 7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7" h="144">
                <a:moveTo>
                  <a:pt x="130" y="77"/>
                </a:moveTo>
                <a:cubicBezTo>
                  <a:pt x="130" y="75"/>
                  <a:pt x="132" y="73"/>
                  <a:pt x="134" y="73"/>
                </a:cubicBezTo>
                <a:cubicBezTo>
                  <a:pt x="144" y="70"/>
                  <a:pt x="144" y="70"/>
                  <a:pt x="144" y="70"/>
                </a:cubicBezTo>
                <a:cubicBezTo>
                  <a:pt x="146" y="70"/>
                  <a:pt x="147" y="68"/>
                  <a:pt x="146" y="66"/>
                </a:cubicBezTo>
                <a:cubicBezTo>
                  <a:pt x="144" y="54"/>
                  <a:pt x="144" y="54"/>
                  <a:pt x="144" y="54"/>
                </a:cubicBezTo>
                <a:cubicBezTo>
                  <a:pt x="144" y="52"/>
                  <a:pt x="142" y="51"/>
                  <a:pt x="141" y="51"/>
                </a:cubicBezTo>
                <a:cubicBezTo>
                  <a:pt x="130" y="52"/>
                  <a:pt x="130" y="52"/>
                  <a:pt x="130" y="52"/>
                </a:cubicBezTo>
                <a:cubicBezTo>
                  <a:pt x="128" y="52"/>
                  <a:pt x="126" y="51"/>
                  <a:pt x="125" y="49"/>
                </a:cubicBezTo>
                <a:cubicBezTo>
                  <a:pt x="120" y="39"/>
                  <a:pt x="120" y="39"/>
                  <a:pt x="120" y="39"/>
                </a:cubicBezTo>
                <a:cubicBezTo>
                  <a:pt x="119" y="38"/>
                  <a:pt x="119" y="36"/>
                  <a:pt x="120" y="34"/>
                </a:cubicBezTo>
                <a:cubicBezTo>
                  <a:pt x="126" y="26"/>
                  <a:pt x="126" y="26"/>
                  <a:pt x="126" y="26"/>
                </a:cubicBezTo>
                <a:cubicBezTo>
                  <a:pt x="127" y="24"/>
                  <a:pt x="127" y="22"/>
                  <a:pt x="126" y="21"/>
                </a:cubicBezTo>
                <a:cubicBezTo>
                  <a:pt x="116" y="13"/>
                  <a:pt x="116" y="13"/>
                  <a:pt x="116" y="13"/>
                </a:cubicBezTo>
                <a:cubicBezTo>
                  <a:pt x="114" y="11"/>
                  <a:pt x="112" y="12"/>
                  <a:pt x="111" y="13"/>
                </a:cubicBezTo>
                <a:cubicBezTo>
                  <a:pt x="103" y="20"/>
                  <a:pt x="103" y="20"/>
                  <a:pt x="103" y="20"/>
                </a:cubicBezTo>
                <a:cubicBezTo>
                  <a:pt x="102" y="22"/>
                  <a:pt x="100" y="22"/>
                  <a:pt x="98" y="21"/>
                </a:cubicBezTo>
                <a:cubicBezTo>
                  <a:pt x="88" y="17"/>
                  <a:pt x="88" y="17"/>
                  <a:pt x="88" y="17"/>
                </a:cubicBezTo>
                <a:cubicBezTo>
                  <a:pt x="86" y="17"/>
                  <a:pt x="85" y="15"/>
                  <a:pt x="85" y="13"/>
                </a:cubicBezTo>
                <a:cubicBezTo>
                  <a:pt x="84" y="3"/>
                  <a:pt x="84" y="3"/>
                  <a:pt x="84" y="3"/>
                </a:cubicBezTo>
                <a:cubicBezTo>
                  <a:pt x="84" y="1"/>
                  <a:pt x="82" y="0"/>
                  <a:pt x="80" y="0"/>
                </a:cubicBezTo>
                <a:cubicBezTo>
                  <a:pt x="67" y="0"/>
                  <a:pt x="67" y="0"/>
                  <a:pt x="67" y="0"/>
                </a:cubicBezTo>
                <a:cubicBezTo>
                  <a:pt x="66" y="0"/>
                  <a:pt x="64" y="1"/>
                  <a:pt x="64" y="3"/>
                </a:cubicBezTo>
                <a:cubicBezTo>
                  <a:pt x="63" y="13"/>
                  <a:pt x="63" y="13"/>
                  <a:pt x="63" y="13"/>
                </a:cubicBezTo>
                <a:cubicBezTo>
                  <a:pt x="63" y="15"/>
                  <a:pt x="61" y="17"/>
                  <a:pt x="60" y="17"/>
                </a:cubicBezTo>
                <a:cubicBezTo>
                  <a:pt x="49" y="21"/>
                  <a:pt x="49" y="21"/>
                  <a:pt x="49" y="21"/>
                </a:cubicBezTo>
                <a:cubicBezTo>
                  <a:pt x="48" y="22"/>
                  <a:pt x="45" y="21"/>
                  <a:pt x="44" y="20"/>
                </a:cubicBezTo>
                <a:cubicBezTo>
                  <a:pt x="37" y="13"/>
                  <a:pt x="37" y="13"/>
                  <a:pt x="37" y="13"/>
                </a:cubicBezTo>
                <a:cubicBezTo>
                  <a:pt x="35" y="11"/>
                  <a:pt x="33" y="11"/>
                  <a:pt x="32" y="12"/>
                </a:cubicBezTo>
                <a:cubicBezTo>
                  <a:pt x="22" y="21"/>
                  <a:pt x="22" y="21"/>
                  <a:pt x="22" y="21"/>
                </a:cubicBezTo>
                <a:cubicBezTo>
                  <a:pt x="21" y="22"/>
                  <a:pt x="20" y="24"/>
                  <a:pt x="21" y="25"/>
                </a:cubicBezTo>
                <a:cubicBezTo>
                  <a:pt x="27" y="34"/>
                  <a:pt x="27" y="34"/>
                  <a:pt x="27" y="34"/>
                </a:cubicBezTo>
                <a:cubicBezTo>
                  <a:pt x="28" y="35"/>
                  <a:pt x="28" y="38"/>
                  <a:pt x="27" y="39"/>
                </a:cubicBezTo>
                <a:cubicBezTo>
                  <a:pt x="22" y="49"/>
                  <a:pt x="22" y="49"/>
                  <a:pt x="22" y="49"/>
                </a:cubicBezTo>
                <a:cubicBezTo>
                  <a:pt x="21" y="50"/>
                  <a:pt x="19" y="52"/>
                  <a:pt x="17" y="51"/>
                </a:cubicBezTo>
                <a:cubicBezTo>
                  <a:pt x="7" y="50"/>
                  <a:pt x="7" y="50"/>
                  <a:pt x="7" y="50"/>
                </a:cubicBezTo>
                <a:cubicBezTo>
                  <a:pt x="5" y="50"/>
                  <a:pt x="3" y="51"/>
                  <a:pt x="3" y="53"/>
                </a:cubicBezTo>
                <a:cubicBezTo>
                  <a:pt x="1" y="66"/>
                  <a:pt x="1" y="66"/>
                  <a:pt x="1" y="66"/>
                </a:cubicBezTo>
                <a:cubicBezTo>
                  <a:pt x="0" y="68"/>
                  <a:pt x="2" y="70"/>
                  <a:pt x="3" y="70"/>
                </a:cubicBezTo>
                <a:cubicBezTo>
                  <a:pt x="14" y="73"/>
                  <a:pt x="14" y="73"/>
                  <a:pt x="14" y="73"/>
                </a:cubicBezTo>
                <a:cubicBezTo>
                  <a:pt x="15" y="73"/>
                  <a:pt x="17" y="75"/>
                  <a:pt x="17" y="77"/>
                </a:cubicBezTo>
                <a:cubicBezTo>
                  <a:pt x="19" y="88"/>
                  <a:pt x="19" y="88"/>
                  <a:pt x="19" y="88"/>
                </a:cubicBezTo>
                <a:cubicBezTo>
                  <a:pt x="19" y="89"/>
                  <a:pt x="18" y="91"/>
                  <a:pt x="17" y="92"/>
                </a:cubicBezTo>
                <a:cubicBezTo>
                  <a:pt x="8" y="98"/>
                  <a:pt x="8" y="98"/>
                  <a:pt x="8" y="98"/>
                </a:cubicBezTo>
                <a:cubicBezTo>
                  <a:pt x="7" y="99"/>
                  <a:pt x="6" y="102"/>
                  <a:pt x="7" y="103"/>
                </a:cubicBezTo>
                <a:cubicBezTo>
                  <a:pt x="14" y="114"/>
                  <a:pt x="14" y="114"/>
                  <a:pt x="14" y="114"/>
                </a:cubicBezTo>
                <a:cubicBezTo>
                  <a:pt x="15" y="116"/>
                  <a:pt x="17" y="116"/>
                  <a:pt x="18" y="116"/>
                </a:cubicBezTo>
                <a:cubicBezTo>
                  <a:pt x="28" y="111"/>
                  <a:pt x="28" y="111"/>
                  <a:pt x="28" y="111"/>
                </a:cubicBezTo>
                <a:cubicBezTo>
                  <a:pt x="29" y="110"/>
                  <a:pt x="32" y="111"/>
                  <a:pt x="33" y="112"/>
                </a:cubicBezTo>
                <a:cubicBezTo>
                  <a:pt x="41" y="119"/>
                  <a:pt x="41" y="119"/>
                  <a:pt x="41" y="119"/>
                </a:cubicBezTo>
                <a:cubicBezTo>
                  <a:pt x="43" y="120"/>
                  <a:pt x="44" y="122"/>
                  <a:pt x="43" y="124"/>
                </a:cubicBezTo>
                <a:cubicBezTo>
                  <a:pt x="40" y="134"/>
                  <a:pt x="40" y="134"/>
                  <a:pt x="40" y="134"/>
                </a:cubicBezTo>
                <a:cubicBezTo>
                  <a:pt x="40" y="136"/>
                  <a:pt x="41" y="138"/>
                  <a:pt x="42" y="139"/>
                </a:cubicBezTo>
                <a:cubicBezTo>
                  <a:pt x="55" y="143"/>
                  <a:pt x="55" y="143"/>
                  <a:pt x="55" y="143"/>
                </a:cubicBezTo>
                <a:cubicBezTo>
                  <a:pt x="56" y="144"/>
                  <a:pt x="58" y="143"/>
                  <a:pt x="59" y="141"/>
                </a:cubicBezTo>
                <a:cubicBezTo>
                  <a:pt x="63" y="132"/>
                  <a:pt x="63" y="132"/>
                  <a:pt x="63" y="132"/>
                </a:cubicBezTo>
                <a:cubicBezTo>
                  <a:pt x="64" y="130"/>
                  <a:pt x="66" y="129"/>
                  <a:pt x="68" y="129"/>
                </a:cubicBezTo>
                <a:cubicBezTo>
                  <a:pt x="68" y="129"/>
                  <a:pt x="70" y="129"/>
                  <a:pt x="73" y="129"/>
                </a:cubicBezTo>
                <a:cubicBezTo>
                  <a:pt x="76" y="129"/>
                  <a:pt x="79" y="129"/>
                  <a:pt x="79" y="129"/>
                </a:cubicBezTo>
                <a:cubicBezTo>
                  <a:pt x="81" y="129"/>
                  <a:pt x="83" y="130"/>
                  <a:pt x="83" y="132"/>
                </a:cubicBezTo>
                <a:cubicBezTo>
                  <a:pt x="88" y="141"/>
                  <a:pt x="88" y="141"/>
                  <a:pt x="88" y="141"/>
                </a:cubicBezTo>
                <a:cubicBezTo>
                  <a:pt x="89" y="143"/>
                  <a:pt x="91" y="144"/>
                  <a:pt x="92" y="143"/>
                </a:cubicBezTo>
                <a:cubicBezTo>
                  <a:pt x="104" y="139"/>
                  <a:pt x="104" y="139"/>
                  <a:pt x="104" y="139"/>
                </a:cubicBezTo>
                <a:cubicBezTo>
                  <a:pt x="106" y="138"/>
                  <a:pt x="107" y="136"/>
                  <a:pt x="107" y="135"/>
                </a:cubicBezTo>
                <a:cubicBezTo>
                  <a:pt x="104" y="124"/>
                  <a:pt x="104" y="124"/>
                  <a:pt x="104" y="124"/>
                </a:cubicBezTo>
                <a:cubicBezTo>
                  <a:pt x="103" y="123"/>
                  <a:pt x="104" y="120"/>
                  <a:pt x="106" y="119"/>
                </a:cubicBezTo>
                <a:cubicBezTo>
                  <a:pt x="114" y="112"/>
                  <a:pt x="114" y="112"/>
                  <a:pt x="114" y="112"/>
                </a:cubicBezTo>
                <a:cubicBezTo>
                  <a:pt x="115" y="111"/>
                  <a:pt x="118" y="111"/>
                  <a:pt x="119" y="111"/>
                </a:cubicBezTo>
                <a:cubicBezTo>
                  <a:pt x="129" y="116"/>
                  <a:pt x="129" y="116"/>
                  <a:pt x="129" y="116"/>
                </a:cubicBezTo>
                <a:cubicBezTo>
                  <a:pt x="130" y="117"/>
                  <a:pt x="132" y="116"/>
                  <a:pt x="133" y="115"/>
                </a:cubicBezTo>
                <a:cubicBezTo>
                  <a:pt x="140" y="103"/>
                  <a:pt x="140" y="103"/>
                  <a:pt x="140" y="103"/>
                </a:cubicBezTo>
                <a:cubicBezTo>
                  <a:pt x="141" y="102"/>
                  <a:pt x="140" y="100"/>
                  <a:pt x="139" y="99"/>
                </a:cubicBezTo>
                <a:cubicBezTo>
                  <a:pt x="130" y="93"/>
                  <a:pt x="130" y="93"/>
                  <a:pt x="130" y="93"/>
                </a:cubicBezTo>
                <a:cubicBezTo>
                  <a:pt x="129" y="92"/>
                  <a:pt x="128" y="90"/>
                  <a:pt x="128" y="88"/>
                </a:cubicBezTo>
                <a:lnTo>
                  <a:pt x="130" y="77"/>
                </a:lnTo>
                <a:close/>
                <a:moveTo>
                  <a:pt x="73" y="106"/>
                </a:moveTo>
                <a:cubicBezTo>
                  <a:pt x="55" y="106"/>
                  <a:pt x="40" y="91"/>
                  <a:pt x="40" y="72"/>
                </a:cubicBezTo>
                <a:cubicBezTo>
                  <a:pt x="40" y="54"/>
                  <a:pt x="55" y="39"/>
                  <a:pt x="74" y="39"/>
                </a:cubicBezTo>
                <a:cubicBezTo>
                  <a:pt x="92" y="39"/>
                  <a:pt x="107" y="54"/>
                  <a:pt x="107" y="73"/>
                </a:cubicBezTo>
                <a:cubicBezTo>
                  <a:pt x="107" y="91"/>
                  <a:pt x="92" y="106"/>
                  <a:pt x="73" y="10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11" name="矩形 10"/>
          <p:cNvSpPr/>
          <p:nvPr/>
        </p:nvSpPr>
        <p:spPr>
          <a:xfrm>
            <a:off x="844550" y="2720886"/>
            <a:ext cx="4641850" cy="1569660"/>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演讲的时候要严格控制时间</a:t>
            </a:r>
            <a:r>
              <a:rPr lang="zh-CN" altLang="en-US" sz="2000" dirty="0" smtClean="0">
                <a:solidFill>
                  <a:schemeClr val="tx1">
                    <a:lumMod val="75000"/>
                    <a:lumOff val="25000"/>
                  </a:schemeClr>
                </a:solidFill>
                <a:latin typeface="微软雅黑" pitchFamily="34" charset="-122"/>
                <a:ea typeface="微软雅黑" pitchFamily="34" charset="-122"/>
              </a:rPr>
              <a:t>。一般来说</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一次演讲往往</a:t>
            </a:r>
            <a:r>
              <a:rPr lang="zh-CN" altLang="en-US" sz="2000" dirty="0" smtClean="0">
                <a:solidFill>
                  <a:schemeClr val="tx1">
                    <a:lumMod val="75000"/>
                    <a:lumOff val="25000"/>
                  </a:schemeClr>
                </a:solidFill>
                <a:latin typeface="微软雅黑" pitchFamily="34" charset="-122"/>
                <a:ea typeface="微软雅黑" pitchFamily="34" charset="-122"/>
              </a:rPr>
              <a:t>只有</a:t>
            </a:r>
            <a:r>
              <a:rPr lang="en-US" altLang="zh-CN" sz="2000" dirty="0" smtClean="0">
                <a:solidFill>
                  <a:schemeClr val="tx1">
                    <a:lumMod val="75000"/>
                    <a:lumOff val="25000"/>
                  </a:schemeClr>
                </a:solidFill>
                <a:latin typeface="微软雅黑" pitchFamily="34" charset="-122"/>
                <a:ea typeface="微软雅黑" pitchFamily="34" charset="-122"/>
              </a:rPr>
              <a:t>10</a:t>
            </a:r>
            <a:r>
              <a:rPr lang="zh-CN" altLang="en-US" sz="2000" dirty="0" smtClean="0">
                <a:solidFill>
                  <a:schemeClr val="tx1">
                    <a:lumMod val="75000"/>
                    <a:lumOff val="25000"/>
                  </a:schemeClr>
                </a:solidFill>
                <a:latin typeface="微软雅黑" pitchFamily="34" charset="-122"/>
                <a:ea typeface="微软雅黑" pitchFamily="34" charset="-122"/>
              </a:rPr>
              <a:t>分钟。在</a:t>
            </a:r>
            <a:r>
              <a:rPr lang="zh-CN" altLang="en-US" sz="2000" dirty="0">
                <a:solidFill>
                  <a:schemeClr val="tx1">
                    <a:lumMod val="75000"/>
                    <a:lumOff val="25000"/>
                  </a:schemeClr>
                </a:solidFill>
                <a:latin typeface="微软雅黑" pitchFamily="34" charset="-122"/>
                <a:ea typeface="微软雅黑" pitchFamily="34" charset="-122"/>
              </a:rPr>
              <a:t>演讲的时候</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演讲人要抓住演讲的</a:t>
            </a:r>
            <a:r>
              <a:rPr lang="zh-CN" altLang="en-US" sz="2000" dirty="0" smtClean="0">
                <a:solidFill>
                  <a:schemeClr val="tx1">
                    <a:lumMod val="75000"/>
                    <a:lumOff val="25000"/>
                  </a:schemeClr>
                </a:solidFill>
                <a:latin typeface="微软雅黑" pitchFamily="34" charset="-122"/>
                <a:ea typeface="微软雅黑" pitchFamily="34" charset="-122"/>
              </a:rPr>
              <a:t>重点。 演讲要生动</a:t>
            </a:r>
            <a:r>
              <a:rPr lang="zh-CN" altLang="en-US" sz="2000" dirty="0">
                <a:solidFill>
                  <a:schemeClr val="tx1">
                    <a:lumMod val="75000"/>
                    <a:lumOff val="25000"/>
                  </a:schemeClr>
                </a:solidFill>
                <a:latin typeface="微软雅黑" pitchFamily="34" charset="-122"/>
                <a:ea typeface="微软雅黑" pitchFamily="34" charset="-122"/>
              </a:rPr>
              <a:t>有趣、 充满激情。</a:t>
            </a:r>
          </a:p>
        </p:txBody>
      </p:sp>
      <p:sp>
        <p:nvSpPr>
          <p:cNvPr id="14" name="矩形 13"/>
          <p:cNvSpPr/>
          <p:nvPr/>
        </p:nvSpPr>
        <p:spPr>
          <a:xfrm>
            <a:off x="6813550" y="2722085"/>
            <a:ext cx="4210050" cy="3015697"/>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一些专家建议在制作幻灯片时可</a:t>
            </a:r>
            <a:r>
              <a:rPr lang="zh-CN" altLang="en-US" sz="2000" dirty="0" smtClean="0">
                <a:solidFill>
                  <a:schemeClr val="tx1">
                    <a:lumMod val="75000"/>
                    <a:lumOff val="25000"/>
                  </a:schemeClr>
                </a:solidFill>
                <a:latin typeface="微软雅黑" pitchFamily="34" charset="-122"/>
                <a:ea typeface="微软雅黑" pitchFamily="34" charset="-122"/>
              </a:rPr>
              <a:t>遵循</a:t>
            </a:r>
            <a:r>
              <a:rPr lang="en-US" altLang="zh-CN" sz="2000" dirty="0" smtClean="0">
                <a:solidFill>
                  <a:schemeClr val="tx1">
                    <a:lumMod val="75000"/>
                    <a:lumOff val="25000"/>
                  </a:schemeClr>
                </a:solidFill>
                <a:latin typeface="微软雅黑" pitchFamily="34" charset="-122"/>
                <a:ea typeface="微软雅黑" pitchFamily="34" charset="-122"/>
              </a:rPr>
              <a:t>6-6-6 </a:t>
            </a:r>
            <a:r>
              <a:rPr lang="zh-CN" altLang="en-US" sz="2000" dirty="0">
                <a:solidFill>
                  <a:schemeClr val="tx1">
                    <a:lumMod val="75000"/>
                    <a:lumOff val="25000"/>
                  </a:schemeClr>
                </a:solidFill>
                <a:latin typeface="微软雅黑" pitchFamily="34" charset="-122"/>
                <a:ea typeface="微软雅黑" pitchFamily="34" charset="-122"/>
              </a:rPr>
              <a:t>法则</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即每行不要超过 </a:t>
            </a:r>
            <a:r>
              <a:rPr lang="en-US" altLang="zh-CN" sz="2000" dirty="0">
                <a:solidFill>
                  <a:schemeClr val="tx1">
                    <a:lumMod val="75000"/>
                    <a:lumOff val="25000"/>
                  </a:schemeClr>
                </a:solidFill>
                <a:latin typeface="微软雅黑" pitchFamily="34" charset="-122"/>
                <a:ea typeface="微软雅黑" pitchFamily="34" charset="-122"/>
              </a:rPr>
              <a:t>6 </a:t>
            </a:r>
            <a:r>
              <a:rPr lang="zh-CN" altLang="en-US" sz="2000" dirty="0">
                <a:solidFill>
                  <a:schemeClr val="tx1">
                    <a:lumMod val="75000"/>
                    <a:lumOff val="25000"/>
                  </a:schemeClr>
                </a:solidFill>
                <a:latin typeface="微软雅黑" pitchFamily="34" charset="-122"/>
                <a:ea typeface="微软雅黑" pitchFamily="34" charset="-122"/>
              </a:rPr>
              <a:t>个单词</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每页不超过 </a:t>
            </a:r>
            <a:r>
              <a:rPr lang="en-US" altLang="zh-CN" sz="2000" dirty="0">
                <a:solidFill>
                  <a:schemeClr val="tx1">
                    <a:lumMod val="75000"/>
                    <a:lumOff val="25000"/>
                  </a:schemeClr>
                </a:solidFill>
                <a:latin typeface="微软雅黑" pitchFamily="34" charset="-122"/>
                <a:ea typeface="微软雅黑" pitchFamily="34" charset="-122"/>
              </a:rPr>
              <a:t>6 </a:t>
            </a:r>
            <a:r>
              <a:rPr lang="zh-CN" altLang="en-US" sz="2000" dirty="0">
                <a:solidFill>
                  <a:schemeClr val="tx1">
                    <a:lumMod val="75000"/>
                    <a:lumOff val="25000"/>
                  </a:schemeClr>
                </a:solidFill>
                <a:latin typeface="微软雅黑" pitchFamily="34" charset="-122"/>
                <a:ea typeface="微软雅黑" pitchFamily="34" charset="-122"/>
              </a:rPr>
              <a:t>行</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连续 </a:t>
            </a:r>
            <a:r>
              <a:rPr lang="en-US" altLang="zh-CN" sz="2000" dirty="0">
                <a:solidFill>
                  <a:schemeClr val="tx1">
                    <a:lumMod val="75000"/>
                    <a:lumOff val="25000"/>
                  </a:schemeClr>
                </a:solidFill>
                <a:latin typeface="微软雅黑" pitchFamily="34" charset="-122"/>
                <a:ea typeface="微软雅黑" pitchFamily="34" charset="-122"/>
              </a:rPr>
              <a:t>6 </a:t>
            </a:r>
            <a:r>
              <a:rPr lang="zh-CN" altLang="en-US" sz="2000" dirty="0">
                <a:solidFill>
                  <a:schemeClr val="tx1">
                    <a:lumMod val="75000"/>
                    <a:lumOff val="25000"/>
                  </a:schemeClr>
                </a:solidFill>
                <a:latin typeface="微软雅黑" pitchFamily="34" charset="-122"/>
                <a:ea typeface="微软雅黑" pitchFamily="34" charset="-122"/>
              </a:rPr>
              <a:t>张纯文字幻灯片之后</a:t>
            </a:r>
            <a:r>
              <a:rPr lang="zh-CN" altLang="en-US" sz="2000" dirty="0" smtClean="0">
                <a:solidFill>
                  <a:schemeClr val="tx1">
                    <a:lumMod val="75000"/>
                    <a:lumOff val="25000"/>
                  </a:schemeClr>
                </a:solidFill>
                <a:latin typeface="微软雅黑" pitchFamily="34" charset="-122"/>
                <a:ea typeface="微软雅黑" pitchFamily="34" charset="-122"/>
              </a:rPr>
              <a:t>需要</a:t>
            </a:r>
            <a:r>
              <a:rPr lang="zh-CN" altLang="en-US" sz="2000" dirty="0">
                <a:solidFill>
                  <a:schemeClr val="tx1">
                    <a:lumMod val="75000"/>
                    <a:lumOff val="25000"/>
                  </a:schemeClr>
                </a:solidFill>
                <a:latin typeface="微软雅黑" pitchFamily="34" charset="-122"/>
                <a:ea typeface="微软雅黑" pitchFamily="34" charset="-122"/>
              </a:rPr>
              <a:t>一个视觉停顿 </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采用带有图</a:t>
            </a:r>
            <a:r>
              <a:rPr lang="zh-CN" altLang="en-US" sz="2000" dirty="0" smtClean="0">
                <a:solidFill>
                  <a:schemeClr val="tx1">
                    <a:lumMod val="75000"/>
                    <a:lumOff val="25000"/>
                  </a:schemeClr>
                </a:solidFill>
                <a:latin typeface="微软雅黑" pitchFamily="34" charset="-122"/>
                <a:ea typeface="微软雅黑" pitchFamily="34" charset="-122"/>
              </a:rPr>
              <a:t>、表、插图</a:t>
            </a:r>
            <a:r>
              <a:rPr lang="zh-CN" altLang="en-US" sz="2000" dirty="0">
                <a:solidFill>
                  <a:schemeClr val="tx1">
                    <a:lumMod val="75000"/>
                    <a:lumOff val="25000"/>
                  </a:schemeClr>
                </a:solidFill>
                <a:latin typeface="微软雅黑" pitchFamily="34" charset="-122"/>
                <a:ea typeface="微软雅黑" pitchFamily="34" charset="-122"/>
              </a:rPr>
              <a:t>的幻灯片</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一般 </a:t>
            </a:r>
            <a:r>
              <a:rPr lang="en-US" altLang="zh-CN" sz="2000" dirty="0">
                <a:solidFill>
                  <a:schemeClr val="tx1">
                    <a:lumMod val="75000"/>
                    <a:lumOff val="25000"/>
                  </a:schemeClr>
                </a:solidFill>
                <a:latin typeface="微软雅黑" pitchFamily="34" charset="-122"/>
                <a:ea typeface="微软雅黑" pitchFamily="34" charset="-122"/>
              </a:rPr>
              <a:t>20 ~ </a:t>
            </a:r>
            <a:r>
              <a:rPr lang="en-US" altLang="zh-CN" sz="2000" dirty="0" smtClean="0">
                <a:solidFill>
                  <a:schemeClr val="tx1">
                    <a:lumMod val="75000"/>
                    <a:lumOff val="25000"/>
                  </a:schemeClr>
                </a:solidFill>
                <a:latin typeface="微软雅黑" pitchFamily="34" charset="-122"/>
                <a:ea typeface="微软雅黑" pitchFamily="34" charset="-122"/>
              </a:rPr>
              <a:t>30</a:t>
            </a:r>
            <a:r>
              <a:rPr lang="zh-CN" altLang="en-US" sz="2000" dirty="0" smtClean="0">
                <a:solidFill>
                  <a:schemeClr val="tx1">
                    <a:lumMod val="75000"/>
                    <a:lumOff val="25000"/>
                  </a:schemeClr>
                </a:solidFill>
                <a:latin typeface="微软雅黑" pitchFamily="34" charset="-122"/>
                <a:ea typeface="微软雅黑" pitchFamily="34" charset="-122"/>
              </a:rPr>
              <a:t>分钟</a:t>
            </a:r>
            <a:r>
              <a:rPr lang="zh-CN" altLang="en-US" sz="2000" dirty="0">
                <a:solidFill>
                  <a:schemeClr val="tx1">
                    <a:lumMod val="75000"/>
                    <a:lumOff val="25000"/>
                  </a:schemeClr>
                </a:solidFill>
                <a:latin typeface="微软雅黑" pitchFamily="34" charset="-122"/>
                <a:ea typeface="微软雅黑" pitchFamily="34" charset="-122"/>
              </a:rPr>
              <a:t>的演讲最多不</a:t>
            </a:r>
            <a:r>
              <a:rPr lang="zh-CN" altLang="en-US" sz="2000" dirty="0" smtClean="0">
                <a:solidFill>
                  <a:schemeClr val="tx1">
                    <a:lumMod val="75000"/>
                    <a:lumOff val="25000"/>
                  </a:schemeClr>
                </a:solidFill>
                <a:latin typeface="微软雅黑" pitchFamily="34" charset="-122"/>
                <a:ea typeface="微软雅黑" pitchFamily="34" charset="-122"/>
              </a:rPr>
              <a:t>超过</a:t>
            </a:r>
            <a:r>
              <a:rPr lang="en-US" altLang="zh-CN" sz="2000" dirty="0" smtClean="0">
                <a:solidFill>
                  <a:schemeClr val="tx1">
                    <a:lumMod val="75000"/>
                    <a:lumOff val="25000"/>
                  </a:schemeClr>
                </a:solidFill>
                <a:latin typeface="微软雅黑" pitchFamily="34" charset="-122"/>
                <a:ea typeface="微软雅黑" pitchFamily="34" charset="-122"/>
              </a:rPr>
              <a:t>12 </a:t>
            </a:r>
            <a:r>
              <a:rPr lang="zh-CN" altLang="en-US" sz="2000" dirty="0">
                <a:solidFill>
                  <a:schemeClr val="tx1">
                    <a:lumMod val="75000"/>
                    <a:lumOff val="25000"/>
                  </a:schemeClr>
                </a:solidFill>
                <a:latin typeface="微软雅黑" pitchFamily="34" charset="-122"/>
                <a:ea typeface="微软雅黑" pitchFamily="34" charset="-122"/>
              </a:rPr>
              <a:t>张幻灯片。</a:t>
            </a:r>
          </a:p>
        </p:txBody>
      </p:sp>
      <p:cxnSp>
        <p:nvCxnSpPr>
          <p:cNvPr id="44" name="直接连接符 43"/>
          <p:cNvCxnSpPr/>
          <p:nvPr/>
        </p:nvCxnSpPr>
        <p:spPr>
          <a:xfrm>
            <a:off x="6064250" y="2622550"/>
            <a:ext cx="19050" cy="2286000"/>
          </a:xfrm>
          <a:prstGeom prst="line">
            <a:avLst/>
          </a:prstGeom>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9" name="组合 28"/>
          <p:cNvGrpSpPr/>
          <p:nvPr/>
        </p:nvGrpSpPr>
        <p:grpSpPr>
          <a:xfrm>
            <a:off x="192881" y="893"/>
            <a:ext cx="575915" cy="836495"/>
            <a:chOff x="841003" y="360040"/>
            <a:chExt cx="504056" cy="836712"/>
          </a:xfrm>
          <a:solidFill>
            <a:schemeClr val="accent1"/>
          </a:solidFill>
        </p:grpSpPr>
        <p:sp>
          <p:nvSpPr>
            <p:cNvPr id="30" name="矩形 29"/>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1" name="等腰三角形 30"/>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矩形 32"/>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9"/>
          <p:cNvSpPr txBox="1"/>
          <p:nvPr/>
        </p:nvSpPr>
        <p:spPr>
          <a:xfrm>
            <a:off x="840784" y="203271"/>
            <a:ext cx="8055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创业计划书</a:t>
            </a:r>
            <a:r>
              <a:rPr lang="zh-CN" altLang="en-US" sz="2400" b="1" dirty="0" smtClean="0">
                <a:solidFill>
                  <a:schemeClr val="tx1">
                    <a:lumMod val="75000"/>
                    <a:lumOff val="25000"/>
                  </a:schemeClr>
                </a:solidFill>
                <a:latin typeface="微软雅黑" pitchFamily="34" charset="-122"/>
                <a:ea typeface="微软雅黑" pitchFamily="34" charset="-122"/>
              </a:rPr>
              <a:t>设计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创业计划书的撰写和展示技巧</a:t>
            </a:r>
          </a:p>
        </p:txBody>
      </p:sp>
      <p:sp>
        <p:nvSpPr>
          <p:cNvPr id="40" name="矩形 39"/>
          <p:cNvSpPr/>
          <p:nvPr/>
        </p:nvSpPr>
        <p:spPr>
          <a:xfrm>
            <a:off x="706271" y="932934"/>
            <a:ext cx="3007555" cy="430374"/>
          </a:xfrm>
          <a:prstGeom prst="rect">
            <a:avLst/>
          </a:prstGeom>
        </p:spPr>
        <p:txBody>
          <a:bodyPr wrap="non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4. </a:t>
            </a:r>
            <a:r>
              <a:rPr lang="zh-CN" altLang="en-US" sz="2000" b="1" dirty="0">
                <a:solidFill>
                  <a:schemeClr val="accent2"/>
                </a:solidFill>
                <a:latin typeface="微软雅黑" pitchFamily="34" charset="-122"/>
                <a:ea typeface="微软雅黑" pitchFamily="34" charset="-122"/>
              </a:rPr>
              <a:t>创业计划书的展示</a:t>
            </a:r>
          </a:p>
        </p:txBody>
      </p:sp>
    </p:spTree>
    <p:extLst>
      <p:ext uri="{BB962C8B-B14F-4D97-AF65-F5344CB8AC3E}">
        <p14:creationId xmlns:p14="http://schemas.microsoft.com/office/powerpoint/2010/main" val="195070149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ircle(in)">
                                      <p:cBhvr>
                                        <p:cTn id="7" dur="2000"/>
                                        <p:tgtEl>
                                          <p:spTgt spid="21"/>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ircle(in)">
                                      <p:cBhvr>
                                        <p:cTn id="10" dur="2000"/>
                                        <p:tgtEl>
                                          <p:spTgt spid="11"/>
                                        </p:tgtEl>
                                      </p:cBhvr>
                                    </p:animEffect>
                                  </p:childTnLst>
                                </p:cTn>
                              </p:par>
                              <p:par>
                                <p:cTn id="11" presetID="6" presetClass="entr" presetSubtype="16" fill="hold"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circle(in)">
                                      <p:cBhvr>
                                        <p:cTn id="13" dur="2000"/>
                                        <p:tgtEl>
                                          <p:spTgt spid="4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5"/>
                                        </p:tgtEl>
                                        <p:attrNameLst>
                                          <p:attrName>style.visibility</p:attrName>
                                        </p:attrNameLst>
                                      </p:cBhvr>
                                      <p:to>
                                        <p:strVal val="visible"/>
                                      </p:to>
                                    </p:set>
                                    <p:anim calcmode="lin" valueType="num">
                                      <p:cBhvr additive="base">
                                        <p:cTn id="18" dur="500" fill="hold"/>
                                        <p:tgtEl>
                                          <p:spTgt spid="35"/>
                                        </p:tgtEl>
                                        <p:attrNameLst>
                                          <p:attrName>ppt_x</p:attrName>
                                        </p:attrNameLst>
                                      </p:cBhvr>
                                      <p:tavLst>
                                        <p:tav tm="0">
                                          <p:val>
                                            <p:strVal val="#ppt_x"/>
                                          </p:val>
                                        </p:tav>
                                        <p:tav tm="100000">
                                          <p:val>
                                            <p:strVal val="#ppt_x"/>
                                          </p:val>
                                        </p:tav>
                                      </p:tavLst>
                                    </p:anim>
                                    <p:anim calcmode="lin" valueType="num">
                                      <p:cBhvr additive="base">
                                        <p:cTn id="19" dur="500" fill="hold"/>
                                        <p:tgtEl>
                                          <p:spTgt spid="35"/>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additive="base">
                                        <p:cTn id="22" dur="500" fill="hold"/>
                                        <p:tgtEl>
                                          <p:spTgt spid="42"/>
                                        </p:tgtEl>
                                        <p:attrNameLst>
                                          <p:attrName>ppt_x</p:attrName>
                                        </p:attrNameLst>
                                      </p:cBhvr>
                                      <p:tavLst>
                                        <p:tav tm="0">
                                          <p:val>
                                            <p:strVal val="#ppt_x"/>
                                          </p:val>
                                        </p:tav>
                                        <p:tav tm="100000">
                                          <p:val>
                                            <p:strVal val="#ppt_x"/>
                                          </p:val>
                                        </p:tav>
                                      </p:tavLst>
                                    </p:anim>
                                    <p:anim calcmode="lin" valueType="num">
                                      <p:cBhvr additive="base">
                                        <p:cTn id="23" dur="500" fill="hold"/>
                                        <p:tgtEl>
                                          <p:spTgt spid="42"/>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ppt_x"/>
                                          </p:val>
                                        </p:tav>
                                        <p:tav tm="100000">
                                          <p:val>
                                            <p:strVal val="#ppt_x"/>
                                          </p:val>
                                        </p:tav>
                                      </p:tavLst>
                                    </p:anim>
                                    <p:anim calcmode="lin" valueType="num">
                                      <p:cBhvr additive="base">
                                        <p:cTn id="2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11" grpId="0"/>
      <p:bldP spid="1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0" name="Freeform 5"/>
          <p:cNvSpPr>
            <a:spLocks noEditPoints="1"/>
          </p:cNvSpPr>
          <p:nvPr/>
        </p:nvSpPr>
        <p:spPr bwMode="auto">
          <a:xfrm>
            <a:off x="3808413" y="1216170"/>
            <a:ext cx="4554539" cy="4198939"/>
          </a:xfrm>
          <a:custGeom>
            <a:avLst/>
            <a:gdLst>
              <a:gd name="T0" fmla="*/ 3254 w 6460"/>
              <a:gd name="T1" fmla="*/ 2615 h 5945"/>
              <a:gd name="T2" fmla="*/ 3254 w 6460"/>
              <a:gd name="T3" fmla="*/ 2615 h 5945"/>
              <a:gd name="T4" fmla="*/ 3254 w 6460"/>
              <a:gd name="T5" fmla="*/ 2615 h 5945"/>
              <a:gd name="T6" fmla="*/ 3271 w 6460"/>
              <a:gd name="T7" fmla="*/ 2615 h 5945"/>
              <a:gd name="T8" fmla="*/ 4159 w 6460"/>
              <a:gd name="T9" fmla="*/ 3503 h 5945"/>
              <a:gd name="T10" fmla="*/ 4029 w 6460"/>
              <a:gd name="T11" fmla="*/ 3966 h 5945"/>
              <a:gd name="T12" fmla="*/ 4029 w 6460"/>
              <a:gd name="T13" fmla="*/ 3967 h 5945"/>
              <a:gd name="T14" fmla="*/ 4032 w 6460"/>
              <a:gd name="T15" fmla="*/ 3964 h 5945"/>
              <a:gd name="T16" fmla="*/ 3999 w 6460"/>
              <a:gd name="T17" fmla="*/ 4021 h 5945"/>
              <a:gd name="T18" fmla="*/ 3675 w 6460"/>
              <a:gd name="T19" fmla="*/ 4345 h 5945"/>
              <a:gd name="T20" fmla="*/ 2461 w 6460"/>
              <a:gd name="T21" fmla="*/ 4020 h 5945"/>
              <a:gd name="T22" fmla="*/ 2462 w 6460"/>
              <a:gd name="T23" fmla="*/ 4024 h 5945"/>
              <a:gd name="T24" fmla="*/ 2429 w 6460"/>
              <a:gd name="T25" fmla="*/ 3965 h 5945"/>
              <a:gd name="T26" fmla="*/ 2431 w 6460"/>
              <a:gd name="T27" fmla="*/ 3967 h 5945"/>
              <a:gd name="T28" fmla="*/ 2431 w 6460"/>
              <a:gd name="T29" fmla="*/ 3966 h 5945"/>
              <a:gd name="T30" fmla="*/ 2300 w 6460"/>
              <a:gd name="T31" fmla="*/ 3503 h 5945"/>
              <a:gd name="T32" fmla="*/ 3189 w 6460"/>
              <a:gd name="T33" fmla="*/ 2615 h 5945"/>
              <a:gd name="T34" fmla="*/ 3206 w 6460"/>
              <a:gd name="T35" fmla="*/ 2615 h 5945"/>
              <a:gd name="T36" fmla="*/ 3206 w 6460"/>
              <a:gd name="T37" fmla="*/ 2615 h 5945"/>
              <a:gd name="T38" fmla="*/ 3205 w 6460"/>
              <a:gd name="T39" fmla="*/ 2615 h 5945"/>
              <a:gd name="T40" fmla="*/ 3230 w 6460"/>
              <a:gd name="T41" fmla="*/ 2615 h 5945"/>
              <a:gd name="T42" fmla="*/ 3254 w 6460"/>
              <a:gd name="T43" fmla="*/ 2615 h 5945"/>
              <a:gd name="T44" fmla="*/ 5109 w 6460"/>
              <a:gd name="T45" fmla="*/ 3331 h 5945"/>
              <a:gd name="T46" fmla="*/ 5110 w 6460"/>
              <a:gd name="T47" fmla="*/ 3330 h 5945"/>
              <a:gd name="T48" fmla="*/ 4221 w 6460"/>
              <a:gd name="T49" fmla="*/ 2442 h 5945"/>
              <a:gd name="T50" fmla="*/ 4338 w 6460"/>
              <a:gd name="T51" fmla="*/ 2002 h 5945"/>
              <a:gd name="T52" fmla="*/ 4538 w 6460"/>
              <a:gd name="T53" fmla="*/ 1307 h 5945"/>
              <a:gd name="T54" fmla="*/ 3230 w 6460"/>
              <a:gd name="T55" fmla="*/ 0 h 5945"/>
              <a:gd name="T56" fmla="*/ 1923 w 6460"/>
              <a:gd name="T57" fmla="*/ 1307 h 5945"/>
              <a:gd name="T58" fmla="*/ 2119 w 6460"/>
              <a:gd name="T59" fmla="*/ 1997 h 5945"/>
              <a:gd name="T60" fmla="*/ 2118 w 6460"/>
              <a:gd name="T61" fmla="*/ 1996 h 5945"/>
              <a:gd name="T62" fmla="*/ 2118 w 6460"/>
              <a:gd name="T63" fmla="*/ 1996 h 5945"/>
              <a:gd name="T64" fmla="*/ 2238 w 6460"/>
              <a:gd name="T65" fmla="*/ 2442 h 5945"/>
              <a:gd name="T66" fmla="*/ 1350 w 6460"/>
              <a:gd name="T67" fmla="*/ 3330 h 5945"/>
              <a:gd name="T68" fmla="*/ 1351 w 6460"/>
              <a:gd name="T69" fmla="*/ 3331 h 5945"/>
              <a:gd name="T70" fmla="*/ 1307 w 6460"/>
              <a:gd name="T71" fmla="*/ 3330 h 5945"/>
              <a:gd name="T72" fmla="*/ 0 w 6460"/>
              <a:gd name="T73" fmla="*/ 4637 h 5945"/>
              <a:gd name="T74" fmla="*/ 1307 w 6460"/>
              <a:gd name="T75" fmla="*/ 5945 h 5945"/>
              <a:gd name="T76" fmla="*/ 2452 w 6460"/>
              <a:gd name="T77" fmla="*/ 5271 h 5945"/>
              <a:gd name="T78" fmla="*/ 2451 w 6460"/>
              <a:gd name="T79" fmla="*/ 5274 h 5945"/>
              <a:gd name="T80" fmla="*/ 2451 w 6460"/>
              <a:gd name="T81" fmla="*/ 5274 h 5945"/>
              <a:gd name="T82" fmla="*/ 2787 w 6460"/>
              <a:gd name="T83" fmla="*/ 4929 h 5945"/>
              <a:gd name="T84" fmla="*/ 3992 w 6460"/>
              <a:gd name="T85" fmla="*/ 5241 h 5945"/>
              <a:gd name="T86" fmla="*/ 5153 w 6460"/>
              <a:gd name="T87" fmla="*/ 5945 h 5945"/>
              <a:gd name="T88" fmla="*/ 6460 w 6460"/>
              <a:gd name="T89" fmla="*/ 4637 h 5945"/>
              <a:gd name="T90" fmla="*/ 5153 w 6460"/>
              <a:gd name="T91" fmla="*/ 3330 h 5945"/>
              <a:gd name="T92" fmla="*/ 5109 w 6460"/>
              <a:gd name="T93" fmla="*/ 3331 h 5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460" h="5945">
                <a:moveTo>
                  <a:pt x="3254" y="2615"/>
                </a:moveTo>
                <a:lnTo>
                  <a:pt x="3254" y="2615"/>
                </a:lnTo>
                <a:lnTo>
                  <a:pt x="3254" y="2615"/>
                </a:lnTo>
                <a:cubicBezTo>
                  <a:pt x="3259" y="2615"/>
                  <a:pt x="3265" y="2615"/>
                  <a:pt x="3271" y="2615"/>
                </a:cubicBezTo>
                <a:cubicBezTo>
                  <a:pt x="3761" y="2615"/>
                  <a:pt x="4159" y="3013"/>
                  <a:pt x="4159" y="3503"/>
                </a:cubicBezTo>
                <a:cubicBezTo>
                  <a:pt x="4159" y="3673"/>
                  <a:pt x="4111" y="3832"/>
                  <a:pt x="4029" y="3966"/>
                </a:cubicBezTo>
                <a:lnTo>
                  <a:pt x="4029" y="3967"/>
                </a:lnTo>
                <a:lnTo>
                  <a:pt x="4032" y="3964"/>
                </a:lnTo>
                <a:cubicBezTo>
                  <a:pt x="4021" y="3983"/>
                  <a:pt x="4010" y="4002"/>
                  <a:pt x="3999" y="4021"/>
                </a:cubicBezTo>
                <a:cubicBezTo>
                  <a:pt x="3924" y="4151"/>
                  <a:pt x="3815" y="4264"/>
                  <a:pt x="3675" y="4345"/>
                </a:cubicBezTo>
                <a:cubicBezTo>
                  <a:pt x="3250" y="4590"/>
                  <a:pt x="2707" y="4444"/>
                  <a:pt x="2461" y="4020"/>
                </a:cubicBezTo>
                <a:lnTo>
                  <a:pt x="2462" y="4024"/>
                </a:lnTo>
                <a:cubicBezTo>
                  <a:pt x="2451" y="4004"/>
                  <a:pt x="2440" y="3984"/>
                  <a:pt x="2429" y="3965"/>
                </a:cubicBezTo>
                <a:lnTo>
                  <a:pt x="2431" y="3967"/>
                </a:lnTo>
                <a:lnTo>
                  <a:pt x="2431" y="3966"/>
                </a:lnTo>
                <a:cubicBezTo>
                  <a:pt x="2348" y="3832"/>
                  <a:pt x="2300" y="3673"/>
                  <a:pt x="2300" y="3503"/>
                </a:cubicBezTo>
                <a:cubicBezTo>
                  <a:pt x="2300" y="3013"/>
                  <a:pt x="2698" y="2615"/>
                  <a:pt x="3189" y="2615"/>
                </a:cubicBezTo>
                <a:cubicBezTo>
                  <a:pt x="3194" y="2615"/>
                  <a:pt x="3200" y="2615"/>
                  <a:pt x="3206" y="2615"/>
                </a:cubicBezTo>
                <a:lnTo>
                  <a:pt x="3206" y="2615"/>
                </a:lnTo>
                <a:lnTo>
                  <a:pt x="3205" y="2615"/>
                </a:lnTo>
                <a:cubicBezTo>
                  <a:pt x="3213" y="2615"/>
                  <a:pt x="3222" y="2615"/>
                  <a:pt x="3230" y="2615"/>
                </a:cubicBezTo>
                <a:cubicBezTo>
                  <a:pt x="3238" y="2615"/>
                  <a:pt x="3246" y="2615"/>
                  <a:pt x="3254" y="2615"/>
                </a:cubicBezTo>
                <a:close/>
                <a:moveTo>
                  <a:pt x="5109" y="3331"/>
                </a:moveTo>
                <a:lnTo>
                  <a:pt x="5110" y="3330"/>
                </a:lnTo>
                <a:cubicBezTo>
                  <a:pt x="4619" y="3330"/>
                  <a:pt x="4221" y="2933"/>
                  <a:pt x="4221" y="2442"/>
                </a:cubicBezTo>
                <a:cubicBezTo>
                  <a:pt x="4221" y="2282"/>
                  <a:pt x="4264" y="2132"/>
                  <a:pt x="4338" y="2002"/>
                </a:cubicBezTo>
                <a:cubicBezTo>
                  <a:pt x="4464" y="1801"/>
                  <a:pt x="4538" y="1563"/>
                  <a:pt x="4538" y="1307"/>
                </a:cubicBezTo>
                <a:cubicBezTo>
                  <a:pt x="4538" y="585"/>
                  <a:pt x="3952" y="0"/>
                  <a:pt x="3230" y="0"/>
                </a:cubicBezTo>
                <a:cubicBezTo>
                  <a:pt x="2508" y="0"/>
                  <a:pt x="1923" y="585"/>
                  <a:pt x="1923" y="1307"/>
                </a:cubicBezTo>
                <a:cubicBezTo>
                  <a:pt x="1923" y="1560"/>
                  <a:pt x="1995" y="1797"/>
                  <a:pt x="2119" y="1997"/>
                </a:cubicBezTo>
                <a:lnTo>
                  <a:pt x="2118" y="1996"/>
                </a:lnTo>
                <a:lnTo>
                  <a:pt x="2118" y="1996"/>
                </a:lnTo>
                <a:cubicBezTo>
                  <a:pt x="2194" y="2127"/>
                  <a:pt x="2238" y="2279"/>
                  <a:pt x="2238" y="2442"/>
                </a:cubicBezTo>
                <a:cubicBezTo>
                  <a:pt x="2238" y="2933"/>
                  <a:pt x="1840" y="3330"/>
                  <a:pt x="1350" y="3330"/>
                </a:cubicBezTo>
                <a:lnTo>
                  <a:pt x="1351" y="3331"/>
                </a:lnTo>
                <a:cubicBezTo>
                  <a:pt x="1336" y="3330"/>
                  <a:pt x="1322" y="3330"/>
                  <a:pt x="1307" y="3330"/>
                </a:cubicBezTo>
                <a:cubicBezTo>
                  <a:pt x="585" y="3330"/>
                  <a:pt x="0" y="3915"/>
                  <a:pt x="0" y="4637"/>
                </a:cubicBezTo>
                <a:cubicBezTo>
                  <a:pt x="0" y="5359"/>
                  <a:pt x="585" y="5945"/>
                  <a:pt x="1307" y="5945"/>
                </a:cubicBezTo>
                <a:cubicBezTo>
                  <a:pt x="1800" y="5945"/>
                  <a:pt x="2228" y="5673"/>
                  <a:pt x="2452" y="5271"/>
                </a:cubicBezTo>
                <a:lnTo>
                  <a:pt x="2451" y="5274"/>
                </a:lnTo>
                <a:lnTo>
                  <a:pt x="2451" y="5274"/>
                </a:lnTo>
                <a:cubicBezTo>
                  <a:pt x="2527" y="5135"/>
                  <a:pt x="2640" y="5014"/>
                  <a:pt x="2787" y="4929"/>
                </a:cubicBezTo>
                <a:cubicBezTo>
                  <a:pt x="3207" y="4687"/>
                  <a:pt x="3743" y="4827"/>
                  <a:pt x="3992" y="5241"/>
                </a:cubicBezTo>
                <a:cubicBezTo>
                  <a:pt x="4210" y="5659"/>
                  <a:pt x="4648" y="5945"/>
                  <a:pt x="5153" y="5945"/>
                </a:cubicBezTo>
                <a:cubicBezTo>
                  <a:pt x="5875" y="5945"/>
                  <a:pt x="6460" y="5359"/>
                  <a:pt x="6460" y="4637"/>
                </a:cubicBezTo>
                <a:cubicBezTo>
                  <a:pt x="6460" y="3915"/>
                  <a:pt x="5875" y="3330"/>
                  <a:pt x="5153" y="3330"/>
                </a:cubicBezTo>
                <a:cubicBezTo>
                  <a:pt x="5138" y="3330"/>
                  <a:pt x="5123" y="3330"/>
                  <a:pt x="5109" y="3331"/>
                </a:cubicBezTo>
                <a:close/>
              </a:path>
            </a:pathLst>
          </a:custGeom>
          <a:solidFill>
            <a:schemeClr val="accent1">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2400" dirty="0">
              <a:latin typeface="印品黑体" panose="00000500000000000000" pitchFamily="2" charset="-122"/>
              <a:ea typeface="印品黑体" panose="00000500000000000000" pitchFamily="2" charset="-122"/>
            </a:endParaRPr>
          </a:p>
        </p:txBody>
      </p:sp>
      <p:sp>
        <p:nvSpPr>
          <p:cNvPr id="41" name="等腰三角形 40"/>
          <p:cNvSpPr/>
          <p:nvPr/>
        </p:nvSpPr>
        <p:spPr>
          <a:xfrm rot="18781070">
            <a:off x="3776150" y="3623703"/>
            <a:ext cx="239969" cy="206871"/>
          </a:xfrm>
          <a:prstGeom prst="triangle">
            <a:avLst/>
          </a:prstGeom>
          <a:solidFill>
            <a:srgbClr val="8CBF4A"/>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latin typeface="印品黑体" panose="00000500000000000000" pitchFamily="2" charset="-122"/>
              <a:ea typeface="印品黑体" panose="00000500000000000000" pitchFamily="2" charset="-122"/>
            </a:endParaRPr>
          </a:p>
        </p:txBody>
      </p:sp>
      <p:sp>
        <p:nvSpPr>
          <p:cNvPr id="42" name="等腰三角形 41"/>
          <p:cNvSpPr/>
          <p:nvPr/>
        </p:nvSpPr>
        <p:spPr>
          <a:xfrm rot="4492239">
            <a:off x="7051524" y="1737355"/>
            <a:ext cx="239969" cy="206871"/>
          </a:xfrm>
          <a:prstGeom prst="triangle">
            <a:avLst/>
          </a:prstGeom>
          <a:solidFill>
            <a:srgbClr val="8CBF4A"/>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latin typeface="印品黑体" panose="00000500000000000000" pitchFamily="2" charset="-122"/>
              <a:ea typeface="印品黑体" panose="00000500000000000000" pitchFamily="2" charset="-122"/>
            </a:endParaRPr>
          </a:p>
        </p:txBody>
      </p:sp>
      <p:sp>
        <p:nvSpPr>
          <p:cNvPr id="43" name="等腰三角形 42"/>
          <p:cNvSpPr/>
          <p:nvPr/>
        </p:nvSpPr>
        <p:spPr>
          <a:xfrm rot="5996743">
            <a:off x="8449654" y="4564175"/>
            <a:ext cx="239969" cy="206871"/>
          </a:xfrm>
          <a:prstGeom prst="triangle">
            <a:avLst/>
          </a:prstGeom>
          <a:solidFill>
            <a:srgbClr val="8CBF4A"/>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latin typeface="印品黑体" panose="00000500000000000000" pitchFamily="2" charset="-122"/>
              <a:ea typeface="印品黑体" panose="00000500000000000000" pitchFamily="2" charset="-122"/>
            </a:endParaRPr>
          </a:p>
        </p:txBody>
      </p:sp>
      <p:sp>
        <p:nvSpPr>
          <p:cNvPr id="44" name="Oval 6"/>
          <p:cNvSpPr>
            <a:spLocks noChangeArrowheads="1"/>
          </p:cNvSpPr>
          <p:nvPr/>
        </p:nvSpPr>
        <p:spPr bwMode="auto">
          <a:xfrm>
            <a:off x="5295901" y="1347933"/>
            <a:ext cx="1579563" cy="1582739"/>
          </a:xfrm>
          <a:prstGeom prst="ellipse">
            <a:avLst/>
          </a:prstGeom>
          <a:solidFill>
            <a:srgbClr val="8CBF4A"/>
          </a:solidFill>
          <a:ln>
            <a:noFill/>
          </a:ln>
        </p:spPr>
        <p:txBody>
          <a:bodyPr vert="horz" wrap="square" lIns="91440" tIns="45720" rIns="91440" bIns="45720" numCol="1" anchor="t" anchorCtr="0" compatLnSpc="1">
            <a:prstTxWarp prst="textNoShape">
              <a:avLst/>
            </a:prstTxWarp>
          </a:bodyPr>
          <a:lstStyle/>
          <a:p>
            <a:endParaRPr lang="zh-CN" altLang="en-US" sz="2400" dirty="0">
              <a:latin typeface="印品黑体" panose="00000500000000000000" pitchFamily="2" charset="-122"/>
              <a:ea typeface="印品黑体" panose="00000500000000000000" pitchFamily="2" charset="-122"/>
            </a:endParaRPr>
          </a:p>
        </p:txBody>
      </p:sp>
      <p:sp>
        <p:nvSpPr>
          <p:cNvPr id="45" name="Oval 7"/>
          <p:cNvSpPr>
            <a:spLocks noChangeArrowheads="1"/>
          </p:cNvSpPr>
          <p:nvPr/>
        </p:nvSpPr>
        <p:spPr bwMode="auto">
          <a:xfrm>
            <a:off x="3940177" y="3700607"/>
            <a:ext cx="1579563" cy="1582739"/>
          </a:xfrm>
          <a:prstGeom prst="ellipse">
            <a:avLst/>
          </a:prstGeom>
          <a:solidFill>
            <a:srgbClr val="8CBF4A"/>
          </a:solidFill>
          <a:ln>
            <a:noFill/>
          </a:ln>
        </p:spPr>
        <p:txBody>
          <a:bodyPr vert="horz" wrap="square" lIns="91440" tIns="45720" rIns="91440" bIns="45720" numCol="1" anchor="t" anchorCtr="0" compatLnSpc="1">
            <a:prstTxWarp prst="textNoShape">
              <a:avLst/>
            </a:prstTxWarp>
          </a:bodyPr>
          <a:lstStyle/>
          <a:p>
            <a:endParaRPr lang="zh-CN" altLang="en-US" sz="2400" dirty="0">
              <a:latin typeface="印品黑体" panose="00000500000000000000" pitchFamily="2" charset="-122"/>
              <a:ea typeface="印品黑体" panose="00000500000000000000" pitchFamily="2" charset="-122"/>
            </a:endParaRPr>
          </a:p>
        </p:txBody>
      </p:sp>
      <p:sp>
        <p:nvSpPr>
          <p:cNvPr id="46" name="Oval 8"/>
          <p:cNvSpPr>
            <a:spLocks noChangeArrowheads="1"/>
          </p:cNvSpPr>
          <p:nvPr/>
        </p:nvSpPr>
        <p:spPr bwMode="auto">
          <a:xfrm>
            <a:off x="6650038" y="3700607"/>
            <a:ext cx="1581151" cy="1582739"/>
          </a:xfrm>
          <a:prstGeom prst="ellipse">
            <a:avLst/>
          </a:prstGeom>
          <a:solidFill>
            <a:srgbClr val="8CBF4A"/>
          </a:solidFill>
          <a:ln>
            <a:noFill/>
          </a:ln>
        </p:spPr>
        <p:txBody>
          <a:bodyPr vert="horz" wrap="square" lIns="91440" tIns="45720" rIns="91440" bIns="45720" numCol="1" anchor="t" anchorCtr="0" compatLnSpc="1">
            <a:prstTxWarp prst="textNoShape">
              <a:avLst/>
            </a:prstTxWarp>
          </a:bodyPr>
          <a:lstStyle/>
          <a:p>
            <a:endParaRPr lang="zh-CN" altLang="en-US" sz="2400" dirty="0">
              <a:latin typeface="印品黑体" panose="00000500000000000000" pitchFamily="2" charset="-122"/>
              <a:ea typeface="印品黑体" panose="00000500000000000000" pitchFamily="2" charset="-122"/>
            </a:endParaRPr>
          </a:p>
        </p:txBody>
      </p:sp>
      <p:sp>
        <p:nvSpPr>
          <p:cNvPr id="47" name="TextBox 30"/>
          <p:cNvSpPr txBox="1"/>
          <p:nvPr/>
        </p:nvSpPr>
        <p:spPr>
          <a:xfrm>
            <a:off x="5653635" y="1860816"/>
            <a:ext cx="864096" cy="430887"/>
          </a:xfrm>
          <a:prstGeom prst="rect">
            <a:avLst/>
          </a:prstGeom>
          <a:noFill/>
        </p:spPr>
        <p:txBody>
          <a:bodyPr wrap="square" lIns="0" tIns="0" rIns="0" bIns="0" rtlCol="0">
            <a:spAutoFit/>
          </a:bodyPr>
          <a:lstStyle/>
          <a:p>
            <a:pPr algn="ctr"/>
            <a:r>
              <a:rPr lang="en-US" altLang="zh-CN" sz="2800" b="1" dirty="0" smtClean="0">
                <a:solidFill>
                  <a:schemeClr val="bg1"/>
                </a:solidFill>
                <a:latin typeface="印品黑体" panose="00000500000000000000" pitchFamily="2" charset="-122"/>
                <a:ea typeface="印品黑体" panose="00000500000000000000" pitchFamily="2" charset="-122"/>
              </a:rPr>
              <a:t>2</a:t>
            </a:r>
            <a:endParaRPr lang="zh-CN" altLang="en-US" sz="2800" b="1" dirty="0">
              <a:solidFill>
                <a:schemeClr val="bg1"/>
              </a:solidFill>
              <a:latin typeface="印品黑体" panose="00000500000000000000" pitchFamily="2" charset="-122"/>
              <a:ea typeface="印品黑体" panose="00000500000000000000" pitchFamily="2" charset="-122"/>
            </a:endParaRPr>
          </a:p>
        </p:txBody>
      </p:sp>
      <p:sp>
        <p:nvSpPr>
          <p:cNvPr id="48" name="TextBox 30"/>
          <p:cNvSpPr txBox="1"/>
          <p:nvPr/>
        </p:nvSpPr>
        <p:spPr>
          <a:xfrm>
            <a:off x="7008565" y="4302391"/>
            <a:ext cx="864096" cy="430887"/>
          </a:xfrm>
          <a:prstGeom prst="rect">
            <a:avLst/>
          </a:prstGeom>
          <a:noFill/>
        </p:spPr>
        <p:txBody>
          <a:bodyPr wrap="square" lIns="0" tIns="0" rIns="0" bIns="0" rtlCol="0">
            <a:spAutoFit/>
          </a:bodyPr>
          <a:lstStyle/>
          <a:p>
            <a:pPr algn="ctr"/>
            <a:r>
              <a:rPr lang="en-US" altLang="zh-CN" sz="2800" b="1" dirty="0" smtClean="0">
                <a:solidFill>
                  <a:schemeClr val="bg1"/>
                </a:solidFill>
                <a:latin typeface="印品黑体" panose="00000500000000000000" pitchFamily="2" charset="-122"/>
                <a:ea typeface="印品黑体" panose="00000500000000000000" pitchFamily="2" charset="-122"/>
              </a:rPr>
              <a:t>3</a:t>
            </a:r>
            <a:endParaRPr lang="zh-CN" altLang="en-US" sz="2800" b="1" dirty="0">
              <a:solidFill>
                <a:schemeClr val="bg1"/>
              </a:solidFill>
              <a:latin typeface="印品黑体" panose="00000500000000000000" pitchFamily="2" charset="-122"/>
              <a:ea typeface="印品黑体" panose="00000500000000000000" pitchFamily="2" charset="-122"/>
            </a:endParaRPr>
          </a:p>
        </p:txBody>
      </p:sp>
      <p:sp>
        <p:nvSpPr>
          <p:cNvPr id="49" name="TextBox 30"/>
          <p:cNvSpPr txBox="1"/>
          <p:nvPr/>
        </p:nvSpPr>
        <p:spPr>
          <a:xfrm>
            <a:off x="4297909" y="4264291"/>
            <a:ext cx="864096" cy="430887"/>
          </a:xfrm>
          <a:prstGeom prst="rect">
            <a:avLst/>
          </a:prstGeom>
          <a:noFill/>
        </p:spPr>
        <p:txBody>
          <a:bodyPr wrap="square" lIns="0" tIns="0" rIns="0" bIns="0" rtlCol="0">
            <a:spAutoFit/>
          </a:bodyPr>
          <a:lstStyle/>
          <a:p>
            <a:pPr algn="ctr"/>
            <a:r>
              <a:rPr lang="en-US" altLang="zh-CN" sz="2800" b="1" dirty="0" smtClean="0">
                <a:solidFill>
                  <a:schemeClr val="bg1"/>
                </a:solidFill>
                <a:latin typeface="印品黑体" panose="00000500000000000000" pitchFamily="2" charset="-122"/>
                <a:ea typeface="印品黑体" panose="00000500000000000000" pitchFamily="2" charset="-122"/>
              </a:rPr>
              <a:t>1</a:t>
            </a:r>
            <a:endParaRPr lang="zh-CN" altLang="en-US" sz="2800" b="1" dirty="0">
              <a:solidFill>
                <a:schemeClr val="bg1"/>
              </a:solidFill>
              <a:latin typeface="印品黑体" panose="00000500000000000000" pitchFamily="2" charset="-122"/>
              <a:ea typeface="印品黑体" panose="00000500000000000000" pitchFamily="2" charset="-122"/>
            </a:endParaRPr>
          </a:p>
        </p:txBody>
      </p:sp>
      <p:sp>
        <p:nvSpPr>
          <p:cNvPr id="9" name="矩形 8"/>
          <p:cNvSpPr/>
          <p:nvPr/>
        </p:nvSpPr>
        <p:spPr>
          <a:xfrm>
            <a:off x="292100" y="1860816"/>
            <a:ext cx="3516313" cy="2308324"/>
          </a:xfrm>
          <a:prstGeom prst="rect">
            <a:avLst/>
          </a:prstGeom>
        </p:spPr>
        <p:txBody>
          <a:bodyPr wrap="square">
            <a:spAutoFit/>
          </a:bodyPr>
          <a:lstStyle/>
          <a:p>
            <a:pPr indent="457200" algn="just">
              <a:lnSpc>
                <a:spcPct val="120000"/>
              </a:lnSpc>
            </a:pPr>
            <a:r>
              <a:rPr lang="en-US" altLang="zh-CN" sz="2000" b="1" dirty="0">
                <a:solidFill>
                  <a:schemeClr val="accent2"/>
                </a:solidFill>
                <a:latin typeface="微软雅黑" pitchFamily="34" charset="-122"/>
                <a:ea typeface="微软雅黑" pitchFamily="34" charset="-122"/>
              </a:rPr>
              <a:t>1. </a:t>
            </a:r>
            <a:r>
              <a:rPr lang="zh-CN" altLang="en-US" sz="2000" b="1" dirty="0">
                <a:solidFill>
                  <a:schemeClr val="accent2"/>
                </a:solidFill>
                <a:latin typeface="微软雅黑" pitchFamily="34" charset="-122"/>
                <a:ea typeface="微软雅黑" pitchFamily="34" charset="-122"/>
              </a:rPr>
              <a:t>路演的概念</a:t>
            </a: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路演 </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包含但不限于证券领域</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是指在公共场所进行演说</a:t>
            </a:r>
            <a:r>
              <a:rPr lang="zh-CN" altLang="en-US" sz="2000" dirty="0" smtClean="0">
                <a:solidFill>
                  <a:schemeClr val="tx1">
                    <a:lumMod val="75000"/>
                    <a:lumOff val="25000"/>
                  </a:schemeClr>
                </a:solidFill>
                <a:latin typeface="微软雅黑" pitchFamily="34" charset="-122"/>
                <a:ea typeface="微软雅黑" pitchFamily="34" charset="-122"/>
              </a:rPr>
              <a:t>、演示</a:t>
            </a:r>
            <a:r>
              <a:rPr lang="zh-CN" altLang="en-US" sz="2000" dirty="0">
                <a:solidFill>
                  <a:schemeClr val="tx1">
                    <a:lumMod val="75000"/>
                    <a:lumOff val="25000"/>
                  </a:schemeClr>
                </a:solidFill>
                <a:latin typeface="微软雅黑" pitchFamily="34" charset="-122"/>
                <a:ea typeface="微软雅黑" pitchFamily="34" charset="-122"/>
              </a:rPr>
              <a:t>产品</a:t>
            </a:r>
            <a:r>
              <a:rPr lang="zh-CN" altLang="en-US" sz="2000" dirty="0" smtClean="0">
                <a:solidFill>
                  <a:schemeClr val="tx1">
                    <a:lumMod val="75000"/>
                    <a:lumOff val="25000"/>
                  </a:schemeClr>
                </a:solidFill>
                <a:latin typeface="微软雅黑" pitchFamily="34" charset="-122"/>
                <a:ea typeface="微软雅黑" pitchFamily="34" charset="-122"/>
              </a:rPr>
              <a:t>、推介</a:t>
            </a:r>
            <a:r>
              <a:rPr lang="zh-CN" altLang="en-US" sz="2000" dirty="0">
                <a:solidFill>
                  <a:schemeClr val="tx1">
                    <a:lumMod val="75000"/>
                    <a:lumOff val="25000"/>
                  </a:schemeClr>
                </a:solidFill>
                <a:latin typeface="微软雅黑" pitchFamily="34" charset="-122"/>
                <a:ea typeface="微软雅黑" pitchFamily="34" charset="-122"/>
              </a:rPr>
              <a:t>理念</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以及</a:t>
            </a:r>
            <a:r>
              <a:rPr lang="zh-CN" altLang="en-US" sz="2000" dirty="0">
                <a:solidFill>
                  <a:schemeClr val="tx1">
                    <a:lumMod val="75000"/>
                    <a:lumOff val="25000"/>
                  </a:schemeClr>
                </a:solidFill>
                <a:latin typeface="微软雅黑" pitchFamily="34" charset="-122"/>
                <a:ea typeface="微软雅黑" pitchFamily="34" charset="-122"/>
              </a:rPr>
              <a:t>向他人推广自己的公司</a:t>
            </a:r>
            <a:r>
              <a:rPr lang="zh-CN" altLang="en-US" sz="2000" dirty="0" smtClean="0">
                <a:solidFill>
                  <a:schemeClr val="tx1">
                    <a:lumMod val="75000"/>
                    <a:lumOff val="25000"/>
                  </a:schemeClr>
                </a:solidFill>
                <a:latin typeface="微软雅黑" pitchFamily="34" charset="-122"/>
                <a:ea typeface="微软雅黑" pitchFamily="34" charset="-122"/>
              </a:rPr>
              <a:t>、团体、产品、想法</a:t>
            </a:r>
            <a:r>
              <a:rPr lang="zh-CN" altLang="en-US" sz="2000" dirty="0">
                <a:solidFill>
                  <a:schemeClr val="tx1">
                    <a:lumMod val="75000"/>
                    <a:lumOff val="25000"/>
                  </a:schemeClr>
                </a:solidFill>
                <a:latin typeface="微软雅黑" pitchFamily="34" charset="-122"/>
                <a:ea typeface="微软雅黑" pitchFamily="34" charset="-122"/>
              </a:rPr>
              <a:t>的一种方式。</a:t>
            </a:r>
            <a:endParaRPr lang="zh-CN" altLang="zh-CN" sz="2000" dirty="0">
              <a:solidFill>
                <a:schemeClr val="tx1">
                  <a:lumMod val="75000"/>
                  <a:lumOff val="25000"/>
                </a:schemeClr>
              </a:solidFill>
              <a:latin typeface="微软雅黑" pitchFamily="34" charset="-122"/>
              <a:ea typeface="微软雅黑" pitchFamily="34" charset="-122"/>
            </a:endParaRPr>
          </a:p>
        </p:txBody>
      </p:sp>
      <p:sp>
        <p:nvSpPr>
          <p:cNvPr id="13" name="矩形 12"/>
          <p:cNvSpPr/>
          <p:nvPr/>
        </p:nvSpPr>
        <p:spPr>
          <a:xfrm>
            <a:off x="7556499" y="935709"/>
            <a:ext cx="4193135" cy="2086725"/>
          </a:xfrm>
          <a:prstGeom prst="rect">
            <a:avLst/>
          </a:prstGeom>
        </p:spPr>
        <p:txBody>
          <a:bodyPr wrap="square">
            <a:spAutoFit/>
          </a:bodyPr>
          <a:lstStyle/>
          <a:p>
            <a:pPr indent="457200" algn="just">
              <a:lnSpc>
                <a:spcPct val="120000"/>
              </a:lnSpc>
            </a:pPr>
            <a:r>
              <a:rPr lang="en-US" altLang="zh-CN" b="1" dirty="0">
                <a:solidFill>
                  <a:schemeClr val="accent2"/>
                </a:solidFill>
                <a:latin typeface="微软雅黑" pitchFamily="34" charset="-122"/>
                <a:ea typeface="微软雅黑" pitchFamily="34" charset="-122"/>
              </a:rPr>
              <a:t>2. </a:t>
            </a:r>
            <a:r>
              <a:rPr lang="zh-CN" altLang="en-US" b="1" dirty="0">
                <a:solidFill>
                  <a:schemeClr val="accent2"/>
                </a:solidFill>
                <a:latin typeface="微软雅黑" pitchFamily="34" charset="-122"/>
                <a:ea typeface="微软雅黑" pitchFamily="34" charset="-122"/>
              </a:rPr>
              <a:t>路演的性质</a:t>
            </a:r>
          </a:p>
          <a:p>
            <a:pPr indent="457200"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“项目路演”是</a:t>
            </a:r>
            <a:r>
              <a:rPr lang="zh-CN" altLang="en-US" dirty="0">
                <a:solidFill>
                  <a:schemeClr val="tx1">
                    <a:lumMod val="75000"/>
                    <a:lumOff val="25000"/>
                  </a:schemeClr>
                </a:solidFill>
                <a:latin typeface="微软雅黑" pitchFamily="34" charset="-122"/>
                <a:ea typeface="微软雅黑" pitchFamily="34" charset="-122"/>
              </a:rPr>
              <a:t>国内外诸多风险投资机构实现融资的高速公路</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实现创业项目与</a:t>
            </a:r>
            <a:r>
              <a:rPr lang="zh-CN" altLang="en-US" dirty="0" smtClean="0">
                <a:solidFill>
                  <a:schemeClr val="tx1">
                    <a:lumMod val="75000"/>
                    <a:lumOff val="25000"/>
                  </a:schemeClr>
                </a:solidFill>
                <a:latin typeface="微软雅黑" pitchFamily="34" charset="-122"/>
                <a:ea typeface="微软雅黑" pitchFamily="34" charset="-122"/>
              </a:rPr>
              <a:t>投资人</a:t>
            </a:r>
            <a:r>
              <a:rPr lang="zh-CN" altLang="en-US" dirty="0">
                <a:solidFill>
                  <a:schemeClr val="tx1">
                    <a:lumMod val="75000"/>
                    <a:lumOff val="25000"/>
                  </a:schemeClr>
                </a:solidFill>
                <a:latin typeface="微软雅黑" pitchFamily="34" charset="-122"/>
                <a:ea typeface="微软雅黑" pitchFamily="34" charset="-122"/>
              </a:rPr>
              <a:t>的零距离直面对话</a:t>
            </a:r>
            <a:r>
              <a:rPr lang="zh-CN" altLang="en-US" dirty="0" smtClean="0">
                <a:solidFill>
                  <a:schemeClr val="tx1">
                    <a:lumMod val="75000"/>
                    <a:lumOff val="25000"/>
                  </a:schemeClr>
                </a:solidFill>
                <a:latin typeface="微软雅黑" pitchFamily="34" charset="-122"/>
                <a:ea typeface="微软雅黑" pitchFamily="34" charset="-122"/>
              </a:rPr>
              <a:t>、平等</a:t>
            </a:r>
            <a:r>
              <a:rPr lang="zh-CN" altLang="en-US" dirty="0">
                <a:solidFill>
                  <a:schemeClr val="tx1">
                    <a:lumMod val="75000"/>
                    <a:lumOff val="25000"/>
                  </a:schemeClr>
                </a:solidFill>
                <a:latin typeface="微软雅黑" pitchFamily="34" charset="-122"/>
                <a:ea typeface="微软雅黑" pitchFamily="34" charset="-122"/>
              </a:rPr>
              <a:t>交流</a:t>
            </a:r>
            <a:r>
              <a:rPr lang="zh-CN" altLang="en-US" dirty="0" smtClean="0">
                <a:solidFill>
                  <a:schemeClr val="tx1">
                    <a:lumMod val="75000"/>
                    <a:lumOff val="25000"/>
                  </a:schemeClr>
                </a:solidFill>
                <a:latin typeface="微软雅黑" pitchFamily="34" charset="-122"/>
                <a:ea typeface="微软雅黑" pitchFamily="34" charset="-122"/>
              </a:rPr>
              <a:t>、专业</a:t>
            </a:r>
            <a:r>
              <a:rPr lang="zh-CN" altLang="en-US" dirty="0">
                <a:solidFill>
                  <a:schemeClr val="tx1">
                    <a:lumMod val="75000"/>
                    <a:lumOff val="25000"/>
                  </a:schemeClr>
                </a:solidFill>
                <a:latin typeface="微软雅黑" pitchFamily="34" charset="-122"/>
                <a:ea typeface="微软雅黑" pitchFamily="34" charset="-122"/>
              </a:rPr>
              <a:t>切磋</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促进创业项目与投资人的充分沟通和加深</a:t>
            </a:r>
            <a:r>
              <a:rPr lang="zh-CN" altLang="en-US" dirty="0" smtClean="0">
                <a:solidFill>
                  <a:schemeClr val="tx1">
                    <a:lumMod val="75000"/>
                    <a:lumOff val="25000"/>
                  </a:schemeClr>
                </a:solidFill>
                <a:latin typeface="微软雅黑" pitchFamily="34" charset="-122"/>
                <a:ea typeface="微软雅黑" pitchFamily="34" charset="-122"/>
              </a:rPr>
              <a:t>了解</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最终推动融资。</a:t>
            </a:r>
          </a:p>
        </p:txBody>
      </p:sp>
      <p:sp>
        <p:nvSpPr>
          <p:cNvPr id="26" name="矩形 25"/>
          <p:cNvSpPr/>
          <p:nvPr/>
        </p:nvSpPr>
        <p:spPr>
          <a:xfrm>
            <a:off x="8794750" y="3802626"/>
            <a:ext cx="3162300" cy="1726178"/>
          </a:xfrm>
          <a:prstGeom prst="rect">
            <a:avLst/>
          </a:prstGeom>
        </p:spPr>
        <p:txBody>
          <a:bodyPr wrap="square">
            <a:spAutoFit/>
          </a:bodyPr>
          <a:lstStyle/>
          <a:p>
            <a:pPr indent="457200" algn="just">
              <a:lnSpc>
                <a:spcPct val="120000"/>
              </a:lnSpc>
            </a:pPr>
            <a:r>
              <a:rPr lang="en-US" altLang="zh-CN" b="1" dirty="0">
                <a:solidFill>
                  <a:schemeClr val="accent2"/>
                </a:solidFill>
                <a:latin typeface="微软雅黑" pitchFamily="34" charset="-122"/>
                <a:ea typeface="微软雅黑" pitchFamily="34" charset="-122"/>
              </a:rPr>
              <a:t>3. </a:t>
            </a:r>
            <a:r>
              <a:rPr lang="zh-CN" altLang="en-US" b="1" dirty="0">
                <a:solidFill>
                  <a:schemeClr val="accent2"/>
                </a:solidFill>
                <a:latin typeface="微软雅黑" pitchFamily="34" charset="-122"/>
                <a:ea typeface="微软雅黑" pitchFamily="34" charset="-122"/>
              </a:rPr>
              <a:t>路演的目的</a:t>
            </a:r>
          </a:p>
          <a:p>
            <a:pPr indent="457200" algn="just">
              <a:lnSpc>
                <a:spcPct val="120000"/>
              </a:lnSpc>
            </a:pPr>
            <a:r>
              <a:rPr lang="zh-CN" altLang="en-US" dirty="0">
                <a:solidFill>
                  <a:schemeClr val="tx1">
                    <a:lumMod val="75000"/>
                    <a:lumOff val="25000"/>
                  </a:schemeClr>
                </a:solidFill>
                <a:latin typeface="微软雅黑" pitchFamily="34" charset="-122"/>
                <a:ea typeface="微软雅黑" pitchFamily="34" charset="-122"/>
              </a:rPr>
              <a:t>路演可以让投资人在安静的环境里</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在企业家声情并茂的展示下</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真正读懂企业</a:t>
            </a:r>
            <a:r>
              <a:rPr lang="zh-CN" altLang="en-US" dirty="0" smtClean="0">
                <a:solidFill>
                  <a:schemeClr val="tx1">
                    <a:lumMod val="75000"/>
                    <a:lumOff val="25000"/>
                  </a:schemeClr>
                </a:solidFill>
                <a:latin typeface="微软雅黑" pitchFamily="34" charset="-122"/>
                <a:ea typeface="微软雅黑" pitchFamily="34" charset="-122"/>
              </a:rPr>
              <a:t>的项目</a:t>
            </a:r>
            <a:r>
              <a:rPr lang="zh-CN" altLang="en-US" dirty="0">
                <a:solidFill>
                  <a:schemeClr val="tx1">
                    <a:lumMod val="75000"/>
                    <a:lumOff val="25000"/>
                  </a:schemeClr>
                </a:solidFill>
                <a:latin typeface="微软雅黑" pitchFamily="34" charset="-122"/>
                <a:ea typeface="微软雅黑" pitchFamily="34" charset="-122"/>
              </a:rPr>
              <a:t>。</a:t>
            </a:r>
            <a:endParaRPr lang="zh-CN" altLang="zh-CN" dirty="0">
              <a:solidFill>
                <a:schemeClr val="tx1">
                  <a:lumMod val="75000"/>
                  <a:lumOff val="25000"/>
                </a:schemeClr>
              </a:solidFill>
              <a:latin typeface="微软雅黑" pitchFamily="34" charset="-122"/>
              <a:ea typeface="微软雅黑" pitchFamily="34" charset="-122"/>
            </a:endParaRPr>
          </a:p>
        </p:txBody>
      </p:sp>
      <p:sp>
        <p:nvSpPr>
          <p:cNvPr id="23" name="矩形 22"/>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4" name="组合 23"/>
          <p:cNvGrpSpPr/>
          <p:nvPr/>
        </p:nvGrpSpPr>
        <p:grpSpPr>
          <a:xfrm>
            <a:off x="192881" y="893"/>
            <a:ext cx="575915" cy="836495"/>
            <a:chOff x="841003" y="360040"/>
            <a:chExt cx="504056" cy="836712"/>
          </a:xfrm>
          <a:solidFill>
            <a:schemeClr val="accent1"/>
          </a:solidFill>
        </p:grpSpPr>
        <p:sp>
          <p:nvSpPr>
            <p:cNvPr id="25" name="矩形 2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7" name="等腰三角形 2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8"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创业项目路</a:t>
            </a:r>
            <a:r>
              <a:rPr lang="zh-CN" altLang="en-US" sz="2400" b="1" dirty="0" smtClean="0">
                <a:solidFill>
                  <a:schemeClr val="tx1">
                    <a:lumMod val="75000"/>
                    <a:lumOff val="25000"/>
                  </a:schemeClr>
                </a:solidFill>
                <a:latin typeface="微软雅黑" pitchFamily="34" charset="-122"/>
                <a:ea typeface="微软雅黑" pitchFamily="34" charset="-122"/>
              </a:rPr>
              <a:t>演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路演的相关概念</a:t>
            </a:r>
          </a:p>
        </p:txBody>
      </p:sp>
      <p:sp>
        <p:nvSpPr>
          <p:cNvPr id="29" name="矩形 28"/>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0171265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arn(inVertical)">
                                      <p:cBhvr>
                                        <p:cTn id="7" dur="500"/>
                                        <p:tgtEl>
                                          <p:spTgt spid="4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barn(inVertical)">
                                      <p:cBhvr>
                                        <p:cTn id="10" dur="500"/>
                                        <p:tgtEl>
                                          <p:spTgt spid="41"/>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barn(inVertical)">
                                      <p:cBhvr>
                                        <p:cTn id="13" dur="500"/>
                                        <p:tgtEl>
                                          <p:spTgt spid="42"/>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barn(inVertical)">
                                      <p:cBhvr>
                                        <p:cTn id="16" dur="500"/>
                                        <p:tgtEl>
                                          <p:spTgt spid="43"/>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barn(inVertical)">
                                      <p:cBhvr>
                                        <p:cTn id="19" dur="500"/>
                                        <p:tgtEl>
                                          <p:spTgt spid="44"/>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barn(inVertical)">
                                      <p:cBhvr>
                                        <p:cTn id="22" dur="500"/>
                                        <p:tgtEl>
                                          <p:spTgt spid="45"/>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barn(inVertical)">
                                      <p:cBhvr>
                                        <p:cTn id="25" dur="500"/>
                                        <p:tgtEl>
                                          <p:spTgt spid="46"/>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barn(inVertical)">
                                      <p:cBhvr>
                                        <p:cTn id="28" dur="500"/>
                                        <p:tgtEl>
                                          <p:spTgt spid="49"/>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arn(inVertical)">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45" presetClass="entr" presetSubtype="0"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2000"/>
                                        <p:tgtEl>
                                          <p:spTgt spid="13"/>
                                        </p:tgtEl>
                                      </p:cBhvr>
                                    </p:animEffect>
                                    <p:anim calcmode="lin" valueType="num">
                                      <p:cBhvr>
                                        <p:cTn id="37" dur="2000" fill="hold"/>
                                        <p:tgtEl>
                                          <p:spTgt spid="13"/>
                                        </p:tgtEl>
                                        <p:attrNameLst>
                                          <p:attrName>ppt_w</p:attrName>
                                        </p:attrNameLst>
                                      </p:cBhvr>
                                      <p:tavLst>
                                        <p:tav tm="0" fmla="#ppt_w*sin(2.5*pi*$)">
                                          <p:val>
                                            <p:fltVal val="0"/>
                                          </p:val>
                                        </p:tav>
                                        <p:tav tm="100000">
                                          <p:val>
                                            <p:fltVal val="1"/>
                                          </p:val>
                                        </p:tav>
                                      </p:tavLst>
                                    </p:anim>
                                    <p:anim calcmode="lin" valueType="num">
                                      <p:cBhvr>
                                        <p:cTn id="38" dur="2000" fill="hold"/>
                                        <p:tgtEl>
                                          <p:spTgt spid="13"/>
                                        </p:tgtEl>
                                        <p:attrNameLst>
                                          <p:attrName>ppt_h</p:attrName>
                                        </p:attrNameLst>
                                      </p:cBhvr>
                                      <p:tavLst>
                                        <p:tav tm="0">
                                          <p:val>
                                            <p:strVal val="#ppt_h"/>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1" presetClass="entr" presetSubtype="1" fill="hold" grpId="0" nodeType="click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heel(1)">
                                      <p:cBhvr>
                                        <p:cTn id="43"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animBg="1"/>
      <p:bldP spid="44" grpId="0" animBg="1"/>
      <p:bldP spid="45" grpId="0" animBg="1"/>
      <p:bldP spid="46" grpId="0" animBg="1"/>
      <p:bldP spid="49" grpId="0"/>
      <p:bldP spid="9" grpId="0"/>
      <p:bldP spid="13" grpId="0"/>
      <p:bldP spid="2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0" name="组合 19"/>
          <p:cNvGrpSpPr/>
          <p:nvPr/>
        </p:nvGrpSpPr>
        <p:grpSpPr>
          <a:xfrm>
            <a:off x="192881" y="893"/>
            <a:ext cx="575915" cy="836495"/>
            <a:chOff x="841003" y="360040"/>
            <a:chExt cx="504056" cy="836712"/>
          </a:xfrm>
          <a:solidFill>
            <a:schemeClr val="accent1"/>
          </a:solidFill>
        </p:grpSpPr>
        <p:sp>
          <p:nvSpPr>
            <p:cNvPr id="21" name="矩形 2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2" name="等腰三角形 2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AutoShape 3"/>
          <p:cNvSpPr>
            <a:spLocks noChangeArrowheads="1"/>
          </p:cNvSpPr>
          <p:nvPr/>
        </p:nvSpPr>
        <p:spPr bwMode="gray">
          <a:xfrm>
            <a:off x="1533682" y="1566577"/>
            <a:ext cx="9124637" cy="4097659"/>
          </a:xfrm>
          <a:prstGeom prst="roundRect">
            <a:avLst>
              <a:gd name="adj" fmla="val 9481"/>
            </a:avLst>
          </a:prstGeom>
          <a:noFill/>
          <a:ln w="19050">
            <a:solidFill>
              <a:schemeClr val="tx1"/>
            </a:solidFill>
            <a:round/>
          </a:ln>
          <a:effectLst/>
          <a:extLst>
            <a:ext uri="{909E8E84-426E-40DD-AFC4-6F175D3DCCD1}">
              <a14:hiddenFill xmlns:a14="http://schemas.microsoft.com/office/drawing/2010/main">
                <a:gradFill rotWithShape="1">
                  <a:gsLst>
                    <a:gs pos="0">
                      <a:schemeClr val="bg1"/>
                    </a:gs>
                    <a:gs pos="50000">
                      <a:srgbClr val="EAEAEA"/>
                    </a:gs>
                    <a:gs pos="100000">
                      <a:schemeClr val="bg1"/>
                    </a:gs>
                  </a:gsLst>
                  <a:lin ang="2700000" scaled="1"/>
                </a:gradFill>
              </a14:hiddenFill>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grpSp>
        <p:nvGrpSpPr>
          <p:cNvPr id="13" name="Group 4"/>
          <p:cNvGrpSpPr/>
          <p:nvPr/>
        </p:nvGrpSpPr>
        <p:grpSpPr bwMode="auto">
          <a:xfrm>
            <a:off x="1838444" y="1366552"/>
            <a:ext cx="4848106" cy="444500"/>
            <a:chOff x="624" y="672"/>
            <a:chExt cx="1773" cy="240"/>
          </a:xfrm>
        </p:grpSpPr>
        <p:sp>
          <p:nvSpPr>
            <p:cNvPr id="14" name="AutoShape 5"/>
            <p:cNvSpPr>
              <a:spLocks noChangeArrowheads="1"/>
            </p:cNvSpPr>
            <p:nvPr/>
          </p:nvSpPr>
          <p:spPr bwMode="gray">
            <a:xfrm>
              <a:off x="624" y="672"/>
              <a:ext cx="1773" cy="240"/>
            </a:xfrm>
            <a:prstGeom prst="roundRect">
              <a:avLst>
                <a:gd name="adj" fmla="val 27917"/>
              </a:avLst>
            </a:prstGeom>
            <a:solidFill>
              <a:srgbClr val="7BB11B"/>
            </a:solidFill>
            <a:ln>
              <a:noFill/>
            </a:ln>
            <a:effectLst>
              <a:outerShdw dist="25400" dir="5400000" algn="ctr" rotWithShape="0">
                <a:srgbClr val="1C1C1C">
                  <a:alpha val="50000"/>
                </a:srgbClr>
              </a:outerShdw>
            </a:effectLst>
            <a:extLst>
              <a:ext uri="{91240B29-F687-4F45-9708-019B960494DF}">
                <a14:hiddenLine xmlns:a14="http://schemas.microsoft.com/office/drawing/2010/main" w="9525">
                  <a:solidFill>
                    <a:schemeClr val="tx1"/>
                  </a:solidFill>
                  <a:rou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sp>
          <p:nvSpPr>
            <p:cNvPr id="15" name="AutoShape 6"/>
            <p:cNvSpPr>
              <a:spLocks noChangeArrowheads="1"/>
            </p:cNvSpPr>
            <p:nvPr/>
          </p:nvSpPr>
          <p:spPr bwMode="gray">
            <a:xfrm>
              <a:off x="636" y="674"/>
              <a:ext cx="1748" cy="108"/>
            </a:xfrm>
            <a:prstGeom prst="roundRect">
              <a:avLst>
                <a:gd name="adj" fmla="val 50000"/>
              </a:avLst>
            </a:prstGeom>
            <a:gradFill rotWithShape="1">
              <a:gsLst>
                <a:gs pos="0">
                  <a:srgbClr val="7BB11B">
                    <a:gamma/>
                    <a:tint val="0"/>
                    <a:invGamma/>
                    <a:alpha val="30000"/>
                  </a:srgbClr>
                </a:gs>
                <a:gs pos="100000">
                  <a:srgbClr val="7BB11B">
                    <a:alpha val="30000"/>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grpSp>
      <p:sp>
        <p:nvSpPr>
          <p:cNvPr id="16" name="Rectangle 30"/>
          <p:cNvSpPr>
            <a:spLocks noChangeArrowheads="1"/>
          </p:cNvSpPr>
          <p:nvPr/>
        </p:nvSpPr>
        <p:spPr bwMode="black">
          <a:xfrm>
            <a:off x="1778805" y="1909875"/>
            <a:ext cx="8634386" cy="3754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indent="457200" algn="just">
              <a:lnSpc>
                <a:spcPct val="120000"/>
              </a:lnSpc>
              <a:spcBef>
                <a:spcPts val="0"/>
              </a:spcBef>
              <a:defRPr/>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设计</a:t>
            </a: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需要</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用到一些小技巧</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让</a:t>
            </a: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更为</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精美</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更易于听众接受信息。</a:t>
            </a:r>
          </a:p>
          <a:p>
            <a:pPr indent="457200" algn="just">
              <a:lnSpc>
                <a:spcPct val="120000"/>
              </a:lnSpc>
              <a:spcBef>
                <a:spcPts val="0"/>
              </a:spcBef>
              <a:defRPr/>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一</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页</a:t>
            </a: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的</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颜色不要超过三个。</a:t>
            </a:r>
          </a:p>
          <a:p>
            <a:pPr indent="457200" algn="just">
              <a:lnSpc>
                <a:spcPct val="120000"/>
              </a:lnSpc>
              <a:spcBef>
                <a:spcPts val="0"/>
              </a:spcBef>
              <a:defRPr/>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一</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页</a:t>
            </a: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上</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的字不宜过多。</a:t>
            </a:r>
          </a:p>
          <a:p>
            <a:pPr indent="457200" algn="just">
              <a:lnSpc>
                <a:spcPct val="120000"/>
              </a:lnSpc>
              <a:spcBef>
                <a:spcPts val="0"/>
              </a:spcBef>
              <a:defRPr/>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rPr>
              <a:t>3)PPT</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中</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应当少用大图</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否则容易导致文件过大</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而在路演现场出现不可控情况。</a:t>
            </a:r>
          </a:p>
          <a:p>
            <a:pPr indent="457200" algn="just">
              <a:lnSpc>
                <a:spcPct val="120000"/>
              </a:lnSpc>
              <a:spcBef>
                <a:spcPts val="0"/>
              </a:spcBef>
              <a:defRPr/>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rPr>
              <a:t>4)PPT</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最好</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控制</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在</a:t>
            </a: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rPr>
              <a:t>10~15</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页。既</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不会让听众</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感到</a:t>
            </a: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冗长</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啰嗦</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也不会让路演</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者的</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路演匆匆忙忙</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达不到预期的效果。</a:t>
            </a:r>
          </a:p>
          <a:p>
            <a:pPr indent="457200" algn="just">
              <a:lnSpc>
                <a:spcPct val="120000"/>
              </a:lnSpc>
              <a:spcBef>
                <a:spcPts val="0"/>
              </a:spcBef>
              <a:defRPr/>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rPr>
              <a:t>5)PPT</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的</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逻辑非常重要。</a:t>
            </a:r>
          </a:p>
          <a:p>
            <a:pPr indent="457200" algn="just">
              <a:lnSpc>
                <a:spcPct val="120000"/>
              </a:lnSpc>
              <a:spcBef>
                <a:spcPts val="0"/>
              </a:spcBef>
              <a:defRPr/>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设计</a:t>
            </a: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时</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需要注意的两个字是</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逻辑</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的</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逻辑一般就决定了路演的逻辑。</a:t>
            </a:r>
          </a:p>
        </p:txBody>
      </p:sp>
      <p:sp>
        <p:nvSpPr>
          <p:cNvPr id="17" name="Rectangle 28"/>
          <p:cNvSpPr>
            <a:spLocks noChangeArrowheads="1"/>
          </p:cNvSpPr>
          <p:nvPr/>
        </p:nvSpPr>
        <p:spPr bwMode="black">
          <a:xfrm>
            <a:off x="2764283" y="1338673"/>
            <a:ext cx="2372765" cy="453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indent="457200" algn="just">
              <a:lnSpc>
                <a:spcPct val="130000"/>
              </a:lnSpc>
              <a:spcBef>
                <a:spcPts val="0"/>
              </a:spcBef>
              <a:defRPr/>
            </a:pPr>
            <a:r>
              <a:rPr lang="en-US" altLang="zh-CN" sz="2000" b="1" dirty="0">
                <a:solidFill>
                  <a:srgbClr val="7030A0"/>
                </a:solidFill>
                <a:latin typeface="微软雅黑" panose="020B0503020204020204" pitchFamily="34" charset="-122"/>
                <a:ea typeface="微软雅黑" panose="020B0503020204020204" pitchFamily="34" charset="-122"/>
              </a:rPr>
              <a:t>1. </a:t>
            </a:r>
            <a:r>
              <a:rPr lang="zh-CN" altLang="en-US" sz="2000" b="1" dirty="0">
                <a:solidFill>
                  <a:srgbClr val="7030A0"/>
                </a:solidFill>
                <a:latin typeface="微软雅黑" panose="020B0503020204020204" pitchFamily="34" charset="-122"/>
                <a:ea typeface="微软雅黑" panose="020B0503020204020204" pitchFamily="34" charset="-122"/>
              </a:rPr>
              <a:t>工具一</a:t>
            </a:r>
            <a:r>
              <a:rPr lang="en-US" altLang="zh-CN" sz="2000" b="1" dirty="0">
                <a:solidFill>
                  <a:srgbClr val="7030A0"/>
                </a:solidFill>
                <a:latin typeface="微软雅黑" panose="020B0503020204020204" pitchFamily="34" charset="-122"/>
                <a:ea typeface="微软雅黑" panose="020B0503020204020204" pitchFamily="34" charset="-122"/>
              </a:rPr>
              <a:t>: PPT</a:t>
            </a:r>
          </a:p>
        </p:txBody>
      </p:sp>
      <p:sp>
        <p:nvSpPr>
          <p:cNvPr id="18"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创业项目路</a:t>
            </a:r>
            <a:r>
              <a:rPr lang="zh-CN" altLang="en-US" sz="2400" b="1" dirty="0" smtClean="0">
                <a:solidFill>
                  <a:schemeClr val="tx1">
                    <a:lumMod val="75000"/>
                    <a:lumOff val="25000"/>
                  </a:schemeClr>
                </a:solidFill>
                <a:latin typeface="微软雅黑" pitchFamily="34" charset="-122"/>
                <a:ea typeface="微软雅黑" pitchFamily="34" charset="-122"/>
              </a:rPr>
              <a:t>演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成功路演的五个重要工具</a:t>
            </a:r>
          </a:p>
        </p:txBody>
      </p:sp>
    </p:spTree>
    <p:extLst>
      <p:ext uri="{BB962C8B-B14F-4D97-AF65-F5344CB8AC3E}">
        <p14:creationId xmlns:p14="http://schemas.microsoft.com/office/powerpoint/2010/main" val="120019734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80">
                                          <p:stCondLst>
                                            <p:cond delay="0"/>
                                          </p:stCondLst>
                                        </p:cTn>
                                        <p:tgtEl>
                                          <p:spTgt spid="13"/>
                                        </p:tgtEl>
                                      </p:cBhvr>
                                    </p:animEffect>
                                    <p:anim calcmode="lin" valueType="num">
                                      <p:cBhvr>
                                        <p:cTn id="24"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29" dur="26">
                                          <p:stCondLst>
                                            <p:cond delay="650"/>
                                          </p:stCondLst>
                                        </p:cTn>
                                        <p:tgtEl>
                                          <p:spTgt spid="13"/>
                                        </p:tgtEl>
                                      </p:cBhvr>
                                      <p:to x="100000" y="60000"/>
                                    </p:animScale>
                                    <p:animScale>
                                      <p:cBhvr>
                                        <p:cTn id="30" dur="166" decel="50000">
                                          <p:stCondLst>
                                            <p:cond delay="676"/>
                                          </p:stCondLst>
                                        </p:cTn>
                                        <p:tgtEl>
                                          <p:spTgt spid="13"/>
                                        </p:tgtEl>
                                      </p:cBhvr>
                                      <p:to x="100000" y="100000"/>
                                    </p:animScale>
                                    <p:animScale>
                                      <p:cBhvr>
                                        <p:cTn id="31" dur="26">
                                          <p:stCondLst>
                                            <p:cond delay="1312"/>
                                          </p:stCondLst>
                                        </p:cTn>
                                        <p:tgtEl>
                                          <p:spTgt spid="13"/>
                                        </p:tgtEl>
                                      </p:cBhvr>
                                      <p:to x="100000" y="80000"/>
                                    </p:animScale>
                                    <p:animScale>
                                      <p:cBhvr>
                                        <p:cTn id="32" dur="166" decel="50000">
                                          <p:stCondLst>
                                            <p:cond delay="1338"/>
                                          </p:stCondLst>
                                        </p:cTn>
                                        <p:tgtEl>
                                          <p:spTgt spid="13"/>
                                        </p:tgtEl>
                                      </p:cBhvr>
                                      <p:to x="100000" y="100000"/>
                                    </p:animScale>
                                    <p:animScale>
                                      <p:cBhvr>
                                        <p:cTn id="33" dur="26">
                                          <p:stCondLst>
                                            <p:cond delay="1642"/>
                                          </p:stCondLst>
                                        </p:cTn>
                                        <p:tgtEl>
                                          <p:spTgt spid="13"/>
                                        </p:tgtEl>
                                      </p:cBhvr>
                                      <p:to x="100000" y="90000"/>
                                    </p:animScale>
                                    <p:animScale>
                                      <p:cBhvr>
                                        <p:cTn id="34" dur="166" decel="50000">
                                          <p:stCondLst>
                                            <p:cond delay="1668"/>
                                          </p:stCondLst>
                                        </p:cTn>
                                        <p:tgtEl>
                                          <p:spTgt spid="13"/>
                                        </p:tgtEl>
                                      </p:cBhvr>
                                      <p:to x="100000" y="100000"/>
                                    </p:animScale>
                                    <p:animScale>
                                      <p:cBhvr>
                                        <p:cTn id="35" dur="26">
                                          <p:stCondLst>
                                            <p:cond delay="1808"/>
                                          </p:stCondLst>
                                        </p:cTn>
                                        <p:tgtEl>
                                          <p:spTgt spid="13"/>
                                        </p:tgtEl>
                                      </p:cBhvr>
                                      <p:to x="100000" y="95000"/>
                                    </p:animScale>
                                    <p:animScale>
                                      <p:cBhvr>
                                        <p:cTn id="36" dur="166" decel="50000">
                                          <p:stCondLst>
                                            <p:cond delay="1834"/>
                                          </p:stCondLst>
                                        </p:cTn>
                                        <p:tgtEl>
                                          <p:spTgt spid="13"/>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80">
                                          <p:stCondLst>
                                            <p:cond delay="0"/>
                                          </p:stCondLst>
                                        </p:cTn>
                                        <p:tgtEl>
                                          <p:spTgt spid="16"/>
                                        </p:tgtEl>
                                      </p:cBhvr>
                                    </p:animEffect>
                                    <p:anim calcmode="lin" valueType="num">
                                      <p:cBhvr>
                                        <p:cTn id="40"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45" dur="26">
                                          <p:stCondLst>
                                            <p:cond delay="650"/>
                                          </p:stCondLst>
                                        </p:cTn>
                                        <p:tgtEl>
                                          <p:spTgt spid="16"/>
                                        </p:tgtEl>
                                      </p:cBhvr>
                                      <p:to x="100000" y="60000"/>
                                    </p:animScale>
                                    <p:animScale>
                                      <p:cBhvr>
                                        <p:cTn id="46" dur="166" decel="50000">
                                          <p:stCondLst>
                                            <p:cond delay="676"/>
                                          </p:stCondLst>
                                        </p:cTn>
                                        <p:tgtEl>
                                          <p:spTgt spid="16"/>
                                        </p:tgtEl>
                                      </p:cBhvr>
                                      <p:to x="100000" y="100000"/>
                                    </p:animScale>
                                    <p:animScale>
                                      <p:cBhvr>
                                        <p:cTn id="47" dur="26">
                                          <p:stCondLst>
                                            <p:cond delay="1312"/>
                                          </p:stCondLst>
                                        </p:cTn>
                                        <p:tgtEl>
                                          <p:spTgt spid="16"/>
                                        </p:tgtEl>
                                      </p:cBhvr>
                                      <p:to x="100000" y="80000"/>
                                    </p:animScale>
                                    <p:animScale>
                                      <p:cBhvr>
                                        <p:cTn id="48" dur="166" decel="50000">
                                          <p:stCondLst>
                                            <p:cond delay="1338"/>
                                          </p:stCondLst>
                                        </p:cTn>
                                        <p:tgtEl>
                                          <p:spTgt spid="16"/>
                                        </p:tgtEl>
                                      </p:cBhvr>
                                      <p:to x="100000" y="100000"/>
                                    </p:animScale>
                                    <p:animScale>
                                      <p:cBhvr>
                                        <p:cTn id="49" dur="26">
                                          <p:stCondLst>
                                            <p:cond delay="1642"/>
                                          </p:stCondLst>
                                        </p:cTn>
                                        <p:tgtEl>
                                          <p:spTgt spid="16"/>
                                        </p:tgtEl>
                                      </p:cBhvr>
                                      <p:to x="100000" y="90000"/>
                                    </p:animScale>
                                    <p:animScale>
                                      <p:cBhvr>
                                        <p:cTn id="50" dur="166" decel="50000">
                                          <p:stCondLst>
                                            <p:cond delay="1668"/>
                                          </p:stCondLst>
                                        </p:cTn>
                                        <p:tgtEl>
                                          <p:spTgt spid="16"/>
                                        </p:tgtEl>
                                      </p:cBhvr>
                                      <p:to x="100000" y="100000"/>
                                    </p:animScale>
                                    <p:animScale>
                                      <p:cBhvr>
                                        <p:cTn id="51" dur="26">
                                          <p:stCondLst>
                                            <p:cond delay="1808"/>
                                          </p:stCondLst>
                                        </p:cTn>
                                        <p:tgtEl>
                                          <p:spTgt spid="16"/>
                                        </p:tgtEl>
                                      </p:cBhvr>
                                      <p:to x="100000" y="95000"/>
                                    </p:animScale>
                                    <p:animScale>
                                      <p:cBhvr>
                                        <p:cTn id="52" dur="166" decel="50000">
                                          <p:stCondLst>
                                            <p:cond delay="1834"/>
                                          </p:stCondLst>
                                        </p:cTn>
                                        <p:tgtEl>
                                          <p:spTgt spid="16"/>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down)">
                                      <p:cBhvr>
                                        <p:cTn id="55" dur="580">
                                          <p:stCondLst>
                                            <p:cond delay="0"/>
                                          </p:stCondLst>
                                        </p:cTn>
                                        <p:tgtEl>
                                          <p:spTgt spid="17"/>
                                        </p:tgtEl>
                                      </p:cBhvr>
                                    </p:animEffect>
                                    <p:anim calcmode="lin" valueType="num">
                                      <p:cBhvr>
                                        <p:cTn id="56"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61" dur="26">
                                          <p:stCondLst>
                                            <p:cond delay="650"/>
                                          </p:stCondLst>
                                        </p:cTn>
                                        <p:tgtEl>
                                          <p:spTgt spid="17"/>
                                        </p:tgtEl>
                                      </p:cBhvr>
                                      <p:to x="100000" y="60000"/>
                                    </p:animScale>
                                    <p:animScale>
                                      <p:cBhvr>
                                        <p:cTn id="62" dur="166" decel="50000">
                                          <p:stCondLst>
                                            <p:cond delay="676"/>
                                          </p:stCondLst>
                                        </p:cTn>
                                        <p:tgtEl>
                                          <p:spTgt spid="17"/>
                                        </p:tgtEl>
                                      </p:cBhvr>
                                      <p:to x="100000" y="100000"/>
                                    </p:animScale>
                                    <p:animScale>
                                      <p:cBhvr>
                                        <p:cTn id="63" dur="26">
                                          <p:stCondLst>
                                            <p:cond delay="1312"/>
                                          </p:stCondLst>
                                        </p:cTn>
                                        <p:tgtEl>
                                          <p:spTgt spid="17"/>
                                        </p:tgtEl>
                                      </p:cBhvr>
                                      <p:to x="100000" y="80000"/>
                                    </p:animScale>
                                    <p:animScale>
                                      <p:cBhvr>
                                        <p:cTn id="64" dur="166" decel="50000">
                                          <p:stCondLst>
                                            <p:cond delay="1338"/>
                                          </p:stCondLst>
                                        </p:cTn>
                                        <p:tgtEl>
                                          <p:spTgt spid="17"/>
                                        </p:tgtEl>
                                      </p:cBhvr>
                                      <p:to x="100000" y="100000"/>
                                    </p:animScale>
                                    <p:animScale>
                                      <p:cBhvr>
                                        <p:cTn id="65" dur="26">
                                          <p:stCondLst>
                                            <p:cond delay="1642"/>
                                          </p:stCondLst>
                                        </p:cTn>
                                        <p:tgtEl>
                                          <p:spTgt spid="17"/>
                                        </p:tgtEl>
                                      </p:cBhvr>
                                      <p:to x="100000" y="90000"/>
                                    </p:animScale>
                                    <p:animScale>
                                      <p:cBhvr>
                                        <p:cTn id="66" dur="166" decel="50000">
                                          <p:stCondLst>
                                            <p:cond delay="1668"/>
                                          </p:stCondLst>
                                        </p:cTn>
                                        <p:tgtEl>
                                          <p:spTgt spid="17"/>
                                        </p:tgtEl>
                                      </p:cBhvr>
                                      <p:to x="100000" y="100000"/>
                                    </p:animScale>
                                    <p:animScale>
                                      <p:cBhvr>
                                        <p:cTn id="67" dur="26">
                                          <p:stCondLst>
                                            <p:cond delay="1808"/>
                                          </p:stCondLst>
                                        </p:cTn>
                                        <p:tgtEl>
                                          <p:spTgt spid="17"/>
                                        </p:tgtEl>
                                      </p:cBhvr>
                                      <p:to x="100000" y="95000"/>
                                    </p:animScale>
                                    <p:animScale>
                                      <p:cBhvr>
                                        <p:cTn id="68" dur="166" decel="50000">
                                          <p:stCondLst>
                                            <p:cond delay="1834"/>
                                          </p:stCondLst>
                                        </p:cTn>
                                        <p:tgtEl>
                                          <p:spTgt spid="1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6029" y="189483"/>
            <a:ext cx="12192000" cy="1727743"/>
          </a:xfrm>
          <a:prstGeom prst="rect">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 name="矩形 1"/>
          <p:cNvSpPr/>
          <p:nvPr/>
        </p:nvSpPr>
        <p:spPr>
          <a:xfrm>
            <a:off x="-6029" y="892"/>
            <a:ext cx="12221116" cy="1844344"/>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 name="圆角矩形 8"/>
          <p:cNvSpPr/>
          <p:nvPr/>
        </p:nvSpPr>
        <p:spPr>
          <a:xfrm>
            <a:off x="1848635" y="909376"/>
            <a:ext cx="3671452" cy="575915"/>
          </a:xfrm>
          <a:prstGeom prst="roundRect">
            <a:avLst>
              <a:gd name="adj" fmla="val 0"/>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10" name="TextBox 9"/>
          <p:cNvSpPr txBox="1"/>
          <p:nvPr/>
        </p:nvSpPr>
        <p:spPr>
          <a:xfrm>
            <a:off x="1776646" y="962207"/>
            <a:ext cx="3743441" cy="553827"/>
          </a:xfrm>
          <a:prstGeom prst="rect">
            <a:avLst/>
          </a:prstGeom>
          <a:noFill/>
        </p:spPr>
        <p:txBody>
          <a:bodyPr wrap="square" lIns="121917" tIns="60958" rIns="121917" bIns="60958" rtlCol="0">
            <a:spAutoFit/>
          </a:bodyPr>
          <a:lstStyle/>
          <a:p>
            <a:pPr algn="ctr"/>
            <a:r>
              <a:rPr lang="zh-CN" altLang="en-US" sz="2800" b="1" dirty="0" smtClean="0">
                <a:solidFill>
                  <a:schemeClr val="bg1"/>
                </a:solidFill>
                <a:latin typeface="微软雅黑" pitchFamily="34" charset="-122"/>
                <a:ea typeface="微软雅黑" pitchFamily="34" charset="-122"/>
              </a:rPr>
              <a:t>故事引入</a:t>
            </a:r>
            <a:endParaRPr lang="zh-CN" altLang="en-US" sz="2800" b="1" dirty="0">
              <a:solidFill>
                <a:schemeClr val="bg1"/>
              </a:solidFill>
              <a:latin typeface="Impact MT Std" pitchFamily="34" charset="0"/>
              <a:ea typeface="微软雅黑" panose="020B0503020204020204" pitchFamily="34" charset="-122"/>
            </a:endParaRPr>
          </a:p>
        </p:txBody>
      </p:sp>
      <p:sp>
        <p:nvSpPr>
          <p:cNvPr id="18" name="矩形 17"/>
          <p:cNvSpPr/>
          <p:nvPr/>
        </p:nvSpPr>
        <p:spPr>
          <a:xfrm flipH="1">
            <a:off x="-1" y="6524540"/>
            <a:ext cx="12192001" cy="3604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5" name="矩形 14"/>
          <p:cNvSpPr/>
          <p:nvPr/>
        </p:nvSpPr>
        <p:spPr bwMode="auto">
          <a:xfrm>
            <a:off x="8126547" y="981366"/>
            <a:ext cx="2105372" cy="1527549"/>
          </a:xfrm>
          <a:prstGeom prst="rect">
            <a:avLst/>
          </a:prstGeom>
          <a:blipFill>
            <a:blip r:embed="rId3" cstate="print">
              <a:extLst>
                <a:ext uri="{28A0092B-C50C-407E-A947-70E740481C1C}">
                  <a14:useLocalDpi xmlns:a14="http://schemas.microsoft.com/office/drawing/2010/main"/>
                </a:ext>
              </a:extLst>
            </a:blip>
            <a:srcRect/>
            <a:stretch>
              <a:fillRect/>
            </a:stretch>
          </a:blipFill>
          <a:ln w="3175">
            <a:solidFill>
              <a:srgbClr val="5F5F5F"/>
            </a:solidFill>
            <a:miter lim="800000"/>
            <a:headEnd/>
            <a:tailEnd/>
          </a:ln>
          <a:extLst/>
        </p:spPr>
        <p:txBody>
          <a:bodyPr vert="horz" wrap="square" lIns="121877" tIns="60938" rIns="121877" bIns="60938" numCol="1" rtlCol="0" anchor="t" anchorCtr="0" compatLnSpc="1">
            <a:prstTxWarp prst="textNoShape">
              <a:avLst/>
            </a:prstTxWarp>
          </a:bodyPr>
          <a:lstStyle/>
          <a:p>
            <a:pPr defTabSz="1218735" fontAlgn="base">
              <a:spcBef>
                <a:spcPct val="0"/>
              </a:spcBef>
              <a:spcAft>
                <a:spcPct val="0"/>
              </a:spcAft>
            </a:pPr>
            <a:endParaRPr lang="zh-CN" altLang="en-US" sz="2400">
              <a:latin typeface="Arial" panose="020B0604020202020204" pitchFamily="34" charset="0"/>
              <a:ea typeface="宋体" panose="02010600030101010101" pitchFamily="2" charset="-122"/>
            </a:endParaRPr>
          </a:p>
        </p:txBody>
      </p:sp>
      <p:sp>
        <p:nvSpPr>
          <p:cNvPr id="16" name="TextBox 9"/>
          <p:cNvSpPr>
            <a:spLocks noChangeArrowheads="1"/>
          </p:cNvSpPr>
          <p:nvPr/>
        </p:nvSpPr>
        <p:spPr bwMode="auto">
          <a:xfrm>
            <a:off x="552450" y="1692672"/>
            <a:ext cx="11093449" cy="4930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77" tIns="60938" rIns="121877" bIns="6093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20000"/>
              </a:lnSpc>
              <a:spcAft>
                <a:spcPts val="1200"/>
              </a:spcAft>
            </a:pPr>
            <a:r>
              <a:rPr lang="zh-CN" altLang="en-US" b="1" dirty="0">
                <a:solidFill>
                  <a:srgbClr val="FF0000"/>
                </a:solidFill>
                <a:latin typeface="微软雅黑" pitchFamily="34" charset="-122"/>
                <a:ea typeface="微软雅黑" pitchFamily="34" charset="-122"/>
                <a:sym typeface="微软雅黑" pitchFamily="34" charset="-122"/>
              </a:rPr>
              <a:t>脚踏实地的实业家</a:t>
            </a:r>
            <a:r>
              <a:rPr lang="en-US" altLang="zh-CN" b="1" dirty="0">
                <a:solidFill>
                  <a:srgbClr val="FF0000"/>
                </a:solidFill>
                <a:latin typeface="微软雅黑" pitchFamily="34" charset="-122"/>
                <a:ea typeface="微软雅黑" pitchFamily="34" charset="-122"/>
                <a:sym typeface="微软雅黑" pitchFamily="34" charset="-122"/>
              </a:rPr>
              <a:t>———</a:t>
            </a:r>
            <a:r>
              <a:rPr lang="zh-CN" altLang="en-US" b="1" dirty="0">
                <a:solidFill>
                  <a:srgbClr val="FF0000"/>
                </a:solidFill>
                <a:latin typeface="微软雅黑" pitchFamily="34" charset="-122"/>
                <a:ea typeface="微软雅黑" pitchFamily="34" charset="-122"/>
                <a:sym typeface="微软雅黑" pitchFamily="34" charset="-122"/>
              </a:rPr>
              <a:t>福耀玻璃创始人</a:t>
            </a:r>
            <a:r>
              <a:rPr lang="zh-CN" altLang="en-US" b="1" dirty="0" smtClean="0">
                <a:solidFill>
                  <a:srgbClr val="FF0000"/>
                </a:solidFill>
                <a:latin typeface="微软雅黑" pitchFamily="34" charset="-122"/>
                <a:ea typeface="微软雅黑" pitchFamily="34" charset="-122"/>
                <a:sym typeface="微软雅黑" pitchFamily="34" charset="-122"/>
              </a:rPr>
              <a:t>曹德旺</a:t>
            </a:r>
            <a:endParaRPr lang="zh-CN" altLang="en-US" b="1" dirty="0">
              <a:solidFill>
                <a:srgbClr val="FF0000"/>
              </a:solidFill>
              <a:latin typeface="微软雅黑" pitchFamily="34" charset="-122"/>
              <a:ea typeface="微软雅黑" pitchFamily="34" charset="-122"/>
              <a:sym typeface="微软雅黑" pitchFamily="34" charset="-122"/>
            </a:endParaRPr>
          </a:p>
          <a:p>
            <a:pPr indent="457200" algn="just" eaLnBrk="1" hangingPunct="1">
              <a:lnSpc>
                <a:spcPct val="120000"/>
              </a:lnSpc>
            </a:pP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福耀玻璃的前身是创办于 </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1976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年的福建福清市高山镇的一家乡镇企业高山异形</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玻璃厂</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 </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1983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年 </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4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月</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曹德旺承包了这家连年亏损的小厂</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当年就赚了 </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20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多万元</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a:t>
            </a:r>
            <a:r>
              <a:rPr lang="en-US" altLang="zh-CN" dirty="0" smtClean="0">
                <a:solidFill>
                  <a:schemeClr val="tx1">
                    <a:lumMod val="75000"/>
                    <a:lumOff val="25000"/>
                  </a:schemeClr>
                </a:solidFill>
                <a:latin typeface="微软雅黑" pitchFamily="34" charset="-122"/>
                <a:ea typeface="微软雅黑" pitchFamily="34" charset="-122"/>
                <a:sym typeface="微软雅黑" pitchFamily="34" charset="-122"/>
              </a:rPr>
              <a:t>1985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年</a:t>
            </a:r>
            <a:r>
              <a:rPr lang="en-US" altLang="zh-CN" dirty="0" smtClean="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高山</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异形玻璃厂合资</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曹德旺赚到人生第一桶金</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。当时</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是通过购买上海耀华玻璃厂的旧</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设备</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图纸</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完成设备安装和投产的</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a:t>
            </a:r>
            <a:r>
              <a:rPr lang="en-US" altLang="zh-CN" dirty="0" smtClean="0">
                <a:solidFill>
                  <a:schemeClr val="tx1">
                    <a:lumMod val="75000"/>
                    <a:lumOff val="25000"/>
                  </a:schemeClr>
                </a:solidFill>
                <a:latin typeface="微软雅黑" pitchFamily="34" charset="-122"/>
                <a:ea typeface="微软雅黑" pitchFamily="34" charset="-122"/>
                <a:sym typeface="微软雅黑" pitchFamily="34" charset="-122"/>
              </a:rPr>
              <a:t>1987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年</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曹德旺联合 </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11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个股东集资 </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627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万元</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在</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高山异</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形玻璃厂的基础上</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成立了中外合资福耀玻璃有限公司</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。尔后</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福耀玻璃不断引进</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新技术、新</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设备</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从只能生产十多种规格产品的小厂</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发展到能</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生产</a:t>
            </a:r>
            <a:r>
              <a:rPr lang="en-US" altLang="zh-CN" dirty="0" smtClean="0">
                <a:solidFill>
                  <a:schemeClr val="tx1">
                    <a:lumMod val="75000"/>
                    <a:lumOff val="25000"/>
                  </a:schemeClr>
                </a:solidFill>
                <a:latin typeface="微软雅黑" pitchFamily="34" charset="-122"/>
                <a:ea typeface="微软雅黑" pitchFamily="34" charset="-122"/>
                <a:sym typeface="微软雅黑" pitchFamily="34" charset="-122"/>
              </a:rPr>
              <a:t>1</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万</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多种规格产品的</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大公司</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结束了中国汽车玻璃依赖进口的历史</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1991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年</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福耀玻璃获准公开发行股票</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成为</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国内</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首家上市民营企业</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也是第一家同行业上市公司。 </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1996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年</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由国际汽车玻璃龙头企业</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法国</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圣戈班投资 </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1530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万美元</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福耀投资 </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1470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万美元</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双方合资成立万达汽车玻璃</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有限公司。</a:t>
            </a:r>
            <a:r>
              <a:rPr lang="en-US" altLang="zh-CN" dirty="0" smtClean="0">
                <a:solidFill>
                  <a:schemeClr val="tx1">
                    <a:lumMod val="75000"/>
                    <a:lumOff val="25000"/>
                  </a:schemeClr>
                </a:solidFill>
                <a:latin typeface="微软雅黑" pitchFamily="34" charset="-122"/>
                <a:ea typeface="微软雅黑" pitchFamily="34" charset="-122"/>
                <a:sym typeface="微软雅黑" pitchFamily="34" charset="-122"/>
              </a:rPr>
              <a:t>3</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年</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的合作</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让曹德旺受益匪浅</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福耀的员工直接到法国圣戈班的生产一线接受再</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培训</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在生产流程</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、设计</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思路</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、工艺</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路线上让福耀的员工见识了先进的蓝本并得到实践</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还领略</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了圣戈班具有国际水准的管理模式和一些可取的理财理念</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学会了怎样做一个典范</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的汽车</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玻璃供应商。 如今</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福耀公司生产的汽车玻璃占中国汽车玻璃 </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71%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的市场份额的同时</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还成功挺进国际汽车玻璃配套市场</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在竞争激烈的国际市场占据了一席之地。 福耀</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是德国</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奥迪、 奔驰、 宝马、 宾利等的合格供应商</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并成为世界第三大汽车玻璃厂商。</a:t>
            </a:r>
            <a:endParaRPr lang="en-US" altLang="zh-CN" dirty="0">
              <a:solidFill>
                <a:schemeClr val="tx1">
                  <a:lumMod val="75000"/>
                  <a:lumOff val="25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149920113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par>
                                <p:cTn id="8" presetID="41" presetClass="entr" presetSubtype="0" fill="hold" grpId="0" nodeType="withEffect">
                                  <p:stCondLst>
                                    <p:cond delay="500"/>
                                  </p:stCondLst>
                                  <p:iterate type="lt">
                                    <p:tmPct val="10000"/>
                                  </p:iterate>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10"/>
                                        </p:tgtEl>
                                        <p:attrNameLst>
                                          <p:attrName>ppt_y</p:attrName>
                                        </p:attrNameLst>
                                      </p:cBhvr>
                                      <p:tavLst>
                                        <p:tav tm="0">
                                          <p:val>
                                            <p:strVal val="#ppt_y"/>
                                          </p:val>
                                        </p:tav>
                                        <p:tav tm="100000">
                                          <p:val>
                                            <p:strVal val="#ppt_y"/>
                                          </p:val>
                                        </p:tav>
                                      </p:tavLst>
                                    </p:anim>
                                    <p:anim calcmode="lin" valueType="num">
                                      <p:cBhvr>
                                        <p:cTn id="1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10"/>
                                        </p:tgtEl>
                                      </p:cBhvr>
                                    </p:animEffect>
                                  </p:childTnLst>
                                </p:cTn>
                              </p:par>
                            </p:childTnLst>
                          </p:cTn>
                        </p:par>
                        <p:par>
                          <p:cTn id="15" fill="hold">
                            <p:stCondLst>
                              <p:cond delay="2000"/>
                            </p:stCondLst>
                            <p:childTnLst>
                              <p:par>
                                <p:cTn id="16" presetID="14" presetClass="entr" presetSubtype="1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randombar(horizontal)">
                                      <p:cBhvr>
                                        <p:cTn id="18" dur="1000"/>
                                        <p:tgtEl>
                                          <p:spTgt spid="16"/>
                                        </p:tgtEl>
                                      </p:cBhvr>
                                    </p:animEffect>
                                  </p:childTnLst>
                                </p:cTn>
                              </p:par>
                            </p:childTnLst>
                          </p:cTn>
                        </p:par>
                        <p:par>
                          <p:cTn id="19" fill="hold">
                            <p:stCondLst>
                              <p:cond delay="3000"/>
                            </p:stCondLst>
                            <p:childTnLst>
                              <p:par>
                                <p:cTn id="20" presetID="52" presetClass="entr" presetSubtype="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Scale>
                                      <p:cBhvr>
                                        <p:cTn id="22" dur="5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3" dur="500" decel="50000" fill="hold">
                                          <p:stCondLst>
                                            <p:cond delay="0"/>
                                          </p:stCondLst>
                                        </p:cTn>
                                        <p:tgtEl>
                                          <p:spTgt spid="15"/>
                                        </p:tgtEl>
                                        <p:attrNameLst>
                                          <p:attrName>ppt_x,ppt_y</p:attrName>
                                        </p:attrNameLst>
                                      </p:cBhvr>
                                      <p:rCtr x="0" y="0"/>
                                    </p:animMotion>
                                    <p:animEffect>
                                      <p:cBhvr>
                                        <p:cTn id="2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5" grpId="0" animBg="1"/>
      <p:bldP spid="1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0" name="组合 19"/>
          <p:cNvGrpSpPr/>
          <p:nvPr/>
        </p:nvGrpSpPr>
        <p:grpSpPr>
          <a:xfrm>
            <a:off x="192881" y="893"/>
            <a:ext cx="575915" cy="836495"/>
            <a:chOff x="841003" y="360040"/>
            <a:chExt cx="504056" cy="836712"/>
          </a:xfrm>
          <a:solidFill>
            <a:schemeClr val="accent1"/>
          </a:solidFill>
        </p:grpSpPr>
        <p:sp>
          <p:nvSpPr>
            <p:cNvPr id="21" name="矩形 2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2" name="等腰三角形 2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AutoShape 3"/>
          <p:cNvSpPr>
            <a:spLocks noChangeArrowheads="1"/>
          </p:cNvSpPr>
          <p:nvPr/>
        </p:nvSpPr>
        <p:spPr bwMode="gray">
          <a:xfrm>
            <a:off x="1533683" y="1566577"/>
            <a:ext cx="8486618" cy="3240373"/>
          </a:xfrm>
          <a:prstGeom prst="roundRect">
            <a:avLst>
              <a:gd name="adj" fmla="val 9481"/>
            </a:avLst>
          </a:prstGeom>
          <a:noFill/>
          <a:ln w="19050">
            <a:solidFill>
              <a:schemeClr val="tx1"/>
            </a:solidFill>
            <a:round/>
          </a:ln>
          <a:effectLst/>
          <a:extLst>
            <a:ext uri="{909E8E84-426E-40DD-AFC4-6F175D3DCCD1}">
              <a14:hiddenFill xmlns:a14="http://schemas.microsoft.com/office/drawing/2010/main">
                <a:gradFill rotWithShape="1">
                  <a:gsLst>
                    <a:gs pos="0">
                      <a:schemeClr val="bg1"/>
                    </a:gs>
                    <a:gs pos="50000">
                      <a:srgbClr val="EAEAEA"/>
                    </a:gs>
                    <a:gs pos="100000">
                      <a:schemeClr val="bg1"/>
                    </a:gs>
                  </a:gsLst>
                  <a:lin ang="2700000" scaled="1"/>
                </a:gradFill>
              </a14:hiddenFill>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grpSp>
        <p:nvGrpSpPr>
          <p:cNvPr id="13" name="Group 4"/>
          <p:cNvGrpSpPr/>
          <p:nvPr/>
        </p:nvGrpSpPr>
        <p:grpSpPr bwMode="auto">
          <a:xfrm>
            <a:off x="1838444" y="1366552"/>
            <a:ext cx="4848106" cy="444500"/>
            <a:chOff x="624" y="672"/>
            <a:chExt cx="1773" cy="240"/>
          </a:xfrm>
        </p:grpSpPr>
        <p:sp>
          <p:nvSpPr>
            <p:cNvPr id="14" name="AutoShape 5"/>
            <p:cNvSpPr>
              <a:spLocks noChangeArrowheads="1"/>
            </p:cNvSpPr>
            <p:nvPr/>
          </p:nvSpPr>
          <p:spPr bwMode="gray">
            <a:xfrm>
              <a:off x="624" y="672"/>
              <a:ext cx="1773" cy="240"/>
            </a:xfrm>
            <a:prstGeom prst="roundRect">
              <a:avLst>
                <a:gd name="adj" fmla="val 27917"/>
              </a:avLst>
            </a:prstGeom>
            <a:solidFill>
              <a:srgbClr val="7BB11B"/>
            </a:solidFill>
            <a:ln>
              <a:noFill/>
            </a:ln>
            <a:effectLst>
              <a:outerShdw dist="25400" dir="5400000" algn="ctr" rotWithShape="0">
                <a:srgbClr val="1C1C1C">
                  <a:alpha val="50000"/>
                </a:srgbClr>
              </a:outerShdw>
            </a:effectLst>
            <a:extLst>
              <a:ext uri="{91240B29-F687-4F45-9708-019B960494DF}">
                <a14:hiddenLine xmlns:a14="http://schemas.microsoft.com/office/drawing/2010/main" w="9525">
                  <a:solidFill>
                    <a:schemeClr val="tx1"/>
                  </a:solidFill>
                  <a:rou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sp>
          <p:nvSpPr>
            <p:cNvPr id="15" name="AutoShape 6"/>
            <p:cNvSpPr>
              <a:spLocks noChangeArrowheads="1"/>
            </p:cNvSpPr>
            <p:nvPr/>
          </p:nvSpPr>
          <p:spPr bwMode="gray">
            <a:xfrm>
              <a:off x="636" y="674"/>
              <a:ext cx="1748" cy="108"/>
            </a:xfrm>
            <a:prstGeom prst="roundRect">
              <a:avLst>
                <a:gd name="adj" fmla="val 50000"/>
              </a:avLst>
            </a:prstGeom>
            <a:gradFill rotWithShape="1">
              <a:gsLst>
                <a:gs pos="0">
                  <a:srgbClr val="7BB11B">
                    <a:gamma/>
                    <a:tint val="0"/>
                    <a:invGamma/>
                    <a:alpha val="30000"/>
                  </a:srgbClr>
                </a:gs>
                <a:gs pos="100000">
                  <a:srgbClr val="7BB11B">
                    <a:alpha val="30000"/>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grpSp>
      <p:sp>
        <p:nvSpPr>
          <p:cNvPr id="16" name="Rectangle 30"/>
          <p:cNvSpPr>
            <a:spLocks noChangeArrowheads="1"/>
          </p:cNvSpPr>
          <p:nvPr/>
        </p:nvSpPr>
        <p:spPr bwMode="black">
          <a:xfrm>
            <a:off x="1994705" y="2494075"/>
            <a:ext cx="7447745"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indent="457200" algn="just">
              <a:lnSpc>
                <a:spcPct val="120000"/>
              </a:lnSpc>
              <a:spcBef>
                <a:spcPts val="0"/>
              </a:spcBef>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在路演中不能随便找一个视频短片就播放出来吸引眼球</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路演的对象和路演者要</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呈现的</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价值不同</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所用到的视频短片类型也就不同</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比如团队片</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、产品</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片</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、品牌</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片</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、营销</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片</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、情感</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片</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、技术</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片等</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要切合实际选择最合适的短片合理利用。</a:t>
            </a:r>
          </a:p>
        </p:txBody>
      </p:sp>
      <p:sp>
        <p:nvSpPr>
          <p:cNvPr id="17" name="Rectangle 28"/>
          <p:cNvSpPr>
            <a:spLocks noChangeArrowheads="1"/>
          </p:cNvSpPr>
          <p:nvPr/>
        </p:nvSpPr>
        <p:spPr bwMode="black">
          <a:xfrm>
            <a:off x="2499788" y="1338673"/>
            <a:ext cx="2901756" cy="453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indent="457200" algn="just">
              <a:lnSpc>
                <a:spcPct val="130000"/>
              </a:lnSpc>
              <a:spcBef>
                <a:spcPts val="0"/>
              </a:spcBef>
              <a:defRPr/>
            </a:pPr>
            <a:r>
              <a:rPr lang="en-US" altLang="zh-CN" sz="2000" b="1" dirty="0">
                <a:solidFill>
                  <a:srgbClr val="7030A0"/>
                </a:solidFill>
                <a:latin typeface="微软雅黑" panose="020B0503020204020204" pitchFamily="34" charset="-122"/>
                <a:ea typeface="微软雅黑" panose="020B0503020204020204" pitchFamily="34" charset="-122"/>
              </a:rPr>
              <a:t>2. </a:t>
            </a:r>
            <a:r>
              <a:rPr lang="zh-CN" altLang="en-US" sz="2000" b="1" dirty="0">
                <a:solidFill>
                  <a:srgbClr val="7030A0"/>
                </a:solidFill>
                <a:latin typeface="微软雅黑" panose="020B0503020204020204" pitchFamily="34" charset="-122"/>
                <a:ea typeface="微软雅黑" panose="020B0503020204020204" pitchFamily="34" charset="-122"/>
              </a:rPr>
              <a:t>工具二</a:t>
            </a:r>
            <a:r>
              <a:rPr lang="en-US" altLang="zh-CN" sz="2000" b="1" dirty="0">
                <a:solidFill>
                  <a:srgbClr val="7030A0"/>
                </a:solidFill>
                <a:latin typeface="微软雅黑" panose="020B0503020204020204" pitchFamily="34" charset="-122"/>
                <a:ea typeface="微软雅黑" panose="020B0503020204020204" pitchFamily="34" charset="-122"/>
              </a:rPr>
              <a:t>: </a:t>
            </a:r>
            <a:r>
              <a:rPr lang="zh-CN" altLang="en-US" sz="2000" b="1" dirty="0">
                <a:solidFill>
                  <a:srgbClr val="7030A0"/>
                </a:solidFill>
                <a:latin typeface="微软雅黑" panose="020B0503020204020204" pitchFamily="34" charset="-122"/>
                <a:ea typeface="微软雅黑" panose="020B0503020204020204" pitchFamily="34" charset="-122"/>
              </a:rPr>
              <a:t>视频短片</a:t>
            </a:r>
            <a:endParaRPr lang="en-US" altLang="zh-CN" sz="2000" b="1" dirty="0">
              <a:solidFill>
                <a:srgbClr val="7030A0"/>
              </a:solidFill>
              <a:latin typeface="微软雅黑" panose="020B0503020204020204" pitchFamily="34" charset="-122"/>
              <a:ea typeface="微软雅黑" panose="020B0503020204020204" pitchFamily="34" charset="-122"/>
            </a:endParaRPr>
          </a:p>
        </p:txBody>
      </p:sp>
      <p:sp>
        <p:nvSpPr>
          <p:cNvPr id="18"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创业项目路</a:t>
            </a:r>
            <a:r>
              <a:rPr lang="zh-CN" altLang="en-US" sz="2400" b="1" dirty="0" smtClean="0">
                <a:solidFill>
                  <a:schemeClr val="tx1">
                    <a:lumMod val="75000"/>
                    <a:lumOff val="25000"/>
                  </a:schemeClr>
                </a:solidFill>
                <a:latin typeface="微软雅黑" pitchFamily="34" charset="-122"/>
                <a:ea typeface="微软雅黑" pitchFamily="34" charset="-122"/>
              </a:rPr>
              <a:t>演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成功路演的五个重要工具</a:t>
            </a:r>
          </a:p>
        </p:txBody>
      </p:sp>
    </p:spTree>
    <p:extLst>
      <p:ext uri="{BB962C8B-B14F-4D97-AF65-F5344CB8AC3E}">
        <p14:creationId xmlns:p14="http://schemas.microsoft.com/office/powerpoint/2010/main" val="151285305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80">
                                          <p:stCondLst>
                                            <p:cond delay="0"/>
                                          </p:stCondLst>
                                        </p:cTn>
                                        <p:tgtEl>
                                          <p:spTgt spid="13"/>
                                        </p:tgtEl>
                                      </p:cBhvr>
                                    </p:animEffect>
                                    <p:anim calcmode="lin" valueType="num">
                                      <p:cBhvr>
                                        <p:cTn id="24"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29" dur="26">
                                          <p:stCondLst>
                                            <p:cond delay="650"/>
                                          </p:stCondLst>
                                        </p:cTn>
                                        <p:tgtEl>
                                          <p:spTgt spid="13"/>
                                        </p:tgtEl>
                                      </p:cBhvr>
                                      <p:to x="100000" y="60000"/>
                                    </p:animScale>
                                    <p:animScale>
                                      <p:cBhvr>
                                        <p:cTn id="30" dur="166" decel="50000">
                                          <p:stCondLst>
                                            <p:cond delay="676"/>
                                          </p:stCondLst>
                                        </p:cTn>
                                        <p:tgtEl>
                                          <p:spTgt spid="13"/>
                                        </p:tgtEl>
                                      </p:cBhvr>
                                      <p:to x="100000" y="100000"/>
                                    </p:animScale>
                                    <p:animScale>
                                      <p:cBhvr>
                                        <p:cTn id="31" dur="26">
                                          <p:stCondLst>
                                            <p:cond delay="1312"/>
                                          </p:stCondLst>
                                        </p:cTn>
                                        <p:tgtEl>
                                          <p:spTgt spid="13"/>
                                        </p:tgtEl>
                                      </p:cBhvr>
                                      <p:to x="100000" y="80000"/>
                                    </p:animScale>
                                    <p:animScale>
                                      <p:cBhvr>
                                        <p:cTn id="32" dur="166" decel="50000">
                                          <p:stCondLst>
                                            <p:cond delay="1338"/>
                                          </p:stCondLst>
                                        </p:cTn>
                                        <p:tgtEl>
                                          <p:spTgt spid="13"/>
                                        </p:tgtEl>
                                      </p:cBhvr>
                                      <p:to x="100000" y="100000"/>
                                    </p:animScale>
                                    <p:animScale>
                                      <p:cBhvr>
                                        <p:cTn id="33" dur="26">
                                          <p:stCondLst>
                                            <p:cond delay="1642"/>
                                          </p:stCondLst>
                                        </p:cTn>
                                        <p:tgtEl>
                                          <p:spTgt spid="13"/>
                                        </p:tgtEl>
                                      </p:cBhvr>
                                      <p:to x="100000" y="90000"/>
                                    </p:animScale>
                                    <p:animScale>
                                      <p:cBhvr>
                                        <p:cTn id="34" dur="166" decel="50000">
                                          <p:stCondLst>
                                            <p:cond delay="1668"/>
                                          </p:stCondLst>
                                        </p:cTn>
                                        <p:tgtEl>
                                          <p:spTgt spid="13"/>
                                        </p:tgtEl>
                                      </p:cBhvr>
                                      <p:to x="100000" y="100000"/>
                                    </p:animScale>
                                    <p:animScale>
                                      <p:cBhvr>
                                        <p:cTn id="35" dur="26">
                                          <p:stCondLst>
                                            <p:cond delay="1808"/>
                                          </p:stCondLst>
                                        </p:cTn>
                                        <p:tgtEl>
                                          <p:spTgt spid="13"/>
                                        </p:tgtEl>
                                      </p:cBhvr>
                                      <p:to x="100000" y="95000"/>
                                    </p:animScale>
                                    <p:animScale>
                                      <p:cBhvr>
                                        <p:cTn id="36" dur="166" decel="50000">
                                          <p:stCondLst>
                                            <p:cond delay="1834"/>
                                          </p:stCondLst>
                                        </p:cTn>
                                        <p:tgtEl>
                                          <p:spTgt spid="13"/>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80">
                                          <p:stCondLst>
                                            <p:cond delay="0"/>
                                          </p:stCondLst>
                                        </p:cTn>
                                        <p:tgtEl>
                                          <p:spTgt spid="16"/>
                                        </p:tgtEl>
                                      </p:cBhvr>
                                    </p:animEffect>
                                    <p:anim calcmode="lin" valueType="num">
                                      <p:cBhvr>
                                        <p:cTn id="40"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45" dur="26">
                                          <p:stCondLst>
                                            <p:cond delay="650"/>
                                          </p:stCondLst>
                                        </p:cTn>
                                        <p:tgtEl>
                                          <p:spTgt spid="16"/>
                                        </p:tgtEl>
                                      </p:cBhvr>
                                      <p:to x="100000" y="60000"/>
                                    </p:animScale>
                                    <p:animScale>
                                      <p:cBhvr>
                                        <p:cTn id="46" dur="166" decel="50000">
                                          <p:stCondLst>
                                            <p:cond delay="676"/>
                                          </p:stCondLst>
                                        </p:cTn>
                                        <p:tgtEl>
                                          <p:spTgt spid="16"/>
                                        </p:tgtEl>
                                      </p:cBhvr>
                                      <p:to x="100000" y="100000"/>
                                    </p:animScale>
                                    <p:animScale>
                                      <p:cBhvr>
                                        <p:cTn id="47" dur="26">
                                          <p:stCondLst>
                                            <p:cond delay="1312"/>
                                          </p:stCondLst>
                                        </p:cTn>
                                        <p:tgtEl>
                                          <p:spTgt spid="16"/>
                                        </p:tgtEl>
                                      </p:cBhvr>
                                      <p:to x="100000" y="80000"/>
                                    </p:animScale>
                                    <p:animScale>
                                      <p:cBhvr>
                                        <p:cTn id="48" dur="166" decel="50000">
                                          <p:stCondLst>
                                            <p:cond delay="1338"/>
                                          </p:stCondLst>
                                        </p:cTn>
                                        <p:tgtEl>
                                          <p:spTgt spid="16"/>
                                        </p:tgtEl>
                                      </p:cBhvr>
                                      <p:to x="100000" y="100000"/>
                                    </p:animScale>
                                    <p:animScale>
                                      <p:cBhvr>
                                        <p:cTn id="49" dur="26">
                                          <p:stCondLst>
                                            <p:cond delay="1642"/>
                                          </p:stCondLst>
                                        </p:cTn>
                                        <p:tgtEl>
                                          <p:spTgt spid="16"/>
                                        </p:tgtEl>
                                      </p:cBhvr>
                                      <p:to x="100000" y="90000"/>
                                    </p:animScale>
                                    <p:animScale>
                                      <p:cBhvr>
                                        <p:cTn id="50" dur="166" decel="50000">
                                          <p:stCondLst>
                                            <p:cond delay="1668"/>
                                          </p:stCondLst>
                                        </p:cTn>
                                        <p:tgtEl>
                                          <p:spTgt spid="16"/>
                                        </p:tgtEl>
                                      </p:cBhvr>
                                      <p:to x="100000" y="100000"/>
                                    </p:animScale>
                                    <p:animScale>
                                      <p:cBhvr>
                                        <p:cTn id="51" dur="26">
                                          <p:stCondLst>
                                            <p:cond delay="1808"/>
                                          </p:stCondLst>
                                        </p:cTn>
                                        <p:tgtEl>
                                          <p:spTgt spid="16"/>
                                        </p:tgtEl>
                                      </p:cBhvr>
                                      <p:to x="100000" y="95000"/>
                                    </p:animScale>
                                    <p:animScale>
                                      <p:cBhvr>
                                        <p:cTn id="52" dur="166" decel="50000">
                                          <p:stCondLst>
                                            <p:cond delay="1834"/>
                                          </p:stCondLst>
                                        </p:cTn>
                                        <p:tgtEl>
                                          <p:spTgt spid="16"/>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down)">
                                      <p:cBhvr>
                                        <p:cTn id="55" dur="580">
                                          <p:stCondLst>
                                            <p:cond delay="0"/>
                                          </p:stCondLst>
                                        </p:cTn>
                                        <p:tgtEl>
                                          <p:spTgt spid="17"/>
                                        </p:tgtEl>
                                      </p:cBhvr>
                                    </p:animEffect>
                                    <p:anim calcmode="lin" valueType="num">
                                      <p:cBhvr>
                                        <p:cTn id="56"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61" dur="26">
                                          <p:stCondLst>
                                            <p:cond delay="650"/>
                                          </p:stCondLst>
                                        </p:cTn>
                                        <p:tgtEl>
                                          <p:spTgt spid="17"/>
                                        </p:tgtEl>
                                      </p:cBhvr>
                                      <p:to x="100000" y="60000"/>
                                    </p:animScale>
                                    <p:animScale>
                                      <p:cBhvr>
                                        <p:cTn id="62" dur="166" decel="50000">
                                          <p:stCondLst>
                                            <p:cond delay="676"/>
                                          </p:stCondLst>
                                        </p:cTn>
                                        <p:tgtEl>
                                          <p:spTgt spid="17"/>
                                        </p:tgtEl>
                                      </p:cBhvr>
                                      <p:to x="100000" y="100000"/>
                                    </p:animScale>
                                    <p:animScale>
                                      <p:cBhvr>
                                        <p:cTn id="63" dur="26">
                                          <p:stCondLst>
                                            <p:cond delay="1312"/>
                                          </p:stCondLst>
                                        </p:cTn>
                                        <p:tgtEl>
                                          <p:spTgt spid="17"/>
                                        </p:tgtEl>
                                      </p:cBhvr>
                                      <p:to x="100000" y="80000"/>
                                    </p:animScale>
                                    <p:animScale>
                                      <p:cBhvr>
                                        <p:cTn id="64" dur="166" decel="50000">
                                          <p:stCondLst>
                                            <p:cond delay="1338"/>
                                          </p:stCondLst>
                                        </p:cTn>
                                        <p:tgtEl>
                                          <p:spTgt spid="17"/>
                                        </p:tgtEl>
                                      </p:cBhvr>
                                      <p:to x="100000" y="100000"/>
                                    </p:animScale>
                                    <p:animScale>
                                      <p:cBhvr>
                                        <p:cTn id="65" dur="26">
                                          <p:stCondLst>
                                            <p:cond delay="1642"/>
                                          </p:stCondLst>
                                        </p:cTn>
                                        <p:tgtEl>
                                          <p:spTgt spid="17"/>
                                        </p:tgtEl>
                                      </p:cBhvr>
                                      <p:to x="100000" y="90000"/>
                                    </p:animScale>
                                    <p:animScale>
                                      <p:cBhvr>
                                        <p:cTn id="66" dur="166" decel="50000">
                                          <p:stCondLst>
                                            <p:cond delay="1668"/>
                                          </p:stCondLst>
                                        </p:cTn>
                                        <p:tgtEl>
                                          <p:spTgt spid="17"/>
                                        </p:tgtEl>
                                      </p:cBhvr>
                                      <p:to x="100000" y="100000"/>
                                    </p:animScale>
                                    <p:animScale>
                                      <p:cBhvr>
                                        <p:cTn id="67" dur="26">
                                          <p:stCondLst>
                                            <p:cond delay="1808"/>
                                          </p:stCondLst>
                                        </p:cTn>
                                        <p:tgtEl>
                                          <p:spTgt spid="17"/>
                                        </p:tgtEl>
                                      </p:cBhvr>
                                      <p:to x="100000" y="95000"/>
                                    </p:animScale>
                                    <p:animScale>
                                      <p:cBhvr>
                                        <p:cTn id="68" dur="166" decel="50000">
                                          <p:stCondLst>
                                            <p:cond delay="1834"/>
                                          </p:stCondLst>
                                        </p:cTn>
                                        <p:tgtEl>
                                          <p:spTgt spid="1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p:bldP spid="1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0" name="组合 19"/>
          <p:cNvGrpSpPr/>
          <p:nvPr/>
        </p:nvGrpSpPr>
        <p:grpSpPr>
          <a:xfrm>
            <a:off x="192881" y="893"/>
            <a:ext cx="575915" cy="836495"/>
            <a:chOff x="841003" y="360040"/>
            <a:chExt cx="504056" cy="836712"/>
          </a:xfrm>
          <a:solidFill>
            <a:schemeClr val="accent1"/>
          </a:solidFill>
        </p:grpSpPr>
        <p:sp>
          <p:nvSpPr>
            <p:cNvPr id="21" name="矩形 2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2" name="等腰三角形 2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AutoShape 3"/>
          <p:cNvSpPr>
            <a:spLocks noChangeArrowheads="1"/>
          </p:cNvSpPr>
          <p:nvPr/>
        </p:nvSpPr>
        <p:spPr bwMode="gray">
          <a:xfrm>
            <a:off x="1533683" y="1566577"/>
            <a:ext cx="8486618" cy="3240373"/>
          </a:xfrm>
          <a:prstGeom prst="roundRect">
            <a:avLst>
              <a:gd name="adj" fmla="val 9481"/>
            </a:avLst>
          </a:prstGeom>
          <a:noFill/>
          <a:ln w="19050">
            <a:solidFill>
              <a:schemeClr val="tx1"/>
            </a:solidFill>
            <a:round/>
          </a:ln>
          <a:effectLst/>
          <a:extLst>
            <a:ext uri="{909E8E84-426E-40DD-AFC4-6F175D3DCCD1}">
              <a14:hiddenFill xmlns:a14="http://schemas.microsoft.com/office/drawing/2010/main">
                <a:gradFill rotWithShape="1">
                  <a:gsLst>
                    <a:gs pos="0">
                      <a:schemeClr val="bg1"/>
                    </a:gs>
                    <a:gs pos="50000">
                      <a:srgbClr val="EAEAEA"/>
                    </a:gs>
                    <a:gs pos="100000">
                      <a:schemeClr val="bg1"/>
                    </a:gs>
                  </a:gsLst>
                  <a:lin ang="2700000" scaled="1"/>
                </a:gradFill>
              </a14:hiddenFill>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grpSp>
        <p:nvGrpSpPr>
          <p:cNvPr id="13" name="Group 4"/>
          <p:cNvGrpSpPr/>
          <p:nvPr/>
        </p:nvGrpSpPr>
        <p:grpSpPr bwMode="auto">
          <a:xfrm>
            <a:off x="1838444" y="1366552"/>
            <a:ext cx="4848106" cy="444500"/>
            <a:chOff x="624" y="672"/>
            <a:chExt cx="1773" cy="240"/>
          </a:xfrm>
        </p:grpSpPr>
        <p:sp>
          <p:nvSpPr>
            <p:cNvPr id="14" name="AutoShape 5"/>
            <p:cNvSpPr>
              <a:spLocks noChangeArrowheads="1"/>
            </p:cNvSpPr>
            <p:nvPr/>
          </p:nvSpPr>
          <p:spPr bwMode="gray">
            <a:xfrm>
              <a:off x="624" y="672"/>
              <a:ext cx="1773" cy="240"/>
            </a:xfrm>
            <a:prstGeom prst="roundRect">
              <a:avLst>
                <a:gd name="adj" fmla="val 27917"/>
              </a:avLst>
            </a:prstGeom>
            <a:solidFill>
              <a:srgbClr val="7BB11B"/>
            </a:solidFill>
            <a:ln>
              <a:noFill/>
            </a:ln>
            <a:effectLst>
              <a:outerShdw dist="25400" dir="5400000" algn="ctr" rotWithShape="0">
                <a:srgbClr val="1C1C1C">
                  <a:alpha val="50000"/>
                </a:srgbClr>
              </a:outerShdw>
            </a:effectLst>
            <a:extLst>
              <a:ext uri="{91240B29-F687-4F45-9708-019B960494DF}">
                <a14:hiddenLine xmlns:a14="http://schemas.microsoft.com/office/drawing/2010/main" w="9525">
                  <a:solidFill>
                    <a:schemeClr val="tx1"/>
                  </a:solidFill>
                  <a:rou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sp>
          <p:nvSpPr>
            <p:cNvPr id="15" name="AutoShape 6"/>
            <p:cNvSpPr>
              <a:spLocks noChangeArrowheads="1"/>
            </p:cNvSpPr>
            <p:nvPr/>
          </p:nvSpPr>
          <p:spPr bwMode="gray">
            <a:xfrm>
              <a:off x="636" y="674"/>
              <a:ext cx="1748" cy="108"/>
            </a:xfrm>
            <a:prstGeom prst="roundRect">
              <a:avLst>
                <a:gd name="adj" fmla="val 50000"/>
              </a:avLst>
            </a:prstGeom>
            <a:gradFill rotWithShape="1">
              <a:gsLst>
                <a:gs pos="0">
                  <a:srgbClr val="7BB11B">
                    <a:gamma/>
                    <a:tint val="0"/>
                    <a:invGamma/>
                    <a:alpha val="30000"/>
                  </a:srgbClr>
                </a:gs>
                <a:gs pos="100000">
                  <a:srgbClr val="7BB11B">
                    <a:alpha val="30000"/>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grpSp>
      <p:sp>
        <p:nvSpPr>
          <p:cNvPr id="16" name="Rectangle 30"/>
          <p:cNvSpPr>
            <a:spLocks noChangeArrowheads="1"/>
          </p:cNvSpPr>
          <p:nvPr/>
        </p:nvSpPr>
        <p:spPr bwMode="black">
          <a:xfrm>
            <a:off x="1994705" y="2494075"/>
            <a:ext cx="7447745" cy="1538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indent="457200" algn="just">
              <a:lnSpc>
                <a:spcPct val="120000"/>
              </a:lnSpc>
              <a:spcBef>
                <a:spcPts val="0"/>
              </a:spcBef>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企业的宣传画册也是路演的重要工具之一</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457200" algn="just">
              <a:lnSpc>
                <a:spcPct val="120000"/>
              </a:lnSpc>
              <a:spcBef>
                <a:spcPts val="0"/>
              </a:spcBef>
              <a:defRPr/>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现代</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商业活动中</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宣传画册越来越成为</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两个</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企业之间沟通与了解的桥梁</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听众在关注企业的宣传画册时</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通常关心的就是企业的</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形象、定位</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与品牌</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实力。</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Rectangle 28"/>
          <p:cNvSpPr>
            <a:spLocks noChangeArrowheads="1"/>
          </p:cNvSpPr>
          <p:nvPr/>
        </p:nvSpPr>
        <p:spPr bwMode="black">
          <a:xfrm>
            <a:off x="2499788" y="1338673"/>
            <a:ext cx="2901756" cy="453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indent="457200" algn="just">
              <a:lnSpc>
                <a:spcPct val="130000"/>
              </a:lnSpc>
              <a:spcBef>
                <a:spcPts val="0"/>
              </a:spcBef>
              <a:defRPr/>
            </a:pPr>
            <a:r>
              <a:rPr lang="en-US" altLang="zh-CN" sz="2000" b="1" dirty="0">
                <a:solidFill>
                  <a:srgbClr val="7030A0"/>
                </a:solidFill>
                <a:latin typeface="微软雅黑" panose="020B0503020204020204" pitchFamily="34" charset="-122"/>
                <a:ea typeface="微软雅黑" panose="020B0503020204020204" pitchFamily="34" charset="-122"/>
              </a:rPr>
              <a:t>3. </a:t>
            </a:r>
            <a:r>
              <a:rPr lang="zh-CN" altLang="en-US" sz="2000" b="1" dirty="0">
                <a:solidFill>
                  <a:srgbClr val="7030A0"/>
                </a:solidFill>
                <a:latin typeface="微软雅黑" panose="020B0503020204020204" pitchFamily="34" charset="-122"/>
                <a:ea typeface="微软雅黑" panose="020B0503020204020204" pitchFamily="34" charset="-122"/>
              </a:rPr>
              <a:t>工具三</a:t>
            </a:r>
            <a:r>
              <a:rPr lang="en-US" altLang="zh-CN" sz="2000" b="1" dirty="0">
                <a:solidFill>
                  <a:srgbClr val="7030A0"/>
                </a:solidFill>
                <a:latin typeface="微软雅黑" panose="020B0503020204020204" pitchFamily="34" charset="-122"/>
                <a:ea typeface="微软雅黑" panose="020B0503020204020204" pitchFamily="34" charset="-122"/>
              </a:rPr>
              <a:t>: </a:t>
            </a:r>
            <a:r>
              <a:rPr lang="zh-CN" altLang="en-US" sz="2000" b="1" dirty="0">
                <a:solidFill>
                  <a:srgbClr val="7030A0"/>
                </a:solidFill>
                <a:latin typeface="微软雅黑" panose="020B0503020204020204" pitchFamily="34" charset="-122"/>
                <a:ea typeface="微软雅黑" panose="020B0503020204020204" pitchFamily="34" charset="-122"/>
              </a:rPr>
              <a:t>宣传画册</a:t>
            </a:r>
            <a:endParaRPr lang="en-US" altLang="zh-CN" sz="2000" b="1" dirty="0">
              <a:solidFill>
                <a:srgbClr val="7030A0"/>
              </a:solidFill>
              <a:latin typeface="微软雅黑" panose="020B0503020204020204" pitchFamily="34" charset="-122"/>
              <a:ea typeface="微软雅黑" panose="020B0503020204020204" pitchFamily="34" charset="-122"/>
            </a:endParaRPr>
          </a:p>
        </p:txBody>
      </p:sp>
      <p:sp>
        <p:nvSpPr>
          <p:cNvPr id="18"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创业项目路</a:t>
            </a:r>
            <a:r>
              <a:rPr lang="zh-CN" altLang="en-US" sz="2400" b="1" dirty="0" smtClean="0">
                <a:solidFill>
                  <a:schemeClr val="tx1">
                    <a:lumMod val="75000"/>
                    <a:lumOff val="25000"/>
                  </a:schemeClr>
                </a:solidFill>
                <a:latin typeface="微软雅黑" pitchFamily="34" charset="-122"/>
                <a:ea typeface="微软雅黑" pitchFamily="34" charset="-122"/>
              </a:rPr>
              <a:t>演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成功路演的五个重要工具</a:t>
            </a:r>
          </a:p>
        </p:txBody>
      </p:sp>
    </p:spTree>
    <p:extLst>
      <p:ext uri="{BB962C8B-B14F-4D97-AF65-F5344CB8AC3E}">
        <p14:creationId xmlns:p14="http://schemas.microsoft.com/office/powerpoint/2010/main" val="118149151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80">
                                          <p:stCondLst>
                                            <p:cond delay="0"/>
                                          </p:stCondLst>
                                        </p:cTn>
                                        <p:tgtEl>
                                          <p:spTgt spid="13"/>
                                        </p:tgtEl>
                                      </p:cBhvr>
                                    </p:animEffect>
                                    <p:anim calcmode="lin" valueType="num">
                                      <p:cBhvr>
                                        <p:cTn id="24"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29" dur="26">
                                          <p:stCondLst>
                                            <p:cond delay="650"/>
                                          </p:stCondLst>
                                        </p:cTn>
                                        <p:tgtEl>
                                          <p:spTgt spid="13"/>
                                        </p:tgtEl>
                                      </p:cBhvr>
                                      <p:to x="100000" y="60000"/>
                                    </p:animScale>
                                    <p:animScale>
                                      <p:cBhvr>
                                        <p:cTn id="30" dur="166" decel="50000">
                                          <p:stCondLst>
                                            <p:cond delay="676"/>
                                          </p:stCondLst>
                                        </p:cTn>
                                        <p:tgtEl>
                                          <p:spTgt spid="13"/>
                                        </p:tgtEl>
                                      </p:cBhvr>
                                      <p:to x="100000" y="100000"/>
                                    </p:animScale>
                                    <p:animScale>
                                      <p:cBhvr>
                                        <p:cTn id="31" dur="26">
                                          <p:stCondLst>
                                            <p:cond delay="1312"/>
                                          </p:stCondLst>
                                        </p:cTn>
                                        <p:tgtEl>
                                          <p:spTgt spid="13"/>
                                        </p:tgtEl>
                                      </p:cBhvr>
                                      <p:to x="100000" y="80000"/>
                                    </p:animScale>
                                    <p:animScale>
                                      <p:cBhvr>
                                        <p:cTn id="32" dur="166" decel="50000">
                                          <p:stCondLst>
                                            <p:cond delay="1338"/>
                                          </p:stCondLst>
                                        </p:cTn>
                                        <p:tgtEl>
                                          <p:spTgt spid="13"/>
                                        </p:tgtEl>
                                      </p:cBhvr>
                                      <p:to x="100000" y="100000"/>
                                    </p:animScale>
                                    <p:animScale>
                                      <p:cBhvr>
                                        <p:cTn id="33" dur="26">
                                          <p:stCondLst>
                                            <p:cond delay="1642"/>
                                          </p:stCondLst>
                                        </p:cTn>
                                        <p:tgtEl>
                                          <p:spTgt spid="13"/>
                                        </p:tgtEl>
                                      </p:cBhvr>
                                      <p:to x="100000" y="90000"/>
                                    </p:animScale>
                                    <p:animScale>
                                      <p:cBhvr>
                                        <p:cTn id="34" dur="166" decel="50000">
                                          <p:stCondLst>
                                            <p:cond delay="1668"/>
                                          </p:stCondLst>
                                        </p:cTn>
                                        <p:tgtEl>
                                          <p:spTgt spid="13"/>
                                        </p:tgtEl>
                                      </p:cBhvr>
                                      <p:to x="100000" y="100000"/>
                                    </p:animScale>
                                    <p:animScale>
                                      <p:cBhvr>
                                        <p:cTn id="35" dur="26">
                                          <p:stCondLst>
                                            <p:cond delay="1808"/>
                                          </p:stCondLst>
                                        </p:cTn>
                                        <p:tgtEl>
                                          <p:spTgt spid="13"/>
                                        </p:tgtEl>
                                      </p:cBhvr>
                                      <p:to x="100000" y="95000"/>
                                    </p:animScale>
                                    <p:animScale>
                                      <p:cBhvr>
                                        <p:cTn id="36" dur="166" decel="50000">
                                          <p:stCondLst>
                                            <p:cond delay="1834"/>
                                          </p:stCondLst>
                                        </p:cTn>
                                        <p:tgtEl>
                                          <p:spTgt spid="13"/>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80">
                                          <p:stCondLst>
                                            <p:cond delay="0"/>
                                          </p:stCondLst>
                                        </p:cTn>
                                        <p:tgtEl>
                                          <p:spTgt spid="16"/>
                                        </p:tgtEl>
                                      </p:cBhvr>
                                    </p:animEffect>
                                    <p:anim calcmode="lin" valueType="num">
                                      <p:cBhvr>
                                        <p:cTn id="40"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45" dur="26">
                                          <p:stCondLst>
                                            <p:cond delay="650"/>
                                          </p:stCondLst>
                                        </p:cTn>
                                        <p:tgtEl>
                                          <p:spTgt spid="16"/>
                                        </p:tgtEl>
                                      </p:cBhvr>
                                      <p:to x="100000" y="60000"/>
                                    </p:animScale>
                                    <p:animScale>
                                      <p:cBhvr>
                                        <p:cTn id="46" dur="166" decel="50000">
                                          <p:stCondLst>
                                            <p:cond delay="676"/>
                                          </p:stCondLst>
                                        </p:cTn>
                                        <p:tgtEl>
                                          <p:spTgt spid="16"/>
                                        </p:tgtEl>
                                      </p:cBhvr>
                                      <p:to x="100000" y="100000"/>
                                    </p:animScale>
                                    <p:animScale>
                                      <p:cBhvr>
                                        <p:cTn id="47" dur="26">
                                          <p:stCondLst>
                                            <p:cond delay="1312"/>
                                          </p:stCondLst>
                                        </p:cTn>
                                        <p:tgtEl>
                                          <p:spTgt spid="16"/>
                                        </p:tgtEl>
                                      </p:cBhvr>
                                      <p:to x="100000" y="80000"/>
                                    </p:animScale>
                                    <p:animScale>
                                      <p:cBhvr>
                                        <p:cTn id="48" dur="166" decel="50000">
                                          <p:stCondLst>
                                            <p:cond delay="1338"/>
                                          </p:stCondLst>
                                        </p:cTn>
                                        <p:tgtEl>
                                          <p:spTgt spid="16"/>
                                        </p:tgtEl>
                                      </p:cBhvr>
                                      <p:to x="100000" y="100000"/>
                                    </p:animScale>
                                    <p:animScale>
                                      <p:cBhvr>
                                        <p:cTn id="49" dur="26">
                                          <p:stCondLst>
                                            <p:cond delay="1642"/>
                                          </p:stCondLst>
                                        </p:cTn>
                                        <p:tgtEl>
                                          <p:spTgt spid="16"/>
                                        </p:tgtEl>
                                      </p:cBhvr>
                                      <p:to x="100000" y="90000"/>
                                    </p:animScale>
                                    <p:animScale>
                                      <p:cBhvr>
                                        <p:cTn id="50" dur="166" decel="50000">
                                          <p:stCondLst>
                                            <p:cond delay="1668"/>
                                          </p:stCondLst>
                                        </p:cTn>
                                        <p:tgtEl>
                                          <p:spTgt spid="16"/>
                                        </p:tgtEl>
                                      </p:cBhvr>
                                      <p:to x="100000" y="100000"/>
                                    </p:animScale>
                                    <p:animScale>
                                      <p:cBhvr>
                                        <p:cTn id="51" dur="26">
                                          <p:stCondLst>
                                            <p:cond delay="1808"/>
                                          </p:stCondLst>
                                        </p:cTn>
                                        <p:tgtEl>
                                          <p:spTgt spid="16"/>
                                        </p:tgtEl>
                                      </p:cBhvr>
                                      <p:to x="100000" y="95000"/>
                                    </p:animScale>
                                    <p:animScale>
                                      <p:cBhvr>
                                        <p:cTn id="52" dur="166" decel="50000">
                                          <p:stCondLst>
                                            <p:cond delay="1834"/>
                                          </p:stCondLst>
                                        </p:cTn>
                                        <p:tgtEl>
                                          <p:spTgt spid="16"/>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down)">
                                      <p:cBhvr>
                                        <p:cTn id="55" dur="580">
                                          <p:stCondLst>
                                            <p:cond delay="0"/>
                                          </p:stCondLst>
                                        </p:cTn>
                                        <p:tgtEl>
                                          <p:spTgt spid="17"/>
                                        </p:tgtEl>
                                      </p:cBhvr>
                                    </p:animEffect>
                                    <p:anim calcmode="lin" valueType="num">
                                      <p:cBhvr>
                                        <p:cTn id="56"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61" dur="26">
                                          <p:stCondLst>
                                            <p:cond delay="650"/>
                                          </p:stCondLst>
                                        </p:cTn>
                                        <p:tgtEl>
                                          <p:spTgt spid="17"/>
                                        </p:tgtEl>
                                      </p:cBhvr>
                                      <p:to x="100000" y="60000"/>
                                    </p:animScale>
                                    <p:animScale>
                                      <p:cBhvr>
                                        <p:cTn id="62" dur="166" decel="50000">
                                          <p:stCondLst>
                                            <p:cond delay="676"/>
                                          </p:stCondLst>
                                        </p:cTn>
                                        <p:tgtEl>
                                          <p:spTgt spid="17"/>
                                        </p:tgtEl>
                                      </p:cBhvr>
                                      <p:to x="100000" y="100000"/>
                                    </p:animScale>
                                    <p:animScale>
                                      <p:cBhvr>
                                        <p:cTn id="63" dur="26">
                                          <p:stCondLst>
                                            <p:cond delay="1312"/>
                                          </p:stCondLst>
                                        </p:cTn>
                                        <p:tgtEl>
                                          <p:spTgt spid="17"/>
                                        </p:tgtEl>
                                      </p:cBhvr>
                                      <p:to x="100000" y="80000"/>
                                    </p:animScale>
                                    <p:animScale>
                                      <p:cBhvr>
                                        <p:cTn id="64" dur="166" decel="50000">
                                          <p:stCondLst>
                                            <p:cond delay="1338"/>
                                          </p:stCondLst>
                                        </p:cTn>
                                        <p:tgtEl>
                                          <p:spTgt spid="17"/>
                                        </p:tgtEl>
                                      </p:cBhvr>
                                      <p:to x="100000" y="100000"/>
                                    </p:animScale>
                                    <p:animScale>
                                      <p:cBhvr>
                                        <p:cTn id="65" dur="26">
                                          <p:stCondLst>
                                            <p:cond delay="1642"/>
                                          </p:stCondLst>
                                        </p:cTn>
                                        <p:tgtEl>
                                          <p:spTgt spid="17"/>
                                        </p:tgtEl>
                                      </p:cBhvr>
                                      <p:to x="100000" y="90000"/>
                                    </p:animScale>
                                    <p:animScale>
                                      <p:cBhvr>
                                        <p:cTn id="66" dur="166" decel="50000">
                                          <p:stCondLst>
                                            <p:cond delay="1668"/>
                                          </p:stCondLst>
                                        </p:cTn>
                                        <p:tgtEl>
                                          <p:spTgt spid="17"/>
                                        </p:tgtEl>
                                      </p:cBhvr>
                                      <p:to x="100000" y="100000"/>
                                    </p:animScale>
                                    <p:animScale>
                                      <p:cBhvr>
                                        <p:cTn id="67" dur="26">
                                          <p:stCondLst>
                                            <p:cond delay="1808"/>
                                          </p:stCondLst>
                                        </p:cTn>
                                        <p:tgtEl>
                                          <p:spTgt spid="17"/>
                                        </p:tgtEl>
                                      </p:cBhvr>
                                      <p:to x="100000" y="95000"/>
                                    </p:animScale>
                                    <p:animScale>
                                      <p:cBhvr>
                                        <p:cTn id="68" dur="166" decel="50000">
                                          <p:stCondLst>
                                            <p:cond delay="1834"/>
                                          </p:stCondLst>
                                        </p:cTn>
                                        <p:tgtEl>
                                          <p:spTgt spid="1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p:bldP spid="1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0" name="组合 19"/>
          <p:cNvGrpSpPr/>
          <p:nvPr/>
        </p:nvGrpSpPr>
        <p:grpSpPr>
          <a:xfrm>
            <a:off x="192881" y="893"/>
            <a:ext cx="575915" cy="836495"/>
            <a:chOff x="841003" y="360040"/>
            <a:chExt cx="504056" cy="836712"/>
          </a:xfrm>
          <a:solidFill>
            <a:schemeClr val="accent1"/>
          </a:solidFill>
        </p:grpSpPr>
        <p:sp>
          <p:nvSpPr>
            <p:cNvPr id="21" name="矩形 2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2" name="等腰三角形 2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AutoShape 3"/>
          <p:cNvSpPr>
            <a:spLocks noChangeArrowheads="1"/>
          </p:cNvSpPr>
          <p:nvPr/>
        </p:nvSpPr>
        <p:spPr bwMode="gray">
          <a:xfrm>
            <a:off x="1533683" y="1566577"/>
            <a:ext cx="8486618" cy="3240373"/>
          </a:xfrm>
          <a:prstGeom prst="roundRect">
            <a:avLst>
              <a:gd name="adj" fmla="val 9481"/>
            </a:avLst>
          </a:prstGeom>
          <a:noFill/>
          <a:ln w="19050">
            <a:solidFill>
              <a:schemeClr val="tx1"/>
            </a:solidFill>
            <a:round/>
          </a:ln>
          <a:effectLst/>
          <a:extLst>
            <a:ext uri="{909E8E84-426E-40DD-AFC4-6F175D3DCCD1}">
              <a14:hiddenFill xmlns:a14="http://schemas.microsoft.com/office/drawing/2010/main">
                <a:gradFill rotWithShape="1">
                  <a:gsLst>
                    <a:gs pos="0">
                      <a:schemeClr val="bg1"/>
                    </a:gs>
                    <a:gs pos="50000">
                      <a:srgbClr val="EAEAEA"/>
                    </a:gs>
                    <a:gs pos="100000">
                      <a:schemeClr val="bg1"/>
                    </a:gs>
                  </a:gsLst>
                  <a:lin ang="2700000" scaled="1"/>
                </a:gradFill>
              </a14:hiddenFill>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grpSp>
        <p:nvGrpSpPr>
          <p:cNvPr id="13" name="Group 4"/>
          <p:cNvGrpSpPr/>
          <p:nvPr/>
        </p:nvGrpSpPr>
        <p:grpSpPr bwMode="auto">
          <a:xfrm>
            <a:off x="1838444" y="1366552"/>
            <a:ext cx="4848106" cy="444500"/>
            <a:chOff x="624" y="672"/>
            <a:chExt cx="1773" cy="240"/>
          </a:xfrm>
        </p:grpSpPr>
        <p:sp>
          <p:nvSpPr>
            <p:cNvPr id="14" name="AutoShape 5"/>
            <p:cNvSpPr>
              <a:spLocks noChangeArrowheads="1"/>
            </p:cNvSpPr>
            <p:nvPr/>
          </p:nvSpPr>
          <p:spPr bwMode="gray">
            <a:xfrm>
              <a:off x="624" y="672"/>
              <a:ext cx="1773" cy="240"/>
            </a:xfrm>
            <a:prstGeom prst="roundRect">
              <a:avLst>
                <a:gd name="adj" fmla="val 27917"/>
              </a:avLst>
            </a:prstGeom>
            <a:solidFill>
              <a:srgbClr val="7BB11B"/>
            </a:solidFill>
            <a:ln>
              <a:noFill/>
            </a:ln>
            <a:effectLst>
              <a:outerShdw dist="25400" dir="5400000" algn="ctr" rotWithShape="0">
                <a:srgbClr val="1C1C1C">
                  <a:alpha val="50000"/>
                </a:srgbClr>
              </a:outerShdw>
            </a:effectLst>
            <a:extLst>
              <a:ext uri="{91240B29-F687-4F45-9708-019B960494DF}">
                <a14:hiddenLine xmlns:a14="http://schemas.microsoft.com/office/drawing/2010/main" w="9525">
                  <a:solidFill>
                    <a:schemeClr val="tx1"/>
                  </a:solidFill>
                  <a:rou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sp>
          <p:nvSpPr>
            <p:cNvPr id="15" name="AutoShape 6"/>
            <p:cNvSpPr>
              <a:spLocks noChangeArrowheads="1"/>
            </p:cNvSpPr>
            <p:nvPr/>
          </p:nvSpPr>
          <p:spPr bwMode="gray">
            <a:xfrm>
              <a:off x="636" y="674"/>
              <a:ext cx="1748" cy="108"/>
            </a:xfrm>
            <a:prstGeom prst="roundRect">
              <a:avLst>
                <a:gd name="adj" fmla="val 50000"/>
              </a:avLst>
            </a:prstGeom>
            <a:gradFill rotWithShape="1">
              <a:gsLst>
                <a:gs pos="0">
                  <a:srgbClr val="7BB11B">
                    <a:gamma/>
                    <a:tint val="0"/>
                    <a:invGamma/>
                    <a:alpha val="30000"/>
                  </a:srgbClr>
                </a:gs>
                <a:gs pos="100000">
                  <a:srgbClr val="7BB11B">
                    <a:alpha val="30000"/>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grpSp>
      <p:sp>
        <p:nvSpPr>
          <p:cNvPr id="16" name="Rectangle 30"/>
          <p:cNvSpPr>
            <a:spLocks noChangeArrowheads="1"/>
          </p:cNvSpPr>
          <p:nvPr/>
        </p:nvSpPr>
        <p:spPr bwMode="black">
          <a:xfrm>
            <a:off x="1994705" y="2341675"/>
            <a:ext cx="7447745"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indent="457200" algn="just">
              <a:lnSpc>
                <a:spcPct val="120000"/>
              </a:lnSpc>
              <a:spcBef>
                <a:spcPts val="0"/>
              </a:spcBef>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乔布斯的每一次路演都会用到道具</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通过真买的产品道具展示</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让听众感受到真实</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的体验。</a:t>
            </a:r>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457200" algn="just">
              <a:lnSpc>
                <a:spcPct val="120000"/>
              </a:lnSpc>
              <a:spcBef>
                <a:spcPts val="0"/>
              </a:spcBef>
              <a:defRPr/>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道具</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对于他而言是路演的必备选项。</a:t>
            </a:r>
          </a:p>
          <a:p>
            <a:pPr indent="457200" algn="just">
              <a:lnSpc>
                <a:spcPct val="120000"/>
              </a:lnSpc>
              <a:spcBef>
                <a:spcPts val="0"/>
              </a:spcBef>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如果我们的路演中能够加入一些增强听众真实体验的道具</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一定可以极大地促进路</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演的</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效果。</a:t>
            </a:r>
          </a:p>
        </p:txBody>
      </p:sp>
      <p:sp>
        <p:nvSpPr>
          <p:cNvPr id="17" name="Rectangle 28"/>
          <p:cNvSpPr>
            <a:spLocks noChangeArrowheads="1"/>
          </p:cNvSpPr>
          <p:nvPr/>
        </p:nvSpPr>
        <p:spPr bwMode="black">
          <a:xfrm>
            <a:off x="2756268" y="1338673"/>
            <a:ext cx="2388795" cy="453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indent="457200" algn="just">
              <a:lnSpc>
                <a:spcPct val="130000"/>
              </a:lnSpc>
              <a:spcBef>
                <a:spcPts val="0"/>
              </a:spcBef>
              <a:defRPr/>
            </a:pPr>
            <a:r>
              <a:rPr lang="en-US" altLang="zh-CN" sz="2000" b="1" dirty="0">
                <a:solidFill>
                  <a:srgbClr val="7030A0"/>
                </a:solidFill>
                <a:latin typeface="微软雅黑" panose="020B0503020204020204" pitchFamily="34" charset="-122"/>
                <a:ea typeface="微软雅黑" panose="020B0503020204020204" pitchFamily="34" charset="-122"/>
              </a:rPr>
              <a:t>4. </a:t>
            </a:r>
            <a:r>
              <a:rPr lang="zh-CN" altLang="en-US" sz="2000" b="1" dirty="0">
                <a:solidFill>
                  <a:srgbClr val="7030A0"/>
                </a:solidFill>
                <a:latin typeface="微软雅黑" panose="020B0503020204020204" pitchFamily="34" charset="-122"/>
                <a:ea typeface="微软雅黑" panose="020B0503020204020204" pitchFamily="34" charset="-122"/>
              </a:rPr>
              <a:t>工具四</a:t>
            </a:r>
            <a:r>
              <a:rPr lang="en-US" altLang="zh-CN" sz="2000" b="1" dirty="0">
                <a:solidFill>
                  <a:srgbClr val="7030A0"/>
                </a:solidFill>
                <a:latin typeface="微软雅黑" panose="020B0503020204020204" pitchFamily="34" charset="-122"/>
                <a:ea typeface="微软雅黑" panose="020B0503020204020204" pitchFamily="34" charset="-122"/>
              </a:rPr>
              <a:t>: </a:t>
            </a:r>
            <a:r>
              <a:rPr lang="zh-CN" altLang="en-US" sz="2000" b="1" dirty="0">
                <a:solidFill>
                  <a:srgbClr val="7030A0"/>
                </a:solidFill>
                <a:latin typeface="微软雅黑" panose="020B0503020204020204" pitchFamily="34" charset="-122"/>
                <a:ea typeface="微软雅黑" panose="020B0503020204020204" pitchFamily="34" charset="-122"/>
              </a:rPr>
              <a:t>道具</a:t>
            </a:r>
            <a:endParaRPr lang="en-US" altLang="zh-CN" sz="2000" b="1" dirty="0">
              <a:solidFill>
                <a:srgbClr val="7030A0"/>
              </a:solidFill>
              <a:latin typeface="微软雅黑" panose="020B0503020204020204" pitchFamily="34" charset="-122"/>
              <a:ea typeface="微软雅黑" panose="020B0503020204020204" pitchFamily="34" charset="-122"/>
            </a:endParaRPr>
          </a:p>
        </p:txBody>
      </p:sp>
      <p:sp>
        <p:nvSpPr>
          <p:cNvPr id="18"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创业项目路</a:t>
            </a:r>
            <a:r>
              <a:rPr lang="zh-CN" altLang="en-US" sz="2400" b="1" dirty="0" smtClean="0">
                <a:solidFill>
                  <a:schemeClr val="tx1">
                    <a:lumMod val="75000"/>
                    <a:lumOff val="25000"/>
                  </a:schemeClr>
                </a:solidFill>
                <a:latin typeface="微软雅黑" pitchFamily="34" charset="-122"/>
                <a:ea typeface="微软雅黑" pitchFamily="34" charset="-122"/>
              </a:rPr>
              <a:t>演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成功路演的五个重要工具</a:t>
            </a:r>
          </a:p>
        </p:txBody>
      </p:sp>
    </p:spTree>
    <p:extLst>
      <p:ext uri="{BB962C8B-B14F-4D97-AF65-F5344CB8AC3E}">
        <p14:creationId xmlns:p14="http://schemas.microsoft.com/office/powerpoint/2010/main" val="315378335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80">
                                          <p:stCondLst>
                                            <p:cond delay="0"/>
                                          </p:stCondLst>
                                        </p:cTn>
                                        <p:tgtEl>
                                          <p:spTgt spid="13"/>
                                        </p:tgtEl>
                                      </p:cBhvr>
                                    </p:animEffect>
                                    <p:anim calcmode="lin" valueType="num">
                                      <p:cBhvr>
                                        <p:cTn id="24"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29" dur="26">
                                          <p:stCondLst>
                                            <p:cond delay="650"/>
                                          </p:stCondLst>
                                        </p:cTn>
                                        <p:tgtEl>
                                          <p:spTgt spid="13"/>
                                        </p:tgtEl>
                                      </p:cBhvr>
                                      <p:to x="100000" y="60000"/>
                                    </p:animScale>
                                    <p:animScale>
                                      <p:cBhvr>
                                        <p:cTn id="30" dur="166" decel="50000">
                                          <p:stCondLst>
                                            <p:cond delay="676"/>
                                          </p:stCondLst>
                                        </p:cTn>
                                        <p:tgtEl>
                                          <p:spTgt spid="13"/>
                                        </p:tgtEl>
                                      </p:cBhvr>
                                      <p:to x="100000" y="100000"/>
                                    </p:animScale>
                                    <p:animScale>
                                      <p:cBhvr>
                                        <p:cTn id="31" dur="26">
                                          <p:stCondLst>
                                            <p:cond delay="1312"/>
                                          </p:stCondLst>
                                        </p:cTn>
                                        <p:tgtEl>
                                          <p:spTgt spid="13"/>
                                        </p:tgtEl>
                                      </p:cBhvr>
                                      <p:to x="100000" y="80000"/>
                                    </p:animScale>
                                    <p:animScale>
                                      <p:cBhvr>
                                        <p:cTn id="32" dur="166" decel="50000">
                                          <p:stCondLst>
                                            <p:cond delay="1338"/>
                                          </p:stCondLst>
                                        </p:cTn>
                                        <p:tgtEl>
                                          <p:spTgt spid="13"/>
                                        </p:tgtEl>
                                      </p:cBhvr>
                                      <p:to x="100000" y="100000"/>
                                    </p:animScale>
                                    <p:animScale>
                                      <p:cBhvr>
                                        <p:cTn id="33" dur="26">
                                          <p:stCondLst>
                                            <p:cond delay="1642"/>
                                          </p:stCondLst>
                                        </p:cTn>
                                        <p:tgtEl>
                                          <p:spTgt spid="13"/>
                                        </p:tgtEl>
                                      </p:cBhvr>
                                      <p:to x="100000" y="90000"/>
                                    </p:animScale>
                                    <p:animScale>
                                      <p:cBhvr>
                                        <p:cTn id="34" dur="166" decel="50000">
                                          <p:stCondLst>
                                            <p:cond delay="1668"/>
                                          </p:stCondLst>
                                        </p:cTn>
                                        <p:tgtEl>
                                          <p:spTgt spid="13"/>
                                        </p:tgtEl>
                                      </p:cBhvr>
                                      <p:to x="100000" y="100000"/>
                                    </p:animScale>
                                    <p:animScale>
                                      <p:cBhvr>
                                        <p:cTn id="35" dur="26">
                                          <p:stCondLst>
                                            <p:cond delay="1808"/>
                                          </p:stCondLst>
                                        </p:cTn>
                                        <p:tgtEl>
                                          <p:spTgt spid="13"/>
                                        </p:tgtEl>
                                      </p:cBhvr>
                                      <p:to x="100000" y="95000"/>
                                    </p:animScale>
                                    <p:animScale>
                                      <p:cBhvr>
                                        <p:cTn id="36" dur="166" decel="50000">
                                          <p:stCondLst>
                                            <p:cond delay="1834"/>
                                          </p:stCondLst>
                                        </p:cTn>
                                        <p:tgtEl>
                                          <p:spTgt spid="13"/>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80">
                                          <p:stCondLst>
                                            <p:cond delay="0"/>
                                          </p:stCondLst>
                                        </p:cTn>
                                        <p:tgtEl>
                                          <p:spTgt spid="16"/>
                                        </p:tgtEl>
                                      </p:cBhvr>
                                    </p:animEffect>
                                    <p:anim calcmode="lin" valueType="num">
                                      <p:cBhvr>
                                        <p:cTn id="40"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45" dur="26">
                                          <p:stCondLst>
                                            <p:cond delay="650"/>
                                          </p:stCondLst>
                                        </p:cTn>
                                        <p:tgtEl>
                                          <p:spTgt spid="16"/>
                                        </p:tgtEl>
                                      </p:cBhvr>
                                      <p:to x="100000" y="60000"/>
                                    </p:animScale>
                                    <p:animScale>
                                      <p:cBhvr>
                                        <p:cTn id="46" dur="166" decel="50000">
                                          <p:stCondLst>
                                            <p:cond delay="676"/>
                                          </p:stCondLst>
                                        </p:cTn>
                                        <p:tgtEl>
                                          <p:spTgt spid="16"/>
                                        </p:tgtEl>
                                      </p:cBhvr>
                                      <p:to x="100000" y="100000"/>
                                    </p:animScale>
                                    <p:animScale>
                                      <p:cBhvr>
                                        <p:cTn id="47" dur="26">
                                          <p:stCondLst>
                                            <p:cond delay="1312"/>
                                          </p:stCondLst>
                                        </p:cTn>
                                        <p:tgtEl>
                                          <p:spTgt spid="16"/>
                                        </p:tgtEl>
                                      </p:cBhvr>
                                      <p:to x="100000" y="80000"/>
                                    </p:animScale>
                                    <p:animScale>
                                      <p:cBhvr>
                                        <p:cTn id="48" dur="166" decel="50000">
                                          <p:stCondLst>
                                            <p:cond delay="1338"/>
                                          </p:stCondLst>
                                        </p:cTn>
                                        <p:tgtEl>
                                          <p:spTgt spid="16"/>
                                        </p:tgtEl>
                                      </p:cBhvr>
                                      <p:to x="100000" y="100000"/>
                                    </p:animScale>
                                    <p:animScale>
                                      <p:cBhvr>
                                        <p:cTn id="49" dur="26">
                                          <p:stCondLst>
                                            <p:cond delay="1642"/>
                                          </p:stCondLst>
                                        </p:cTn>
                                        <p:tgtEl>
                                          <p:spTgt spid="16"/>
                                        </p:tgtEl>
                                      </p:cBhvr>
                                      <p:to x="100000" y="90000"/>
                                    </p:animScale>
                                    <p:animScale>
                                      <p:cBhvr>
                                        <p:cTn id="50" dur="166" decel="50000">
                                          <p:stCondLst>
                                            <p:cond delay="1668"/>
                                          </p:stCondLst>
                                        </p:cTn>
                                        <p:tgtEl>
                                          <p:spTgt spid="16"/>
                                        </p:tgtEl>
                                      </p:cBhvr>
                                      <p:to x="100000" y="100000"/>
                                    </p:animScale>
                                    <p:animScale>
                                      <p:cBhvr>
                                        <p:cTn id="51" dur="26">
                                          <p:stCondLst>
                                            <p:cond delay="1808"/>
                                          </p:stCondLst>
                                        </p:cTn>
                                        <p:tgtEl>
                                          <p:spTgt spid="16"/>
                                        </p:tgtEl>
                                      </p:cBhvr>
                                      <p:to x="100000" y="95000"/>
                                    </p:animScale>
                                    <p:animScale>
                                      <p:cBhvr>
                                        <p:cTn id="52" dur="166" decel="50000">
                                          <p:stCondLst>
                                            <p:cond delay="1834"/>
                                          </p:stCondLst>
                                        </p:cTn>
                                        <p:tgtEl>
                                          <p:spTgt spid="16"/>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down)">
                                      <p:cBhvr>
                                        <p:cTn id="55" dur="580">
                                          <p:stCondLst>
                                            <p:cond delay="0"/>
                                          </p:stCondLst>
                                        </p:cTn>
                                        <p:tgtEl>
                                          <p:spTgt spid="17"/>
                                        </p:tgtEl>
                                      </p:cBhvr>
                                    </p:animEffect>
                                    <p:anim calcmode="lin" valueType="num">
                                      <p:cBhvr>
                                        <p:cTn id="56"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61" dur="26">
                                          <p:stCondLst>
                                            <p:cond delay="650"/>
                                          </p:stCondLst>
                                        </p:cTn>
                                        <p:tgtEl>
                                          <p:spTgt spid="17"/>
                                        </p:tgtEl>
                                      </p:cBhvr>
                                      <p:to x="100000" y="60000"/>
                                    </p:animScale>
                                    <p:animScale>
                                      <p:cBhvr>
                                        <p:cTn id="62" dur="166" decel="50000">
                                          <p:stCondLst>
                                            <p:cond delay="676"/>
                                          </p:stCondLst>
                                        </p:cTn>
                                        <p:tgtEl>
                                          <p:spTgt spid="17"/>
                                        </p:tgtEl>
                                      </p:cBhvr>
                                      <p:to x="100000" y="100000"/>
                                    </p:animScale>
                                    <p:animScale>
                                      <p:cBhvr>
                                        <p:cTn id="63" dur="26">
                                          <p:stCondLst>
                                            <p:cond delay="1312"/>
                                          </p:stCondLst>
                                        </p:cTn>
                                        <p:tgtEl>
                                          <p:spTgt spid="17"/>
                                        </p:tgtEl>
                                      </p:cBhvr>
                                      <p:to x="100000" y="80000"/>
                                    </p:animScale>
                                    <p:animScale>
                                      <p:cBhvr>
                                        <p:cTn id="64" dur="166" decel="50000">
                                          <p:stCondLst>
                                            <p:cond delay="1338"/>
                                          </p:stCondLst>
                                        </p:cTn>
                                        <p:tgtEl>
                                          <p:spTgt spid="17"/>
                                        </p:tgtEl>
                                      </p:cBhvr>
                                      <p:to x="100000" y="100000"/>
                                    </p:animScale>
                                    <p:animScale>
                                      <p:cBhvr>
                                        <p:cTn id="65" dur="26">
                                          <p:stCondLst>
                                            <p:cond delay="1642"/>
                                          </p:stCondLst>
                                        </p:cTn>
                                        <p:tgtEl>
                                          <p:spTgt spid="17"/>
                                        </p:tgtEl>
                                      </p:cBhvr>
                                      <p:to x="100000" y="90000"/>
                                    </p:animScale>
                                    <p:animScale>
                                      <p:cBhvr>
                                        <p:cTn id="66" dur="166" decel="50000">
                                          <p:stCondLst>
                                            <p:cond delay="1668"/>
                                          </p:stCondLst>
                                        </p:cTn>
                                        <p:tgtEl>
                                          <p:spTgt spid="17"/>
                                        </p:tgtEl>
                                      </p:cBhvr>
                                      <p:to x="100000" y="100000"/>
                                    </p:animScale>
                                    <p:animScale>
                                      <p:cBhvr>
                                        <p:cTn id="67" dur="26">
                                          <p:stCondLst>
                                            <p:cond delay="1808"/>
                                          </p:stCondLst>
                                        </p:cTn>
                                        <p:tgtEl>
                                          <p:spTgt spid="17"/>
                                        </p:tgtEl>
                                      </p:cBhvr>
                                      <p:to x="100000" y="95000"/>
                                    </p:animScale>
                                    <p:animScale>
                                      <p:cBhvr>
                                        <p:cTn id="68" dur="166" decel="50000">
                                          <p:stCondLst>
                                            <p:cond delay="1834"/>
                                          </p:stCondLst>
                                        </p:cTn>
                                        <p:tgtEl>
                                          <p:spTgt spid="1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p:bldP spid="1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0" name="组合 19"/>
          <p:cNvGrpSpPr/>
          <p:nvPr/>
        </p:nvGrpSpPr>
        <p:grpSpPr>
          <a:xfrm>
            <a:off x="192881" y="893"/>
            <a:ext cx="575915" cy="836495"/>
            <a:chOff x="841003" y="360040"/>
            <a:chExt cx="504056" cy="836712"/>
          </a:xfrm>
          <a:solidFill>
            <a:schemeClr val="accent1"/>
          </a:solidFill>
        </p:grpSpPr>
        <p:sp>
          <p:nvSpPr>
            <p:cNvPr id="21" name="矩形 2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2" name="等腰三角形 2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AutoShape 3"/>
          <p:cNvSpPr>
            <a:spLocks noChangeArrowheads="1"/>
          </p:cNvSpPr>
          <p:nvPr/>
        </p:nvSpPr>
        <p:spPr bwMode="gray">
          <a:xfrm>
            <a:off x="1533683" y="1566577"/>
            <a:ext cx="8486618" cy="3240373"/>
          </a:xfrm>
          <a:prstGeom prst="roundRect">
            <a:avLst>
              <a:gd name="adj" fmla="val 9481"/>
            </a:avLst>
          </a:prstGeom>
          <a:noFill/>
          <a:ln w="19050">
            <a:solidFill>
              <a:schemeClr val="tx1"/>
            </a:solidFill>
            <a:round/>
          </a:ln>
          <a:effectLst/>
          <a:extLst>
            <a:ext uri="{909E8E84-426E-40DD-AFC4-6F175D3DCCD1}">
              <a14:hiddenFill xmlns:a14="http://schemas.microsoft.com/office/drawing/2010/main">
                <a:gradFill rotWithShape="1">
                  <a:gsLst>
                    <a:gs pos="0">
                      <a:schemeClr val="bg1"/>
                    </a:gs>
                    <a:gs pos="50000">
                      <a:srgbClr val="EAEAEA"/>
                    </a:gs>
                    <a:gs pos="100000">
                      <a:schemeClr val="bg1"/>
                    </a:gs>
                  </a:gsLst>
                  <a:lin ang="2700000" scaled="1"/>
                </a:gradFill>
              </a14:hiddenFill>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grpSp>
        <p:nvGrpSpPr>
          <p:cNvPr id="13" name="Group 4"/>
          <p:cNvGrpSpPr/>
          <p:nvPr/>
        </p:nvGrpSpPr>
        <p:grpSpPr bwMode="auto">
          <a:xfrm>
            <a:off x="1838444" y="1366552"/>
            <a:ext cx="4848106" cy="444500"/>
            <a:chOff x="624" y="672"/>
            <a:chExt cx="1773" cy="240"/>
          </a:xfrm>
        </p:grpSpPr>
        <p:sp>
          <p:nvSpPr>
            <p:cNvPr id="14" name="AutoShape 5"/>
            <p:cNvSpPr>
              <a:spLocks noChangeArrowheads="1"/>
            </p:cNvSpPr>
            <p:nvPr/>
          </p:nvSpPr>
          <p:spPr bwMode="gray">
            <a:xfrm>
              <a:off x="624" y="672"/>
              <a:ext cx="1773" cy="240"/>
            </a:xfrm>
            <a:prstGeom prst="roundRect">
              <a:avLst>
                <a:gd name="adj" fmla="val 27917"/>
              </a:avLst>
            </a:prstGeom>
            <a:solidFill>
              <a:srgbClr val="7BB11B"/>
            </a:solidFill>
            <a:ln>
              <a:noFill/>
            </a:ln>
            <a:effectLst>
              <a:outerShdw dist="25400" dir="5400000" algn="ctr" rotWithShape="0">
                <a:srgbClr val="1C1C1C">
                  <a:alpha val="50000"/>
                </a:srgbClr>
              </a:outerShdw>
            </a:effectLst>
            <a:extLst>
              <a:ext uri="{91240B29-F687-4F45-9708-019B960494DF}">
                <a14:hiddenLine xmlns:a14="http://schemas.microsoft.com/office/drawing/2010/main" w="9525">
                  <a:solidFill>
                    <a:schemeClr val="tx1"/>
                  </a:solidFill>
                  <a:rou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sp>
          <p:nvSpPr>
            <p:cNvPr id="15" name="AutoShape 6"/>
            <p:cNvSpPr>
              <a:spLocks noChangeArrowheads="1"/>
            </p:cNvSpPr>
            <p:nvPr/>
          </p:nvSpPr>
          <p:spPr bwMode="gray">
            <a:xfrm>
              <a:off x="636" y="674"/>
              <a:ext cx="1748" cy="108"/>
            </a:xfrm>
            <a:prstGeom prst="roundRect">
              <a:avLst>
                <a:gd name="adj" fmla="val 50000"/>
              </a:avLst>
            </a:prstGeom>
            <a:gradFill rotWithShape="1">
              <a:gsLst>
                <a:gs pos="0">
                  <a:srgbClr val="7BB11B">
                    <a:gamma/>
                    <a:tint val="0"/>
                    <a:invGamma/>
                    <a:alpha val="30000"/>
                  </a:srgbClr>
                </a:gs>
                <a:gs pos="100000">
                  <a:srgbClr val="7BB11B">
                    <a:alpha val="30000"/>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grpSp>
      <p:sp>
        <p:nvSpPr>
          <p:cNvPr id="16" name="Rectangle 30"/>
          <p:cNvSpPr>
            <a:spLocks noChangeArrowheads="1"/>
          </p:cNvSpPr>
          <p:nvPr/>
        </p:nvSpPr>
        <p:spPr bwMode="black">
          <a:xfrm>
            <a:off x="1994705" y="2341675"/>
            <a:ext cx="7447745" cy="1907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indent="457200" algn="just">
              <a:lnSpc>
                <a:spcPct val="120000"/>
              </a:lnSpc>
              <a:spcBef>
                <a:spcPts val="0"/>
              </a:spcBef>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相关见证人也是路演中的重要工具之一</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457200" algn="just">
              <a:lnSpc>
                <a:spcPct val="120000"/>
              </a:lnSpc>
              <a:spcBef>
                <a:spcPts val="0"/>
              </a:spcBef>
              <a:defRPr/>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在</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所有的路演工具中</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相关见证人是最</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特殊的</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工具</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我们一定要记住一点</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千万要用好这个工具</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457200" algn="just">
              <a:lnSpc>
                <a:spcPct val="120000"/>
              </a:lnSpc>
              <a:spcBef>
                <a:spcPts val="0"/>
              </a:spcBef>
              <a:defRPr/>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具体</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如何使用这个工具</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是带到</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现场</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还是以视频连接的方式出现</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就要看路演的需要了。</a:t>
            </a:r>
          </a:p>
        </p:txBody>
      </p:sp>
      <p:sp>
        <p:nvSpPr>
          <p:cNvPr id="17" name="Rectangle 28"/>
          <p:cNvSpPr>
            <a:spLocks noChangeArrowheads="1"/>
          </p:cNvSpPr>
          <p:nvPr/>
        </p:nvSpPr>
        <p:spPr bwMode="black">
          <a:xfrm>
            <a:off x="2371547" y="1338673"/>
            <a:ext cx="3158237" cy="453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indent="457200" algn="just">
              <a:lnSpc>
                <a:spcPct val="130000"/>
              </a:lnSpc>
              <a:spcBef>
                <a:spcPts val="0"/>
              </a:spcBef>
              <a:defRPr/>
            </a:pPr>
            <a:r>
              <a:rPr lang="en-US" altLang="zh-CN" sz="2000" b="1" dirty="0">
                <a:solidFill>
                  <a:srgbClr val="7030A0"/>
                </a:solidFill>
                <a:latin typeface="微软雅黑" panose="020B0503020204020204" pitchFamily="34" charset="-122"/>
                <a:ea typeface="微软雅黑" panose="020B0503020204020204" pitchFamily="34" charset="-122"/>
              </a:rPr>
              <a:t>5. </a:t>
            </a:r>
            <a:r>
              <a:rPr lang="zh-CN" altLang="en-US" sz="2000" b="1" dirty="0">
                <a:solidFill>
                  <a:srgbClr val="7030A0"/>
                </a:solidFill>
                <a:latin typeface="微软雅黑" panose="020B0503020204020204" pitchFamily="34" charset="-122"/>
                <a:ea typeface="微软雅黑" panose="020B0503020204020204" pitchFamily="34" charset="-122"/>
              </a:rPr>
              <a:t>工具五</a:t>
            </a:r>
            <a:r>
              <a:rPr lang="en-US" altLang="zh-CN" sz="2000" b="1" dirty="0">
                <a:solidFill>
                  <a:srgbClr val="7030A0"/>
                </a:solidFill>
                <a:latin typeface="微软雅黑" panose="020B0503020204020204" pitchFamily="34" charset="-122"/>
                <a:ea typeface="微软雅黑" panose="020B0503020204020204" pitchFamily="34" charset="-122"/>
              </a:rPr>
              <a:t>: </a:t>
            </a:r>
            <a:r>
              <a:rPr lang="zh-CN" altLang="en-US" sz="2000" b="1" dirty="0">
                <a:solidFill>
                  <a:srgbClr val="7030A0"/>
                </a:solidFill>
                <a:latin typeface="微软雅黑" panose="020B0503020204020204" pitchFamily="34" charset="-122"/>
                <a:ea typeface="微软雅黑" panose="020B0503020204020204" pitchFamily="34" charset="-122"/>
              </a:rPr>
              <a:t>相关见证人</a:t>
            </a:r>
            <a:endParaRPr lang="en-US" altLang="zh-CN" sz="2000" b="1" dirty="0">
              <a:solidFill>
                <a:srgbClr val="7030A0"/>
              </a:solidFill>
              <a:latin typeface="微软雅黑" panose="020B0503020204020204" pitchFamily="34" charset="-122"/>
              <a:ea typeface="微软雅黑" panose="020B0503020204020204" pitchFamily="34" charset="-122"/>
            </a:endParaRPr>
          </a:p>
        </p:txBody>
      </p:sp>
      <p:sp>
        <p:nvSpPr>
          <p:cNvPr id="18"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创业项目路</a:t>
            </a:r>
            <a:r>
              <a:rPr lang="zh-CN" altLang="en-US" sz="2400" b="1" dirty="0" smtClean="0">
                <a:solidFill>
                  <a:schemeClr val="tx1">
                    <a:lumMod val="75000"/>
                    <a:lumOff val="25000"/>
                  </a:schemeClr>
                </a:solidFill>
                <a:latin typeface="微软雅黑" pitchFamily="34" charset="-122"/>
                <a:ea typeface="微软雅黑" pitchFamily="34" charset="-122"/>
              </a:rPr>
              <a:t>演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成功路演的五个重要工具</a:t>
            </a:r>
          </a:p>
        </p:txBody>
      </p:sp>
    </p:spTree>
    <p:extLst>
      <p:ext uri="{BB962C8B-B14F-4D97-AF65-F5344CB8AC3E}">
        <p14:creationId xmlns:p14="http://schemas.microsoft.com/office/powerpoint/2010/main" val="77562899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80">
                                          <p:stCondLst>
                                            <p:cond delay="0"/>
                                          </p:stCondLst>
                                        </p:cTn>
                                        <p:tgtEl>
                                          <p:spTgt spid="13"/>
                                        </p:tgtEl>
                                      </p:cBhvr>
                                    </p:animEffect>
                                    <p:anim calcmode="lin" valueType="num">
                                      <p:cBhvr>
                                        <p:cTn id="24"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29" dur="26">
                                          <p:stCondLst>
                                            <p:cond delay="650"/>
                                          </p:stCondLst>
                                        </p:cTn>
                                        <p:tgtEl>
                                          <p:spTgt spid="13"/>
                                        </p:tgtEl>
                                      </p:cBhvr>
                                      <p:to x="100000" y="60000"/>
                                    </p:animScale>
                                    <p:animScale>
                                      <p:cBhvr>
                                        <p:cTn id="30" dur="166" decel="50000">
                                          <p:stCondLst>
                                            <p:cond delay="676"/>
                                          </p:stCondLst>
                                        </p:cTn>
                                        <p:tgtEl>
                                          <p:spTgt spid="13"/>
                                        </p:tgtEl>
                                      </p:cBhvr>
                                      <p:to x="100000" y="100000"/>
                                    </p:animScale>
                                    <p:animScale>
                                      <p:cBhvr>
                                        <p:cTn id="31" dur="26">
                                          <p:stCondLst>
                                            <p:cond delay="1312"/>
                                          </p:stCondLst>
                                        </p:cTn>
                                        <p:tgtEl>
                                          <p:spTgt spid="13"/>
                                        </p:tgtEl>
                                      </p:cBhvr>
                                      <p:to x="100000" y="80000"/>
                                    </p:animScale>
                                    <p:animScale>
                                      <p:cBhvr>
                                        <p:cTn id="32" dur="166" decel="50000">
                                          <p:stCondLst>
                                            <p:cond delay="1338"/>
                                          </p:stCondLst>
                                        </p:cTn>
                                        <p:tgtEl>
                                          <p:spTgt spid="13"/>
                                        </p:tgtEl>
                                      </p:cBhvr>
                                      <p:to x="100000" y="100000"/>
                                    </p:animScale>
                                    <p:animScale>
                                      <p:cBhvr>
                                        <p:cTn id="33" dur="26">
                                          <p:stCondLst>
                                            <p:cond delay="1642"/>
                                          </p:stCondLst>
                                        </p:cTn>
                                        <p:tgtEl>
                                          <p:spTgt spid="13"/>
                                        </p:tgtEl>
                                      </p:cBhvr>
                                      <p:to x="100000" y="90000"/>
                                    </p:animScale>
                                    <p:animScale>
                                      <p:cBhvr>
                                        <p:cTn id="34" dur="166" decel="50000">
                                          <p:stCondLst>
                                            <p:cond delay="1668"/>
                                          </p:stCondLst>
                                        </p:cTn>
                                        <p:tgtEl>
                                          <p:spTgt spid="13"/>
                                        </p:tgtEl>
                                      </p:cBhvr>
                                      <p:to x="100000" y="100000"/>
                                    </p:animScale>
                                    <p:animScale>
                                      <p:cBhvr>
                                        <p:cTn id="35" dur="26">
                                          <p:stCondLst>
                                            <p:cond delay="1808"/>
                                          </p:stCondLst>
                                        </p:cTn>
                                        <p:tgtEl>
                                          <p:spTgt spid="13"/>
                                        </p:tgtEl>
                                      </p:cBhvr>
                                      <p:to x="100000" y="95000"/>
                                    </p:animScale>
                                    <p:animScale>
                                      <p:cBhvr>
                                        <p:cTn id="36" dur="166" decel="50000">
                                          <p:stCondLst>
                                            <p:cond delay="1834"/>
                                          </p:stCondLst>
                                        </p:cTn>
                                        <p:tgtEl>
                                          <p:spTgt spid="13"/>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80">
                                          <p:stCondLst>
                                            <p:cond delay="0"/>
                                          </p:stCondLst>
                                        </p:cTn>
                                        <p:tgtEl>
                                          <p:spTgt spid="16"/>
                                        </p:tgtEl>
                                      </p:cBhvr>
                                    </p:animEffect>
                                    <p:anim calcmode="lin" valueType="num">
                                      <p:cBhvr>
                                        <p:cTn id="40"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45" dur="26">
                                          <p:stCondLst>
                                            <p:cond delay="650"/>
                                          </p:stCondLst>
                                        </p:cTn>
                                        <p:tgtEl>
                                          <p:spTgt spid="16"/>
                                        </p:tgtEl>
                                      </p:cBhvr>
                                      <p:to x="100000" y="60000"/>
                                    </p:animScale>
                                    <p:animScale>
                                      <p:cBhvr>
                                        <p:cTn id="46" dur="166" decel="50000">
                                          <p:stCondLst>
                                            <p:cond delay="676"/>
                                          </p:stCondLst>
                                        </p:cTn>
                                        <p:tgtEl>
                                          <p:spTgt spid="16"/>
                                        </p:tgtEl>
                                      </p:cBhvr>
                                      <p:to x="100000" y="100000"/>
                                    </p:animScale>
                                    <p:animScale>
                                      <p:cBhvr>
                                        <p:cTn id="47" dur="26">
                                          <p:stCondLst>
                                            <p:cond delay="1312"/>
                                          </p:stCondLst>
                                        </p:cTn>
                                        <p:tgtEl>
                                          <p:spTgt spid="16"/>
                                        </p:tgtEl>
                                      </p:cBhvr>
                                      <p:to x="100000" y="80000"/>
                                    </p:animScale>
                                    <p:animScale>
                                      <p:cBhvr>
                                        <p:cTn id="48" dur="166" decel="50000">
                                          <p:stCondLst>
                                            <p:cond delay="1338"/>
                                          </p:stCondLst>
                                        </p:cTn>
                                        <p:tgtEl>
                                          <p:spTgt spid="16"/>
                                        </p:tgtEl>
                                      </p:cBhvr>
                                      <p:to x="100000" y="100000"/>
                                    </p:animScale>
                                    <p:animScale>
                                      <p:cBhvr>
                                        <p:cTn id="49" dur="26">
                                          <p:stCondLst>
                                            <p:cond delay="1642"/>
                                          </p:stCondLst>
                                        </p:cTn>
                                        <p:tgtEl>
                                          <p:spTgt spid="16"/>
                                        </p:tgtEl>
                                      </p:cBhvr>
                                      <p:to x="100000" y="90000"/>
                                    </p:animScale>
                                    <p:animScale>
                                      <p:cBhvr>
                                        <p:cTn id="50" dur="166" decel="50000">
                                          <p:stCondLst>
                                            <p:cond delay="1668"/>
                                          </p:stCondLst>
                                        </p:cTn>
                                        <p:tgtEl>
                                          <p:spTgt spid="16"/>
                                        </p:tgtEl>
                                      </p:cBhvr>
                                      <p:to x="100000" y="100000"/>
                                    </p:animScale>
                                    <p:animScale>
                                      <p:cBhvr>
                                        <p:cTn id="51" dur="26">
                                          <p:stCondLst>
                                            <p:cond delay="1808"/>
                                          </p:stCondLst>
                                        </p:cTn>
                                        <p:tgtEl>
                                          <p:spTgt spid="16"/>
                                        </p:tgtEl>
                                      </p:cBhvr>
                                      <p:to x="100000" y="95000"/>
                                    </p:animScale>
                                    <p:animScale>
                                      <p:cBhvr>
                                        <p:cTn id="52" dur="166" decel="50000">
                                          <p:stCondLst>
                                            <p:cond delay="1834"/>
                                          </p:stCondLst>
                                        </p:cTn>
                                        <p:tgtEl>
                                          <p:spTgt spid="16"/>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down)">
                                      <p:cBhvr>
                                        <p:cTn id="55" dur="580">
                                          <p:stCondLst>
                                            <p:cond delay="0"/>
                                          </p:stCondLst>
                                        </p:cTn>
                                        <p:tgtEl>
                                          <p:spTgt spid="17"/>
                                        </p:tgtEl>
                                      </p:cBhvr>
                                    </p:animEffect>
                                    <p:anim calcmode="lin" valueType="num">
                                      <p:cBhvr>
                                        <p:cTn id="56"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61" dur="26">
                                          <p:stCondLst>
                                            <p:cond delay="650"/>
                                          </p:stCondLst>
                                        </p:cTn>
                                        <p:tgtEl>
                                          <p:spTgt spid="17"/>
                                        </p:tgtEl>
                                      </p:cBhvr>
                                      <p:to x="100000" y="60000"/>
                                    </p:animScale>
                                    <p:animScale>
                                      <p:cBhvr>
                                        <p:cTn id="62" dur="166" decel="50000">
                                          <p:stCondLst>
                                            <p:cond delay="676"/>
                                          </p:stCondLst>
                                        </p:cTn>
                                        <p:tgtEl>
                                          <p:spTgt spid="17"/>
                                        </p:tgtEl>
                                      </p:cBhvr>
                                      <p:to x="100000" y="100000"/>
                                    </p:animScale>
                                    <p:animScale>
                                      <p:cBhvr>
                                        <p:cTn id="63" dur="26">
                                          <p:stCondLst>
                                            <p:cond delay="1312"/>
                                          </p:stCondLst>
                                        </p:cTn>
                                        <p:tgtEl>
                                          <p:spTgt spid="17"/>
                                        </p:tgtEl>
                                      </p:cBhvr>
                                      <p:to x="100000" y="80000"/>
                                    </p:animScale>
                                    <p:animScale>
                                      <p:cBhvr>
                                        <p:cTn id="64" dur="166" decel="50000">
                                          <p:stCondLst>
                                            <p:cond delay="1338"/>
                                          </p:stCondLst>
                                        </p:cTn>
                                        <p:tgtEl>
                                          <p:spTgt spid="17"/>
                                        </p:tgtEl>
                                      </p:cBhvr>
                                      <p:to x="100000" y="100000"/>
                                    </p:animScale>
                                    <p:animScale>
                                      <p:cBhvr>
                                        <p:cTn id="65" dur="26">
                                          <p:stCondLst>
                                            <p:cond delay="1642"/>
                                          </p:stCondLst>
                                        </p:cTn>
                                        <p:tgtEl>
                                          <p:spTgt spid="17"/>
                                        </p:tgtEl>
                                      </p:cBhvr>
                                      <p:to x="100000" y="90000"/>
                                    </p:animScale>
                                    <p:animScale>
                                      <p:cBhvr>
                                        <p:cTn id="66" dur="166" decel="50000">
                                          <p:stCondLst>
                                            <p:cond delay="1668"/>
                                          </p:stCondLst>
                                        </p:cTn>
                                        <p:tgtEl>
                                          <p:spTgt spid="17"/>
                                        </p:tgtEl>
                                      </p:cBhvr>
                                      <p:to x="100000" y="100000"/>
                                    </p:animScale>
                                    <p:animScale>
                                      <p:cBhvr>
                                        <p:cTn id="67" dur="26">
                                          <p:stCondLst>
                                            <p:cond delay="1808"/>
                                          </p:stCondLst>
                                        </p:cTn>
                                        <p:tgtEl>
                                          <p:spTgt spid="17"/>
                                        </p:tgtEl>
                                      </p:cBhvr>
                                      <p:to x="100000" y="95000"/>
                                    </p:animScale>
                                    <p:animScale>
                                      <p:cBhvr>
                                        <p:cTn id="68" dur="166" decel="50000">
                                          <p:stCondLst>
                                            <p:cond delay="1834"/>
                                          </p:stCondLst>
                                        </p:cTn>
                                        <p:tgtEl>
                                          <p:spTgt spid="1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p:bldP spid="1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0" name="组合 19"/>
          <p:cNvGrpSpPr/>
          <p:nvPr/>
        </p:nvGrpSpPr>
        <p:grpSpPr>
          <a:xfrm>
            <a:off x="192881" y="893"/>
            <a:ext cx="575915" cy="836495"/>
            <a:chOff x="841003" y="360040"/>
            <a:chExt cx="504056" cy="836712"/>
          </a:xfrm>
          <a:solidFill>
            <a:schemeClr val="accent1"/>
          </a:solidFill>
        </p:grpSpPr>
        <p:sp>
          <p:nvSpPr>
            <p:cNvPr id="21" name="矩形 2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2" name="等腰三角形 2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创业项目路</a:t>
            </a:r>
            <a:r>
              <a:rPr lang="zh-CN" altLang="en-US" sz="2400" b="1" dirty="0" smtClean="0">
                <a:solidFill>
                  <a:schemeClr val="tx1">
                    <a:lumMod val="75000"/>
                    <a:lumOff val="25000"/>
                  </a:schemeClr>
                </a:solidFill>
                <a:latin typeface="微软雅黑" pitchFamily="34" charset="-122"/>
                <a:ea typeface="微软雅黑" pitchFamily="34" charset="-122"/>
              </a:rPr>
              <a:t>演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成功路演的五大技巧</a:t>
            </a:r>
          </a:p>
        </p:txBody>
      </p:sp>
      <p:sp>
        <p:nvSpPr>
          <p:cNvPr id="23" name="Freeform 44"/>
          <p:cNvSpPr/>
          <p:nvPr/>
        </p:nvSpPr>
        <p:spPr bwMode="auto">
          <a:xfrm>
            <a:off x="4401754" y="3705672"/>
            <a:ext cx="1407681" cy="1285274"/>
          </a:xfrm>
          <a:custGeom>
            <a:avLst/>
            <a:gdLst>
              <a:gd name="T0" fmla="*/ 583 w 622"/>
              <a:gd name="T1" fmla="*/ 130 h 568"/>
              <a:gd name="T2" fmla="*/ 404 w 622"/>
              <a:gd name="T3" fmla="*/ 0 h 568"/>
              <a:gd name="T4" fmla="*/ 314 w 622"/>
              <a:gd name="T5" fmla="*/ 43 h 568"/>
              <a:gd name="T6" fmla="*/ 131 w 622"/>
              <a:gd name="T7" fmla="*/ 43 h 568"/>
              <a:gd name="T8" fmla="*/ 59 w 622"/>
              <a:gd name="T9" fmla="*/ 95 h 568"/>
              <a:gd name="T10" fmla="*/ 15 w 622"/>
              <a:gd name="T11" fmla="*/ 230 h 568"/>
              <a:gd name="T12" fmla="*/ 98 w 622"/>
              <a:gd name="T13" fmla="*/ 485 h 568"/>
              <a:gd name="T14" fmla="*/ 213 w 622"/>
              <a:gd name="T15" fmla="*/ 568 h 568"/>
              <a:gd name="T16" fmla="*/ 481 w 622"/>
              <a:gd name="T17" fmla="*/ 568 h 568"/>
              <a:gd name="T18" fmla="*/ 596 w 622"/>
              <a:gd name="T19" fmla="*/ 485 h 568"/>
              <a:gd name="T20" fmla="*/ 622 w 622"/>
              <a:gd name="T21" fmla="*/ 404 h 568"/>
              <a:gd name="T22" fmla="*/ 567 w 622"/>
              <a:gd name="T23" fmla="*/ 234 h 568"/>
              <a:gd name="T24" fmla="*/ 583 w 622"/>
              <a:gd name="T25" fmla="*/ 130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2" h="568">
                <a:moveTo>
                  <a:pt x="583" y="130"/>
                </a:moveTo>
                <a:cubicBezTo>
                  <a:pt x="506" y="116"/>
                  <a:pt x="441" y="67"/>
                  <a:pt x="404" y="0"/>
                </a:cubicBezTo>
                <a:cubicBezTo>
                  <a:pt x="381" y="25"/>
                  <a:pt x="347" y="43"/>
                  <a:pt x="314" y="43"/>
                </a:cubicBezTo>
                <a:cubicBezTo>
                  <a:pt x="131" y="43"/>
                  <a:pt x="131" y="43"/>
                  <a:pt x="131" y="43"/>
                </a:cubicBezTo>
                <a:cubicBezTo>
                  <a:pt x="59" y="95"/>
                  <a:pt x="59" y="95"/>
                  <a:pt x="59" y="95"/>
                </a:cubicBezTo>
                <a:cubicBezTo>
                  <a:pt x="20" y="123"/>
                  <a:pt x="0" y="184"/>
                  <a:pt x="15" y="230"/>
                </a:cubicBezTo>
                <a:cubicBezTo>
                  <a:pt x="98" y="485"/>
                  <a:pt x="98" y="485"/>
                  <a:pt x="98" y="485"/>
                </a:cubicBezTo>
                <a:cubicBezTo>
                  <a:pt x="113" y="531"/>
                  <a:pt x="165" y="568"/>
                  <a:pt x="213" y="568"/>
                </a:cubicBezTo>
                <a:cubicBezTo>
                  <a:pt x="481" y="568"/>
                  <a:pt x="481" y="568"/>
                  <a:pt x="481" y="568"/>
                </a:cubicBezTo>
                <a:cubicBezTo>
                  <a:pt x="529" y="568"/>
                  <a:pt x="581" y="531"/>
                  <a:pt x="596" y="485"/>
                </a:cubicBezTo>
                <a:cubicBezTo>
                  <a:pt x="622" y="404"/>
                  <a:pt x="622" y="404"/>
                  <a:pt x="622" y="404"/>
                </a:cubicBezTo>
                <a:cubicBezTo>
                  <a:pt x="567" y="234"/>
                  <a:pt x="567" y="234"/>
                  <a:pt x="567" y="234"/>
                </a:cubicBezTo>
                <a:cubicBezTo>
                  <a:pt x="556" y="201"/>
                  <a:pt x="563" y="161"/>
                  <a:pt x="583" y="130"/>
                </a:cubicBezTo>
              </a:path>
            </a:pathLst>
          </a:custGeom>
          <a:solidFill>
            <a:srgbClr val="A3D800"/>
          </a:solidFill>
          <a:ln>
            <a:noFill/>
          </a:ln>
          <a:effectLst>
            <a:outerShdw blurRad="50800" dist="508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p>
        </p:txBody>
      </p:sp>
      <p:sp>
        <p:nvSpPr>
          <p:cNvPr id="25" name="Freeform 46"/>
          <p:cNvSpPr/>
          <p:nvPr/>
        </p:nvSpPr>
        <p:spPr bwMode="auto">
          <a:xfrm>
            <a:off x="4025925" y="2309468"/>
            <a:ext cx="1373254" cy="1493748"/>
          </a:xfrm>
          <a:custGeom>
            <a:avLst/>
            <a:gdLst>
              <a:gd name="T0" fmla="*/ 540 w 607"/>
              <a:gd name="T1" fmla="*/ 496 h 660"/>
              <a:gd name="T2" fmla="*/ 607 w 607"/>
              <a:gd name="T3" fmla="*/ 324 h 660"/>
              <a:gd name="T4" fmla="*/ 546 w 607"/>
              <a:gd name="T5" fmla="*/ 255 h 660"/>
              <a:gd name="T6" fmla="*/ 490 w 607"/>
              <a:gd name="T7" fmla="*/ 81 h 660"/>
              <a:gd name="T8" fmla="*/ 418 w 607"/>
              <a:gd name="T9" fmla="*/ 29 h 660"/>
              <a:gd name="T10" fmla="*/ 275 w 607"/>
              <a:gd name="T11" fmla="*/ 29 h 660"/>
              <a:gd name="T12" fmla="*/ 59 w 607"/>
              <a:gd name="T13" fmla="*/ 186 h 660"/>
              <a:gd name="T14" fmla="*/ 15 w 607"/>
              <a:gd name="T15" fmla="*/ 321 h 660"/>
              <a:gd name="T16" fmla="*/ 98 w 607"/>
              <a:gd name="T17" fmla="*/ 576 h 660"/>
              <a:gd name="T18" fmla="*/ 213 w 607"/>
              <a:gd name="T19" fmla="*/ 660 h 660"/>
              <a:gd name="T20" fmla="*/ 297 w 607"/>
              <a:gd name="T21" fmla="*/ 660 h 660"/>
              <a:gd name="T22" fmla="*/ 480 w 607"/>
              <a:gd name="T23" fmla="*/ 660 h 660"/>
              <a:gd name="T24" fmla="*/ 570 w 607"/>
              <a:gd name="T25" fmla="*/ 617 h 660"/>
              <a:gd name="T26" fmla="*/ 543 w 607"/>
              <a:gd name="T27" fmla="*/ 537 h 660"/>
              <a:gd name="T28" fmla="*/ 540 w 607"/>
              <a:gd name="T29" fmla="*/ 496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7" h="660">
                <a:moveTo>
                  <a:pt x="540" y="496"/>
                </a:moveTo>
                <a:cubicBezTo>
                  <a:pt x="540" y="430"/>
                  <a:pt x="565" y="369"/>
                  <a:pt x="607" y="324"/>
                </a:cubicBezTo>
                <a:cubicBezTo>
                  <a:pt x="579" y="309"/>
                  <a:pt x="555" y="284"/>
                  <a:pt x="546" y="255"/>
                </a:cubicBezTo>
                <a:cubicBezTo>
                  <a:pt x="490" y="81"/>
                  <a:pt x="490" y="81"/>
                  <a:pt x="490" y="81"/>
                </a:cubicBezTo>
                <a:cubicBezTo>
                  <a:pt x="418" y="29"/>
                  <a:pt x="418" y="29"/>
                  <a:pt x="418" y="29"/>
                </a:cubicBezTo>
                <a:cubicBezTo>
                  <a:pt x="378" y="0"/>
                  <a:pt x="314" y="0"/>
                  <a:pt x="275" y="29"/>
                </a:cubicBezTo>
                <a:cubicBezTo>
                  <a:pt x="59" y="186"/>
                  <a:pt x="59" y="186"/>
                  <a:pt x="59" y="186"/>
                </a:cubicBezTo>
                <a:cubicBezTo>
                  <a:pt x="20" y="214"/>
                  <a:pt x="0" y="275"/>
                  <a:pt x="15" y="321"/>
                </a:cubicBezTo>
                <a:cubicBezTo>
                  <a:pt x="98" y="576"/>
                  <a:pt x="98" y="576"/>
                  <a:pt x="98" y="576"/>
                </a:cubicBezTo>
                <a:cubicBezTo>
                  <a:pt x="112" y="622"/>
                  <a:pt x="164" y="660"/>
                  <a:pt x="213" y="660"/>
                </a:cubicBezTo>
                <a:cubicBezTo>
                  <a:pt x="297" y="660"/>
                  <a:pt x="297" y="660"/>
                  <a:pt x="297" y="660"/>
                </a:cubicBezTo>
                <a:cubicBezTo>
                  <a:pt x="480" y="660"/>
                  <a:pt x="480" y="660"/>
                  <a:pt x="480" y="660"/>
                </a:cubicBezTo>
                <a:cubicBezTo>
                  <a:pt x="513" y="660"/>
                  <a:pt x="547" y="642"/>
                  <a:pt x="570" y="617"/>
                </a:cubicBezTo>
                <a:cubicBezTo>
                  <a:pt x="557" y="592"/>
                  <a:pt x="548" y="565"/>
                  <a:pt x="543" y="537"/>
                </a:cubicBezTo>
                <a:cubicBezTo>
                  <a:pt x="541" y="523"/>
                  <a:pt x="540" y="510"/>
                  <a:pt x="540" y="496"/>
                </a:cubicBezTo>
              </a:path>
            </a:pathLst>
          </a:custGeom>
          <a:solidFill>
            <a:srgbClr val="EE0076"/>
          </a:solidFill>
          <a:ln>
            <a:noFill/>
          </a:ln>
          <a:effectLst>
            <a:outerShdw blurRad="50800" dist="508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p>
        </p:txBody>
      </p:sp>
      <p:sp>
        <p:nvSpPr>
          <p:cNvPr id="26" name="Freeform 48"/>
          <p:cNvSpPr/>
          <p:nvPr/>
        </p:nvSpPr>
        <p:spPr bwMode="auto">
          <a:xfrm>
            <a:off x="5660250" y="3723844"/>
            <a:ext cx="1559734" cy="1278580"/>
          </a:xfrm>
          <a:custGeom>
            <a:avLst/>
            <a:gdLst>
              <a:gd name="T0" fmla="*/ 630 w 689"/>
              <a:gd name="T1" fmla="*/ 91 h 565"/>
              <a:gd name="T2" fmla="*/ 562 w 689"/>
              <a:gd name="T3" fmla="*/ 41 h 565"/>
              <a:gd name="T4" fmla="*/ 383 w 689"/>
              <a:gd name="T5" fmla="*/ 41 h 565"/>
              <a:gd name="T6" fmla="*/ 294 w 689"/>
              <a:gd name="T7" fmla="*/ 0 h 565"/>
              <a:gd name="T8" fmla="*/ 110 w 689"/>
              <a:gd name="T9" fmla="*/ 124 h 565"/>
              <a:gd name="T10" fmla="*/ 73 w 689"/>
              <a:gd name="T11" fmla="*/ 126 h 565"/>
              <a:gd name="T12" fmla="*/ 27 w 689"/>
              <a:gd name="T13" fmla="*/ 122 h 565"/>
              <a:gd name="T14" fmla="*/ 11 w 689"/>
              <a:gd name="T15" fmla="*/ 226 h 565"/>
              <a:gd name="T16" fmla="*/ 66 w 689"/>
              <a:gd name="T17" fmla="*/ 396 h 565"/>
              <a:gd name="T18" fmla="*/ 94 w 689"/>
              <a:gd name="T19" fmla="*/ 481 h 565"/>
              <a:gd name="T20" fmla="*/ 209 w 689"/>
              <a:gd name="T21" fmla="*/ 565 h 565"/>
              <a:gd name="T22" fmla="*/ 477 w 689"/>
              <a:gd name="T23" fmla="*/ 565 h 565"/>
              <a:gd name="T24" fmla="*/ 592 w 689"/>
              <a:gd name="T25" fmla="*/ 481 h 565"/>
              <a:gd name="T26" fmla="*/ 674 w 689"/>
              <a:gd name="T27" fmla="*/ 226 h 565"/>
              <a:gd name="T28" fmla="*/ 630 w 689"/>
              <a:gd name="T29" fmla="*/ 91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9" h="565">
                <a:moveTo>
                  <a:pt x="630" y="91"/>
                </a:moveTo>
                <a:cubicBezTo>
                  <a:pt x="562" y="41"/>
                  <a:pt x="562" y="41"/>
                  <a:pt x="562" y="41"/>
                </a:cubicBezTo>
                <a:cubicBezTo>
                  <a:pt x="383" y="41"/>
                  <a:pt x="383" y="41"/>
                  <a:pt x="383" y="41"/>
                </a:cubicBezTo>
                <a:cubicBezTo>
                  <a:pt x="351" y="41"/>
                  <a:pt x="317" y="24"/>
                  <a:pt x="294" y="0"/>
                </a:cubicBezTo>
                <a:cubicBezTo>
                  <a:pt x="255" y="65"/>
                  <a:pt x="189" y="112"/>
                  <a:pt x="110" y="124"/>
                </a:cubicBezTo>
                <a:cubicBezTo>
                  <a:pt x="98" y="125"/>
                  <a:pt x="86" y="126"/>
                  <a:pt x="73" y="126"/>
                </a:cubicBezTo>
                <a:cubicBezTo>
                  <a:pt x="57" y="126"/>
                  <a:pt x="42" y="125"/>
                  <a:pt x="27" y="122"/>
                </a:cubicBezTo>
                <a:cubicBezTo>
                  <a:pt x="7" y="153"/>
                  <a:pt x="0" y="193"/>
                  <a:pt x="11" y="226"/>
                </a:cubicBezTo>
                <a:cubicBezTo>
                  <a:pt x="66" y="396"/>
                  <a:pt x="66" y="396"/>
                  <a:pt x="66" y="396"/>
                </a:cubicBezTo>
                <a:cubicBezTo>
                  <a:pt x="94" y="481"/>
                  <a:pt x="94" y="481"/>
                  <a:pt x="94" y="481"/>
                </a:cubicBezTo>
                <a:cubicBezTo>
                  <a:pt x="109" y="527"/>
                  <a:pt x="160" y="565"/>
                  <a:pt x="209" y="565"/>
                </a:cubicBezTo>
                <a:cubicBezTo>
                  <a:pt x="477" y="565"/>
                  <a:pt x="477" y="565"/>
                  <a:pt x="477" y="565"/>
                </a:cubicBezTo>
                <a:cubicBezTo>
                  <a:pt x="525" y="565"/>
                  <a:pt x="577" y="527"/>
                  <a:pt x="592" y="481"/>
                </a:cubicBezTo>
                <a:cubicBezTo>
                  <a:pt x="674" y="226"/>
                  <a:pt x="674" y="226"/>
                  <a:pt x="674" y="226"/>
                </a:cubicBezTo>
                <a:cubicBezTo>
                  <a:pt x="689" y="180"/>
                  <a:pt x="669" y="119"/>
                  <a:pt x="630" y="91"/>
                </a:cubicBezTo>
              </a:path>
            </a:pathLst>
          </a:custGeom>
          <a:solidFill>
            <a:schemeClr val="bg1">
              <a:lumMod val="50000"/>
            </a:schemeClr>
          </a:solidFill>
          <a:ln>
            <a:noFill/>
          </a:ln>
          <a:effectLst>
            <a:outerShdw blurRad="50800" dist="508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p>
        </p:txBody>
      </p:sp>
      <p:sp>
        <p:nvSpPr>
          <p:cNvPr id="27" name="Freeform 50"/>
          <p:cNvSpPr/>
          <p:nvPr/>
        </p:nvSpPr>
        <p:spPr bwMode="auto">
          <a:xfrm>
            <a:off x="5039609" y="1582677"/>
            <a:ext cx="1571209" cy="1459321"/>
          </a:xfrm>
          <a:custGeom>
            <a:avLst/>
            <a:gdLst>
              <a:gd name="T0" fmla="*/ 635 w 694"/>
              <a:gd name="T1" fmla="*/ 186 h 645"/>
              <a:gd name="T2" fmla="*/ 418 w 694"/>
              <a:gd name="T3" fmla="*/ 29 h 645"/>
              <a:gd name="T4" fmla="*/ 276 w 694"/>
              <a:gd name="T5" fmla="*/ 29 h 645"/>
              <a:gd name="T6" fmla="*/ 59 w 694"/>
              <a:gd name="T7" fmla="*/ 186 h 645"/>
              <a:gd name="T8" fmla="*/ 15 w 694"/>
              <a:gd name="T9" fmla="*/ 321 h 645"/>
              <a:gd name="T10" fmla="*/ 42 w 694"/>
              <a:gd name="T11" fmla="*/ 402 h 645"/>
              <a:gd name="T12" fmla="*/ 98 w 694"/>
              <a:gd name="T13" fmla="*/ 576 h 645"/>
              <a:gd name="T14" fmla="*/ 159 w 694"/>
              <a:gd name="T15" fmla="*/ 645 h 645"/>
              <a:gd name="T16" fmla="*/ 233 w 694"/>
              <a:gd name="T17" fmla="*/ 589 h 645"/>
              <a:gd name="T18" fmla="*/ 347 w 694"/>
              <a:gd name="T19" fmla="*/ 562 h 645"/>
              <a:gd name="T20" fmla="*/ 458 w 694"/>
              <a:gd name="T21" fmla="*/ 587 h 645"/>
              <a:gd name="T22" fmla="*/ 535 w 694"/>
              <a:gd name="T23" fmla="*/ 645 h 645"/>
              <a:gd name="T24" fmla="*/ 596 w 694"/>
              <a:gd name="T25" fmla="*/ 576 h 645"/>
              <a:gd name="T26" fmla="*/ 651 w 694"/>
              <a:gd name="T27" fmla="*/ 406 h 645"/>
              <a:gd name="T28" fmla="*/ 679 w 694"/>
              <a:gd name="T29" fmla="*/ 321 h 645"/>
              <a:gd name="T30" fmla="*/ 635 w 694"/>
              <a:gd name="T31" fmla="*/ 186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94" h="645">
                <a:moveTo>
                  <a:pt x="635" y="186"/>
                </a:moveTo>
                <a:cubicBezTo>
                  <a:pt x="418" y="29"/>
                  <a:pt x="418" y="29"/>
                  <a:pt x="418" y="29"/>
                </a:cubicBezTo>
                <a:cubicBezTo>
                  <a:pt x="379" y="0"/>
                  <a:pt x="315" y="0"/>
                  <a:pt x="276" y="29"/>
                </a:cubicBezTo>
                <a:cubicBezTo>
                  <a:pt x="59" y="186"/>
                  <a:pt x="59" y="186"/>
                  <a:pt x="59" y="186"/>
                </a:cubicBezTo>
                <a:cubicBezTo>
                  <a:pt x="20" y="215"/>
                  <a:pt x="0" y="275"/>
                  <a:pt x="15" y="321"/>
                </a:cubicBezTo>
                <a:cubicBezTo>
                  <a:pt x="42" y="402"/>
                  <a:pt x="42" y="402"/>
                  <a:pt x="42" y="402"/>
                </a:cubicBezTo>
                <a:cubicBezTo>
                  <a:pt x="98" y="576"/>
                  <a:pt x="98" y="576"/>
                  <a:pt x="98" y="576"/>
                </a:cubicBezTo>
                <a:cubicBezTo>
                  <a:pt x="107" y="605"/>
                  <a:pt x="131" y="630"/>
                  <a:pt x="159" y="645"/>
                </a:cubicBezTo>
                <a:cubicBezTo>
                  <a:pt x="180" y="622"/>
                  <a:pt x="205" y="603"/>
                  <a:pt x="233" y="589"/>
                </a:cubicBezTo>
                <a:cubicBezTo>
                  <a:pt x="268" y="572"/>
                  <a:pt x="306" y="562"/>
                  <a:pt x="347" y="562"/>
                </a:cubicBezTo>
                <a:cubicBezTo>
                  <a:pt x="387" y="562"/>
                  <a:pt x="424" y="571"/>
                  <a:pt x="458" y="587"/>
                </a:cubicBezTo>
                <a:cubicBezTo>
                  <a:pt x="487" y="601"/>
                  <a:pt x="514" y="621"/>
                  <a:pt x="535" y="645"/>
                </a:cubicBezTo>
                <a:cubicBezTo>
                  <a:pt x="563" y="630"/>
                  <a:pt x="587" y="605"/>
                  <a:pt x="596" y="576"/>
                </a:cubicBezTo>
                <a:cubicBezTo>
                  <a:pt x="651" y="406"/>
                  <a:pt x="651" y="406"/>
                  <a:pt x="651" y="406"/>
                </a:cubicBezTo>
                <a:cubicBezTo>
                  <a:pt x="679" y="321"/>
                  <a:pt x="679" y="321"/>
                  <a:pt x="679" y="321"/>
                </a:cubicBezTo>
                <a:cubicBezTo>
                  <a:pt x="694" y="275"/>
                  <a:pt x="674" y="215"/>
                  <a:pt x="635" y="186"/>
                </a:cubicBezTo>
              </a:path>
            </a:pathLst>
          </a:custGeom>
          <a:solidFill>
            <a:srgbClr val="FB9E00"/>
          </a:solidFill>
          <a:ln>
            <a:noFill/>
          </a:ln>
          <a:effectLst>
            <a:outerShdw blurRad="50800" dist="508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p>
        </p:txBody>
      </p:sp>
      <p:sp>
        <p:nvSpPr>
          <p:cNvPr id="28" name="Freeform 52"/>
          <p:cNvSpPr/>
          <p:nvPr/>
        </p:nvSpPr>
        <p:spPr bwMode="auto">
          <a:xfrm>
            <a:off x="6251247" y="2324769"/>
            <a:ext cx="1364648" cy="1491836"/>
          </a:xfrm>
          <a:custGeom>
            <a:avLst/>
            <a:gdLst>
              <a:gd name="T0" fmla="*/ 544 w 603"/>
              <a:gd name="T1" fmla="*/ 186 h 659"/>
              <a:gd name="T2" fmla="*/ 327 w 603"/>
              <a:gd name="T3" fmla="*/ 28 h 659"/>
              <a:gd name="T4" fmla="*/ 185 w 603"/>
              <a:gd name="T5" fmla="*/ 28 h 659"/>
              <a:gd name="T6" fmla="*/ 116 w 603"/>
              <a:gd name="T7" fmla="*/ 78 h 659"/>
              <a:gd name="T8" fmla="*/ 61 w 603"/>
              <a:gd name="T9" fmla="*/ 248 h 659"/>
              <a:gd name="T10" fmla="*/ 0 w 603"/>
              <a:gd name="T11" fmla="*/ 317 h 659"/>
              <a:gd name="T12" fmla="*/ 67 w 603"/>
              <a:gd name="T13" fmla="*/ 489 h 659"/>
              <a:gd name="T14" fmla="*/ 64 w 603"/>
              <a:gd name="T15" fmla="*/ 531 h 659"/>
              <a:gd name="T16" fmla="*/ 33 w 603"/>
              <a:gd name="T17" fmla="*/ 618 h 659"/>
              <a:gd name="T18" fmla="*/ 122 w 603"/>
              <a:gd name="T19" fmla="*/ 659 h 659"/>
              <a:gd name="T20" fmla="*/ 301 w 603"/>
              <a:gd name="T21" fmla="*/ 659 h 659"/>
              <a:gd name="T22" fmla="*/ 390 w 603"/>
              <a:gd name="T23" fmla="*/ 659 h 659"/>
              <a:gd name="T24" fmla="*/ 505 w 603"/>
              <a:gd name="T25" fmla="*/ 576 h 659"/>
              <a:gd name="T26" fmla="*/ 588 w 603"/>
              <a:gd name="T27" fmla="*/ 321 h 659"/>
              <a:gd name="T28" fmla="*/ 544 w 603"/>
              <a:gd name="T29" fmla="*/ 186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3" h="659">
                <a:moveTo>
                  <a:pt x="544" y="186"/>
                </a:moveTo>
                <a:cubicBezTo>
                  <a:pt x="327" y="28"/>
                  <a:pt x="327" y="28"/>
                  <a:pt x="327" y="28"/>
                </a:cubicBezTo>
                <a:cubicBezTo>
                  <a:pt x="288" y="0"/>
                  <a:pt x="224" y="0"/>
                  <a:pt x="185" y="28"/>
                </a:cubicBezTo>
                <a:cubicBezTo>
                  <a:pt x="116" y="78"/>
                  <a:pt x="116" y="78"/>
                  <a:pt x="116" y="78"/>
                </a:cubicBezTo>
                <a:cubicBezTo>
                  <a:pt x="61" y="248"/>
                  <a:pt x="61" y="248"/>
                  <a:pt x="61" y="248"/>
                </a:cubicBezTo>
                <a:cubicBezTo>
                  <a:pt x="52" y="277"/>
                  <a:pt x="28" y="302"/>
                  <a:pt x="0" y="317"/>
                </a:cubicBezTo>
                <a:cubicBezTo>
                  <a:pt x="42" y="362"/>
                  <a:pt x="67" y="423"/>
                  <a:pt x="67" y="489"/>
                </a:cubicBezTo>
                <a:cubicBezTo>
                  <a:pt x="67" y="504"/>
                  <a:pt x="66" y="518"/>
                  <a:pt x="64" y="531"/>
                </a:cubicBezTo>
                <a:cubicBezTo>
                  <a:pt x="59" y="562"/>
                  <a:pt x="48" y="591"/>
                  <a:pt x="33" y="618"/>
                </a:cubicBezTo>
                <a:cubicBezTo>
                  <a:pt x="56" y="642"/>
                  <a:pt x="90" y="659"/>
                  <a:pt x="122" y="659"/>
                </a:cubicBezTo>
                <a:cubicBezTo>
                  <a:pt x="301" y="659"/>
                  <a:pt x="301" y="659"/>
                  <a:pt x="301" y="659"/>
                </a:cubicBezTo>
                <a:cubicBezTo>
                  <a:pt x="390" y="659"/>
                  <a:pt x="390" y="659"/>
                  <a:pt x="390" y="659"/>
                </a:cubicBezTo>
                <a:cubicBezTo>
                  <a:pt x="438" y="659"/>
                  <a:pt x="490" y="622"/>
                  <a:pt x="505" y="576"/>
                </a:cubicBezTo>
                <a:cubicBezTo>
                  <a:pt x="588" y="321"/>
                  <a:pt x="588" y="321"/>
                  <a:pt x="588" y="321"/>
                </a:cubicBezTo>
                <a:cubicBezTo>
                  <a:pt x="603" y="275"/>
                  <a:pt x="583" y="214"/>
                  <a:pt x="544" y="186"/>
                </a:cubicBezTo>
              </a:path>
            </a:pathLst>
          </a:custGeom>
          <a:solidFill>
            <a:srgbClr val="29ABE2"/>
          </a:solidFill>
          <a:ln>
            <a:noFill/>
          </a:ln>
          <a:effectLst>
            <a:outerShdw blurRad="50800" dist="508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p>
        </p:txBody>
      </p:sp>
      <p:sp>
        <p:nvSpPr>
          <p:cNvPr id="29" name="文本框 82"/>
          <p:cNvSpPr txBox="1"/>
          <p:nvPr/>
        </p:nvSpPr>
        <p:spPr>
          <a:xfrm>
            <a:off x="5570956" y="2112895"/>
            <a:ext cx="763122" cy="553998"/>
          </a:xfrm>
          <a:prstGeom prst="rect">
            <a:avLst/>
          </a:prstGeom>
          <a:noFill/>
        </p:spPr>
        <p:txBody>
          <a:bodyPr wrap="square" rtlCol="0">
            <a:spAutoFit/>
          </a:bodyPr>
          <a:lstStyle/>
          <a:p>
            <a:r>
              <a:rPr lang="en-US" altLang="zh-CN" sz="3000" dirty="0">
                <a:solidFill>
                  <a:schemeClr val="bg1"/>
                </a:solidFill>
                <a:latin typeface="Impact" panose="020B0806030902050204" pitchFamily="34" charset="0"/>
                <a:cs typeface="Aharoni" panose="02010803020104030203" pitchFamily="2" charset="-79"/>
              </a:rPr>
              <a:t>01</a:t>
            </a:r>
            <a:endParaRPr lang="zh-CN" altLang="en-US" sz="3000" dirty="0">
              <a:solidFill>
                <a:schemeClr val="bg1"/>
              </a:solidFill>
              <a:latin typeface="Impact" panose="020B0806030902050204" pitchFamily="34" charset="0"/>
              <a:cs typeface="Aharoni" panose="02010803020104030203" pitchFamily="2" charset="-79"/>
            </a:endParaRPr>
          </a:p>
        </p:txBody>
      </p:sp>
      <p:sp>
        <p:nvSpPr>
          <p:cNvPr id="30" name="文本框 84"/>
          <p:cNvSpPr txBox="1"/>
          <p:nvPr/>
        </p:nvSpPr>
        <p:spPr>
          <a:xfrm>
            <a:off x="4826263" y="4097675"/>
            <a:ext cx="833989" cy="553998"/>
          </a:xfrm>
          <a:prstGeom prst="rect">
            <a:avLst/>
          </a:prstGeom>
          <a:noFill/>
        </p:spPr>
        <p:txBody>
          <a:bodyPr wrap="square" rtlCol="0">
            <a:spAutoFit/>
          </a:bodyPr>
          <a:lstStyle/>
          <a:p>
            <a:r>
              <a:rPr lang="en-US" altLang="zh-CN" sz="3000" dirty="0">
                <a:solidFill>
                  <a:schemeClr val="bg1"/>
                </a:solidFill>
                <a:latin typeface="Impact" panose="020B0806030902050204" pitchFamily="34" charset="0"/>
                <a:cs typeface="Aharoni" panose="02010803020104030203" pitchFamily="2" charset="-79"/>
              </a:rPr>
              <a:t>04</a:t>
            </a:r>
            <a:endParaRPr lang="zh-CN" altLang="en-US" sz="3000" dirty="0">
              <a:solidFill>
                <a:schemeClr val="bg1"/>
              </a:solidFill>
              <a:latin typeface="Impact" panose="020B0806030902050204" pitchFamily="34" charset="0"/>
              <a:cs typeface="Aharoni" panose="02010803020104030203" pitchFamily="2" charset="-79"/>
            </a:endParaRPr>
          </a:p>
        </p:txBody>
      </p:sp>
      <p:sp>
        <p:nvSpPr>
          <p:cNvPr id="31" name="文本框 91"/>
          <p:cNvSpPr txBox="1"/>
          <p:nvPr/>
        </p:nvSpPr>
        <p:spPr>
          <a:xfrm>
            <a:off x="4425121" y="2828985"/>
            <a:ext cx="856368" cy="553998"/>
          </a:xfrm>
          <a:prstGeom prst="rect">
            <a:avLst/>
          </a:prstGeom>
          <a:noFill/>
        </p:spPr>
        <p:txBody>
          <a:bodyPr wrap="square" rtlCol="0">
            <a:spAutoFit/>
          </a:bodyPr>
          <a:lstStyle/>
          <a:p>
            <a:r>
              <a:rPr lang="en-US" altLang="zh-CN" sz="3000" dirty="0">
                <a:solidFill>
                  <a:schemeClr val="bg1"/>
                </a:solidFill>
                <a:latin typeface="Impact" panose="020B0806030902050204" pitchFamily="34" charset="0"/>
                <a:cs typeface="Aharoni" panose="02010803020104030203" pitchFamily="2" charset="-79"/>
              </a:rPr>
              <a:t>05</a:t>
            </a:r>
            <a:endParaRPr lang="zh-CN" altLang="en-US" sz="3000" dirty="0">
              <a:solidFill>
                <a:schemeClr val="bg1"/>
              </a:solidFill>
              <a:latin typeface="Impact" panose="020B0806030902050204" pitchFamily="34" charset="0"/>
              <a:cs typeface="Aharoni" panose="02010803020104030203" pitchFamily="2" charset="-79"/>
            </a:endParaRPr>
          </a:p>
        </p:txBody>
      </p:sp>
      <p:sp>
        <p:nvSpPr>
          <p:cNvPr id="32" name="文本框 93"/>
          <p:cNvSpPr txBox="1"/>
          <p:nvPr/>
        </p:nvSpPr>
        <p:spPr>
          <a:xfrm>
            <a:off x="6663865" y="2886655"/>
            <a:ext cx="835853" cy="553998"/>
          </a:xfrm>
          <a:prstGeom prst="rect">
            <a:avLst/>
          </a:prstGeom>
          <a:noFill/>
        </p:spPr>
        <p:txBody>
          <a:bodyPr wrap="square" rtlCol="0">
            <a:spAutoFit/>
          </a:bodyPr>
          <a:lstStyle/>
          <a:p>
            <a:r>
              <a:rPr lang="en-US" altLang="zh-CN" sz="3000" dirty="0">
                <a:solidFill>
                  <a:schemeClr val="bg1"/>
                </a:solidFill>
                <a:latin typeface="Impact" panose="020B0806030902050204" pitchFamily="34" charset="0"/>
                <a:cs typeface="Aharoni" panose="02010803020104030203" pitchFamily="2" charset="-79"/>
              </a:rPr>
              <a:t>02</a:t>
            </a:r>
            <a:endParaRPr lang="zh-CN" altLang="en-US" sz="3000" dirty="0">
              <a:solidFill>
                <a:schemeClr val="bg1"/>
              </a:solidFill>
              <a:latin typeface="Impact" panose="020B0806030902050204" pitchFamily="34" charset="0"/>
              <a:cs typeface="Aharoni" panose="02010803020104030203" pitchFamily="2" charset="-79"/>
            </a:endParaRPr>
          </a:p>
        </p:txBody>
      </p:sp>
      <p:sp>
        <p:nvSpPr>
          <p:cNvPr id="33" name="文本框 95"/>
          <p:cNvSpPr txBox="1"/>
          <p:nvPr/>
        </p:nvSpPr>
        <p:spPr>
          <a:xfrm>
            <a:off x="6174973" y="4097675"/>
            <a:ext cx="852638" cy="553998"/>
          </a:xfrm>
          <a:prstGeom prst="rect">
            <a:avLst/>
          </a:prstGeom>
          <a:noFill/>
        </p:spPr>
        <p:txBody>
          <a:bodyPr wrap="square" rtlCol="0">
            <a:spAutoFit/>
          </a:bodyPr>
          <a:lstStyle/>
          <a:p>
            <a:r>
              <a:rPr lang="en-US" altLang="zh-CN" sz="3000" dirty="0">
                <a:solidFill>
                  <a:schemeClr val="bg1"/>
                </a:solidFill>
                <a:latin typeface="Impact" panose="020B0806030902050204" pitchFamily="34" charset="0"/>
                <a:cs typeface="Aharoni" panose="02010803020104030203" pitchFamily="2" charset="-79"/>
              </a:rPr>
              <a:t>03</a:t>
            </a:r>
            <a:endParaRPr lang="zh-CN" altLang="en-US" sz="3000" dirty="0">
              <a:solidFill>
                <a:schemeClr val="bg1"/>
              </a:solidFill>
              <a:latin typeface="Impact" panose="020B0806030902050204" pitchFamily="34" charset="0"/>
              <a:cs typeface="Aharoni" panose="02010803020104030203" pitchFamily="2" charset="-79"/>
            </a:endParaRPr>
          </a:p>
        </p:txBody>
      </p:sp>
      <p:grpSp>
        <p:nvGrpSpPr>
          <p:cNvPr id="34" name="组合 33"/>
          <p:cNvGrpSpPr>
            <a:grpSpLocks noChangeAspect="1"/>
          </p:cNvGrpSpPr>
          <p:nvPr/>
        </p:nvGrpSpPr>
        <p:grpSpPr>
          <a:xfrm>
            <a:off x="5499790" y="3152375"/>
            <a:ext cx="646608" cy="553615"/>
            <a:chOff x="2162176" y="-104775"/>
            <a:chExt cx="1655763" cy="1417638"/>
          </a:xfrm>
          <a:solidFill>
            <a:schemeClr val="tx1">
              <a:lumMod val="65000"/>
              <a:lumOff val="35000"/>
            </a:schemeClr>
          </a:solidFill>
        </p:grpSpPr>
        <p:sp>
          <p:nvSpPr>
            <p:cNvPr id="35" name="Freeform 3767"/>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solidFill>
              </a:endParaRPr>
            </a:p>
          </p:txBody>
        </p:sp>
        <p:sp>
          <p:nvSpPr>
            <p:cNvPr id="36" name="Freeform 3768"/>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solidFill>
              </a:endParaRPr>
            </a:p>
          </p:txBody>
        </p:sp>
      </p:grpSp>
      <p:sp>
        <p:nvSpPr>
          <p:cNvPr id="2" name="矩形 1"/>
          <p:cNvSpPr/>
          <p:nvPr/>
        </p:nvSpPr>
        <p:spPr>
          <a:xfrm>
            <a:off x="6741607" y="1011177"/>
            <a:ext cx="4561394" cy="1569660"/>
          </a:xfrm>
          <a:prstGeom prst="rect">
            <a:avLst/>
          </a:prstGeom>
        </p:spPr>
        <p:txBody>
          <a:bodyPr wrap="square">
            <a:spAutoFit/>
          </a:bodyPr>
          <a:lstStyle/>
          <a:p>
            <a:pPr indent="457200" algn="just" fontAlgn="base">
              <a:lnSpc>
                <a:spcPct val="120000"/>
              </a:lnSpc>
              <a:spcAft>
                <a:spcPct val="0"/>
              </a:spcAft>
              <a:defRPr/>
            </a:pPr>
            <a:r>
              <a:rPr lang="en-US" altLang="zh-CN" sz="2000" b="1" dirty="0">
                <a:solidFill>
                  <a:schemeClr val="accent2"/>
                </a:solidFill>
                <a:latin typeface="微软雅黑" panose="020B0503020204020204" pitchFamily="34" charset="-122"/>
                <a:ea typeface="微软雅黑" panose="020B0503020204020204" pitchFamily="34" charset="-122"/>
              </a:rPr>
              <a:t>1. </a:t>
            </a:r>
            <a:r>
              <a:rPr lang="zh-CN" altLang="en-US" sz="2000" b="1" dirty="0">
                <a:solidFill>
                  <a:schemeClr val="accent2"/>
                </a:solidFill>
                <a:latin typeface="微软雅黑" panose="020B0503020204020204" pitchFamily="34" charset="-122"/>
                <a:ea typeface="微软雅黑" panose="020B0503020204020204" pitchFamily="34" charset="-122"/>
              </a:rPr>
              <a:t>善于运用肢体语言</a:t>
            </a:r>
            <a:endParaRPr lang="en-US" altLang="zh-CN" sz="2000" b="1" dirty="0">
              <a:solidFill>
                <a:schemeClr val="accent2"/>
              </a:solidFill>
              <a:latin typeface="微软雅黑" panose="020B0503020204020204" pitchFamily="34" charset="-122"/>
              <a:ea typeface="微软雅黑" panose="020B0503020204020204" pitchFamily="34" charset="-122"/>
            </a:endParaRPr>
          </a:p>
          <a:p>
            <a:pPr indent="457200" algn="just" fontAlgn="base">
              <a:lnSpc>
                <a:spcPct val="120000"/>
              </a:lnSpc>
              <a:spcAft>
                <a:spcPct val="0"/>
              </a:spcAft>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我们的面部表情</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、手势</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动作</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、身体</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姿势等</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同样会传达出我们想要表达的</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信息。</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矩形 2"/>
          <p:cNvSpPr/>
          <p:nvPr/>
        </p:nvSpPr>
        <p:spPr>
          <a:xfrm>
            <a:off x="7499718" y="3167796"/>
            <a:ext cx="2217274" cy="430374"/>
          </a:xfrm>
          <a:prstGeom prst="rect">
            <a:avLst/>
          </a:prstGeom>
        </p:spPr>
        <p:txBody>
          <a:bodyPr wrap="none">
            <a:spAutoFit/>
          </a:bodyPr>
          <a:lstStyle/>
          <a:p>
            <a:pPr indent="457200" algn="just" fontAlgn="base">
              <a:lnSpc>
                <a:spcPct val="120000"/>
              </a:lnSpc>
              <a:spcAft>
                <a:spcPct val="0"/>
              </a:spcAft>
              <a:defRPr/>
            </a:pPr>
            <a:r>
              <a:rPr lang="en-US" altLang="zh-CN" sz="2000" b="1" dirty="0">
                <a:solidFill>
                  <a:schemeClr val="accent2"/>
                </a:solidFill>
                <a:latin typeface="微软雅黑" panose="020B0503020204020204" pitchFamily="34" charset="-122"/>
                <a:ea typeface="微软雅黑" panose="020B0503020204020204" pitchFamily="34" charset="-122"/>
              </a:rPr>
              <a:t>2. </a:t>
            </a:r>
            <a:r>
              <a:rPr lang="zh-CN" altLang="en-US" sz="2000" b="1" dirty="0">
                <a:solidFill>
                  <a:schemeClr val="accent2"/>
                </a:solidFill>
                <a:latin typeface="微软雅黑" panose="020B0503020204020204" pitchFamily="34" charset="-122"/>
                <a:ea typeface="微软雅黑" panose="020B0503020204020204" pitchFamily="34" charset="-122"/>
              </a:rPr>
              <a:t>多运用短句</a:t>
            </a:r>
          </a:p>
        </p:txBody>
      </p:sp>
      <p:sp>
        <p:nvSpPr>
          <p:cNvPr id="4" name="矩形 3"/>
          <p:cNvSpPr/>
          <p:nvPr/>
        </p:nvSpPr>
        <p:spPr>
          <a:xfrm>
            <a:off x="5207001" y="5170438"/>
            <a:ext cx="6096000" cy="1200329"/>
          </a:xfrm>
          <a:prstGeom prst="rect">
            <a:avLst/>
          </a:prstGeom>
        </p:spPr>
        <p:txBody>
          <a:bodyPr>
            <a:spAutoFit/>
          </a:bodyPr>
          <a:lstStyle/>
          <a:p>
            <a:pPr indent="457200" algn="just" fontAlgn="base">
              <a:lnSpc>
                <a:spcPct val="120000"/>
              </a:lnSpc>
              <a:spcAft>
                <a:spcPct val="0"/>
              </a:spcAft>
              <a:defRPr/>
            </a:pPr>
            <a:r>
              <a:rPr lang="en-US" altLang="zh-CN" sz="2000" b="1" dirty="0">
                <a:solidFill>
                  <a:schemeClr val="accent2"/>
                </a:solidFill>
                <a:latin typeface="微软雅黑" panose="020B0503020204020204" pitchFamily="34" charset="-122"/>
                <a:ea typeface="微软雅黑" panose="020B0503020204020204" pitchFamily="34" charset="-122"/>
              </a:rPr>
              <a:t>3. </a:t>
            </a:r>
            <a:r>
              <a:rPr lang="zh-CN" altLang="en-US" sz="2000" b="1" dirty="0">
                <a:solidFill>
                  <a:schemeClr val="accent2"/>
                </a:solidFill>
                <a:latin typeface="微软雅黑" panose="020B0503020204020204" pitchFamily="34" charset="-122"/>
                <a:ea typeface="微软雅黑" panose="020B0503020204020204" pitchFamily="34" charset="-122"/>
              </a:rPr>
              <a:t>简单就是力量</a:t>
            </a:r>
          </a:p>
          <a:p>
            <a:pPr indent="457200" algn="just" fontAlgn="base">
              <a:lnSpc>
                <a:spcPct val="120000"/>
              </a:lnSpc>
              <a:spcAft>
                <a:spcPct val="0"/>
              </a:spcAft>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通常来讲既指说话的简单</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又指意思上的简单</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概括来讲</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就是既要说话简洁</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说的话又要通俗易懂。</a:t>
            </a:r>
          </a:p>
        </p:txBody>
      </p:sp>
      <p:sp>
        <p:nvSpPr>
          <p:cNvPr id="5" name="矩形 4"/>
          <p:cNvSpPr/>
          <p:nvPr/>
        </p:nvSpPr>
        <p:spPr>
          <a:xfrm>
            <a:off x="1036788" y="4221223"/>
            <a:ext cx="3403154" cy="1200329"/>
          </a:xfrm>
          <a:prstGeom prst="rect">
            <a:avLst/>
          </a:prstGeom>
        </p:spPr>
        <p:txBody>
          <a:bodyPr wrap="square">
            <a:spAutoFit/>
          </a:bodyPr>
          <a:lstStyle/>
          <a:p>
            <a:pPr indent="457200" algn="just" fontAlgn="base">
              <a:lnSpc>
                <a:spcPct val="120000"/>
              </a:lnSpc>
              <a:spcAft>
                <a:spcPct val="0"/>
              </a:spcAft>
              <a:defRPr/>
            </a:pPr>
            <a:r>
              <a:rPr lang="en-US" altLang="zh-CN" sz="2000" b="1" dirty="0">
                <a:solidFill>
                  <a:schemeClr val="accent2"/>
                </a:solidFill>
                <a:latin typeface="微软雅黑" panose="020B0503020204020204" pitchFamily="34" charset="-122"/>
                <a:ea typeface="微软雅黑" panose="020B0503020204020204" pitchFamily="34" charset="-122"/>
              </a:rPr>
              <a:t>4. </a:t>
            </a:r>
            <a:r>
              <a:rPr lang="zh-CN" altLang="en-US" sz="2000" b="1" dirty="0">
                <a:solidFill>
                  <a:schemeClr val="accent2"/>
                </a:solidFill>
                <a:latin typeface="微软雅黑" panose="020B0503020204020204" pitchFamily="34" charset="-122"/>
                <a:ea typeface="微软雅黑" panose="020B0503020204020204" pitchFamily="34" charset="-122"/>
              </a:rPr>
              <a:t>讲的真实</a:t>
            </a:r>
          </a:p>
          <a:p>
            <a:pPr indent="457200" algn="just" fontAlgn="base">
              <a:lnSpc>
                <a:spcPct val="120000"/>
              </a:lnSpc>
              <a:spcAft>
                <a:spcPct val="0"/>
              </a:spcAft>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一是要说你相信的事情</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二是要说你了解的事情。 </a:t>
            </a:r>
          </a:p>
        </p:txBody>
      </p:sp>
      <p:sp>
        <p:nvSpPr>
          <p:cNvPr id="6" name="矩形 5"/>
          <p:cNvSpPr/>
          <p:nvPr/>
        </p:nvSpPr>
        <p:spPr>
          <a:xfrm>
            <a:off x="768796" y="2059917"/>
            <a:ext cx="3517454" cy="1200329"/>
          </a:xfrm>
          <a:prstGeom prst="rect">
            <a:avLst/>
          </a:prstGeom>
        </p:spPr>
        <p:txBody>
          <a:bodyPr wrap="square">
            <a:spAutoFit/>
          </a:bodyPr>
          <a:lstStyle/>
          <a:p>
            <a:pPr indent="457200" algn="just" fontAlgn="base">
              <a:lnSpc>
                <a:spcPct val="120000"/>
              </a:lnSpc>
              <a:spcAft>
                <a:spcPct val="0"/>
              </a:spcAft>
              <a:defRPr/>
            </a:pPr>
            <a:r>
              <a:rPr lang="en-US" altLang="zh-CN" sz="2000" b="1" dirty="0">
                <a:solidFill>
                  <a:schemeClr val="accent2"/>
                </a:solidFill>
                <a:latin typeface="微软雅黑" panose="020B0503020204020204" pitchFamily="34" charset="-122"/>
                <a:ea typeface="微软雅黑" panose="020B0503020204020204" pitchFamily="34" charset="-122"/>
              </a:rPr>
              <a:t>5. </a:t>
            </a:r>
            <a:r>
              <a:rPr lang="zh-CN" altLang="en-US" sz="2000" b="1" dirty="0">
                <a:solidFill>
                  <a:schemeClr val="accent2"/>
                </a:solidFill>
                <a:latin typeface="微软雅黑" panose="020B0503020204020204" pitchFamily="34" charset="-122"/>
                <a:ea typeface="微软雅黑" panose="020B0503020204020204" pitchFamily="34" charset="-122"/>
              </a:rPr>
              <a:t>给听众留出想象的空间</a:t>
            </a:r>
          </a:p>
          <a:p>
            <a:pPr indent="457200" algn="just" fontAlgn="base">
              <a:lnSpc>
                <a:spcPct val="120000"/>
              </a:lnSpc>
              <a:spcAft>
                <a:spcPct val="0"/>
              </a:spcAft>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适当的停顿是演讲中的一种无声语言。</a:t>
            </a:r>
          </a:p>
        </p:txBody>
      </p:sp>
    </p:spTree>
    <p:extLst>
      <p:ext uri="{BB962C8B-B14F-4D97-AF65-F5344CB8AC3E}">
        <p14:creationId xmlns:p14="http://schemas.microsoft.com/office/powerpoint/2010/main" val="104579505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ipe(down)">
                                      <p:cBhvr>
                                        <p:cTn id="24" dur="500"/>
                                        <p:tgtEl>
                                          <p:spTgt spid="28"/>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down)">
                                      <p:cBhvr>
                                        <p:cTn id="27" dur="500"/>
                                        <p:tgtEl>
                                          <p:spTgt spid="32"/>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down)">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6" presetClass="entr" presetSubtype="16" fill="hold" grpId="0" nodeType="click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circle(in)">
                                      <p:cBhvr>
                                        <p:cTn id="35" dur="2000"/>
                                        <p:tgtEl>
                                          <p:spTgt spid="33"/>
                                        </p:tgtEl>
                                      </p:cBhvr>
                                    </p:animEffect>
                                  </p:childTnLst>
                                </p:cTn>
                              </p:par>
                              <p:par>
                                <p:cTn id="36" presetID="6" presetClass="entr" presetSubtype="16"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circle(in)">
                                      <p:cBhvr>
                                        <p:cTn id="38" dur="2000"/>
                                        <p:tgtEl>
                                          <p:spTgt spid="26"/>
                                        </p:tgtEl>
                                      </p:cBhvr>
                                    </p:animEffect>
                                  </p:childTnLst>
                                </p:cTn>
                              </p:par>
                              <p:par>
                                <p:cTn id="39" presetID="6" presetClass="entr" presetSubtype="16" fill="hold" grpId="0" nodeType="with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circle(in)">
                                      <p:cBhvr>
                                        <p:cTn id="41" dur="2000"/>
                                        <p:tgtEl>
                                          <p:spTgt spid="4"/>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grpId="0" nodeType="click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p:cTn id="46" dur="500" fill="hold"/>
                                        <p:tgtEl>
                                          <p:spTgt spid="23"/>
                                        </p:tgtEl>
                                        <p:attrNameLst>
                                          <p:attrName>ppt_w</p:attrName>
                                        </p:attrNameLst>
                                      </p:cBhvr>
                                      <p:tavLst>
                                        <p:tav tm="0">
                                          <p:val>
                                            <p:fltVal val="0"/>
                                          </p:val>
                                        </p:tav>
                                        <p:tav tm="100000">
                                          <p:val>
                                            <p:strVal val="#ppt_w"/>
                                          </p:val>
                                        </p:tav>
                                      </p:tavLst>
                                    </p:anim>
                                    <p:anim calcmode="lin" valueType="num">
                                      <p:cBhvr>
                                        <p:cTn id="47" dur="500" fill="hold"/>
                                        <p:tgtEl>
                                          <p:spTgt spid="23"/>
                                        </p:tgtEl>
                                        <p:attrNameLst>
                                          <p:attrName>ppt_h</p:attrName>
                                        </p:attrNameLst>
                                      </p:cBhvr>
                                      <p:tavLst>
                                        <p:tav tm="0">
                                          <p:val>
                                            <p:fltVal val="0"/>
                                          </p:val>
                                        </p:tav>
                                        <p:tav tm="100000">
                                          <p:val>
                                            <p:strVal val="#ppt_h"/>
                                          </p:val>
                                        </p:tav>
                                      </p:tavLst>
                                    </p:anim>
                                    <p:animEffect transition="in" filter="fade">
                                      <p:cBhvr>
                                        <p:cTn id="48" dur="500"/>
                                        <p:tgtEl>
                                          <p:spTgt spid="23"/>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anim calcmode="lin" valueType="num">
                                      <p:cBhvr>
                                        <p:cTn id="51" dur="500" fill="hold"/>
                                        <p:tgtEl>
                                          <p:spTgt spid="30"/>
                                        </p:tgtEl>
                                        <p:attrNameLst>
                                          <p:attrName>ppt_w</p:attrName>
                                        </p:attrNameLst>
                                      </p:cBhvr>
                                      <p:tavLst>
                                        <p:tav tm="0">
                                          <p:val>
                                            <p:fltVal val="0"/>
                                          </p:val>
                                        </p:tav>
                                        <p:tav tm="100000">
                                          <p:val>
                                            <p:strVal val="#ppt_w"/>
                                          </p:val>
                                        </p:tav>
                                      </p:tavLst>
                                    </p:anim>
                                    <p:anim calcmode="lin" valueType="num">
                                      <p:cBhvr>
                                        <p:cTn id="52" dur="500" fill="hold"/>
                                        <p:tgtEl>
                                          <p:spTgt spid="30"/>
                                        </p:tgtEl>
                                        <p:attrNameLst>
                                          <p:attrName>ppt_h</p:attrName>
                                        </p:attrNameLst>
                                      </p:cBhvr>
                                      <p:tavLst>
                                        <p:tav tm="0">
                                          <p:val>
                                            <p:fltVal val="0"/>
                                          </p:val>
                                        </p:tav>
                                        <p:tav tm="100000">
                                          <p:val>
                                            <p:strVal val="#ppt_h"/>
                                          </p:val>
                                        </p:tav>
                                      </p:tavLst>
                                    </p:anim>
                                    <p:animEffect transition="in" filter="fade">
                                      <p:cBhvr>
                                        <p:cTn id="53" dur="500"/>
                                        <p:tgtEl>
                                          <p:spTgt spid="30"/>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p:cTn id="56" dur="500" fill="hold"/>
                                        <p:tgtEl>
                                          <p:spTgt spid="5"/>
                                        </p:tgtEl>
                                        <p:attrNameLst>
                                          <p:attrName>ppt_w</p:attrName>
                                        </p:attrNameLst>
                                      </p:cBhvr>
                                      <p:tavLst>
                                        <p:tav tm="0">
                                          <p:val>
                                            <p:fltVal val="0"/>
                                          </p:val>
                                        </p:tav>
                                        <p:tav tm="100000">
                                          <p:val>
                                            <p:strVal val="#ppt_w"/>
                                          </p:val>
                                        </p:tav>
                                      </p:tavLst>
                                    </p:anim>
                                    <p:anim calcmode="lin" valueType="num">
                                      <p:cBhvr>
                                        <p:cTn id="57" dur="500" fill="hold"/>
                                        <p:tgtEl>
                                          <p:spTgt spid="5"/>
                                        </p:tgtEl>
                                        <p:attrNameLst>
                                          <p:attrName>ppt_h</p:attrName>
                                        </p:attrNameLst>
                                      </p:cBhvr>
                                      <p:tavLst>
                                        <p:tav tm="0">
                                          <p:val>
                                            <p:fltVal val="0"/>
                                          </p:val>
                                        </p:tav>
                                        <p:tav tm="100000">
                                          <p:val>
                                            <p:strVal val="#ppt_h"/>
                                          </p:val>
                                        </p:tav>
                                      </p:tavLst>
                                    </p:anim>
                                    <p:animEffect transition="in" filter="fade">
                                      <p:cBhvr>
                                        <p:cTn id="58" dur="500"/>
                                        <p:tgtEl>
                                          <p:spTgt spid="5"/>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500"/>
                                        <p:tgtEl>
                                          <p:spTgt spid="2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fade">
                                      <p:cBhvr>
                                        <p:cTn id="66" dur="500"/>
                                        <p:tgtEl>
                                          <p:spTgt spid="31"/>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6"/>
                                        </p:tgtEl>
                                        <p:attrNameLst>
                                          <p:attrName>style.visibility</p:attrName>
                                        </p:attrNameLst>
                                      </p:cBhvr>
                                      <p:to>
                                        <p:strVal val="visible"/>
                                      </p:to>
                                    </p:set>
                                    <p:animEffect transition="in" filter="fade">
                                      <p:cBhvr>
                                        <p:cTn id="6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5" grpId="0" animBg="1"/>
      <p:bldP spid="26" grpId="0" animBg="1"/>
      <p:bldP spid="27" grpId="0" animBg="1"/>
      <p:bldP spid="28" grpId="0" animBg="1"/>
      <p:bldP spid="29" grpId="0"/>
      <p:bldP spid="30" grpId="0"/>
      <p:bldP spid="31" grpId="0"/>
      <p:bldP spid="32" grpId="0"/>
      <p:bldP spid="33" grpId="0"/>
      <p:bldP spid="2" grpId="0"/>
      <p:bldP spid="3" grpId="0"/>
      <p:bldP spid="4" grpId="0"/>
      <p:bldP spid="5" grpId="0"/>
      <p:bldP spid="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4"/>
          <p:cNvGrpSpPr/>
          <p:nvPr/>
        </p:nvGrpSpPr>
        <p:grpSpPr bwMode="auto">
          <a:xfrm>
            <a:off x="1775758" y="1651530"/>
            <a:ext cx="2298276" cy="2062113"/>
            <a:chOff x="0" y="0"/>
            <a:chExt cx="1604963" cy="1417638"/>
          </a:xfrm>
          <a:solidFill>
            <a:schemeClr val="accent1"/>
          </a:solidFill>
        </p:grpSpPr>
        <p:sp>
          <p:nvSpPr>
            <p:cNvPr id="16" name="Freeform 199"/>
            <p:cNvSpPr>
              <a:spLocks noChangeArrowheads="1"/>
            </p:cNvSpPr>
            <p:nvPr/>
          </p:nvSpPr>
          <p:spPr bwMode="auto">
            <a:xfrm>
              <a:off x="195263" y="1174751"/>
              <a:ext cx="201613" cy="190500"/>
            </a:xfrm>
            <a:custGeom>
              <a:avLst/>
              <a:gdLst>
                <a:gd name="T0" fmla="*/ 187612 w 72"/>
                <a:gd name="T1" fmla="*/ 0 h 68"/>
                <a:gd name="T2" fmla="*/ 0 w 72"/>
                <a:gd name="T3" fmla="*/ 159684 h 68"/>
                <a:gd name="T4" fmla="*/ 33602 w 72"/>
                <a:gd name="T5" fmla="*/ 190500 h 68"/>
                <a:gd name="T6" fmla="*/ 201613 w 72"/>
                <a:gd name="T7" fmla="*/ 14007 h 68"/>
                <a:gd name="T8" fmla="*/ 187612 w 72"/>
                <a:gd name="T9" fmla="*/ 0 h 68"/>
                <a:gd name="T10" fmla="*/ 0 60000 65536"/>
                <a:gd name="T11" fmla="*/ 0 60000 65536"/>
                <a:gd name="T12" fmla="*/ 0 60000 65536"/>
                <a:gd name="T13" fmla="*/ 0 60000 65536"/>
                <a:gd name="T14" fmla="*/ 0 60000 65536"/>
                <a:gd name="T15" fmla="*/ 0 w 72"/>
                <a:gd name="T16" fmla="*/ 0 h 68"/>
                <a:gd name="T17" fmla="*/ 72 w 72"/>
                <a:gd name="T18" fmla="*/ 68 h 68"/>
              </a:gdLst>
              <a:ahLst/>
              <a:cxnLst>
                <a:cxn ang="T10">
                  <a:pos x="T0" y="T1"/>
                </a:cxn>
                <a:cxn ang="T11">
                  <a:pos x="T2" y="T3"/>
                </a:cxn>
                <a:cxn ang="T12">
                  <a:pos x="T4" y="T5"/>
                </a:cxn>
                <a:cxn ang="T13">
                  <a:pos x="T6" y="T7"/>
                </a:cxn>
                <a:cxn ang="T14">
                  <a:pos x="T8" y="T9"/>
                </a:cxn>
              </a:cxnLst>
              <a:rect l="T15" t="T16" r="T17" b="T18"/>
              <a:pathLst>
                <a:path w="72" h="68">
                  <a:moveTo>
                    <a:pt x="67" y="0"/>
                  </a:moveTo>
                  <a:cubicBezTo>
                    <a:pt x="0" y="57"/>
                    <a:pt x="0" y="57"/>
                    <a:pt x="0" y="57"/>
                  </a:cubicBezTo>
                  <a:cubicBezTo>
                    <a:pt x="5" y="62"/>
                    <a:pt x="7" y="63"/>
                    <a:pt x="12" y="68"/>
                  </a:cubicBezTo>
                  <a:cubicBezTo>
                    <a:pt x="72" y="5"/>
                    <a:pt x="72" y="5"/>
                    <a:pt x="72" y="5"/>
                  </a:cubicBezTo>
                  <a:cubicBezTo>
                    <a:pt x="68" y="2"/>
                    <a:pt x="70" y="3"/>
                    <a:pt x="67"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Freeform 200"/>
            <p:cNvSpPr>
              <a:spLocks noChangeArrowheads="1"/>
            </p:cNvSpPr>
            <p:nvPr/>
          </p:nvSpPr>
          <p:spPr bwMode="auto">
            <a:xfrm>
              <a:off x="239713" y="1206501"/>
              <a:ext cx="182563" cy="196850"/>
            </a:xfrm>
            <a:custGeom>
              <a:avLst/>
              <a:gdLst>
                <a:gd name="T0" fmla="*/ 174137 w 65"/>
                <a:gd name="T1" fmla="*/ 0 h 71"/>
                <a:gd name="T2" fmla="*/ 0 w 65"/>
                <a:gd name="T3" fmla="*/ 171897 h 71"/>
                <a:gd name="T4" fmla="*/ 28087 w 65"/>
                <a:gd name="T5" fmla="*/ 196850 h 71"/>
                <a:gd name="T6" fmla="*/ 182563 w 65"/>
                <a:gd name="T7" fmla="*/ 13863 h 71"/>
                <a:gd name="T8" fmla="*/ 174137 w 65"/>
                <a:gd name="T9" fmla="*/ 0 h 71"/>
                <a:gd name="T10" fmla="*/ 0 60000 65536"/>
                <a:gd name="T11" fmla="*/ 0 60000 65536"/>
                <a:gd name="T12" fmla="*/ 0 60000 65536"/>
                <a:gd name="T13" fmla="*/ 0 60000 65536"/>
                <a:gd name="T14" fmla="*/ 0 60000 65536"/>
                <a:gd name="T15" fmla="*/ 0 w 65"/>
                <a:gd name="T16" fmla="*/ 0 h 71"/>
                <a:gd name="T17" fmla="*/ 65 w 65"/>
                <a:gd name="T18" fmla="*/ 71 h 71"/>
              </a:gdLst>
              <a:ahLst/>
              <a:cxnLst>
                <a:cxn ang="T10">
                  <a:pos x="T0" y="T1"/>
                </a:cxn>
                <a:cxn ang="T11">
                  <a:pos x="T2" y="T3"/>
                </a:cxn>
                <a:cxn ang="T12">
                  <a:pos x="T4" y="T5"/>
                </a:cxn>
                <a:cxn ang="T13">
                  <a:pos x="T6" y="T7"/>
                </a:cxn>
                <a:cxn ang="T14">
                  <a:pos x="T8" y="T9"/>
                </a:cxn>
              </a:cxnLst>
              <a:rect l="T15" t="T16" r="T17" b="T18"/>
              <a:pathLst>
                <a:path w="65" h="71">
                  <a:moveTo>
                    <a:pt x="62" y="0"/>
                  </a:moveTo>
                  <a:cubicBezTo>
                    <a:pt x="0" y="62"/>
                    <a:pt x="0" y="62"/>
                    <a:pt x="0" y="62"/>
                  </a:cubicBezTo>
                  <a:cubicBezTo>
                    <a:pt x="5" y="66"/>
                    <a:pt x="5" y="67"/>
                    <a:pt x="10" y="71"/>
                  </a:cubicBezTo>
                  <a:cubicBezTo>
                    <a:pt x="65" y="5"/>
                    <a:pt x="65" y="5"/>
                    <a:pt x="65" y="5"/>
                  </a:cubicBezTo>
                  <a:cubicBezTo>
                    <a:pt x="63" y="2"/>
                    <a:pt x="65" y="4"/>
                    <a:pt x="62"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Freeform 201"/>
            <p:cNvSpPr>
              <a:spLocks noChangeArrowheads="1"/>
            </p:cNvSpPr>
            <p:nvPr/>
          </p:nvSpPr>
          <p:spPr bwMode="auto">
            <a:xfrm>
              <a:off x="136525" y="1133476"/>
              <a:ext cx="230188" cy="176213"/>
            </a:xfrm>
            <a:custGeom>
              <a:avLst/>
              <a:gdLst>
                <a:gd name="T0" fmla="*/ 210538 w 82"/>
                <a:gd name="T1" fmla="*/ 0 h 63"/>
                <a:gd name="T2" fmla="*/ 0 w 82"/>
                <a:gd name="T3" fmla="*/ 123069 h 63"/>
                <a:gd name="T4" fmla="*/ 42108 w 82"/>
                <a:gd name="T5" fmla="*/ 176213 h 63"/>
                <a:gd name="T6" fmla="*/ 230188 w 82"/>
                <a:gd name="T7" fmla="*/ 19579 h 63"/>
                <a:gd name="T8" fmla="*/ 210538 w 82"/>
                <a:gd name="T9" fmla="*/ 0 h 63"/>
                <a:gd name="T10" fmla="*/ 0 60000 65536"/>
                <a:gd name="T11" fmla="*/ 0 60000 65536"/>
                <a:gd name="T12" fmla="*/ 0 60000 65536"/>
                <a:gd name="T13" fmla="*/ 0 60000 65536"/>
                <a:gd name="T14" fmla="*/ 0 60000 65536"/>
                <a:gd name="T15" fmla="*/ 0 w 82"/>
                <a:gd name="T16" fmla="*/ 0 h 63"/>
                <a:gd name="T17" fmla="*/ 82 w 82"/>
                <a:gd name="T18" fmla="*/ 63 h 63"/>
              </a:gdLst>
              <a:ahLst/>
              <a:cxnLst>
                <a:cxn ang="T10">
                  <a:pos x="T0" y="T1"/>
                </a:cxn>
                <a:cxn ang="T11">
                  <a:pos x="T2" y="T3"/>
                </a:cxn>
                <a:cxn ang="T12">
                  <a:pos x="T4" y="T5"/>
                </a:cxn>
                <a:cxn ang="T13">
                  <a:pos x="T6" y="T7"/>
                </a:cxn>
                <a:cxn ang="T14">
                  <a:pos x="T8" y="T9"/>
                </a:cxn>
              </a:cxnLst>
              <a:rect l="T15" t="T16" r="T17" b="T18"/>
              <a:pathLst>
                <a:path w="82" h="63">
                  <a:moveTo>
                    <a:pt x="75" y="0"/>
                  </a:moveTo>
                  <a:cubicBezTo>
                    <a:pt x="0" y="44"/>
                    <a:pt x="0" y="44"/>
                    <a:pt x="0" y="44"/>
                  </a:cubicBezTo>
                  <a:cubicBezTo>
                    <a:pt x="7" y="54"/>
                    <a:pt x="7" y="54"/>
                    <a:pt x="15" y="63"/>
                  </a:cubicBezTo>
                  <a:cubicBezTo>
                    <a:pt x="82" y="7"/>
                    <a:pt x="82" y="7"/>
                    <a:pt x="82" y="7"/>
                  </a:cubicBezTo>
                  <a:cubicBezTo>
                    <a:pt x="77" y="2"/>
                    <a:pt x="79" y="5"/>
                    <a:pt x="75"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Freeform 202"/>
            <p:cNvSpPr>
              <a:spLocks noChangeArrowheads="1"/>
            </p:cNvSpPr>
            <p:nvPr/>
          </p:nvSpPr>
          <p:spPr bwMode="auto">
            <a:xfrm>
              <a:off x="87313" y="1085851"/>
              <a:ext cx="247650" cy="147638"/>
            </a:xfrm>
            <a:custGeom>
              <a:avLst/>
              <a:gdLst>
                <a:gd name="T0" fmla="*/ 228172 w 89"/>
                <a:gd name="T1" fmla="*/ 0 h 53"/>
                <a:gd name="T2" fmla="*/ 0 w 89"/>
                <a:gd name="T3" fmla="*/ 86354 h 53"/>
                <a:gd name="T4" fmla="*/ 36174 w 89"/>
                <a:gd name="T5" fmla="*/ 147638 h 53"/>
                <a:gd name="T6" fmla="*/ 247650 w 89"/>
                <a:gd name="T7" fmla="*/ 27856 h 53"/>
                <a:gd name="T8" fmla="*/ 228172 w 89"/>
                <a:gd name="T9" fmla="*/ 0 h 53"/>
                <a:gd name="T10" fmla="*/ 0 60000 65536"/>
                <a:gd name="T11" fmla="*/ 0 60000 65536"/>
                <a:gd name="T12" fmla="*/ 0 60000 65536"/>
                <a:gd name="T13" fmla="*/ 0 60000 65536"/>
                <a:gd name="T14" fmla="*/ 0 60000 65536"/>
                <a:gd name="T15" fmla="*/ 0 w 89"/>
                <a:gd name="T16" fmla="*/ 0 h 53"/>
                <a:gd name="T17" fmla="*/ 89 w 89"/>
                <a:gd name="T18" fmla="*/ 53 h 53"/>
              </a:gdLst>
              <a:ahLst/>
              <a:cxnLst>
                <a:cxn ang="T10">
                  <a:pos x="T0" y="T1"/>
                </a:cxn>
                <a:cxn ang="T11">
                  <a:pos x="T2" y="T3"/>
                </a:cxn>
                <a:cxn ang="T12">
                  <a:pos x="T4" y="T5"/>
                </a:cxn>
                <a:cxn ang="T13">
                  <a:pos x="T6" y="T7"/>
                </a:cxn>
                <a:cxn ang="T14">
                  <a:pos x="T8" y="T9"/>
                </a:cxn>
              </a:cxnLst>
              <a:rect l="T15" t="T16" r="T17" b="T18"/>
              <a:pathLst>
                <a:path w="89" h="53">
                  <a:moveTo>
                    <a:pt x="82" y="0"/>
                  </a:moveTo>
                  <a:cubicBezTo>
                    <a:pt x="0" y="31"/>
                    <a:pt x="0" y="31"/>
                    <a:pt x="0" y="31"/>
                  </a:cubicBezTo>
                  <a:cubicBezTo>
                    <a:pt x="5" y="40"/>
                    <a:pt x="7" y="45"/>
                    <a:pt x="13" y="53"/>
                  </a:cubicBezTo>
                  <a:cubicBezTo>
                    <a:pt x="89" y="10"/>
                    <a:pt x="89" y="10"/>
                    <a:pt x="89" y="10"/>
                  </a:cubicBezTo>
                  <a:cubicBezTo>
                    <a:pt x="86" y="5"/>
                    <a:pt x="85" y="5"/>
                    <a:pt x="82"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Freeform 203"/>
            <p:cNvSpPr>
              <a:spLocks noChangeArrowheads="1"/>
            </p:cNvSpPr>
            <p:nvPr/>
          </p:nvSpPr>
          <p:spPr bwMode="auto">
            <a:xfrm>
              <a:off x="44450" y="1041401"/>
              <a:ext cx="263525" cy="111125"/>
            </a:xfrm>
            <a:custGeom>
              <a:avLst/>
              <a:gdLst>
                <a:gd name="T0" fmla="*/ 249508 w 94"/>
                <a:gd name="T1" fmla="*/ 0 h 40"/>
                <a:gd name="T2" fmla="*/ 0 w 94"/>
                <a:gd name="T3" fmla="*/ 30559 h 40"/>
                <a:gd name="T4" fmla="*/ 33641 w 94"/>
                <a:gd name="T5" fmla="*/ 111125 h 40"/>
                <a:gd name="T6" fmla="*/ 263525 w 94"/>
                <a:gd name="T7" fmla="*/ 25003 h 40"/>
                <a:gd name="T8" fmla="*/ 249508 w 94"/>
                <a:gd name="T9" fmla="*/ 0 h 40"/>
                <a:gd name="T10" fmla="*/ 0 60000 65536"/>
                <a:gd name="T11" fmla="*/ 0 60000 65536"/>
                <a:gd name="T12" fmla="*/ 0 60000 65536"/>
                <a:gd name="T13" fmla="*/ 0 60000 65536"/>
                <a:gd name="T14" fmla="*/ 0 60000 65536"/>
                <a:gd name="T15" fmla="*/ 0 w 94"/>
                <a:gd name="T16" fmla="*/ 0 h 40"/>
                <a:gd name="T17" fmla="*/ 94 w 94"/>
                <a:gd name="T18" fmla="*/ 40 h 40"/>
              </a:gdLst>
              <a:ahLst/>
              <a:cxnLst>
                <a:cxn ang="T10">
                  <a:pos x="T0" y="T1"/>
                </a:cxn>
                <a:cxn ang="T11">
                  <a:pos x="T2" y="T3"/>
                </a:cxn>
                <a:cxn ang="T12">
                  <a:pos x="T4" y="T5"/>
                </a:cxn>
                <a:cxn ang="T13">
                  <a:pos x="T6" y="T7"/>
                </a:cxn>
                <a:cxn ang="T14">
                  <a:pos x="T8" y="T9"/>
                </a:cxn>
              </a:cxnLst>
              <a:rect l="T15" t="T16" r="T17" b="T18"/>
              <a:pathLst>
                <a:path w="94" h="40">
                  <a:moveTo>
                    <a:pt x="89" y="0"/>
                  </a:moveTo>
                  <a:cubicBezTo>
                    <a:pt x="0" y="11"/>
                    <a:pt x="0" y="11"/>
                    <a:pt x="0" y="11"/>
                  </a:cubicBezTo>
                  <a:cubicBezTo>
                    <a:pt x="4" y="24"/>
                    <a:pt x="6" y="28"/>
                    <a:pt x="12" y="40"/>
                  </a:cubicBezTo>
                  <a:cubicBezTo>
                    <a:pt x="94" y="9"/>
                    <a:pt x="94" y="9"/>
                    <a:pt x="94" y="9"/>
                  </a:cubicBezTo>
                  <a:cubicBezTo>
                    <a:pt x="90" y="2"/>
                    <a:pt x="92" y="6"/>
                    <a:pt x="89"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Freeform 204"/>
            <p:cNvSpPr>
              <a:spLocks noChangeArrowheads="1"/>
            </p:cNvSpPr>
            <p:nvPr/>
          </p:nvSpPr>
          <p:spPr bwMode="auto">
            <a:xfrm>
              <a:off x="1195388" y="1184276"/>
              <a:ext cx="195263" cy="195263"/>
            </a:xfrm>
            <a:custGeom>
              <a:avLst/>
              <a:gdLst>
                <a:gd name="T0" fmla="*/ 0 w 70"/>
                <a:gd name="T1" fmla="*/ 16737 h 70"/>
                <a:gd name="T2" fmla="*/ 161789 w 70"/>
                <a:gd name="T3" fmla="*/ 195263 h 70"/>
                <a:gd name="T4" fmla="*/ 195263 w 70"/>
                <a:gd name="T5" fmla="*/ 164579 h 70"/>
                <a:gd name="T6" fmla="*/ 13947 w 70"/>
                <a:gd name="T7" fmla="*/ 0 h 70"/>
                <a:gd name="T8" fmla="*/ 0 w 70"/>
                <a:gd name="T9" fmla="*/ 16737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0" y="6"/>
                  </a:moveTo>
                  <a:cubicBezTo>
                    <a:pt x="58" y="70"/>
                    <a:pt x="58" y="70"/>
                    <a:pt x="58" y="70"/>
                  </a:cubicBezTo>
                  <a:cubicBezTo>
                    <a:pt x="63" y="66"/>
                    <a:pt x="65" y="65"/>
                    <a:pt x="70" y="59"/>
                  </a:cubicBezTo>
                  <a:cubicBezTo>
                    <a:pt x="5" y="0"/>
                    <a:pt x="5" y="0"/>
                    <a:pt x="5" y="0"/>
                  </a:cubicBezTo>
                  <a:cubicBezTo>
                    <a:pt x="2" y="4"/>
                    <a:pt x="3" y="2"/>
                    <a:pt x="0" y="6"/>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Freeform 206"/>
            <p:cNvSpPr>
              <a:spLocks noChangeArrowheads="1"/>
            </p:cNvSpPr>
            <p:nvPr/>
          </p:nvSpPr>
          <p:spPr bwMode="auto">
            <a:xfrm>
              <a:off x="1166813" y="1217613"/>
              <a:ext cx="176213" cy="200025"/>
            </a:xfrm>
            <a:custGeom>
              <a:avLst/>
              <a:gdLst>
                <a:gd name="T0" fmla="*/ 0 w 63"/>
                <a:gd name="T1" fmla="*/ 11113 h 72"/>
                <a:gd name="T2" fmla="*/ 151040 w 63"/>
                <a:gd name="T3" fmla="*/ 200025 h 72"/>
                <a:gd name="T4" fmla="*/ 176213 w 63"/>
                <a:gd name="T5" fmla="*/ 175022 h 72"/>
                <a:gd name="T6" fmla="*/ 11188 w 63"/>
                <a:gd name="T7" fmla="*/ 0 h 72"/>
                <a:gd name="T8" fmla="*/ 0 w 63"/>
                <a:gd name="T9" fmla="*/ 11113 h 72"/>
                <a:gd name="T10" fmla="*/ 0 60000 65536"/>
                <a:gd name="T11" fmla="*/ 0 60000 65536"/>
                <a:gd name="T12" fmla="*/ 0 60000 65536"/>
                <a:gd name="T13" fmla="*/ 0 60000 65536"/>
                <a:gd name="T14" fmla="*/ 0 60000 65536"/>
                <a:gd name="T15" fmla="*/ 0 w 63"/>
                <a:gd name="T16" fmla="*/ 0 h 72"/>
                <a:gd name="T17" fmla="*/ 63 w 63"/>
                <a:gd name="T18" fmla="*/ 72 h 72"/>
              </a:gdLst>
              <a:ahLst/>
              <a:cxnLst>
                <a:cxn ang="T10">
                  <a:pos x="T0" y="T1"/>
                </a:cxn>
                <a:cxn ang="T11">
                  <a:pos x="T2" y="T3"/>
                </a:cxn>
                <a:cxn ang="T12">
                  <a:pos x="T4" y="T5"/>
                </a:cxn>
                <a:cxn ang="T13">
                  <a:pos x="T6" y="T7"/>
                </a:cxn>
                <a:cxn ang="T14">
                  <a:pos x="T8" y="T9"/>
                </a:cxn>
              </a:cxnLst>
              <a:rect l="T15" t="T16" r="T17" b="T18"/>
              <a:pathLst>
                <a:path w="63" h="72">
                  <a:moveTo>
                    <a:pt x="0" y="4"/>
                  </a:moveTo>
                  <a:cubicBezTo>
                    <a:pt x="54" y="72"/>
                    <a:pt x="54" y="72"/>
                    <a:pt x="54" y="72"/>
                  </a:cubicBezTo>
                  <a:cubicBezTo>
                    <a:pt x="59" y="68"/>
                    <a:pt x="59" y="67"/>
                    <a:pt x="63" y="63"/>
                  </a:cubicBezTo>
                  <a:cubicBezTo>
                    <a:pt x="4" y="0"/>
                    <a:pt x="4" y="0"/>
                    <a:pt x="4" y="0"/>
                  </a:cubicBezTo>
                  <a:cubicBezTo>
                    <a:pt x="1" y="3"/>
                    <a:pt x="3" y="1"/>
                    <a:pt x="0" y="4"/>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Freeform 207"/>
            <p:cNvSpPr>
              <a:spLocks noChangeArrowheads="1"/>
            </p:cNvSpPr>
            <p:nvPr/>
          </p:nvSpPr>
          <p:spPr bwMode="auto">
            <a:xfrm>
              <a:off x="1225550" y="1144588"/>
              <a:ext cx="223838" cy="180975"/>
            </a:xfrm>
            <a:custGeom>
              <a:avLst/>
              <a:gdLst>
                <a:gd name="T0" fmla="*/ 0 w 80"/>
                <a:gd name="T1" fmla="*/ 19490 h 65"/>
                <a:gd name="T2" fmla="*/ 184666 w 80"/>
                <a:gd name="T3" fmla="*/ 180975 h 65"/>
                <a:gd name="T4" fmla="*/ 223838 w 80"/>
                <a:gd name="T5" fmla="*/ 128075 h 65"/>
                <a:gd name="T6" fmla="*/ 19586 w 80"/>
                <a:gd name="T7" fmla="*/ 0 h 65"/>
                <a:gd name="T8" fmla="*/ 0 w 80"/>
                <a:gd name="T9" fmla="*/ 19490 h 65"/>
                <a:gd name="T10" fmla="*/ 0 60000 65536"/>
                <a:gd name="T11" fmla="*/ 0 60000 65536"/>
                <a:gd name="T12" fmla="*/ 0 60000 65536"/>
                <a:gd name="T13" fmla="*/ 0 60000 65536"/>
                <a:gd name="T14" fmla="*/ 0 60000 65536"/>
                <a:gd name="T15" fmla="*/ 0 w 80"/>
                <a:gd name="T16" fmla="*/ 0 h 65"/>
                <a:gd name="T17" fmla="*/ 80 w 80"/>
                <a:gd name="T18" fmla="*/ 65 h 65"/>
              </a:gdLst>
              <a:ahLst/>
              <a:cxnLst>
                <a:cxn ang="T10">
                  <a:pos x="T0" y="T1"/>
                </a:cxn>
                <a:cxn ang="T11">
                  <a:pos x="T2" y="T3"/>
                </a:cxn>
                <a:cxn ang="T12">
                  <a:pos x="T4" y="T5"/>
                </a:cxn>
                <a:cxn ang="T13">
                  <a:pos x="T6" y="T7"/>
                </a:cxn>
                <a:cxn ang="T14">
                  <a:pos x="T8" y="T9"/>
                </a:cxn>
              </a:cxnLst>
              <a:rect l="T15" t="T16" r="T17" b="T18"/>
              <a:pathLst>
                <a:path w="80" h="65">
                  <a:moveTo>
                    <a:pt x="0" y="7"/>
                  </a:moveTo>
                  <a:cubicBezTo>
                    <a:pt x="66" y="65"/>
                    <a:pt x="66" y="65"/>
                    <a:pt x="66" y="65"/>
                  </a:cubicBezTo>
                  <a:cubicBezTo>
                    <a:pt x="74" y="55"/>
                    <a:pt x="74" y="56"/>
                    <a:pt x="80" y="46"/>
                  </a:cubicBezTo>
                  <a:cubicBezTo>
                    <a:pt x="7" y="0"/>
                    <a:pt x="7" y="0"/>
                    <a:pt x="7" y="0"/>
                  </a:cubicBezTo>
                  <a:cubicBezTo>
                    <a:pt x="3" y="6"/>
                    <a:pt x="6" y="1"/>
                    <a:pt x="0" y="7"/>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Freeform 208"/>
            <p:cNvSpPr>
              <a:spLocks noChangeArrowheads="1"/>
            </p:cNvSpPr>
            <p:nvPr/>
          </p:nvSpPr>
          <p:spPr bwMode="auto">
            <a:xfrm>
              <a:off x="1258888" y="1096963"/>
              <a:ext cx="242888" cy="153988"/>
            </a:xfrm>
            <a:custGeom>
              <a:avLst/>
              <a:gdLst>
                <a:gd name="T0" fmla="*/ 0 w 87"/>
                <a:gd name="T1" fmla="*/ 27998 h 55"/>
                <a:gd name="T2" fmla="*/ 209386 w 87"/>
                <a:gd name="T3" fmla="*/ 153988 h 55"/>
                <a:gd name="T4" fmla="*/ 242888 w 87"/>
                <a:gd name="T5" fmla="*/ 92393 h 55"/>
                <a:gd name="T6" fmla="*/ 16751 w 87"/>
                <a:gd name="T7" fmla="*/ 0 h 55"/>
                <a:gd name="T8" fmla="*/ 0 w 87"/>
                <a:gd name="T9" fmla="*/ 27998 h 55"/>
                <a:gd name="T10" fmla="*/ 0 60000 65536"/>
                <a:gd name="T11" fmla="*/ 0 60000 65536"/>
                <a:gd name="T12" fmla="*/ 0 60000 65536"/>
                <a:gd name="T13" fmla="*/ 0 60000 65536"/>
                <a:gd name="T14" fmla="*/ 0 60000 65536"/>
                <a:gd name="T15" fmla="*/ 0 w 87"/>
                <a:gd name="T16" fmla="*/ 0 h 55"/>
                <a:gd name="T17" fmla="*/ 87 w 87"/>
                <a:gd name="T18" fmla="*/ 55 h 55"/>
              </a:gdLst>
              <a:ahLst/>
              <a:cxnLst>
                <a:cxn ang="T10">
                  <a:pos x="T0" y="T1"/>
                </a:cxn>
                <a:cxn ang="T11">
                  <a:pos x="T2" y="T3"/>
                </a:cxn>
                <a:cxn ang="T12">
                  <a:pos x="T4" y="T5"/>
                </a:cxn>
                <a:cxn ang="T13">
                  <a:pos x="T6" y="T7"/>
                </a:cxn>
                <a:cxn ang="T14">
                  <a:pos x="T8" y="T9"/>
                </a:cxn>
              </a:cxnLst>
              <a:rect l="T15" t="T16" r="T17" b="T18"/>
              <a:pathLst>
                <a:path w="87" h="55">
                  <a:moveTo>
                    <a:pt x="0" y="10"/>
                  </a:moveTo>
                  <a:cubicBezTo>
                    <a:pt x="75" y="55"/>
                    <a:pt x="75" y="55"/>
                    <a:pt x="75" y="55"/>
                  </a:cubicBezTo>
                  <a:cubicBezTo>
                    <a:pt x="80" y="47"/>
                    <a:pt x="83" y="42"/>
                    <a:pt x="87" y="33"/>
                  </a:cubicBezTo>
                  <a:cubicBezTo>
                    <a:pt x="6" y="0"/>
                    <a:pt x="6" y="0"/>
                    <a:pt x="6" y="0"/>
                  </a:cubicBezTo>
                  <a:cubicBezTo>
                    <a:pt x="4" y="5"/>
                    <a:pt x="3" y="5"/>
                    <a:pt x="0" y="1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Freeform 209"/>
            <p:cNvSpPr>
              <a:spLocks noChangeArrowheads="1"/>
            </p:cNvSpPr>
            <p:nvPr/>
          </p:nvSpPr>
          <p:spPr bwMode="auto">
            <a:xfrm>
              <a:off x="1287463" y="1052513"/>
              <a:ext cx="258763" cy="117475"/>
            </a:xfrm>
            <a:custGeom>
              <a:avLst/>
              <a:gdLst>
                <a:gd name="T0" fmla="*/ 0 w 93"/>
                <a:gd name="T1" fmla="*/ 25173 h 42"/>
                <a:gd name="T2" fmla="*/ 225374 w 93"/>
                <a:gd name="T3" fmla="*/ 117475 h 42"/>
                <a:gd name="T4" fmla="*/ 258763 w 93"/>
                <a:gd name="T5" fmla="*/ 36361 h 42"/>
                <a:gd name="T6" fmla="*/ 13912 w 93"/>
                <a:gd name="T7" fmla="*/ 0 h 42"/>
                <a:gd name="T8" fmla="*/ 0 w 93"/>
                <a:gd name="T9" fmla="*/ 25173 h 42"/>
                <a:gd name="T10" fmla="*/ 0 60000 65536"/>
                <a:gd name="T11" fmla="*/ 0 60000 65536"/>
                <a:gd name="T12" fmla="*/ 0 60000 65536"/>
                <a:gd name="T13" fmla="*/ 0 60000 65536"/>
                <a:gd name="T14" fmla="*/ 0 60000 65536"/>
                <a:gd name="T15" fmla="*/ 0 w 93"/>
                <a:gd name="T16" fmla="*/ 0 h 42"/>
                <a:gd name="T17" fmla="*/ 93 w 93"/>
                <a:gd name="T18" fmla="*/ 42 h 42"/>
              </a:gdLst>
              <a:ahLst/>
              <a:cxnLst>
                <a:cxn ang="T10">
                  <a:pos x="T0" y="T1"/>
                </a:cxn>
                <a:cxn ang="T11">
                  <a:pos x="T2" y="T3"/>
                </a:cxn>
                <a:cxn ang="T12">
                  <a:pos x="T4" y="T5"/>
                </a:cxn>
                <a:cxn ang="T13">
                  <a:pos x="T6" y="T7"/>
                </a:cxn>
                <a:cxn ang="T14">
                  <a:pos x="T8" y="T9"/>
                </a:cxn>
              </a:cxnLst>
              <a:rect l="T15" t="T16" r="T17" b="T18"/>
              <a:pathLst>
                <a:path w="93" h="42">
                  <a:moveTo>
                    <a:pt x="0" y="9"/>
                  </a:moveTo>
                  <a:cubicBezTo>
                    <a:pt x="81" y="42"/>
                    <a:pt x="81" y="42"/>
                    <a:pt x="81" y="42"/>
                  </a:cubicBezTo>
                  <a:cubicBezTo>
                    <a:pt x="88" y="30"/>
                    <a:pt x="89" y="27"/>
                    <a:pt x="93" y="13"/>
                  </a:cubicBezTo>
                  <a:cubicBezTo>
                    <a:pt x="5" y="0"/>
                    <a:pt x="5" y="0"/>
                    <a:pt x="5" y="0"/>
                  </a:cubicBezTo>
                  <a:cubicBezTo>
                    <a:pt x="3" y="7"/>
                    <a:pt x="4" y="3"/>
                    <a:pt x="0" y="9"/>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Freeform 210"/>
            <p:cNvSpPr>
              <a:spLocks noChangeArrowheads="1"/>
            </p:cNvSpPr>
            <p:nvPr/>
          </p:nvSpPr>
          <p:spPr bwMode="auto">
            <a:xfrm>
              <a:off x="0" y="0"/>
              <a:ext cx="1604963" cy="1071563"/>
            </a:xfrm>
            <a:custGeom>
              <a:avLst/>
              <a:gdLst>
                <a:gd name="T0" fmla="*/ 809460 w 575"/>
                <a:gd name="T1" fmla="*/ 5581 h 384"/>
                <a:gd name="T2" fmla="*/ 809460 w 575"/>
                <a:gd name="T3" fmla="*/ 5581 h 384"/>
                <a:gd name="T4" fmla="*/ 809460 w 575"/>
                <a:gd name="T5" fmla="*/ 5581 h 384"/>
                <a:gd name="T6" fmla="*/ 809460 w 575"/>
                <a:gd name="T7" fmla="*/ 5581 h 384"/>
                <a:gd name="T8" fmla="*/ 809460 w 575"/>
                <a:gd name="T9" fmla="*/ 5581 h 384"/>
                <a:gd name="T10" fmla="*/ 0 w 575"/>
                <a:gd name="T11" fmla="*/ 795301 h 384"/>
                <a:gd name="T12" fmla="*/ 36286 w 575"/>
                <a:gd name="T13" fmla="*/ 1049239 h 384"/>
                <a:gd name="T14" fmla="*/ 284706 w 575"/>
                <a:gd name="T15" fmla="*/ 1018543 h 384"/>
                <a:gd name="T16" fmla="*/ 242838 w 575"/>
                <a:gd name="T17" fmla="*/ 798091 h 384"/>
                <a:gd name="T18" fmla="*/ 806668 w 575"/>
                <a:gd name="T19" fmla="*/ 248357 h 384"/>
                <a:gd name="T20" fmla="*/ 1356543 w 575"/>
                <a:gd name="T21" fmla="*/ 812044 h 384"/>
                <a:gd name="T22" fmla="*/ 1309092 w 575"/>
                <a:gd name="T23" fmla="*/ 1032496 h 384"/>
                <a:gd name="T24" fmla="*/ 1554721 w 575"/>
                <a:gd name="T25" fmla="*/ 1071563 h 384"/>
                <a:gd name="T26" fmla="*/ 1599381 w 575"/>
                <a:gd name="T27" fmla="*/ 817625 h 384"/>
                <a:gd name="T28" fmla="*/ 809460 w 575"/>
                <a:gd name="T29" fmla="*/ 5581 h 38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75"/>
                <a:gd name="T46" fmla="*/ 0 h 384"/>
                <a:gd name="T47" fmla="*/ 575 w 575"/>
                <a:gd name="T48" fmla="*/ 384 h 38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75" h="384">
                  <a:moveTo>
                    <a:pt x="290" y="2"/>
                  </a:moveTo>
                  <a:cubicBezTo>
                    <a:pt x="290" y="2"/>
                    <a:pt x="290" y="2"/>
                    <a:pt x="290" y="2"/>
                  </a:cubicBezTo>
                  <a:cubicBezTo>
                    <a:pt x="290" y="2"/>
                    <a:pt x="290" y="2"/>
                    <a:pt x="290" y="2"/>
                  </a:cubicBezTo>
                  <a:cubicBezTo>
                    <a:pt x="290" y="2"/>
                    <a:pt x="290" y="2"/>
                    <a:pt x="290" y="2"/>
                  </a:cubicBezTo>
                  <a:cubicBezTo>
                    <a:pt x="290" y="2"/>
                    <a:pt x="290" y="2"/>
                    <a:pt x="290" y="2"/>
                  </a:cubicBezTo>
                  <a:cubicBezTo>
                    <a:pt x="132" y="0"/>
                    <a:pt x="1" y="127"/>
                    <a:pt x="0" y="285"/>
                  </a:cubicBezTo>
                  <a:cubicBezTo>
                    <a:pt x="0" y="317"/>
                    <a:pt x="4" y="348"/>
                    <a:pt x="13" y="376"/>
                  </a:cubicBezTo>
                  <a:cubicBezTo>
                    <a:pt x="102" y="365"/>
                    <a:pt x="102" y="365"/>
                    <a:pt x="102" y="365"/>
                  </a:cubicBezTo>
                  <a:cubicBezTo>
                    <a:pt x="91" y="342"/>
                    <a:pt x="86" y="314"/>
                    <a:pt x="87" y="286"/>
                  </a:cubicBezTo>
                  <a:cubicBezTo>
                    <a:pt x="88" y="176"/>
                    <a:pt x="179" y="87"/>
                    <a:pt x="289" y="89"/>
                  </a:cubicBezTo>
                  <a:cubicBezTo>
                    <a:pt x="399" y="90"/>
                    <a:pt x="488" y="181"/>
                    <a:pt x="486" y="291"/>
                  </a:cubicBezTo>
                  <a:cubicBezTo>
                    <a:pt x="486" y="319"/>
                    <a:pt x="480" y="346"/>
                    <a:pt x="469" y="370"/>
                  </a:cubicBezTo>
                  <a:cubicBezTo>
                    <a:pt x="557" y="384"/>
                    <a:pt x="557" y="384"/>
                    <a:pt x="557" y="384"/>
                  </a:cubicBezTo>
                  <a:cubicBezTo>
                    <a:pt x="568" y="355"/>
                    <a:pt x="573" y="324"/>
                    <a:pt x="573" y="293"/>
                  </a:cubicBezTo>
                  <a:cubicBezTo>
                    <a:pt x="575" y="134"/>
                    <a:pt x="448" y="4"/>
                    <a:pt x="290" y="2"/>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5" name="组合 6"/>
          <p:cNvGrpSpPr/>
          <p:nvPr/>
        </p:nvGrpSpPr>
        <p:grpSpPr bwMode="auto">
          <a:xfrm>
            <a:off x="7698313" y="1488125"/>
            <a:ext cx="2271187" cy="2328226"/>
            <a:chOff x="0" y="0"/>
            <a:chExt cx="1609725" cy="1692275"/>
          </a:xfrm>
          <a:solidFill>
            <a:schemeClr val="accent2"/>
          </a:solidFill>
        </p:grpSpPr>
        <p:sp>
          <p:nvSpPr>
            <p:cNvPr id="36" name="Freeform 214"/>
            <p:cNvSpPr>
              <a:spLocks noChangeArrowheads="1"/>
            </p:cNvSpPr>
            <p:nvPr/>
          </p:nvSpPr>
          <p:spPr bwMode="auto">
            <a:xfrm>
              <a:off x="25400" y="452438"/>
              <a:ext cx="228600" cy="153988"/>
            </a:xfrm>
            <a:custGeom>
              <a:avLst/>
              <a:gdLst>
                <a:gd name="T0" fmla="*/ 228600 w 82"/>
                <a:gd name="T1" fmla="*/ 134390 h 55"/>
                <a:gd name="T2" fmla="*/ 25090 w 82"/>
                <a:gd name="T3" fmla="*/ 0 h 55"/>
                <a:gd name="T4" fmla="*/ 0 w 82"/>
                <a:gd name="T5" fmla="*/ 39197 h 55"/>
                <a:gd name="T6" fmla="*/ 214661 w 82"/>
                <a:gd name="T7" fmla="*/ 153988 h 55"/>
                <a:gd name="T8" fmla="*/ 228600 w 82"/>
                <a:gd name="T9" fmla="*/ 134390 h 55"/>
                <a:gd name="T10" fmla="*/ 0 60000 65536"/>
                <a:gd name="T11" fmla="*/ 0 60000 65536"/>
                <a:gd name="T12" fmla="*/ 0 60000 65536"/>
                <a:gd name="T13" fmla="*/ 0 60000 65536"/>
                <a:gd name="T14" fmla="*/ 0 60000 65536"/>
                <a:gd name="T15" fmla="*/ 0 w 82"/>
                <a:gd name="T16" fmla="*/ 0 h 55"/>
                <a:gd name="T17" fmla="*/ 82 w 82"/>
                <a:gd name="T18" fmla="*/ 55 h 55"/>
              </a:gdLst>
              <a:ahLst/>
              <a:cxnLst>
                <a:cxn ang="T10">
                  <a:pos x="T0" y="T1"/>
                </a:cxn>
                <a:cxn ang="T11">
                  <a:pos x="T2" y="T3"/>
                </a:cxn>
                <a:cxn ang="T12">
                  <a:pos x="T4" y="T5"/>
                </a:cxn>
                <a:cxn ang="T13">
                  <a:pos x="T6" y="T7"/>
                </a:cxn>
                <a:cxn ang="T14">
                  <a:pos x="T8" y="T9"/>
                </a:cxn>
              </a:cxnLst>
              <a:rect l="T15" t="T16" r="T17" b="T18"/>
              <a:pathLst>
                <a:path w="82" h="55">
                  <a:moveTo>
                    <a:pt x="82" y="48"/>
                  </a:moveTo>
                  <a:cubicBezTo>
                    <a:pt x="9" y="0"/>
                    <a:pt x="9" y="0"/>
                    <a:pt x="9" y="0"/>
                  </a:cubicBezTo>
                  <a:cubicBezTo>
                    <a:pt x="5" y="6"/>
                    <a:pt x="5" y="8"/>
                    <a:pt x="0" y="14"/>
                  </a:cubicBezTo>
                  <a:cubicBezTo>
                    <a:pt x="77" y="55"/>
                    <a:pt x="77" y="55"/>
                    <a:pt x="77" y="55"/>
                  </a:cubicBezTo>
                  <a:cubicBezTo>
                    <a:pt x="80" y="51"/>
                    <a:pt x="79" y="52"/>
                    <a:pt x="82" y="48"/>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Freeform 215"/>
            <p:cNvSpPr>
              <a:spLocks noChangeArrowheads="1"/>
            </p:cNvSpPr>
            <p:nvPr/>
          </p:nvSpPr>
          <p:spPr bwMode="auto">
            <a:xfrm>
              <a:off x="0" y="506413"/>
              <a:ext cx="228600" cy="133350"/>
            </a:xfrm>
            <a:custGeom>
              <a:avLst/>
              <a:gdLst>
                <a:gd name="T0" fmla="*/ 228600 w 82"/>
                <a:gd name="T1" fmla="*/ 119459 h 48"/>
                <a:gd name="T2" fmla="*/ 16727 w 82"/>
                <a:gd name="T3" fmla="*/ 0 h 48"/>
                <a:gd name="T4" fmla="*/ 0 w 82"/>
                <a:gd name="T5" fmla="*/ 33338 h 48"/>
                <a:gd name="T6" fmla="*/ 223024 w 82"/>
                <a:gd name="T7" fmla="*/ 133350 h 48"/>
                <a:gd name="T8" fmla="*/ 228600 w 82"/>
                <a:gd name="T9" fmla="*/ 119459 h 48"/>
                <a:gd name="T10" fmla="*/ 0 60000 65536"/>
                <a:gd name="T11" fmla="*/ 0 60000 65536"/>
                <a:gd name="T12" fmla="*/ 0 60000 65536"/>
                <a:gd name="T13" fmla="*/ 0 60000 65536"/>
                <a:gd name="T14" fmla="*/ 0 60000 65536"/>
                <a:gd name="T15" fmla="*/ 0 w 82"/>
                <a:gd name="T16" fmla="*/ 0 h 48"/>
                <a:gd name="T17" fmla="*/ 82 w 82"/>
                <a:gd name="T18" fmla="*/ 48 h 48"/>
              </a:gdLst>
              <a:ahLst/>
              <a:cxnLst>
                <a:cxn ang="T10">
                  <a:pos x="T0" y="T1"/>
                </a:cxn>
                <a:cxn ang="T11">
                  <a:pos x="T2" y="T3"/>
                </a:cxn>
                <a:cxn ang="T12">
                  <a:pos x="T4" y="T5"/>
                </a:cxn>
                <a:cxn ang="T13">
                  <a:pos x="T6" y="T7"/>
                </a:cxn>
                <a:cxn ang="T14">
                  <a:pos x="T8" y="T9"/>
                </a:cxn>
              </a:cxnLst>
              <a:rect l="T15" t="T16" r="T17" b="T18"/>
              <a:pathLst>
                <a:path w="82" h="48">
                  <a:moveTo>
                    <a:pt x="82" y="43"/>
                  </a:moveTo>
                  <a:cubicBezTo>
                    <a:pt x="6" y="0"/>
                    <a:pt x="6" y="0"/>
                    <a:pt x="6" y="0"/>
                  </a:cubicBezTo>
                  <a:cubicBezTo>
                    <a:pt x="3" y="7"/>
                    <a:pt x="3" y="6"/>
                    <a:pt x="0" y="12"/>
                  </a:cubicBezTo>
                  <a:cubicBezTo>
                    <a:pt x="80" y="48"/>
                    <a:pt x="80" y="48"/>
                    <a:pt x="80" y="48"/>
                  </a:cubicBezTo>
                  <a:cubicBezTo>
                    <a:pt x="81" y="44"/>
                    <a:pt x="80" y="46"/>
                    <a:pt x="82" y="43"/>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Freeform 216"/>
            <p:cNvSpPr>
              <a:spLocks noChangeArrowheads="1"/>
            </p:cNvSpPr>
            <p:nvPr/>
          </p:nvSpPr>
          <p:spPr bwMode="auto">
            <a:xfrm>
              <a:off x="66675" y="374651"/>
              <a:ext cx="217488" cy="187325"/>
            </a:xfrm>
            <a:custGeom>
              <a:avLst/>
              <a:gdLst>
                <a:gd name="T0" fmla="*/ 217488 w 78"/>
                <a:gd name="T1" fmla="*/ 167754 h 67"/>
                <a:gd name="T2" fmla="*/ 41825 w 78"/>
                <a:gd name="T3" fmla="*/ 0 h 67"/>
                <a:gd name="T4" fmla="*/ 0 w 78"/>
                <a:gd name="T5" fmla="*/ 53122 h 67"/>
                <a:gd name="T6" fmla="*/ 200758 w 78"/>
                <a:gd name="T7" fmla="*/ 187325 h 67"/>
                <a:gd name="T8" fmla="*/ 217488 w 78"/>
                <a:gd name="T9" fmla="*/ 167754 h 67"/>
                <a:gd name="T10" fmla="*/ 0 60000 65536"/>
                <a:gd name="T11" fmla="*/ 0 60000 65536"/>
                <a:gd name="T12" fmla="*/ 0 60000 65536"/>
                <a:gd name="T13" fmla="*/ 0 60000 65536"/>
                <a:gd name="T14" fmla="*/ 0 60000 65536"/>
                <a:gd name="T15" fmla="*/ 0 w 78"/>
                <a:gd name="T16" fmla="*/ 0 h 67"/>
                <a:gd name="T17" fmla="*/ 78 w 78"/>
                <a:gd name="T18" fmla="*/ 67 h 67"/>
              </a:gdLst>
              <a:ahLst/>
              <a:cxnLst>
                <a:cxn ang="T10">
                  <a:pos x="T0" y="T1"/>
                </a:cxn>
                <a:cxn ang="T11">
                  <a:pos x="T2" y="T3"/>
                </a:cxn>
                <a:cxn ang="T12">
                  <a:pos x="T4" y="T5"/>
                </a:cxn>
                <a:cxn ang="T13">
                  <a:pos x="T6" y="T7"/>
                </a:cxn>
                <a:cxn ang="T14">
                  <a:pos x="T8" y="T9"/>
                </a:cxn>
              </a:cxnLst>
              <a:rect l="T15" t="T16" r="T17" b="T18"/>
              <a:pathLst>
                <a:path w="78" h="67">
                  <a:moveTo>
                    <a:pt x="78" y="60"/>
                  </a:moveTo>
                  <a:cubicBezTo>
                    <a:pt x="15" y="0"/>
                    <a:pt x="15" y="0"/>
                    <a:pt x="15" y="0"/>
                  </a:cubicBezTo>
                  <a:cubicBezTo>
                    <a:pt x="7" y="9"/>
                    <a:pt x="7" y="9"/>
                    <a:pt x="0" y="19"/>
                  </a:cubicBezTo>
                  <a:cubicBezTo>
                    <a:pt x="72" y="67"/>
                    <a:pt x="72" y="67"/>
                    <a:pt x="72" y="67"/>
                  </a:cubicBezTo>
                  <a:cubicBezTo>
                    <a:pt x="77" y="62"/>
                    <a:pt x="73" y="66"/>
                    <a:pt x="78" y="6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Freeform 217"/>
            <p:cNvSpPr>
              <a:spLocks noChangeArrowheads="1"/>
            </p:cNvSpPr>
            <p:nvPr/>
          </p:nvSpPr>
          <p:spPr bwMode="auto">
            <a:xfrm>
              <a:off x="125413" y="304801"/>
              <a:ext cx="195263" cy="220663"/>
            </a:xfrm>
            <a:custGeom>
              <a:avLst/>
              <a:gdLst>
                <a:gd name="T0" fmla="*/ 195263 w 70"/>
                <a:gd name="T1" fmla="*/ 195524 h 79"/>
                <a:gd name="T2" fmla="*/ 50210 w 70"/>
                <a:gd name="T3" fmla="*/ 0 h 79"/>
                <a:gd name="T4" fmla="*/ 0 w 70"/>
                <a:gd name="T5" fmla="*/ 50278 h 79"/>
                <a:gd name="T6" fmla="*/ 172947 w 70"/>
                <a:gd name="T7" fmla="*/ 220663 h 79"/>
                <a:gd name="T8" fmla="*/ 195263 w 70"/>
                <a:gd name="T9" fmla="*/ 195524 h 79"/>
                <a:gd name="T10" fmla="*/ 0 60000 65536"/>
                <a:gd name="T11" fmla="*/ 0 60000 65536"/>
                <a:gd name="T12" fmla="*/ 0 60000 65536"/>
                <a:gd name="T13" fmla="*/ 0 60000 65536"/>
                <a:gd name="T14" fmla="*/ 0 60000 65536"/>
                <a:gd name="T15" fmla="*/ 0 w 70"/>
                <a:gd name="T16" fmla="*/ 0 h 79"/>
                <a:gd name="T17" fmla="*/ 70 w 70"/>
                <a:gd name="T18" fmla="*/ 79 h 79"/>
              </a:gdLst>
              <a:ahLst/>
              <a:cxnLst>
                <a:cxn ang="T10">
                  <a:pos x="T0" y="T1"/>
                </a:cxn>
                <a:cxn ang="T11">
                  <a:pos x="T2" y="T3"/>
                </a:cxn>
                <a:cxn ang="T12">
                  <a:pos x="T4" y="T5"/>
                </a:cxn>
                <a:cxn ang="T13">
                  <a:pos x="T6" y="T7"/>
                </a:cxn>
                <a:cxn ang="T14">
                  <a:pos x="T8" y="T9"/>
                </a:cxn>
              </a:cxnLst>
              <a:rect l="T15" t="T16" r="T17" b="T18"/>
              <a:pathLst>
                <a:path w="70" h="79">
                  <a:moveTo>
                    <a:pt x="70" y="70"/>
                  </a:moveTo>
                  <a:cubicBezTo>
                    <a:pt x="18" y="0"/>
                    <a:pt x="18" y="0"/>
                    <a:pt x="18" y="0"/>
                  </a:cubicBezTo>
                  <a:cubicBezTo>
                    <a:pt x="11" y="6"/>
                    <a:pt x="6" y="10"/>
                    <a:pt x="0" y="18"/>
                  </a:cubicBezTo>
                  <a:cubicBezTo>
                    <a:pt x="62" y="79"/>
                    <a:pt x="62" y="79"/>
                    <a:pt x="62" y="79"/>
                  </a:cubicBezTo>
                  <a:cubicBezTo>
                    <a:pt x="66" y="74"/>
                    <a:pt x="66" y="74"/>
                    <a:pt x="70" y="7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Freeform 218"/>
            <p:cNvSpPr>
              <a:spLocks noChangeArrowheads="1"/>
            </p:cNvSpPr>
            <p:nvPr/>
          </p:nvSpPr>
          <p:spPr bwMode="auto">
            <a:xfrm>
              <a:off x="188913" y="234951"/>
              <a:ext cx="168275" cy="249238"/>
            </a:xfrm>
            <a:custGeom>
              <a:avLst/>
              <a:gdLst>
                <a:gd name="T0" fmla="*/ 168275 w 60"/>
                <a:gd name="T1" fmla="*/ 229635 h 89"/>
                <a:gd name="T2" fmla="*/ 70115 w 60"/>
                <a:gd name="T3" fmla="*/ 0 h 89"/>
                <a:gd name="T4" fmla="*/ 0 w 60"/>
                <a:gd name="T5" fmla="*/ 53208 h 89"/>
                <a:gd name="T6" fmla="*/ 145838 w 60"/>
                <a:gd name="T7" fmla="*/ 249238 h 89"/>
                <a:gd name="T8" fmla="*/ 168275 w 60"/>
                <a:gd name="T9" fmla="*/ 229635 h 89"/>
                <a:gd name="T10" fmla="*/ 0 60000 65536"/>
                <a:gd name="T11" fmla="*/ 0 60000 65536"/>
                <a:gd name="T12" fmla="*/ 0 60000 65536"/>
                <a:gd name="T13" fmla="*/ 0 60000 65536"/>
                <a:gd name="T14" fmla="*/ 0 60000 65536"/>
                <a:gd name="T15" fmla="*/ 0 w 60"/>
                <a:gd name="T16" fmla="*/ 0 h 89"/>
                <a:gd name="T17" fmla="*/ 60 w 60"/>
                <a:gd name="T18" fmla="*/ 89 h 89"/>
              </a:gdLst>
              <a:ahLst/>
              <a:cxnLst>
                <a:cxn ang="T10">
                  <a:pos x="T0" y="T1"/>
                </a:cxn>
                <a:cxn ang="T11">
                  <a:pos x="T2" y="T3"/>
                </a:cxn>
                <a:cxn ang="T12">
                  <a:pos x="T4" y="T5"/>
                </a:cxn>
                <a:cxn ang="T13">
                  <a:pos x="T6" y="T7"/>
                </a:cxn>
                <a:cxn ang="T14">
                  <a:pos x="T8" y="T9"/>
                </a:cxn>
              </a:cxnLst>
              <a:rect l="T15" t="T16" r="T17" b="T18"/>
              <a:pathLst>
                <a:path w="60" h="89">
                  <a:moveTo>
                    <a:pt x="60" y="82"/>
                  </a:moveTo>
                  <a:cubicBezTo>
                    <a:pt x="25" y="0"/>
                    <a:pt x="25" y="0"/>
                    <a:pt x="25" y="0"/>
                  </a:cubicBezTo>
                  <a:cubicBezTo>
                    <a:pt x="13" y="8"/>
                    <a:pt x="10" y="10"/>
                    <a:pt x="0" y="19"/>
                  </a:cubicBezTo>
                  <a:cubicBezTo>
                    <a:pt x="52" y="89"/>
                    <a:pt x="52" y="89"/>
                    <a:pt x="52" y="89"/>
                  </a:cubicBezTo>
                  <a:cubicBezTo>
                    <a:pt x="58" y="84"/>
                    <a:pt x="55" y="87"/>
                    <a:pt x="60" y="82"/>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1" name="Freeform 219"/>
            <p:cNvSpPr>
              <a:spLocks noChangeArrowheads="1"/>
            </p:cNvSpPr>
            <p:nvPr/>
          </p:nvSpPr>
          <p:spPr bwMode="auto">
            <a:xfrm>
              <a:off x="320675" y="1373188"/>
              <a:ext cx="147638" cy="230188"/>
            </a:xfrm>
            <a:custGeom>
              <a:avLst/>
              <a:gdLst>
                <a:gd name="T0" fmla="*/ 130924 w 53"/>
                <a:gd name="T1" fmla="*/ 0 h 82"/>
                <a:gd name="T2" fmla="*/ 0 w 53"/>
                <a:gd name="T3" fmla="*/ 207731 h 82"/>
                <a:gd name="T4" fmla="*/ 38999 w 53"/>
                <a:gd name="T5" fmla="*/ 230188 h 82"/>
                <a:gd name="T6" fmla="*/ 147638 w 53"/>
                <a:gd name="T7" fmla="*/ 11229 h 82"/>
                <a:gd name="T8" fmla="*/ 130924 w 53"/>
                <a:gd name="T9" fmla="*/ 0 h 82"/>
                <a:gd name="T10" fmla="*/ 0 60000 65536"/>
                <a:gd name="T11" fmla="*/ 0 60000 65536"/>
                <a:gd name="T12" fmla="*/ 0 60000 65536"/>
                <a:gd name="T13" fmla="*/ 0 60000 65536"/>
                <a:gd name="T14" fmla="*/ 0 60000 65536"/>
                <a:gd name="T15" fmla="*/ 0 w 53"/>
                <a:gd name="T16" fmla="*/ 0 h 82"/>
                <a:gd name="T17" fmla="*/ 53 w 53"/>
                <a:gd name="T18" fmla="*/ 82 h 82"/>
              </a:gdLst>
              <a:ahLst/>
              <a:cxnLst>
                <a:cxn ang="T10">
                  <a:pos x="T0" y="T1"/>
                </a:cxn>
                <a:cxn ang="T11">
                  <a:pos x="T2" y="T3"/>
                </a:cxn>
                <a:cxn ang="T12">
                  <a:pos x="T4" y="T5"/>
                </a:cxn>
                <a:cxn ang="T13">
                  <a:pos x="T6" y="T7"/>
                </a:cxn>
                <a:cxn ang="T14">
                  <a:pos x="T8" y="T9"/>
                </a:cxn>
              </a:cxnLst>
              <a:rect l="T15" t="T16" r="T17" b="T18"/>
              <a:pathLst>
                <a:path w="53" h="82">
                  <a:moveTo>
                    <a:pt x="47" y="0"/>
                  </a:moveTo>
                  <a:cubicBezTo>
                    <a:pt x="0" y="74"/>
                    <a:pt x="0" y="74"/>
                    <a:pt x="0" y="74"/>
                  </a:cubicBezTo>
                  <a:cubicBezTo>
                    <a:pt x="7" y="78"/>
                    <a:pt x="8" y="79"/>
                    <a:pt x="14" y="82"/>
                  </a:cubicBezTo>
                  <a:cubicBezTo>
                    <a:pt x="53" y="4"/>
                    <a:pt x="53" y="4"/>
                    <a:pt x="53" y="4"/>
                  </a:cubicBezTo>
                  <a:cubicBezTo>
                    <a:pt x="49" y="2"/>
                    <a:pt x="50" y="3"/>
                    <a:pt x="47"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2" name="Freeform 220"/>
            <p:cNvSpPr>
              <a:spLocks noChangeArrowheads="1"/>
            </p:cNvSpPr>
            <p:nvPr/>
          </p:nvSpPr>
          <p:spPr bwMode="auto">
            <a:xfrm>
              <a:off x="273050" y="1357313"/>
              <a:ext cx="157163" cy="214313"/>
            </a:xfrm>
            <a:custGeom>
              <a:avLst/>
              <a:gdLst>
                <a:gd name="T0" fmla="*/ 143131 w 56"/>
                <a:gd name="T1" fmla="*/ 0 h 77"/>
                <a:gd name="T2" fmla="*/ 0 w 56"/>
                <a:gd name="T3" fmla="*/ 194830 h 77"/>
                <a:gd name="T4" fmla="*/ 30871 w 56"/>
                <a:gd name="T5" fmla="*/ 214313 h 77"/>
                <a:gd name="T6" fmla="*/ 157163 w 56"/>
                <a:gd name="T7" fmla="*/ 8350 h 77"/>
                <a:gd name="T8" fmla="*/ 143131 w 56"/>
                <a:gd name="T9" fmla="*/ 0 h 77"/>
                <a:gd name="T10" fmla="*/ 0 60000 65536"/>
                <a:gd name="T11" fmla="*/ 0 60000 65536"/>
                <a:gd name="T12" fmla="*/ 0 60000 65536"/>
                <a:gd name="T13" fmla="*/ 0 60000 65536"/>
                <a:gd name="T14" fmla="*/ 0 60000 65536"/>
                <a:gd name="T15" fmla="*/ 0 w 56"/>
                <a:gd name="T16" fmla="*/ 0 h 77"/>
                <a:gd name="T17" fmla="*/ 56 w 56"/>
                <a:gd name="T18" fmla="*/ 77 h 77"/>
              </a:gdLst>
              <a:ahLst/>
              <a:cxnLst>
                <a:cxn ang="T10">
                  <a:pos x="T0" y="T1"/>
                </a:cxn>
                <a:cxn ang="T11">
                  <a:pos x="T2" y="T3"/>
                </a:cxn>
                <a:cxn ang="T12">
                  <a:pos x="T4" y="T5"/>
                </a:cxn>
                <a:cxn ang="T13">
                  <a:pos x="T6" y="T7"/>
                </a:cxn>
                <a:cxn ang="T14">
                  <a:pos x="T8" y="T9"/>
                </a:cxn>
              </a:cxnLst>
              <a:rect l="T15" t="T16" r="T17" b="T18"/>
              <a:pathLst>
                <a:path w="56" h="77">
                  <a:moveTo>
                    <a:pt x="51" y="0"/>
                  </a:moveTo>
                  <a:cubicBezTo>
                    <a:pt x="0" y="70"/>
                    <a:pt x="0" y="70"/>
                    <a:pt x="0" y="70"/>
                  </a:cubicBezTo>
                  <a:cubicBezTo>
                    <a:pt x="6" y="74"/>
                    <a:pt x="6" y="74"/>
                    <a:pt x="11" y="77"/>
                  </a:cubicBezTo>
                  <a:cubicBezTo>
                    <a:pt x="56" y="3"/>
                    <a:pt x="56" y="3"/>
                    <a:pt x="56" y="3"/>
                  </a:cubicBezTo>
                  <a:cubicBezTo>
                    <a:pt x="53" y="0"/>
                    <a:pt x="54" y="2"/>
                    <a:pt x="51"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3" name="Freeform 221"/>
            <p:cNvSpPr>
              <a:spLocks noChangeArrowheads="1"/>
            </p:cNvSpPr>
            <p:nvPr/>
          </p:nvSpPr>
          <p:spPr bwMode="auto">
            <a:xfrm>
              <a:off x="387350" y="1395413"/>
              <a:ext cx="131763" cy="246063"/>
            </a:xfrm>
            <a:custGeom>
              <a:avLst/>
              <a:gdLst>
                <a:gd name="T0" fmla="*/ 106532 w 47"/>
                <a:gd name="T1" fmla="*/ 0 h 88"/>
                <a:gd name="T2" fmla="*/ 0 w 47"/>
                <a:gd name="T3" fmla="*/ 220897 h 88"/>
                <a:gd name="T4" fmla="*/ 64480 w 47"/>
                <a:gd name="T5" fmla="*/ 246063 h 88"/>
                <a:gd name="T6" fmla="*/ 131763 w 47"/>
                <a:gd name="T7" fmla="*/ 11185 h 88"/>
                <a:gd name="T8" fmla="*/ 106532 w 47"/>
                <a:gd name="T9" fmla="*/ 0 h 88"/>
                <a:gd name="T10" fmla="*/ 0 60000 65536"/>
                <a:gd name="T11" fmla="*/ 0 60000 65536"/>
                <a:gd name="T12" fmla="*/ 0 60000 65536"/>
                <a:gd name="T13" fmla="*/ 0 60000 65536"/>
                <a:gd name="T14" fmla="*/ 0 60000 65536"/>
                <a:gd name="T15" fmla="*/ 0 w 47"/>
                <a:gd name="T16" fmla="*/ 0 h 88"/>
                <a:gd name="T17" fmla="*/ 47 w 47"/>
                <a:gd name="T18" fmla="*/ 88 h 88"/>
              </a:gdLst>
              <a:ahLst/>
              <a:cxnLst>
                <a:cxn ang="T10">
                  <a:pos x="T0" y="T1"/>
                </a:cxn>
                <a:cxn ang="T11">
                  <a:pos x="T2" y="T3"/>
                </a:cxn>
                <a:cxn ang="T12">
                  <a:pos x="T4" y="T5"/>
                </a:cxn>
                <a:cxn ang="T13">
                  <a:pos x="T6" y="T7"/>
                </a:cxn>
                <a:cxn ang="T14">
                  <a:pos x="T8" y="T9"/>
                </a:cxn>
              </a:cxnLst>
              <a:rect l="T15" t="T16" r="T17" b="T18"/>
              <a:pathLst>
                <a:path w="47" h="88">
                  <a:moveTo>
                    <a:pt x="38" y="0"/>
                  </a:moveTo>
                  <a:cubicBezTo>
                    <a:pt x="0" y="79"/>
                    <a:pt x="0" y="79"/>
                    <a:pt x="0" y="79"/>
                  </a:cubicBezTo>
                  <a:cubicBezTo>
                    <a:pt x="12" y="84"/>
                    <a:pt x="11" y="84"/>
                    <a:pt x="23" y="88"/>
                  </a:cubicBezTo>
                  <a:cubicBezTo>
                    <a:pt x="47" y="4"/>
                    <a:pt x="47" y="4"/>
                    <a:pt x="47" y="4"/>
                  </a:cubicBezTo>
                  <a:cubicBezTo>
                    <a:pt x="40" y="2"/>
                    <a:pt x="45" y="3"/>
                    <a:pt x="38"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4" name="Freeform 222"/>
            <p:cNvSpPr>
              <a:spLocks noChangeArrowheads="1"/>
            </p:cNvSpPr>
            <p:nvPr/>
          </p:nvSpPr>
          <p:spPr bwMode="auto">
            <a:xfrm>
              <a:off x="474663" y="1416051"/>
              <a:ext cx="96838" cy="254000"/>
            </a:xfrm>
            <a:custGeom>
              <a:avLst/>
              <a:gdLst>
                <a:gd name="T0" fmla="*/ 66403 w 35"/>
                <a:gd name="T1" fmla="*/ 0 h 91"/>
                <a:gd name="T2" fmla="*/ 0 w 35"/>
                <a:gd name="T3" fmla="*/ 237253 h 91"/>
                <a:gd name="T4" fmla="*/ 69170 w 35"/>
                <a:gd name="T5" fmla="*/ 254000 h 91"/>
                <a:gd name="T6" fmla="*/ 96838 w 35"/>
                <a:gd name="T7" fmla="*/ 11165 h 91"/>
                <a:gd name="T8" fmla="*/ 66403 w 35"/>
                <a:gd name="T9" fmla="*/ 0 h 91"/>
                <a:gd name="T10" fmla="*/ 0 60000 65536"/>
                <a:gd name="T11" fmla="*/ 0 60000 65536"/>
                <a:gd name="T12" fmla="*/ 0 60000 65536"/>
                <a:gd name="T13" fmla="*/ 0 60000 65536"/>
                <a:gd name="T14" fmla="*/ 0 60000 65536"/>
                <a:gd name="T15" fmla="*/ 0 w 35"/>
                <a:gd name="T16" fmla="*/ 0 h 91"/>
                <a:gd name="T17" fmla="*/ 35 w 35"/>
                <a:gd name="T18" fmla="*/ 91 h 91"/>
              </a:gdLst>
              <a:ahLst/>
              <a:cxnLst>
                <a:cxn ang="T10">
                  <a:pos x="T0" y="T1"/>
                </a:cxn>
                <a:cxn ang="T11">
                  <a:pos x="T2" y="T3"/>
                </a:cxn>
                <a:cxn ang="T12">
                  <a:pos x="T4" y="T5"/>
                </a:cxn>
                <a:cxn ang="T13">
                  <a:pos x="T6" y="T7"/>
                </a:cxn>
                <a:cxn ang="T14">
                  <a:pos x="T8" y="T9"/>
                </a:cxn>
              </a:cxnLst>
              <a:rect l="T15" t="T16" r="T17" b="T18"/>
              <a:pathLst>
                <a:path w="35" h="91">
                  <a:moveTo>
                    <a:pt x="24" y="0"/>
                  </a:moveTo>
                  <a:cubicBezTo>
                    <a:pt x="0" y="85"/>
                    <a:pt x="0" y="85"/>
                    <a:pt x="0" y="85"/>
                  </a:cubicBezTo>
                  <a:cubicBezTo>
                    <a:pt x="10" y="87"/>
                    <a:pt x="15" y="89"/>
                    <a:pt x="25" y="91"/>
                  </a:cubicBezTo>
                  <a:cubicBezTo>
                    <a:pt x="35" y="4"/>
                    <a:pt x="35" y="4"/>
                    <a:pt x="35" y="4"/>
                  </a:cubicBezTo>
                  <a:cubicBezTo>
                    <a:pt x="29" y="3"/>
                    <a:pt x="29" y="2"/>
                    <a:pt x="24"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5" name="Freeform 223"/>
            <p:cNvSpPr>
              <a:spLocks noChangeArrowheads="1"/>
            </p:cNvSpPr>
            <p:nvPr/>
          </p:nvSpPr>
          <p:spPr bwMode="auto">
            <a:xfrm>
              <a:off x="566738" y="1431926"/>
              <a:ext cx="85725" cy="254000"/>
            </a:xfrm>
            <a:custGeom>
              <a:avLst/>
              <a:gdLst>
                <a:gd name="T0" fmla="*/ 27653 w 31"/>
                <a:gd name="T1" fmla="*/ 0 h 91"/>
                <a:gd name="T2" fmla="*/ 0 w 31"/>
                <a:gd name="T3" fmla="*/ 242835 h 91"/>
                <a:gd name="T4" fmla="*/ 85725 w 31"/>
                <a:gd name="T5" fmla="*/ 254000 h 91"/>
                <a:gd name="T6" fmla="*/ 55306 w 31"/>
                <a:gd name="T7" fmla="*/ 5582 h 91"/>
                <a:gd name="T8" fmla="*/ 27653 w 31"/>
                <a:gd name="T9" fmla="*/ 0 h 91"/>
                <a:gd name="T10" fmla="*/ 0 60000 65536"/>
                <a:gd name="T11" fmla="*/ 0 60000 65536"/>
                <a:gd name="T12" fmla="*/ 0 60000 65536"/>
                <a:gd name="T13" fmla="*/ 0 60000 65536"/>
                <a:gd name="T14" fmla="*/ 0 60000 65536"/>
                <a:gd name="T15" fmla="*/ 0 w 31"/>
                <a:gd name="T16" fmla="*/ 0 h 91"/>
                <a:gd name="T17" fmla="*/ 31 w 31"/>
                <a:gd name="T18" fmla="*/ 91 h 91"/>
              </a:gdLst>
              <a:ahLst/>
              <a:cxnLst>
                <a:cxn ang="T10">
                  <a:pos x="T0" y="T1"/>
                </a:cxn>
                <a:cxn ang="T11">
                  <a:pos x="T2" y="T3"/>
                </a:cxn>
                <a:cxn ang="T12">
                  <a:pos x="T4" y="T5"/>
                </a:cxn>
                <a:cxn ang="T13">
                  <a:pos x="T6" y="T7"/>
                </a:cxn>
                <a:cxn ang="T14">
                  <a:pos x="T8" y="T9"/>
                </a:cxn>
              </a:cxnLst>
              <a:rect l="T15" t="T16" r="T17" b="T18"/>
              <a:pathLst>
                <a:path w="31" h="91">
                  <a:moveTo>
                    <a:pt x="10" y="0"/>
                  </a:moveTo>
                  <a:cubicBezTo>
                    <a:pt x="0" y="87"/>
                    <a:pt x="0" y="87"/>
                    <a:pt x="0" y="87"/>
                  </a:cubicBezTo>
                  <a:cubicBezTo>
                    <a:pt x="13" y="90"/>
                    <a:pt x="17" y="90"/>
                    <a:pt x="31" y="91"/>
                  </a:cubicBezTo>
                  <a:cubicBezTo>
                    <a:pt x="20" y="2"/>
                    <a:pt x="20" y="2"/>
                    <a:pt x="20" y="2"/>
                  </a:cubicBezTo>
                  <a:cubicBezTo>
                    <a:pt x="13" y="1"/>
                    <a:pt x="16" y="2"/>
                    <a:pt x="10"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Freeform 224"/>
            <p:cNvSpPr>
              <a:spLocks noChangeArrowheads="1"/>
            </p:cNvSpPr>
            <p:nvPr/>
          </p:nvSpPr>
          <p:spPr bwMode="auto">
            <a:xfrm>
              <a:off x="276225" y="0"/>
              <a:ext cx="1333500" cy="1692275"/>
            </a:xfrm>
            <a:custGeom>
              <a:avLst/>
              <a:gdLst>
                <a:gd name="T0" fmla="*/ 1219120 w 478"/>
                <a:gd name="T1" fmla="*/ 678586 h 606"/>
                <a:gd name="T2" fmla="*/ 1219120 w 478"/>
                <a:gd name="T3" fmla="*/ 678586 h 606"/>
                <a:gd name="T4" fmla="*/ 1219120 w 478"/>
                <a:gd name="T5" fmla="*/ 678586 h 606"/>
                <a:gd name="T6" fmla="*/ 1219120 w 478"/>
                <a:gd name="T7" fmla="*/ 678586 h 606"/>
                <a:gd name="T8" fmla="*/ 1219120 w 478"/>
                <a:gd name="T9" fmla="*/ 678586 h 606"/>
                <a:gd name="T10" fmla="*/ 237129 w 478"/>
                <a:gd name="T11" fmla="*/ 114494 h 606"/>
                <a:gd name="T12" fmla="*/ 0 w 478"/>
                <a:gd name="T13" fmla="*/ 223403 h 606"/>
                <a:gd name="T14" fmla="*/ 97641 w 478"/>
                <a:gd name="T15" fmla="*/ 452390 h 606"/>
                <a:gd name="T16" fmla="*/ 301293 w 478"/>
                <a:gd name="T17" fmla="*/ 349067 h 606"/>
                <a:gd name="T18" fmla="*/ 981992 w 478"/>
                <a:gd name="T19" fmla="*/ 742814 h 606"/>
                <a:gd name="T20" fmla="*/ 588637 w 478"/>
                <a:gd name="T21" fmla="*/ 1426984 h 606"/>
                <a:gd name="T22" fmla="*/ 365457 w 478"/>
                <a:gd name="T23" fmla="*/ 1440947 h 606"/>
                <a:gd name="T24" fmla="*/ 396144 w 478"/>
                <a:gd name="T25" fmla="*/ 1686690 h 606"/>
                <a:gd name="T26" fmla="*/ 652801 w 478"/>
                <a:gd name="T27" fmla="*/ 1661557 h 606"/>
                <a:gd name="T28" fmla="*/ 1219120 w 478"/>
                <a:gd name="T29" fmla="*/ 678586 h 60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78"/>
                <a:gd name="T46" fmla="*/ 0 h 606"/>
                <a:gd name="T47" fmla="*/ 478 w 478"/>
                <a:gd name="T48" fmla="*/ 606 h 60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78" h="606">
                  <a:moveTo>
                    <a:pt x="437" y="243"/>
                  </a:moveTo>
                  <a:cubicBezTo>
                    <a:pt x="437" y="243"/>
                    <a:pt x="437" y="243"/>
                    <a:pt x="437" y="243"/>
                  </a:cubicBezTo>
                  <a:cubicBezTo>
                    <a:pt x="437" y="243"/>
                    <a:pt x="437" y="243"/>
                    <a:pt x="437" y="243"/>
                  </a:cubicBezTo>
                  <a:cubicBezTo>
                    <a:pt x="437" y="243"/>
                    <a:pt x="437" y="243"/>
                    <a:pt x="437" y="243"/>
                  </a:cubicBezTo>
                  <a:cubicBezTo>
                    <a:pt x="437" y="243"/>
                    <a:pt x="437" y="243"/>
                    <a:pt x="437" y="243"/>
                  </a:cubicBezTo>
                  <a:cubicBezTo>
                    <a:pt x="395" y="91"/>
                    <a:pt x="237" y="0"/>
                    <a:pt x="85" y="41"/>
                  </a:cubicBezTo>
                  <a:cubicBezTo>
                    <a:pt x="53" y="49"/>
                    <a:pt x="25" y="63"/>
                    <a:pt x="0" y="80"/>
                  </a:cubicBezTo>
                  <a:cubicBezTo>
                    <a:pt x="35" y="162"/>
                    <a:pt x="35" y="162"/>
                    <a:pt x="35" y="162"/>
                  </a:cubicBezTo>
                  <a:cubicBezTo>
                    <a:pt x="56" y="145"/>
                    <a:pt x="80" y="132"/>
                    <a:pt x="108" y="125"/>
                  </a:cubicBezTo>
                  <a:cubicBezTo>
                    <a:pt x="213" y="96"/>
                    <a:pt x="324" y="160"/>
                    <a:pt x="352" y="266"/>
                  </a:cubicBezTo>
                  <a:cubicBezTo>
                    <a:pt x="381" y="372"/>
                    <a:pt x="318" y="482"/>
                    <a:pt x="211" y="511"/>
                  </a:cubicBezTo>
                  <a:cubicBezTo>
                    <a:pt x="185" y="518"/>
                    <a:pt x="157" y="520"/>
                    <a:pt x="131" y="516"/>
                  </a:cubicBezTo>
                  <a:cubicBezTo>
                    <a:pt x="142" y="604"/>
                    <a:pt x="142" y="604"/>
                    <a:pt x="142" y="604"/>
                  </a:cubicBezTo>
                  <a:cubicBezTo>
                    <a:pt x="172" y="606"/>
                    <a:pt x="203" y="603"/>
                    <a:pt x="234" y="595"/>
                  </a:cubicBezTo>
                  <a:cubicBezTo>
                    <a:pt x="387" y="553"/>
                    <a:pt x="478" y="396"/>
                    <a:pt x="437" y="243"/>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7" name="TextBox 682"/>
          <p:cNvSpPr>
            <a:spLocks noChangeArrowheads="1"/>
          </p:cNvSpPr>
          <p:nvPr/>
        </p:nvSpPr>
        <p:spPr bwMode="auto">
          <a:xfrm>
            <a:off x="2550743" y="2507183"/>
            <a:ext cx="781195" cy="59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62540" tIns="81269" rIns="162540" bIns="81269">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defRPr/>
            </a:pPr>
            <a:r>
              <a:rPr lang="en-US" altLang="zh-CN" sz="2800" kern="0" dirty="0" smtClean="0">
                <a:solidFill>
                  <a:schemeClr val="tx1">
                    <a:lumMod val="65000"/>
                    <a:lumOff val="35000"/>
                  </a:schemeClr>
                </a:solidFill>
                <a:latin typeface="微软雅黑" panose="020B0503020204020204" pitchFamily="34" charset="-122"/>
                <a:ea typeface="微软雅黑" panose="020B0503020204020204" pitchFamily="34" charset="-122"/>
              </a:rPr>
              <a:t>1</a:t>
            </a:r>
            <a:endParaRPr lang="zh-CN" altLang="en-US" sz="28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8" name="TextBox 682"/>
          <p:cNvSpPr>
            <a:spLocks noChangeArrowheads="1"/>
          </p:cNvSpPr>
          <p:nvPr/>
        </p:nvSpPr>
        <p:spPr bwMode="auto">
          <a:xfrm>
            <a:off x="8383258" y="2435916"/>
            <a:ext cx="769704" cy="59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62540" tIns="81269" rIns="162540" bIns="81269">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defRPr/>
            </a:pPr>
            <a:r>
              <a:rPr lang="en-US" altLang="zh-CN" sz="2800" dirty="0" smtClean="0">
                <a:solidFill>
                  <a:schemeClr val="tx1">
                    <a:lumMod val="65000"/>
                    <a:lumOff val="35000"/>
                  </a:schemeClr>
                </a:solidFill>
                <a:latin typeface="微软雅黑" panose="020B0503020204020204" pitchFamily="34" charset="-122"/>
                <a:ea typeface="微软雅黑" panose="020B0503020204020204" pitchFamily="34" charset="-122"/>
              </a:rPr>
              <a:t>2</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515825" y="3934616"/>
            <a:ext cx="4202225" cy="1938992"/>
          </a:xfrm>
          <a:prstGeom prst="rect">
            <a:avLst/>
          </a:prstGeom>
        </p:spPr>
        <p:txBody>
          <a:bodyPr wrap="square">
            <a:spAutoFit/>
          </a:bodyPr>
          <a:lstStyle/>
          <a:p>
            <a:pPr indent="457200" algn="just">
              <a:lnSpc>
                <a:spcPct val="120000"/>
              </a:lnSpc>
              <a:spcBef>
                <a:spcPct val="0"/>
              </a:spcBef>
            </a:pPr>
            <a:r>
              <a:rPr lang="en-US" altLang="zh-CN" sz="2000" dirty="0" smtClean="0">
                <a:solidFill>
                  <a:schemeClr val="tx1">
                    <a:lumMod val="75000"/>
                    <a:lumOff val="25000"/>
                  </a:schemeClr>
                </a:solidFill>
                <a:latin typeface="微软雅黑" pitchFamily="34" charset="-122"/>
                <a:ea typeface="微软雅黑" pitchFamily="34" charset="-122"/>
              </a:rPr>
              <a:t> </a:t>
            </a:r>
            <a:r>
              <a:rPr lang="zh-CN" altLang="en-US" sz="2000" b="1" dirty="0">
                <a:solidFill>
                  <a:schemeClr val="accent2"/>
                </a:solidFill>
                <a:latin typeface="微软雅黑" pitchFamily="34" charset="-122"/>
                <a:ea typeface="微软雅黑" pitchFamily="34" charset="-122"/>
              </a:rPr>
              <a:t>临演时抱佛脚</a:t>
            </a: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真正</a:t>
            </a:r>
            <a:r>
              <a:rPr lang="zh-CN" altLang="en-US" sz="2000" dirty="0">
                <a:solidFill>
                  <a:schemeClr val="tx1">
                    <a:lumMod val="75000"/>
                    <a:lumOff val="25000"/>
                  </a:schemeClr>
                </a:solidFill>
                <a:latin typeface="微软雅黑" pitchFamily="34" charset="-122"/>
                <a:ea typeface="微软雅黑" pitchFamily="34" charset="-122"/>
              </a:rPr>
              <a:t>的路演</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都是深思熟虑的成果</a:t>
            </a:r>
            <a:r>
              <a:rPr lang="zh-CN" altLang="en-US" sz="2000" dirty="0" smtClean="0">
                <a:solidFill>
                  <a:schemeClr val="tx1">
                    <a:lumMod val="75000"/>
                    <a:lumOff val="25000"/>
                  </a:schemeClr>
                </a:solidFill>
                <a:latin typeface="微软雅黑" pitchFamily="34" charset="-122"/>
                <a:ea typeface="微软雅黑" pitchFamily="34" charset="-122"/>
              </a:rPr>
              <a:t>。我们</a:t>
            </a:r>
            <a:r>
              <a:rPr lang="zh-CN" altLang="en-US" sz="2000" dirty="0">
                <a:solidFill>
                  <a:schemeClr val="tx1">
                    <a:lumMod val="75000"/>
                    <a:lumOff val="25000"/>
                  </a:schemeClr>
                </a:solidFill>
                <a:latin typeface="微软雅黑" pitchFamily="34" charset="-122"/>
                <a:ea typeface="微软雅黑" pitchFamily="34" charset="-122"/>
              </a:rPr>
              <a:t>必须为路演做充分的思考与准备</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找到</a:t>
            </a:r>
            <a:r>
              <a:rPr lang="zh-CN" altLang="en-US" sz="2000" dirty="0" smtClean="0">
                <a:solidFill>
                  <a:schemeClr val="tx1">
                    <a:lumMod val="75000"/>
                    <a:lumOff val="25000"/>
                  </a:schemeClr>
                </a:solidFill>
                <a:latin typeface="微软雅黑" pitchFamily="34" charset="-122"/>
                <a:ea typeface="微软雅黑" pitchFamily="34" charset="-122"/>
              </a:rPr>
              <a:t>属于</a:t>
            </a:r>
            <a:r>
              <a:rPr lang="zh-CN" altLang="en-US" sz="2000" dirty="0">
                <a:solidFill>
                  <a:schemeClr val="tx1">
                    <a:lumMod val="75000"/>
                    <a:lumOff val="25000"/>
                  </a:schemeClr>
                </a:solidFill>
                <a:latin typeface="微软雅黑" pitchFamily="34" charset="-122"/>
                <a:ea typeface="微软雅黑" pitchFamily="34" charset="-122"/>
              </a:rPr>
              <a:t>自身的独特方式</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让路演与众不同。</a:t>
            </a:r>
          </a:p>
        </p:txBody>
      </p:sp>
      <p:sp>
        <p:nvSpPr>
          <p:cNvPr id="6" name="矩形 5"/>
          <p:cNvSpPr/>
          <p:nvPr/>
        </p:nvSpPr>
        <p:spPr>
          <a:xfrm>
            <a:off x="6413499" y="3937079"/>
            <a:ext cx="5067083" cy="1569660"/>
          </a:xfrm>
          <a:prstGeom prst="rect">
            <a:avLst/>
          </a:prstGeom>
        </p:spPr>
        <p:txBody>
          <a:bodyPr wrap="square">
            <a:spAutoFit/>
          </a:bodyPr>
          <a:lstStyle/>
          <a:p>
            <a:pPr indent="457200" algn="just">
              <a:lnSpc>
                <a:spcPct val="120000"/>
              </a:lnSpc>
              <a:spcBef>
                <a:spcPct val="0"/>
              </a:spcBef>
            </a:pPr>
            <a:r>
              <a:rPr lang="en-US" altLang="zh-CN" sz="2000" dirty="0" smtClean="0">
                <a:solidFill>
                  <a:schemeClr val="tx1">
                    <a:lumMod val="75000"/>
                    <a:lumOff val="25000"/>
                  </a:schemeClr>
                </a:solidFill>
                <a:latin typeface="微软雅黑" pitchFamily="34" charset="-122"/>
                <a:ea typeface="微软雅黑" pitchFamily="34" charset="-122"/>
              </a:rPr>
              <a:t> </a:t>
            </a:r>
            <a:r>
              <a:rPr lang="zh-CN" altLang="en-US" sz="2000" b="1" dirty="0">
                <a:solidFill>
                  <a:schemeClr val="accent2"/>
                </a:solidFill>
                <a:latin typeface="微软雅黑" pitchFamily="34" charset="-122"/>
                <a:ea typeface="微软雅黑" pitchFamily="34" charset="-122"/>
              </a:rPr>
              <a:t>时间越长越好</a:t>
            </a: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成功</a:t>
            </a:r>
            <a:r>
              <a:rPr lang="zh-CN" altLang="en-US" sz="2000" dirty="0">
                <a:solidFill>
                  <a:schemeClr val="tx1">
                    <a:lumMod val="75000"/>
                    <a:lumOff val="25000"/>
                  </a:schemeClr>
                </a:solidFill>
                <a:latin typeface="微软雅黑" pitchFamily="34" charset="-122"/>
                <a:ea typeface="微软雅黑" pitchFamily="34" charset="-122"/>
              </a:rPr>
              <a:t>路演</a:t>
            </a:r>
            <a:r>
              <a:rPr lang="zh-CN" altLang="en-US" sz="2000" dirty="0" smtClean="0">
                <a:solidFill>
                  <a:schemeClr val="tx1">
                    <a:lumMod val="75000"/>
                    <a:lumOff val="25000"/>
                  </a:schemeClr>
                </a:solidFill>
                <a:latin typeface="微软雅黑" pitchFamily="34" charset="-122"/>
                <a:ea typeface="微软雅黑" pitchFamily="34" charset="-122"/>
              </a:rPr>
              <a:t>的最大</a:t>
            </a:r>
            <a:r>
              <a:rPr lang="zh-CN" altLang="en-US" sz="2000" dirty="0">
                <a:solidFill>
                  <a:schemeClr val="tx1">
                    <a:lumMod val="75000"/>
                    <a:lumOff val="25000"/>
                  </a:schemeClr>
                </a:solidFill>
                <a:latin typeface="微软雅黑" pitchFamily="34" charset="-122"/>
                <a:ea typeface="微软雅黑" pitchFamily="34" charset="-122"/>
              </a:rPr>
              <a:t>要素就是最大化地缩短时问</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繁杂冗长的路演往往因缺乏时间限制意识</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容易</a:t>
            </a:r>
            <a:r>
              <a:rPr lang="zh-CN" altLang="en-US" sz="2000" dirty="0" smtClean="0">
                <a:solidFill>
                  <a:schemeClr val="tx1">
                    <a:lumMod val="75000"/>
                    <a:lumOff val="25000"/>
                  </a:schemeClr>
                </a:solidFill>
                <a:latin typeface="微软雅黑" pitchFamily="34" charset="-122"/>
                <a:ea typeface="微软雅黑" pitchFamily="34" charset="-122"/>
              </a:rPr>
              <a:t>犯禁忌</a:t>
            </a:r>
            <a:r>
              <a:rPr lang="zh-CN" altLang="en-US" sz="2000" dirty="0">
                <a:solidFill>
                  <a:schemeClr val="tx1">
                    <a:lumMod val="75000"/>
                    <a:lumOff val="25000"/>
                  </a:schemeClr>
                </a:solidFill>
                <a:latin typeface="微软雅黑" pitchFamily="34" charset="-122"/>
                <a:ea typeface="微软雅黑" pitchFamily="34" charset="-122"/>
              </a:rPr>
              <a:t>。</a:t>
            </a:r>
          </a:p>
        </p:txBody>
      </p:sp>
      <p:sp>
        <p:nvSpPr>
          <p:cNvPr id="49"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创业项目路</a:t>
            </a:r>
            <a:r>
              <a:rPr lang="zh-CN" altLang="en-US" sz="2400" b="1" dirty="0" smtClean="0">
                <a:solidFill>
                  <a:schemeClr val="tx1">
                    <a:lumMod val="75000"/>
                    <a:lumOff val="25000"/>
                  </a:schemeClr>
                </a:solidFill>
                <a:latin typeface="微软雅黑" pitchFamily="34" charset="-122"/>
                <a:ea typeface="微软雅黑" pitchFamily="34" charset="-122"/>
              </a:rPr>
              <a:t>演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四</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路演的误区</a:t>
            </a:r>
          </a:p>
        </p:txBody>
      </p:sp>
    </p:spTree>
    <p:extLst>
      <p:ext uri="{BB962C8B-B14F-4D97-AF65-F5344CB8AC3E}">
        <p14:creationId xmlns:p14="http://schemas.microsoft.com/office/powerpoint/2010/main" val="241549857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down)">
                                      <p:cBhvr>
                                        <p:cTn id="10" dur="500"/>
                                        <p:tgtEl>
                                          <p:spTgt spid="4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6" presetClass="entr" presetSubtype="0" fill="hold" nodeType="click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wipe(down)">
                                      <p:cBhvr>
                                        <p:cTn id="18" dur="580">
                                          <p:stCondLst>
                                            <p:cond delay="0"/>
                                          </p:stCondLst>
                                        </p:cTn>
                                        <p:tgtEl>
                                          <p:spTgt spid="35"/>
                                        </p:tgtEl>
                                      </p:cBhvr>
                                    </p:animEffect>
                                    <p:anim calcmode="lin" valueType="num">
                                      <p:cBhvr>
                                        <p:cTn id="19"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24" dur="26">
                                          <p:stCondLst>
                                            <p:cond delay="650"/>
                                          </p:stCondLst>
                                        </p:cTn>
                                        <p:tgtEl>
                                          <p:spTgt spid="35"/>
                                        </p:tgtEl>
                                      </p:cBhvr>
                                      <p:to x="100000" y="60000"/>
                                    </p:animScale>
                                    <p:animScale>
                                      <p:cBhvr>
                                        <p:cTn id="25" dur="166" decel="50000">
                                          <p:stCondLst>
                                            <p:cond delay="676"/>
                                          </p:stCondLst>
                                        </p:cTn>
                                        <p:tgtEl>
                                          <p:spTgt spid="35"/>
                                        </p:tgtEl>
                                      </p:cBhvr>
                                      <p:to x="100000" y="100000"/>
                                    </p:animScale>
                                    <p:animScale>
                                      <p:cBhvr>
                                        <p:cTn id="26" dur="26">
                                          <p:stCondLst>
                                            <p:cond delay="1312"/>
                                          </p:stCondLst>
                                        </p:cTn>
                                        <p:tgtEl>
                                          <p:spTgt spid="35"/>
                                        </p:tgtEl>
                                      </p:cBhvr>
                                      <p:to x="100000" y="80000"/>
                                    </p:animScale>
                                    <p:animScale>
                                      <p:cBhvr>
                                        <p:cTn id="27" dur="166" decel="50000">
                                          <p:stCondLst>
                                            <p:cond delay="1338"/>
                                          </p:stCondLst>
                                        </p:cTn>
                                        <p:tgtEl>
                                          <p:spTgt spid="35"/>
                                        </p:tgtEl>
                                      </p:cBhvr>
                                      <p:to x="100000" y="100000"/>
                                    </p:animScale>
                                    <p:animScale>
                                      <p:cBhvr>
                                        <p:cTn id="28" dur="26">
                                          <p:stCondLst>
                                            <p:cond delay="1642"/>
                                          </p:stCondLst>
                                        </p:cTn>
                                        <p:tgtEl>
                                          <p:spTgt spid="35"/>
                                        </p:tgtEl>
                                      </p:cBhvr>
                                      <p:to x="100000" y="90000"/>
                                    </p:animScale>
                                    <p:animScale>
                                      <p:cBhvr>
                                        <p:cTn id="29" dur="166" decel="50000">
                                          <p:stCondLst>
                                            <p:cond delay="1668"/>
                                          </p:stCondLst>
                                        </p:cTn>
                                        <p:tgtEl>
                                          <p:spTgt spid="35"/>
                                        </p:tgtEl>
                                      </p:cBhvr>
                                      <p:to x="100000" y="100000"/>
                                    </p:animScale>
                                    <p:animScale>
                                      <p:cBhvr>
                                        <p:cTn id="30" dur="26">
                                          <p:stCondLst>
                                            <p:cond delay="1808"/>
                                          </p:stCondLst>
                                        </p:cTn>
                                        <p:tgtEl>
                                          <p:spTgt spid="35"/>
                                        </p:tgtEl>
                                      </p:cBhvr>
                                      <p:to x="100000" y="95000"/>
                                    </p:animScale>
                                    <p:animScale>
                                      <p:cBhvr>
                                        <p:cTn id="31" dur="166" decel="50000">
                                          <p:stCondLst>
                                            <p:cond delay="1834"/>
                                          </p:stCondLst>
                                        </p:cTn>
                                        <p:tgtEl>
                                          <p:spTgt spid="35"/>
                                        </p:tgtEl>
                                      </p:cBhvr>
                                      <p:to x="100000" y="100000"/>
                                    </p:animScale>
                                  </p:childTnLst>
                                </p:cTn>
                              </p:par>
                              <p:par>
                                <p:cTn id="32" presetID="26" presetClass="entr" presetSubtype="0" fill="hold" grpId="0" nodeType="with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wipe(down)">
                                      <p:cBhvr>
                                        <p:cTn id="34" dur="580">
                                          <p:stCondLst>
                                            <p:cond delay="0"/>
                                          </p:stCondLst>
                                        </p:cTn>
                                        <p:tgtEl>
                                          <p:spTgt spid="48"/>
                                        </p:tgtEl>
                                      </p:cBhvr>
                                    </p:animEffect>
                                    <p:anim calcmode="lin" valueType="num">
                                      <p:cBhvr>
                                        <p:cTn id="35" dur="1822" tmFilter="0,0; 0.14,0.36; 0.43,0.73; 0.71,0.91; 1.0,1.0">
                                          <p:stCondLst>
                                            <p:cond delay="0"/>
                                          </p:stCondLst>
                                        </p:cTn>
                                        <p:tgtEl>
                                          <p:spTgt spid="48"/>
                                        </p:tgtEl>
                                        <p:attrNameLst>
                                          <p:attrName>ppt_x</p:attrName>
                                        </p:attrNameLst>
                                      </p:cBhvr>
                                      <p:tavLst>
                                        <p:tav tm="0">
                                          <p:val>
                                            <p:strVal val="#ppt_x-0.25"/>
                                          </p:val>
                                        </p:tav>
                                        <p:tav tm="100000">
                                          <p:val>
                                            <p:strVal val="#ppt_x"/>
                                          </p:val>
                                        </p:tav>
                                      </p:tavLst>
                                    </p:anim>
                                    <p:anim calcmode="lin" valueType="num">
                                      <p:cBhvr>
                                        <p:cTn id="36" dur="664" tmFilter="0.0,0.0; 0.25,0.07; 0.50,0.2; 0.75,0.467; 1.0,1.0">
                                          <p:stCondLst>
                                            <p:cond delay="0"/>
                                          </p:stCondLst>
                                        </p:cTn>
                                        <p:tgtEl>
                                          <p:spTgt spid="48"/>
                                        </p:tgtEl>
                                        <p:attrNameLst>
                                          <p:attrName>ppt_y</p:attrName>
                                        </p:attrNameLst>
                                      </p:cBhvr>
                                      <p:tavLst>
                                        <p:tav tm="0" fmla="#ppt_y-sin(pi*$)/3">
                                          <p:val>
                                            <p:fltVal val="0.5"/>
                                          </p:val>
                                        </p:tav>
                                        <p:tav tm="100000">
                                          <p:val>
                                            <p:fltVal val="1"/>
                                          </p:val>
                                        </p:tav>
                                      </p:tavLst>
                                    </p:anim>
                                    <p:anim calcmode="lin" valueType="num">
                                      <p:cBhvr>
                                        <p:cTn id="37" dur="664" tmFilter="0, 0; 0.125,0.2665; 0.25,0.4; 0.375,0.465; 0.5,0.5;  0.625,0.535; 0.75,0.6; 0.875,0.7335; 1,1">
                                          <p:stCondLst>
                                            <p:cond delay="664"/>
                                          </p:stCondLst>
                                        </p:cTn>
                                        <p:tgtEl>
                                          <p:spTgt spid="48"/>
                                        </p:tgtEl>
                                        <p:attrNameLst>
                                          <p:attrName>ppt_y</p:attrName>
                                        </p:attrNameLst>
                                      </p:cBhvr>
                                      <p:tavLst>
                                        <p:tav tm="0" fmla="#ppt_y-sin(pi*$)/9">
                                          <p:val>
                                            <p:fltVal val="0"/>
                                          </p:val>
                                        </p:tav>
                                        <p:tav tm="100000">
                                          <p:val>
                                            <p:fltVal val="1"/>
                                          </p:val>
                                        </p:tav>
                                      </p:tavLst>
                                    </p:anim>
                                    <p:anim calcmode="lin" valueType="num">
                                      <p:cBhvr>
                                        <p:cTn id="38" dur="332" tmFilter="0, 0; 0.125,0.2665; 0.25,0.4; 0.375,0.465; 0.5,0.5;  0.625,0.535; 0.75,0.6; 0.875,0.7335; 1,1">
                                          <p:stCondLst>
                                            <p:cond delay="1324"/>
                                          </p:stCondLst>
                                        </p:cTn>
                                        <p:tgtEl>
                                          <p:spTgt spid="48"/>
                                        </p:tgtEl>
                                        <p:attrNameLst>
                                          <p:attrName>ppt_y</p:attrName>
                                        </p:attrNameLst>
                                      </p:cBhvr>
                                      <p:tavLst>
                                        <p:tav tm="0" fmla="#ppt_y-sin(pi*$)/27">
                                          <p:val>
                                            <p:fltVal val="0"/>
                                          </p:val>
                                        </p:tav>
                                        <p:tav tm="100000">
                                          <p:val>
                                            <p:fltVal val="1"/>
                                          </p:val>
                                        </p:tav>
                                      </p:tavLst>
                                    </p:anim>
                                    <p:anim calcmode="lin" valueType="num">
                                      <p:cBhvr>
                                        <p:cTn id="39" dur="164" tmFilter="0, 0; 0.125,0.2665; 0.25,0.4; 0.375,0.465; 0.5,0.5;  0.625,0.535; 0.75,0.6; 0.875,0.7335; 1,1">
                                          <p:stCondLst>
                                            <p:cond delay="1656"/>
                                          </p:stCondLst>
                                        </p:cTn>
                                        <p:tgtEl>
                                          <p:spTgt spid="48"/>
                                        </p:tgtEl>
                                        <p:attrNameLst>
                                          <p:attrName>ppt_y</p:attrName>
                                        </p:attrNameLst>
                                      </p:cBhvr>
                                      <p:tavLst>
                                        <p:tav tm="0" fmla="#ppt_y-sin(pi*$)/81">
                                          <p:val>
                                            <p:fltVal val="0"/>
                                          </p:val>
                                        </p:tav>
                                        <p:tav tm="100000">
                                          <p:val>
                                            <p:fltVal val="1"/>
                                          </p:val>
                                        </p:tav>
                                      </p:tavLst>
                                    </p:anim>
                                    <p:animScale>
                                      <p:cBhvr>
                                        <p:cTn id="40" dur="26">
                                          <p:stCondLst>
                                            <p:cond delay="650"/>
                                          </p:stCondLst>
                                        </p:cTn>
                                        <p:tgtEl>
                                          <p:spTgt spid="48"/>
                                        </p:tgtEl>
                                      </p:cBhvr>
                                      <p:to x="100000" y="60000"/>
                                    </p:animScale>
                                    <p:animScale>
                                      <p:cBhvr>
                                        <p:cTn id="41" dur="166" decel="50000">
                                          <p:stCondLst>
                                            <p:cond delay="676"/>
                                          </p:stCondLst>
                                        </p:cTn>
                                        <p:tgtEl>
                                          <p:spTgt spid="48"/>
                                        </p:tgtEl>
                                      </p:cBhvr>
                                      <p:to x="100000" y="100000"/>
                                    </p:animScale>
                                    <p:animScale>
                                      <p:cBhvr>
                                        <p:cTn id="42" dur="26">
                                          <p:stCondLst>
                                            <p:cond delay="1312"/>
                                          </p:stCondLst>
                                        </p:cTn>
                                        <p:tgtEl>
                                          <p:spTgt spid="48"/>
                                        </p:tgtEl>
                                      </p:cBhvr>
                                      <p:to x="100000" y="80000"/>
                                    </p:animScale>
                                    <p:animScale>
                                      <p:cBhvr>
                                        <p:cTn id="43" dur="166" decel="50000">
                                          <p:stCondLst>
                                            <p:cond delay="1338"/>
                                          </p:stCondLst>
                                        </p:cTn>
                                        <p:tgtEl>
                                          <p:spTgt spid="48"/>
                                        </p:tgtEl>
                                      </p:cBhvr>
                                      <p:to x="100000" y="100000"/>
                                    </p:animScale>
                                    <p:animScale>
                                      <p:cBhvr>
                                        <p:cTn id="44" dur="26">
                                          <p:stCondLst>
                                            <p:cond delay="1642"/>
                                          </p:stCondLst>
                                        </p:cTn>
                                        <p:tgtEl>
                                          <p:spTgt spid="48"/>
                                        </p:tgtEl>
                                      </p:cBhvr>
                                      <p:to x="100000" y="90000"/>
                                    </p:animScale>
                                    <p:animScale>
                                      <p:cBhvr>
                                        <p:cTn id="45" dur="166" decel="50000">
                                          <p:stCondLst>
                                            <p:cond delay="1668"/>
                                          </p:stCondLst>
                                        </p:cTn>
                                        <p:tgtEl>
                                          <p:spTgt spid="48"/>
                                        </p:tgtEl>
                                      </p:cBhvr>
                                      <p:to x="100000" y="100000"/>
                                    </p:animScale>
                                    <p:animScale>
                                      <p:cBhvr>
                                        <p:cTn id="46" dur="26">
                                          <p:stCondLst>
                                            <p:cond delay="1808"/>
                                          </p:stCondLst>
                                        </p:cTn>
                                        <p:tgtEl>
                                          <p:spTgt spid="48"/>
                                        </p:tgtEl>
                                      </p:cBhvr>
                                      <p:to x="100000" y="95000"/>
                                    </p:animScale>
                                    <p:animScale>
                                      <p:cBhvr>
                                        <p:cTn id="47" dur="166" decel="50000">
                                          <p:stCondLst>
                                            <p:cond delay="1834"/>
                                          </p:stCondLst>
                                        </p:cTn>
                                        <p:tgtEl>
                                          <p:spTgt spid="48"/>
                                        </p:tgtEl>
                                      </p:cBhvr>
                                      <p:to x="100000" y="100000"/>
                                    </p:animScale>
                                  </p:childTnLst>
                                </p:cTn>
                              </p:par>
                              <p:par>
                                <p:cTn id="48" presetID="26" presetClass="entr" presetSubtype="0" fill="hold" grpId="0" nodeType="with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wipe(down)">
                                      <p:cBhvr>
                                        <p:cTn id="50" dur="580">
                                          <p:stCondLst>
                                            <p:cond delay="0"/>
                                          </p:stCondLst>
                                        </p:cTn>
                                        <p:tgtEl>
                                          <p:spTgt spid="6"/>
                                        </p:tgtEl>
                                      </p:cBhvr>
                                    </p:animEffect>
                                    <p:anim calcmode="lin" valueType="num">
                                      <p:cBhvr>
                                        <p:cTn id="51"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56" dur="26">
                                          <p:stCondLst>
                                            <p:cond delay="650"/>
                                          </p:stCondLst>
                                        </p:cTn>
                                        <p:tgtEl>
                                          <p:spTgt spid="6"/>
                                        </p:tgtEl>
                                      </p:cBhvr>
                                      <p:to x="100000" y="60000"/>
                                    </p:animScale>
                                    <p:animScale>
                                      <p:cBhvr>
                                        <p:cTn id="57" dur="166" decel="50000">
                                          <p:stCondLst>
                                            <p:cond delay="676"/>
                                          </p:stCondLst>
                                        </p:cTn>
                                        <p:tgtEl>
                                          <p:spTgt spid="6"/>
                                        </p:tgtEl>
                                      </p:cBhvr>
                                      <p:to x="100000" y="100000"/>
                                    </p:animScale>
                                    <p:animScale>
                                      <p:cBhvr>
                                        <p:cTn id="58" dur="26">
                                          <p:stCondLst>
                                            <p:cond delay="1312"/>
                                          </p:stCondLst>
                                        </p:cTn>
                                        <p:tgtEl>
                                          <p:spTgt spid="6"/>
                                        </p:tgtEl>
                                      </p:cBhvr>
                                      <p:to x="100000" y="80000"/>
                                    </p:animScale>
                                    <p:animScale>
                                      <p:cBhvr>
                                        <p:cTn id="59" dur="166" decel="50000">
                                          <p:stCondLst>
                                            <p:cond delay="1338"/>
                                          </p:stCondLst>
                                        </p:cTn>
                                        <p:tgtEl>
                                          <p:spTgt spid="6"/>
                                        </p:tgtEl>
                                      </p:cBhvr>
                                      <p:to x="100000" y="100000"/>
                                    </p:animScale>
                                    <p:animScale>
                                      <p:cBhvr>
                                        <p:cTn id="60" dur="26">
                                          <p:stCondLst>
                                            <p:cond delay="1642"/>
                                          </p:stCondLst>
                                        </p:cTn>
                                        <p:tgtEl>
                                          <p:spTgt spid="6"/>
                                        </p:tgtEl>
                                      </p:cBhvr>
                                      <p:to x="100000" y="90000"/>
                                    </p:animScale>
                                    <p:animScale>
                                      <p:cBhvr>
                                        <p:cTn id="61" dur="166" decel="50000">
                                          <p:stCondLst>
                                            <p:cond delay="1668"/>
                                          </p:stCondLst>
                                        </p:cTn>
                                        <p:tgtEl>
                                          <p:spTgt spid="6"/>
                                        </p:tgtEl>
                                      </p:cBhvr>
                                      <p:to x="100000" y="100000"/>
                                    </p:animScale>
                                    <p:animScale>
                                      <p:cBhvr>
                                        <p:cTn id="62" dur="26">
                                          <p:stCondLst>
                                            <p:cond delay="1808"/>
                                          </p:stCondLst>
                                        </p:cTn>
                                        <p:tgtEl>
                                          <p:spTgt spid="6"/>
                                        </p:tgtEl>
                                      </p:cBhvr>
                                      <p:to x="100000" y="95000"/>
                                    </p:animScale>
                                    <p:animScale>
                                      <p:cBhvr>
                                        <p:cTn id="63"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5" grpId="0"/>
      <p:bldP spid="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flipH="1">
            <a:off x="1" y="4521903"/>
            <a:ext cx="4031399" cy="2197900"/>
            <a:chOff x="5917425" y="3435846"/>
            <a:chExt cx="3226575" cy="1707654"/>
          </a:xfrm>
        </p:grpSpPr>
        <p:pic>
          <p:nvPicPr>
            <p:cNvPr id="4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7914767" y="4482889"/>
            <a:ext cx="4300320" cy="2275929"/>
            <a:chOff x="5917425" y="3435846"/>
            <a:chExt cx="3226575" cy="1707654"/>
          </a:xfrm>
        </p:grpSpPr>
        <p:pic>
          <p:nvPicPr>
            <p:cNvPr id="4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 name="椭圆 32"/>
          <p:cNvSpPr/>
          <p:nvPr/>
        </p:nvSpPr>
        <p:spPr>
          <a:xfrm>
            <a:off x="5376109" y="1629269"/>
            <a:ext cx="1367796" cy="13677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dirty="0"/>
          </a:p>
        </p:txBody>
      </p:sp>
      <p:sp>
        <p:nvSpPr>
          <p:cNvPr id="36" name="Rectangle 49"/>
          <p:cNvSpPr/>
          <p:nvPr/>
        </p:nvSpPr>
        <p:spPr>
          <a:xfrm>
            <a:off x="2425700" y="3388942"/>
            <a:ext cx="7054850" cy="615549"/>
          </a:xfrm>
          <a:prstGeom prst="rect">
            <a:avLst/>
          </a:prstGeom>
          <a:effectLst/>
        </p:spPr>
        <p:txBody>
          <a:bodyPr wrap="square" lIns="121917" tIns="60958" rIns="121917" bIns="60958">
            <a:spAutoFit/>
          </a:bodyPr>
          <a:lstStyle/>
          <a:p>
            <a:pPr marL="0" lvl="1" algn="ctr"/>
            <a:r>
              <a:rPr lang="zh-CN" altLang="en-US" sz="3200" b="1" dirty="0">
                <a:solidFill>
                  <a:schemeClr val="accent1"/>
                </a:solidFill>
                <a:latin typeface="微软雅黑" pitchFamily="34" charset="-122"/>
                <a:ea typeface="微软雅黑" pitchFamily="34" charset="-122"/>
              </a:rPr>
              <a:t>第四</a:t>
            </a:r>
            <a:r>
              <a:rPr lang="zh-CN" altLang="en-US" sz="3200" b="1" dirty="0" smtClean="0">
                <a:solidFill>
                  <a:schemeClr val="accent1"/>
                </a:solidFill>
                <a:latin typeface="微软雅黑" pitchFamily="34" charset="-122"/>
                <a:ea typeface="微软雅黑" pitchFamily="34" charset="-122"/>
              </a:rPr>
              <a:t>节  商业</a:t>
            </a:r>
            <a:r>
              <a:rPr lang="zh-CN" altLang="en-US" sz="3200" b="1" dirty="0">
                <a:solidFill>
                  <a:schemeClr val="accent1"/>
                </a:solidFill>
                <a:latin typeface="微软雅黑" pitchFamily="34" charset="-122"/>
                <a:ea typeface="微软雅黑" pitchFamily="34" charset="-122"/>
              </a:rPr>
              <a:t>模式设计与商业计划</a:t>
            </a:r>
            <a:endParaRPr lang="en-US" altLang="zh-CN" sz="3200" b="1" dirty="0">
              <a:solidFill>
                <a:schemeClr val="accent1"/>
              </a:solidFill>
              <a:latin typeface="微软雅黑" pitchFamily="34" charset="-122"/>
              <a:ea typeface="微软雅黑" pitchFamily="34" charset="-122"/>
            </a:endParaRPr>
          </a:p>
        </p:txBody>
      </p:sp>
      <p:cxnSp>
        <p:nvCxnSpPr>
          <p:cNvPr id="38" name="Straight Connector 2"/>
          <p:cNvCxnSpPr/>
          <p:nvPr/>
        </p:nvCxnSpPr>
        <p:spPr>
          <a:xfrm>
            <a:off x="2667000" y="3963297"/>
            <a:ext cx="6813550" cy="0"/>
          </a:xfrm>
          <a:prstGeom prst="line">
            <a:avLst/>
          </a:prstGeom>
          <a:ln w="9525">
            <a:solidFill>
              <a:schemeClr val="accent1"/>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矩形 4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6" name="TextBox 45"/>
          <p:cNvSpPr txBox="1"/>
          <p:nvPr/>
        </p:nvSpPr>
        <p:spPr>
          <a:xfrm>
            <a:off x="5409004" y="2097723"/>
            <a:ext cx="1318496" cy="430883"/>
          </a:xfrm>
          <a:prstGeom prst="rect">
            <a:avLst/>
          </a:prstGeom>
          <a:noFill/>
          <a:effectLst/>
        </p:spPr>
        <p:txBody>
          <a:bodyPr wrap="none" lIns="121917" tIns="60958" rIns="121917" bIns="60958" rtlCol="0">
            <a:spAutoFit/>
          </a:bodyPr>
          <a:lstStyle/>
          <a:p>
            <a:pPr algn="ctr"/>
            <a:r>
              <a:rPr lang="en-US" altLang="zh-CN" sz="2000" b="1" dirty="0">
                <a:solidFill>
                  <a:schemeClr val="bg1"/>
                </a:solidFill>
                <a:latin typeface="微软雅黑" pitchFamily="34" charset="-122"/>
                <a:ea typeface="微软雅黑" pitchFamily="34" charset="-122"/>
              </a:rPr>
              <a:t>PART </a:t>
            </a:r>
            <a:r>
              <a:rPr lang="en-US" altLang="zh-CN" sz="2000" b="1" dirty="0" smtClean="0">
                <a:solidFill>
                  <a:schemeClr val="bg1"/>
                </a:solidFill>
                <a:latin typeface="微软雅黑" pitchFamily="34" charset="-122"/>
                <a:ea typeface="微软雅黑" pitchFamily="34" charset="-122"/>
              </a:rPr>
              <a:t>04</a:t>
            </a:r>
            <a:endParaRPr lang="en-US" altLang="zh-CN"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21180264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3" name="矩形 12"/>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15" name="组合 14"/>
          <p:cNvGrpSpPr/>
          <p:nvPr/>
        </p:nvGrpSpPr>
        <p:grpSpPr>
          <a:xfrm>
            <a:off x="192881" y="893"/>
            <a:ext cx="575915" cy="836495"/>
            <a:chOff x="841003" y="360040"/>
            <a:chExt cx="504056" cy="836712"/>
          </a:xfrm>
          <a:solidFill>
            <a:schemeClr val="accent1"/>
          </a:solidFill>
        </p:grpSpPr>
        <p:sp>
          <p:nvSpPr>
            <p:cNvPr id="16" name="矩形 1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17" name="等腰三角形 1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文本框 9"/>
          <p:cNvSpPr txBox="1"/>
          <p:nvPr/>
        </p:nvSpPr>
        <p:spPr>
          <a:xfrm>
            <a:off x="840784" y="203271"/>
            <a:ext cx="8500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商业模式的定义</a:t>
            </a:r>
          </a:p>
        </p:txBody>
      </p:sp>
      <p:sp>
        <p:nvSpPr>
          <p:cNvPr id="19" name="矩形 18"/>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194" name="Picture 2" descr="https://gimg2.baidu.com/image_search/src=http%3A%2F%2F5b0988e595225.cdn.sohucs.com%2Fimages%2F20200417%2F4022804bbbd642e4a28a8e06eaacf6fa.jpeg&amp;refer=http%3A%2F%2F5b0988e595225.cdn.sohucs.com&amp;app=2002&amp;size=f9999,10000&amp;q=a80&amp;n=0&amp;g=0n&amp;fmt=auto?sec=1666939138&amp;t=110385c02dfff2503640dc00a07cc63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63668" y="3302000"/>
            <a:ext cx="4272732" cy="2697163"/>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
        <p:nvSpPr>
          <p:cNvPr id="2" name="矩形 1"/>
          <p:cNvSpPr/>
          <p:nvPr/>
        </p:nvSpPr>
        <p:spPr>
          <a:xfrm>
            <a:off x="1409700" y="2090688"/>
            <a:ext cx="6096000" cy="2677656"/>
          </a:xfrm>
          <a:prstGeom prst="rect">
            <a:avLst/>
          </a:prstGeom>
        </p:spPr>
        <p:txBody>
          <a:bodyPr>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商业模式是一种包含了一系列要素及其关系的概念性</a:t>
            </a:r>
            <a:r>
              <a:rPr lang="zh-CN" altLang="en-US" sz="2000" dirty="0" smtClean="0">
                <a:solidFill>
                  <a:schemeClr val="tx1">
                    <a:lumMod val="75000"/>
                    <a:lumOff val="25000"/>
                  </a:schemeClr>
                </a:solidFill>
                <a:latin typeface="微软雅黑" pitchFamily="34" charset="-122"/>
                <a:ea typeface="微软雅黑" pitchFamily="34" charset="-122"/>
              </a:rPr>
              <a:t>工具</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用以阐明某个特定实体的商业逻辑</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本节采用的定义是</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商业模式描述了企业如何创造价值</a:t>
            </a:r>
            <a:r>
              <a:rPr lang="zh-CN" altLang="en-US" sz="2000" dirty="0" smtClean="0">
                <a:solidFill>
                  <a:schemeClr val="tx1">
                    <a:lumMod val="75000"/>
                    <a:lumOff val="25000"/>
                  </a:schemeClr>
                </a:solidFill>
                <a:latin typeface="微软雅黑" pitchFamily="34" charset="-122"/>
                <a:ea typeface="微软雅黑" pitchFamily="34" charset="-122"/>
              </a:rPr>
              <a:t>、传递</a:t>
            </a:r>
            <a:r>
              <a:rPr lang="zh-CN" altLang="en-US" sz="2000" dirty="0">
                <a:solidFill>
                  <a:schemeClr val="tx1">
                    <a:lumMod val="75000"/>
                    <a:lumOff val="25000"/>
                  </a:schemeClr>
                </a:solidFill>
                <a:latin typeface="微软雅黑" pitchFamily="34" charset="-122"/>
                <a:ea typeface="微软雅黑" pitchFamily="34" charset="-122"/>
              </a:rPr>
              <a:t>价值和获取价值的</a:t>
            </a:r>
            <a:r>
              <a:rPr lang="zh-CN" altLang="en-US" sz="2000" dirty="0" smtClean="0">
                <a:solidFill>
                  <a:schemeClr val="tx1">
                    <a:lumMod val="75000"/>
                    <a:lumOff val="25000"/>
                  </a:schemeClr>
                </a:solidFill>
                <a:latin typeface="微软雅黑" pitchFamily="34" charset="-122"/>
                <a:ea typeface="微软雅黑" pitchFamily="34" charset="-122"/>
              </a:rPr>
              <a:t>基本原理。</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商业</a:t>
            </a:r>
            <a:r>
              <a:rPr lang="zh-CN" altLang="en-US" sz="2000" dirty="0">
                <a:solidFill>
                  <a:schemeClr val="tx1">
                    <a:lumMod val="75000"/>
                    <a:lumOff val="25000"/>
                  </a:schemeClr>
                </a:solidFill>
                <a:latin typeface="微软雅黑" pitchFamily="34" charset="-122"/>
                <a:ea typeface="微软雅黑" pitchFamily="34" charset="-122"/>
              </a:rPr>
              <a:t>模式的创新贯穿企业经营整个过程</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贯穿企业资源</a:t>
            </a:r>
            <a:r>
              <a:rPr lang="zh-CN" altLang="en-US" sz="2000" dirty="0" smtClean="0">
                <a:solidFill>
                  <a:schemeClr val="tx1">
                    <a:lumMod val="75000"/>
                    <a:lumOff val="25000"/>
                  </a:schemeClr>
                </a:solidFill>
                <a:latin typeface="微软雅黑" pitchFamily="34" charset="-122"/>
                <a:ea typeface="微软雅黑" pitchFamily="34" charset="-122"/>
              </a:rPr>
              <a:t>开发、研发</a:t>
            </a:r>
            <a:r>
              <a:rPr lang="zh-CN" altLang="en-US" sz="2000" dirty="0">
                <a:solidFill>
                  <a:schemeClr val="tx1">
                    <a:lumMod val="75000"/>
                    <a:lumOff val="25000"/>
                  </a:schemeClr>
                </a:solidFill>
                <a:latin typeface="微软雅黑" pitchFamily="34" charset="-122"/>
                <a:ea typeface="微软雅黑" pitchFamily="34" charset="-122"/>
              </a:rPr>
              <a:t>模式</a:t>
            </a:r>
            <a:r>
              <a:rPr lang="zh-CN" altLang="en-US" sz="2000" dirty="0" smtClean="0">
                <a:solidFill>
                  <a:schemeClr val="tx1">
                    <a:lumMod val="75000"/>
                    <a:lumOff val="25000"/>
                  </a:schemeClr>
                </a:solidFill>
                <a:latin typeface="微软雅黑" pitchFamily="34" charset="-122"/>
                <a:ea typeface="微软雅黑" pitchFamily="34" charset="-122"/>
              </a:rPr>
              <a:t>、制造方式、营销</a:t>
            </a:r>
            <a:r>
              <a:rPr lang="zh-CN" altLang="en-US" sz="2000" dirty="0">
                <a:solidFill>
                  <a:schemeClr val="tx1">
                    <a:lumMod val="75000"/>
                    <a:lumOff val="25000"/>
                  </a:schemeClr>
                </a:solidFill>
                <a:latin typeface="微软雅黑" pitchFamily="34" charset="-122"/>
                <a:ea typeface="微软雅黑" pitchFamily="34" charset="-122"/>
              </a:rPr>
              <a:t>体系</a:t>
            </a:r>
            <a:r>
              <a:rPr lang="zh-CN" altLang="en-US" sz="2000" dirty="0" smtClean="0">
                <a:solidFill>
                  <a:schemeClr val="tx1">
                    <a:lumMod val="75000"/>
                    <a:lumOff val="25000"/>
                  </a:schemeClr>
                </a:solidFill>
                <a:latin typeface="微软雅黑" pitchFamily="34" charset="-122"/>
                <a:ea typeface="微软雅黑" pitchFamily="34" charset="-122"/>
              </a:rPr>
              <a:t>、流通</a:t>
            </a:r>
            <a:r>
              <a:rPr lang="zh-CN" altLang="en-US" sz="2000" dirty="0">
                <a:solidFill>
                  <a:schemeClr val="tx1">
                    <a:lumMod val="75000"/>
                    <a:lumOff val="25000"/>
                  </a:schemeClr>
                </a:solidFill>
                <a:latin typeface="微软雅黑" pitchFamily="34" charset="-122"/>
                <a:ea typeface="微软雅黑" pitchFamily="34" charset="-122"/>
              </a:rPr>
              <a:t>体系等各个环节</a:t>
            </a:r>
            <a:r>
              <a:rPr lang="zh-CN" altLang="en-US" sz="2000" dirty="0" smtClean="0">
                <a:solidFill>
                  <a:schemeClr val="tx1">
                    <a:lumMod val="75000"/>
                    <a:lumOff val="25000"/>
                  </a:schemeClr>
                </a:solidFill>
                <a:latin typeface="微软雅黑" pitchFamily="34" charset="-122"/>
                <a:ea typeface="微软雅黑" pitchFamily="34" charset="-122"/>
              </a:rPr>
              <a:t>。</a:t>
            </a:r>
            <a:endParaRPr lang="zh-CN" altLang="en-US" sz="20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2624484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p:cTn id="7" dur="1000" fill="hold"/>
                                        <p:tgtEl>
                                          <p:spTgt spid="8194"/>
                                        </p:tgtEl>
                                        <p:attrNameLst>
                                          <p:attrName>ppt_w</p:attrName>
                                        </p:attrNameLst>
                                      </p:cBhvr>
                                      <p:tavLst>
                                        <p:tav tm="0">
                                          <p:val>
                                            <p:fltVal val="0"/>
                                          </p:val>
                                        </p:tav>
                                        <p:tav tm="100000">
                                          <p:val>
                                            <p:strVal val="#ppt_w"/>
                                          </p:val>
                                        </p:tav>
                                      </p:tavLst>
                                    </p:anim>
                                    <p:anim calcmode="lin" valueType="num">
                                      <p:cBhvr>
                                        <p:cTn id="8" dur="1000" fill="hold"/>
                                        <p:tgtEl>
                                          <p:spTgt spid="8194"/>
                                        </p:tgtEl>
                                        <p:attrNameLst>
                                          <p:attrName>ppt_h</p:attrName>
                                        </p:attrNameLst>
                                      </p:cBhvr>
                                      <p:tavLst>
                                        <p:tav tm="0">
                                          <p:val>
                                            <p:fltVal val="0"/>
                                          </p:val>
                                        </p:tav>
                                        <p:tav tm="100000">
                                          <p:val>
                                            <p:strVal val="#ppt_h"/>
                                          </p:val>
                                        </p:tav>
                                      </p:tavLst>
                                    </p:anim>
                                    <p:anim calcmode="lin" valueType="num">
                                      <p:cBhvr>
                                        <p:cTn id="9" dur="1000" fill="hold"/>
                                        <p:tgtEl>
                                          <p:spTgt spid="8194"/>
                                        </p:tgtEl>
                                        <p:attrNameLst>
                                          <p:attrName>style.rotation</p:attrName>
                                        </p:attrNameLst>
                                      </p:cBhvr>
                                      <p:tavLst>
                                        <p:tav tm="0">
                                          <p:val>
                                            <p:fltVal val="90"/>
                                          </p:val>
                                        </p:tav>
                                        <p:tav tm="100000">
                                          <p:val>
                                            <p:fltVal val="0"/>
                                          </p:val>
                                        </p:tav>
                                      </p:tavLst>
                                    </p:anim>
                                    <p:animEffect transition="in" filter="fade">
                                      <p:cBhvr>
                                        <p:cTn id="10" dur="1000"/>
                                        <p:tgtEl>
                                          <p:spTgt spid="8194"/>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3" name="矩形 12"/>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15" name="组合 14"/>
          <p:cNvGrpSpPr/>
          <p:nvPr/>
        </p:nvGrpSpPr>
        <p:grpSpPr>
          <a:xfrm>
            <a:off x="192881" y="893"/>
            <a:ext cx="575915" cy="836495"/>
            <a:chOff x="841003" y="360040"/>
            <a:chExt cx="504056" cy="836712"/>
          </a:xfrm>
          <a:solidFill>
            <a:schemeClr val="accent1"/>
          </a:solidFill>
        </p:grpSpPr>
        <p:sp>
          <p:nvSpPr>
            <p:cNvPr id="16" name="矩形 1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17" name="等腰三角形 1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9" name="矩形 18"/>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原创设计师QQ598969553      _1"/>
          <p:cNvSpPr>
            <a:spLocks/>
          </p:cNvSpPr>
          <p:nvPr/>
        </p:nvSpPr>
        <p:spPr bwMode="auto">
          <a:xfrm>
            <a:off x="529289" y="1601471"/>
            <a:ext cx="8373066" cy="3126958"/>
          </a:xfrm>
          <a:prstGeom prst="roundRect">
            <a:avLst>
              <a:gd name="adj" fmla="val 8963"/>
            </a:avLst>
          </a:prstGeom>
          <a:solidFill>
            <a:schemeClr val="bg1">
              <a:alpha val="90000"/>
            </a:schemeClr>
          </a:solidFill>
          <a:ln>
            <a:noFill/>
          </a:ln>
          <a:effectLst>
            <a:outerShdw blurRad="165100" dist="38100" dir="8100000" algn="tr" rotWithShape="0">
              <a:prstClr val="black">
                <a:alpha val="22000"/>
              </a:prstClr>
            </a:outerShdw>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350">
              <a:ea typeface="微软雅黑" panose="020B0503020204020204" pitchFamily="34" charset="-122"/>
              <a:sym typeface="宋体" pitchFamily="2" charset="-122"/>
            </a:endParaRPr>
          </a:p>
        </p:txBody>
      </p:sp>
      <p:sp>
        <p:nvSpPr>
          <p:cNvPr id="14" name="原创设计师QQ598969553      _2"/>
          <p:cNvSpPr>
            <a:spLocks/>
          </p:cNvSpPr>
          <p:nvPr/>
        </p:nvSpPr>
        <p:spPr bwMode="auto">
          <a:xfrm>
            <a:off x="1039299" y="2201455"/>
            <a:ext cx="7342356"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anose="020B0503020204020204" pitchFamily="34" charset="-122"/>
              </a:rPr>
              <a:t>约翰</a:t>
            </a:r>
            <a:r>
              <a:rPr lang="en-US" altLang="zh-CN" sz="2000" dirty="0">
                <a:solidFill>
                  <a:schemeClr val="tx1">
                    <a:lumMod val="75000"/>
                    <a:lumOff val="25000"/>
                  </a:schemeClr>
                </a:solidFill>
                <a:latin typeface="宋体" pitchFamily="2" charset="-122"/>
                <a:ea typeface="宋体" pitchFamily="2" charset="-122"/>
              </a:rPr>
              <a:t>·</a:t>
            </a:r>
            <a:r>
              <a:rPr lang="zh-CN" altLang="en-US" sz="2000" dirty="0">
                <a:solidFill>
                  <a:schemeClr val="tx1">
                    <a:lumMod val="75000"/>
                    <a:lumOff val="25000"/>
                  </a:schemeClr>
                </a:solidFill>
                <a:latin typeface="微软雅黑" pitchFamily="34" charset="-122"/>
                <a:ea typeface="微软雅黑" panose="020B0503020204020204" pitchFamily="34" charset="-122"/>
              </a:rPr>
              <a:t>哈格尔和马克</a:t>
            </a:r>
            <a:r>
              <a:rPr lang="en-US" altLang="zh-CN" sz="2000" dirty="0">
                <a:solidFill>
                  <a:schemeClr val="tx1">
                    <a:lumMod val="75000"/>
                    <a:lumOff val="25000"/>
                  </a:schemeClr>
                </a:solidFill>
                <a:latin typeface="宋体" pitchFamily="2" charset="-122"/>
                <a:ea typeface="宋体" pitchFamily="2" charset="-122"/>
              </a:rPr>
              <a:t>·</a:t>
            </a:r>
            <a:r>
              <a:rPr lang="zh-CN" altLang="en-US" sz="2000" dirty="0">
                <a:solidFill>
                  <a:schemeClr val="tx1">
                    <a:lumMod val="75000"/>
                    <a:lumOff val="25000"/>
                  </a:schemeClr>
                </a:solidFill>
                <a:latin typeface="微软雅黑" pitchFamily="34" charset="-122"/>
                <a:ea typeface="微软雅黑" panose="020B0503020204020204" pitchFamily="34" charset="-122"/>
              </a:rPr>
              <a:t>辛格提出</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了“</a:t>
            </a:r>
            <a:r>
              <a:rPr lang="zh-CN" altLang="en-US" sz="2000" dirty="0">
                <a:solidFill>
                  <a:schemeClr val="tx1">
                    <a:lumMod val="75000"/>
                    <a:lumOff val="25000"/>
                  </a:schemeClr>
                </a:solidFill>
                <a:latin typeface="微软雅黑" pitchFamily="34" charset="-122"/>
                <a:ea typeface="微软雅黑" panose="020B0503020204020204" pitchFamily="34" charset="-122"/>
              </a:rPr>
              <a:t>非绑定式公司</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”的</a:t>
            </a:r>
            <a:r>
              <a:rPr lang="zh-CN" altLang="en-US" sz="2000" dirty="0">
                <a:solidFill>
                  <a:schemeClr val="tx1">
                    <a:lumMod val="75000"/>
                    <a:lumOff val="25000"/>
                  </a:schemeClr>
                </a:solidFill>
                <a:latin typeface="微软雅黑" pitchFamily="34" charset="-122"/>
                <a:ea typeface="微软雅黑" panose="020B0503020204020204" pitchFamily="34" charset="-122"/>
              </a:rPr>
              <a:t>概念</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他们认为企业具有</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不同经济</a:t>
            </a:r>
            <a:r>
              <a:rPr lang="zh-CN" altLang="en-US" sz="2000" dirty="0">
                <a:solidFill>
                  <a:schemeClr val="tx1">
                    <a:lumMod val="75000"/>
                    <a:lumOff val="25000"/>
                  </a:schemeClr>
                </a:solidFill>
                <a:latin typeface="微软雅黑" pitchFamily="34" charset="-122"/>
                <a:ea typeface="微软雅黑" panose="020B0503020204020204" pitchFamily="34" charset="-122"/>
              </a:rPr>
              <a:t>驱动因素</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、竞争</a:t>
            </a:r>
            <a:r>
              <a:rPr lang="zh-CN" altLang="en-US" sz="2000" dirty="0">
                <a:solidFill>
                  <a:schemeClr val="tx1">
                    <a:lumMod val="75000"/>
                    <a:lumOff val="25000"/>
                  </a:schemeClr>
                </a:solidFill>
                <a:latin typeface="微软雅黑" pitchFamily="34" charset="-122"/>
                <a:ea typeface="微软雅黑" panose="020B0503020204020204" pitchFamily="34" charset="-122"/>
              </a:rPr>
              <a:t>驱动因素和文化驱动因素等的完全不同类型的业务组成</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可分为</a:t>
            </a:r>
          </a:p>
        </p:txBody>
      </p:sp>
      <p:sp>
        <p:nvSpPr>
          <p:cNvPr id="20" name="文本框 9"/>
          <p:cNvSpPr txBox="1"/>
          <p:nvPr/>
        </p:nvSpPr>
        <p:spPr>
          <a:xfrm>
            <a:off x="840783" y="203271"/>
            <a:ext cx="7823791"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商业模式的基本</a:t>
            </a:r>
            <a:r>
              <a:rPr lang="zh-CN" altLang="en-US" sz="2400" b="1" dirty="0" smtClean="0">
                <a:solidFill>
                  <a:schemeClr val="tx1">
                    <a:lumMod val="75000"/>
                    <a:lumOff val="25000"/>
                  </a:schemeClr>
                </a:solidFill>
                <a:latin typeface="微软雅黑" pitchFamily="34" charset="-122"/>
                <a:ea typeface="微软雅黑" pitchFamily="34" charset="-122"/>
              </a:rPr>
              <a:t>式样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非绑定式商业</a:t>
            </a:r>
            <a:r>
              <a:rPr lang="zh-CN" altLang="en-US" sz="2400" b="1" dirty="0" smtClean="0">
                <a:solidFill>
                  <a:schemeClr val="tx1">
                    <a:lumMod val="75000"/>
                    <a:lumOff val="25000"/>
                  </a:schemeClr>
                </a:solidFill>
                <a:latin typeface="微软雅黑" pitchFamily="34" charset="-122"/>
                <a:ea typeface="微软雅黑" pitchFamily="34" charset="-122"/>
              </a:rPr>
              <a:t>模式</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21" name="矩形 20"/>
          <p:cNvSpPr/>
          <p:nvPr/>
        </p:nvSpPr>
        <p:spPr>
          <a:xfrm>
            <a:off x="884546" y="863474"/>
            <a:ext cx="7662553" cy="430374"/>
          </a:xfrm>
          <a:prstGeom prst="rect">
            <a:avLst/>
          </a:prstGeom>
        </p:spPr>
        <p:txBody>
          <a:bodyPr wrap="squar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1. </a:t>
            </a:r>
            <a:r>
              <a:rPr lang="zh-CN" altLang="en-US" sz="2000" b="1" dirty="0">
                <a:solidFill>
                  <a:schemeClr val="accent2"/>
                </a:solidFill>
                <a:latin typeface="微软雅黑" pitchFamily="34" charset="-122"/>
                <a:ea typeface="微软雅黑" pitchFamily="34" charset="-122"/>
              </a:rPr>
              <a:t>非绑定式商业模式的定义与式样</a:t>
            </a:r>
          </a:p>
        </p:txBody>
      </p:sp>
      <p:grpSp>
        <p:nvGrpSpPr>
          <p:cNvPr id="22" name="组合 21"/>
          <p:cNvGrpSpPr/>
          <p:nvPr/>
        </p:nvGrpSpPr>
        <p:grpSpPr>
          <a:xfrm>
            <a:off x="1133799" y="3489258"/>
            <a:ext cx="1929923" cy="1929923"/>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4" name="椭圆 2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sp>
        <p:nvSpPr>
          <p:cNvPr id="25" name="矩形 24"/>
          <p:cNvSpPr/>
          <p:nvPr/>
        </p:nvSpPr>
        <p:spPr>
          <a:xfrm>
            <a:off x="1175920" y="4023334"/>
            <a:ext cx="1831260" cy="861770"/>
          </a:xfrm>
          <a:prstGeom prst="rect">
            <a:avLst/>
          </a:prstGeom>
        </p:spPr>
        <p:txBody>
          <a:bodyPr wrap="square" lIns="121917" tIns="60958" rIns="121917" bIns="60958">
            <a:spAutoFit/>
          </a:bodyPr>
          <a:lstStyle/>
          <a:p>
            <a:pPr algn="ctr"/>
            <a:r>
              <a:rPr lang="zh-CN" altLang="en-US" sz="2400" b="1" dirty="0" smtClean="0">
                <a:solidFill>
                  <a:schemeClr val="accent2"/>
                </a:solidFill>
                <a:latin typeface="微软雅黑"/>
                <a:ea typeface="微软雅黑"/>
              </a:rPr>
              <a:t>产品创新型业务</a:t>
            </a:r>
            <a:endParaRPr lang="zh-CN" altLang="en-US" sz="2400" b="1" dirty="0">
              <a:solidFill>
                <a:schemeClr val="accent2"/>
              </a:solidFill>
              <a:latin typeface="微软雅黑"/>
              <a:ea typeface="微软雅黑"/>
            </a:endParaRPr>
          </a:p>
        </p:txBody>
      </p:sp>
      <p:grpSp>
        <p:nvGrpSpPr>
          <p:cNvPr id="26" name="组合 25"/>
          <p:cNvGrpSpPr/>
          <p:nvPr/>
        </p:nvGrpSpPr>
        <p:grpSpPr>
          <a:xfrm>
            <a:off x="3851599" y="3557709"/>
            <a:ext cx="1929923" cy="1929923"/>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sp>
        <p:nvSpPr>
          <p:cNvPr id="29" name="矩形 28"/>
          <p:cNvSpPr/>
          <p:nvPr/>
        </p:nvSpPr>
        <p:spPr>
          <a:xfrm>
            <a:off x="3954302" y="4055921"/>
            <a:ext cx="1785098" cy="861770"/>
          </a:xfrm>
          <a:prstGeom prst="rect">
            <a:avLst/>
          </a:prstGeom>
        </p:spPr>
        <p:txBody>
          <a:bodyPr wrap="none" lIns="121917" tIns="60958" rIns="121917" bIns="60958">
            <a:spAutoFit/>
          </a:bodyPr>
          <a:lstStyle/>
          <a:p>
            <a:pPr algn="ctr"/>
            <a:r>
              <a:rPr lang="zh-CN" altLang="en-US" sz="2400" b="1" dirty="0">
                <a:solidFill>
                  <a:schemeClr val="accent2"/>
                </a:solidFill>
                <a:latin typeface="微软雅黑"/>
                <a:ea typeface="微软雅黑"/>
              </a:rPr>
              <a:t>客户</a:t>
            </a:r>
            <a:r>
              <a:rPr lang="zh-CN" altLang="en-US" sz="2400" b="1" dirty="0" smtClean="0">
                <a:solidFill>
                  <a:schemeClr val="accent2"/>
                </a:solidFill>
                <a:latin typeface="微软雅黑"/>
                <a:ea typeface="微软雅黑"/>
              </a:rPr>
              <a:t>关系型</a:t>
            </a:r>
            <a:r>
              <a:rPr lang="en-US" altLang="zh-CN" sz="2400" b="1" dirty="0" smtClean="0">
                <a:solidFill>
                  <a:schemeClr val="accent2"/>
                </a:solidFill>
                <a:latin typeface="微软雅黑"/>
                <a:ea typeface="微软雅黑"/>
              </a:rPr>
              <a:t/>
            </a:r>
            <a:br>
              <a:rPr lang="en-US" altLang="zh-CN" sz="2400" b="1" dirty="0" smtClean="0">
                <a:solidFill>
                  <a:schemeClr val="accent2"/>
                </a:solidFill>
                <a:latin typeface="微软雅黑"/>
                <a:ea typeface="微软雅黑"/>
              </a:rPr>
            </a:br>
            <a:r>
              <a:rPr lang="zh-CN" altLang="en-US" sz="2400" b="1" dirty="0" smtClean="0">
                <a:solidFill>
                  <a:schemeClr val="accent2"/>
                </a:solidFill>
                <a:latin typeface="微软雅黑"/>
                <a:ea typeface="微软雅黑"/>
              </a:rPr>
              <a:t>业务</a:t>
            </a:r>
            <a:endParaRPr lang="zh-CN" altLang="en-US" sz="2400" b="1" dirty="0">
              <a:solidFill>
                <a:schemeClr val="accent2"/>
              </a:solidFill>
              <a:latin typeface="微软雅黑"/>
              <a:ea typeface="微软雅黑"/>
            </a:endParaRPr>
          </a:p>
        </p:txBody>
      </p:sp>
      <p:grpSp>
        <p:nvGrpSpPr>
          <p:cNvPr id="30" name="组合 29"/>
          <p:cNvGrpSpPr/>
          <p:nvPr/>
        </p:nvGrpSpPr>
        <p:grpSpPr>
          <a:xfrm>
            <a:off x="6696399" y="3652344"/>
            <a:ext cx="1929923" cy="1929923"/>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32" name="椭圆 3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sp>
        <p:nvSpPr>
          <p:cNvPr id="33" name="矩形 32"/>
          <p:cNvSpPr/>
          <p:nvPr/>
        </p:nvSpPr>
        <p:spPr>
          <a:xfrm>
            <a:off x="6760600" y="4174851"/>
            <a:ext cx="1785098" cy="861770"/>
          </a:xfrm>
          <a:prstGeom prst="rect">
            <a:avLst/>
          </a:prstGeom>
        </p:spPr>
        <p:txBody>
          <a:bodyPr wrap="none" lIns="121917" tIns="60958" rIns="121917" bIns="60958">
            <a:spAutoFit/>
          </a:bodyPr>
          <a:lstStyle/>
          <a:p>
            <a:pPr algn="ctr"/>
            <a:r>
              <a:rPr lang="zh-CN" altLang="en-US" sz="2400" b="1" dirty="0">
                <a:solidFill>
                  <a:schemeClr val="accent2"/>
                </a:solidFill>
                <a:latin typeface="微软雅黑"/>
                <a:ea typeface="微软雅黑"/>
              </a:rPr>
              <a:t>基础设施</a:t>
            </a:r>
            <a:r>
              <a:rPr lang="zh-CN" altLang="en-US" sz="2400" b="1" dirty="0" smtClean="0">
                <a:solidFill>
                  <a:schemeClr val="accent2"/>
                </a:solidFill>
                <a:latin typeface="微软雅黑"/>
                <a:ea typeface="微软雅黑"/>
              </a:rPr>
              <a:t>型</a:t>
            </a:r>
            <a:r>
              <a:rPr lang="en-US" altLang="zh-CN" sz="2400" b="1" dirty="0" smtClean="0">
                <a:solidFill>
                  <a:schemeClr val="accent2"/>
                </a:solidFill>
                <a:latin typeface="微软雅黑"/>
                <a:ea typeface="微软雅黑"/>
              </a:rPr>
              <a:t/>
            </a:r>
            <a:br>
              <a:rPr lang="en-US" altLang="zh-CN" sz="2400" b="1" dirty="0" smtClean="0">
                <a:solidFill>
                  <a:schemeClr val="accent2"/>
                </a:solidFill>
                <a:latin typeface="微软雅黑"/>
                <a:ea typeface="微软雅黑"/>
              </a:rPr>
            </a:br>
            <a:r>
              <a:rPr lang="zh-CN" altLang="en-US" sz="2400" b="1" dirty="0" smtClean="0">
                <a:solidFill>
                  <a:schemeClr val="accent2"/>
                </a:solidFill>
                <a:latin typeface="微软雅黑"/>
                <a:ea typeface="微软雅黑"/>
              </a:rPr>
              <a:t>业务</a:t>
            </a:r>
            <a:endParaRPr lang="zh-CN" altLang="en-US" sz="2400" b="1" dirty="0">
              <a:solidFill>
                <a:schemeClr val="accent2"/>
              </a:solidFill>
              <a:latin typeface="微软雅黑"/>
              <a:ea typeface="微软雅黑"/>
            </a:endParaRPr>
          </a:p>
        </p:txBody>
      </p:sp>
      <p:sp>
        <p:nvSpPr>
          <p:cNvPr id="4" name="矩形 3"/>
          <p:cNvSpPr/>
          <p:nvPr/>
        </p:nvSpPr>
        <p:spPr>
          <a:xfrm>
            <a:off x="9086850" y="3832834"/>
            <a:ext cx="2622550" cy="19901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gn="just">
              <a:lnSpc>
                <a:spcPct val="120000"/>
              </a:lnSpc>
            </a:pPr>
            <a:r>
              <a:rPr lang="zh-CN" altLang="en-US" dirty="0">
                <a:solidFill>
                  <a:schemeClr val="tx1">
                    <a:lumMod val="75000"/>
                    <a:lumOff val="25000"/>
                  </a:schemeClr>
                </a:solidFill>
                <a:latin typeface="微软雅黑" pitchFamily="34" charset="-122"/>
                <a:ea typeface="微软雅黑" panose="020B0503020204020204" pitchFamily="34" charset="-122"/>
              </a:rPr>
              <a:t>特里西和威斯玛建议企业应该专注于以下</a:t>
            </a:r>
            <a:r>
              <a:rPr lang="en-US" altLang="zh-CN" dirty="0">
                <a:solidFill>
                  <a:schemeClr val="tx1">
                    <a:lumMod val="75000"/>
                    <a:lumOff val="25000"/>
                  </a:schemeClr>
                </a:solidFill>
                <a:latin typeface="微软雅黑" pitchFamily="34" charset="-122"/>
                <a:ea typeface="微软雅黑" panose="020B0503020204020204" pitchFamily="34" charset="-122"/>
              </a:rPr>
              <a:t>3</a:t>
            </a:r>
            <a:r>
              <a:rPr lang="zh-CN" altLang="en-US" dirty="0">
                <a:solidFill>
                  <a:schemeClr val="tx1">
                    <a:lumMod val="75000"/>
                    <a:lumOff val="25000"/>
                  </a:schemeClr>
                </a:solidFill>
                <a:latin typeface="微软雅黑" pitchFamily="34" charset="-122"/>
                <a:ea typeface="微软雅黑" panose="020B0503020204020204" pitchFamily="34" charset="-122"/>
              </a:rPr>
              <a:t>种价值信条之一</a:t>
            </a:r>
            <a:r>
              <a:rPr lang="en-US" altLang="zh-CN" dirty="0">
                <a:solidFill>
                  <a:schemeClr val="tx1">
                    <a:lumMod val="75000"/>
                    <a:lumOff val="25000"/>
                  </a:schemeClr>
                </a:solidFill>
                <a:latin typeface="微软雅黑" pitchFamily="34" charset="-122"/>
                <a:ea typeface="微软雅黑" panose="020B0503020204020204" pitchFamily="34" charset="-122"/>
              </a:rPr>
              <a:t>: </a:t>
            </a:r>
            <a:r>
              <a:rPr lang="zh-CN" altLang="en-US" dirty="0">
                <a:solidFill>
                  <a:schemeClr val="tx1">
                    <a:lumMod val="75000"/>
                    <a:lumOff val="25000"/>
                  </a:schemeClr>
                </a:solidFill>
                <a:latin typeface="微软雅黑" pitchFamily="34" charset="-122"/>
                <a:ea typeface="微软雅黑" panose="020B0503020204020204" pitchFamily="34" charset="-122"/>
              </a:rPr>
              <a:t>产品领先、亲近客户或卓越运营。</a:t>
            </a:r>
          </a:p>
        </p:txBody>
      </p:sp>
    </p:spTree>
    <p:extLst>
      <p:ext uri="{BB962C8B-B14F-4D97-AF65-F5344CB8AC3E}">
        <p14:creationId xmlns:p14="http://schemas.microsoft.com/office/powerpoint/2010/main" val="111567157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 calcmode="lin" valueType="num">
                                      <p:cBhvr>
                                        <p:cTn id="9" dur="1000" fill="hold"/>
                                        <p:tgtEl>
                                          <p:spTgt spid="12"/>
                                        </p:tgtEl>
                                        <p:attrNameLst>
                                          <p:attrName>style.rotation</p:attrName>
                                        </p:attrNameLst>
                                      </p:cBhvr>
                                      <p:tavLst>
                                        <p:tav tm="0">
                                          <p:val>
                                            <p:fltVal val="90"/>
                                          </p:val>
                                        </p:tav>
                                        <p:tav tm="100000">
                                          <p:val>
                                            <p:fltVal val="0"/>
                                          </p:val>
                                        </p:tav>
                                      </p:tavLst>
                                    </p:anim>
                                    <p:animEffect transition="in" filter="fade">
                                      <p:cBhvr>
                                        <p:cTn id="10" dur="1000"/>
                                        <p:tgtEl>
                                          <p:spTgt spid="12"/>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1000" fill="hold"/>
                                        <p:tgtEl>
                                          <p:spTgt spid="14"/>
                                        </p:tgtEl>
                                        <p:attrNameLst>
                                          <p:attrName>ppt_w</p:attrName>
                                        </p:attrNameLst>
                                      </p:cBhvr>
                                      <p:tavLst>
                                        <p:tav tm="0">
                                          <p:val>
                                            <p:fltVal val="0"/>
                                          </p:val>
                                        </p:tav>
                                        <p:tav tm="100000">
                                          <p:val>
                                            <p:strVal val="#ppt_w"/>
                                          </p:val>
                                        </p:tav>
                                      </p:tavLst>
                                    </p:anim>
                                    <p:anim calcmode="lin" valueType="num">
                                      <p:cBhvr>
                                        <p:cTn id="14" dur="1000" fill="hold"/>
                                        <p:tgtEl>
                                          <p:spTgt spid="14"/>
                                        </p:tgtEl>
                                        <p:attrNameLst>
                                          <p:attrName>ppt_h</p:attrName>
                                        </p:attrNameLst>
                                      </p:cBhvr>
                                      <p:tavLst>
                                        <p:tav tm="0">
                                          <p:val>
                                            <p:fltVal val="0"/>
                                          </p:val>
                                        </p:tav>
                                        <p:tav tm="100000">
                                          <p:val>
                                            <p:strVal val="#ppt_h"/>
                                          </p:val>
                                        </p:tav>
                                      </p:tavLst>
                                    </p:anim>
                                    <p:anim calcmode="lin" valueType="num">
                                      <p:cBhvr>
                                        <p:cTn id="15" dur="1000" fill="hold"/>
                                        <p:tgtEl>
                                          <p:spTgt spid="14"/>
                                        </p:tgtEl>
                                        <p:attrNameLst>
                                          <p:attrName>style.rotation</p:attrName>
                                        </p:attrNameLst>
                                      </p:cBhvr>
                                      <p:tavLst>
                                        <p:tav tm="0">
                                          <p:val>
                                            <p:fltVal val="90"/>
                                          </p:val>
                                        </p:tav>
                                        <p:tav tm="100000">
                                          <p:val>
                                            <p:fltVal val="0"/>
                                          </p:val>
                                        </p:tav>
                                      </p:tavLst>
                                    </p:anim>
                                    <p:animEffect transition="in" filter="fade">
                                      <p:cBhvr>
                                        <p:cTn id="16" dur="10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1000"/>
                                        <p:tgtEl>
                                          <p:spTgt spid="25"/>
                                        </p:tgtEl>
                                      </p:cBhvr>
                                    </p:animEffect>
                                    <p:anim calcmode="lin" valueType="num">
                                      <p:cBhvr>
                                        <p:cTn id="27" dur="1000" fill="hold"/>
                                        <p:tgtEl>
                                          <p:spTgt spid="25"/>
                                        </p:tgtEl>
                                        <p:attrNameLst>
                                          <p:attrName>ppt_x</p:attrName>
                                        </p:attrNameLst>
                                      </p:cBhvr>
                                      <p:tavLst>
                                        <p:tav tm="0">
                                          <p:val>
                                            <p:strVal val="#ppt_x"/>
                                          </p:val>
                                        </p:tav>
                                        <p:tav tm="100000">
                                          <p:val>
                                            <p:strVal val="#ppt_x"/>
                                          </p:val>
                                        </p:tav>
                                      </p:tavLst>
                                    </p:anim>
                                    <p:anim calcmode="lin" valueType="num">
                                      <p:cBhvr>
                                        <p:cTn id="28"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barn(inVertical)">
                                      <p:cBhvr>
                                        <p:cTn id="33" dur="500"/>
                                        <p:tgtEl>
                                          <p:spTgt spid="26"/>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barn(inVertical)">
                                      <p:cBhvr>
                                        <p:cTn id="36" dur="500"/>
                                        <p:tgtEl>
                                          <p:spTgt spid="29"/>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500"/>
                                        <p:tgtEl>
                                          <p:spTgt spid="3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500"/>
                                        <p:tgtEl>
                                          <p:spTgt spid="33"/>
                                        </p:tgtEl>
                                      </p:cBhvr>
                                    </p:animEffect>
                                  </p:childTnLst>
                                </p:cTn>
                              </p:par>
                            </p:childTnLst>
                          </p:cTn>
                        </p:par>
                      </p:childTnLst>
                    </p:cTn>
                  </p:par>
                  <p:par>
                    <p:cTn id="45" fill="hold">
                      <p:stCondLst>
                        <p:cond delay="indefinite"/>
                      </p:stCondLst>
                      <p:childTnLst>
                        <p:par>
                          <p:cTn id="46" fill="hold">
                            <p:stCondLst>
                              <p:cond delay="0"/>
                            </p:stCondLst>
                            <p:childTnLst>
                              <p:par>
                                <p:cTn id="47" presetID="26" presetClass="entr" presetSubtype="0" fill="hold" grpId="0" nodeType="click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wipe(down)">
                                      <p:cBhvr>
                                        <p:cTn id="49" dur="580">
                                          <p:stCondLst>
                                            <p:cond delay="0"/>
                                          </p:stCondLst>
                                        </p:cTn>
                                        <p:tgtEl>
                                          <p:spTgt spid="4"/>
                                        </p:tgtEl>
                                      </p:cBhvr>
                                    </p:animEffect>
                                    <p:anim calcmode="lin" valueType="num">
                                      <p:cBhvr>
                                        <p:cTn id="50"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55" dur="26">
                                          <p:stCondLst>
                                            <p:cond delay="650"/>
                                          </p:stCondLst>
                                        </p:cTn>
                                        <p:tgtEl>
                                          <p:spTgt spid="4"/>
                                        </p:tgtEl>
                                      </p:cBhvr>
                                      <p:to x="100000" y="60000"/>
                                    </p:animScale>
                                    <p:animScale>
                                      <p:cBhvr>
                                        <p:cTn id="56" dur="166" decel="50000">
                                          <p:stCondLst>
                                            <p:cond delay="676"/>
                                          </p:stCondLst>
                                        </p:cTn>
                                        <p:tgtEl>
                                          <p:spTgt spid="4"/>
                                        </p:tgtEl>
                                      </p:cBhvr>
                                      <p:to x="100000" y="100000"/>
                                    </p:animScale>
                                    <p:animScale>
                                      <p:cBhvr>
                                        <p:cTn id="57" dur="26">
                                          <p:stCondLst>
                                            <p:cond delay="1312"/>
                                          </p:stCondLst>
                                        </p:cTn>
                                        <p:tgtEl>
                                          <p:spTgt spid="4"/>
                                        </p:tgtEl>
                                      </p:cBhvr>
                                      <p:to x="100000" y="80000"/>
                                    </p:animScale>
                                    <p:animScale>
                                      <p:cBhvr>
                                        <p:cTn id="58" dur="166" decel="50000">
                                          <p:stCondLst>
                                            <p:cond delay="1338"/>
                                          </p:stCondLst>
                                        </p:cTn>
                                        <p:tgtEl>
                                          <p:spTgt spid="4"/>
                                        </p:tgtEl>
                                      </p:cBhvr>
                                      <p:to x="100000" y="100000"/>
                                    </p:animScale>
                                    <p:animScale>
                                      <p:cBhvr>
                                        <p:cTn id="59" dur="26">
                                          <p:stCondLst>
                                            <p:cond delay="1642"/>
                                          </p:stCondLst>
                                        </p:cTn>
                                        <p:tgtEl>
                                          <p:spTgt spid="4"/>
                                        </p:tgtEl>
                                      </p:cBhvr>
                                      <p:to x="100000" y="90000"/>
                                    </p:animScale>
                                    <p:animScale>
                                      <p:cBhvr>
                                        <p:cTn id="60" dur="166" decel="50000">
                                          <p:stCondLst>
                                            <p:cond delay="1668"/>
                                          </p:stCondLst>
                                        </p:cTn>
                                        <p:tgtEl>
                                          <p:spTgt spid="4"/>
                                        </p:tgtEl>
                                      </p:cBhvr>
                                      <p:to x="100000" y="100000"/>
                                    </p:animScale>
                                    <p:animScale>
                                      <p:cBhvr>
                                        <p:cTn id="61" dur="26">
                                          <p:stCondLst>
                                            <p:cond delay="1808"/>
                                          </p:stCondLst>
                                        </p:cTn>
                                        <p:tgtEl>
                                          <p:spTgt spid="4"/>
                                        </p:tgtEl>
                                      </p:cBhvr>
                                      <p:to x="100000" y="95000"/>
                                    </p:animScale>
                                    <p:animScale>
                                      <p:cBhvr>
                                        <p:cTn id="62"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p:bldP spid="25" grpId="0"/>
      <p:bldP spid="29" grpId="0"/>
      <p:bldP spid="33" grpId="0"/>
      <p:bldP spid="4"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Rectangle 39"/>
          <p:cNvSpPr/>
          <p:nvPr/>
        </p:nvSpPr>
        <p:spPr>
          <a:xfrm flipH="1">
            <a:off x="4000506" y="3801585"/>
            <a:ext cx="2435109" cy="2095396"/>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5" tIns="43347" rIns="86695" bIns="43347" rtlCol="0" anchor="ctr"/>
          <a:lstStyle/>
          <a:p>
            <a:pPr algn="ctr">
              <a:lnSpc>
                <a:spcPct val="150000"/>
              </a:lnSpc>
            </a:pPr>
            <a:endParaRPr lang="en-AU" sz="80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Rectangle 40"/>
          <p:cNvSpPr/>
          <p:nvPr/>
        </p:nvSpPr>
        <p:spPr>
          <a:xfrm>
            <a:off x="8463536" y="1648255"/>
            <a:ext cx="2435109" cy="2095396"/>
          </a:xfrm>
          <a:prstGeom prst="rect">
            <a:avLst/>
          </a:pr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5" tIns="43347" rIns="86695" bIns="43347" rtlCol="0" anchor="ctr"/>
          <a:lstStyle/>
          <a:p>
            <a:pPr algn="ctr">
              <a:lnSpc>
                <a:spcPct val="150000"/>
              </a:lnSpc>
            </a:pPr>
            <a:endParaRPr lang="en-US" sz="8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Rectangle 42"/>
          <p:cNvSpPr/>
          <p:nvPr/>
        </p:nvSpPr>
        <p:spPr>
          <a:xfrm>
            <a:off x="1293355" y="1648255"/>
            <a:ext cx="2639192" cy="42487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800" dirty="0">
              <a:latin typeface="Arial" panose="020B0604020202020204" pitchFamily="34" charset="0"/>
              <a:ea typeface="微软雅黑" panose="020B0503020204020204" pitchFamily="34" charset="-122"/>
              <a:sym typeface="Arial" panose="020B0604020202020204" pitchFamily="34" charset="0"/>
            </a:endParaRPr>
          </a:p>
        </p:txBody>
      </p:sp>
      <p:sp>
        <p:nvSpPr>
          <p:cNvPr id="38" name="Rectangle 66"/>
          <p:cNvSpPr/>
          <p:nvPr/>
        </p:nvSpPr>
        <p:spPr>
          <a:xfrm>
            <a:off x="4000505" y="1648255"/>
            <a:ext cx="4395072" cy="20953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800" dirty="0">
              <a:latin typeface="Arial" panose="020B0604020202020204" pitchFamily="34" charset="0"/>
              <a:ea typeface="微软雅黑" panose="020B0503020204020204" pitchFamily="34" charset="-122"/>
              <a:sym typeface="Arial" panose="020B0604020202020204" pitchFamily="34" charset="0"/>
            </a:endParaRPr>
          </a:p>
        </p:txBody>
      </p:sp>
      <p:sp>
        <p:nvSpPr>
          <p:cNvPr id="42" name="Rectangle 70"/>
          <p:cNvSpPr/>
          <p:nvPr/>
        </p:nvSpPr>
        <p:spPr>
          <a:xfrm flipH="1">
            <a:off x="6503573" y="3801585"/>
            <a:ext cx="4395072" cy="209539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800" dirty="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nvSpPr>
        <p:spPr>
          <a:xfrm>
            <a:off x="1498600" y="2224385"/>
            <a:ext cx="2260600" cy="2308324"/>
          </a:xfrm>
          <a:prstGeom prst="rect">
            <a:avLst/>
          </a:prstGeom>
        </p:spPr>
        <p:txBody>
          <a:bodyPr wrap="square">
            <a:spAutoFit/>
          </a:bodyPr>
          <a:lstStyle/>
          <a:p>
            <a:pPr indent="457200" algn="just">
              <a:lnSpc>
                <a:spcPct val="120000"/>
              </a:lnSpc>
              <a:spcBef>
                <a:spcPct val="0"/>
              </a:spcBef>
            </a:pPr>
            <a:r>
              <a:rPr lang="zh-CN" altLang="en-US" sz="2000" dirty="0">
                <a:solidFill>
                  <a:schemeClr val="bg1"/>
                </a:solidFill>
                <a:latin typeface="微软雅黑" pitchFamily="34" charset="-122"/>
                <a:ea typeface="微软雅黑" pitchFamily="34" charset="-122"/>
              </a:rPr>
              <a:t>约翰</a:t>
            </a:r>
            <a:r>
              <a:rPr lang="en-US" altLang="zh-CN" sz="2000" dirty="0">
                <a:solidFill>
                  <a:schemeClr val="bg1"/>
                </a:solidFill>
                <a:latin typeface="宋体" pitchFamily="2" charset="-122"/>
                <a:ea typeface="宋体" pitchFamily="2" charset="-122"/>
              </a:rPr>
              <a:t>·</a:t>
            </a:r>
            <a:r>
              <a:rPr lang="zh-CN" altLang="en-US" sz="2000" dirty="0">
                <a:solidFill>
                  <a:schemeClr val="bg1"/>
                </a:solidFill>
                <a:latin typeface="微软雅黑" pitchFamily="34" charset="-122"/>
                <a:ea typeface="微软雅黑" pitchFamily="34" charset="-122"/>
              </a:rPr>
              <a:t>哈格尔和马克</a:t>
            </a:r>
            <a:r>
              <a:rPr lang="en-US" altLang="zh-CN" sz="2000" dirty="0">
                <a:solidFill>
                  <a:schemeClr val="bg1"/>
                </a:solidFill>
                <a:latin typeface="宋体" pitchFamily="2" charset="-122"/>
                <a:ea typeface="宋体" pitchFamily="2" charset="-122"/>
              </a:rPr>
              <a:t>·</a:t>
            </a:r>
            <a:r>
              <a:rPr lang="zh-CN" altLang="en-US" sz="2000" dirty="0">
                <a:solidFill>
                  <a:schemeClr val="bg1"/>
                </a:solidFill>
                <a:latin typeface="微软雅黑" pitchFamily="34" charset="-122"/>
                <a:ea typeface="微软雅黑" pitchFamily="34" charset="-122"/>
              </a:rPr>
              <a:t>辛格阐述客户关系型业务的职责是寻找和获取客户并与他们</a:t>
            </a:r>
            <a:r>
              <a:rPr lang="zh-CN" altLang="en-US" sz="2000" dirty="0" smtClean="0">
                <a:solidFill>
                  <a:schemeClr val="bg1"/>
                </a:solidFill>
                <a:latin typeface="微软雅黑" pitchFamily="34" charset="-122"/>
                <a:ea typeface="微软雅黑" pitchFamily="34" charset="-122"/>
              </a:rPr>
              <a:t>建立</a:t>
            </a:r>
            <a:r>
              <a:rPr lang="zh-CN" altLang="en-US" sz="2000" dirty="0">
                <a:solidFill>
                  <a:schemeClr val="bg1"/>
                </a:solidFill>
                <a:latin typeface="微软雅黑" pitchFamily="34" charset="-122"/>
                <a:ea typeface="微软雅黑" pitchFamily="34" charset="-122"/>
              </a:rPr>
              <a:t>关系。 </a:t>
            </a:r>
          </a:p>
        </p:txBody>
      </p:sp>
      <p:sp>
        <p:nvSpPr>
          <p:cNvPr id="9" name="矩形 8"/>
          <p:cNvSpPr/>
          <p:nvPr/>
        </p:nvSpPr>
        <p:spPr>
          <a:xfrm>
            <a:off x="4102100" y="2268835"/>
            <a:ext cx="4159250" cy="799706"/>
          </a:xfrm>
          <a:prstGeom prst="rect">
            <a:avLst/>
          </a:prstGeom>
        </p:spPr>
        <p:txBody>
          <a:bodyPr wrap="square">
            <a:spAutoFit/>
          </a:bodyPr>
          <a:lstStyle/>
          <a:p>
            <a:pPr indent="457200" algn="just">
              <a:lnSpc>
                <a:spcPct val="120000"/>
              </a:lnSpc>
              <a:spcBef>
                <a:spcPct val="0"/>
              </a:spcBef>
            </a:pPr>
            <a:r>
              <a:rPr lang="zh-CN" altLang="en-US" sz="2000" dirty="0">
                <a:solidFill>
                  <a:schemeClr val="bg1"/>
                </a:solidFill>
                <a:latin typeface="微软雅黑" pitchFamily="34" charset="-122"/>
                <a:ea typeface="微软雅黑" pitchFamily="34" charset="-122"/>
              </a:rPr>
              <a:t>产品创新型业务的职责是开发新的和有吸引力的产品和</a:t>
            </a:r>
            <a:r>
              <a:rPr lang="zh-CN" altLang="en-US" sz="2000" dirty="0" smtClean="0">
                <a:solidFill>
                  <a:schemeClr val="bg1"/>
                </a:solidFill>
                <a:latin typeface="微软雅黑" pitchFamily="34" charset="-122"/>
                <a:ea typeface="微软雅黑" pitchFamily="34" charset="-122"/>
              </a:rPr>
              <a:t>服务。</a:t>
            </a:r>
            <a:endParaRPr lang="zh-CN" altLang="en-US" sz="2000" dirty="0">
              <a:solidFill>
                <a:schemeClr val="bg1"/>
              </a:solidFill>
              <a:latin typeface="微软雅黑" pitchFamily="34" charset="-122"/>
              <a:ea typeface="微软雅黑" pitchFamily="34" charset="-122"/>
            </a:endParaRPr>
          </a:p>
        </p:txBody>
      </p:sp>
      <p:sp>
        <p:nvSpPr>
          <p:cNvPr id="10" name="矩形 9"/>
          <p:cNvSpPr/>
          <p:nvPr/>
        </p:nvSpPr>
        <p:spPr>
          <a:xfrm>
            <a:off x="6610350" y="4224635"/>
            <a:ext cx="4108450" cy="1169038"/>
          </a:xfrm>
          <a:prstGeom prst="rect">
            <a:avLst/>
          </a:prstGeom>
        </p:spPr>
        <p:txBody>
          <a:bodyPr wrap="square">
            <a:spAutoFit/>
          </a:bodyPr>
          <a:lstStyle/>
          <a:p>
            <a:pPr indent="457200" algn="just">
              <a:lnSpc>
                <a:spcPct val="120000"/>
              </a:lnSpc>
              <a:spcBef>
                <a:spcPct val="0"/>
              </a:spcBef>
            </a:pPr>
            <a:r>
              <a:rPr lang="zh-CN" altLang="en-US" sz="2000" dirty="0">
                <a:solidFill>
                  <a:schemeClr val="bg1"/>
                </a:solidFill>
                <a:latin typeface="微软雅黑" pitchFamily="34" charset="-122"/>
                <a:ea typeface="微软雅黑" pitchFamily="34" charset="-122"/>
              </a:rPr>
              <a:t>基础</a:t>
            </a:r>
            <a:r>
              <a:rPr lang="zh-CN" altLang="en-US" sz="2000" dirty="0" smtClean="0">
                <a:solidFill>
                  <a:schemeClr val="bg1"/>
                </a:solidFill>
                <a:latin typeface="微软雅黑" pitchFamily="34" charset="-122"/>
                <a:ea typeface="微软雅黑" pitchFamily="34" charset="-122"/>
              </a:rPr>
              <a:t>设施型</a:t>
            </a:r>
            <a:r>
              <a:rPr lang="zh-CN" altLang="en-US" sz="2000" dirty="0">
                <a:solidFill>
                  <a:schemeClr val="bg1"/>
                </a:solidFill>
                <a:latin typeface="微软雅黑" pitchFamily="34" charset="-122"/>
                <a:ea typeface="微软雅黑" pitchFamily="34" charset="-122"/>
              </a:rPr>
              <a:t>业务的职责是构建和管理平台</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以支持大量重复性的工作。</a:t>
            </a:r>
          </a:p>
        </p:txBody>
      </p:sp>
      <p:sp>
        <p:nvSpPr>
          <p:cNvPr id="21" name="文本框 9"/>
          <p:cNvSpPr txBox="1"/>
          <p:nvPr/>
        </p:nvSpPr>
        <p:spPr>
          <a:xfrm>
            <a:off x="840783" y="203271"/>
            <a:ext cx="7823791"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商业模式的基本</a:t>
            </a:r>
            <a:r>
              <a:rPr lang="zh-CN" altLang="en-US" sz="2400" b="1" dirty="0" smtClean="0">
                <a:solidFill>
                  <a:schemeClr val="tx1">
                    <a:lumMod val="75000"/>
                    <a:lumOff val="25000"/>
                  </a:schemeClr>
                </a:solidFill>
                <a:latin typeface="微软雅黑" pitchFamily="34" charset="-122"/>
                <a:ea typeface="微软雅黑" pitchFamily="34" charset="-122"/>
              </a:rPr>
              <a:t>式样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非绑定式商业</a:t>
            </a:r>
            <a:r>
              <a:rPr lang="zh-CN" altLang="en-US" sz="2400" b="1" dirty="0" smtClean="0">
                <a:solidFill>
                  <a:schemeClr val="tx1">
                    <a:lumMod val="75000"/>
                    <a:lumOff val="25000"/>
                  </a:schemeClr>
                </a:solidFill>
                <a:latin typeface="微软雅黑" pitchFamily="34" charset="-122"/>
                <a:ea typeface="微软雅黑" pitchFamily="34" charset="-122"/>
              </a:rPr>
              <a:t>模式</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6" name="矩形 5"/>
          <p:cNvSpPr/>
          <p:nvPr/>
        </p:nvSpPr>
        <p:spPr>
          <a:xfrm>
            <a:off x="884546" y="863474"/>
            <a:ext cx="7662553" cy="430374"/>
          </a:xfrm>
          <a:prstGeom prst="rect">
            <a:avLst/>
          </a:prstGeom>
        </p:spPr>
        <p:txBody>
          <a:bodyPr wrap="squar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1. </a:t>
            </a:r>
            <a:r>
              <a:rPr lang="zh-CN" altLang="en-US" sz="2000" b="1" dirty="0">
                <a:solidFill>
                  <a:schemeClr val="accent2"/>
                </a:solidFill>
                <a:latin typeface="微软雅黑" pitchFamily="34" charset="-122"/>
                <a:ea typeface="微软雅黑" pitchFamily="34" charset="-122"/>
              </a:rPr>
              <a:t>非绑定式商业模式的定义与式样</a:t>
            </a:r>
          </a:p>
        </p:txBody>
      </p:sp>
    </p:spTree>
    <p:extLst>
      <p:ext uri="{BB962C8B-B14F-4D97-AF65-F5344CB8AC3E}">
        <p14:creationId xmlns:p14="http://schemas.microsoft.com/office/powerpoint/2010/main" val="238804308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circle(in)">
                                      <p:cBhvr>
                                        <p:cTn id="7" dur="20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1000" fill="hold"/>
                                        <p:tgtEl>
                                          <p:spTgt spid="34"/>
                                        </p:tgtEl>
                                        <p:attrNameLst>
                                          <p:attrName>ppt_w</p:attrName>
                                        </p:attrNameLst>
                                      </p:cBhvr>
                                      <p:tavLst>
                                        <p:tav tm="0">
                                          <p:val>
                                            <p:fltVal val="0"/>
                                          </p:val>
                                        </p:tav>
                                        <p:tav tm="100000">
                                          <p:val>
                                            <p:strVal val="#ppt_w"/>
                                          </p:val>
                                        </p:tav>
                                      </p:tavLst>
                                    </p:anim>
                                    <p:anim calcmode="lin" valueType="num">
                                      <p:cBhvr>
                                        <p:cTn id="13" dur="1000" fill="hold"/>
                                        <p:tgtEl>
                                          <p:spTgt spid="34"/>
                                        </p:tgtEl>
                                        <p:attrNameLst>
                                          <p:attrName>ppt_h</p:attrName>
                                        </p:attrNameLst>
                                      </p:cBhvr>
                                      <p:tavLst>
                                        <p:tav tm="0">
                                          <p:val>
                                            <p:fltVal val="0"/>
                                          </p:val>
                                        </p:tav>
                                        <p:tav tm="100000">
                                          <p:val>
                                            <p:strVal val="#ppt_h"/>
                                          </p:val>
                                        </p:tav>
                                      </p:tavLst>
                                    </p:anim>
                                    <p:anim calcmode="lin" valueType="num">
                                      <p:cBhvr>
                                        <p:cTn id="14" dur="1000" fill="hold"/>
                                        <p:tgtEl>
                                          <p:spTgt spid="34"/>
                                        </p:tgtEl>
                                        <p:attrNameLst>
                                          <p:attrName>style.rotation</p:attrName>
                                        </p:attrNameLst>
                                      </p:cBhvr>
                                      <p:tavLst>
                                        <p:tav tm="0">
                                          <p:val>
                                            <p:fltVal val="90"/>
                                          </p:val>
                                        </p:tav>
                                        <p:tav tm="100000">
                                          <p:val>
                                            <p:fltVal val="0"/>
                                          </p:val>
                                        </p:tav>
                                      </p:tavLst>
                                    </p:anim>
                                    <p:animEffect transition="in" filter="fade">
                                      <p:cBhvr>
                                        <p:cTn id="15" dur="1000"/>
                                        <p:tgtEl>
                                          <p:spTgt spid="34"/>
                                        </p:tgtEl>
                                      </p:cBhvr>
                                    </p:animEffect>
                                  </p:childTnLst>
                                </p:cTn>
                              </p:par>
                              <p:par>
                                <p:cTn id="16" presetID="31"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 calcmode="lin" valueType="num">
                                      <p:cBhvr>
                                        <p:cTn id="20" dur="1000" fill="hold"/>
                                        <p:tgtEl>
                                          <p:spTgt spid="8"/>
                                        </p:tgtEl>
                                        <p:attrNameLst>
                                          <p:attrName>style.rotation</p:attrName>
                                        </p:attrNameLst>
                                      </p:cBhvr>
                                      <p:tavLst>
                                        <p:tav tm="0">
                                          <p:val>
                                            <p:fltVal val="90"/>
                                          </p:val>
                                        </p:tav>
                                        <p:tav tm="100000">
                                          <p:val>
                                            <p:fltVal val="0"/>
                                          </p:val>
                                        </p:tav>
                                      </p:tavLst>
                                    </p:anim>
                                    <p:animEffect transition="in" filter="fade">
                                      <p:cBhvr>
                                        <p:cTn id="21" dur="1000"/>
                                        <p:tgtEl>
                                          <p:spTgt spid="8"/>
                                        </p:tgtEl>
                                      </p:cBhvr>
                                    </p:animEffect>
                                  </p:childTnLst>
                                </p:cTn>
                              </p:par>
                              <p:par>
                                <p:cTn id="22" presetID="6" presetClass="entr" presetSubtype="16" fill="hold" grpId="0"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circle(in)">
                                      <p:cBhvr>
                                        <p:cTn id="24" dur="2000"/>
                                        <p:tgtEl>
                                          <p:spTgt spid="38"/>
                                        </p:tgtEl>
                                      </p:cBhvr>
                                    </p:animEffect>
                                  </p:childTnLst>
                                </p:cTn>
                              </p:par>
                              <p:par>
                                <p:cTn id="25" presetID="6" presetClass="entr" presetSubtype="16"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circle(in)">
                                      <p:cBhvr>
                                        <p:cTn id="27" dur="20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80">
                                          <p:stCondLst>
                                            <p:cond delay="0"/>
                                          </p:stCondLst>
                                        </p:cTn>
                                        <p:tgtEl>
                                          <p:spTgt spid="10"/>
                                        </p:tgtEl>
                                      </p:cBhvr>
                                    </p:animEffect>
                                    <p:anim calcmode="lin" valueType="num">
                                      <p:cBhvr>
                                        <p:cTn id="33"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38" dur="26">
                                          <p:stCondLst>
                                            <p:cond delay="650"/>
                                          </p:stCondLst>
                                        </p:cTn>
                                        <p:tgtEl>
                                          <p:spTgt spid="10"/>
                                        </p:tgtEl>
                                      </p:cBhvr>
                                      <p:to x="100000" y="60000"/>
                                    </p:animScale>
                                    <p:animScale>
                                      <p:cBhvr>
                                        <p:cTn id="39" dur="166" decel="50000">
                                          <p:stCondLst>
                                            <p:cond delay="676"/>
                                          </p:stCondLst>
                                        </p:cTn>
                                        <p:tgtEl>
                                          <p:spTgt spid="10"/>
                                        </p:tgtEl>
                                      </p:cBhvr>
                                      <p:to x="100000" y="100000"/>
                                    </p:animScale>
                                    <p:animScale>
                                      <p:cBhvr>
                                        <p:cTn id="40" dur="26">
                                          <p:stCondLst>
                                            <p:cond delay="1312"/>
                                          </p:stCondLst>
                                        </p:cTn>
                                        <p:tgtEl>
                                          <p:spTgt spid="10"/>
                                        </p:tgtEl>
                                      </p:cBhvr>
                                      <p:to x="100000" y="80000"/>
                                    </p:animScale>
                                    <p:animScale>
                                      <p:cBhvr>
                                        <p:cTn id="41" dur="166" decel="50000">
                                          <p:stCondLst>
                                            <p:cond delay="1338"/>
                                          </p:stCondLst>
                                        </p:cTn>
                                        <p:tgtEl>
                                          <p:spTgt spid="10"/>
                                        </p:tgtEl>
                                      </p:cBhvr>
                                      <p:to x="100000" y="100000"/>
                                    </p:animScale>
                                    <p:animScale>
                                      <p:cBhvr>
                                        <p:cTn id="42" dur="26">
                                          <p:stCondLst>
                                            <p:cond delay="1642"/>
                                          </p:stCondLst>
                                        </p:cTn>
                                        <p:tgtEl>
                                          <p:spTgt spid="10"/>
                                        </p:tgtEl>
                                      </p:cBhvr>
                                      <p:to x="100000" y="90000"/>
                                    </p:animScale>
                                    <p:animScale>
                                      <p:cBhvr>
                                        <p:cTn id="43" dur="166" decel="50000">
                                          <p:stCondLst>
                                            <p:cond delay="1668"/>
                                          </p:stCondLst>
                                        </p:cTn>
                                        <p:tgtEl>
                                          <p:spTgt spid="10"/>
                                        </p:tgtEl>
                                      </p:cBhvr>
                                      <p:to x="100000" y="100000"/>
                                    </p:animScale>
                                    <p:animScale>
                                      <p:cBhvr>
                                        <p:cTn id="44" dur="26">
                                          <p:stCondLst>
                                            <p:cond delay="1808"/>
                                          </p:stCondLst>
                                        </p:cTn>
                                        <p:tgtEl>
                                          <p:spTgt spid="10"/>
                                        </p:tgtEl>
                                      </p:cBhvr>
                                      <p:to x="100000" y="95000"/>
                                    </p:animScale>
                                    <p:animScale>
                                      <p:cBhvr>
                                        <p:cTn id="45" dur="166" decel="50000">
                                          <p:stCondLst>
                                            <p:cond delay="1834"/>
                                          </p:stCondLst>
                                        </p:cTn>
                                        <p:tgtEl>
                                          <p:spTgt spid="10"/>
                                        </p:tgtEl>
                                      </p:cBhvr>
                                      <p:to x="100000" y="100000"/>
                                    </p:animScale>
                                  </p:childTnLst>
                                </p:cTn>
                              </p:par>
                              <p:par>
                                <p:cTn id="46" presetID="26" presetClass="entr" presetSubtype="0" fill="hold" grpId="0" nodeType="with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wipe(down)">
                                      <p:cBhvr>
                                        <p:cTn id="48" dur="580">
                                          <p:stCondLst>
                                            <p:cond delay="0"/>
                                          </p:stCondLst>
                                        </p:cTn>
                                        <p:tgtEl>
                                          <p:spTgt spid="42"/>
                                        </p:tgtEl>
                                      </p:cBhvr>
                                    </p:animEffect>
                                    <p:anim calcmode="lin" valueType="num">
                                      <p:cBhvr>
                                        <p:cTn id="49" dur="1822" tmFilter="0,0; 0.14,0.36; 0.43,0.73; 0.71,0.91; 1.0,1.0">
                                          <p:stCondLst>
                                            <p:cond delay="0"/>
                                          </p:stCondLst>
                                        </p:cTn>
                                        <p:tgtEl>
                                          <p:spTgt spid="42"/>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42"/>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42"/>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42"/>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42"/>
                                        </p:tgtEl>
                                        <p:attrNameLst>
                                          <p:attrName>ppt_y</p:attrName>
                                        </p:attrNameLst>
                                      </p:cBhvr>
                                      <p:tavLst>
                                        <p:tav tm="0" fmla="#ppt_y-sin(pi*$)/81">
                                          <p:val>
                                            <p:fltVal val="0"/>
                                          </p:val>
                                        </p:tav>
                                        <p:tav tm="100000">
                                          <p:val>
                                            <p:fltVal val="1"/>
                                          </p:val>
                                        </p:tav>
                                      </p:tavLst>
                                    </p:anim>
                                    <p:animScale>
                                      <p:cBhvr>
                                        <p:cTn id="54" dur="26">
                                          <p:stCondLst>
                                            <p:cond delay="650"/>
                                          </p:stCondLst>
                                        </p:cTn>
                                        <p:tgtEl>
                                          <p:spTgt spid="42"/>
                                        </p:tgtEl>
                                      </p:cBhvr>
                                      <p:to x="100000" y="60000"/>
                                    </p:animScale>
                                    <p:animScale>
                                      <p:cBhvr>
                                        <p:cTn id="55" dur="166" decel="50000">
                                          <p:stCondLst>
                                            <p:cond delay="676"/>
                                          </p:stCondLst>
                                        </p:cTn>
                                        <p:tgtEl>
                                          <p:spTgt spid="42"/>
                                        </p:tgtEl>
                                      </p:cBhvr>
                                      <p:to x="100000" y="100000"/>
                                    </p:animScale>
                                    <p:animScale>
                                      <p:cBhvr>
                                        <p:cTn id="56" dur="26">
                                          <p:stCondLst>
                                            <p:cond delay="1312"/>
                                          </p:stCondLst>
                                        </p:cTn>
                                        <p:tgtEl>
                                          <p:spTgt spid="42"/>
                                        </p:tgtEl>
                                      </p:cBhvr>
                                      <p:to x="100000" y="80000"/>
                                    </p:animScale>
                                    <p:animScale>
                                      <p:cBhvr>
                                        <p:cTn id="57" dur="166" decel="50000">
                                          <p:stCondLst>
                                            <p:cond delay="1338"/>
                                          </p:stCondLst>
                                        </p:cTn>
                                        <p:tgtEl>
                                          <p:spTgt spid="42"/>
                                        </p:tgtEl>
                                      </p:cBhvr>
                                      <p:to x="100000" y="100000"/>
                                    </p:animScale>
                                    <p:animScale>
                                      <p:cBhvr>
                                        <p:cTn id="58" dur="26">
                                          <p:stCondLst>
                                            <p:cond delay="1642"/>
                                          </p:stCondLst>
                                        </p:cTn>
                                        <p:tgtEl>
                                          <p:spTgt spid="42"/>
                                        </p:tgtEl>
                                      </p:cBhvr>
                                      <p:to x="100000" y="90000"/>
                                    </p:animScale>
                                    <p:animScale>
                                      <p:cBhvr>
                                        <p:cTn id="59" dur="166" decel="50000">
                                          <p:stCondLst>
                                            <p:cond delay="1668"/>
                                          </p:stCondLst>
                                        </p:cTn>
                                        <p:tgtEl>
                                          <p:spTgt spid="42"/>
                                        </p:tgtEl>
                                      </p:cBhvr>
                                      <p:to x="100000" y="100000"/>
                                    </p:animScale>
                                    <p:animScale>
                                      <p:cBhvr>
                                        <p:cTn id="60" dur="26">
                                          <p:stCondLst>
                                            <p:cond delay="1808"/>
                                          </p:stCondLst>
                                        </p:cTn>
                                        <p:tgtEl>
                                          <p:spTgt spid="42"/>
                                        </p:tgtEl>
                                      </p:cBhvr>
                                      <p:to x="100000" y="95000"/>
                                    </p:animScale>
                                    <p:animScale>
                                      <p:cBhvr>
                                        <p:cTn id="61" dur="166" decel="50000">
                                          <p:stCondLst>
                                            <p:cond delay="1834"/>
                                          </p:stCondLst>
                                        </p:cTn>
                                        <p:tgtEl>
                                          <p:spTgt spid="42"/>
                                        </p:tgtEl>
                                      </p:cBhvr>
                                      <p:to x="100000" y="100000"/>
                                    </p:animScale>
                                  </p:childTnLst>
                                </p:cTn>
                              </p:par>
                              <p:par>
                                <p:cTn id="62" presetID="26" presetClass="entr" presetSubtype="0" fill="hold" grpId="0" nodeType="with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down)">
                                      <p:cBhvr>
                                        <p:cTn id="64" dur="580">
                                          <p:stCondLst>
                                            <p:cond delay="0"/>
                                          </p:stCondLst>
                                        </p:cTn>
                                        <p:tgtEl>
                                          <p:spTgt spid="32"/>
                                        </p:tgtEl>
                                      </p:cBhvr>
                                    </p:animEffect>
                                    <p:anim calcmode="lin" valueType="num">
                                      <p:cBhvr>
                                        <p:cTn id="65" dur="1822"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66" dur="664"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67" dur="664" tmFilter="0, 0; 0.125,0.2665; 0.25,0.4; 0.375,0.465; 0.5,0.5;  0.625,0.535; 0.75,0.6; 0.875,0.7335; 1,1">
                                          <p:stCondLst>
                                            <p:cond delay="664"/>
                                          </p:stCondLst>
                                        </p:cTn>
                                        <p:tgtEl>
                                          <p:spTgt spid="32"/>
                                        </p:tgtEl>
                                        <p:attrNameLst>
                                          <p:attrName>ppt_y</p:attrName>
                                        </p:attrNameLst>
                                      </p:cBhvr>
                                      <p:tavLst>
                                        <p:tav tm="0" fmla="#ppt_y-sin(pi*$)/9">
                                          <p:val>
                                            <p:fltVal val="0"/>
                                          </p:val>
                                        </p:tav>
                                        <p:tav tm="100000">
                                          <p:val>
                                            <p:fltVal val="1"/>
                                          </p:val>
                                        </p:tav>
                                      </p:tavLst>
                                    </p:anim>
                                    <p:anim calcmode="lin" valueType="num">
                                      <p:cBhvr>
                                        <p:cTn id="68" dur="332" tmFilter="0, 0; 0.125,0.2665; 0.25,0.4; 0.375,0.465; 0.5,0.5;  0.625,0.535; 0.75,0.6; 0.875,0.7335; 1,1">
                                          <p:stCondLst>
                                            <p:cond delay="1324"/>
                                          </p:stCondLst>
                                        </p:cTn>
                                        <p:tgtEl>
                                          <p:spTgt spid="32"/>
                                        </p:tgtEl>
                                        <p:attrNameLst>
                                          <p:attrName>ppt_y</p:attrName>
                                        </p:attrNameLst>
                                      </p:cBhvr>
                                      <p:tavLst>
                                        <p:tav tm="0" fmla="#ppt_y-sin(pi*$)/27">
                                          <p:val>
                                            <p:fltVal val="0"/>
                                          </p:val>
                                        </p:tav>
                                        <p:tav tm="100000">
                                          <p:val>
                                            <p:fltVal val="1"/>
                                          </p:val>
                                        </p:tav>
                                      </p:tavLst>
                                    </p:anim>
                                    <p:anim calcmode="lin" valueType="num">
                                      <p:cBhvr>
                                        <p:cTn id="69" dur="164" tmFilter="0, 0; 0.125,0.2665; 0.25,0.4; 0.375,0.465; 0.5,0.5;  0.625,0.535; 0.75,0.6; 0.875,0.7335; 1,1">
                                          <p:stCondLst>
                                            <p:cond delay="1656"/>
                                          </p:stCondLst>
                                        </p:cTn>
                                        <p:tgtEl>
                                          <p:spTgt spid="32"/>
                                        </p:tgtEl>
                                        <p:attrNameLst>
                                          <p:attrName>ppt_y</p:attrName>
                                        </p:attrNameLst>
                                      </p:cBhvr>
                                      <p:tavLst>
                                        <p:tav tm="0" fmla="#ppt_y-sin(pi*$)/81">
                                          <p:val>
                                            <p:fltVal val="0"/>
                                          </p:val>
                                        </p:tav>
                                        <p:tav tm="100000">
                                          <p:val>
                                            <p:fltVal val="1"/>
                                          </p:val>
                                        </p:tav>
                                      </p:tavLst>
                                    </p:anim>
                                    <p:animScale>
                                      <p:cBhvr>
                                        <p:cTn id="70" dur="26">
                                          <p:stCondLst>
                                            <p:cond delay="650"/>
                                          </p:stCondLst>
                                        </p:cTn>
                                        <p:tgtEl>
                                          <p:spTgt spid="32"/>
                                        </p:tgtEl>
                                      </p:cBhvr>
                                      <p:to x="100000" y="60000"/>
                                    </p:animScale>
                                    <p:animScale>
                                      <p:cBhvr>
                                        <p:cTn id="71" dur="166" decel="50000">
                                          <p:stCondLst>
                                            <p:cond delay="676"/>
                                          </p:stCondLst>
                                        </p:cTn>
                                        <p:tgtEl>
                                          <p:spTgt spid="32"/>
                                        </p:tgtEl>
                                      </p:cBhvr>
                                      <p:to x="100000" y="100000"/>
                                    </p:animScale>
                                    <p:animScale>
                                      <p:cBhvr>
                                        <p:cTn id="72" dur="26">
                                          <p:stCondLst>
                                            <p:cond delay="1312"/>
                                          </p:stCondLst>
                                        </p:cTn>
                                        <p:tgtEl>
                                          <p:spTgt spid="32"/>
                                        </p:tgtEl>
                                      </p:cBhvr>
                                      <p:to x="100000" y="80000"/>
                                    </p:animScale>
                                    <p:animScale>
                                      <p:cBhvr>
                                        <p:cTn id="73" dur="166" decel="50000">
                                          <p:stCondLst>
                                            <p:cond delay="1338"/>
                                          </p:stCondLst>
                                        </p:cTn>
                                        <p:tgtEl>
                                          <p:spTgt spid="32"/>
                                        </p:tgtEl>
                                      </p:cBhvr>
                                      <p:to x="100000" y="100000"/>
                                    </p:animScale>
                                    <p:animScale>
                                      <p:cBhvr>
                                        <p:cTn id="74" dur="26">
                                          <p:stCondLst>
                                            <p:cond delay="1642"/>
                                          </p:stCondLst>
                                        </p:cTn>
                                        <p:tgtEl>
                                          <p:spTgt spid="32"/>
                                        </p:tgtEl>
                                      </p:cBhvr>
                                      <p:to x="100000" y="90000"/>
                                    </p:animScale>
                                    <p:animScale>
                                      <p:cBhvr>
                                        <p:cTn id="75" dur="166" decel="50000">
                                          <p:stCondLst>
                                            <p:cond delay="1668"/>
                                          </p:stCondLst>
                                        </p:cTn>
                                        <p:tgtEl>
                                          <p:spTgt spid="32"/>
                                        </p:tgtEl>
                                      </p:cBhvr>
                                      <p:to x="100000" y="100000"/>
                                    </p:animScale>
                                    <p:animScale>
                                      <p:cBhvr>
                                        <p:cTn id="76" dur="26">
                                          <p:stCondLst>
                                            <p:cond delay="1808"/>
                                          </p:stCondLst>
                                        </p:cTn>
                                        <p:tgtEl>
                                          <p:spTgt spid="32"/>
                                        </p:tgtEl>
                                      </p:cBhvr>
                                      <p:to x="100000" y="95000"/>
                                    </p:animScale>
                                    <p:animScale>
                                      <p:cBhvr>
                                        <p:cTn id="77" dur="166" decel="50000">
                                          <p:stCondLst>
                                            <p:cond delay="1834"/>
                                          </p:stCondLst>
                                        </p:cTn>
                                        <p:tgtEl>
                                          <p:spTgt spid="3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4" grpId="0" animBg="1"/>
      <p:bldP spid="38" grpId="0" animBg="1"/>
      <p:bldP spid="42" grpId="0" animBg="1"/>
      <p:bldP spid="8" grpId="0"/>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flipH="1">
            <a:off x="1" y="4521903"/>
            <a:ext cx="4031399" cy="2197900"/>
            <a:chOff x="5917425" y="3435846"/>
            <a:chExt cx="3226575" cy="1707654"/>
          </a:xfrm>
        </p:grpSpPr>
        <p:pic>
          <p:nvPicPr>
            <p:cNvPr id="4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7914767" y="4482889"/>
            <a:ext cx="4300320" cy="2275929"/>
            <a:chOff x="5917425" y="3435846"/>
            <a:chExt cx="3226575" cy="1707654"/>
          </a:xfrm>
        </p:grpSpPr>
        <p:pic>
          <p:nvPicPr>
            <p:cNvPr id="4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 name="椭圆 32"/>
          <p:cNvSpPr/>
          <p:nvPr/>
        </p:nvSpPr>
        <p:spPr>
          <a:xfrm>
            <a:off x="5376109" y="1629269"/>
            <a:ext cx="1367796" cy="13677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dirty="0"/>
          </a:p>
        </p:txBody>
      </p:sp>
      <p:sp>
        <p:nvSpPr>
          <p:cNvPr id="36" name="Rectangle 49"/>
          <p:cNvSpPr/>
          <p:nvPr/>
        </p:nvSpPr>
        <p:spPr>
          <a:xfrm>
            <a:off x="2425700" y="3388942"/>
            <a:ext cx="7054850" cy="615549"/>
          </a:xfrm>
          <a:prstGeom prst="rect">
            <a:avLst/>
          </a:prstGeom>
          <a:effectLst/>
        </p:spPr>
        <p:txBody>
          <a:bodyPr wrap="square" lIns="121917" tIns="60958" rIns="121917" bIns="60958">
            <a:spAutoFit/>
          </a:bodyPr>
          <a:lstStyle/>
          <a:p>
            <a:pPr marL="0" lvl="1" algn="ctr"/>
            <a:r>
              <a:rPr lang="zh-CN" altLang="en-US" sz="3200" b="1" dirty="0" smtClean="0">
                <a:solidFill>
                  <a:schemeClr val="accent1"/>
                </a:solidFill>
                <a:latin typeface="微软雅黑" pitchFamily="34" charset="-122"/>
                <a:ea typeface="微软雅黑" pitchFamily="34" charset="-122"/>
              </a:rPr>
              <a:t>第一节  创业者</a:t>
            </a:r>
            <a:r>
              <a:rPr lang="zh-CN" altLang="en-US" sz="3200" b="1" dirty="0">
                <a:solidFill>
                  <a:schemeClr val="accent1"/>
                </a:solidFill>
                <a:latin typeface="微软雅黑" pitchFamily="34" charset="-122"/>
                <a:ea typeface="微软雅黑" pitchFamily="34" charset="-122"/>
              </a:rPr>
              <a:t>与创业</a:t>
            </a:r>
            <a:r>
              <a:rPr lang="zh-CN" altLang="en-US" sz="3200" b="1" dirty="0" smtClean="0">
                <a:solidFill>
                  <a:schemeClr val="accent1"/>
                </a:solidFill>
                <a:latin typeface="微软雅黑" pitchFamily="34" charset="-122"/>
                <a:ea typeface="微软雅黑" pitchFamily="34" charset="-122"/>
              </a:rPr>
              <a:t>能力</a:t>
            </a:r>
            <a:endParaRPr lang="en-US" altLang="zh-CN" sz="3200" b="1" dirty="0">
              <a:solidFill>
                <a:schemeClr val="accent1"/>
              </a:solidFill>
              <a:latin typeface="微软雅黑" pitchFamily="34" charset="-122"/>
              <a:ea typeface="微软雅黑" pitchFamily="34" charset="-122"/>
            </a:endParaRPr>
          </a:p>
        </p:txBody>
      </p:sp>
      <p:cxnSp>
        <p:nvCxnSpPr>
          <p:cNvPr id="38" name="Straight Connector 2"/>
          <p:cNvCxnSpPr/>
          <p:nvPr/>
        </p:nvCxnSpPr>
        <p:spPr>
          <a:xfrm>
            <a:off x="2667000" y="4014097"/>
            <a:ext cx="6813550" cy="0"/>
          </a:xfrm>
          <a:prstGeom prst="line">
            <a:avLst/>
          </a:prstGeom>
          <a:ln w="9525">
            <a:solidFill>
              <a:schemeClr val="accent1"/>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矩形 4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6" name="TextBox 45"/>
          <p:cNvSpPr txBox="1"/>
          <p:nvPr/>
        </p:nvSpPr>
        <p:spPr>
          <a:xfrm>
            <a:off x="5409004" y="2097723"/>
            <a:ext cx="1318496" cy="430883"/>
          </a:xfrm>
          <a:prstGeom prst="rect">
            <a:avLst/>
          </a:prstGeom>
          <a:noFill/>
          <a:effectLst/>
        </p:spPr>
        <p:txBody>
          <a:bodyPr wrap="none" lIns="121917" tIns="60958" rIns="121917" bIns="60958" rtlCol="0">
            <a:spAutoFit/>
          </a:bodyPr>
          <a:lstStyle/>
          <a:p>
            <a:pPr algn="ctr"/>
            <a:r>
              <a:rPr lang="en-US" altLang="zh-CN" sz="2000" b="1" dirty="0">
                <a:solidFill>
                  <a:schemeClr val="bg1"/>
                </a:solidFill>
                <a:latin typeface="微软雅黑" pitchFamily="34" charset="-122"/>
                <a:ea typeface="微软雅黑" pitchFamily="34" charset="-122"/>
              </a:rPr>
              <a:t>PART 01</a:t>
            </a:r>
          </a:p>
        </p:txBody>
      </p:sp>
    </p:spTree>
    <p:extLst>
      <p:ext uri="{BB962C8B-B14F-4D97-AF65-F5344CB8AC3E}">
        <p14:creationId xmlns:p14="http://schemas.microsoft.com/office/powerpoint/2010/main" val="329407134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 name="矩形 8"/>
          <p:cNvSpPr/>
          <p:nvPr/>
        </p:nvSpPr>
        <p:spPr>
          <a:xfrm>
            <a:off x="292100" y="1860816"/>
            <a:ext cx="3516313" cy="1938992"/>
          </a:xfrm>
          <a:prstGeom prst="rect">
            <a:avLst/>
          </a:prstGeom>
        </p:spPr>
        <p:txBody>
          <a:bodyPr wrap="square">
            <a:spAutoFit/>
          </a:bodyPr>
          <a:lstStyle/>
          <a:p>
            <a:pPr indent="457200" algn="just">
              <a:lnSpc>
                <a:spcPct val="120000"/>
              </a:lnSpc>
            </a:pPr>
            <a:r>
              <a:rPr lang="en-US" altLang="zh-CN" sz="2000" dirty="0">
                <a:solidFill>
                  <a:srgbClr val="FF0000"/>
                </a:solidFill>
                <a:latin typeface="微软雅黑" pitchFamily="34" charset="-122"/>
                <a:ea typeface="微软雅黑" pitchFamily="34" charset="-122"/>
              </a:rPr>
              <a:t>(1) </a:t>
            </a:r>
            <a:r>
              <a:rPr lang="zh-CN" altLang="en-US" sz="2000" dirty="0">
                <a:solidFill>
                  <a:srgbClr val="FF0000"/>
                </a:solidFill>
                <a:latin typeface="微软雅黑" pitchFamily="34" charset="-122"/>
                <a:ea typeface="微软雅黑" pitchFamily="34" charset="-122"/>
              </a:rPr>
              <a:t>电信设备制造商。</a:t>
            </a:r>
            <a:r>
              <a:rPr lang="zh-CN" altLang="en-US" sz="2000" dirty="0">
                <a:solidFill>
                  <a:schemeClr val="tx1">
                    <a:lumMod val="75000"/>
                    <a:lumOff val="25000"/>
                  </a:schemeClr>
                </a:solidFill>
                <a:latin typeface="微软雅黑" pitchFamily="34" charset="-122"/>
                <a:ea typeface="微软雅黑" pitchFamily="34" charset="-122"/>
              </a:rPr>
              <a:t>电信设备制造商可以在同一时间服务多家电信运营商</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并以此从</a:t>
            </a:r>
            <a:r>
              <a:rPr lang="zh-CN" altLang="en-US" sz="2000" dirty="0" smtClean="0">
                <a:solidFill>
                  <a:schemeClr val="tx1">
                    <a:lumMod val="75000"/>
                    <a:lumOff val="25000"/>
                  </a:schemeClr>
                </a:solidFill>
                <a:latin typeface="微软雅黑" pitchFamily="34" charset="-122"/>
                <a:ea typeface="微软雅黑" pitchFamily="34" charset="-122"/>
              </a:rPr>
              <a:t>规模经济</a:t>
            </a:r>
            <a:r>
              <a:rPr lang="zh-CN" altLang="en-US" sz="2000" dirty="0">
                <a:solidFill>
                  <a:schemeClr val="tx1">
                    <a:lumMod val="75000"/>
                    <a:lumOff val="25000"/>
                  </a:schemeClr>
                </a:solidFill>
                <a:latin typeface="微软雅黑" pitchFamily="34" charset="-122"/>
                <a:ea typeface="微软雅黑" pitchFamily="34" charset="-122"/>
              </a:rPr>
              <a:t>中获益</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其可以以更低的成本运营</a:t>
            </a:r>
            <a:r>
              <a:rPr lang="zh-CN" altLang="en-US" sz="2000" dirty="0" smtClean="0">
                <a:solidFill>
                  <a:schemeClr val="tx1">
                    <a:lumMod val="75000"/>
                    <a:lumOff val="25000"/>
                  </a:schemeClr>
                </a:solidFill>
                <a:latin typeface="微软雅黑" pitchFamily="34" charset="-122"/>
                <a:ea typeface="微软雅黑" pitchFamily="34" charset="-122"/>
              </a:rPr>
              <a:t>网络。</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13" name="矩形 12"/>
          <p:cNvSpPr/>
          <p:nvPr/>
        </p:nvSpPr>
        <p:spPr>
          <a:xfrm>
            <a:off x="7694253" y="1439989"/>
            <a:ext cx="4193135" cy="1938992"/>
          </a:xfrm>
          <a:prstGeom prst="rect">
            <a:avLst/>
          </a:prstGeom>
        </p:spPr>
        <p:txBody>
          <a:bodyPr wrap="square">
            <a:spAutoFit/>
          </a:bodyPr>
          <a:lstStyle/>
          <a:p>
            <a:pPr indent="457200" algn="just">
              <a:lnSpc>
                <a:spcPct val="120000"/>
              </a:lnSpc>
            </a:pPr>
            <a:r>
              <a:rPr lang="en-US" altLang="zh-CN" sz="2000" dirty="0">
                <a:solidFill>
                  <a:srgbClr val="FF0000"/>
                </a:solidFill>
                <a:latin typeface="微软雅黑" pitchFamily="34" charset="-122"/>
                <a:ea typeface="微软雅黑" pitchFamily="34" charset="-122"/>
              </a:rPr>
              <a:t>(2) </a:t>
            </a:r>
            <a:r>
              <a:rPr lang="zh-CN" altLang="en-US" sz="2000" dirty="0">
                <a:solidFill>
                  <a:srgbClr val="FF0000"/>
                </a:solidFill>
                <a:latin typeface="微软雅黑" pitchFamily="34" charset="-122"/>
                <a:ea typeface="微软雅黑" pitchFamily="34" charset="-122"/>
              </a:rPr>
              <a:t>业务分拆的电信运营商</a:t>
            </a:r>
            <a:r>
              <a:rPr lang="zh-CN" altLang="en-US" sz="2000" dirty="0" smtClean="0">
                <a:solidFill>
                  <a:srgbClr val="FF0000"/>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在</a:t>
            </a:r>
            <a:r>
              <a:rPr lang="zh-CN" altLang="en-US" sz="2000" dirty="0">
                <a:solidFill>
                  <a:schemeClr val="tx1">
                    <a:lumMod val="75000"/>
                    <a:lumOff val="25000"/>
                  </a:schemeClr>
                </a:solidFill>
                <a:latin typeface="微软雅黑" pitchFamily="34" charset="-122"/>
                <a:ea typeface="微软雅黑" pitchFamily="34" charset="-122"/>
              </a:rPr>
              <a:t>将基础设施业务拆分后</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电信运营商可以改进自己</a:t>
            </a:r>
            <a:r>
              <a:rPr lang="zh-CN" altLang="en-US" sz="2000" dirty="0" smtClean="0">
                <a:solidFill>
                  <a:schemeClr val="tx1">
                    <a:lumMod val="75000"/>
                    <a:lumOff val="25000"/>
                  </a:schemeClr>
                </a:solidFill>
                <a:latin typeface="微软雅黑" pitchFamily="34" charset="-122"/>
                <a:ea typeface="微软雅黑" pitchFamily="34" charset="-122"/>
              </a:rPr>
              <a:t>对品牌</a:t>
            </a:r>
            <a:r>
              <a:rPr lang="zh-CN" altLang="en-US" sz="2000" dirty="0">
                <a:solidFill>
                  <a:schemeClr val="tx1">
                    <a:lumMod val="75000"/>
                    <a:lumOff val="25000"/>
                  </a:schemeClr>
                </a:solidFill>
                <a:latin typeface="微软雅黑" pitchFamily="34" charset="-122"/>
                <a:ea typeface="微软雅黑" pitchFamily="34" charset="-122"/>
              </a:rPr>
              <a:t>和区隔客户以及服务的关注</a:t>
            </a:r>
            <a:r>
              <a:rPr lang="zh-CN" altLang="en-US" sz="2000" dirty="0" smtClean="0">
                <a:solidFill>
                  <a:schemeClr val="tx1">
                    <a:lumMod val="75000"/>
                    <a:lumOff val="25000"/>
                  </a:schemeClr>
                </a:solidFill>
                <a:latin typeface="微软雅黑" pitchFamily="34" charset="-122"/>
                <a:ea typeface="微软雅黑" pitchFamily="34" charset="-122"/>
              </a:rPr>
              <a:t>。客户</a:t>
            </a:r>
            <a:r>
              <a:rPr lang="zh-CN" altLang="en-US" sz="2000" dirty="0">
                <a:solidFill>
                  <a:schemeClr val="tx1">
                    <a:lumMod val="75000"/>
                    <a:lumOff val="25000"/>
                  </a:schemeClr>
                </a:solidFill>
                <a:latin typeface="微软雅黑" pitchFamily="34" charset="-122"/>
                <a:ea typeface="微软雅黑" pitchFamily="34" charset="-122"/>
              </a:rPr>
              <a:t>关系则成为核心资产与核心业务。</a:t>
            </a:r>
          </a:p>
        </p:txBody>
      </p:sp>
      <p:sp>
        <p:nvSpPr>
          <p:cNvPr id="26" name="矩形 25"/>
          <p:cNvSpPr/>
          <p:nvPr/>
        </p:nvSpPr>
        <p:spPr>
          <a:xfrm>
            <a:off x="2381249" y="4898956"/>
            <a:ext cx="6565901" cy="830997"/>
          </a:xfrm>
          <a:prstGeom prst="rect">
            <a:avLst/>
          </a:prstGeom>
        </p:spPr>
        <p:txBody>
          <a:bodyPr wrap="square">
            <a:spAutoFit/>
          </a:bodyPr>
          <a:lstStyle/>
          <a:p>
            <a:pPr indent="457200" algn="just">
              <a:lnSpc>
                <a:spcPct val="120000"/>
              </a:lnSpc>
            </a:pPr>
            <a:r>
              <a:rPr lang="en-US" altLang="zh-CN" sz="2000" dirty="0">
                <a:solidFill>
                  <a:srgbClr val="FF0000"/>
                </a:solidFill>
                <a:latin typeface="微软雅黑" pitchFamily="34" charset="-122"/>
                <a:ea typeface="微软雅黑" pitchFamily="34" charset="-122"/>
              </a:rPr>
              <a:t>(3) </a:t>
            </a:r>
            <a:r>
              <a:rPr lang="zh-CN" altLang="en-US" sz="2000" dirty="0">
                <a:solidFill>
                  <a:srgbClr val="FF0000"/>
                </a:solidFill>
                <a:latin typeface="微软雅黑" pitchFamily="34" charset="-122"/>
                <a:ea typeface="微软雅黑" pitchFamily="34" charset="-122"/>
              </a:rPr>
              <a:t>内容供应商</a:t>
            </a:r>
            <a:r>
              <a:rPr lang="zh-CN" altLang="en-US" sz="2000" dirty="0" smtClean="0">
                <a:solidFill>
                  <a:srgbClr val="FF0000"/>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对于</a:t>
            </a:r>
            <a:r>
              <a:rPr lang="zh-CN" altLang="en-US" sz="2000" dirty="0">
                <a:solidFill>
                  <a:schemeClr val="tx1">
                    <a:lumMod val="75000"/>
                    <a:lumOff val="25000"/>
                  </a:schemeClr>
                </a:solidFill>
                <a:latin typeface="微软雅黑" pitchFamily="34" charset="-122"/>
                <a:ea typeface="微软雅黑" pitchFamily="34" charset="-122"/>
              </a:rPr>
              <a:t>产品和服务创新而言</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分拆业务的电信运营商可以转变成</a:t>
            </a:r>
            <a:r>
              <a:rPr lang="zh-CN" altLang="en-US" sz="2000" dirty="0" smtClean="0">
                <a:solidFill>
                  <a:schemeClr val="tx1">
                    <a:lumMod val="75000"/>
                    <a:lumOff val="25000"/>
                  </a:schemeClr>
                </a:solidFill>
                <a:latin typeface="微软雅黑" pitchFamily="34" charset="-122"/>
                <a:ea typeface="微软雅黑" pitchFamily="34" charset="-122"/>
              </a:rPr>
              <a:t>规模更</a:t>
            </a:r>
            <a:r>
              <a:rPr lang="zh-CN" altLang="en-US" sz="2000" dirty="0">
                <a:solidFill>
                  <a:schemeClr val="tx1">
                    <a:lumMod val="75000"/>
                    <a:lumOff val="25000"/>
                  </a:schemeClr>
                </a:solidFill>
                <a:latin typeface="微软雅黑" pitchFamily="34" charset="-122"/>
                <a:ea typeface="微软雅黑" pitchFamily="34" charset="-122"/>
              </a:rPr>
              <a:t>小、 更具创新性的公司。</a:t>
            </a:r>
          </a:p>
        </p:txBody>
      </p:sp>
      <p:sp>
        <p:nvSpPr>
          <p:cNvPr id="23" name="Freeform 5"/>
          <p:cNvSpPr>
            <a:spLocks noEditPoints="1"/>
          </p:cNvSpPr>
          <p:nvPr/>
        </p:nvSpPr>
        <p:spPr bwMode="auto">
          <a:xfrm>
            <a:off x="5513197" y="2303078"/>
            <a:ext cx="858502" cy="1147315"/>
          </a:xfrm>
          <a:custGeom>
            <a:avLst/>
            <a:gdLst>
              <a:gd name="T0" fmla="*/ 143 w 708"/>
              <a:gd name="T1" fmla="*/ 358 h 965"/>
              <a:gd name="T2" fmla="*/ 218 w 708"/>
              <a:gd name="T3" fmla="*/ 534 h 965"/>
              <a:gd name="T4" fmla="*/ 278 w 708"/>
              <a:gd name="T5" fmla="*/ 675 h 965"/>
              <a:gd name="T6" fmla="*/ 415 w 708"/>
              <a:gd name="T7" fmla="*/ 679 h 965"/>
              <a:gd name="T8" fmla="*/ 445 w 708"/>
              <a:gd name="T9" fmla="*/ 623 h 965"/>
              <a:gd name="T10" fmla="*/ 521 w 708"/>
              <a:gd name="T11" fmla="*/ 482 h 965"/>
              <a:gd name="T12" fmla="*/ 354 w 708"/>
              <a:gd name="T13" fmla="*/ 147 h 965"/>
              <a:gd name="T14" fmla="*/ 293 w 708"/>
              <a:gd name="T15" fmla="*/ 723 h 965"/>
              <a:gd name="T16" fmla="*/ 224 w 708"/>
              <a:gd name="T17" fmla="*/ 643 h 965"/>
              <a:gd name="T18" fmla="*/ 150 w 708"/>
              <a:gd name="T19" fmla="*/ 506 h 965"/>
              <a:gd name="T20" fmla="*/ 354 w 708"/>
              <a:gd name="T21" fmla="*/ 103 h 965"/>
              <a:gd name="T22" fmla="*/ 558 w 708"/>
              <a:gd name="T23" fmla="*/ 506 h 965"/>
              <a:gd name="T24" fmla="*/ 485 w 708"/>
              <a:gd name="T25" fmla="*/ 643 h 965"/>
              <a:gd name="T26" fmla="*/ 415 w 708"/>
              <a:gd name="T27" fmla="*/ 723 h 965"/>
              <a:gd name="T28" fmla="*/ 253 w 708"/>
              <a:gd name="T29" fmla="*/ 865 h 965"/>
              <a:gd name="T30" fmla="*/ 425 w 708"/>
              <a:gd name="T31" fmla="*/ 898 h 965"/>
              <a:gd name="T32" fmla="*/ 425 w 708"/>
              <a:gd name="T33" fmla="*/ 832 h 965"/>
              <a:gd name="T34" fmla="*/ 274 w 708"/>
              <a:gd name="T35" fmla="*/ 885 h 965"/>
              <a:gd name="T36" fmla="*/ 438 w 708"/>
              <a:gd name="T37" fmla="*/ 885 h 965"/>
              <a:gd name="T38" fmla="*/ 459 w 708"/>
              <a:gd name="T39" fmla="*/ 865 h 965"/>
              <a:gd name="T40" fmla="*/ 253 w 708"/>
              <a:gd name="T41" fmla="*/ 762 h 965"/>
              <a:gd name="T42" fmla="*/ 459 w 708"/>
              <a:gd name="T43" fmla="*/ 865 h 965"/>
              <a:gd name="T44" fmla="*/ 457 w 708"/>
              <a:gd name="T45" fmla="*/ 403 h 965"/>
              <a:gd name="T46" fmla="*/ 388 w 708"/>
              <a:gd name="T47" fmla="*/ 472 h 965"/>
              <a:gd name="T48" fmla="*/ 321 w 708"/>
              <a:gd name="T49" fmla="*/ 472 h 965"/>
              <a:gd name="T50" fmla="*/ 251 w 708"/>
              <a:gd name="T51" fmla="*/ 403 h 965"/>
              <a:gd name="T52" fmla="*/ 251 w 708"/>
              <a:gd name="T53" fmla="*/ 336 h 965"/>
              <a:gd name="T54" fmla="*/ 321 w 708"/>
              <a:gd name="T55" fmla="*/ 267 h 965"/>
              <a:gd name="T56" fmla="*/ 388 w 708"/>
              <a:gd name="T57" fmla="*/ 267 h 965"/>
              <a:gd name="T58" fmla="*/ 457 w 708"/>
              <a:gd name="T59" fmla="*/ 336 h 965"/>
              <a:gd name="T60" fmla="*/ 681 w 708"/>
              <a:gd name="T61" fmla="*/ 326 h 965"/>
              <a:gd name="T62" fmla="*/ 644 w 708"/>
              <a:gd name="T63" fmla="*/ 358 h 965"/>
              <a:gd name="T64" fmla="*/ 681 w 708"/>
              <a:gd name="T65" fmla="*/ 379 h 965"/>
              <a:gd name="T66" fmla="*/ 681 w 708"/>
              <a:gd name="T67" fmla="*/ 326 h 965"/>
              <a:gd name="T68" fmla="*/ 603 w 708"/>
              <a:gd name="T69" fmla="*/ 142 h 965"/>
              <a:gd name="T70" fmla="*/ 565 w 708"/>
              <a:gd name="T71" fmla="*/ 105 h 965"/>
              <a:gd name="T72" fmla="*/ 576 w 708"/>
              <a:gd name="T73" fmla="*/ 170 h 965"/>
              <a:gd name="T74" fmla="*/ 380 w 708"/>
              <a:gd name="T75" fmla="*/ 69 h 965"/>
              <a:gd name="T76" fmla="*/ 354 w 708"/>
              <a:gd name="T77" fmla="*/ 0 h 965"/>
              <a:gd name="T78" fmla="*/ 327 w 708"/>
              <a:gd name="T79" fmla="*/ 69 h 965"/>
              <a:gd name="T80" fmla="*/ 130 w 708"/>
              <a:gd name="T81" fmla="*/ 173 h 965"/>
              <a:gd name="T82" fmla="*/ 142 w 708"/>
              <a:gd name="T83" fmla="*/ 110 h 965"/>
              <a:gd name="T84" fmla="*/ 104 w 708"/>
              <a:gd name="T85" fmla="*/ 147 h 965"/>
              <a:gd name="T86" fmla="*/ 63 w 708"/>
              <a:gd name="T87" fmla="*/ 358 h 965"/>
              <a:gd name="T88" fmla="*/ 28 w 708"/>
              <a:gd name="T89" fmla="*/ 326 h 965"/>
              <a:gd name="T90" fmla="*/ 28 w 708"/>
              <a:gd name="T91" fmla="*/ 379 h 965"/>
              <a:gd name="T92" fmla="*/ 63 w 708"/>
              <a:gd name="T93" fmla="*/ 358 h 9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08" h="965">
                <a:moveTo>
                  <a:pt x="354" y="147"/>
                </a:moveTo>
                <a:cubicBezTo>
                  <a:pt x="238" y="147"/>
                  <a:pt x="143" y="242"/>
                  <a:pt x="143" y="358"/>
                </a:cubicBezTo>
                <a:cubicBezTo>
                  <a:pt x="143" y="414"/>
                  <a:pt x="187" y="481"/>
                  <a:pt x="187" y="482"/>
                </a:cubicBezTo>
                <a:cubicBezTo>
                  <a:pt x="196" y="496"/>
                  <a:pt x="210" y="519"/>
                  <a:pt x="218" y="534"/>
                </a:cubicBezTo>
                <a:lnTo>
                  <a:pt x="263" y="623"/>
                </a:lnTo>
                <a:cubicBezTo>
                  <a:pt x="272" y="640"/>
                  <a:pt x="278" y="662"/>
                  <a:pt x="278" y="675"/>
                </a:cubicBezTo>
                <a:cubicBezTo>
                  <a:pt x="279" y="675"/>
                  <a:pt x="284" y="679"/>
                  <a:pt x="293" y="679"/>
                </a:cubicBezTo>
                <a:lnTo>
                  <a:pt x="415" y="679"/>
                </a:lnTo>
                <a:cubicBezTo>
                  <a:pt x="425" y="679"/>
                  <a:pt x="430" y="675"/>
                  <a:pt x="430" y="674"/>
                </a:cubicBezTo>
                <a:cubicBezTo>
                  <a:pt x="430" y="662"/>
                  <a:pt x="437" y="640"/>
                  <a:pt x="445" y="623"/>
                </a:cubicBezTo>
                <a:lnTo>
                  <a:pt x="491" y="534"/>
                </a:lnTo>
                <a:cubicBezTo>
                  <a:pt x="498" y="519"/>
                  <a:pt x="512" y="496"/>
                  <a:pt x="521" y="482"/>
                </a:cubicBezTo>
                <a:cubicBezTo>
                  <a:pt x="537" y="458"/>
                  <a:pt x="565" y="403"/>
                  <a:pt x="565" y="358"/>
                </a:cubicBezTo>
                <a:cubicBezTo>
                  <a:pt x="565" y="242"/>
                  <a:pt x="471" y="147"/>
                  <a:pt x="354" y="147"/>
                </a:cubicBezTo>
                <a:close/>
                <a:moveTo>
                  <a:pt x="415" y="723"/>
                </a:moveTo>
                <a:lnTo>
                  <a:pt x="293" y="723"/>
                </a:lnTo>
                <a:cubicBezTo>
                  <a:pt x="260" y="723"/>
                  <a:pt x="234" y="702"/>
                  <a:pt x="234" y="675"/>
                </a:cubicBezTo>
                <a:cubicBezTo>
                  <a:pt x="234" y="671"/>
                  <a:pt x="231" y="656"/>
                  <a:pt x="224" y="643"/>
                </a:cubicBezTo>
                <a:lnTo>
                  <a:pt x="178" y="554"/>
                </a:lnTo>
                <a:cubicBezTo>
                  <a:pt x="171" y="540"/>
                  <a:pt x="159" y="519"/>
                  <a:pt x="150" y="506"/>
                </a:cubicBezTo>
                <a:cubicBezTo>
                  <a:pt x="145" y="498"/>
                  <a:pt x="99" y="426"/>
                  <a:pt x="99" y="358"/>
                </a:cubicBezTo>
                <a:cubicBezTo>
                  <a:pt x="99" y="217"/>
                  <a:pt x="213" y="103"/>
                  <a:pt x="354" y="103"/>
                </a:cubicBezTo>
                <a:cubicBezTo>
                  <a:pt x="495" y="103"/>
                  <a:pt x="610" y="217"/>
                  <a:pt x="610" y="358"/>
                </a:cubicBezTo>
                <a:cubicBezTo>
                  <a:pt x="610" y="426"/>
                  <a:pt x="564" y="498"/>
                  <a:pt x="558" y="506"/>
                </a:cubicBezTo>
                <a:cubicBezTo>
                  <a:pt x="550" y="519"/>
                  <a:pt x="537" y="541"/>
                  <a:pt x="530" y="554"/>
                </a:cubicBezTo>
                <a:lnTo>
                  <a:pt x="485" y="643"/>
                </a:lnTo>
                <a:cubicBezTo>
                  <a:pt x="478" y="656"/>
                  <a:pt x="474" y="671"/>
                  <a:pt x="474" y="675"/>
                </a:cubicBezTo>
                <a:cubicBezTo>
                  <a:pt x="474" y="702"/>
                  <a:pt x="448" y="723"/>
                  <a:pt x="415" y="723"/>
                </a:cubicBezTo>
                <a:close/>
                <a:moveTo>
                  <a:pt x="287" y="832"/>
                </a:moveTo>
                <a:cubicBezTo>
                  <a:pt x="268" y="832"/>
                  <a:pt x="253" y="847"/>
                  <a:pt x="253" y="865"/>
                </a:cubicBezTo>
                <a:cubicBezTo>
                  <a:pt x="253" y="883"/>
                  <a:pt x="268" y="898"/>
                  <a:pt x="287" y="898"/>
                </a:cubicBezTo>
                <a:lnTo>
                  <a:pt x="425" y="898"/>
                </a:lnTo>
                <a:cubicBezTo>
                  <a:pt x="444" y="898"/>
                  <a:pt x="459" y="883"/>
                  <a:pt x="459" y="865"/>
                </a:cubicBezTo>
                <a:cubicBezTo>
                  <a:pt x="459" y="847"/>
                  <a:pt x="444" y="832"/>
                  <a:pt x="425" y="832"/>
                </a:cubicBezTo>
                <a:lnTo>
                  <a:pt x="287" y="832"/>
                </a:lnTo>
                <a:close/>
                <a:moveTo>
                  <a:pt x="274" y="885"/>
                </a:moveTo>
                <a:cubicBezTo>
                  <a:pt x="275" y="929"/>
                  <a:pt x="312" y="965"/>
                  <a:pt x="356" y="965"/>
                </a:cubicBezTo>
                <a:cubicBezTo>
                  <a:pt x="401" y="965"/>
                  <a:pt x="437" y="929"/>
                  <a:pt x="438" y="885"/>
                </a:cubicBezTo>
                <a:lnTo>
                  <a:pt x="274" y="885"/>
                </a:lnTo>
                <a:close/>
                <a:moveTo>
                  <a:pt x="459" y="865"/>
                </a:moveTo>
                <a:lnTo>
                  <a:pt x="253" y="865"/>
                </a:lnTo>
                <a:lnTo>
                  <a:pt x="253" y="762"/>
                </a:lnTo>
                <a:lnTo>
                  <a:pt x="459" y="762"/>
                </a:lnTo>
                <a:lnTo>
                  <a:pt x="459" y="865"/>
                </a:lnTo>
                <a:close/>
                <a:moveTo>
                  <a:pt x="491" y="369"/>
                </a:moveTo>
                <a:cubicBezTo>
                  <a:pt x="491" y="388"/>
                  <a:pt x="476" y="403"/>
                  <a:pt x="457" y="403"/>
                </a:cubicBezTo>
                <a:lnTo>
                  <a:pt x="388" y="403"/>
                </a:lnTo>
                <a:lnTo>
                  <a:pt x="388" y="472"/>
                </a:lnTo>
                <a:cubicBezTo>
                  <a:pt x="388" y="491"/>
                  <a:pt x="373" y="506"/>
                  <a:pt x="354" y="506"/>
                </a:cubicBezTo>
                <a:cubicBezTo>
                  <a:pt x="336" y="506"/>
                  <a:pt x="321" y="491"/>
                  <a:pt x="321" y="472"/>
                </a:cubicBezTo>
                <a:lnTo>
                  <a:pt x="321" y="403"/>
                </a:lnTo>
                <a:lnTo>
                  <a:pt x="251" y="403"/>
                </a:lnTo>
                <a:cubicBezTo>
                  <a:pt x="233" y="403"/>
                  <a:pt x="218" y="388"/>
                  <a:pt x="218" y="369"/>
                </a:cubicBezTo>
                <a:cubicBezTo>
                  <a:pt x="218" y="351"/>
                  <a:pt x="233" y="336"/>
                  <a:pt x="251" y="336"/>
                </a:cubicBezTo>
                <a:lnTo>
                  <a:pt x="321" y="336"/>
                </a:lnTo>
                <a:lnTo>
                  <a:pt x="321" y="267"/>
                </a:lnTo>
                <a:cubicBezTo>
                  <a:pt x="321" y="248"/>
                  <a:pt x="336" y="233"/>
                  <a:pt x="354" y="233"/>
                </a:cubicBezTo>
                <a:cubicBezTo>
                  <a:pt x="373" y="233"/>
                  <a:pt x="388" y="248"/>
                  <a:pt x="388" y="267"/>
                </a:cubicBezTo>
                <a:lnTo>
                  <a:pt x="388" y="336"/>
                </a:lnTo>
                <a:lnTo>
                  <a:pt x="457" y="336"/>
                </a:lnTo>
                <a:cubicBezTo>
                  <a:pt x="476" y="336"/>
                  <a:pt x="491" y="351"/>
                  <a:pt x="491" y="369"/>
                </a:cubicBezTo>
                <a:close/>
                <a:moveTo>
                  <a:pt x="681" y="326"/>
                </a:moveTo>
                <a:lnTo>
                  <a:pt x="643" y="326"/>
                </a:lnTo>
                <a:cubicBezTo>
                  <a:pt x="644" y="337"/>
                  <a:pt x="644" y="347"/>
                  <a:pt x="644" y="358"/>
                </a:cubicBezTo>
                <a:cubicBezTo>
                  <a:pt x="644" y="365"/>
                  <a:pt x="644" y="372"/>
                  <a:pt x="643" y="379"/>
                </a:cubicBezTo>
                <a:lnTo>
                  <a:pt x="681" y="379"/>
                </a:lnTo>
                <a:cubicBezTo>
                  <a:pt x="696" y="379"/>
                  <a:pt x="708" y="367"/>
                  <a:pt x="708" y="353"/>
                </a:cubicBezTo>
                <a:cubicBezTo>
                  <a:pt x="708" y="338"/>
                  <a:pt x="696" y="326"/>
                  <a:pt x="681" y="326"/>
                </a:cubicBezTo>
                <a:close/>
                <a:moveTo>
                  <a:pt x="576" y="170"/>
                </a:moveTo>
                <a:lnTo>
                  <a:pt x="603" y="142"/>
                </a:lnTo>
                <a:cubicBezTo>
                  <a:pt x="614" y="132"/>
                  <a:pt x="614" y="114"/>
                  <a:pt x="604" y="104"/>
                </a:cubicBezTo>
                <a:cubicBezTo>
                  <a:pt x="593" y="94"/>
                  <a:pt x="576" y="94"/>
                  <a:pt x="565" y="105"/>
                </a:cubicBezTo>
                <a:lnTo>
                  <a:pt x="538" y="133"/>
                </a:lnTo>
                <a:cubicBezTo>
                  <a:pt x="551" y="144"/>
                  <a:pt x="564" y="156"/>
                  <a:pt x="576" y="170"/>
                </a:cubicBezTo>
                <a:close/>
                <a:moveTo>
                  <a:pt x="354" y="67"/>
                </a:moveTo>
                <a:cubicBezTo>
                  <a:pt x="362" y="67"/>
                  <a:pt x="371" y="68"/>
                  <a:pt x="380" y="69"/>
                </a:cubicBezTo>
                <a:lnTo>
                  <a:pt x="380" y="28"/>
                </a:lnTo>
                <a:cubicBezTo>
                  <a:pt x="380" y="12"/>
                  <a:pt x="368" y="0"/>
                  <a:pt x="354" y="0"/>
                </a:cubicBezTo>
                <a:cubicBezTo>
                  <a:pt x="339" y="0"/>
                  <a:pt x="327" y="12"/>
                  <a:pt x="327" y="28"/>
                </a:cubicBezTo>
                <a:lnTo>
                  <a:pt x="327" y="69"/>
                </a:lnTo>
                <a:cubicBezTo>
                  <a:pt x="336" y="68"/>
                  <a:pt x="345" y="67"/>
                  <a:pt x="354" y="67"/>
                </a:cubicBezTo>
                <a:close/>
                <a:moveTo>
                  <a:pt x="130" y="173"/>
                </a:moveTo>
                <a:cubicBezTo>
                  <a:pt x="141" y="159"/>
                  <a:pt x="154" y="147"/>
                  <a:pt x="167" y="136"/>
                </a:cubicBezTo>
                <a:lnTo>
                  <a:pt x="142" y="110"/>
                </a:lnTo>
                <a:cubicBezTo>
                  <a:pt x="131" y="99"/>
                  <a:pt x="114" y="99"/>
                  <a:pt x="103" y="109"/>
                </a:cubicBezTo>
                <a:cubicBezTo>
                  <a:pt x="93" y="119"/>
                  <a:pt x="93" y="136"/>
                  <a:pt x="104" y="147"/>
                </a:cubicBezTo>
                <a:lnTo>
                  <a:pt x="130" y="173"/>
                </a:lnTo>
                <a:close/>
                <a:moveTo>
                  <a:pt x="63" y="358"/>
                </a:moveTo>
                <a:cubicBezTo>
                  <a:pt x="63" y="347"/>
                  <a:pt x="64" y="337"/>
                  <a:pt x="65" y="326"/>
                </a:cubicBezTo>
                <a:lnTo>
                  <a:pt x="28" y="326"/>
                </a:lnTo>
                <a:cubicBezTo>
                  <a:pt x="12" y="326"/>
                  <a:pt x="0" y="338"/>
                  <a:pt x="0" y="353"/>
                </a:cubicBezTo>
                <a:cubicBezTo>
                  <a:pt x="0" y="367"/>
                  <a:pt x="12" y="379"/>
                  <a:pt x="28" y="379"/>
                </a:cubicBezTo>
                <a:lnTo>
                  <a:pt x="65" y="379"/>
                </a:lnTo>
                <a:cubicBezTo>
                  <a:pt x="64" y="372"/>
                  <a:pt x="63" y="365"/>
                  <a:pt x="63" y="358"/>
                </a:cubicBezTo>
                <a:close/>
              </a:path>
            </a:pathLst>
          </a:custGeom>
          <a:solidFill>
            <a:srgbClr val="242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zh-CN" altLang="en-US" sz="1799" dirty="0">
              <a:latin typeface="印品黑体" panose="00000500000000000000" pitchFamily="2" charset="-122"/>
              <a:ea typeface="印品黑体" panose="00000500000000000000" pitchFamily="2" charset="-122"/>
            </a:endParaRPr>
          </a:p>
        </p:txBody>
      </p:sp>
      <p:sp>
        <p:nvSpPr>
          <p:cNvPr id="24" name="Freeform 5"/>
          <p:cNvSpPr>
            <a:spLocks/>
          </p:cNvSpPr>
          <p:nvPr/>
        </p:nvSpPr>
        <p:spPr bwMode="auto">
          <a:xfrm>
            <a:off x="4332107" y="1291100"/>
            <a:ext cx="1515471" cy="2321606"/>
          </a:xfrm>
          <a:custGeom>
            <a:avLst/>
            <a:gdLst>
              <a:gd name="T0" fmla="*/ 207 w 1797"/>
              <a:gd name="T1" fmla="*/ 2754 h 2754"/>
              <a:gd name="T2" fmla="*/ 0 w 1797"/>
              <a:gd name="T3" fmla="*/ 1892 h 2754"/>
              <a:gd name="T4" fmla="*/ 1797 w 1797"/>
              <a:gd name="T5" fmla="*/ 0 h 2754"/>
              <a:gd name="T6" fmla="*/ 1797 w 1797"/>
              <a:gd name="T7" fmla="*/ 592 h 2754"/>
              <a:gd name="T8" fmla="*/ 591 w 1797"/>
              <a:gd name="T9" fmla="*/ 1892 h 2754"/>
              <a:gd name="T10" fmla="*/ 720 w 1797"/>
              <a:gd name="T11" fmla="*/ 2458 h 2754"/>
              <a:gd name="T12" fmla="*/ 207 w 1797"/>
              <a:gd name="T13" fmla="*/ 2754 h 2754"/>
            </a:gdLst>
            <a:ahLst/>
            <a:cxnLst>
              <a:cxn ang="0">
                <a:pos x="T0" y="T1"/>
              </a:cxn>
              <a:cxn ang="0">
                <a:pos x="T2" y="T3"/>
              </a:cxn>
              <a:cxn ang="0">
                <a:pos x="T4" y="T5"/>
              </a:cxn>
              <a:cxn ang="0">
                <a:pos x="T6" y="T7"/>
              </a:cxn>
              <a:cxn ang="0">
                <a:pos x="T8" y="T9"/>
              </a:cxn>
              <a:cxn ang="0">
                <a:pos x="T10" y="T11"/>
              </a:cxn>
              <a:cxn ang="0">
                <a:pos x="T12" y="T13"/>
              </a:cxn>
            </a:cxnLst>
            <a:rect l="0" t="0" r="r" b="b"/>
            <a:pathLst>
              <a:path w="1797" h="2754">
                <a:moveTo>
                  <a:pt x="207" y="2754"/>
                </a:moveTo>
                <a:cubicBezTo>
                  <a:pt x="75" y="2495"/>
                  <a:pt x="0" y="2202"/>
                  <a:pt x="0" y="1892"/>
                </a:cubicBezTo>
                <a:cubicBezTo>
                  <a:pt x="0" y="878"/>
                  <a:pt x="796" y="50"/>
                  <a:pt x="1797" y="0"/>
                </a:cubicBezTo>
                <a:lnTo>
                  <a:pt x="1797" y="592"/>
                </a:lnTo>
                <a:cubicBezTo>
                  <a:pt x="1123" y="642"/>
                  <a:pt x="591" y="1205"/>
                  <a:pt x="591" y="1892"/>
                </a:cubicBezTo>
                <a:cubicBezTo>
                  <a:pt x="591" y="2094"/>
                  <a:pt x="637" y="2286"/>
                  <a:pt x="720" y="2458"/>
                </a:cubicBezTo>
                <a:lnTo>
                  <a:pt x="207" y="2754"/>
                </a:lnTo>
                <a:close/>
              </a:path>
            </a:pathLst>
          </a:custGeom>
          <a:solidFill>
            <a:srgbClr val="0F914C"/>
          </a:solidFill>
          <a:ln>
            <a:noFill/>
          </a:ln>
        </p:spPr>
        <p:txBody>
          <a:bodyPr vert="horz" wrap="square" lIns="91404" tIns="45702" rIns="91404" bIns="45702" numCol="1" anchor="t" anchorCtr="0" compatLnSpc="1">
            <a:prstTxWarp prst="textNoShape">
              <a:avLst/>
            </a:prstTxWarp>
          </a:bodyPr>
          <a:lstStyle/>
          <a:p>
            <a:endParaRPr lang="zh-CN" altLang="en-US" sz="1799" dirty="0">
              <a:solidFill>
                <a:schemeClr val="accent3"/>
              </a:solidFill>
              <a:latin typeface="印品黑体" panose="00000500000000000000" pitchFamily="2" charset="-122"/>
              <a:ea typeface="印品黑体" panose="00000500000000000000" pitchFamily="2" charset="-122"/>
            </a:endParaRPr>
          </a:p>
        </p:txBody>
      </p:sp>
      <p:sp>
        <p:nvSpPr>
          <p:cNvPr id="25" name="Freeform 6"/>
          <p:cNvSpPr>
            <a:spLocks/>
          </p:cNvSpPr>
          <p:nvPr/>
        </p:nvSpPr>
        <p:spPr bwMode="auto">
          <a:xfrm>
            <a:off x="4587595" y="3504798"/>
            <a:ext cx="2681827" cy="977518"/>
          </a:xfrm>
          <a:custGeom>
            <a:avLst/>
            <a:gdLst>
              <a:gd name="T0" fmla="*/ 3180 w 3180"/>
              <a:gd name="T1" fmla="*/ 296 h 1160"/>
              <a:gd name="T2" fmla="*/ 1590 w 3180"/>
              <a:gd name="T3" fmla="*/ 1160 h 1160"/>
              <a:gd name="T4" fmla="*/ 0 w 3180"/>
              <a:gd name="T5" fmla="*/ 296 h 1160"/>
              <a:gd name="T6" fmla="*/ 513 w 3180"/>
              <a:gd name="T7" fmla="*/ 0 h 1160"/>
              <a:gd name="T8" fmla="*/ 1590 w 3180"/>
              <a:gd name="T9" fmla="*/ 570 h 1160"/>
              <a:gd name="T10" fmla="*/ 2667 w 3180"/>
              <a:gd name="T11" fmla="*/ 0 h 1160"/>
              <a:gd name="T12" fmla="*/ 3180 w 3180"/>
              <a:gd name="T13" fmla="*/ 296 h 1160"/>
            </a:gdLst>
            <a:ahLst/>
            <a:cxnLst>
              <a:cxn ang="0">
                <a:pos x="T0" y="T1"/>
              </a:cxn>
              <a:cxn ang="0">
                <a:pos x="T2" y="T3"/>
              </a:cxn>
              <a:cxn ang="0">
                <a:pos x="T4" y="T5"/>
              </a:cxn>
              <a:cxn ang="0">
                <a:pos x="T6" y="T7"/>
              </a:cxn>
              <a:cxn ang="0">
                <a:pos x="T8" y="T9"/>
              </a:cxn>
              <a:cxn ang="0">
                <a:pos x="T10" y="T11"/>
              </a:cxn>
              <a:cxn ang="0">
                <a:pos x="T12" y="T13"/>
              </a:cxn>
            </a:cxnLst>
            <a:rect l="0" t="0" r="r" b="b"/>
            <a:pathLst>
              <a:path w="3180" h="1160">
                <a:moveTo>
                  <a:pt x="3180" y="296"/>
                </a:moveTo>
                <a:cubicBezTo>
                  <a:pt x="2842" y="816"/>
                  <a:pt x="2256" y="1160"/>
                  <a:pt x="1590" y="1160"/>
                </a:cubicBezTo>
                <a:cubicBezTo>
                  <a:pt x="924" y="1160"/>
                  <a:pt x="338" y="816"/>
                  <a:pt x="0" y="296"/>
                </a:cubicBezTo>
                <a:lnTo>
                  <a:pt x="513" y="0"/>
                </a:lnTo>
                <a:cubicBezTo>
                  <a:pt x="748" y="344"/>
                  <a:pt x="1143" y="570"/>
                  <a:pt x="1590" y="570"/>
                </a:cubicBezTo>
                <a:cubicBezTo>
                  <a:pt x="2038" y="570"/>
                  <a:pt x="2432" y="344"/>
                  <a:pt x="2667" y="0"/>
                </a:cubicBezTo>
                <a:lnTo>
                  <a:pt x="3180" y="296"/>
                </a:lnTo>
                <a:close/>
              </a:path>
            </a:pathLst>
          </a:custGeom>
          <a:solidFill>
            <a:srgbClr val="26B375"/>
          </a:solidFill>
          <a:ln>
            <a:noFill/>
          </a:ln>
        </p:spPr>
        <p:txBody>
          <a:bodyPr vert="horz" wrap="square" lIns="91404" tIns="45702" rIns="91404" bIns="45702" numCol="1" anchor="t" anchorCtr="0" compatLnSpc="1">
            <a:prstTxWarp prst="textNoShape">
              <a:avLst/>
            </a:prstTxWarp>
          </a:bodyPr>
          <a:lstStyle/>
          <a:p>
            <a:endParaRPr lang="zh-CN" altLang="en-US" sz="1799" dirty="0">
              <a:solidFill>
                <a:schemeClr val="accent3"/>
              </a:solidFill>
              <a:latin typeface="印品黑体" panose="00000500000000000000" pitchFamily="2" charset="-122"/>
              <a:ea typeface="印品黑体" panose="00000500000000000000" pitchFamily="2" charset="-122"/>
            </a:endParaRPr>
          </a:p>
        </p:txBody>
      </p:sp>
      <p:sp>
        <p:nvSpPr>
          <p:cNvPr id="27" name="Freeform 7"/>
          <p:cNvSpPr>
            <a:spLocks/>
          </p:cNvSpPr>
          <p:nvPr/>
        </p:nvSpPr>
        <p:spPr bwMode="auto">
          <a:xfrm>
            <a:off x="6011026" y="1269723"/>
            <a:ext cx="1513884" cy="2321606"/>
          </a:xfrm>
          <a:custGeom>
            <a:avLst/>
            <a:gdLst>
              <a:gd name="T0" fmla="*/ 0 w 1797"/>
              <a:gd name="T1" fmla="*/ 0 h 2754"/>
              <a:gd name="T2" fmla="*/ 1797 w 1797"/>
              <a:gd name="T3" fmla="*/ 1892 h 2754"/>
              <a:gd name="T4" fmla="*/ 1590 w 1797"/>
              <a:gd name="T5" fmla="*/ 2754 h 2754"/>
              <a:gd name="T6" fmla="*/ 1077 w 1797"/>
              <a:gd name="T7" fmla="*/ 2458 h 2754"/>
              <a:gd name="T8" fmla="*/ 1206 w 1797"/>
              <a:gd name="T9" fmla="*/ 1892 h 2754"/>
              <a:gd name="T10" fmla="*/ 0 w 1797"/>
              <a:gd name="T11" fmla="*/ 592 h 2754"/>
              <a:gd name="T12" fmla="*/ 0 w 1797"/>
              <a:gd name="T13" fmla="*/ 0 h 2754"/>
            </a:gdLst>
            <a:ahLst/>
            <a:cxnLst>
              <a:cxn ang="0">
                <a:pos x="T0" y="T1"/>
              </a:cxn>
              <a:cxn ang="0">
                <a:pos x="T2" y="T3"/>
              </a:cxn>
              <a:cxn ang="0">
                <a:pos x="T4" y="T5"/>
              </a:cxn>
              <a:cxn ang="0">
                <a:pos x="T6" y="T7"/>
              </a:cxn>
              <a:cxn ang="0">
                <a:pos x="T8" y="T9"/>
              </a:cxn>
              <a:cxn ang="0">
                <a:pos x="T10" y="T11"/>
              </a:cxn>
              <a:cxn ang="0">
                <a:pos x="T12" y="T13"/>
              </a:cxn>
            </a:cxnLst>
            <a:rect l="0" t="0" r="r" b="b"/>
            <a:pathLst>
              <a:path w="1797" h="2754">
                <a:moveTo>
                  <a:pt x="0" y="0"/>
                </a:moveTo>
                <a:cubicBezTo>
                  <a:pt x="1001" y="50"/>
                  <a:pt x="1797" y="878"/>
                  <a:pt x="1797" y="1892"/>
                </a:cubicBezTo>
                <a:cubicBezTo>
                  <a:pt x="1797" y="2202"/>
                  <a:pt x="1722" y="2495"/>
                  <a:pt x="1590" y="2754"/>
                </a:cubicBezTo>
                <a:lnTo>
                  <a:pt x="1077" y="2458"/>
                </a:lnTo>
                <a:cubicBezTo>
                  <a:pt x="1160" y="2286"/>
                  <a:pt x="1206" y="2094"/>
                  <a:pt x="1206" y="1892"/>
                </a:cubicBezTo>
                <a:cubicBezTo>
                  <a:pt x="1206" y="1205"/>
                  <a:pt x="674" y="642"/>
                  <a:pt x="0" y="592"/>
                </a:cubicBezTo>
                <a:lnTo>
                  <a:pt x="0" y="0"/>
                </a:lnTo>
                <a:close/>
              </a:path>
            </a:pathLst>
          </a:custGeom>
          <a:solidFill>
            <a:srgbClr val="8CBF4A"/>
          </a:solidFill>
          <a:ln>
            <a:noFill/>
          </a:ln>
        </p:spPr>
        <p:txBody>
          <a:bodyPr vert="horz" wrap="square" lIns="91404" tIns="45702" rIns="91404" bIns="45702" numCol="1" anchor="t" anchorCtr="0" compatLnSpc="1">
            <a:prstTxWarp prst="textNoShape">
              <a:avLst/>
            </a:prstTxWarp>
          </a:bodyPr>
          <a:lstStyle/>
          <a:p>
            <a:endParaRPr lang="zh-CN" altLang="en-US" sz="1799" dirty="0">
              <a:solidFill>
                <a:schemeClr val="accent3"/>
              </a:solidFill>
              <a:latin typeface="印品黑体" panose="00000500000000000000" pitchFamily="2" charset="-122"/>
              <a:ea typeface="印品黑体" panose="00000500000000000000" pitchFamily="2" charset="-122"/>
            </a:endParaRPr>
          </a:p>
        </p:txBody>
      </p:sp>
      <p:sp>
        <p:nvSpPr>
          <p:cNvPr id="28" name="Freeform 8"/>
          <p:cNvSpPr>
            <a:spLocks/>
          </p:cNvSpPr>
          <p:nvPr/>
        </p:nvSpPr>
        <p:spPr bwMode="auto">
          <a:xfrm>
            <a:off x="5772993" y="4548965"/>
            <a:ext cx="311029" cy="268183"/>
          </a:xfrm>
          <a:custGeom>
            <a:avLst/>
            <a:gdLst>
              <a:gd name="T0" fmla="*/ 216 w 368"/>
              <a:gd name="T1" fmla="*/ 280 h 318"/>
              <a:gd name="T2" fmla="*/ 281 w 368"/>
              <a:gd name="T3" fmla="*/ 168 h 318"/>
              <a:gd name="T4" fmla="*/ 347 w 368"/>
              <a:gd name="T5" fmla="*/ 55 h 318"/>
              <a:gd name="T6" fmla="*/ 314 w 368"/>
              <a:gd name="T7" fmla="*/ 0 h 318"/>
              <a:gd name="T8" fmla="*/ 184 w 368"/>
              <a:gd name="T9" fmla="*/ 0 h 318"/>
              <a:gd name="T10" fmla="*/ 53 w 368"/>
              <a:gd name="T11" fmla="*/ 0 h 318"/>
              <a:gd name="T12" fmla="*/ 22 w 368"/>
              <a:gd name="T13" fmla="*/ 55 h 318"/>
              <a:gd name="T14" fmla="*/ 87 w 368"/>
              <a:gd name="T15" fmla="*/ 168 h 318"/>
              <a:gd name="T16" fmla="*/ 153 w 368"/>
              <a:gd name="T17" fmla="*/ 281 h 318"/>
              <a:gd name="T18" fmla="*/ 216 w 368"/>
              <a:gd name="T19" fmla="*/ 28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8" h="318">
                <a:moveTo>
                  <a:pt x="216" y="280"/>
                </a:moveTo>
                <a:lnTo>
                  <a:pt x="281" y="168"/>
                </a:lnTo>
                <a:cubicBezTo>
                  <a:pt x="303" y="130"/>
                  <a:pt x="325" y="92"/>
                  <a:pt x="347" y="55"/>
                </a:cubicBezTo>
                <a:cubicBezTo>
                  <a:pt x="368" y="18"/>
                  <a:pt x="357" y="0"/>
                  <a:pt x="314" y="0"/>
                </a:cubicBezTo>
                <a:lnTo>
                  <a:pt x="184" y="0"/>
                </a:lnTo>
                <a:cubicBezTo>
                  <a:pt x="140" y="0"/>
                  <a:pt x="97" y="0"/>
                  <a:pt x="53" y="0"/>
                </a:cubicBezTo>
                <a:cubicBezTo>
                  <a:pt x="11" y="0"/>
                  <a:pt x="0" y="18"/>
                  <a:pt x="22" y="55"/>
                </a:cubicBezTo>
                <a:lnTo>
                  <a:pt x="87" y="168"/>
                </a:lnTo>
                <a:cubicBezTo>
                  <a:pt x="109" y="206"/>
                  <a:pt x="131" y="244"/>
                  <a:pt x="153" y="281"/>
                </a:cubicBezTo>
                <a:cubicBezTo>
                  <a:pt x="174" y="318"/>
                  <a:pt x="195" y="318"/>
                  <a:pt x="216" y="280"/>
                </a:cubicBezTo>
                <a:close/>
              </a:path>
            </a:pathLst>
          </a:custGeom>
          <a:solidFill>
            <a:schemeClr val="accent3"/>
          </a:solidFill>
          <a:ln>
            <a:noFill/>
          </a:ln>
        </p:spPr>
        <p:txBody>
          <a:bodyPr vert="horz" wrap="square" lIns="91404" tIns="45702" rIns="91404" bIns="45702" numCol="1" anchor="t" anchorCtr="0" compatLnSpc="1">
            <a:prstTxWarp prst="textNoShape">
              <a:avLst/>
            </a:prstTxWarp>
          </a:bodyPr>
          <a:lstStyle/>
          <a:p>
            <a:endParaRPr lang="zh-CN" altLang="en-US" sz="1799" dirty="0">
              <a:solidFill>
                <a:schemeClr val="accent3"/>
              </a:solidFill>
              <a:latin typeface="印品黑体" panose="00000500000000000000" pitchFamily="2" charset="-122"/>
              <a:ea typeface="印品黑体" panose="00000500000000000000" pitchFamily="2" charset="-122"/>
            </a:endParaRPr>
          </a:p>
        </p:txBody>
      </p:sp>
      <p:sp>
        <p:nvSpPr>
          <p:cNvPr id="29" name="Freeform 9"/>
          <p:cNvSpPr>
            <a:spLocks/>
          </p:cNvSpPr>
          <p:nvPr/>
        </p:nvSpPr>
        <p:spPr bwMode="auto">
          <a:xfrm>
            <a:off x="4151012" y="1896146"/>
            <a:ext cx="299921" cy="298333"/>
          </a:xfrm>
          <a:custGeom>
            <a:avLst/>
            <a:gdLst>
              <a:gd name="T0" fmla="*/ 31 w 355"/>
              <a:gd name="T1" fmla="*/ 140 h 355"/>
              <a:gd name="T2" fmla="*/ 122 w 355"/>
              <a:gd name="T3" fmla="*/ 232 h 355"/>
              <a:gd name="T4" fmla="*/ 215 w 355"/>
              <a:gd name="T5" fmla="*/ 325 h 355"/>
              <a:gd name="T6" fmla="*/ 276 w 355"/>
              <a:gd name="T7" fmla="*/ 307 h 355"/>
              <a:gd name="T8" fmla="*/ 310 w 355"/>
              <a:gd name="T9" fmla="*/ 182 h 355"/>
              <a:gd name="T10" fmla="*/ 344 w 355"/>
              <a:gd name="T11" fmla="*/ 55 h 355"/>
              <a:gd name="T12" fmla="*/ 298 w 355"/>
              <a:gd name="T13" fmla="*/ 11 h 355"/>
              <a:gd name="T14" fmla="*/ 173 w 355"/>
              <a:gd name="T15" fmla="*/ 45 h 355"/>
              <a:gd name="T16" fmla="*/ 46 w 355"/>
              <a:gd name="T17" fmla="*/ 79 h 355"/>
              <a:gd name="T18" fmla="*/ 31 w 355"/>
              <a:gd name="T19" fmla="*/ 140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5" h="355">
                <a:moveTo>
                  <a:pt x="31" y="140"/>
                </a:moveTo>
                <a:lnTo>
                  <a:pt x="122" y="232"/>
                </a:lnTo>
                <a:cubicBezTo>
                  <a:pt x="153" y="263"/>
                  <a:pt x="184" y="294"/>
                  <a:pt x="215" y="325"/>
                </a:cubicBezTo>
                <a:cubicBezTo>
                  <a:pt x="245" y="355"/>
                  <a:pt x="265" y="349"/>
                  <a:pt x="276" y="307"/>
                </a:cubicBezTo>
                <a:lnTo>
                  <a:pt x="310" y="182"/>
                </a:lnTo>
                <a:cubicBezTo>
                  <a:pt x="321" y="140"/>
                  <a:pt x="332" y="97"/>
                  <a:pt x="344" y="55"/>
                </a:cubicBezTo>
                <a:cubicBezTo>
                  <a:pt x="355" y="14"/>
                  <a:pt x="340" y="0"/>
                  <a:pt x="298" y="11"/>
                </a:cubicBezTo>
                <a:lnTo>
                  <a:pt x="173" y="45"/>
                </a:lnTo>
                <a:cubicBezTo>
                  <a:pt x="130" y="56"/>
                  <a:pt x="88" y="67"/>
                  <a:pt x="46" y="79"/>
                </a:cubicBezTo>
                <a:cubicBezTo>
                  <a:pt x="5" y="89"/>
                  <a:pt x="0" y="110"/>
                  <a:pt x="31" y="140"/>
                </a:cubicBezTo>
                <a:close/>
              </a:path>
            </a:pathLst>
          </a:custGeom>
          <a:solidFill>
            <a:schemeClr val="accent3"/>
          </a:solidFill>
          <a:ln>
            <a:noFill/>
          </a:ln>
        </p:spPr>
        <p:txBody>
          <a:bodyPr vert="horz" wrap="square" lIns="91404" tIns="45702" rIns="91404" bIns="45702" numCol="1" anchor="t" anchorCtr="0" compatLnSpc="1">
            <a:prstTxWarp prst="textNoShape">
              <a:avLst/>
            </a:prstTxWarp>
          </a:bodyPr>
          <a:lstStyle/>
          <a:p>
            <a:endParaRPr lang="zh-CN" altLang="en-US" sz="1799" dirty="0">
              <a:solidFill>
                <a:schemeClr val="accent3"/>
              </a:solidFill>
              <a:latin typeface="印品黑体" panose="00000500000000000000" pitchFamily="2" charset="-122"/>
              <a:ea typeface="印品黑体" panose="00000500000000000000" pitchFamily="2" charset="-122"/>
            </a:endParaRPr>
          </a:p>
        </p:txBody>
      </p:sp>
      <p:sp>
        <p:nvSpPr>
          <p:cNvPr id="30" name="Freeform 10"/>
          <p:cNvSpPr>
            <a:spLocks/>
          </p:cNvSpPr>
          <p:nvPr/>
        </p:nvSpPr>
        <p:spPr bwMode="auto">
          <a:xfrm>
            <a:off x="7395920" y="1896146"/>
            <a:ext cx="298333" cy="298333"/>
          </a:xfrm>
          <a:custGeom>
            <a:avLst/>
            <a:gdLst>
              <a:gd name="T0" fmla="*/ 324 w 355"/>
              <a:gd name="T1" fmla="*/ 140 h 355"/>
              <a:gd name="T2" fmla="*/ 233 w 355"/>
              <a:gd name="T3" fmla="*/ 232 h 355"/>
              <a:gd name="T4" fmla="*/ 140 w 355"/>
              <a:gd name="T5" fmla="*/ 325 h 355"/>
              <a:gd name="T6" fmla="*/ 79 w 355"/>
              <a:gd name="T7" fmla="*/ 307 h 355"/>
              <a:gd name="T8" fmla="*/ 45 w 355"/>
              <a:gd name="T9" fmla="*/ 182 h 355"/>
              <a:gd name="T10" fmla="*/ 11 w 355"/>
              <a:gd name="T11" fmla="*/ 55 h 355"/>
              <a:gd name="T12" fmla="*/ 57 w 355"/>
              <a:gd name="T13" fmla="*/ 11 h 355"/>
              <a:gd name="T14" fmla="*/ 182 w 355"/>
              <a:gd name="T15" fmla="*/ 45 h 355"/>
              <a:gd name="T16" fmla="*/ 309 w 355"/>
              <a:gd name="T17" fmla="*/ 79 h 355"/>
              <a:gd name="T18" fmla="*/ 324 w 355"/>
              <a:gd name="T19" fmla="*/ 140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5" h="355">
                <a:moveTo>
                  <a:pt x="324" y="140"/>
                </a:moveTo>
                <a:lnTo>
                  <a:pt x="233" y="232"/>
                </a:lnTo>
                <a:cubicBezTo>
                  <a:pt x="202" y="263"/>
                  <a:pt x="171" y="294"/>
                  <a:pt x="140" y="325"/>
                </a:cubicBezTo>
                <a:cubicBezTo>
                  <a:pt x="110" y="355"/>
                  <a:pt x="90" y="349"/>
                  <a:pt x="79" y="307"/>
                </a:cubicBezTo>
                <a:lnTo>
                  <a:pt x="45" y="182"/>
                </a:lnTo>
                <a:cubicBezTo>
                  <a:pt x="34" y="140"/>
                  <a:pt x="23" y="97"/>
                  <a:pt x="11" y="55"/>
                </a:cubicBezTo>
                <a:cubicBezTo>
                  <a:pt x="0" y="14"/>
                  <a:pt x="15" y="0"/>
                  <a:pt x="57" y="11"/>
                </a:cubicBezTo>
                <a:lnTo>
                  <a:pt x="182" y="45"/>
                </a:lnTo>
                <a:cubicBezTo>
                  <a:pt x="224" y="56"/>
                  <a:pt x="267" y="67"/>
                  <a:pt x="309" y="79"/>
                </a:cubicBezTo>
                <a:cubicBezTo>
                  <a:pt x="350" y="89"/>
                  <a:pt x="355" y="110"/>
                  <a:pt x="324" y="140"/>
                </a:cubicBezTo>
                <a:close/>
              </a:path>
            </a:pathLst>
          </a:custGeom>
          <a:solidFill>
            <a:schemeClr val="accent3"/>
          </a:solidFill>
          <a:ln>
            <a:noFill/>
          </a:ln>
        </p:spPr>
        <p:txBody>
          <a:bodyPr vert="horz" wrap="square" lIns="91404" tIns="45702" rIns="91404" bIns="45702" numCol="1" anchor="t" anchorCtr="0" compatLnSpc="1">
            <a:prstTxWarp prst="textNoShape">
              <a:avLst/>
            </a:prstTxWarp>
          </a:bodyPr>
          <a:lstStyle/>
          <a:p>
            <a:endParaRPr lang="zh-CN" altLang="en-US" sz="1799" dirty="0">
              <a:solidFill>
                <a:schemeClr val="accent3"/>
              </a:solidFill>
              <a:latin typeface="印品黑体" panose="00000500000000000000" pitchFamily="2" charset="-122"/>
              <a:ea typeface="印品黑体" panose="00000500000000000000" pitchFamily="2" charset="-122"/>
            </a:endParaRP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9"/>
          <p:cNvSpPr txBox="1"/>
          <p:nvPr/>
        </p:nvSpPr>
        <p:spPr>
          <a:xfrm>
            <a:off x="840783" y="203271"/>
            <a:ext cx="7823791"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商业模式的基本</a:t>
            </a:r>
            <a:r>
              <a:rPr lang="zh-CN" altLang="en-US" sz="2400" b="1" dirty="0" smtClean="0">
                <a:solidFill>
                  <a:schemeClr val="tx1">
                    <a:lumMod val="75000"/>
                    <a:lumOff val="25000"/>
                  </a:schemeClr>
                </a:solidFill>
                <a:latin typeface="微软雅黑" pitchFamily="34" charset="-122"/>
                <a:ea typeface="微软雅黑" pitchFamily="34" charset="-122"/>
              </a:rPr>
              <a:t>式样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非绑定式商业</a:t>
            </a:r>
            <a:r>
              <a:rPr lang="zh-CN" altLang="en-US" sz="2400" b="1" dirty="0" smtClean="0">
                <a:solidFill>
                  <a:schemeClr val="tx1">
                    <a:lumMod val="75000"/>
                    <a:lumOff val="25000"/>
                  </a:schemeClr>
                </a:solidFill>
                <a:latin typeface="微软雅黑" pitchFamily="34" charset="-122"/>
                <a:ea typeface="微软雅黑" pitchFamily="34" charset="-122"/>
              </a:rPr>
              <a:t>模式</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35" name="矩形 34"/>
          <p:cNvSpPr/>
          <p:nvPr/>
        </p:nvSpPr>
        <p:spPr>
          <a:xfrm>
            <a:off x="884546" y="863474"/>
            <a:ext cx="7662553" cy="430374"/>
          </a:xfrm>
          <a:prstGeom prst="rect">
            <a:avLst/>
          </a:prstGeom>
        </p:spPr>
        <p:txBody>
          <a:bodyPr wrap="squar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2. </a:t>
            </a:r>
            <a:r>
              <a:rPr lang="zh-CN" altLang="en-US" sz="2000" b="1" dirty="0">
                <a:solidFill>
                  <a:schemeClr val="accent2"/>
                </a:solidFill>
                <a:latin typeface="微软雅黑" pitchFamily="34" charset="-122"/>
                <a:ea typeface="微软雅黑" pitchFamily="34" charset="-122"/>
              </a:rPr>
              <a:t>案例分享与讨论</a:t>
            </a:r>
            <a:r>
              <a:rPr lang="en-US" altLang="zh-CN" sz="2000" b="1" dirty="0">
                <a:solidFill>
                  <a:schemeClr val="accent2"/>
                </a:solidFill>
                <a:latin typeface="微软雅黑" pitchFamily="34" charset="-122"/>
                <a:ea typeface="微软雅黑" pitchFamily="34" charset="-122"/>
              </a:rPr>
              <a:t>: </a:t>
            </a:r>
            <a:r>
              <a:rPr lang="zh-CN" altLang="en-US" sz="2000" b="1" dirty="0">
                <a:solidFill>
                  <a:schemeClr val="accent2"/>
                </a:solidFill>
                <a:latin typeface="微软雅黑" pitchFamily="34" charset="-122"/>
                <a:ea typeface="微软雅黑" pitchFamily="34" charset="-122"/>
              </a:rPr>
              <a:t>移动电信行业的业务分拆</a:t>
            </a:r>
          </a:p>
        </p:txBody>
      </p:sp>
    </p:spTree>
    <p:extLst>
      <p:ext uri="{BB962C8B-B14F-4D97-AF65-F5344CB8AC3E}">
        <p14:creationId xmlns:p14="http://schemas.microsoft.com/office/powerpoint/2010/main" val="368339180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barn(inVertical)">
                                      <p:cBhvr>
                                        <p:cTn id="10" dur="500"/>
                                        <p:tgtEl>
                                          <p:spTgt spid="29"/>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p:cTn id="18" dur="500" fill="hold"/>
                                        <p:tgtEl>
                                          <p:spTgt spid="23"/>
                                        </p:tgtEl>
                                        <p:attrNameLst>
                                          <p:attrName>ppt_w</p:attrName>
                                        </p:attrNameLst>
                                      </p:cBhvr>
                                      <p:tavLst>
                                        <p:tav tm="0">
                                          <p:val>
                                            <p:fltVal val="0"/>
                                          </p:val>
                                        </p:tav>
                                        <p:tav tm="100000">
                                          <p:val>
                                            <p:strVal val="#ppt_w"/>
                                          </p:val>
                                        </p:tav>
                                      </p:tavLst>
                                    </p:anim>
                                    <p:anim calcmode="lin" valueType="num">
                                      <p:cBhvr>
                                        <p:cTn id="19" dur="500" fill="hold"/>
                                        <p:tgtEl>
                                          <p:spTgt spid="23"/>
                                        </p:tgtEl>
                                        <p:attrNameLst>
                                          <p:attrName>ppt_h</p:attrName>
                                        </p:attrNameLst>
                                      </p:cBhvr>
                                      <p:tavLst>
                                        <p:tav tm="0">
                                          <p:val>
                                            <p:fltVal val="0"/>
                                          </p:val>
                                        </p:tav>
                                        <p:tav tm="100000">
                                          <p:val>
                                            <p:strVal val="#ppt_h"/>
                                          </p:val>
                                        </p:tav>
                                      </p:tavLst>
                                    </p:anim>
                                    <p:animEffect transition="in" filter="fade">
                                      <p:cBhvr>
                                        <p:cTn id="20" dur="500"/>
                                        <p:tgtEl>
                                          <p:spTgt spid="23"/>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p:cTn id="23" dur="500" fill="hold"/>
                                        <p:tgtEl>
                                          <p:spTgt spid="27"/>
                                        </p:tgtEl>
                                        <p:attrNameLst>
                                          <p:attrName>ppt_w</p:attrName>
                                        </p:attrNameLst>
                                      </p:cBhvr>
                                      <p:tavLst>
                                        <p:tav tm="0">
                                          <p:val>
                                            <p:fltVal val="0"/>
                                          </p:val>
                                        </p:tav>
                                        <p:tav tm="100000">
                                          <p:val>
                                            <p:strVal val="#ppt_w"/>
                                          </p:val>
                                        </p:tav>
                                      </p:tavLst>
                                    </p:anim>
                                    <p:anim calcmode="lin" valueType="num">
                                      <p:cBhvr>
                                        <p:cTn id="24" dur="500" fill="hold"/>
                                        <p:tgtEl>
                                          <p:spTgt spid="27"/>
                                        </p:tgtEl>
                                        <p:attrNameLst>
                                          <p:attrName>ppt_h</p:attrName>
                                        </p:attrNameLst>
                                      </p:cBhvr>
                                      <p:tavLst>
                                        <p:tav tm="0">
                                          <p:val>
                                            <p:fltVal val="0"/>
                                          </p:val>
                                        </p:tav>
                                        <p:tav tm="100000">
                                          <p:val>
                                            <p:strVal val="#ppt_h"/>
                                          </p:val>
                                        </p:tav>
                                      </p:tavLst>
                                    </p:anim>
                                    <p:animEffect transition="in" filter="fade">
                                      <p:cBhvr>
                                        <p:cTn id="25" dur="500"/>
                                        <p:tgtEl>
                                          <p:spTgt spid="27"/>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p:cTn id="28" dur="500" fill="hold"/>
                                        <p:tgtEl>
                                          <p:spTgt spid="30"/>
                                        </p:tgtEl>
                                        <p:attrNameLst>
                                          <p:attrName>ppt_w</p:attrName>
                                        </p:attrNameLst>
                                      </p:cBhvr>
                                      <p:tavLst>
                                        <p:tav tm="0">
                                          <p:val>
                                            <p:fltVal val="0"/>
                                          </p:val>
                                        </p:tav>
                                        <p:tav tm="100000">
                                          <p:val>
                                            <p:strVal val="#ppt_w"/>
                                          </p:val>
                                        </p:tav>
                                      </p:tavLst>
                                    </p:anim>
                                    <p:anim calcmode="lin" valueType="num">
                                      <p:cBhvr>
                                        <p:cTn id="29" dur="500" fill="hold"/>
                                        <p:tgtEl>
                                          <p:spTgt spid="30"/>
                                        </p:tgtEl>
                                        <p:attrNameLst>
                                          <p:attrName>ppt_h</p:attrName>
                                        </p:attrNameLst>
                                      </p:cBhvr>
                                      <p:tavLst>
                                        <p:tav tm="0">
                                          <p:val>
                                            <p:fltVal val="0"/>
                                          </p:val>
                                        </p:tav>
                                        <p:tav tm="100000">
                                          <p:val>
                                            <p:strVal val="#ppt_h"/>
                                          </p:val>
                                        </p:tav>
                                      </p:tavLst>
                                    </p:anim>
                                    <p:animEffect transition="in" filter="fade">
                                      <p:cBhvr>
                                        <p:cTn id="30" dur="500"/>
                                        <p:tgtEl>
                                          <p:spTgt spid="30"/>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45" presetClass="entr" presetSubtype="0" fill="hold" grpId="0" nodeType="click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2000"/>
                                        <p:tgtEl>
                                          <p:spTgt spid="25"/>
                                        </p:tgtEl>
                                      </p:cBhvr>
                                    </p:animEffect>
                                    <p:anim calcmode="lin" valueType="num">
                                      <p:cBhvr>
                                        <p:cTn id="41" dur="2000" fill="hold"/>
                                        <p:tgtEl>
                                          <p:spTgt spid="25"/>
                                        </p:tgtEl>
                                        <p:attrNameLst>
                                          <p:attrName>ppt_w</p:attrName>
                                        </p:attrNameLst>
                                      </p:cBhvr>
                                      <p:tavLst>
                                        <p:tav tm="0" fmla="#ppt_w*sin(2.5*pi*$)">
                                          <p:val>
                                            <p:fltVal val="0"/>
                                          </p:val>
                                        </p:tav>
                                        <p:tav tm="100000">
                                          <p:val>
                                            <p:fltVal val="1"/>
                                          </p:val>
                                        </p:tav>
                                      </p:tavLst>
                                    </p:anim>
                                    <p:anim calcmode="lin" valueType="num">
                                      <p:cBhvr>
                                        <p:cTn id="42" dur="2000" fill="hold"/>
                                        <p:tgtEl>
                                          <p:spTgt spid="25"/>
                                        </p:tgtEl>
                                        <p:attrNameLst>
                                          <p:attrName>ppt_h</p:attrName>
                                        </p:attrNameLst>
                                      </p:cBhvr>
                                      <p:tavLst>
                                        <p:tav tm="0">
                                          <p:val>
                                            <p:strVal val="#ppt_h"/>
                                          </p:val>
                                        </p:tav>
                                        <p:tav tm="100000">
                                          <p:val>
                                            <p:strVal val="#ppt_h"/>
                                          </p:val>
                                        </p:tav>
                                      </p:tavLst>
                                    </p:anim>
                                  </p:childTnLst>
                                </p:cTn>
                              </p:par>
                              <p:par>
                                <p:cTn id="43" presetID="45" presetClass="entr" presetSubtype="0" fill="hold" grpId="0"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2000"/>
                                        <p:tgtEl>
                                          <p:spTgt spid="28"/>
                                        </p:tgtEl>
                                      </p:cBhvr>
                                    </p:animEffect>
                                    <p:anim calcmode="lin" valueType="num">
                                      <p:cBhvr>
                                        <p:cTn id="46" dur="2000" fill="hold"/>
                                        <p:tgtEl>
                                          <p:spTgt spid="28"/>
                                        </p:tgtEl>
                                        <p:attrNameLst>
                                          <p:attrName>ppt_w</p:attrName>
                                        </p:attrNameLst>
                                      </p:cBhvr>
                                      <p:tavLst>
                                        <p:tav tm="0" fmla="#ppt_w*sin(2.5*pi*$)">
                                          <p:val>
                                            <p:fltVal val="0"/>
                                          </p:val>
                                        </p:tav>
                                        <p:tav tm="100000">
                                          <p:val>
                                            <p:fltVal val="1"/>
                                          </p:val>
                                        </p:tav>
                                      </p:tavLst>
                                    </p:anim>
                                    <p:anim calcmode="lin" valueType="num">
                                      <p:cBhvr>
                                        <p:cTn id="47" dur="2000" fill="hold"/>
                                        <p:tgtEl>
                                          <p:spTgt spid="28"/>
                                        </p:tgtEl>
                                        <p:attrNameLst>
                                          <p:attrName>ppt_h</p:attrName>
                                        </p:attrNameLst>
                                      </p:cBhvr>
                                      <p:tavLst>
                                        <p:tav tm="0">
                                          <p:val>
                                            <p:strVal val="#ppt_h"/>
                                          </p:val>
                                        </p:tav>
                                        <p:tav tm="100000">
                                          <p:val>
                                            <p:strVal val="#ppt_h"/>
                                          </p:val>
                                        </p:tav>
                                      </p:tavLst>
                                    </p:anim>
                                  </p:childTnLst>
                                </p:cTn>
                              </p:par>
                              <p:par>
                                <p:cTn id="48" presetID="45" presetClass="entr" presetSubtype="0"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2000"/>
                                        <p:tgtEl>
                                          <p:spTgt spid="26"/>
                                        </p:tgtEl>
                                      </p:cBhvr>
                                    </p:animEffect>
                                    <p:anim calcmode="lin" valueType="num">
                                      <p:cBhvr>
                                        <p:cTn id="51" dur="2000" fill="hold"/>
                                        <p:tgtEl>
                                          <p:spTgt spid="26"/>
                                        </p:tgtEl>
                                        <p:attrNameLst>
                                          <p:attrName>ppt_w</p:attrName>
                                        </p:attrNameLst>
                                      </p:cBhvr>
                                      <p:tavLst>
                                        <p:tav tm="0" fmla="#ppt_w*sin(2.5*pi*$)">
                                          <p:val>
                                            <p:fltVal val="0"/>
                                          </p:val>
                                        </p:tav>
                                        <p:tav tm="100000">
                                          <p:val>
                                            <p:fltVal val="1"/>
                                          </p:val>
                                        </p:tav>
                                      </p:tavLst>
                                    </p:anim>
                                    <p:anim calcmode="lin" valueType="num">
                                      <p:cBhvr>
                                        <p:cTn id="52" dur="2000" fill="hold"/>
                                        <p:tgtEl>
                                          <p:spTgt spid="2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26" grpId="0"/>
      <p:bldP spid="23" grpId="0" animBg="1"/>
      <p:bldP spid="24" grpId="0" animBg="1"/>
      <p:bldP spid="25" grpId="0" animBg="1"/>
      <p:bldP spid="27" grpId="0" animBg="1"/>
      <p:bldP spid="28" grpId="0" animBg="1"/>
      <p:bldP spid="29" grpId="0" animBg="1"/>
      <p:bldP spid="30"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1" name="组合 2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660832" y="1510805"/>
            <a:ext cx="1924050" cy="4030663"/>
            <a:chOff x="1661530" y="2239405"/>
            <a:chExt cx="1924050" cy="4030663"/>
          </a:xfrm>
          <a:solidFill>
            <a:schemeClr val="accent2">
              <a:lumMod val="75000"/>
            </a:schemeClr>
          </a:solidFill>
        </p:grpSpPr>
        <p:sp>
          <p:nvSpPr>
            <p:cNvPr id="22" name="Freeform 47"/>
            <p:cNvSpPr>
              <a:spLocks/>
            </p:cNvSpPr>
            <p:nvPr/>
          </p:nvSpPr>
          <p:spPr bwMode="auto">
            <a:xfrm flipH="1">
              <a:off x="1661530" y="2290205"/>
              <a:ext cx="1924050" cy="3979863"/>
            </a:xfrm>
            <a:custGeom>
              <a:avLst/>
              <a:gdLst>
                <a:gd name="T0" fmla="*/ 450 w 450"/>
                <a:gd name="T1" fmla="*/ 409 h 931"/>
                <a:gd name="T2" fmla="*/ 450 w 450"/>
                <a:gd name="T3" fmla="*/ 562 h 931"/>
                <a:gd name="T4" fmla="*/ 410 w 450"/>
                <a:gd name="T5" fmla="*/ 562 h 931"/>
                <a:gd name="T6" fmla="*/ 400 w 450"/>
                <a:gd name="T7" fmla="*/ 419 h 931"/>
                <a:gd name="T8" fmla="*/ 341 w 450"/>
                <a:gd name="T9" fmla="*/ 292 h 931"/>
                <a:gd name="T10" fmla="*/ 336 w 450"/>
                <a:gd name="T11" fmla="*/ 526 h 931"/>
                <a:gd name="T12" fmla="*/ 374 w 450"/>
                <a:gd name="T13" fmla="*/ 931 h 931"/>
                <a:gd name="T14" fmla="*/ 324 w 450"/>
                <a:gd name="T15" fmla="*/ 931 h 931"/>
                <a:gd name="T16" fmla="*/ 262 w 450"/>
                <a:gd name="T17" fmla="*/ 511 h 931"/>
                <a:gd name="T18" fmla="*/ 238 w 450"/>
                <a:gd name="T19" fmla="*/ 511 h 931"/>
                <a:gd name="T20" fmla="*/ 215 w 450"/>
                <a:gd name="T21" fmla="*/ 931 h 931"/>
                <a:gd name="T22" fmla="*/ 165 w 450"/>
                <a:gd name="T23" fmla="*/ 931 h 931"/>
                <a:gd name="T24" fmla="*/ 165 w 450"/>
                <a:gd name="T25" fmla="*/ 423 h 931"/>
                <a:gd name="T26" fmla="*/ 188 w 450"/>
                <a:gd name="T27" fmla="*/ 285 h 931"/>
                <a:gd name="T28" fmla="*/ 31 w 450"/>
                <a:gd name="T29" fmla="*/ 114 h 931"/>
                <a:gd name="T30" fmla="*/ 0 w 450"/>
                <a:gd name="T31" fmla="*/ 16 h 931"/>
                <a:gd name="T32" fmla="*/ 44 w 450"/>
                <a:gd name="T33" fmla="*/ 0 h 931"/>
                <a:gd name="T34" fmla="*/ 179 w 450"/>
                <a:gd name="T35" fmla="*/ 197 h 931"/>
                <a:gd name="T36" fmla="*/ 225 w 450"/>
                <a:gd name="T37" fmla="*/ 197 h 931"/>
                <a:gd name="T38" fmla="*/ 255 w 450"/>
                <a:gd name="T39" fmla="*/ 240 h 931"/>
                <a:gd name="T40" fmla="*/ 200 w 450"/>
                <a:gd name="T41" fmla="*/ 411 h 931"/>
                <a:gd name="T42" fmla="*/ 225 w 450"/>
                <a:gd name="T43" fmla="*/ 450 h 931"/>
                <a:gd name="T44" fmla="*/ 266 w 450"/>
                <a:gd name="T45" fmla="*/ 416 h 931"/>
                <a:gd name="T46" fmla="*/ 255 w 450"/>
                <a:gd name="T47" fmla="*/ 240 h 931"/>
                <a:gd name="T48" fmla="*/ 307 w 450"/>
                <a:gd name="T49" fmla="*/ 195 h 931"/>
                <a:gd name="T50" fmla="*/ 400 w 450"/>
                <a:gd name="T51" fmla="*/ 257 h 931"/>
                <a:gd name="T52" fmla="*/ 450 w 450"/>
                <a:gd name="T53" fmla="*/ 409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0" h="931">
                  <a:moveTo>
                    <a:pt x="450" y="409"/>
                  </a:moveTo>
                  <a:cubicBezTo>
                    <a:pt x="450" y="562"/>
                    <a:pt x="450" y="562"/>
                    <a:pt x="450" y="562"/>
                  </a:cubicBezTo>
                  <a:cubicBezTo>
                    <a:pt x="410" y="562"/>
                    <a:pt x="410" y="562"/>
                    <a:pt x="410" y="562"/>
                  </a:cubicBezTo>
                  <a:cubicBezTo>
                    <a:pt x="400" y="419"/>
                    <a:pt x="400" y="419"/>
                    <a:pt x="400" y="419"/>
                  </a:cubicBezTo>
                  <a:cubicBezTo>
                    <a:pt x="341" y="292"/>
                    <a:pt x="341" y="292"/>
                    <a:pt x="341" y="292"/>
                  </a:cubicBezTo>
                  <a:cubicBezTo>
                    <a:pt x="341" y="292"/>
                    <a:pt x="319" y="381"/>
                    <a:pt x="336" y="526"/>
                  </a:cubicBezTo>
                  <a:cubicBezTo>
                    <a:pt x="353" y="671"/>
                    <a:pt x="374" y="931"/>
                    <a:pt x="374" y="931"/>
                  </a:cubicBezTo>
                  <a:cubicBezTo>
                    <a:pt x="324" y="931"/>
                    <a:pt x="324" y="931"/>
                    <a:pt x="324" y="931"/>
                  </a:cubicBezTo>
                  <a:cubicBezTo>
                    <a:pt x="262" y="511"/>
                    <a:pt x="262" y="511"/>
                    <a:pt x="262" y="511"/>
                  </a:cubicBezTo>
                  <a:cubicBezTo>
                    <a:pt x="238" y="511"/>
                    <a:pt x="238" y="511"/>
                    <a:pt x="238" y="511"/>
                  </a:cubicBezTo>
                  <a:cubicBezTo>
                    <a:pt x="215" y="931"/>
                    <a:pt x="215" y="931"/>
                    <a:pt x="215" y="931"/>
                  </a:cubicBezTo>
                  <a:cubicBezTo>
                    <a:pt x="165" y="931"/>
                    <a:pt x="165" y="931"/>
                    <a:pt x="165" y="931"/>
                  </a:cubicBezTo>
                  <a:cubicBezTo>
                    <a:pt x="165" y="931"/>
                    <a:pt x="141" y="562"/>
                    <a:pt x="165" y="423"/>
                  </a:cubicBezTo>
                  <a:cubicBezTo>
                    <a:pt x="188" y="285"/>
                    <a:pt x="188" y="285"/>
                    <a:pt x="188" y="285"/>
                  </a:cubicBezTo>
                  <a:cubicBezTo>
                    <a:pt x="188" y="285"/>
                    <a:pt x="62" y="211"/>
                    <a:pt x="31" y="114"/>
                  </a:cubicBezTo>
                  <a:cubicBezTo>
                    <a:pt x="0" y="16"/>
                    <a:pt x="0" y="16"/>
                    <a:pt x="0" y="16"/>
                  </a:cubicBezTo>
                  <a:cubicBezTo>
                    <a:pt x="44" y="0"/>
                    <a:pt x="44" y="0"/>
                    <a:pt x="44" y="0"/>
                  </a:cubicBezTo>
                  <a:cubicBezTo>
                    <a:pt x="44" y="0"/>
                    <a:pt x="110" y="197"/>
                    <a:pt x="179" y="197"/>
                  </a:cubicBezTo>
                  <a:cubicBezTo>
                    <a:pt x="197" y="197"/>
                    <a:pt x="212" y="197"/>
                    <a:pt x="225" y="197"/>
                  </a:cubicBezTo>
                  <a:cubicBezTo>
                    <a:pt x="225" y="197"/>
                    <a:pt x="224" y="242"/>
                    <a:pt x="255" y="240"/>
                  </a:cubicBezTo>
                  <a:cubicBezTo>
                    <a:pt x="200" y="411"/>
                    <a:pt x="200" y="411"/>
                    <a:pt x="200" y="411"/>
                  </a:cubicBezTo>
                  <a:cubicBezTo>
                    <a:pt x="225" y="450"/>
                    <a:pt x="225" y="450"/>
                    <a:pt x="225" y="450"/>
                  </a:cubicBezTo>
                  <a:cubicBezTo>
                    <a:pt x="266" y="416"/>
                    <a:pt x="266" y="416"/>
                    <a:pt x="266" y="416"/>
                  </a:cubicBezTo>
                  <a:cubicBezTo>
                    <a:pt x="255" y="240"/>
                    <a:pt x="255" y="240"/>
                    <a:pt x="255" y="240"/>
                  </a:cubicBezTo>
                  <a:cubicBezTo>
                    <a:pt x="286" y="238"/>
                    <a:pt x="307" y="195"/>
                    <a:pt x="307" y="195"/>
                  </a:cubicBezTo>
                  <a:cubicBezTo>
                    <a:pt x="338" y="197"/>
                    <a:pt x="385" y="209"/>
                    <a:pt x="400" y="257"/>
                  </a:cubicBezTo>
                  <a:cubicBezTo>
                    <a:pt x="424" y="331"/>
                    <a:pt x="450" y="409"/>
                    <a:pt x="450" y="40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3" name="Oval 48"/>
            <p:cNvSpPr>
              <a:spLocks noChangeArrowheads="1"/>
            </p:cNvSpPr>
            <p:nvPr/>
          </p:nvSpPr>
          <p:spPr bwMode="auto">
            <a:xfrm flipH="1">
              <a:off x="1909178" y="2239405"/>
              <a:ext cx="804863" cy="80327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4" name="Freeform 49"/>
            <p:cNvSpPr>
              <a:spLocks/>
            </p:cNvSpPr>
            <p:nvPr/>
          </p:nvSpPr>
          <p:spPr bwMode="auto">
            <a:xfrm flipH="1">
              <a:off x="2448929" y="3317316"/>
              <a:ext cx="280988" cy="896938"/>
            </a:xfrm>
            <a:custGeom>
              <a:avLst/>
              <a:gdLst>
                <a:gd name="T0" fmla="*/ 148 w 177"/>
                <a:gd name="T1" fmla="*/ 0 h 565"/>
                <a:gd name="T2" fmla="*/ 177 w 177"/>
                <a:gd name="T3" fmla="*/ 473 h 565"/>
                <a:gd name="T4" fmla="*/ 67 w 177"/>
                <a:gd name="T5" fmla="*/ 565 h 565"/>
                <a:gd name="T6" fmla="*/ 0 w 177"/>
                <a:gd name="T7" fmla="*/ 460 h 565"/>
                <a:gd name="T8" fmla="*/ 148 w 177"/>
                <a:gd name="T9" fmla="*/ 0 h 565"/>
              </a:gdLst>
              <a:ahLst/>
              <a:cxnLst>
                <a:cxn ang="0">
                  <a:pos x="T0" y="T1"/>
                </a:cxn>
                <a:cxn ang="0">
                  <a:pos x="T2" y="T3"/>
                </a:cxn>
                <a:cxn ang="0">
                  <a:pos x="T4" y="T5"/>
                </a:cxn>
                <a:cxn ang="0">
                  <a:pos x="T6" y="T7"/>
                </a:cxn>
                <a:cxn ang="0">
                  <a:pos x="T8" y="T9"/>
                </a:cxn>
              </a:cxnLst>
              <a:rect l="0" t="0" r="r" b="b"/>
              <a:pathLst>
                <a:path w="177" h="565">
                  <a:moveTo>
                    <a:pt x="148" y="0"/>
                  </a:moveTo>
                  <a:lnTo>
                    <a:pt x="177" y="473"/>
                  </a:lnTo>
                  <a:lnTo>
                    <a:pt x="67" y="565"/>
                  </a:lnTo>
                  <a:lnTo>
                    <a:pt x="0" y="460"/>
                  </a:lnTo>
                  <a:lnTo>
                    <a:pt x="14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nvGrpSpPr>
          <p:cNvPr id="47" name="组合 46"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767639" y="1137808"/>
            <a:ext cx="594519" cy="372997"/>
            <a:chOff x="3768337" y="1881704"/>
            <a:chExt cx="1624013" cy="1181100"/>
          </a:xfrm>
          <a:solidFill>
            <a:srgbClr val="0F914C"/>
          </a:solidFill>
        </p:grpSpPr>
        <p:sp>
          <p:nvSpPr>
            <p:cNvPr id="48" name="Freeform 57"/>
            <p:cNvSpPr>
              <a:spLocks/>
            </p:cNvSpPr>
            <p:nvPr/>
          </p:nvSpPr>
          <p:spPr bwMode="auto">
            <a:xfrm>
              <a:off x="3768337" y="1942029"/>
              <a:ext cx="1093788" cy="1120775"/>
            </a:xfrm>
            <a:custGeom>
              <a:avLst/>
              <a:gdLst>
                <a:gd name="T0" fmla="*/ 689 w 689"/>
                <a:gd name="T1" fmla="*/ 288 h 706"/>
                <a:gd name="T2" fmla="*/ 689 w 689"/>
                <a:gd name="T3" fmla="*/ 706 h 706"/>
                <a:gd name="T4" fmla="*/ 0 w 689"/>
                <a:gd name="T5" fmla="*/ 706 h 706"/>
                <a:gd name="T6" fmla="*/ 0 w 689"/>
                <a:gd name="T7" fmla="*/ 0 h 706"/>
                <a:gd name="T8" fmla="*/ 689 w 689"/>
                <a:gd name="T9" fmla="*/ 0 h 706"/>
                <a:gd name="T10" fmla="*/ 689 w 689"/>
                <a:gd name="T11" fmla="*/ 94 h 706"/>
                <a:gd name="T12" fmla="*/ 598 w 689"/>
                <a:gd name="T13" fmla="*/ 148 h 706"/>
                <a:gd name="T14" fmla="*/ 598 w 689"/>
                <a:gd name="T15" fmla="*/ 94 h 706"/>
                <a:gd name="T16" fmla="*/ 94 w 689"/>
                <a:gd name="T17" fmla="*/ 94 h 706"/>
                <a:gd name="T18" fmla="*/ 94 w 689"/>
                <a:gd name="T19" fmla="*/ 611 h 706"/>
                <a:gd name="T20" fmla="*/ 598 w 689"/>
                <a:gd name="T21" fmla="*/ 611 h 706"/>
                <a:gd name="T22" fmla="*/ 598 w 689"/>
                <a:gd name="T23" fmla="*/ 353 h 706"/>
                <a:gd name="T24" fmla="*/ 689 w 689"/>
                <a:gd name="T25" fmla="*/ 28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6">
                  <a:moveTo>
                    <a:pt x="689" y="288"/>
                  </a:moveTo>
                  <a:lnTo>
                    <a:pt x="689" y="706"/>
                  </a:lnTo>
                  <a:lnTo>
                    <a:pt x="0" y="706"/>
                  </a:lnTo>
                  <a:lnTo>
                    <a:pt x="0" y="0"/>
                  </a:lnTo>
                  <a:lnTo>
                    <a:pt x="689" y="0"/>
                  </a:lnTo>
                  <a:lnTo>
                    <a:pt x="689" y="94"/>
                  </a:lnTo>
                  <a:lnTo>
                    <a:pt x="598" y="148"/>
                  </a:lnTo>
                  <a:lnTo>
                    <a:pt x="598" y="94"/>
                  </a:lnTo>
                  <a:lnTo>
                    <a:pt x="94" y="94"/>
                  </a:lnTo>
                  <a:lnTo>
                    <a:pt x="94" y="611"/>
                  </a:lnTo>
                  <a:lnTo>
                    <a:pt x="598" y="611"/>
                  </a:lnTo>
                  <a:lnTo>
                    <a:pt x="598" y="353"/>
                  </a:lnTo>
                  <a:lnTo>
                    <a:pt x="689" y="288"/>
                  </a:lnTo>
                  <a:close/>
                </a:path>
              </a:pathLst>
            </a:custGeom>
            <a:grpFill/>
            <a:ln>
              <a:noFill/>
            </a:ln>
            <a:effectLs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nvGrpSpPr>
            <p:cNvPr id="49" name="组合 48"/>
            <p:cNvGrpSpPr/>
            <p:nvPr/>
          </p:nvGrpSpPr>
          <p:grpSpPr>
            <a:xfrm>
              <a:off x="4008050" y="1881704"/>
              <a:ext cx="1384300" cy="903287"/>
              <a:chOff x="4008050" y="1881704"/>
              <a:chExt cx="1384300" cy="903287"/>
            </a:xfrm>
            <a:grpFill/>
          </p:grpSpPr>
          <p:sp>
            <p:nvSpPr>
              <p:cNvPr id="50" name="Freeform 50"/>
              <p:cNvSpPr>
                <a:spLocks/>
              </p:cNvSpPr>
              <p:nvPr/>
            </p:nvSpPr>
            <p:spPr bwMode="auto">
              <a:xfrm>
                <a:off x="4862125" y="1881704"/>
                <a:ext cx="530225" cy="403225"/>
              </a:xfrm>
              <a:custGeom>
                <a:avLst/>
                <a:gdLst>
                  <a:gd name="T0" fmla="*/ 334 w 334"/>
                  <a:gd name="T1" fmla="*/ 0 h 254"/>
                  <a:gd name="T2" fmla="*/ 0 w 334"/>
                  <a:gd name="T3" fmla="*/ 254 h 254"/>
                  <a:gd name="T4" fmla="*/ 0 w 334"/>
                  <a:gd name="T5" fmla="*/ 194 h 254"/>
                  <a:gd name="T6" fmla="*/ 334 w 334"/>
                  <a:gd name="T7" fmla="*/ 0 h 254"/>
                </a:gdLst>
                <a:ahLst/>
                <a:cxnLst>
                  <a:cxn ang="0">
                    <a:pos x="T0" y="T1"/>
                  </a:cxn>
                  <a:cxn ang="0">
                    <a:pos x="T2" y="T3"/>
                  </a:cxn>
                  <a:cxn ang="0">
                    <a:pos x="T4" y="T5"/>
                  </a:cxn>
                  <a:cxn ang="0">
                    <a:pos x="T6" y="T7"/>
                  </a:cxn>
                </a:cxnLst>
                <a:rect l="0" t="0" r="r" b="b"/>
                <a:pathLst>
                  <a:path w="334" h="254">
                    <a:moveTo>
                      <a:pt x="334" y="0"/>
                    </a:moveTo>
                    <a:lnTo>
                      <a:pt x="0" y="254"/>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1" name="Freeform 58"/>
              <p:cNvSpPr>
                <a:spLocks/>
              </p:cNvSpPr>
              <p:nvPr/>
            </p:nvSpPr>
            <p:spPr bwMode="auto">
              <a:xfrm>
                <a:off x="4717663" y="2189679"/>
                <a:ext cx="144463" cy="206375"/>
              </a:xfrm>
              <a:custGeom>
                <a:avLst/>
                <a:gdLst>
                  <a:gd name="T0" fmla="*/ 91 w 91"/>
                  <a:gd name="T1" fmla="*/ 0 h 130"/>
                  <a:gd name="T2" fmla="*/ 91 w 91"/>
                  <a:gd name="T3" fmla="*/ 60 h 130"/>
                  <a:gd name="T4" fmla="*/ 0 w 91"/>
                  <a:gd name="T5" fmla="*/ 130 h 130"/>
                  <a:gd name="T6" fmla="*/ 0 w 91"/>
                  <a:gd name="T7" fmla="*/ 54 h 130"/>
                  <a:gd name="T8" fmla="*/ 91 w 91"/>
                  <a:gd name="T9" fmla="*/ 0 h 130"/>
                </a:gdLst>
                <a:ahLst/>
                <a:cxnLst>
                  <a:cxn ang="0">
                    <a:pos x="T0" y="T1"/>
                  </a:cxn>
                  <a:cxn ang="0">
                    <a:pos x="T2" y="T3"/>
                  </a:cxn>
                  <a:cxn ang="0">
                    <a:pos x="T4" y="T5"/>
                  </a:cxn>
                  <a:cxn ang="0">
                    <a:pos x="T6" y="T7"/>
                  </a:cxn>
                  <a:cxn ang="0">
                    <a:pos x="T8" y="T9"/>
                  </a:cxn>
                </a:cxnLst>
                <a:rect l="0" t="0" r="r" b="b"/>
                <a:pathLst>
                  <a:path w="91" h="130">
                    <a:moveTo>
                      <a:pt x="91" y="0"/>
                    </a:moveTo>
                    <a:lnTo>
                      <a:pt x="91" y="60"/>
                    </a:lnTo>
                    <a:lnTo>
                      <a:pt x="0" y="130"/>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2" name="Freeform 61"/>
              <p:cNvSpPr>
                <a:spLocks/>
              </p:cNvSpPr>
              <p:nvPr/>
            </p:nvSpPr>
            <p:spPr bwMode="auto">
              <a:xfrm>
                <a:off x="4008050" y="2275403"/>
                <a:ext cx="709613" cy="509588"/>
              </a:xfrm>
              <a:custGeom>
                <a:avLst/>
                <a:gdLst>
                  <a:gd name="T0" fmla="*/ 447 w 447"/>
                  <a:gd name="T1" fmla="*/ 0 h 321"/>
                  <a:gd name="T2" fmla="*/ 447 w 447"/>
                  <a:gd name="T3" fmla="*/ 76 h 321"/>
                  <a:gd name="T4" fmla="*/ 123 w 447"/>
                  <a:gd name="T5" fmla="*/ 321 h 321"/>
                  <a:gd name="T6" fmla="*/ 0 w 447"/>
                  <a:gd name="T7" fmla="*/ 22 h 321"/>
                  <a:gd name="T8" fmla="*/ 123 w 447"/>
                  <a:gd name="T9" fmla="*/ 186 h 321"/>
                  <a:gd name="T10" fmla="*/ 447 w 447"/>
                  <a:gd name="T11" fmla="*/ 0 h 321"/>
                </a:gdLst>
                <a:ahLst/>
                <a:cxnLst>
                  <a:cxn ang="0">
                    <a:pos x="T0" y="T1"/>
                  </a:cxn>
                  <a:cxn ang="0">
                    <a:pos x="T2" y="T3"/>
                  </a:cxn>
                  <a:cxn ang="0">
                    <a:pos x="T4" y="T5"/>
                  </a:cxn>
                  <a:cxn ang="0">
                    <a:pos x="T6" y="T7"/>
                  </a:cxn>
                  <a:cxn ang="0">
                    <a:pos x="T8" y="T9"/>
                  </a:cxn>
                  <a:cxn ang="0">
                    <a:pos x="T10" y="T11"/>
                  </a:cxn>
                </a:cxnLst>
                <a:rect l="0" t="0" r="r" b="b"/>
                <a:pathLst>
                  <a:path w="447" h="321">
                    <a:moveTo>
                      <a:pt x="447" y="0"/>
                    </a:moveTo>
                    <a:lnTo>
                      <a:pt x="447" y="76"/>
                    </a:lnTo>
                    <a:lnTo>
                      <a:pt x="123" y="321"/>
                    </a:lnTo>
                    <a:lnTo>
                      <a:pt x="0" y="22"/>
                    </a:lnTo>
                    <a:lnTo>
                      <a:pt x="123" y="186"/>
                    </a:lnTo>
                    <a:lnTo>
                      <a:pt x="4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sp>
        <p:nvSpPr>
          <p:cNvPr id="8" name="矩形 7"/>
          <p:cNvSpPr/>
          <p:nvPr/>
        </p:nvSpPr>
        <p:spPr>
          <a:xfrm>
            <a:off x="3368508" y="1646138"/>
            <a:ext cx="6975642" cy="2677656"/>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长尾概念由克里斯</a:t>
            </a:r>
            <a:r>
              <a:rPr lang="en-US" altLang="zh-CN" sz="2000" dirty="0">
                <a:solidFill>
                  <a:schemeClr val="tx1">
                    <a:lumMod val="75000"/>
                    <a:lumOff val="25000"/>
                  </a:schemeClr>
                </a:solidFill>
                <a:latin typeface="宋体" pitchFamily="2" charset="-122"/>
                <a:ea typeface="宋体" pitchFamily="2" charset="-122"/>
              </a:rPr>
              <a:t>·</a:t>
            </a:r>
            <a:r>
              <a:rPr lang="zh-CN" altLang="en-US" sz="2000" dirty="0">
                <a:solidFill>
                  <a:schemeClr val="tx1">
                    <a:lumMod val="75000"/>
                    <a:lumOff val="25000"/>
                  </a:schemeClr>
                </a:solidFill>
                <a:latin typeface="微软雅黑" pitchFamily="34" charset="-122"/>
                <a:ea typeface="微软雅黑" pitchFamily="34" charset="-122"/>
              </a:rPr>
              <a:t>安德森提出</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这个概念描述了媒体行业从面向大量用户销售</a:t>
            </a:r>
            <a:r>
              <a:rPr lang="zh-CN" altLang="en-US" sz="2000" dirty="0" smtClean="0">
                <a:solidFill>
                  <a:schemeClr val="tx1">
                    <a:lumMod val="75000"/>
                    <a:lumOff val="25000"/>
                  </a:schemeClr>
                </a:solidFill>
                <a:latin typeface="微软雅黑" pitchFamily="34" charset="-122"/>
                <a:ea typeface="微软雅黑" pitchFamily="34" charset="-122"/>
              </a:rPr>
              <a:t>少数拳头产品</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到销售庞大数量的利基产品的转变</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而每种利基产品都只产生小额销售量</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安德森</a:t>
            </a:r>
            <a:r>
              <a:rPr lang="zh-CN" altLang="en-US" sz="2000" dirty="0">
                <a:solidFill>
                  <a:schemeClr val="tx1">
                    <a:lumMod val="75000"/>
                    <a:lumOff val="25000"/>
                  </a:schemeClr>
                </a:solidFill>
                <a:latin typeface="微软雅黑" pitchFamily="34" charset="-122"/>
                <a:ea typeface="微软雅黑" pitchFamily="34" charset="-122"/>
              </a:rPr>
              <a:t>描述了很多非经常销售所产生的销售总额等于甚至超过由拳头产品所产生的收入</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长尾</a:t>
            </a:r>
            <a:r>
              <a:rPr lang="zh-CN" altLang="en-US" sz="2000" dirty="0">
                <a:solidFill>
                  <a:schemeClr val="tx1">
                    <a:lumMod val="75000"/>
                    <a:lumOff val="25000"/>
                  </a:schemeClr>
                </a:solidFill>
                <a:latin typeface="微软雅黑" pitchFamily="34" charset="-122"/>
                <a:ea typeface="微软雅黑" pitchFamily="34" charset="-122"/>
              </a:rPr>
              <a:t>模式需要低库存成本和强大的平台</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并使得利基产品对于兴趣买家来说容易获得。</a:t>
            </a:r>
          </a:p>
        </p:txBody>
      </p:sp>
      <p:sp>
        <p:nvSpPr>
          <p:cNvPr id="25" name="矩形 24"/>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6" name="组合 25"/>
          <p:cNvGrpSpPr/>
          <p:nvPr/>
        </p:nvGrpSpPr>
        <p:grpSpPr>
          <a:xfrm>
            <a:off x="192881" y="893"/>
            <a:ext cx="575915" cy="836495"/>
            <a:chOff x="841003" y="360040"/>
            <a:chExt cx="504056" cy="836712"/>
          </a:xfrm>
          <a:solidFill>
            <a:schemeClr val="accent1"/>
          </a:solidFill>
        </p:grpSpPr>
        <p:sp>
          <p:nvSpPr>
            <p:cNvPr id="27" name="矩形 26"/>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8" name="等腰三角形 27"/>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0" name="矩形 2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9"/>
          <p:cNvSpPr txBox="1"/>
          <p:nvPr/>
        </p:nvSpPr>
        <p:spPr>
          <a:xfrm>
            <a:off x="840783" y="203271"/>
            <a:ext cx="7823791"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商业模式的基本</a:t>
            </a:r>
            <a:r>
              <a:rPr lang="zh-CN" altLang="en-US" sz="2400" b="1" dirty="0" smtClean="0">
                <a:solidFill>
                  <a:schemeClr val="tx1">
                    <a:lumMod val="75000"/>
                    <a:lumOff val="25000"/>
                  </a:schemeClr>
                </a:solidFill>
                <a:latin typeface="微软雅黑" pitchFamily="34" charset="-122"/>
                <a:ea typeface="微软雅黑" pitchFamily="34" charset="-122"/>
              </a:rPr>
              <a:t>式样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长尾式商业模式</a:t>
            </a:r>
          </a:p>
        </p:txBody>
      </p:sp>
    </p:spTree>
    <p:extLst>
      <p:ext uri="{BB962C8B-B14F-4D97-AF65-F5344CB8AC3E}">
        <p14:creationId xmlns:p14="http://schemas.microsoft.com/office/powerpoint/2010/main" val="279661940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2" presetClass="entr" presetSubtype="4"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down)">
                                      <p:cBhvr>
                                        <p:cTn id="10" dur="500"/>
                                        <p:tgtEl>
                                          <p:spTgt spid="4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5" name="矩形 24"/>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6" name="组合 25"/>
          <p:cNvGrpSpPr/>
          <p:nvPr/>
        </p:nvGrpSpPr>
        <p:grpSpPr>
          <a:xfrm>
            <a:off x="192881" y="893"/>
            <a:ext cx="575915" cy="836495"/>
            <a:chOff x="841003" y="360040"/>
            <a:chExt cx="504056" cy="836712"/>
          </a:xfrm>
          <a:solidFill>
            <a:schemeClr val="accent1"/>
          </a:solidFill>
        </p:grpSpPr>
        <p:sp>
          <p:nvSpPr>
            <p:cNvPr id="27" name="矩形 26"/>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8" name="等腰三角形 27"/>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0" name="矩形 2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9"/>
          <p:cNvSpPr txBox="1"/>
          <p:nvPr/>
        </p:nvSpPr>
        <p:spPr>
          <a:xfrm>
            <a:off x="840783" y="203271"/>
            <a:ext cx="7823791"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商业模式的基本</a:t>
            </a:r>
            <a:r>
              <a:rPr lang="zh-CN" altLang="en-US" sz="2400" b="1" dirty="0" smtClean="0">
                <a:solidFill>
                  <a:schemeClr val="tx1">
                    <a:lumMod val="75000"/>
                    <a:lumOff val="25000"/>
                  </a:schemeClr>
                </a:solidFill>
                <a:latin typeface="微软雅黑" pitchFamily="34" charset="-122"/>
                <a:ea typeface="微软雅黑" pitchFamily="34" charset="-122"/>
              </a:rPr>
              <a:t>式样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长尾式商业模式</a:t>
            </a:r>
          </a:p>
        </p:txBody>
      </p:sp>
      <p:sp>
        <p:nvSpPr>
          <p:cNvPr id="29" name="矩形 28"/>
          <p:cNvSpPr/>
          <p:nvPr/>
        </p:nvSpPr>
        <p:spPr>
          <a:xfrm>
            <a:off x="1825137" y="1742664"/>
            <a:ext cx="2479580" cy="89893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solidFill>
                <a:schemeClr val="bg1"/>
              </a:solidFill>
              <a:latin typeface="微软雅黑"/>
              <a:ea typeface="微软雅黑"/>
              <a:cs typeface="+mn-ea"/>
              <a:sym typeface="微软雅黑"/>
            </a:endParaRPr>
          </a:p>
        </p:txBody>
      </p:sp>
      <p:sp>
        <p:nvSpPr>
          <p:cNvPr id="32" name="TextBox 31"/>
          <p:cNvSpPr txBox="1"/>
          <p:nvPr/>
        </p:nvSpPr>
        <p:spPr>
          <a:xfrm>
            <a:off x="1818947" y="1961539"/>
            <a:ext cx="2450363" cy="400116"/>
          </a:xfrm>
          <a:prstGeom prst="rect">
            <a:avLst/>
          </a:prstGeom>
          <a:noFill/>
        </p:spPr>
        <p:txBody>
          <a:bodyPr wrap="none" lIns="121926" tIns="60963" rIns="121926" bIns="60963" rtlCol="0">
            <a:spAutoFit/>
          </a:bodyPr>
          <a:lstStyle/>
          <a:p>
            <a:r>
              <a:rPr lang="en-US" altLang="zh-CN" dirty="0">
                <a:solidFill>
                  <a:schemeClr val="bg1"/>
                </a:solidFill>
                <a:latin typeface="微软雅黑"/>
                <a:ea typeface="微软雅黑"/>
                <a:cs typeface="+mn-ea"/>
                <a:sym typeface="微软雅黑"/>
              </a:rPr>
              <a:t>(1) </a:t>
            </a:r>
            <a:r>
              <a:rPr lang="zh-CN" altLang="en-US" dirty="0">
                <a:solidFill>
                  <a:schemeClr val="bg1"/>
                </a:solidFill>
                <a:latin typeface="微软雅黑"/>
                <a:ea typeface="微软雅黑"/>
                <a:cs typeface="+mn-ea"/>
                <a:sym typeface="微软雅黑"/>
              </a:rPr>
              <a:t>生产工具的大众化</a:t>
            </a:r>
          </a:p>
        </p:txBody>
      </p:sp>
      <p:sp>
        <p:nvSpPr>
          <p:cNvPr id="33" name="TextBox 32"/>
          <p:cNvSpPr txBox="1"/>
          <p:nvPr/>
        </p:nvSpPr>
        <p:spPr>
          <a:xfrm>
            <a:off x="1712428" y="2880584"/>
            <a:ext cx="2688299" cy="1600444"/>
          </a:xfrm>
          <a:prstGeom prst="rect">
            <a:avLst/>
          </a:prstGeom>
          <a:noFill/>
        </p:spPr>
        <p:txBody>
          <a:bodyPr wrap="square" lIns="121926" tIns="60963" rIns="121926" bIns="60963" rtlCol="0">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sym typeface="微软雅黑"/>
              </a:rPr>
              <a:t>不断降低的技术成本使得个人可以接触到就在几年前还昂贵得</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吓人</a:t>
            </a:r>
            <a:r>
              <a:rPr lang="zh-CN" altLang="en-US" sz="2000" dirty="0">
                <a:solidFill>
                  <a:schemeClr val="tx1">
                    <a:lumMod val="75000"/>
                    <a:lumOff val="25000"/>
                  </a:schemeClr>
                </a:solidFill>
                <a:latin typeface="微软雅黑" pitchFamily="34" charset="-122"/>
                <a:ea typeface="微软雅黑" pitchFamily="34" charset="-122"/>
                <a:sym typeface="微软雅黑"/>
              </a:rPr>
              <a:t>的</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工具。</a:t>
            </a:r>
            <a:endParaRPr lang="en-US" altLang="zh-CN" sz="2000" dirty="0">
              <a:solidFill>
                <a:schemeClr val="tx1">
                  <a:lumMod val="75000"/>
                  <a:lumOff val="25000"/>
                </a:schemeClr>
              </a:solidFill>
              <a:latin typeface="微软雅黑" pitchFamily="34" charset="-122"/>
              <a:ea typeface="微软雅黑" pitchFamily="34" charset="-122"/>
              <a:sym typeface="微软雅黑"/>
            </a:endParaRPr>
          </a:p>
        </p:txBody>
      </p:sp>
      <p:sp>
        <p:nvSpPr>
          <p:cNvPr id="34" name="矩形 33"/>
          <p:cNvSpPr/>
          <p:nvPr/>
        </p:nvSpPr>
        <p:spPr>
          <a:xfrm>
            <a:off x="4899193" y="1732052"/>
            <a:ext cx="2479580" cy="9095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solidFill>
                <a:schemeClr val="bg1"/>
              </a:solidFill>
              <a:latin typeface="微软雅黑"/>
              <a:ea typeface="微软雅黑"/>
              <a:cs typeface="+mn-ea"/>
              <a:sym typeface="微软雅黑"/>
            </a:endParaRPr>
          </a:p>
        </p:txBody>
      </p:sp>
      <p:sp>
        <p:nvSpPr>
          <p:cNvPr id="35" name="TextBox 34"/>
          <p:cNvSpPr txBox="1"/>
          <p:nvPr/>
        </p:nvSpPr>
        <p:spPr>
          <a:xfrm>
            <a:off x="4922684" y="1985691"/>
            <a:ext cx="2450363" cy="400116"/>
          </a:xfrm>
          <a:prstGeom prst="rect">
            <a:avLst/>
          </a:prstGeom>
          <a:noFill/>
        </p:spPr>
        <p:txBody>
          <a:bodyPr wrap="none" lIns="121926" tIns="60963" rIns="121926" bIns="60963" rtlCol="0">
            <a:spAutoFit/>
          </a:bodyPr>
          <a:lstStyle/>
          <a:p>
            <a:r>
              <a:rPr lang="en-US" altLang="zh-CN" dirty="0">
                <a:solidFill>
                  <a:schemeClr val="bg1"/>
                </a:solidFill>
                <a:latin typeface="微软雅黑"/>
                <a:ea typeface="微软雅黑"/>
                <a:cs typeface="+mn-ea"/>
                <a:sym typeface="微软雅黑"/>
              </a:rPr>
              <a:t>(2) </a:t>
            </a:r>
            <a:r>
              <a:rPr lang="zh-CN" altLang="en-US" dirty="0">
                <a:solidFill>
                  <a:schemeClr val="bg1"/>
                </a:solidFill>
                <a:latin typeface="微软雅黑"/>
                <a:ea typeface="微软雅黑"/>
                <a:cs typeface="+mn-ea"/>
                <a:sym typeface="微软雅黑"/>
              </a:rPr>
              <a:t>分销渠道的大众化</a:t>
            </a:r>
          </a:p>
        </p:txBody>
      </p:sp>
      <p:sp>
        <p:nvSpPr>
          <p:cNvPr id="36" name="矩形 35"/>
          <p:cNvSpPr/>
          <p:nvPr/>
        </p:nvSpPr>
        <p:spPr>
          <a:xfrm>
            <a:off x="7971604" y="1725341"/>
            <a:ext cx="2734495" cy="91625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solidFill>
                <a:schemeClr val="bg1"/>
              </a:solidFill>
              <a:latin typeface="微软雅黑"/>
              <a:ea typeface="微软雅黑"/>
              <a:cs typeface="+mn-ea"/>
              <a:sym typeface="微软雅黑"/>
            </a:endParaRPr>
          </a:p>
        </p:txBody>
      </p:sp>
      <p:sp>
        <p:nvSpPr>
          <p:cNvPr id="37" name="TextBox 36"/>
          <p:cNvSpPr txBox="1"/>
          <p:nvPr/>
        </p:nvSpPr>
        <p:spPr>
          <a:xfrm>
            <a:off x="8163433" y="1817377"/>
            <a:ext cx="2372212" cy="677114"/>
          </a:xfrm>
          <a:prstGeom prst="rect">
            <a:avLst/>
          </a:prstGeom>
          <a:noFill/>
        </p:spPr>
        <p:txBody>
          <a:bodyPr wrap="square" lIns="121926" tIns="60963" rIns="121926" bIns="60963" rtlCol="0">
            <a:spAutoFit/>
          </a:bodyPr>
          <a:lstStyle/>
          <a:p>
            <a:r>
              <a:rPr lang="en-US" altLang="zh-CN" dirty="0">
                <a:solidFill>
                  <a:schemeClr val="bg1"/>
                </a:solidFill>
                <a:latin typeface="微软雅黑"/>
                <a:ea typeface="微软雅黑"/>
                <a:cs typeface="+mn-ea"/>
                <a:sym typeface="微软雅黑"/>
              </a:rPr>
              <a:t>(3) </a:t>
            </a:r>
            <a:r>
              <a:rPr lang="zh-CN" altLang="en-US" dirty="0">
                <a:solidFill>
                  <a:schemeClr val="bg1"/>
                </a:solidFill>
                <a:latin typeface="微软雅黑"/>
                <a:ea typeface="微软雅黑"/>
                <a:cs typeface="+mn-ea"/>
                <a:sym typeface="微软雅黑"/>
              </a:rPr>
              <a:t>连接供需双方的搜索成本不断</a:t>
            </a:r>
            <a:r>
              <a:rPr lang="zh-CN" altLang="en-US" dirty="0" smtClean="0">
                <a:solidFill>
                  <a:schemeClr val="bg1"/>
                </a:solidFill>
                <a:latin typeface="微软雅黑"/>
                <a:ea typeface="微软雅黑"/>
                <a:cs typeface="+mn-ea"/>
                <a:sym typeface="微软雅黑"/>
              </a:rPr>
              <a:t>下降</a:t>
            </a:r>
            <a:endParaRPr lang="zh-CN" altLang="en-US" dirty="0">
              <a:solidFill>
                <a:schemeClr val="bg1"/>
              </a:solidFill>
              <a:latin typeface="微软雅黑"/>
              <a:ea typeface="微软雅黑"/>
              <a:cs typeface="+mn-ea"/>
              <a:sym typeface="微软雅黑"/>
            </a:endParaRPr>
          </a:p>
        </p:txBody>
      </p:sp>
      <p:sp>
        <p:nvSpPr>
          <p:cNvPr id="38" name="TextBox 37"/>
          <p:cNvSpPr txBox="1"/>
          <p:nvPr/>
        </p:nvSpPr>
        <p:spPr>
          <a:xfrm>
            <a:off x="4769787" y="2889228"/>
            <a:ext cx="2688299" cy="2307817"/>
          </a:xfrm>
          <a:prstGeom prst="rect">
            <a:avLst/>
          </a:prstGeom>
          <a:noFill/>
        </p:spPr>
        <p:txBody>
          <a:bodyPr wrap="square" lIns="121926" tIns="60963" rIns="121926" bIns="60963" rtlCol="0">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sym typeface="微软雅黑"/>
              </a:rPr>
              <a:t>互联网使得数字化的内容分发成为商品且能以极低的库存</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、沟通</a:t>
            </a:r>
            <a:r>
              <a:rPr lang="zh-CN" altLang="en-US" sz="2000" dirty="0">
                <a:solidFill>
                  <a:schemeClr val="tx1">
                    <a:lumMod val="75000"/>
                    <a:lumOff val="25000"/>
                  </a:schemeClr>
                </a:solidFill>
                <a:latin typeface="微软雅黑" pitchFamily="34" charset="-122"/>
                <a:ea typeface="微软雅黑" pitchFamily="34" charset="-122"/>
                <a:sym typeface="微软雅黑"/>
              </a:rPr>
              <a:t>成本和交易费用</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a:solidFill>
                  <a:schemeClr val="tx1">
                    <a:lumMod val="75000"/>
                    <a:lumOff val="25000"/>
                  </a:schemeClr>
                </a:solidFill>
                <a:latin typeface="微软雅黑" pitchFamily="34" charset="-122"/>
                <a:ea typeface="微软雅黑" pitchFamily="34" charset="-122"/>
                <a:sym typeface="微软雅黑"/>
              </a:rPr>
              <a:t>为利基产品开拓新市场。</a:t>
            </a:r>
            <a:endParaRPr lang="en-US" altLang="zh-CN" sz="2000" dirty="0">
              <a:solidFill>
                <a:schemeClr val="tx1">
                  <a:lumMod val="75000"/>
                  <a:lumOff val="25000"/>
                </a:schemeClr>
              </a:solidFill>
              <a:latin typeface="微软雅黑" pitchFamily="34" charset="-122"/>
              <a:ea typeface="微软雅黑" pitchFamily="34" charset="-122"/>
              <a:sym typeface="微软雅黑"/>
            </a:endParaRPr>
          </a:p>
        </p:txBody>
      </p:sp>
      <p:sp>
        <p:nvSpPr>
          <p:cNvPr id="39" name="TextBox 38"/>
          <p:cNvSpPr txBox="1"/>
          <p:nvPr/>
        </p:nvSpPr>
        <p:spPr>
          <a:xfrm>
            <a:off x="7847346" y="2858433"/>
            <a:ext cx="2688299" cy="1199822"/>
          </a:xfrm>
          <a:prstGeom prst="rect">
            <a:avLst/>
          </a:prstGeom>
          <a:noFill/>
        </p:spPr>
        <p:txBody>
          <a:bodyPr wrap="square" lIns="121926" tIns="60963" rIns="121926" bIns="60963" rtlCol="0">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sym typeface="微软雅黑"/>
              </a:rPr>
              <a:t>销售利基内容真正的挑战是找到感兴趣的</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潜在</a:t>
            </a:r>
            <a:r>
              <a:rPr lang="zh-CN" altLang="en-US" sz="2000" dirty="0">
                <a:solidFill>
                  <a:schemeClr val="tx1">
                    <a:lumMod val="75000"/>
                    <a:lumOff val="25000"/>
                  </a:schemeClr>
                </a:solidFill>
                <a:latin typeface="微软雅黑" pitchFamily="34" charset="-122"/>
                <a:ea typeface="微软雅黑" pitchFamily="34" charset="-122"/>
                <a:sym typeface="微软雅黑"/>
              </a:rPr>
              <a:t>买家。</a:t>
            </a:r>
            <a:endParaRPr lang="en-US" altLang="zh-CN" sz="2000" dirty="0">
              <a:solidFill>
                <a:schemeClr val="tx1">
                  <a:lumMod val="75000"/>
                  <a:lumOff val="25000"/>
                </a:schemeClr>
              </a:solidFill>
              <a:latin typeface="微软雅黑" pitchFamily="34" charset="-122"/>
              <a:ea typeface="微软雅黑" pitchFamily="34" charset="-122"/>
              <a:sym typeface="微软雅黑"/>
            </a:endParaRPr>
          </a:p>
        </p:txBody>
      </p:sp>
      <p:sp>
        <p:nvSpPr>
          <p:cNvPr id="2" name="矩形 1"/>
          <p:cNvSpPr/>
          <p:nvPr/>
        </p:nvSpPr>
        <p:spPr>
          <a:xfrm>
            <a:off x="981292" y="857124"/>
            <a:ext cx="9420008" cy="461665"/>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安德森认为有以下 </a:t>
            </a:r>
            <a:r>
              <a:rPr lang="en-US" altLang="zh-CN" sz="2000" dirty="0">
                <a:solidFill>
                  <a:schemeClr val="tx1">
                    <a:lumMod val="75000"/>
                    <a:lumOff val="25000"/>
                  </a:schemeClr>
                </a:solidFill>
                <a:latin typeface="微软雅黑" pitchFamily="34" charset="-122"/>
                <a:ea typeface="微软雅黑" pitchFamily="34" charset="-122"/>
              </a:rPr>
              <a:t>3 </a:t>
            </a:r>
            <a:r>
              <a:rPr lang="zh-CN" altLang="en-US" sz="2000" dirty="0">
                <a:solidFill>
                  <a:schemeClr val="tx1">
                    <a:lumMod val="75000"/>
                    <a:lumOff val="25000"/>
                  </a:schemeClr>
                </a:solidFill>
                <a:latin typeface="微软雅黑" pitchFamily="34" charset="-122"/>
                <a:ea typeface="微软雅黑" pitchFamily="34" charset="-122"/>
              </a:rPr>
              <a:t>个经济触发因素在媒体行业引发了这种现象。</a:t>
            </a:r>
          </a:p>
        </p:txBody>
      </p:sp>
    </p:spTree>
    <p:extLst>
      <p:ext uri="{BB962C8B-B14F-4D97-AF65-F5344CB8AC3E}">
        <p14:creationId xmlns:p14="http://schemas.microsoft.com/office/powerpoint/2010/main" val="347192775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down)">
                                      <p:cBhvr>
                                        <p:cTn id="10" dur="500"/>
                                        <p:tgtEl>
                                          <p:spTgt spid="3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wipe(down)">
                                      <p:cBhvr>
                                        <p:cTn id="13" dur="500"/>
                                        <p:tgtEl>
                                          <p:spTgt spid="33"/>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4"/>
                                        </p:tgtEl>
                                        <p:attrNameLst>
                                          <p:attrName>style.visibility</p:attrName>
                                        </p:attrNameLst>
                                      </p:cBhvr>
                                      <p:to>
                                        <p:strVal val="visible"/>
                                      </p:to>
                                    </p:set>
                                    <p:anim calcmode="lin" valueType="num">
                                      <p:cBhvr>
                                        <p:cTn id="18" dur="500" fill="hold"/>
                                        <p:tgtEl>
                                          <p:spTgt spid="34"/>
                                        </p:tgtEl>
                                        <p:attrNameLst>
                                          <p:attrName>ppt_w</p:attrName>
                                        </p:attrNameLst>
                                      </p:cBhvr>
                                      <p:tavLst>
                                        <p:tav tm="0">
                                          <p:val>
                                            <p:fltVal val="0"/>
                                          </p:val>
                                        </p:tav>
                                        <p:tav tm="100000">
                                          <p:val>
                                            <p:strVal val="#ppt_w"/>
                                          </p:val>
                                        </p:tav>
                                      </p:tavLst>
                                    </p:anim>
                                    <p:anim calcmode="lin" valueType="num">
                                      <p:cBhvr>
                                        <p:cTn id="19" dur="500" fill="hold"/>
                                        <p:tgtEl>
                                          <p:spTgt spid="34"/>
                                        </p:tgtEl>
                                        <p:attrNameLst>
                                          <p:attrName>ppt_h</p:attrName>
                                        </p:attrNameLst>
                                      </p:cBhvr>
                                      <p:tavLst>
                                        <p:tav tm="0">
                                          <p:val>
                                            <p:fltVal val="0"/>
                                          </p:val>
                                        </p:tav>
                                        <p:tav tm="100000">
                                          <p:val>
                                            <p:strVal val="#ppt_h"/>
                                          </p:val>
                                        </p:tav>
                                      </p:tavLst>
                                    </p:anim>
                                    <p:animEffect transition="in" filter="fade">
                                      <p:cBhvr>
                                        <p:cTn id="20" dur="500"/>
                                        <p:tgtEl>
                                          <p:spTgt spid="34"/>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p:cTn id="23" dur="500" fill="hold"/>
                                        <p:tgtEl>
                                          <p:spTgt spid="35"/>
                                        </p:tgtEl>
                                        <p:attrNameLst>
                                          <p:attrName>ppt_w</p:attrName>
                                        </p:attrNameLst>
                                      </p:cBhvr>
                                      <p:tavLst>
                                        <p:tav tm="0">
                                          <p:val>
                                            <p:fltVal val="0"/>
                                          </p:val>
                                        </p:tav>
                                        <p:tav tm="100000">
                                          <p:val>
                                            <p:strVal val="#ppt_w"/>
                                          </p:val>
                                        </p:tav>
                                      </p:tavLst>
                                    </p:anim>
                                    <p:anim calcmode="lin" valueType="num">
                                      <p:cBhvr>
                                        <p:cTn id="24" dur="500" fill="hold"/>
                                        <p:tgtEl>
                                          <p:spTgt spid="35"/>
                                        </p:tgtEl>
                                        <p:attrNameLst>
                                          <p:attrName>ppt_h</p:attrName>
                                        </p:attrNameLst>
                                      </p:cBhvr>
                                      <p:tavLst>
                                        <p:tav tm="0">
                                          <p:val>
                                            <p:fltVal val="0"/>
                                          </p:val>
                                        </p:tav>
                                        <p:tav tm="100000">
                                          <p:val>
                                            <p:strVal val="#ppt_h"/>
                                          </p:val>
                                        </p:tav>
                                      </p:tavLst>
                                    </p:anim>
                                    <p:animEffect transition="in" filter="fade">
                                      <p:cBhvr>
                                        <p:cTn id="25" dur="500"/>
                                        <p:tgtEl>
                                          <p:spTgt spid="35"/>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p:cTn id="28" dur="500" fill="hold"/>
                                        <p:tgtEl>
                                          <p:spTgt spid="38"/>
                                        </p:tgtEl>
                                        <p:attrNameLst>
                                          <p:attrName>ppt_w</p:attrName>
                                        </p:attrNameLst>
                                      </p:cBhvr>
                                      <p:tavLst>
                                        <p:tav tm="0">
                                          <p:val>
                                            <p:fltVal val="0"/>
                                          </p:val>
                                        </p:tav>
                                        <p:tav tm="100000">
                                          <p:val>
                                            <p:strVal val="#ppt_w"/>
                                          </p:val>
                                        </p:tav>
                                      </p:tavLst>
                                    </p:anim>
                                    <p:anim calcmode="lin" valueType="num">
                                      <p:cBhvr>
                                        <p:cTn id="29" dur="500" fill="hold"/>
                                        <p:tgtEl>
                                          <p:spTgt spid="38"/>
                                        </p:tgtEl>
                                        <p:attrNameLst>
                                          <p:attrName>ppt_h</p:attrName>
                                        </p:attrNameLst>
                                      </p:cBhvr>
                                      <p:tavLst>
                                        <p:tav tm="0">
                                          <p:val>
                                            <p:fltVal val="0"/>
                                          </p:val>
                                        </p:tav>
                                        <p:tav tm="100000">
                                          <p:val>
                                            <p:strVal val="#ppt_h"/>
                                          </p:val>
                                        </p:tav>
                                      </p:tavLst>
                                    </p:anim>
                                    <p:animEffect transition="in" filter="fade">
                                      <p:cBhvr>
                                        <p:cTn id="30" dur="500"/>
                                        <p:tgtEl>
                                          <p:spTgt spid="38"/>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barn(inVertical)">
                                      <p:cBhvr>
                                        <p:cTn id="35" dur="500"/>
                                        <p:tgtEl>
                                          <p:spTgt spid="36"/>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barn(inVertical)">
                                      <p:cBhvr>
                                        <p:cTn id="38" dur="500"/>
                                        <p:tgtEl>
                                          <p:spTgt spid="37"/>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barn(inVertical)">
                                      <p:cBhvr>
                                        <p:cTn id="4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2" grpId="0"/>
      <p:bldP spid="33" grpId="0"/>
      <p:bldP spid="34" grpId="0" animBg="1"/>
      <p:bldP spid="35" grpId="0"/>
      <p:bldP spid="36" grpId="0" animBg="1"/>
      <p:bldP spid="37" grpId="0"/>
      <p:bldP spid="38" grpId="0"/>
      <p:bldP spid="39"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1" name="组合 2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660832" y="1650505"/>
            <a:ext cx="1924050" cy="4030663"/>
            <a:chOff x="1661530" y="2239405"/>
            <a:chExt cx="1924050" cy="4030663"/>
          </a:xfrm>
          <a:solidFill>
            <a:schemeClr val="accent2">
              <a:lumMod val="75000"/>
            </a:schemeClr>
          </a:solidFill>
        </p:grpSpPr>
        <p:sp>
          <p:nvSpPr>
            <p:cNvPr id="22" name="Freeform 47"/>
            <p:cNvSpPr>
              <a:spLocks/>
            </p:cNvSpPr>
            <p:nvPr/>
          </p:nvSpPr>
          <p:spPr bwMode="auto">
            <a:xfrm flipH="1">
              <a:off x="1661530" y="2290205"/>
              <a:ext cx="1924050" cy="3979863"/>
            </a:xfrm>
            <a:custGeom>
              <a:avLst/>
              <a:gdLst>
                <a:gd name="T0" fmla="*/ 450 w 450"/>
                <a:gd name="T1" fmla="*/ 409 h 931"/>
                <a:gd name="T2" fmla="*/ 450 w 450"/>
                <a:gd name="T3" fmla="*/ 562 h 931"/>
                <a:gd name="T4" fmla="*/ 410 w 450"/>
                <a:gd name="T5" fmla="*/ 562 h 931"/>
                <a:gd name="T6" fmla="*/ 400 w 450"/>
                <a:gd name="T7" fmla="*/ 419 h 931"/>
                <a:gd name="T8" fmla="*/ 341 w 450"/>
                <a:gd name="T9" fmla="*/ 292 h 931"/>
                <a:gd name="T10" fmla="*/ 336 w 450"/>
                <a:gd name="T11" fmla="*/ 526 h 931"/>
                <a:gd name="T12" fmla="*/ 374 w 450"/>
                <a:gd name="T13" fmla="*/ 931 h 931"/>
                <a:gd name="T14" fmla="*/ 324 w 450"/>
                <a:gd name="T15" fmla="*/ 931 h 931"/>
                <a:gd name="T16" fmla="*/ 262 w 450"/>
                <a:gd name="T17" fmla="*/ 511 h 931"/>
                <a:gd name="T18" fmla="*/ 238 w 450"/>
                <a:gd name="T19" fmla="*/ 511 h 931"/>
                <a:gd name="T20" fmla="*/ 215 w 450"/>
                <a:gd name="T21" fmla="*/ 931 h 931"/>
                <a:gd name="T22" fmla="*/ 165 w 450"/>
                <a:gd name="T23" fmla="*/ 931 h 931"/>
                <a:gd name="T24" fmla="*/ 165 w 450"/>
                <a:gd name="T25" fmla="*/ 423 h 931"/>
                <a:gd name="T26" fmla="*/ 188 w 450"/>
                <a:gd name="T27" fmla="*/ 285 h 931"/>
                <a:gd name="T28" fmla="*/ 31 w 450"/>
                <a:gd name="T29" fmla="*/ 114 h 931"/>
                <a:gd name="T30" fmla="*/ 0 w 450"/>
                <a:gd name="T31" fmla="*/ 16 h 931"/>
                <a:gd name="T32" fmla="*/ 44 w 450"/>
                <a:gd name="T33" fmla="*/ 0 h 931"/>
                <a:gd name="T34" fmla="*/ 179 w 450"/>
                <a:gd name="T35" fmla="*/ 197 h 931"/>
                <a:gd name="T36" fmla="*/ 225 w 450"/>
                <a:gd name="T37" fmla="*/ 197 h 931"/>
                <a:gd name="T38" fmla="*/ 255 w 450"/>
                <a:gd name="T39" fmla="*/ 240 h 931"/>
                <a:gd name="T40" fmla="*/ 200 w 450"/>
                <a:gd name="T41" fmla="*/ 411 h 931"/>
                <a:gd name="T42" fmla="*/ 225 w 450"/>
                <a:gd name="T43" fmla="*/ 450 h 931"/>
                <a:gd name="T44" fmla="*/ 266 w 450"/>
                <a:gd name="T45" fmla="*/ 416 h 931"/>
                <a:gd name="T46" fmla="*/ 255 w 450"/>
                <a:gd name="T47" fmla="*/ 240 h 931"/>
                <a:gd name="T48" fmla="*/ 307 w 450"/>
                <a:gd name="T49" fmla="*/ 195 h 931"/>
                <a:gd name="T50" fmla="*/ 400 w 450"/>
                <a:gd name="T51" fmla="*/ 257 h 931"/>
                <a:gd name="T52" fmla="*/ 450 w 450"/>
                <a:gd name="T53" fmla="*/ 409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0" h="931">
                  <a:moveTo>
                    <a:pt x="450" y="409"/>
                  </a:moveTo>
                  <a:cubicBezTo>
                    <a:pt x="450" y="562"/>
                    <a:pt x="450" y="562"/>
                    <a:pt x="450" y="562"/>
                  </a:cubicBezTo>
                  <a:cubicBezTo>
                    <a:pt x="410" y="562"/>
                    <a:pt x="410" y="562"/>
                    <a:pt x="410" y="562"/>
                  </a:cubicBezTo>
                  <a:cubicBezTo>
                    <a:pt x="400" y="419"/>
                    <a:pt x="400" y="419"/>
                    <a:pt x="400" y="419"/>
                  </a:cubicBezTo>
                  <a:cubicBezTo>
                    <a:pt x="341" y="292"/>
                    <a:pt x="341" y="292"/>
                    <a:pt x="341" y="292"/>
                  </a:cubicBezTo>
                  <a:cubicBezTo>
                    <a:pt x="341" y="292"/>
                    <a:pt x="319" y="381"/>
                    <a:pt x="336" y="526"/>
                  </a:cubicBezTo>
                  <a:cubicBezTo>
                    <a:pt x="353" y="671"/>
                    <a:pt x="374" y="931"/>
                    <a:pt x="374" y="931"/>
                  </a:cubicBezTo>
                  <a:cubicBezTo>
                    <a:pt x="324" y="931"/>
                    <a:pt x="324" y="931"/>
                    <a:pt x="324" y="931"/>
                  </a:cubicBezTo>
                  <a:cubicBezTo>
                    <a:pt x="262" y="511"/>
                    <a:pt x="262" y="511"/>
                    <a:pt x="262" y="511"/>
                  </a:cubicBezTo>
                  <a:cubicBezTo>
                    <a:pt x="238" y="511"/>
                    <a:pt x="238" y="511"/>
                    <a:pt x="238" y="511"/>
                  </a:cubicBezTo>
                  <a:cubicBezTo>
                    <a:pt x="215" y="931"/>
                    <a:pt x="215" y="931"/>
                    <a:pt x="215" y="931"/>
                  </a:cubicBezTo>
                  <a:cubicBezTo>
                    <a:pt x="165" y="931"/>
                    <a:pt x="165" y="931"/>
                    <a:pt x="165" y="931"/>
                  </a:cubicBezTo>
                  <a:cubicBezTo>
                    <a:pt x="165" y="931"/>
                    <a:pt x="141" y="562"/>
                    <a:pt x="165" y="423"/>
                  </a:cubicBezTo>
                  <a:cubicBezTo>
                    <a:pt x="188" y="285"/>
                    <a:pt x="188" y="285"/>
                    <a:pt x="188" y="285"/>
                  </a:cubicBezTo>
                  <a:cubicBezTo>
                    <a:pt x="188" y="285"/>
                    <a:pt x="62" y="211"/>
                    <a:pt x="31" y="114"/>
                  </a:cubicBezTo>
                  <a:cubicBezTo>
                    <a:pt x="0" y="16"/>
                    <a:pt x="0" y="16"/>
                    <a:pt x="0" y="16"/>
                  </a:cubicBezTo>
                  <a:cubicBezTo>
                    <a:pt x="44" y="0"/>
                    <a:pt x="44" y="0"/>
                    <a:pt x="44" y="0"/>
                  </a:cubicBezTo>
                  <a:cubicBezTo>
                    <a:pt x="44" y="0"/>
                    <a:pt x="110" y="197"/>
                    <a:pt x="179" y="197"/>
                  </a:cubicBezTo>
                  <a:cubicBezTo>
                    <a:pt x="197" y="197"/>
                    <a:pt x="212" y="197"/>
                    <a:pt x="225" y="197"/>
                  </a:cubicBezTo>
                  <a:cubicBezTo>
                    <a:pt x="225" y="197"/>
                    <a:pt x="224" y="242"/>
                    <a:pt x="255" y="240"/>
                  </a:cubicBezTo>
                  <a:cubicBezTo>
                    <a:pt x="200" y="411"/>
                    <a:pt x="200" y="411"/>
                    <a:pt x="200" y="411"/>
                  </a:cubicBezTo>
                  <a:cubicBezTo>
                    <a:pt x="225" y="450"/>
                    <a:pt x="225" y="450"/>
                    <a:pt x="225" y="450"/>
                  </a:cubicBezTo>
                  <a:cubicBezTo>
                    <a:pt x="266" y="416"/>
                    <a:pt x="266" y="416"/>
                    <a:pt x="266" y="416"/>
                  </a:cubicBezTo>
                  <a:cubicBezTo>
                    <a:pt x="255" y="240"/>
                    <a:pt x="255" y="240"/>
                    <a:pt x="255" y="240"/>
                  </a:cubicBezTo>
                  <a:cubicBezTo>
                    <a:pt x="286" y="238"/>
                    <a:pt x="307" y="195"/>
                    <a:pt x="307" y="195"/>
                  </a:cubicBezTo>
                  <a:cubicBezTo>
                    <a:pt x="338" y="197"/>
                    <a:pt x="385" y="209"/>
                    <a:pt x="400" y="257"/>
                  </a:cubicBezTo>
                  <a:cubicBezTo>
                    <a:pt x="424" y="331"/>
                    <a:pt x="450" y="409"/>
                    <a:pt x="450" y="40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3" name="Oval 48"/>
            <p:cNvSpPr>
              <a:spLocks noChangeArrowheads="1"/>
            </p:cNvSpPr>
            <p:nvPr/>
          </p:nvSpPr>
          <p:spPr bwMode="auto">
            <a:xfrm flipH="1">
              <a:off x="1909178" y="2239405"/>
              <a:ext cx="804863" cy="80327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4" name="Freeform 49"/>
            <p:cNvSpPr>
              <a:spLocks/>
            </p:cNvSpPr>
            <p:nvPr/>
          </p:nvSpPr>
          <p:spPr bwMode="auto">
            <a:xfrm flipH="1">
              <a:off x="2448929" y="3317316"/>
              <a:ext cx="280988" cy="896938"/>
            </a:xfrm>
            <a:custGeom>
              <a:avLst/>
              <a:gdLst>
                <a:gd name="T0" fmla="*/ 148 w 177"/>
                <a:gd name="T1" fmla="*/ 0 h 565"/>
                <a:gd name="T2" fmla="*/ 177 w 177"/>
                <a:gd name="T3" fmla="*/ 473 h 565"/>
                <a:gd name="T4" fmla="*/ 67 w 177"/>
                <a:gd name="T5" fmla="*/ 565 h 565"/>
                <a:gd name="T6" fmla="*/ 0 w 177"/>
                <a:gd name="T7" fmla="*/ 460 h 565"/>
                <a:gd name="T8" fmla="*/ 148 w 177"/>
                <a:gd name="T9" fmla="*/ 0 h 565"/>
              </a:gdLst>
              <a:ahLst/>
              <a:cxnLst>
                <a:cxn ang="0">
                  <a:pos x="T0" y="T1"/>
                </a:cxn>
                <a:cxn ang="0">
                  <a:pos x="T2" y="T3"/>
                </a:cxn>
                <a:cxn ang="0">
                  <a:pos x="T4" y="T5"/>
                </a:cxn>
                <a:cxn ang="0">
                  <a:pos x="T6" y="T7"/>
                </a:cxn>
                <a:cxn ang="0">
                  <a:pos x="T8" y="T9"/>
                </a:cxn>
              </a:cxnLst>
              <a:rect l="0" t="0" r="r" b="b"/>
              <a:pathLst>
                <a:path w="177" h="565">
                  <a:moveTo>
                    <a:pt x="148" y="0"/>
                  </a:moveTo>
                  <a:lnTo>
                    <a:pt x="177" y="473"/>
                  </a:lnTo>
                  <a:lnTo>
                    <a:pt x="67" y="565"/>
                  </a:lnTo>
                  <a:lnTo>
                    <a:pt x="0" y="460"/>
                  </a:lnTo>
                  <a:lnTo>
                    <a:pt x="14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nvGrpSpPr>
          <p:cNvPr id="47" name="组合 46"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767639" y="1277508"/>
            <a:ext cx="594519" cy="372997"/>
            <a:chOff x="3768337" y="1881704"/>
            <a:chExt cx="1624013" cy="1181100"/>
          </a:xfrm>
          <a:solidFill>
            <a:srgbClr val="0F914C"/>
          </a:solidFill>
        </p:grpSpPr>
        <p:sp>
          <p:nvSpPr>
            <p:cNvPr id="48" name="Freeform 57"/>
            <p:cNvSpPr>
              <a:spLocks/>
            </p:cNvSpPr>
            <p:nvPr/>
          </p:nvSpPr>
          <p:spPr bwMode="auto">
            <a:xfrm>
              <a:off x="3768337" y="1942029"/>
              <a:ext cx="1093788" cy="1120775"/>
            </a:xfrm>
            <a:custGeom>
              <a:avLst/>
              <a:gdLst>
                <a:gd name="T0" fmla="*/ 689 w 689"/>
                <a:gd name="T1" fmla="*/ 288 h 706"/>
                <a:gd name="T2" fmla="*/ 689 w 689"/>
                <a:gd name="T3" fmla="*/ 706 h 706"/>
                <a:gd name="T4" fmla="*/ 0 w 689"/>
                <a:gd name="T5" fmla="*/ 706 h 706"/>
                <a:gd name="T6" fmla="*/ 0 w 689"/>
                <a:gd name="T7" fmla="*/ 0 h 706"/>
                <a:gd name="T8" fmla="*/ 689 w 689"/>
                <a:gd name="T9" fmla="*/ 0 h 706"/>
                <a:gd name="T10" fmla="*/ 689 w 689"/>
                <a:gd name="T11" fmla="*/ 94 h 706"/>
                <a:gd name="T12" fmla="*/ 598 w 689"/>
                <a:gd name="T13" fmla="*/ 148 h 706"/>
                <a:gd name="T14" fmla="*/ 598 w 689"/>
                <a:gd name="T15" fmla="*/ 94 h 706"/>
                <a:gd name="T16" fmla="*/ 94 w 689"/>
                <a:gd name="T17" fmla="*/ 94 h 706"/>
                <a:gd name="T18" fmla="*/ 94 w 689"/>
                <a:gd name="T19" fmla="*/ 611 h 706"/>
                <a:gd name="T20" fmla="*/ 598 w 689"/>
                <a:gd name="T21" fmla="*/ 611 h 706"/>
                <a:gd name="T22" fmla="*/ 598 w 689"/>
                <a:gd name="T23" fmla="*/ 353 h 706"/>
                <a:gd name="T24" fmla="*/ 689 w 689"/>
                <a:gd name="T25" fmla="*/ 28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6">
                  <a:moveTo>
                    <a:pt x="689" y="288"/>
                  </a:moveTo>
                  <a:lnTo>
                    <a:pt x="689" y="706"/>
                  </a:lnTo>
                  <a:lnTo>
                    <a:pt x="0" y="706"/>
                  </a:lnTo>
                  <a:lnTo>
                    <a:pt x="0" y="0"/>
                  </a:lnTo>
                  <a:lnTo>
                    <a:pt x="689" y="0"/>
                  </a:lnTo>
                  <a:lnTo>
                    <a:pt x="689" y="94"/>
                  </a:lnTo>
                  <a:lnTo>
                    <a:pt x="598" y="148"/>
                  </a:lnTo>
                  <a:lnTo>
                    <a:pt x="598" y="94"/>
                  </a:lnTo>
                  <a:lnTo>
                    <a:pt x="94" y="94"/>
                  </a:lnTo>
                  <a:lnTo>
                    <a:pt x="94" y="611"/>
                  </a:lnTo>
                  <a:lnTo>
                    <a:pt x="598" y="611"/>
                  </a:lnTo>
                  <a:lnTo>
                    <a:pt x="598" y="353"/>
                  </a:lnTo>
                  <a:lnTo>
                    <a:pt x="689" y="288"/>
                  </a:lnTo>
                  <a:close/>
                </a:path>
              </a:pathLst>
            </a:custGeom>
            <a:grpFill/>
            <a:ln>
              <a:noFill/>
            </a:ln>
            <a:effectLs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nvGrpSpPr>
            <p:cNvPr id="49" name="组合 48"/>
            <p:cNvGrpSpPr/>
            <p:nvPr/>
          </p:nvGrpSpPr>
          <p:grpSpPr>
            <a:xfrm>
              <a:off x="4008050" y="1881704"/>
              <a:ext cx="1384300" cy="903287"/>
              <a:chOff x="4008050" y="1881704"/>
              <a:chExt cx="1384300" cy="903287"/>
            </a:xfrm>
            <a:grpFill/>
          </p:grpSpPr>
          <p:sp>
            <p:nvSpPr>
              <p:cNvPr id="50" name="Freeform 50"/>
              <p:cNvSpPr>
                <a:spLocks/>
              </p:cNvSpPr>
              <p:nvPr/>
            </p:nvSpPr>
            <p:spPr bwMode="auto">
              <a:xfrm>
                <a:off x="4862125" y="1881704"/>
                <a:ext cx="530225" cy="403225"/>
              </a:xfrm>
              <a:custGeom>
                <a:avLst/>
                <a:gdLst>
                  <a:gd name="T0" fmla="*/ 334 w 334"/>
                  <a:gd name="T1" fmla="*/ 0 h 254"/>
                  <a:gd name="T2" fmla="*/ 0 w 334"/>
                  <a:gd name="T3" fmla="*/ 254 h 254"/>
                  <a:gd name="T4" fmla="*/ 0 w 334"/>
                  <a:gd name="T5" fmla="*/ 194 h 254"/>
                  <a:gd name="T6" fmla="*/ 334 w 334"/>
                  <a:gd name="T7" fmla="*/ 0 h 254"/>
                </a:gdLst>
                <a:ahLst/>
                <a:cxnLst>
                  <a:cxn ang="0">
                    <a:pos x="T0" y="T1"/>
                  </a:cxn>
                  <a:cxn ang="0">
                    <a:pos x="T2" y="T3"/>
                  </a:cxn>
                  <a:cxn ang="0">
                    <a:pos x="T4" y="T5"/>
                  </a:cxn>
                  <a:cxn ang="0">
                    <a:pos x="T6" y="T7"/>
                  </a:cxn>
                </a:cxnLst>
                <a:rect l="0" t="0" r="r" b="b"/>
                <a:pathLst>
                  <a:path w="334" h="254">
                    <a:moveTo>
                      <a:pt x="334" y="0"/>
                    </a:moveTo>
                    <a:lnTo>
                      <a:pt x="0" y="254"/>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1" name="Freeform 58"/>
              <p:cNvSpPr>
                <a:spLocks/>
              </p:cNvSpPr>
              <p:nvPr/>
            </p:nvSpPr>
            <p:spPr bwMode="auto">
              <a:xfrm>
                <a:off x="4717663" y="2189679"/>
                <a:ext cx="144463" cy="206375"/>
              </a:xfrm>
              <a:custGeom>
                <a:avLst/>
                <a:gdLst>
                  <a:gd name="T0" fmla="*/ 91 w 91"/>
                  <a:gd name="T1" fmla="*/ 0 h 130"/>
                  <a:gd name="T2" fmla="*/ 91 w 91"/>
                  <a:gd name="T3" fmla="*/ 60 h 130"/>
                  <a:gd name="T4" fmla="*/ 0 w 91"/>
                  <a:gd name="T5" fmla="*/ 130 h 130"/>
                  <a:gd name="T6" fmla="*/ 0 w 91"/>
                  <a:gd name="T7" fmla="*/ 54 h 130"/>
                  <a:gd name="T8" fmla="*/ 91 w 91"/>
                  <a:gd name="T9" fmla="*/ 0 h 130"/>
                </a:gdLst>
                <a:ahLst/>
                <a:cxnLst>
                  <a:cxn ang="0">
                    <a:pos x="T0" y="T1"/>
                  </a:cxn>
                  <a:cxn ang="0">
                    <a:pos x="T2" y="T3"/>
                  </a:cxn>
                  <a:cxn ang="0">
                    <a:pos x="T4" y="T5"/>
                  </a:cxn>
                  <a:cxn ang="0">
                    <a:pos x="T6" y="T7"/>
                  </a:cxn>
                  <a:cxn ang="0">
                    <a:pos x="T8" y="T9"/>
                  </a:cxn>
                </a:cxnLst>
                <a:rect l="0" t="0" r="r" b="b"/>
                <a:pathLst>
                  <a:path w="91" h="130">
                    <a:moveTo>
                      <a:pt x="91" y="0"/>
                    </a:moveTo>
                    <a:lnTo>
                      <a:pt x="91" y="60"/>
                    </a:lnTo>
                    <a:lnTo>
                      <a:pt x="0" y="130"/>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2" name="Freeform 61"/>
              <p:cNvSpPr>
                <a:spLocks/>
              </p:cNvSpPr>
              <p:nvPr/>
            </p:nvSpPr>
            <p:spPr bwMode="auto">
              <a:xfrm>
                <a:off x="4008050" y="2275403"/>
                <a:ext cx="709613" cy="509588"/>
              </a:xfrm>
              <a:custGeom>
                <a:avLst/>
                <a:gdLst>
                  <a:gd name="T0" fmla="*/ 447 w 447"/>
                  <a:gd name="T1" fmla="*/ 0 h 321"/>
                  <a:gd name="T2" fmla="*/ 447 w 447"/>
                  <a:gd name="T3" fmla="*/ 76 h 321"/>
                  <a:gd name="T4" fmla="*/ 123 w 447"/>
                  <a:gd name="T5" fmla="*/ 321 h 321"/>
                  <a:gd name="T6" fmla="*/ 0 w 447"/>
                  <a:gd name="T7" fmla="*/ 22 h 321"/>
                  <a:gd name="T8" fmla="*/ 123 w 447"/>
                  <a:gd name="T9" fmla="*/ 186 h 321"/>
                  <a:gd name="T10" fmla="*/ 447 w 447"/>
                  <a:gd name="T11" fmla="*/ 0 h 321"/>
                </a:gdLst>
                <a:ahLst/>
                <a:cxnLst>
                  <a:cxn ang="0">
                    <a:pos x="T0" y="T1"/>
                  </a:cxn>
                  <a:cxn ang="0">
                    <a:pos x="T2" y="T3"/>
                  </a:cxn>
                  <a:cxn ang="0">
                    <a:pos x="T4" y="T5"/>
                  </a:cxn>
                  <a:cxn ang="0">
                    <a:pos x="T6" y="T7"/>
                  </a:cxn>
                  <a:cxn ang="0">
                    <a:pos x="T8" y="T9"/>
                  </a:cxn>
                  <a:cxn ang="0">
                    <a:pos x="T10" y="T11"/>
                  </a:cxn>
                </a:cxnLst>
                <a:rect l="0" t="0" r="r" b="b"/>
                <a:pathLst>
                  <a:path w="447" h="321">
                    <a:moveTo>
                      <a:pt x="447" y="0"/>
                    </a:moveTo>
                    <a:lnTo>
                      <a:pt x="447" y="76"/>
                    </a:lnTo>
                    <a:lnTo>
                      <a:pt x="123" y="321"/>
                    </a:lnTo>
                    <a:lnTo>
                      <a:pt x="0" y="22"/>
                    </a:lnTo>
                    <a:lnTo>
                      <a:pt x="123" y="186"/>
                    </a:lnTo>
                    <a:lnTo>
                      <a:pt x="4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sp>
        <p:nvSpPr>
          <p:cNvPr id="8" name="矩形 7"/>
          <p:cNvSpPr/>
          <p:nvPr/>
        </p:nvSpPr>
        <p:spPr>
          <a:xfrm>
            <a:off x="3368508" y="1646138"/>
            <a:ext cx="6975642" cy="3785652"/>
          </a:xfrm>
          <a:prstGeom prst="rect">
            <a:avLst/>
          </a:prstGeom>
        </p:spPr>
        <p:txBody>
          <a:bodyPr wrap="square">
            <a:spAutoFit/>
          </a:bodyPr>
          <a:lstStyle/>
          <a:p>
            <a:pPr indent="457200" algn="just">
              <a:lnSpc>
                <a:spcPct val="120000"/>
              </a:lnSpc>
            </a:pPr>
            <a:r>
              <a:rPr lang="zh-CN" altLang="en-US" sz="2000" dirty="0">
                <a:solidFill>
                  <a:srgbClr val="FF0000"/>
                </a:solidFill>
                <a:latin typeface="微软雅黑" pitchFamily="34" charset="-122"/>
                <a:ea typeface="微软雅黑" pitchFamily="34" charset="-122"/>
              </a:rPr>
              <a:t>“由外到内</a:t>
            </a:r>
            <a:r>
              <a:rPr lang="zh-CN" altLang="en-US" sz="2000" dirty="0" smtClean="0">
                <a:solidFill>
                  <a:srgbClr val="FF0000"/>
                </a:solidFill>
                <a:latin typeface="微软雅黑" pitchFamily="34" charset="-122"/>
                <a:ea typeface="微软雅黑" pitchFamily="34" charset="-122"/>
              </a:rPr>
              <a:t>”式样</a:t>
            </a:r>
            <a:r>
              <a:rPr lang="zh-CN" altLang="en-US" sz="2000" dirty="0">
                <a:solidFill>
                  <a:srgbClr val="FF0000"/>
                </a:solidFill>
                <a:latin typeface="微软雅黑" pitchFamily="34" charset="-122"/>
                <a:ea typeface="微软雅黑" pitchFamily="34" charset="-122"/>
              </a:rPr>
              <a:t>的内涵</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有时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来自完全不同行业的外部组织可能会提供有价值</a:t>
            </a:r>
            <a:r>
              <a:rPr lang="zh-CN" altLang="en-US" sz="2000" dirty="0" smtClean="0">
                <a:solidFill>
                  <a:schemeClr val="tx1">
                    <a:lumMod val="75000"/>
                    <a:lumOff val="25000"/>
                  </a:schemeClr>
                </a:solidFill>
                <a:latin typeface="微软雅黑" pitchFamily="34" charset="-122"/>
                <a:ea typeface="微软雅黑" pitchFamily="34" charset="-122"/>
              </a:rPr>
              <a:t>的见解、知识、专利</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或者对内部开发团队来说现成的产品</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要借助外部知识</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需要将</a:t>
            </a:r>
            <a:r>
              <a:rPr lang="zh-CN" altLang="en-US" sz="2000" dirty="0" smtClean="0">
                <a:solidFill>
                  <a:schemeClr val="tx1">
                    <a:lumMod val="75000"/>
                    <a:lumOff val="25000"/>
                  </a:schemeClr>
                </a:solidFill>
                <a:latin typeface="微软雅黑" pitchFamily="34" charset="-122"/>
                <a:ea typeface="微软雅黑" pitchFamily="34" charset="-122"/>
              </a:rPr>
              <a:t>外部实体</a:t>
            </a:r>
            <a:r>
              <a:rPr lang="zh-CN" altLang="en-US" sz="2000" dirty="0">
                <a:solidFill>
                  <a:schemeClr val="tx1">
                    <a:lumMod val="75000"/>
                    <a:lumOff val="25000"/>
                  </a:schemeClr>
                </a:solidFill>
                <a:latin typeface="微软雅黑" pitchFamily="34" charset="-122"/>
                <a:ea typeface="微软雅黑" pitchFamily="34" charset="-122"/>
              </a:rPr>
              <a:t>和内部业务流程和研发团队联系在一起的专门的业务活动</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要</a:t>
            </a:r>
            <a:r>
              <a:rPr lang="zh-CN" altLang="en-US" sz="2000" dirty="0">
                <a:solidFill>
                  <a:schemeClr val="tx1">
                    <a:lumMod val="75000"/>
                    <a:lumOff val="25000"/>
                  </a:schemeClr>
                </a:solidFill>
                <a:latin typeface="微软雅黑" pitchFamily="34" charset="-122"/>
                <a:ea typeface="微软雅黑" pitchFamily="34" charset="-122"/>
              </a:rPr>
              <a:t>借助外部创新的优势</a:t>
            </a:r>
            <a:r>
              <a:rPr lang="en-US" altLang="zh-CN" sz="2000" dirty="0" smtClean="0">
                <a:solidFill>
                  <a:schemeClr val="tx1">
                    <a:lumMod val="75000"/>
                    <a:lumOff val="2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需要</a:t>
            </a:r>
            <a:r>
              <a:rPr lang="zh-CN" altLang="en-US" sz="2000" dirty="0">
                <a:solidFill>
                  <a:schemeClr val="tx1">
                    <a:lumMod val="75000"/>
                    <a:lumOff val="25000"/>
                  </a:schemeClr>
                </a:solidFill>
                <a:latin typeface="微软雅黑" pitchFamily="34" charset="-122"/>
                <a:ea typeface="微软雅黑" pitchFamily="34" charset="-122"/>
              </a:rPr>
              <a:t>构建与外部网络连接的特定资源</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从外部资源获取来的创新需要花费成本</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但是</a:t>
            </a:r>
            <a:r>
              <a:rPr lang="zh-CN" altLang="en-US" sz="2000" dirty="0" smtClean="0">
                <a:solidFill>
                  <a:schemeClr val="tx1">
                    <a:lumMod val="75000"/>
                    <a:lumOff val="25000"/>
                  </a:schemeClr>
                </a:solidFill>
                <a:latin typeface="微软雅黑" pitchFamily="34" charset="-122"/>
                <a:ea typeface="微软雅黑" pitchFamily="34" charset="-122"/>
              </a:rPr>
              <a:t>通过在</a:t>
            </a:r>
            <a:r>
              <a:rPr lang="zh-CN" altLang="en-US" sz="2000" dirty="0">
                <a:solidFill>
                  <a:schemeClr val="tx1">
                    <a:lumMod val="75000"/>
                    <a:lumOff val="25000"/>
                  </a:schemeClr>
                </a:solidFill>
                <a:latin typeface="微软雅黑" pitchFamily="34" charset="-122"/>
                <a:ea typeface="微软雅黑" pitchFamily="34" charset="-122"/>
              </a:rPr>
              <a:t>外部已创建的知识和高级研究项目基础上的研发</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企业可以缩短产品上市前的时间</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并提高</a:t>
            </a:r>
            <a:r>
              <a:rPr lang="zh-CN" altLang="en-US" sz="2000" dirty="0">
                <a:solidFill>
                  <a:schemeClr val="tx1">
                    <a:lumMod val="75000"/>
                    <a:lumOff val="25000"/>
                  </a:schemeClr>
                </a:solidFill>
                <a:latin typeface="微软雅黑" pitchFamily="34" charset="-122"/>
                <a:ea typeface="微软雅黑" pitchFamily="34" charset="-122"/>
              </a:rPr>
              <a:t>内部研发的效率。 </a:t>
            </a:r>
          </a:p>
        </p:txBody>
      </p:sp>
      <p:sp>
        <p:nvSpPr>
          <p:cNvPr id="25" name="矩形 24"/>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6" name="组合 25"/>
          <p:cNvGrpSpPr/>
          <p:nvPr/>
        </p:nvGrpSpPr>
        <p:grpSpPr>
          <a:xfrm>
            <a:off x="192881" y="893"/>
            <a:ext cx="575915" cy="836495"/>
            <a:chOff x="841003" y="360040"/>
            <a:chExt cx="504056" cy="836712"/>
          </a:xfrm>
          <a:solidFill>
            <a:schemeClr val="accent1"/>
          </a:solidFill>
        </p:grpSpPr>
        <p:sp>
          <p:nvSpPr>
            <p:cNvPr id="27" name="矩形 26"/>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8" name="等腰三角形 27"/>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0" name="矩形 2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9"/>
          <p:cNvSpPr txBox="1"/>
          <p:nvPr/>
        </p:nvSpPr>
        <p:spPr>
          <a:xfrm>
            <a:off x="840783" y="203271"/>
            <a:ext cx="7823791"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商业模式的基本</a:t>
            </a:r>
            <a:r>
              <a:rPr lang="zh-CN" altLang="en-US" sz="2400" b="1" dirty="0" smtClean="0">
                <a:solidFill>
                  <a:schemeClr val="tx1">
                    <a:lumMod val="75000"/>
                    <a:lumOff val="25000"/>
                  </a:schemeClr>
                </a:solidFill>
                <a:latin typeface="微软雅黑" pitchFamily="34" charset="-122"/>
                <a:ea typeface="微软雅黑" pitchFamily="34" charset="-122"/>
              </a:rPr>
              <a:t>式样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开放式商业模式的式样</a:t>
            </a:r>
          </a:p>
        </p:txBody>
      </p:sp>
      <p:sp>
        <p:nvSpPr>
          <p:cNvPr id="29" name="矩形 28"/>
          <p:cNvSpPr/>
          <p:nvPr/>
        </p:nvSpPr>
        <p:spPr>
          <a:xfrm>
            <a:off x="884546" y="825374"/>
            <a:ext cx="7662553" cy="430374"/>
          </a:xfrm>
          <a:prstGeom prst="rect">
            <a:avLst/>
          </a:prstGeom>
        </p:spPr>
        <p:txBody>
          <a:bodyPr wrap="squar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1. “</a:t>
            </a:r>
            <a:r>
              <a:rPr lang="zh-CN" altLang="en-US" sz="2000" b="1" dirty="0">
                <a:solidFill>
                  <a:schemeClr val="accent2"/>
                </a:solidFill>
                <a:latin typeface="微软雅黑" pitchFamily="34" charset="-122"/>
                <a:ea typeface="微软雅黑" pitchFamily="34" charset="-122"/>
              </a:rPr>
              <a:t>由外到内” 的式样</a:t>
            </a:r>
          </a:p>
        </p:txBody>
      </p:sp>
    </p:spTree>
    <p:extLst>
      <p:ext uri="{BB962C8B-B14F-4D97-AF65-F5344CB8AC3E}">
        <p14:creationId xmlns:p14="http://schemas.microsoft.com/office/powerpoint/2010/main" val="176652265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2" presetClass="entr" presetSubtype="4"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down)">
                                      <p:cBhvr>
                                        <p:cTn id="10" dur="500"/>
                                        <p:tgtEl>
                                          <p:spTgt spid="4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1" name="组合 2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660832" y="1650505"/>
            <a:ext cx="1924050" cy="4030663"/>
            <a:chOff x="1661530" y="2239405"/>
            <a:chExt cx="1924050" cy="4030663"/>
          </a:xfrm>
          <a:solidFill>
            <a:schemeClr val="accent2">
              <a:lumMod val="75000"/>
            </a:schemeClr>
          </a:solidFill>
        </p:grpSpPr>
        <p:sp>
          <p:nvSpPr>
            <p:cNvPr id="22" name="Freeform 47"/>
            <p:cNvSpPr>
              <a:spLocks/>
            </p:cNvSpPr>
            <p:nvPr/>
          </p:nvSpPr>
          <p:spPr bwMode="auto">
            <a:xfrm flipH="1">
              <a:off x="1661530" y="2290205"/>
              <a:ext cx="1924050" cy="3979863"/>
            </a:xfrm>
            <a:custGeom>
              <a:avLst/>
              <a:gdLst>
                <a:gd name="T0" fmla="*/ 450 w 450"/>
                <a:gd name="T1" fmla="*/ 409 h 931"/>
                <a:gd name="T2" fmla="*/ 450 w 450"/>
                <a:gd name="T3" fmla="*/ 562 h 931"/>
                <a:gd name="T4" fmla="*/ 410 w 450"/>
                <a:gd name="T5" fmla="*/ 562 h 931"/>
                <a:gd name="T6" fmla="*/ 400 w 450"/>
                <a:gd name="T7" fmla="*/ 419 h 931"/>
                <a:gd name="T8" fmla="*/ 341 w 450"/>
                <a:gd name="T9" fmla="*/ 292 h 931"/>
                <a:gd name="T10" fmla="*/ 336 w 450"/>
                <a:gd name="T11" fmla="*/ 526 h 931"/>
                <a:gd name="T12" fmla="*/ 374 w 450"/>
                <a:gd name="T13" fmla="*/ 931 h 931"/>
                <a:gd name="T14" fmla="*/ 324 w 450"/>
                <a:gd name="T15" fmla="*/ 931 h 931"/>
                <a:gd name="T16" fmla="*/ 262 w 450"/>
                <a:gd name="T17" fmla="*/ 511 h 931"/>
                <a:gd name="T18" fmla="*/ 238 w 450"/>
                <a:gd name="T19" fmla="*/ 511 h 931"/>
                <a:gd name="T20" fmla="*/ 215 w 450"/>
                <a:gd name="T21" fmla="*/ 931 h 931"/>
                <a:gd name="T22" fmla="*/ 165 w 450"/>
                <a:gd name="T23" fmla="*/ 931 h 931"/>
                <a:gd name="T24" fmla="*/ 165 w 450"/>
                <a:gd name="T25" fmla="*/ 423 h 931"/>
                <a:gd name="T26" fmla="*/ 188 w 450"/>
                <a:gd name="T27" fmla="*/ 285 h 931"/>
                <a:gd name="T28" fmla="*/ 31 w 450"/>
                <a:gd name="T29" fmla="*/ 114 h 931"/>
                <a:gd name="T30" fmla="*/ 0 w 450"/>
                <a:gd name="T31" fmla="*/ 16 h 931"/>
                <a:gd name="T32" fmla="*/ 44 w 450"/>
                <a:gd name="T33" fmla="*/ 0 h 931"/>
                <a:gd name="T34" fmla="*/ 179 w 450"/>
                <a:gd name="T35" fmla="*/ 197 h 931"/>
                <a:gd name="T36" fmla="*/ 225 w 450"/>
                <a:gd name="T37" fmla="*/ 197 h 931"/>
                <a:gd name="T38" fmla="*/ 255 w 450"/>
                <a:gd name="T39" fmla="*/ 240 h 931"/>
                <a:gd name="T40" fmla="*/ 200 w 450"/>
                <a:gd name="T41" fmla="*/ 411 h 931"/>
                <a:gd name="T42" fmla="*/ 225 w 450"/>
                <a:gd name="T43" fmla="*/ 450 h 931"/>
                <a:gd name="T44" fmla="*/ 266 w 450"/>
                <a:gd name="T45" fmla="*/ 416 h 931"/>
                <a:gd name="T46" fmla="*/ 255 w 450"/>
                <a:gd name="T47" fmla="*/ 240 h 931"/>
                <a:gd name="T48" fmla="*/ 307 w 450"/>
                <a:gd name="T49" fmla="*/ 195 h 931"/>
                <a:gd name="T50" fmla="*/ 400 w 450"/>
                <a:gd name="T51" fmla="*/ 257 h 931"/>
                <a:gd name="T52" fmla="*/ 450 w 450"/>
                <a:gd name="T53" fmla="*/ 409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0" h="931">
                  <a:moveTo>
                    <a:pt x="450" y="409"/>
                  </a:moveTo>
                  <a:cubicBezTo>
                    <a:pt x="450" y="562"/>
                    <a:pt x="450" y="562"/>
                    <a:pt x="450" y="562"/>
                  </a:cubicBezTo>
                  <a:cubicBezTo>
                    <a:pt x="410" y="562"/>
                    <a:pt x="410" y="562"/>
                    <a:pt x="410" y="562"/>
                  </a:cubicBezTo>
                  <a:cubicBezTo>
                    <a:pt x="400" y="419"/>
                    <a:pt x="400" y="419"/>
                    <a:pt x="400" y="419"/>
                  </a:cubicBezTo>
                  <a:cubicBezTo>
                    <a:pt x="341" y="292"/>
                    <a:pt x="341" y="292"/>
                    <a:pt x="341" y="292"/>
                  </a:cubicBezTo>
                  <a:cubicBezTo>
                    <a:pt x="341" y="292"/>
                    <a:pt x="319" y="381"/>
                    <a:pt x="336" y="526"/>
                  </a:cubicBezTo>
                  <a:cubicBezTo>
                    <a:pt x="353" y="671"/>
                    <a:pt x="374" y="931"/>
                    <a:pt x="374" y="931"/>
                  </a:cubicBezTo>
                  <a:cubicBezTo>
                    <a:pt x="324" y="931"/>
                    <a:pt x="324" y="931"/>
                    <a:pt x="324" y="931"/>
                  </a:cubicBezTo>
                  <a:cubicBezTo>
                    <a:pt x="262" y="511"/>
                    <a:pt x="262" y="511"/>
                    <a:pt x="262" y="511"/>
                  </a:cubicBezTo>
                  <a:cubicBezTo>
                    <a:pt x="238" y="511"/>
                    <a:pt x="238" y="511"/>
                    <a:pt x="238" y="511"/>
                  </a:cubicBezTo>
                  <a:cubicBezTo>
                    <a:pt x="215" y="931"/>
                    <a:pt x="215" y="931"/>
                    <a:pt x="215" y="931"/>
                  </a:cubicBezTo>
                  <a:cubicBezTo>
                    <a:pt x="165" y="931"/>
                    <a:pt x="165" y="931"/>
                    <a:pt x="165" y="931"/>
                  </a:cubicBezTo>
                  <a:cubicBezTo>
                    <a:pt x="165" y="931"/>
                    <a:pt x="141" y="562"/>
                    <a:pt x="165" y="423"/>
                  </a:cubicBezTo>
                  <a:cubicBezTo>
                    <a:pt x="188" y="285"/>
                    <a:pt x="188" y="285"/>
                    <a:pt x="188" y="285"/>
                  </a:cubicBezTo>
                  <a:cubicBezTo>
                    <a:pt x="188" y="285"/>
                    <a:pt x="62" y="211"/>
                    <a:pt x="31" y="114"/>
                  </a:cubicBezTo>
                  <a:cubicBezTo>
                    <a:pt x="0" y="16"/>
                    <a:pt x="0" y="16"/>
                    <a:pt x="0" y="16"/>
                  </a:cubicBezTo>
                  <a:cubicBezTo>
                    <a:pt x="44" y="0"/>
                    <a:pt x="44" y="0"/>
                    <a:pt x="44" y="0"/>
                  </a:cubicBezTo>
                  <a:cubicBezTo>
                    <a:pt x="44" y="0"/>
                    <a:pt x="110" y="197"/>
                    <a:pt x="179" y="197"/>
                  </a:cubicBezTo>
                  <a:cubicBezTo>
                    <a:pt x="197" y="197"/>
                    <a:pt x="212" y="197"/>
                    <a:pt x="225" y="197"/>
                  </a:cubicBezTo>
                  <a:cubicBezTo>
                    <a:pt x="225" y="197"/>
                    <a:pt x="224" y="242"/>
                    <a:pt x="255" y="240"/>
                  </a:cubicBezTo>
                  <a:cubicBezTo>
                    <a:pt x="200" y="411"/>
                    <a:pt x="200" y="411"/>
                    <a:pt x="200" y="411"/>
                  </a:cubicBezTo>
                  <a:cubicBezTo>
                    <a:pt x="225" y="450"/>
                    <a:pt x="225" y="450"/>
                    <a:pt x="225" y="450"/>
                  </a:cubicBezTo>
                  <a:cubicBezTo>
                    <a:pt x="266" y="416"/>
                    <a:pt x="266" y="416"/>
                    <a:pt x="266" y="416"/>
                  </a:cubicBezTo>
                  <a:cubicBezTo>
                    <a:pt x="255" y="240"/>
                    <a:pt x="255" y="240"/>
                    <a:pt x="255" y="240"/>
                  </a:cubicBezTo>
                  <a:cubicBezTo>
                    <a:pt x="286" y="238"/>
                    <a:pt x="307" y="195"/>
                    <a:pt x="307" y="195"/>
                  </a:cubicBezTo>
                  <a:cubicBezTo>
                    <a:pt x="338" y="197"/>
                    <a:pt x="385" y="209"/>
                    <a:pt x="400" y="257"/>
                  </a:cubicBezTo>
                  <a:cubicBezTo>
                    <a:pt x="424" y="331"/>
                    <a:pt x="450" y="409"/>
                    <a:pt x="450" y="40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3" name="Oval 48"/>
            <p:cNvSpPr>
              <a:spLocks noChangeArrowheads="1"/>
            </p:cNvSpPr>
            <p:nvPr/>
          </p:nvSpPr>
          <p:spPr bwMode="auto">
            <a:xfrm flipH="1">
              <a:off x="1909178" y="2239405"/>
              <a:ext cx="804863" cy="80327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4" name="Freeform 49"/>
            <p:cNvSpPr>
              <a:spLocks/>
            </p:cNvSpPr>
            <p:nvPr/>
          </p:nvSpPr>
          <p:spPr bwMode="auto">
            <a:xfrm flipH="1">
              <a:off x="2448929" y="3317316"/>
              <a:ext cx="280988" cy="896938"/>
            </a:xfrm>
            <a:custGeom>
              <a:avLst/>
              <a:gdLst>
                <a:gd name="T0" fmla="*/ 148 w 177"/>
                <a:gd name="T1" fmla="*/ 0 h 565"/>
                <a:gd name="T2" fmla="*/ 177 w 177"/>
                <a:gd name="T3" fmla="*/ 473 h 565"/>
                <a:gd name="T4" fmla="*/ 67 w 177"/>
                <a:gd name="T5" fmla="*/ 565 h 565"/>
                <a:gd name="T6" fmla="*/ 0 w 177"/>
                <a:gd name="T7" fmla="*/ 460 h 565"/>
                <a:gd name="T8" fmla="*/ 148 w 177"/>
                <a:gd name="T9" fmla="*/ 0 h 565"/>
              </a:gdLst>
              <a:ahLst/>
              <a:cxnLst>
                <a:cxn ang="0">
                  <a:pos x="T0" y="T1"/>
                </a:cxn>
                <a:cxn ang="0">
                  <a:pos x="T2" y="T3"/>
                </a:cxn>
                <a:cxn ang="0">
                  <a:pos x="T4" y="T5"/>
                </a:cxn>
                <a:cxn ang="0">
                  <a:pos x="T6" y="T7"/>
                </a:cxn>
                <a:cxn ang="0">
                  <a:pos x="T8" y="T9"/>
                </a:cxn>
              </a:cxnLst>
              <a:rect l="0" t="0" r="r" b="b"/>
              <a:pathLst>
                <a:path w="177" h="565">
                  <a:moveTo>
                    <a:pt x="148" y="0"/>
                  </a:moveTo>
                  <a:lnTo>
                    <a:pt x="177" y="473"/>
                  </a:lnTo>
                  <a:lnTo>
                    <a:pt x="67" y="565"/>
                  </a:lnTo>
                  <a:lnTo>
                    <a:pt x="0" y="460"/>
                  </a:lnTo>
                  <a:lnTo>
                    <a:pt x="14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nvGrpSpPr>
          <p:cNvPr id="47" name="组合 46"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767639" y="1277508"/>
            <a:ext cx="594519" cy="372997"/>
            <a:chOff x="3768337" y="1881704"/>
            <a:chExt cx="1624013" cy="1181100"/>
          </a:xfrm>
          <a:solidFill>
            <a:srgbClr val="0F914C"/>
          </a:solidFill>
        </p:grpSpPr>
        <p:sp>
          <p:nvSpPr>
            <p:cNvPr id="48" name="Freeform 57"/>
            <p:cNvSpPr>
              <a:spLocks/>
            </p:cNvSpPr>
            <p:nvPr/>
          </p:nvSpPr>
          <p:spPr bwMode="auto">
            <a:xfrm>
              <a:off x="3768337" y="1942029"/>
              <a:ext cx="1093788" cy="1120775"/>
            </a:xfrm>
            <a:custGeom>
              <a:avLst/>
              <a:gdLst>
                <a:gd name="T0" fmla="*/ 689 w 689"/>
                <a:gd name="T1" fmla="*/ 288 h 706"/>
                <a:gd name="T2" fmla="*/ 689 w 689"/>
                <a:gd name="T3" fmla="*/ 706 h 706"/>
                <a:gd name="T4" fmla="*/ 0 w 689"/>
                <a:gd name="T5" fmla="*/ 706 h 706"/>
                <a:gd name="T6" fmla="*/ 0 w 689"/>
                <a:gd name="T7" fmla="*/ 0 h 706"/>
                <a:gd name="T8" fmla="*/ 689 w 689"/>
                <a:gd name="T9" fmla="*/ 0 h 706"/>
                <a:gd name="T10" fmla="*/ 689 w 689"/>
                <a:gd name="T11" fmla="*/ 94 h 706"/>
                <a:gd name="T12" fmla="*/ 598 w 689"/>
                <a:gd name="T13" fmla="*/ 148 h 706"/>
                <a:gd name="T14" fmla="*/ 598 w 689"/>
                <a:gd name="T15" fmla="*/ 94 h 706"/>
                <a:gd name="T16" fmla="*/ 94 w 689"/>
                <a:gd name="T17" fmla="*/ 94 h 706"/>
                <a:gd name="T18" fmla="*/ 94 w 689"/>
                <a:gd name="T19" fmla="*/ 611 h 706"/>
                <a:gd name="T20" fmla="*/ 598 w 689"/>
                <a:gd name="T21" fmla="*/ 611 h 706"/>
                <a:gd name="T22" fmla="*/ 598 w 689"/>
                <a:gd name="T23" fmla="*/ 353 h 706"/>
                <a:gd name="T24" fmla="*/ 689 w 689"/>
                <a:gd name="T25" fmla="*/ 28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6">
                  <a:moveTo>
                    <a:pt x="689" y="288"/>
                  </a:moveTo>
                  <a:lnTo>
                    <a:pt x="689" y="706"/>
                  </a:lnTo>
                  <a:lnTo>
                    <a:pt x="0" y="706"/>
                  </a:lnTo>
                  <a:lnTo>
                    <a:pt x="0" y="0"/>
                  </a:lnTo>
                  <a:lnTo>
                    <a:pt x="689" y="0"/>
                  </a:lnTo>
                  <a:lnTo>
                    <a:pt x="689" y="94"/>
                  </a:lnTo>
                  <a:lnTo>
                    <a:pt x="598" y="148"/>
                  </a:lnTo>
                  <a:lnTo>
                    <a:pt x="598" y="94"/>
                  </a:lnTo>
                  <a:lnTo>
                    <a:pt x="94" y="94"/>
                  </a:lnTo>
                  <a:lnTo>
                    <a:pt x="94" y="611"/>
                  </a:lnTo>
                  <a:lnTo>
                    <a:pt x="598" y="611"/>
                  </a:lnTo>
                  <a:lnTo>
                    <a:pt x="598" y="353"/>
                  </a:lnTo>
                  <a:lnTo>
                    <a:pt x="689" y="288"/>
                  </a:lnTo>
                  <a:close/>
                </a:path>
              </a:pathLst>
            </a:custGeom>
            <a:grpFill/>
            <a:ln>
              <a:noFill/>
            </a:ln>
            <a:effectLs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nvGrpSpPr>
            <p:cNvPr id="49" name="组合 48"/>
            <p:cNvGrpSpPr/>
            <p:nvPr/>
          </p:nvGrpSpPr>
          <p:grpSpPr>
            <a:xfrm>
              <a:off x="4008050" y="1881704"/>
              <a:ext cx="1384300" cy="903287"/>
              <a:chOff x="4008050" y="1881704"/>
              <a:chExt cx="1384300" cy="903287"/>
            </a:xfrm>
            <a:grpFill/>
          </p:grpSpPr>
          <p:sp>
            <p:nvSpPr>
              <p:cNvPr id="50" name="Freeform 50"/>
              <p:cNvSpPr>
                <a:spLocks/>
              </p:cNvSpPr>
              <p:nvPr/>
            </p:nvSpPr>
            <p:spPr bwMode="auto">
              <a:xfrm>
                <a:off x="4862125" y="1881704"/>
                <a:ext cx="530225" cy="403225"/>
              </a:xfrm>
              <a:custGeom>
                <a:avLst/>
                <a:gdLst>
                  <a:gd name="T0" fmla="*/ 334 w 334"/>
                  <a:gd name="T1" fmla="*/ 0 h 254"/>
                  <a:gd name="T2" fmla="*/ 0 w 334"/>
                  <a:gd name="T3" fmla="*/ 254 h 254"/>
                  <a:gd name="T4" fmla="*/ 0 w 334"/>
                  <a:gd name="T5" fmla="*/ 194 h 254"/>
                  <a:gd name="T6" fmla="*/ 334 w 334"/>
                  <a:gd name="T7" fmla="*/ 0 h 254"/>
                </a:gdLst>
                <a:ahLst/>
                <a:cxnLst>
                  <a:cxn ang="0">
                    <a:pos x="T0" y="T1"/>
                  </a:cxn>
                  <a:cxn ang="0">
                    <a:pos x="T2" y="T3"/>
                  </a:cxn>
                  <a:cxn ang="0">
                    <a:pos x="T4" y="T5"/>
                  </a:cxn>
                  <a:cxn ang="0">
                    <a:pos x="T6" y="T7"/>
                  </a:cxn>
                </a:cxnLst>
                <a:rect l="0" t="0" r="r" b="b"/>
                <a:pathLst>
                  <a:path w="334" h="254">
                    <a:moveTo>
                      <a:pt x="334" y="0"/>
                    </a:moveTo>
                    <a:lnTo>
                      <a:pt x="0" y="254"/>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1" name="Freeform 58"/>
              <p:cNvSpPr>
                <a:spLocks/>
              </p:cNvSpPr>
              <p:nvPr/>
            </p:nvSpPr>
            <p:spPr bwMode="auto">
              <a:xfrm>
                <a:off x="4717663" y="2189679"/>
                <a:ext cx="144463" cy="206375"/>
              </a:xfrm>
              <a:custGeom>
                <a:avLst/>
                <a:gdLst>
                  <a:gd name="T0" fmla="*/ 91 w 91"/>
                  <a:gd name="T1" fmla="*/ 0 h 130"/>
                  <a:gd name="T2" fmla="*/ 91 w 91"/>
                  <a:gd name="T3" fmla="*/ 60 h 130"/>
                  <a:gd name="T4" fmla="*/ 0 w 91"/>
                  <a:gd name="T5" fmla="*/ 130 h 130"/>
                  <a:gd name="T6" fmla="*/ 0 w 91"/>
                  <a:gd name="T7" fmla="*/ 54 h 130"/>
                  <a:gd name="T8" fmla="*/ 91 w 91"/>
                  <a:gd name="T9" fmla="*/ 0 h 130"/>
                </a:gdLst>
                <a:ahLst/>
                <a:cxnLst>
                  <a:cxn ang="0">
                    <a:pos x="T0" y="T1"/>
                  </a:cxn>
                  <a:cxn ang="0">
                    <a:pos x="T2" y="T3"/>
                  </a:cxn>
                  <a:cxn ang="0">
                    <a:pos x="T4" y="T5"/>
                  </a:cxn>
                  <a:cxn ang="0">
                    <a:pos x="T6" y="T7"/>
                  </a:cxn>
                  <a:cxn ang="0">
                    <a:pos x="T8" y="T9"/>
                  </a:cxn>
                </a:cxnLst>
                <a:rect l="0" t="0" r="r" b="b"/>
                <a:pathLst>
                  <a:path w="91" h="130">
                    <a:moveTo>
                      <a:pt x="91" y="0"/>
                    </a:moveTo>
                    <a:lnTo>
                      <a:pt x="91" y="60"/>
                    </a:lnTo>
                    <a:lnTo>
                      <a:pt x="0" y="130"/>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2" name="Freeform 61"/>
              <p:cNvSpPr>
                <a:spLocks/>
              </p:cNvSpPr>
              <p:nvPr/>
            </p:nvSpPr>
            <p:spPr bwMode="auto">
              <a:xfrm>
                <a:off x="4008050" y="2275403"/>
                <a:ext cx="709613" cy="509588"/>
              </a:xfrm>
              <a:custGeom>
                <a:avLst/>
                <a:gdLst>
                  <a:gd name="T0" fmla="*/ 447 w 447"/>
                  <a:gd name="T1" fmla="*/ 0 h 321"/>
                  <a:gd name="T2" fmla="*/ 447 w 447"/>
                  <a:gd name="T3" fmla="*/ 76 h 321"/>
                  <a:gd name="T4" fmla="*/ 123 w 447"/>
                  <a:gd name="T5" fmla="*/ 321 h 321"/>
                  <a:gd name="T6" fmla="*/ 0 w 447"/>
                  <a:gd name="T7" fmla="*/ 22 h 321"/>
                  <a:gd name="T8" fmla="*/ 123 w 447"/>
                  <a:gd name="T9" fmla="*/ 186 h 321"/>
                  <a:gd name="T10" fmla="*/ 447 w 447"/>
                  <a:gd name="T11" fmla="*/ 0 h 321"/>
                </a:gdLst>
                <a:ahLst/>
                <a:cxnLst>
                  <a:cxn ang="0">
                    <a:pos x="T0" y="T1"/>
                  </a:cxn>
                  <a:cxn ang="0">
                    <a:pos x="T2" y="T3"/>
                  </a:cxn>
                  <a:cxn ang="0">
                    <a:pos x="T4" y="T5"/>
                  </a:cxn>
                  <a:cxn ang="0">
                    <a:pos x="T6" y="T7"/>
                  </a:cxn>
                  <a:cxn ang="0">
                    <a:pos x="T8" y="T9"/>
                  </a:cxn>
                  <a:cxn ang="0">
                    <a:pos x="T10" y="T11"/>
                  </a:cxn>
                </a:cxnLst>
                <a:rect l="0" t="0" r="r" b="b"/>
                <a:pathLst>
                  <a:path w="447" h="321">
                    <a:moveTo>
                      <a:pt x="447" y="0"/>
                    </a:moveTo>
                    <a:lnTo>
                      <a:pt x="447" y="76"/>
                    </a:lnTo>
                    <a:lnTo>
                      <a:pt x="123" y="321"/>
                    </a:lnTo>
                    <a:lnTo>
                      <a:pt x="0" y="22"/>
                    </a:lnTo>
                    <a:lnTo>
                      <a:pt x="123" y="186"/>
                    </a:lnTo>
                    <a:lnTo>
                      <a:pt x="4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sp>
        <p:nvSpPr>
          <p:cNvPr id="8" name="矩形 7"/>
          <p:cNvSpPr/>
          <p:nvPr/>
        </p:nvSpPr>
        <p:spPr>
          <a:xfrm>
            <a:off x="3368508" y="1646138"/>
            <a:ext cx="6975642" cy="2677656"/>
          </a:xfrm>
          <a:prstGeom prst="rect">
            <a:avLst/>
          </a:prstGeom>
        </p:spPr>
        <p:txBody>
          <a:bodyPr wrap="square">
            <a:spAutoFit/>
          </a:bodyPr>
          <a:lstStyle/>
          <a:p>
            <a:pPr indent="457200" algn="just">
              <a:lnSpc>
                <a:spcPct val="120000"/>
              </a:lnSpc>
            </a:pPr>
            <a:r>
              <a:rPr lang="zh-CN" altLang="en-US" sz="2000" dirty="0">
                <a:solidFill>
                  <a:srgbClr val="FF0000"/>
                </a:solidFill>
                <a:latin typeface="微软雅黑" pitchFamily="34" charset="-122"/>
                <a:ea typeface="微软雅黑" pitchFamily="34" charset="-122"/>
              </a:rPr>
              <a:t>“由内到外</a:t>
            </a:r>
            <a:r>
              <a:rPr lang="zh-CN" altLang="en-US" sz="2000" dirty="0" smtClean="0">
                <a:solidFill>
                  <a:srgbClr val="FF0000"/>
                </a:solidFill>
                <a:latin typeface="微软雅黑" pitchFamily="34" charset="-122"/>
                <a:ea typeface="微软雅黑" pitchFamily="34" charset="-122"/>
              </a:rPr>
              <a:t>”式样</a:t>
            </a:r>
            <a:r>
              <a:rPr lang="zh-CN" altLang="en-US" sz="2000" dirty="0">
                <a:solidFill>
                  <a:srgbClr val="FF0000"/>
                </a:solidFill>
                <a:latin typeface="微软雅黑" pitchFamily="34" charset="-122"/>
                <a:ea typeface="微软雅黑" pitchFamily="34" charset="-122"/>
              </a:rPr>
              <a:t>的内涵</a:t>
            </a:r>
            <a:r>
              <a:rPr lang="en-US" altLang="zh-CN" sz="2000" dirty="0">
                <a:solidFill>
                  <a:srgbClr val="FF0000"/>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有些研发成果因为战略或运营层面的原因而变得没有价值</a:t>
            </a:r>
            <a:r>
              <a:rPr lang="en-US" altLang="zh-CN" sz="2000" dirty="0" smtClean="0">
                <a:solidFill>
                  <a:schemeClr val="tx1">
                    <a:lumMod val="75000"/>
                    <a:lumOff val="2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但是</a:t>
            </a:r>
            <a:r>
              <a:rPr lang="zh-CN" altLang="en-US" sz="2000" dirty="0">
                <a:solidFill>
                  <a:schemeClr val="tx1">
                    <a:lumMod val="75000"/>
                    <a:lumOff val="25000"/>
                  </a:schemeClr>
                </a:solidFill>
                <a:latin typeface="微软雅黑" pitchFamily="34" charset="-122"/>
                <a:ea typeface="微软雅黑" pitchFamily="34" charset="-122"/>
              </a:rPr>
              <a:t>可能对于外部其他行业的组织有巨大的价值</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在</a:t>
            </a:r>
            <a:r>
              <a:rPr lang="zh-CN" altLang="en-US" sz="2000" dirty="0">
                <a:solidFill>
                  <a:schemeClr val="tx1">
                    <a:lumMod val="75000"/>
                    <a:lumOff val="25000"/>
                  </a:schemeClr>
                </a:solidFill>
                <a:latin typeface="微软雅黑" pitchFamily="34" charset="-122"/>
                <a:ea typeface="微软雅黑" pitchFamily="34" charset="-122"/>
              </a:rPr>
              <a:t>内部投入大量精力进行研发的组织</a:t>
            </a:r>
            <a:r>
              <a:rPr lang="en-US" altLang="zh-CN" sz="2000" dirty="0" smtClean="0">
                <a:solidFill>
                  <a:schemeClr val="tx1">
                    <a:lumMod val="75000"/>
                    <a:lumOff val="2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通常</a:t>
            </a:r>
            <a:r>
              <a:rPr lang="zh-CN" altLang="en-US" sz="2000" dirty="0">
                <a:solidFill>
                  <a:schemeClr val="tx1">
                    <a:lumMod val="75000"/>
                    <a:lumOff val="25000"/>
                  </a:schemeClr>
                </a:solidFill>
                <a:latin typeface="微软雅黑" pitchFamily="34" charset="-122"/>
                <a:ea typeface="微软雅黑" pitchFamily="34" charset="-122"/>
              </a:rPr>
              <a:t>产生许多无法实用化的知识</a:t>
            </a:r>
            <a:r>
              <a:rPr lang="zh-CN" altLang="en-US" sz="2000" dirty="0" smtClean="0">
                <a:solidFill>
                  <a:schemeClr val="tx1">
                    <a:lumMod val="75000"/>
                    <a:lumOff val="25000"/>
                  </a:schemeClr>
                </a:solidFill>
                <a:latin typeface="微软雅黑" pitchFamily="34" charset="-122"/>
                <a:ea typeface="微软雅黑" pitchFamily="34" charset="-122"/>
              </a:rPr>
              <a:t>、技术</a:t>
            </a:r>
            <a:r>
              <a:rPr lang="zh-CN" altLang="en-US" sz="2000" dirty="0">
                <a:solidFill>
                  <a:schemeClr val="tx1">
                    <a:lumMod val="75000"/>
                    <a:lumOff val="25000"/>
                  </a:schemeClr>
                </a:solidFill>
                <a:latin typeface="微软雅黑" pitchFamily="34" charset="-122"/>
                <a:ea typeface="微软雅黑" pitchFamily="34" charset="-122"/>
              </a:rPr>
              <a:t>和智力资产</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由于</a:t>
            </a:r>
            <a:r>
              <a:rPr lang="zh-CN" altLang="en-US" sz="2000" dirty="0">
                <a:solidFill>
                  <a:schemeClr val="tx1">
                    <a:lumMod val="75000"/>
                    <a:lumOff val="25000"/>
                  </a:schemeClr>
                </a:solidFill>
                <a:latin typeface="微软雅黑" pitchFamily="34" charset="-122"/>
                <a:ea typeface="微软雅黑" pitchFamily="34" charset="-122"/>
              </a:rPr>
              <a:t>明确聚焦在核心业务上</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一部分这些</a:t>
            </a:r>
            <a:r>
              <a:rPr lang="zh-CN" altLang="en-US" sz="2000" dirty="0">
                <a:solidFill>
                  <a:schemeClr val="tx1">
                    <a:lumMod val="75000"/>
                    <a:lumOff val="25000"/>
                  </a:schemeClr>
                </a:solidFill>
                <a:latin typeface="微软雅黑" pitchFamily="34" charset="-122"/>
                <a:ea typeface="微软雅黑" pitchFamily="34" charset="-122"/>
              </a:rPr>
              <a:t>本来很有价值的智力资产闲置了下来</a:t>
            </a:r>
            <a:r>
              <a:rPr lang="zh-CN" altLang="en-US" sz="2000" dirty="0" smtClean="0">
                <a:solidFill>
                  <a:schemeClr val="tx1">
                    <a:lumMod val="75000"/>
                    <a:lumOff val="25000"/>
                  </a:schemeClr>
                </a:solidFill>
                <a:latin typeface="微软雅黑" pitchFamily="34" charset="-122"/>
                <a:ea typeface="微软雅黑" pitchFamily="34" charset="-122"/>
              </a:rPr>
              <a:t>。</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25" name="矩形 24"/>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6" name="组合 25"/>
          <p:cNvGrpSpPr/>
          <p:nvPr/>
        </p:nvGrpSpPr>
        <p:grpSpPr>
          <a:xfrm>
            <a:off x="192881" y="893"/>
            <a:ext cx="575915" cy="836495"/>
            <a:chOff x="841003" y="360040"/>
            <a:chExt cx="504056" cy="836712"/>
          </a:xfrm>
          <a:solidFill>
            <a:schemeClr val="accent1"/>
          </a:solidFill>
        </p:grpSpPr>
        <p:sp>
          <p:nvSpPr>
            <p:cNvPr id="27" name="矩形 26"/>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8" name="等腰三角形 27"/>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0" name="矩形 2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9"/>
          <p:cNvSpPr txBox="1"/>
          <p:nvPr/>
        </p:nvSpPr>
        <p:spPr>
          <a:xfrm>
            <a:off x="840783" y="203271"/>
            <a:ext cx="7823791"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商业模式的基本</a:t>
            </a:r>
            <a:r>
              <a:rPr lang="zh-CN" altLang="en-US" sz="2400" b="1" dirty="0" smtClean="0">
                <a:solidFill>
                  <a:schemeClr val="tx1">
                    <a:lumMod val="75000"/>
                    <a:lumOff val="25000"/>
                  </a:schemeClr>
                </a:solidFill>
                <a:latin typeface="微软雅黑" pitchFamily="34" charset="-122"/>
                <a:ea typeface="微软雅黑" pitchFamily="34" charset="-122"/>
              </a:rPr>
              <a:t>式样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开放式商业模式的式样</a:t>
            </a:r>
          </a:p>
        </p:txBody>
      </p:sp>
      <p:sp>
        <p:nvSpPr>
          <p:cNvPr id="29" name="矩形 28"/>
          <p:cNvSpPr/>
          <p:nvPr/>
        </p:nvSpPr>
        <p:spPr>
          <a:xfrm>
            <a:off x="884546" y="825374"/>
            <a:ext cx="7662553" cy="430374"/>
          </a:xfrm>
          <a:prstGeom prst="rect">
            <a:avLst/>
          </a:prstGeom>
        </p:spPr>
        <p:txBody>
          <a:bodyPr wrap="squar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2. “</a:t>
            </a:r>
            <a:r>
              <a:rPr lang="zh-CN" altLang="en-US" sz="2000" b="1" dirty="0">
                <a:solidFill>
                  <a:schemeClr val="accent2"/>
                </a:solidFill>
                <a:latin typeface="微软雅黑" pitchFamily="34" charset="-122"/>
                <a:ea typeface="微软雅黑" pitchFamily="34" charset="-122"/>
              </a:rPr>
              <a:t>由内到外” 的商业模式</a:t>
            </a:r>
          </a:p>
        </p:txBody>
      </p:sp>
    </p:spTree>
    <p:extLst>
      <p:ext uri="{BB962C8B-B14F-4D97-AF65-F5344CB8AC3E}">
        <p14:creationId xmlns:p14="http://schemas.microsoft.com/office/powerpoint/2010/main" val="163632010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2" presetClass="entr" presetSubtype="4"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down)">
                                      <p:cBhvr>
                                        <p:cTn id="10" dur="500"/>
                                        <p:tgtEl>
                                          <p:spTgt spid="4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6" name="组合 35"/>
          <p:cNvGrpSpPr/>
          <p:nvPr/>
        </p:nvGrpSpPr>
        <p:grpSpPr>
          <a:xfrm>
            <a:off x="1275043" y="1895852"/>
            <a:ext cx="8059457" cy="594076"/>
            <a:chOff x="5073372" y="4972376"/>
            <a:chExt cx="8061544" cy="594216"/>
          </a:xfrm>
        </p:grpSpPr>
        <p:cxnSp>
          <p:nvCxnSpPr>
            <p:cNvPr id="37" name="直接连接符 36"/>
            <p:cNvCxnSpPr/>
            <p:nvPr/>
          </p:nvCxnSpPr>
          <p:spPr>
            <a:xfrm>
              <a:off x="5073372" y="5566592"/>
              <a:ext cx="787099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文本框 49"/>
            <p:cNvSpPr txBox="1"/>
            <p:nvPr/>
          </p:nvSpPr>
          <p:spPr>
            <a:xfrm>
              <a:off x="5723351" y="5054741"/>
              <a:ext cx="7411565" cy="400204"/>
            </a:xfrm>
            <a:prstGeom prst="rect">
              <a:avLst/>
            </a:prstGeom>
            <a:noFill/>
          </p:spPr>
          <p:txBody>
            <a:bodyPr wrap="squar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一</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计划介绍</a:t>
              </a:r>
            </a:p>
          </p:txBody>
        </p:sp>
        <p:pic>
          <p:nvPicPr>
            <p:cNvPr id="39" name="图片 3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092368" y="4972376"/>
              <a:ext cx="504000" cy="504000"/>
            </a:xfrm>
            <a:prstGeom prst="ellipse">
              <a:avLst/>
            </a:prstGeom>
            <a:solidFill>
              <a:schemeClr val="accent1"/>
            </a:solidFill>
          </p:spPr>
        </p:pic>
      </p:grpSp>
      <p:grpSp>
        <p:nvGrpSpPr>
          <p:cNvPr id="40" name="组合 39"/>
          <p:cNvGrpSpPr/>
          <p:nvPr/>
        </p:nvGrpSpPr>
        <p:grpSpPr>
          <a:xfrm>
            <a:off x="-23086" y="3285021"/>
            <a:ext cx="12215087" cy="2663603"/>
            <a:chOff x="-23093" y="3284984"/>
            <a:chExt cx="12218268" cy="2664296"/>
          </a:xfrm>
          <a:solidFill>
            <a:schemeClr val="accent1"/>
          </a:solidFill>
        </p:grpSpPr>
        <p:sp>
          <p:nvSpPr>
            <p:cNvPr id="41" name="矩形 40"/>
            <p:cNvSpPr/>
            <p:nvPr/>
          </p:nvSpPr>
          <p:spPr>
            <a:xfrm>
              <a:off x="-23093" y="3613954"/>
              <a:ext cx="12195173" cy="23353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nvGrpSpPr>
            <p:cNvPr id="42" name="组合 41"/>
            <p:cNvGrpSpPr/>
            <p:nvPr/>
          </p:nvGrpSpPr>
          <p:grpSpPr>
            <a:xfrm>
              <a:off x="-23093" y="3284984"/>
              <a:ext cx="12218268" cy="2592288"/>
              <a:chOff x="0" y="3284984"/>
              <a:chExt cx="12218268" cy="2592288"/>
            </a:xfrm>
            <a:grpFill/>
          </p:grpSpPr>
          <p:sp>
            <p:nvSpPr>
              <p:cNvPr id="43" name="矩形 42"/>
              <p:cNvSpPr/>
              <p:nvPr/>
            </p:nvSpPr>
            <p:spPr>
              <a:xfrm>
                <a:off x="0" y="3501008"/>
                <a:ext cx="12218268" cy="237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4" name="等腰三角形 43"/>
              <p:cNvSpPr/>
              <p:nvPr/>
            </p:nvSpPr>
            <p:spPr>
              <a:xfrm>
                <a:off x="2497187" y="3284984"/>
                <a:ext cx="360040" cy="21530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sp>
        <p:nvSpPr>
          <p:cNvPr id="45" name="TextBox 7"/>
          <p:cNvSpPr>
            <a:spLocks noChangeArrowheads="1"/>
          </p:cNvSpPr>
          <p:nvPr/>
        </p:nvSpPr>
        <p:spPr bwMode="auto">
          <a:xfrm>
            <a:off x="368300" y="3759767"/>
            <a:ext cx="11391900" cy="18466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计划介绍指如何在商业模式的前提下</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将实现并建立企业的一切计划。</a:t>
            </a:r>
          </a:p>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如何制定商业计划书</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银行和信贷机构在决定是否给您贷款时会仔细地审查您的</a:t>
            </a:r>
            <a:r>
              <a:rPr lang="zh-CN" altLang="en-US" sz="2000" dirty="0" smtClean="0">
                <a:solidFill>
                  <a:schemeClr val="bg1"/>
                </a:solidFill>
                <a:latin typeface="微软雅黑" pitchFamily="34" charset="-122"/>
                <a:ea typeface="微软雅黑" pitchFamily="34" charset="-122"/>
                <a:sym typeface="微软雅黑" pitchFamily="34" charset="-122"/>
              </a:rPr>
              <a:t>商业计划</a:t>
            </a:r>
            <a:r>
              <a:rPr lang="zh-CN" altLang="en-US" sz="2000" dirty="0">
                <a:solidFill>
                  <a:schemeClr val="bg1"/>
                </a:solidFill>
                <a:latin typeface="微软雅黑" pitchFamily="34" charset="-122"/>
                <a:ea typeface="微软雅黑" pitchFamily="34" charset="-122"/>
                <a:sym typeface="微软雅黑" pitchFamily="34" charset="-122"/>
              </a:rPr>
              <a:t>书</a:t>
            </a:r>
            <a:r>
              <a:rPr lang="zh-CN" altLang="en-US" sz="2000" dirty="0" smtClean="0">
                <a:solidFill>
                  <a:schemeClr val="bg1"/>
                </a:solidFill>
                <a:latin typeface="微软雅黑" pitchFamily="34" charset="-122"/>
                <a:ea typeface="微软雅黑" pitchFamily="34" charset="-122"/>
                <a:sym typeface="微软雅黑" pitchFamily="34" charset="-122"/>
              </a:rPr>
              <a:t>。</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商业</a:t>
            </a:r>
            <a:r>
              <a:rPr lang="zh-CN" altLang="en-US" sz="2000" dirty="0">
                <a:solidFill>
                  <a:schemeClr val="bg1"/>
                </a:solidFill>
                <a:latin typeface="微软雅黑" pitchFamily="34" charset="-122"/>
                <a:ea typeface="微软雅黑" pitchFamily="34" charset="-122"/>
                <a:sym typeface="微软雅黑" pitchFamily="34" charset="-122"/>
              </a:rPr>
              <a:t>计划书包含了您和您的员工用于判断是否成功所使用的主要标准</a:t>
            </a:r>
            <a:r>
              <a:rPr lang="zh-CN" altLang="en-US" sz="2000" dirty="0" smtClean="0">
                <a:solidFill>
                  <a:schemeClr val="bg1"/>
                </a:solidFill>
                <a:latin typeface="微软雅黑" pitchFamily="34" charset="-122"/>
                <a:ea typeface="微软雅黑" pitchFamily="34" charset="-122"/>
                <a:sym typeface="微软雅黑" pitchFamily="34" charset="-122"/>
              </a:rPr>
              <a:t>。另外</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smtClean="0">
                <a:solidFill>
                  <a:schemeClr val="bg1"/>
                </a:solidFill>
                <a:latin typeface="微软雅黑" pitchFamily="34" charset="-122"/>
                <a:ea typeface="微软雅黑" pitchFamily="34" charset="-122"/>
                <a:sym typeface="微软雅黑" pitchFamily="34" charset="-122"/>
              </a:rPr>
              <a:t>商业</a:t>
            </a:r>
            <a:r>
              <a:rPr lang="zh-CN" altLang="en-US" sz="2000" dirty="0">
                <a:solidFill>
                  <a:schemeClr val="bg1"/>
                </a:solidFill>
                <a:latin typeface="微软雅黑" pitchFamily="34" charset="-122"/>
                <a:ea typeface="微软雅黑" pitchFamily="34" charset="-122"/>
                <a:sym typeface="微软雅黑" pitchFamily="34" charset="-122"/>
              </a:rPr>
              <a:t>计划书也可帮助您确定第一步做什么</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第二步做什么或不做什么</a:t>
            </a:r>
            <a:r>
              <a:rPr lang="zh-CN" altLang="en-US" sz="2000" dirty="0" smtClean="0">
                <a:solidFill>
                  <a:schemeClr val="bg1"/>
                </a:solidFill>
                <a:latin typeface="微软雅黑" pitchFamily="34" charset="-122"/>
                <a:ea typeface="微软雅黑" pitchFamily="34" charset="-122"/>
                <a:sym typeface="微软雅黑" pitchFamily="34" charset="-122"/>
              </a:rPr>
              <a:t>。</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商业计划书应当展示您预计会如何成功</a:t>
            </a:r>
            <a:r>
              <a:rPr lang="zh-CN" altLang="en-US" sz="2000" dirty="0" smtClean="0">
                <a:solidFill>
                  <a:schemeClr val="bg1"/>
                </a:solidFill>
                <a:latin typeface="微软雅黑" pitchFamily="34" charset="-122"/>
                <a:ea typeface="微软雅黑" pitchFamily="34" charset="-122"/>
                <a:sym typeface="微软雅黑" pitchFamily="34" charset="-122"/>
              </a:rPr>
              <a:t>以及</a:t>
            </a:r>
            <a:r>
              <a:rPr lang="zh-CN" altLang="en-US" sz="2000" dirty="0">
                <a:solidFill>
                  <a:schemeClr val="bg1"/>
                </a:solidFill>
                <a:latin typeface="微软雅黑" pitchFamily="34" charset="-122"/>
                <a:ea typeface="微软雅黑" pitchFamily="34" charset="-122"/>
                <a:sym typeface="微软雅黑" pitchFamily="34" charset="-122"/>
              </a:rPr>
              <a:t>用来衡量是否成功的标准的详细资料。</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商业</a:t>
            </a:r>
            <a:r>
              <a:rPr lang="zh-CN" altLang="en-US" sz="2400" b="1" dirty="0" smtClean="0">
                <a:solidFill>
                  <a:schemeClr val="tx1">
                    <a:lumMod val="75000"/>
                    <a:lumOff val="25000"/>
                  </a:schemeClr>
                </a:solidFill>
                <a:latin typeface="微软雅黑" pitchFamily="34" charset="-122"/>
                <a:ea typeface="微软雅黑" pitchFamily="34" charset="-122"/>
              </a:rPr>
              <a:t>计划</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18870521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6" name="组合 35"/>
          <p:cNvGrpSpPr/>
          <p:nvPr/>
        </p:nvGrpSpPr>
        <p:grpSpPr>
          <a:xfrm>
            <a:off x="1275043" y="1895852"/>
            <a:ext cx="8059457" cy="594076"/>
            <a:chOff x="5073372" y="4972376"/>
            <a:chExt cx="8061544" cy="594216"/>
          </a:xfrm>
        </p:grpSpPr>
        <p:cxnSp>
          <p:nvCxnSpPr>
            <p:cNvPr id="37" name="直接连接符 36"/>
            <p:cNvCxnSpPr/>
            <p:nvPr/>
          </p:nvCxnSpPr>
          <p:spPr>
            <a:xfrm>
              <a:off x="5073372" y="5566592"/>
              <a:ext cx="787099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文本框 49"/>
            <p:cNvSpPr txBox="1"/>
            <p:nvPr/>
          </p:nvSpPr>
          <p:spPr>
            <a:xfrm>
              <a:off x="5723351" y="5054741"/>
              <a:ext cx="7411565" cy="400204"/>
            </a:xfrm>
            <a:prstGeom prst="rect">
              <a:avLst/>
            </a:prstGeom>
            <a:noFill/>
          </p:spPr>
          <p:txBody>
            <a:bodyPr wrap="squar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二</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计划准则</a:t>
              </a:r>
            </a:p>
          </p:txBody>
        </p:sp>
        <p:pic>
          <p:nvPicPr>
            <p:cNvPr id="39" name="图片 3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092368" y="4972376"/>
              <a:ext cx="504000" cy="504000"/>
            </a:xfrm>
            <a:prstGeom prst="ellipse">
              <a:avLst/>
            </a:prstGeom>
            <a:solidFill>
              <a:schemeClr val="accent1"/>
            </a:solidFill>
          </p:spPr>
        </p:pic>
      </p:grpSp>
      <p:grpSp>
        <p:nvGrpSpPr>
          <p:cNvPr id="40" name="组合 39"/>
          <p:cNvGrpSpPr/>
          <p:nvPr/>
        </p:nvGrpSpPr>
        <p:grpSpPr>
          <a:xfrm>
            <a:off x="-23086" y="2884971"/>
            <a:ext cx="12215087" cy="3331679"/>
            <a:chOff x="-23093" y="3284984"/>
            <a:chExt cx="12218268" cy="2664296"/>
          </a:xfrm>
          <a:solidFill>
            <a:schemeClr val="accent1"/>
          </a:solidFill>
        </p:grpSpPr>
        <p:sp>
          <p:nvSpPr>
            <p:cNvPr id="41" name="矩形 40"/>
            <p:cNvSpPr/>
            <p:nvPr/>
          </p:nvSpPr>
          <p:spPr>
            <a:xfrm>
              <a:off x="-23093" y="3613954"/>
              <a:ext cx="12195173" cy="23353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nvGrpSpPr>
            <p:cNvPr id="42" name="组合 41"/>
            <p:cNvGrpSpPr/>
            <p:nvPr/>
          </p:nvGrpSpPr>
          <p:grpSpPr>
            <a:xfrm>
              <a:off x="-23093" y="3284984"/>
              <a:ext cx="12218268" cy="2592288"/>
              <a:chOff x="0" y="3284984"/>
              <a:chExt cx="12218268" cy="2592288"/>
            </a:xfrm>
            <a:grpFill/>
          </p:grpSpPr>
          <p:sp>
            <p:nvSpPr>
              <p:cNvPr id="43" name="矩形 42"/>
              <p:cNvSpPr/>
              <p:nvPr/>
            </p:nvSpPr>
            <p:spPr>
              <a:xfrm>
                <a:off x="0" y="3501008"/>
                <a:ext cx="12218268" cy="237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4" name="等腰三角形 43"/>
              <p:cNvSpPr/>
              <p:nvPr/>
            </p:nvSpPr>
            <p:spPr>
              <a:xfrm>
                <a:off x="2497187" y="3284984"/>
                <a:ext cx="360040" cy="21530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sp>
        <p:nvSpPr>
          <p:cNvPr id="45" name="TextBox 7"/>
          <p:cNvSpPr>
            <a:spLocks noChangeArrowheads="1"/>
          </p:cNvSpPr>
          <p:nvPr/>
        </p:nvSpPr>
        <p:spPr bwMode="auto">
          <a:xfrm>
            <a:off x="368300" y="3264467"/>
            <a:ext cx="11391900" cy="2954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商业计划的准则</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它就是创业者手中的武器</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是提供给投资者和一切对创业者的</a:t>
            </a:r>
            <a:r>
              <a:rPr lang="zh-CN" altLang="en-US" sz="2000" dirty="0" smtClean="0">
                <a:solidFill>
                  <a:schemeClr val="bg1"/>
                </a:solidFill>
                <a:latin typeface="微软雅黑" pitchFamily="34" charset="-122"/>
                <a:ea typeface="微软雅黑" pitchFamily="34" charset="-122"/>
                <a:sym typeface="微软雅黑" pitchFamily="34" charset="-122"/>
              </a:rPr>
              <a:t>项目感兴趣</a:t>
            </a:r>
            <a:r>
              <a:rPr lang="zh-CN" altLang="en-US" sz="2000" dirty="0">
                <a:solidFill>
                  <a:schemeClr val="bg1"/>
                </a:solidFill>
                <a:latin typeface="微软雅黑" pitchFamily="34" charset="-122"/>
                <a:ea typeface="微软雅黑" pitchFamily="34" charset="-122"/>
                <a:sym typeface="微软雅黑" pitchFamily="34" charset="-122"/>
              </a:rPr>
              <a:t>的人</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向他们展现创业的潜力和价值</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说服他们对项目进行投资和支持</a:t>
            </a:r>
            <a:r>
              <a:rPr lang="zh-CN" altLang="en-US" sz="2000" dirty="0" smtClean="0">
                <a:solidFill>
                  <a:schemeClr val="bg1"/>
                </a:solidFill>
                <a:latin typeface="微软雅黑" pitchFamily="34" charset="-122"/>
                <a:ea typeface="微软雅黑" pitchFamily="34" charset="-122"/>
                <a:sym typeface="微软雅黑" pitchFamily="34" charset="-122"/>
              </a:rPr>
              <a:t>。</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 </a:t>
            </a:r>
            <a:r>
              <a:rPr lang="en-US" altLang="zh-CN" sz="2000" dirty="0" smtClean="0">
                <a:solidFill>
                  <a:schemeClr val="bg1"/>
                </a:solidFill>
                <a:latin typeface="微软雅黑" pitchFamily="34" charset="-122"/>
                <a:ea typeface="微软雅黑" pitchFamily="34" charset="-122"/>
                <a:sym typeface="微软雅黑" pitchFamily="34" charset="-122"/>
              </a:rPr>
              <a:t>(</a:t>
            </a:r>
            <a:r>
              <a:rPr lang="en-US" altLang="zh-CN" sz="2000" dirty="0">
                <a:solidFill>
                  <a:schemeClr val="bg1"/>
                </a:solidFill>
                <a:latin typeface="微软雅黑" pitchFamily="34" charset="-122"/>
                <a:ea typeface="微软雅黑" pitchFamily="34" charset="-122"/>
                <a:sym typeface="微软雅黑" pitchFamily="34" charset="-122"/>
              </a:rPr>
              <a:t>1) </a:t>
            </a:r>
            <a:r>
              <a:rPr lang="zh-CN" altLang="en-US" sz="2000" dirty="0">
                <a:solidFill>
                  <a:schemeClr val="bg1"/>
                </a:solidFill>
                <a:latin typeface="微软雅黑" pitchFamily="34" charset="-122"/>
                <a:ea typeface="微软雅黑" pitchFamily="34" charset="-122"/>
                <a:sym typeface="微软雅黑" pitchFamily="34" charset="-122"/>
              </a:rPr>
              <a:t>公司的商业机会</a:t>
            </a:r>
            <a:r>
              <a:rPr lang="en-US" altLang="zh-CN" sz="2000" dirty="0">
                <a:solidFill>
                  <a:schemeClr val="bg1"/>
                </a:solidFill>
                <a:latin typeface="微软雅黑" pitchFamily="34" charset="-122"/>
                <a:ea typeface="微软雅黑" pitchFamily="34" charset="-122"/>
                <a:sym typeface="微软雅黑" pitchFamily="34" charset="-122"/>
              </a:rPr>
              <a:t>;</a:t>
            </a:r>
          </a:p>
          <a:p>
            <a:pPr indent="457200" algn="just">
              <a:lnSpc>
                <a:spcPct val="120000"/>
              </a:lnSpc>
              <a:defRPr/>
            </a:pPr>
            <a:r>
              <a:rPr lang="en-US" altLang="zh-CN" sz="2000" dirty="0">
                <a:solidFill>
                  <a:schemeClr val="bg1"/>
                </a:solidFill>
                <a:latin typeface="微软雅黑" pitchFamily="34" charset="-122"/>
                <a:ea typeface="微软雅黑" pitchFamily="34" charset="-122"/>
                <a:sym typeface="微软雅黑" pitchFamily="34" charset="-122"/>
              </a:rPr>
              <a:t>(2) </a:t>
            </a:r>
            <a:r>
              <a:rPr lang="zh-CN" altLang="en-US" sz="2000" dirty="0">
                <a:solidFill>
                  <a:schemeClr val="bg1"/>
                </a:solidFill>
                <a:latin typeface="微软雅黑" pitchFamily="34" charset="-122"/>
                <a:ea typeface="微软雅黑" pitchFamily="34" charset="-122"/>
                <a:sym typeface="微软雅黑" pitchFamily="34" charset="-122"/>
              </a:rPr>
              <a:t>创立公司</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把握这一机会的进程</a:t>
            </a:r>
            <a:r>
              <a:rPr lang="en-US" altLang="zh-CN" sz="2000" dirty="0">
                <a:solidFill>
                  <a:schemeClr val="bg1"/>
                </a:solidFill>
                <a:latin typeface="微软雅黑" pitchFamily="34" charset="-122"/>
                <a:ea typeface="微软雅黑" pitchFamily="34" charset="-122"/>
                <a:sym typeface="微软雅黑" pitchFamily="34" charset="-122"/>
              </a:rPr>
              <a:t>;</a:t>
            </a:r>
          </a:p>
          <a:p>
            <a:pPr indent="457200" algn="just">
              <a:lnSpc>
                <a:spcPct val="120000"/>
              </a:lnSpc>
              <a:defRPr/>
            </a:pPr>
            <a:r>
              <a:rPr lang="en-US" altLang="zh-CN" sz="2000" dirty="0">
                <a:solidFill>
                  <a:schemeClr val="bg1"/>
                </a:solidFill>
                <a:latin typeface="微软雅黑" pitchFamily="34" charset="-122"/>
                <a:ea typeface="微软雅黑" pitchFamily="34" charset="-122"/>
                <a:sym typeface="微软雅黑" pitchFamily="34" charset="-122"/>
              </a:rPr>
              <a:t>(3) </a:t>
            </a:r>
            <a:r>
              <a:rPr lang="zh-CN" altLang="en-US" sz="2000" dirty="0">
                <a:solidFill>
                  <a:schemeClr val="bg1"/>
                </a:solidFill>
                <a:latin typeface="微软雅黑" pitchFamily="34" charset="-122"/>
                <a:ea typeface="微软雅黑" pitchFamily="34" charset="-122"/>
                <a:sym typeface="微软雅黑" pitchFamily="34" charset="-122"/>
              </a:rPr>
              <a:t>所需要的资源</a:t>
            </a:r>
            <a:r>
              <a:rPr lang="en-US" altLang="zh-CN" sz="2000" dirty="0" smtClean="0">
                <a:solidFill>
                  <a:schemeClr val="bg1"/>
                </a:solidFill>
                <a:latin typeface="微软雅黑" pitchFamily="34" charset="-122"/>
                <a:ea typeface="微软雅黑" pitchFamily="34" charset="-122"/>
                <a:sym typeface="微软雅黑" pitchFamily="34" charset="-122"/>
              </a:rPr>
              <a:t>;</a:t>
            </a:r>
          </a:p>
          <a:p>
            <a:pPr indent="457200" algn="just">
              <a:lnSpc>
                <a:spcPct val="120000"/>
              </a:lnSpc>
              <a:defRPr/>
            </a:pPr>
            <a:r>
              <a:rPr lang="en-US" altLang="zh-CN" sz="2000" dirty="0">
                <a:solidFill>
                  <a:schemeClr val="bg1"/>
                </a:solidFill>
                <a:latin typeface="微软雅黑" pitchFamily="34" charset="-122"/>
                <a:ea typeface="微软雅黑" pitchFamily="34" charset="-122"/>
                <a:sym typeface="微软雅黑" pitchFamily="34" charset="-122"/>
              </a:rPr>
              <a:t>(4) </a:t>
            </a:r>
            <a:r>
              <a:rPr lang="zh-CN" altLang="en-US" sz="2000" dirty="0">
                <a:solidFill>
                  <a:schemeClr val="bg1"/>
                </a:solidFill>
                <a:latin typeface="微软雅黑" pitchFamily="34" charset="-122"/>
                <a:ea typeface="微软雅黑" pitchFamily="34" charset="-122"/>
                <a:sym typeface="微软雅黑" pitchFamily="34" charset="-122"/>
              </a:rPr>
              <a:t>风险和预期回报</a:t>
            </a:r>
            <a:r>
              <a:rPr lang="en-US" altLang="zh-CN" sz="2000" dirty="0">
                <a:solidFill>
                  <a:schemeClr val="bg1"/>
                </a:solidFill>
                <a:latin typeface="微软雅黑" pitchFamily="34" charset="-122"/>
                <a:ea typeface="微软雅黑" pitchFamily="34" charset="-122"/>
                <a:sym typeface="微软雅黑" pitchFamily="34" charset="-122"/>
              </a:rPr>
              <a:t>;</a:t>
            </a:r>
          </a:p>
          <a:p>
            <a:pPr indent="457200" algn="just">
              <a:lnSpc>
                <a:spcPct val="120000"/>
              </a:lnSpc>
              <a:defRPr/>
            </a:pPr>
            <a:r>
              <a:rPr lang="en-US" altLang="zh-CN" sz="2000" dirty="0">
                <a:solidFill>
                  <a:schemeClr val="bg1"/>
                </a:solidFill>
                <a:latin typeface="微软雅黑" pitchFamily="34" charset="-122"/>
                <a:ea typeface="微软雅黑" pitchFamily="34" charset="-122"/>
                <a:sym typeface="微软雅黑" pitchFamily="34" charset="-122"/>
              </a:rPr>
              <a:t>(5) </a:t>
            </a:r>
            <a:r>
              <a:rPr lang="zh-CN" altLang="en-US" sz="2000" dirty="0">
                <a:solidFill>
                  <a:schemeClr val="bg1"/>
                </a:solidFill>
                <a:latin typeface="微软雅黑" pitchFamily="34" charset="-122"/>
                <a:ea typeface="微软雅黑" pitchFamily="34" charset="-122"/>
                <a:sym typeface="微软雅黑" pitchFamily="34" charset="-122"/>
              </a:rPr>
              <a:t>对你采取的行动的建议</a:t>
            </a:r>
            <a:r>
              <a:rPr lang="en-US" altLang="zh-CN" sz="2000" dirty="0">
                <a:solidFill>
                  <a:schemeClr val="bg1"/>
                </a:solidFill>
                <a:latin typeface="微软雅黑" pitchFamily="34" charset="-122"/>
                <a:ea typeface="微软雅黑" pitchFamily="34" charset="-122"/>
                <a:sym typeface="微软雅黑" pitchFamily="34" charset="-122"/>
              </a:rPr>
              <a:t>;</a:t>
            </a:r>
          </a:p>
          <a:p>
            <a:pPr indent="457200" algn="just">
              <a:lnSpc>
                <a:spcPct val="120000"/>
              </a:lnSpc>
              <a:defRPr/>
            </a:pPr>
            <a:r>
              <a:rPr lang="en-US" altLang="zh-CN" sz="2000" dirty="0">
                <a:solidFill>
                  <a:schemeClr val="bg1"/>
                </a:solidFill>
                <a:latin typeface="微软雅黑" pitchFamily="34" charset="-122"/>
                <a:ea typeface="微软雅黑" pitchFamily="34" charset="-122"/>
                <a:sym typeface="微软雅黑" pitchFamily="34" charset="-122"/>
              </a:rPr>
              <a:t>(6) </a:t>
            </a:r>
            <a:r>
              <a:rPr lang="zh-CN" altLang="en-US" sz="2000" dirty="0">
                <a:solidFill>
                  <a:schemeClr val="bg1"/>
                </a:solidFill>
                <a:latin typeface="微软雅黑" pitchFamily="34" charset="-122"/>
                <a:ea typeface="微软雅黑" pitchFamily="34" charset="-122"/>
                <a:sym typeface="微软雅黑" pitchFamily="34" charset="-122"/>
              </a:rPr>
              <a:t>行业趋势分析。</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商业</a:t>
            </a:r>
            <a:r>
              <a:rPr lang="zh-CN" altLang="en-US" sz="2400" b="1" dirty="0" smtClean="0">
                <a:solidFill>
                  <a:schemeClr val="tx1">
                    <a:lumMod val="75000"/>
                    <a:lumOff val="25000"/>
                  </a:schemeClr>
                </a:solidFill>
                <a:latin typeface="微软雅黑" pitchFamily="34" charset="-122"/>
                <a:ea typeface="微软雅黑" pitchFamily="34" charset="-122"/>
              </a:rPr>
              <a:t>计划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计划介绍</a:t>
            </a:r>
          </a:p>
        </p:txBody>
      </p:sp>
    </p:spTree>
    <p:extLst>
      <p:ext uri="{BB962C8B-B14F-4D97-AF65-F5344CB8AC3E}">
        <p14:creationId xmlns:p14="http://schemas.microsoft.com/office/powerpoint/2010/main" val="87673416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6" name="组合 35"/>
          <p:cNvGrpSpPr/>
          <p:nvPr/>
        </p:nvGrpSpPr>
        <p:grpSpPr>
          <a:xfrm>
            <a:off x="1275043" y="1895852"/>
            <a:ext cx="8059457" cy="594076"/>
            <a:chOff x="5073372" y="4972376"/>
            <a:chExt cx="8061544" cy="594216"/>
          </a:xfrm>
        </p:grpSpPr>
        <p:cxnSp>
          <p:nvCxnSpPr>
            <p:cNvPr id="37" name="直接连接符 36"/>
            <p:cNvCxnSpPr/>
            <p:nvPr/>
          </p:nvCxnSpPr>
          <p:spPr>
            <a:xfrm>
              <a:off x="5073372" y="5566592"/>
              <a:ext cx="787099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文本框 49"/>
            <p:cNvSpPr txBox="1"/>
            <p:nvPr/>
          </p:nvSpPr>
          <p:spPr>
            <a:xfrm>
              <a:off x="5723351" y="5054741"/>
              <a:ext cx="7411565" cy="400204"/>
            </a:xfrm>
            <a:prstGeom prst="rect">
              <a:avLst/>
            </a:prstGeom>
            <a:noFill/>
          </p:spPr>
          <p:txBody>
            <a:bodyPr wrap="squar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二</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计划准则</a:t>
              </a:r>
            </a:p>
          </p:txBody>
        </p:sp>
        <p:pic>
          <p:nvPicPr>
            <p:cNvPr id="39" name="图片 3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092368" y="4972376"/>
              <a:ext cx="504000" cy="504000"/>
            </a:xfrm>
            <a:prstGeom prst="ellipse">
              <a:avLst/>
            </a:prstGeom>
            <a:solidFill>
              <a:schemeClr val="accent1"/>
            </a:solidFill>
          </p:spPr>
        </p:pic>
      </p:grpSp>
      <p:grpSp>
        <p:nvGrpSpPr>
          <p:cNvPr id="40" name="组合 39"/>
          <p:cNvGrpSpPr/>
          <p:nvPr/>
        </p:nvGrpSpPr>
        <p:grpSpPr>
          <a:xfrm>
            <a:off x="-23086" y="2884971"/>
            <a:ext cx="12215087" cy="3331679"/>
            <a:chOff x="-23093" y="3284984"/>
            <a:chExt cx="12218268" cy="2664296"/>
          </a:xfrm>
          <a:solidFill>
            <a:schemeClr val="accent1"/>
          </a:solidFill>
        </p:grpSpPr>
        <p:sp>
          <p:nvSpPr>
            <p:cNvPr id="41" name="矩形 40"/>
            <p:cNvSpPr/>
            <p:nvPr/>
          </p:nvSpPr>
          <p:spPr>
            <a:xfrm>
              <a:off x="-23093" y="3613954"/>
              <a:ext cx="12195173" cy="23353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nvGrpSpPr>
            <p:cNvPr id="42" name="组合 41"/>
            <p:cNvGrpSpPr/>
            <p:nvPr/>
          </p:nvGrpSpPr>
          <p:grpSpPr>
            <a:xfrm>
              <a:off x="-23093" y="3284984"/>
              <a:ext cx="12218268" cy="2592288"/>
              <a:chOff x="0" y="3284984"/>
              <a:chExt cx="12218268" cy="2592288"/>
            </a:xfrm>
            <a:grpFill/>
          </p:grpSpPr>
          <p:sp>
            <p:nvSpPr>
              <p:cNvPr id="43" name="矩形 42"/>
              <p:cNvSpPr/>
              <p:nvPr/>
            </p:nvSpPr>
            <p:spPr>
              <a:xfrm>
                <a:off x="0" y="3501008"/>
                <a:ext cx="12218268" cy="237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4" name="等腰三角形 43"/>
              <p:cNvSpPr/>
              <p:nvPr/>
            </p:nvSpPr>
            <p:spPr>
              <a:xfrm>
                <a:off x="2497187" y="3284984"/>
                <a:ext cx="360040" cy="21530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sp>
        <p:nvSpPr>
          <p:cNvPr id="45" name="TextBox 7"/>
          <p:cNvSpPr>
            <a:spLocks noChangeArrowheads="1"/>
          </p:cNvSpPr>
          <p:nvPr/>
        </p:nvSpPr>
        <p:spPr bwMode="auto">
          <a:xfrm>
            <a:off x="368300" y="3264467"/>
            <a:ext cx="11391900" cy="2954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商业计划的准则</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它就是创业者手中的武器</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是提供给投资者和一切对创业者的</a:t>
            </a:r>
            <a:r>
              <a:rPr lang="zh-CN" altLang="en-US" sz="2000" dirty="0" smtClean="0">
                <a:solidFill>
                  <a:schemeClr val="bg1"/>
                </a:solidFill>
                <a:latin typeface="微软雅黑" pitchFamily="34" charset="-122"/>
                <a:ea typeface="微软雅黑" pitchFamily="34" charset="-122"/>
                <a:sym typeface="微软雅黑" pitchFamily="34" charset="-122"/>
              </a:rPr>
              <a:t>项目感兴趣</a:t>
            </a:r>
            <a:r>
              <a:rPr lang="zh-CN" altLang="en-US" sz="2000" dirty="0">
                <a:solidFill>
                  <a:schemeClr val="bg1"/>
                </a:solidFill>
                <a:latin typeface="微软雅黑" pitchFamily="34" charset="-122"/>
                <a:ea typeface="微软雅黑" pitchFamily="34" charset="-122"/>
                <a:sym typeface="微软雅黑" pitchFamily="34" charset="-122"/>
              </a:rPr>
              <a:t>的人</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向他们展现创业的潜力和价值</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说服他们对项目进行投资和支持</a:t>
            </a:r>
            <a:r>
              <a:rPr lang="zh-CN" altLang="en-US" sz="2000" dirty="0" smtClean="0">
                <a:solidFill>
                  <a:schemeClr val="bg1"/>
                </a:solidFill>
                <a:latin typeface="微软雅黑" pitchFamily="34" charset="-122"/>
                <a:ea typeface="微软雅黑" pitchFamily="34" charset="-122"/>
                <a:sym typeface="微软雅黑" pitchFamily="34" charset="-122"/>
              </a:rPr>
              <a:t>。</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 </a:t>
            </a:r>
            <a:r>
              <a:rPr lang="en-US" altLang="zh-CN" sz="2000" dirty="0" smtClean="0">
                <a:solidFill>
                  <a:schemeClr val="bg1"/>
                </a:solidFill>
                <a:latin typeface="微软雅黑" pitchFamily="34" charset="-122"/>
                <a:ea typeface="微软雅黑" pitchFamily="34" charset="-122"/>
                <a:sym typeface="微软雅黑" pitchFamily="34" charset="-122"/>
              </a:rPr>
              <a:t>(</a:t>
            </a:r>
            <a:r>
              <a:rPr lang="en-US" altLang="zh-CN" sz="2000" dirty="0">
                <a:solidFill>
                  <a:schemeClr val="bg1"/>
                </a:solidFill>
                <a:latin typeface="微软雅黑" pitchFamily="34" charset="-122"/>
                <a:ea typeface="微软雅黑" pitchFamily="34" charset="-122"/>
                <a:sym typeface="微软雅黑" pitchFamily="34" charset="-122"/>
              </a:rPr>
              <a:t>1) </a:t>
            </a:r>
            <a:r>
              <a:rPr lang="zh-CN" altLang="en-US" sz="2000" dirty="0">
                <a:solidFill>
                  <a:schemeClr val="bg1"/>
                </a:solidFill>
                <a:latin typeface="微软雅黑" pitchFamily="34" charset="-122"/>
                <a:ea typeface="微软雅黑" pitchFamily="34" charset="-122"/>
                <a:sym typeface="微软雅黑" pitchFamily="34" charset="-122"/>
              </a:rPr>
              <a:t>公司的商业机会</a:t>
            </a:r>
            <a:r>
              <a:rPr lang="en-US" altLang="zh-CN" sz="2000" dirty="0">
                <a:solidFill>
                  <a:schemeClr val="bg1"/>
                </a:solidFill>
                <a:latin typeface="微软雅黑" pitchFamily="34" charset="-122"/>
                <a:ea typeface="微软雅黑" pitchFamily="34" charset="-122"/>
                <a:sym typeface="微软雅黑" pitchFamily="34" charset="-122"/>
              </a:rPr>
              <a:t>;</a:t>
            </a:r>
          </a:p>
          <a:p>
            <a:pPr indent="457200" algn="just">
              <a:lnSpc>
                <a:spcPct val="120000"/>
              </a:lnSpc>
              <a:defRPr/>
            </a:pPr>
            <a:r>
              <a:rPr lang="en-US" altLang="zh-CN" sz="2000" dirty="0">
                <a:solidFill>
                  <a:schemeClr val="bg1"/>
                </a:solidFill>
                <a:latin typeface="微软雅黑" pitchFamily="34" charset="-122"/>
                <a:ea typeface="微软雅黑" pitchFamily="34" charset="-122"/>
                <a:sym typeface="微软雅黑" pitchFamily="34" charset="-122"/>
              </a:rPr>
              <a:t>(2) </a:t>
            </a:r>
            <a:r>
              <a:rPr lang="zh-CN" altLang="en-US" sz="2000" dirty="0">
                <a:solidFill>
                  <a:schemeClr val="bg1"/>
                </a:solidFill>
                <a:latin typeface="微软雅黑" pitchFamily="34" charset="-122"/>
                <a:ea typeface="微软雅黑" pitchFamily="34" charset="-122"/>
                <a:sym typeface="微软雅黑" pitchFamily="34" charset="-122"/>
              </a:rPr>
              <a:t>创立公司</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把握这一机会的进程</a:t>
            </a:r>
            <a:r>
              <a:rPr lang="en-US" altLang="zh-CN" sz="2000" dirty="0">
                <a:solidFill>
                  <a:schemeClr val="bg1"/>
                </a:solidFill>
                <a:latin typeface="微软雅黑" pitchFamily="34" charset="-122"/>
                <a:ea typeface="微软雅黑" pitchFamily="34" charset="-122"/>
                <a:sym typeface="微软雅黑" pitchFamily="34" charset="-122"/>
              </a:rPr>
              <a:t>;</a:t>
            </a:r>
          </a:p>
          <a:p>
            <a:pPr indent="457200" algn="just">
              <a:lnSpc>
                <a:spcPct val="120000"/>
              </a:lnSpc>
              <a:defRPr/>
            </a:pPr>
            <a:r>
              <a:rPr lang="en-US" altLang="zh-CN" sz="2000" dirty="0">
                <a:solidFill>
                  <a:schemeClr val="bg1"/>
                </a:solidFill>
                <a:latin typeface="微软雅黑" pitchFamily="34" charset="-122"/>
                <a:ea typeface="微软雅黑" pitchFamily="34" charset="-122"/>
                <a:sym typeface="微软雅黑" pitchFamily="34" charset="-122"/>
              </a:rPr>
              <a:t>(3) </a:t>
            </a:r>
            <a:r>
              <a:rPr lang="zh-CN" altLang="en-US" sz="2000" dirty="0">
                <a:solidFill>
                  <a:schemeClr val="bg1"/>
                </a:solidFill>
                <a:latin typeface="微软雅黑" pitchFamily="34" charset="-122"/>
                <a:ea typeface="微软雅黑" pitchFamily="34" charset="-122"/>
                <a:sym typeface="微软雅黑" pitchFamily="34" charset="-122"/>
              </a:rPr>
              <a:t>所需要的资源</a:t>
            </a:r>
            <a:r>
              <a:rPr lang="en-US" altLang="zh-CN" sz="2000" dirty="0" smtClean="0">
                <a:solidFill>
                  <a:schemeClr val="bg1"/>
                </a:solidFill>
                <a:latin typeface="微软雅黑" pitchFamily="34" charset="-122"/>
                <a:ea typeface="微软雅黑" pitchFamily="34" charset="-122"/>
                <a:sym typeface="微软雅黑" pitchFamily="34" charset="-122"/>
              </a:rPr>
              <a:t>;</a:t>
            </a:r>
          </a:p>
          <a:p>
            <a:pPr indent="457200" algn="just">
              <a:lnSpc>
                <a:spcPct val="120000"/>
              </a:lnSpc>
              <a:defRPr/>
            </a:pPr>
            <a:r>
              <a:rPr lang="en-US" altLang="zh-CN" sz="2000" dirty="0">
                <a:solidFill>
                  <a:schemeClr val="bg1"/>
                </a:solidFill>
                <a:latin typeface="微软雅黑" pitchFamily="34" charset="-122"/>
                <a:ea typeface="微软雅黑" pitchFamily="34" charset="-122"/>
                <a:sym typeface="微软雅黑" pitchFamily="34" charset="-122"/>
              </a:rPr>
              <a:t>(4) </a:t>
            </a:r>
            <a:r>
              <a:rPr lang="zh-CN" altLang="en-US" sz="2000" dirty="0">
                <a:solidFill>
                  <a:schemeClr val="bg1"/>
                </a:solidFill>
                <a:latin typeface="微软雅黑" pitchFamily="34" charset="-122"/>
                <a:ea typeface="微软雅黑" pitchFamily="34" charset="-122"/>
                <a:sym typeface="微软雅黑" pitchFamily="34" charset="-122"/>
              </a:rPr>
              <a:t>风险和预期回报</a:t>
            </a:r>
            <a:r>
              <a:rPr lang="en-US" altLang="zh-CN" sz="2000" dirty="0">
                <a:solidFill>
                  <a:schemeClr val="bg1"/>
                </a:solidFill>
                <a:latin typeface="微软雅黑" pitchFamily="34" charset="-122"/>
                <a:ea typeface="微软雅黑" pitchFamily="34" charset="-122"/>
                <a:sym typeface="微软雅黑" pitchFamily="34" charset="-122"/>
              </a:rPr>
              <a:t>;</a:t>
            </a:r>
          </a:p>
          <a:p>
            <a:pPr indent="457200" algn="just">
              <a:lnSpc>
                <a:spcPct val="120000"/>
              </a:lnSpc>
              <a:defRPr/>
            </a:pPr>
            <a:r>
              <a:rPr lang="en-US" altLang="zh-CN" sz="2000" dirty="0">
                <a:solidFill>
                  <a:schemeClr val="bg1"/>
                </a:solidFill>
                <a:latin typeface="微软雅黑" pitchFamily="34" charset="-122"/>
                <a:ea typeface="微软雅黑" pitchFamily="34" charset="-122"/>
                <a:sym typeface="微软雅黑" pitchFamily="34" charset="-122"/>
              </a:rPr>
              <a:t>(5) </a:t>
            </a:r>
            <a:r>
              <a:rPr lang="zh-CN" altLang="en-US" sz="2000" dirty="0">
                <a:solidFill>
                  <a:schemeClr val="bg1"/>
                </a:solidFill>
                <a:latin typeface="微软雅黑" pitchFamily="34" charset="-122"/>
                <a:ea typeface="微软雅黑" pitchFamily="34" charset="-122"/>
                <a:sym typeface="微软雅黑" pitchFamily="34" charset="-122"/>
              </a:rPr>
              <a:t>对你采取的行动的建议</a:t>
            </a:r>
            <a:r>
              <a:rPr lang="en-US" altLang="zh-CN" sz="2000" dirty="0">
                <a:solidFill>
                  <a:schemeClr val="bg1"/>
                </a:solidFill>
                <a:latin typeface="微软雅黑" pitchFamily="34" charset="-122"/>
                <a:ea typeface="微软雅黑" pitchFamily="34" charset="-122"/>
                <a:sym typeface="微软雅黑" pitchFamily="34" charset="-122"/>
              </a:rPr>
              <a:t>;</a:t>
            </a:r>
          </a:p>
          <a:p>
            <a:pPr indent="457200" algn="just">
              <a:lnSpc>
                <a:spcPct val="120000"/>
              </a:lnSpc>
              <a:defRPr/>
            </a:pPr>
            <a:r>
              <a:rPr lang="en-US" altLang="zh-CN" sz="2000" dirty="0">
                <a:solidFill>
                  <a:schemeClr val="bg1"/>
                </a:solidFill>
                <a:latin typeface="微软雅黑" pitchFamily="34" charset="-122"/>
                <a:ea typeface="微软雅黑" pitchFamily="34" charset="-122"/>
                <a:sym typeface="微软雅黑" pitchFamily="34" charset="-122"/>
              </a:rPr>
              <a:t>(6) </a:t>
            </a:r>
            <a:r>
              <a:rPr lang="zh-CN" altLang="en-US" sz="2000" dirty="0">
                <a:solidFill>
                  <a:schemeClr val="bg1"/>
                </a:solidFill>
                <a:latin typeface="微软雅黑" pitchFamily="34" charset="-122"/>
                <a:ea typeface="微软雅黑" pitchFamily="34" charset="-122"/>
                <a:sym typeface="微软雅黑" pitchFamily="34" charset="-122"/>
              </a:rPr>
              <a:t>行业趋势分析。</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商业</a:t>
            </a:r>
            <a:r>
              <a:rPr lang="zh-CN" altLang="en-US" sz="2400" b="1" dirty="0" smtClean="0">
                <a:solidFill>
                  <a:schemeClr val="tx1">
                    <a:lumMod val="75000"/>
                    <a:lumOff val="25000"/>
                  </a:schemeClr>
                </a:solidFill>
                <a:latin typeface="微软雅黑" pitchFamily="34" charset="-122"/>
                <a:ea typeface="微软雅黑" pitchFamily="34" charset="-122"/>
              </a:rPr>
              <a:t>计划</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81171357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0" name="组合 19"/>
          <p:cNvGrpSpPr/>
          <p:nvPr/>
        </p:nvGrpSpPr>
        <p:grpSpPr>
          <a:xfrm>
            <a:off x="192881" y="893"/>
            <a:ext cx="575915" cy="836495"/>
            <a:chOff x="841003" y="360040"/>
            <a:chExt cx="504056" cy="836712"/>
          </a:xfrm>
          <a:solidFill>
            <a:schemeClr val="accent1"/>
          </a:solidFill>
        </p:grpSpPr>
        <p:sp>
          <p:nvSpPr>
            <p:cNvPr id="21" name="矩形 2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2" name="等腰三角形 2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938956" y="2695709"/>
            <a:ext cx="3264363" cy="3167591"/>
          </a:xfrm>
          <a:prstGeom prst="roundRect">
            <a:avLst>
              <a:gd name="adj" fmla="val 945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bg1">
                  <a:lumMod val="50000"/>
                </a:schemeClr>
              </a:solidFill>
            </a:endParaRPr>
          </a:p>
        </p:txBody>
      </p:sp>
      <p:grpSp>
        <p:nvGrpSpPr>
          <p:cNvPr id="13" name="组合 12"/>
          <p:cNvGrpSpPr/>
          <p:nvPr/>
        </p:nvGrpSpPr>
        <p:grpSpPr>
          <a:xfrm>
            <a:off x="1578644" y="1186529"/>
            <a:ext cx="1929923" cy="1929923"/>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5" name="椭圆 1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sp>
        <p:nvSpPr>
          <p:cNvPr id="17" name="矩形 16"/>
          <p:cNvSpPr/>
          <p:nvPr/>
        </p:nvSpPr>
        <p:spPr>
          <a:xfrm>
            <a:off x="1884145" y="1683386"/>
            <a:ext cx="1303555" cy="954103"/>
          </a:xfrm>
          <a:prstGeom prst="rect">
            <a:avLst/>
          </a:prstGeom>
        </p:spPr>
        <p:txBody>
          <a:bodyPr wrap="square" lIns="121917" tIns="60958" rIns="121917" bIns="60958">
            <a:spAutoFit/>
          </a:bodyPr>
          <a:lstStyle/>
          <a:p>
            <a:pPr algn="ctr"/>
            <a:r>
              <a:rPr lang="zh-CN" altLang="en-US" dirty="0">
                <a:solidFill>
                  <a:schemeClr val="bg1">
                    <a:lumMod val="50000"/>
                  </a:schemeClr>
                </a:solidFill>
                <a:latin typeface="微软雅黑"/>
                <a:ea typeface="微软雅黑"/>
              </a:rPr>
              <a:t>商业计划主要内容摘要</a:t>
            </a:r>
          </a:p>
        </p:txBody>
      </p:sp>
      <p:sp>
        <p:nvSpPr>
          <p:cNvPr id="18" name="圆角矩形 17"/>
          <p:cNvSpPr/>
          <p:nvPr/>
        </p:nvSpPr>
        <p:spPr>
          <a:xfrm>
            <a:off x="4562716" y="2695707"/>
            <a:ext cx="3264363" cy="3167591"/>
          </a:xfrm>
          <a:prstGeom prst="roundRect">
            <a:avLst>
              <a:gd name="adj" fmla="val 7846"/>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bg1">
                  <a:lumMod val="50000"/>
                </a:schemeClr>
              </a:solidFill>
            </a:endParaRPr>
          </a:p>
        </p:txBody>
      </p:sp>
      <p:sp>
        <p:nvSpPr>
          <p:cNvPr id="25" name="圆角矩形 24"/>
          <p:cNvSpPr/>
          <p:nvPr/>
        </p:nvSpPr>
        <p:spPr>
          <a:xfrm>
            <a:off x="8208235" y="2695706"/>
            <a:ext cx="3264363" cy="3167591"/>
          </a:xfrm>
          <a:prstGeom prst="roundRect">
            <a:avLst>
              <a:gd name="adj" fmla="val 7445"/>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bg1">
                  <a:lumMod val="50000"/>
                </a:schemeClr>
              </a:solidFill>
            </a:endParaRPr>
          </a:p>
        </p:txBody>
      </p:sp>
      <p:grpSp>
        <p:nvGrpSpPr>
          <p:cNvPr id="26" name="组合 25"/>
          <p:cNvGrpSpPr/>
          <p:nvPr/>
        </p:nvGrpSpPr>
        <p:grpSpPr>
          <a:xfrm>
            <a:off x="5229936" y="1245077"/>
            <a:ext cx="1929923" cy="1929923"/>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29" name="组合 28"/>
          <p:cNvGrpSpPr/>
          <p:nvPr/>
        </p:nvGrpSpPr>
        <p:grpSpPr>
          <a:xfrm>
            <a:off x="8875455" y="1186529"/>
            <a:ext cx="1929923" cy="1929923"/>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31" name="椭圆 3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sp>
        <p:nvSpPr>
          <p:cNvPr id="34" name="矩形 33"/>
          <p:cNvSpPr/>
          <p:nvPr/>
        </p:nvSpPr>
        <p:spPr>
          <a:xfrm>
            <a:off x="5483185" y="1900356"/>
            <a:ext cx="1457365" cy="677104"/>
          </a:xfrm>
          <a:prstGeom prst="rect">
            <a:avLst/>
          </a:prstGeom>
        </p:spPr>
        <p:txBody>
          <a:bodyPr wrap="square" lIns="121917" tIns="60958" rIns="121917" bIns="60958">
            <a:spAutoFit/>
          </a:bodyPr>
          <a:lstStyle/>
          <a:p>
            <a:pPr algn="ctr"/>
            <a:r>
              <a:rPr lang="zh-CN" altLang="en-US" dirty="0">
                <a:solidFill>
                  <a:schemeClr val="bg1">
                    <a:lumMod val="50000"/>
                  </a:schemeClr>
                </a:solidFill>
                <a:latin typeface="微软雅黑"/>
                <a:ea typeface="微软雅黑"/>
              </a:rPr>
              <a:t>商业计划的编写原则</a:t>
            </a:r>
          </a:p>
        </p:txBody>
      </p:sp>
      <p:sp>
        <p:nvSpPr>
          <p:cNvPr id="35" name="矩形 34"/>
          <p:cNvSpPr/>
          <p:nvPr/>
        </p:nvSpPr>
        <p:spPr>
          <a:xfrm>
            <a:off x="9137226" y="1868606"/>
            <a:ext cx="1505374" cy="677104"/>
          </a:xfrm>
          <a:prstGeom prst="rect">
            <a:avLst/>
          </a:prstGeom>
        </p:spPr>
        <p:txBody>
          <a:bodyPr wrap="square" lIns="121917" tIns="60958" rIns="121917" bIns="60958">
            <a:spAutoFit/>
          </a:bodyPr>
          <a:lstStyle/>
          <a:p>
            <a:pPr algn="ctr"/>
            <a:r>
              <a:rPr lang="zh-CN" altLang="en-US" dirty="0">
                <a:solidFill>
                  <a:schemeClr val="bg1">
                    <a:lumMod val="50000"/>
                  </a:schemeClr>
                </a:solidFill>
                <a:latin typeface="微软雅黑"/>
                <a:ea typeface="微软雅黑"/>
              </a:rPr>
              <a:t>商业计划的编写技巧</a:t>
            </a:r>
          </a:p>
        </p:txBody>
      </p:sp>
      <p:sp>
        <p:nvSpPr>
          <p:cNvPr id="36" name="TextBox 35"/>
          <p:cNvSpPr txBox="1"/>
          <p:nvPr/>
        </p:nvSpPr>
        <p:spPr>
          <a:xfrm>
            <a:off x="1136650" y="3321414"/>
            <a:ext cx="2901949" cy="2400657"/>
          </a:xfrm>
          <a:prstGeom prst="rect">
            <a:avLst/>
          </a:prstGeom>
          <a:noFill/>
        </p:spPr>
        <p:txBody>
          <a:bodyPr wrap="square" lIns="0" tIns="0" rIns="0" bIns="0" rtlCol="0">
            <a:spAutoFit/>
          </a:bodyPr>
          <a:lstStyle/>
          <a:p>
            <a:pPr indent="457200" algn="just" fontAlgn="base">
              <a:lnSpc>
                <a:spcPct val="130000"/>
              </a:lnSpc>
              <a:spcAft>
                <a:spcPct val="0"/>
              </a:spcAft>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公司介绍</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主要产品和业务范围</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人员及组织结构</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市场</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概貌</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营销策略</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销售计划</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生产管理计划</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管理者及其组织</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财务计划</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资金需求状况</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等</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37" name="TextBox 36"/>
          <p:cNvSpPr txBox="1"/>
          <p:nvPr/>
        </p:nvSpPr>
        <p:spPr>
          <a:xfrm>
            <a:off x="4898753" y="3650438"/>
            <a:ext cx="2592288" cy="1561453"/>
          </a:xfrm>
          <a:prstGeom prst="rect">
            <a:avLst/>
          </a:prstGeom>
          <a:noFill/>
        </p:spPr>
        <p:txBody>
          <a:bodyPr wrap="square" lIns="0" tIns="0" rIns="0" bIns="0" rtlCol="0">
            <a:spAutoFit/>
          </a:bodyPr>
          <a:lstStyle/>
          <a:p>
            <a:pPr indent="457200" algn="just" fontAlgn="base">
              <a:lnSpc>
                <a:spcPct val="130000"/>
              </a:lnSpc>
              <a:spcAft>
                <a:spcPct val="0"/>
              </a:spcAft>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始终把顾客价值和投资回报铭记于心</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以读者最关心的问题</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作为</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出发点。</a:t>
            </a:r>
          </a:p>
        </p:txBody>
      </p:sp>
      <p:sp>
        <p:nvSpPr>
          <p:cNvPr id="38" name="TextBox 37"/>
          <p:cNvSpPr txBox="1"/>
          <p:nvPr/>
        </p:nvSpPr>
        <p:spPr>
          <a:xfrm>
            <a:off x="8527727" y="3651388"/>
            <a:ext cx="2625378" cy="1440394"/>
          </a:xfrm>
          <a:prstGeom prst="rect">
            <a:avLst/>
          </a:prstGeom>
          <a:noFill/>
        </p:spPr>
        <p:txBody>
          <a:bodyPr wrap="square" lIns="0" tIns="0" rIns="0" bIns="0" rtlCol="0">
            <a:spAutoFit/>
          </a:bodyPr>
          <a:lstStyle/>
          <a:p>
            <a:pPr indent="457200" algn="just" fontAlgn="base">
              <a:lnSpc>
                <a:spcPct val="130000"/>
              </a:lnSpc>
              <a:spcAft>
                <a:spcPct val="0"/>
              </a:spcAft>
              <a:defRPr/>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确定总体方法</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根据需要进行设问</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始终瞄准最终</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产品和</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服务</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尽早获得协助</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不断检查</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修正。</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商业</a:t>
            </a:r>
            <a:r>
              <a:rPr lang="zh-CN" altLang="en-US" sz="2400" b="1" dirty="0" smtClean="0">
                <a:solidFill>
                  <a:schemeClr val="tx1">
                    <a:lumMod val="75000"/>
                    <a:lumOff val="25000"/>
                  </a:schemeClr>
                </a:solidFill>
                <a:latin typeface="微软雅黑" pitchFamily="34" charset="-122"/>
                <a:ea typeface="微软雅黑" pitchFamily="34" charset="-122"/>
              </a:rPr>
              <a:t>计划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制定方法</a:t>
            </a:r>
          </a:p>
        </p:txBody>
      </p:sp>
    </p:spTree>
    <p:extLst>
      <p:ext uri="{BB962C8B-B14F-4D97-AF65-F5344CB8AC3E}">
        <p14:creationId xmlns:p14="http://schemas.microsoft.com/office/powerpoint/2010/main" val="425109302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par>
                                <p:cTn id="8" presetID="6" presetClass="entr" presetSubtype="16"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circle(in)">
                                      <p:cBhvr>
                                        <p:cTn id="10" dur="2000"/>
                                        <p:tgtEl>
                                          <p:spTgt spid="13"/>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circle(in)">
                                      <p:cBhvr>
                                        <p:cTn id="13" dur="2000"/>
                                        <p:tgtEl>
                                          <p:spTgt spid="17"/>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circle(in)">
                                      <p:cBhvr>
                                        <p:cTn id="16" dur="2000"/>
                                        <p:tgtEl>
                                          <p:spTgt spid="36"/>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heel(1)">
                                      <p:cBhvr>
                                        <p:cTn id="21" dur="2000"/>
                                        <p:tgtEl>
                                          <p:spTgt spid="18"/>
                                        </p:tgtEl>
                                      </p:cBhvr>
                                    </p:animEffect>
                                  </p:childTnLst>
                                </p:cTn>
                              </p:par>
                              <p:par>
                                <p:cTn id="22" presetID="21" presetClass="entr" presetSubtype="1" fill="hold"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wheel(1)">
                                      <p:cBhvr>
                                        <p:cTn id="24" dur="2000"/>
                                        <p:tgtEl>
                                          <p:spTgt spid="26"/>
                                        </p:tgtEl>
                                      </p:cBhvr>
                                    </p:animEffect>
                                  </p:childTnLst>
                                </p:cTn>
                              </p:par>
                              <p:par>
                                <p:cTn id="25" presetID="21" presetClass="entr" presetSubtype="1"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heel(1)">
                                      <p:cBhvr>
                                        <p:cTn id="27" dur="2000"/>
                                        <p:tgtEl>
                                          <p:spTgt spid="34"/>
                                        </p:tgtEl>
                                      </p:cBhvr>
                                    </p:animEffect>
                                  </p:childTnLst>
                                </p:cTn>
                              </p:par>
                              <p:par>
                                <p:cTn id="28" presetID="21" presetClass="entr" presetSubtype="1" fill="hold" grpId="0" nodeType="with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wheel(1)">
                                      <p:cBhvr>
                                        <p:cTn id="30" dur="2000"/>
                                        <p:tgtEl>
                                          <p:spTgt spid="37"/>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ppt_x"/>
                                          </p:val>
                                        </p:tav>
                                        <p:tav tm="100000">
                                          <p:val>
                                            <p:strVal val="#ppt_x"/>
                                          </p:val>
                                        </p:tav>
                                      </p:tavLst>
                                    </p:anim>
                                    <p:anim calcmode="lin" valueType="num">
                                      <p:cBhvr additive="base">
                                        <p:cTn id="36" dur="500" fill="hold"/>
                                        <p:tgtEl>
                                          <p:spTgt spid="25"/>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500" fill="hold"/>
                                        <p:tgtEl>
                                          <p:spTgt spid="29"/>
                                        </p:tgtEl>
                                        <p:attrNameLst>
                                          <p:attrName>ppt_x</p:attrName>
                                        </p:attrNameLst>
                                      </p:cBhvr>
                                      <p:tavLst>
                                        <p:tav tm="0">
                                          <p:val>
                                            <p:strVal val="#ppt_x"/>
                                          </p:val>
                                        </p:tav>
                                        <p:tav tm="100000">
                                          <p:val>
                                            <p:strVal val="#ppt_x"/>
                                          </p:val>
                                        </p:tav>
                                      </p:tavLst>
                                    </p:anim>
                                    <p:anim calcmode="lin" valueType="num">
                                      <p:cBhvr additive="base">
                                        <p:cTn id="40" dur="500" fill="hold"/>
                                        <p:tgtEl>
                                          <p:spTgt spid="2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500" fill="hold"/>
                                        <p:tgtEl>
                                          <p:spTgt spid="35"/>
                                        </p:tgtEl>
                                        <p:attrNameLst>
                                          <p:attrName>ppt_x</p:attrName>
                                        </p:attrNameLst>
                                      </p:cBhvr>
                                      <p:tavLst>
                                        <p:tav tm="0">
                                          <p:val>
                                            <p:strVal val="#ppt_x"/>
                                          </p:val>
                                        </p:tav>
                                        <p:tav tm="100000">
                                          <p:val>
                                            <p:strVal val="#ppt_x"/>
                                          </p:val>
                                        </p:tav>
                                      </p:tavLst>
                                    </p:anim>
                                    <p:anim calcmode="lin" valueType="num">
                                      <p:cBhvr additive="base">
                                        <p:cTn id="44" dur="500" fill="hold"/>
                                        <p:tgtEl>
                                          <p:spTgt spid="3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 calcmode="lin" valueType="num">
                                      <p:cBhvr additive="base">
                                        <p:cTn id="47" dur="500" fill="hold"/>
                                        <p:tgtEl>
                                          <p:spTgt spid="38"/>
                                        </p:tgtEl>
                                        <p:attrNameLst>
                                          <p:attrName>ppt_x</p:attrName>
                                        </p:attrNameLst>
                                      </p:cBhvr>
                                      <p:tavLst>
                                        <p:tav tm="0">
                                          <p:val>
                                            <p:strVal val="#ppt_x"/>
                                          </p:val>
                                        </p:tav>
                                        <p:tav tm="100000">
                                          <p:val>
                                            <p:strVal val="#ppt_x"/>
                                          </p:val>
                                        </p:tav>
                                      </p:tavLst>
                                    </p:anim>
                                    <p:anim calcmode="lin" valueType="num">
                                      <p:cBhvr additive="base">
                                        <p:cTn id="48"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7" grpId="0"/>
      <p:bldP spid="18" grpId="0" animBg="1"/>
      <p:bldP spid="25" grpId="0" animBg="1"/>
      <p:bldP spid="34" grpId="0"/>
      <p:bldP spid="35" grpId="0"/>
      <p:bldP spid="36" grpId="0"/>
      <p:bldP spid="37" grpId="0"/>
      <p:bldP spid="3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3" name="矩形 12"/>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15" name="组合 14"/>
          <p:cNvGrpSpPr/>
          <p:nvPr/>
        </p:nvGrpSpPr>
        <p:grpSpPr>
          <a:xfrm>
            <a:off x="192881" y="893"/>
            <a:ext cx="575915" cy="836495"/>
            <a:chOff x="841003" y="360040"/>
            <a:chExt cx="504056" cy="836712"/>
          </a:xfrm>
          <a:solidFill>
            <a:schemeClr val="accent1"/>
          </a:solidFill>
        </p:grpSpPr>
        <p:sp>
          <p:nvSpPr>
            <p:cNvPr id="16" name="矩形 1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17" name="等腰三角形 1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9" name="矩形 18"/>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35129" y="2133600"/>
            <a:ext cx="2435230" cy="641102"/>
            <a:chOff x="1691680" y="1923678"/>
            <a:chExt cx="1930423" cy="472464"/>
          </a:xfrm>
        </p:grpSpPr>
        <p:sp>
          <p:nvSpPr>
            <p:cNvPr id="21" name="五边形 20"/>
            <p:cNvSpPr/>
            <p:nvPr/>
          </p:nvSpPr>
          <p:spPr>
            <a:xfrm>
              <a:off x="1691680" y="1923678"/>
              <a:ext cx="1930423" cy="472464"/>
            </a:xfrm>
            <a:prstGeom prst="homePlate">
              <a:avLst/>
            </a:prstGeom>
            <a:solidFill>
              <a:srgbClr val="91D101"/>
            </a:solidFill>
            <a:ln>
              <a:solidFill>
                <a:srgbClr val="91D10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2018547" y="2020059"/>
              <a:ext cx="1217596" cy="249499"/>
            </a:xfrm>
            <a:prstGeom prst="rect">
              <a:avLst/>
            </a:prstGeom>
            <a:noFill/>
          </p:spPr>
          <p:txBody>
            <a:bodyPr wrap="none" rtlCol="0">
              <a:spAutoFit/>
            </a:bodyPr>
            <a:lstStyle/>
            <a:p>
              <a:r>
                <a:rPr lang="zh-CN" altLang="en-US" sz="1600" b="1" dirty="0">
                  <a:solidFill>
                    <a:schemeClr val="bg1"/>
                  </a:solidFill>
                  <a:latin typeface="微软雅黑" pitchFamily="34" charset="-122"/>
                  <a:ea typeface="微软雅黑" pitchFamily="34" charset="-122"/>
                </a:rPr>
                <a:t>首先</a:t>
              </a:r>
              <a:r>
                <a:rPr lang="en-US" altLang="zh-CN" sz="1600" b="1" dirty="0">
                  <a:solidFill>
                    <a:schemeClr val="bg1"/>
                  </a:solidFill>
                  <a:latin typeface="微软雅黑" pitchFamily="34" charset="-122"/>
                  <a:ea typeface="微软雅黑" pitchFamily="34" charset="-122"/>
                </a:rPr>
                <a:t>, </a:t>
              </a:r>
              <a:r>
                <a:rPr lang="zh-CN" altLang="en-US" sz="1600" b="1" dirty="0">
                  <a:solidFill>
                    <a:schemeClr val="bg1"/>
                  </a:solidFill>
                  <a:latin typeface="微软雅黑" pitchFamily="34" charset="-122"/>
                  <a:ea typeface="微软雅黑" pitchFamily="34" charset="-122"/>
                </a:rPr>
                <a:t>准备阶段</a:t>
              </a:r>
            </a:p>
          </p:txBody>
        </p:sp>
      </p:grpSp>
      <p:grpSp>
        <p:nvGrpSpPr>
          <p:cNvPr id="23" name="组合 22"/>
          <p:cNvGrpSpPr/>
          <p:nvPr/>
        </p:nvGrpSpPr>
        <p:grpSpPr>
          <a:xfrm>
            <a:off x="1473200" y="3975100"/>
            <a:ext cx="2464853" cy="648134"/>
            <a:chOff x="1691680" y="1923678"/>
            <a:chExt cx="1930423" cy="472464"/>
          </a:xfrm>
        </p:grpSpPr>
        <p:sp>
          <p:nvSpPr>
            <p:cNvPr id="24" name="五边形 23"/>
            <p:cNvSpPr/>
            <p:nvPr/>
          </p:nvSpPr>
          <p:spPr>
            <a:xfrm>
              <a:off x="1691680" y="1923678"/>
              <a:ext cx="1930423" cy="472464"/>
            </a:xfrm>
            <a:prstGeom prst="homePlate">
              <a:avLst/>
            </a:prstGeom>
            <a:solidFill>
              <a:srgbClr val="FFA013"/>
            </a:solidFill>
            <a:ln>
              <a:solidFill>
                <a:srgbClr val="FFA01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1980168" y="2029166"/>
              <a:ext cx="1334783" cy="269228"/>
            </a:xfrm>
            <a:prstGeom prst="rect">
              <a:avLst/>
            </a:prstGeom>
            <a:noFill/>
          </p:spPr>
          <p:txBody>
            <a:bodyPr wrap="none" rtlCol="0">
              <a:spAutoFit/>
            </a:bodyPr>
            <a:lstStyle/>
            <a:p>
              <a:r>
                <a:rPr lang="zh-CN" altLang="en-US" b="1" dirty="0" smtClean="0">
                  <a:solidFill>
                    <a:schemeClr val="bg1"/>
                  </a:solidFill>
                  <a:latin typeface="微软雅黑" pitchFamily="34" charset="-122"/>
                  <a:ea typeface="微软雅黑" pitchFamily="34" charset="-122"/>
                </a:rPr>
                <a:t>其次</a:t>
              </a:r>
              <a:r>
                <a:rPr lang="en-US" altLang="zh-CN" b="1" dirty="0">
                  <a:solidFill>
                    <a:schemeClr val="bg1"/>
                  </a:solidFill>
                  <a:latin typeface="微软雅黑" pitchFamily="34" charset="-122"/>
                  <a:ea typeface="微软雅黑" pitchFamily="34" charset="-122"/>
                </a:rPr>
                <a:t>, </a:t>
              </a:r>
              <a:r>
                <a:rPr lang="zh-CN" altLang="en-US" b="1" dirty="0">
                  <a:solidFill>
                    <a:schemeClr val="bg1"/>
                  </a:solidFill>
                  <a:latin typeface="微软雅黑" pitchFamily="34" charset="-122"/>
                  <a:ea typeface="微软雅黑" pitchFamily="34" charset="-122"/>
                </a:rPr>
                <a:t>起草阶段</a:t>
              </a:r>
            </a:p>
          </p:txBody>
        </p:sp>
      </p:grpSp>
      <p:cxnSp>
        <p:nvCxnSpPr>
          <p:cNvPr id="26" name="直接连接符 25"/>
          <p:cNvCxnSpPr>
            <a:stCxn id="21" idx="3"/>
          </p:cNvCxnSpPr>
          <p:nvPr/>
        </p:nvCxnSpPr>
        <p:spPr>
          <a:xfrm flipV="1">
            <a:off x="3870344" y="2433659"/>
            <a:ext cx="6632556" cy="20492"/>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938053" y="4276281"/>
            <a:ext cx="6660097" cy="2182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1" idx="3"/>
          </p:cNvCxnSpPr>
          <p:nvPr/>
        </p:nvCxnSpPr>
        <p:spPr>
          <a:xfrm>
            <a:off x="3870318" y="2454151"/>
            <a:ext cx="1147855" cy="0"/>
          </a:xfrm>
          <a:prstGeom prst="line">
            <a:avLst/>
          </a:prstGeom>
          <a:ln w="25400">
            <a:solidFill>
              <a:srgbClr val="91D10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3938053" y="4298100"/>
            <a:ext cx="2916324" cy="2"/>
          </a:xfrm>
          <a:prstGeom prst="line">
            <a:avLst/>
          </a:prstGeom>
          <a:ln w="25400">
            <a:solidFill>
              <a:srgbClr val="FFA013"/>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4013200" y="744835"/>
            <a:ext cx="6337300" cy="1538370"/>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制定商业计划</a:t>
            </a:r>
            <a:r>
              <a:rPr lang="zh-CN" altLang="en-US" sz="2000" dirty="0" smtClean="0">
                <a:solidFill>
                  <a:schemeClr val="tx1">
                    <a:lumMod val="75000"/>
                    <a:lumOff val="25000"/>
                  </a:schemeClr>
                </a:solidFill>
                <a:latin typeface="微软雅黑" pitchFamily="34" charset="-122"/>
                <a:ea typeface="微软雅黑" pitchFamily="34" charset="-122"/>
              </a:rPr>
              <a:t>的工作</a:t>
            </a:r>
            <a:r>
              <a:rPr lang="zh-CN" altLang="en-US" sz="2000" dirty="0">
                <a:solidFill>
                  <a:schemeClr val="tx1">
                    <a:lumMod val="75000"/>
                    <a:lumOff val="25000"/>
                  </a:schemeClr>
                </a:solidFill>
                <a:latin typeface="微软雅黑" pitchFamily="34" charset="-122"/>
                <a:ea typeface="微软雅黑" pitchFamily="34" charset="-122"/>
              </a:rPr>
              <a:t>计划</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确定商业计划的目的与宗旨</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商业计划的篇幅与总体框架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商业计划编写的</a:t>
            </a:r>
            <a:r>
              <a:rPr lang="zh-CN" altLang="en-US" sz="2000" dirty="0" smtClean="0">
                <a:solidFill>
                  <a:schemeClr val="tx1">
                    <a:lumMod val="75000"/>
                    <a:lumOff val="25000"/>
                  </a:schemeClr>
                </a:solidFill>
                <a:latin typeface="微软雅黑" pitchFamily="34" charset="-122"/>
                <a:ea typeface="微软雅黑" pitchFamily="34" charset="-122"/>
              </a:rPr>
              <a:t>日程</a:t>
            </a:r>
            <a:r>
              <a:rPr lang="zh-CN" altLang="en-US" sz="2000" dirty="0">
                <a:solidFill>
                  <a:schemeClr val="tx1">
                    <a:lumMod val="75000"/>
                    <a:lumOff val="25000"/>
                  </a:schemeClr>
                </a:solidFill>
                <a:latin typeface="微软雅黑" pitchFamily="34" charset="-122"/>
                <a:ea typeface="微软雅黑" pitchFamily="34" charset="-122"/>
              </a:rPr>
              <a:t>安排</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确定编定小组的人员构成</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组建商业计划小组</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搜集企业内部、 外部的资料。</a:t>
            </a:r>
          </a:p>
        </p:txBody>
      </p:sp>
      <p:sp>
        <p:nvSpPr>
          <p:cNvPr id="31" name="矩形 30"/>
          <p:cNvSpPr/>
          <p:nvPr/>
        </p:nvSpPr>
        <p:spPr>
          <a:xfrm>
            <a:off x="4013200" y="2601158"/>
            <a:ext cx="6534150" cy="1569660"/>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包括草拟执行纲要 </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执行纲要是商业计划最重要的组成部分</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是商业</a:t>
            </a:r>
            <a:r>
              <a:rPr lang="zh-CN" altLang="en-US" sz="2000" dirty="0" smtClean="0">
                <a:solidFill>
                  <a:schemeClr val="tx1">
                    <a:lumMod val="75000"/>
                    <a:lumOff val="25000"/>
                  </a:schemeClr>
                </a:solidFill>
                <a:latin typeface="微软雅黑" pitchFamily="34" charset="-122"/>
                <a:ea typeface="微软雅黑" pitchFamily="34" charset="-122"/>
              </a:rPr>
              <a:t>计划的</a:t>
            </a:r>
            <a:r>
              <a:rPr lang="zh-CN" altLang="en-US" sz="2000" dirty="0">
                <a:solidFill>
                  <a:schemeClr val="tx1">
                    <a:lumMod val="75000"/>
                    <a:lumOff val="25000"/>
                  </a:schemeClr>
                </a:solidFill>
                <a:latin typeface="微软雅黑" pitchFamily="34" charset="-122"/>
                <a:ea typeface="微软雅黑" pitchFamily="34" charset="-122"/>
              </a:rPr>
              <a:t>读者最先看到的部分</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也是风险投资商决定是否阅读计划正文的依据</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草拟商业</a:t>
            </a:r>
            <a:r>
              <a:rPr lang="zh-CN" altLang="en-US" sz="2000" dirty="0" smtClean="0">
                <a:solidFill>
                  <a:schemeClr val="tx1">
                    <a:lumMod val="75000"/>
                    <a:lumOff val="25000"/>
                  </a:schemeClr>
                </a:solidFill>
                <a:latin typeface="微软雅黑" pitchFamily="34" charset="-122"/>
                <a:ea typeface="微软雅黑" pitchFamily="34" charset="-122"/>
              </a:rPr>
              <a:t>计划概要、初步</a:t>
            </a:r>
            <a:r>
              <a:rPr lang="zh-CN" altLang="en-US" sz="2000" dirty="0">
                <a:solidFill>
                  <a:schemeClr val="tx1">
                    <a:lumMod val="75000"/>
                    <a:lumOff val="25000"/>
                  </a:schemeClr>
                </a:solidFill>
                <a:latin typeface="微软雅黑" pitchFamily="34" charset="-122"/>
                <a:ea typeface="微软雅黑" pitchFamily="34" charset="-122"/>
              </a:rPr>
              <a:t>商业计划</a:t>
            </a:r>
            <a:r>
              <a:rPr lang="zh-CN" altLang="en-US" sz="2000" dirty="0" smtClean="0">
                <a:solidFill>
                  <a:schemeClr val="tx1">
                    <a:lumMod val="75000"/>
                    <a:lumOff val="25000"/>
                  </a:schemeClr>
                </a:solidFill>
                <a:latin typeface="微软雅黑" pitchFamily="34" charset="-122"/>
                <a:ea typeface="微软雅黑" pitchFamily="34" charset="-122"/>
              </a:rPr>
              <a:t>、商业</a:t>
            </a:r>
            <a:r>
              <a:rPr lang="zh-CN" altLang="en-US" sz="2000" dirty="0">
                <a:solidFill>
                  <a:schemeClr val="tx1">
                    <a:lumMod val="75000"/>
                    <a:lumOff val="25000"/>
                  </a:schemeClr>
                </a:solidFill>
                <a:latin typeface="微软雅黑" pitchFamily="34" charset="-122"/>
                <a:ea typeface="微软雅黑" pitchFamily="34" charset="-122"/>
              </a:rPr>
              <a:t>计划完成稿以及最终的执行纲要。 </a:t>
            </a:r>
          </a:p>
        </p:txBody>
      </p:sp>
      <p:sp>
        <p:nvSpPr>
          <p:cNvPr id="32"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商业</a:t>
            </a:r>
            <a:r>
              <a:rPr lang="zh-CN" altLang="en-US" sz="2400" b="1" dirty="0" smtClean="0">
                <a:solidFill>
                  <a:schemeClr val="tx1">
                    <a:lumMod val="75000"/>
                    <a:lumOff val="25000"/>
                  </a:schemeClr>
                </a:solidFill>
                <a:latin typeface="微软雅黑" pitchFamily="34" charset="-122"/>
                <a:ea typeface="微软雅黑" pitchFamily="34" charset="-122"/>
              </a:rPr>
              <a:t>计划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制定方法</a:t>
            </a:r>
          </a:p>
        </p:txBody>
      </p:sp>
      <p:grpSp>
        <p:nvGrpSpPr>
          <p:cNvPr id="33" name="组合 32"/>
          <p:cNvGrpSpPr/>
          <p:nvPr/>
        </p:nvGrpSpPr>
        <p:grpSpPr>
          <a:xfrm>
            <a:off x="1473200" y="5156200"/>
            <a:ext cx="2435230" cy="641102"/>
            <a:chOff x="1691680" y="1923678"/>
            <a:chExt cx="1930423" cy="472464"/>
          </a:xfrm>
        </p:grpSpPr>
        <p:sp>
          <p:nvSpPr>
            <p:cNvPr id="34" name="五边形 33"/>
            <p:cNvSpPr/>
            <p:nvPr/>
          </p:nvSpPr>
          <p:spPr>
            <a:xfrm>
              <a:off x="1691680" y="1923678"/>
              <a:ext cx="1930423" cy="472464"/>
            </a:xfrm>
            <a:prstGeom prst="homePlate">
              <a:avLst/>
            </a:prstGeom>
            <a:solidFill>
              <a:srgbClr val="91D101"/>
            </a:solidFill>
            <a:ln>
              <a:solidFill>
                <a:srgbClr val="91D10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2245057" y="2020059"/>
              <a:ext cx="471688" cy="249499"/>
            </a:xfrm>
            <a:prstGeom prst="rect">
              <a:avLst/>
            </a:prstGeom>
            <a:noFill/>
          </p:spPr>
          <p:txBody>
            <a:bodyPr wrap="none" rtlCol="0">
              <a:spAutoFit/>
            </a:bodyPr>
            <a:lstStyle/>
            <a:p>
              <a:r>
                <a:rPr lang="zh-CN" altLang="en-US" sz="1600" b="1" dirty="0" smtClean="0">
                  <a:solidFill>
                    <a:schemeClr val="bg1"/>
                  </a:solidFill>
                  <a:latin typeface="微软雅黑" pitchFamily="34" charset="-122"/>
                  <a:ea typeface="微软雅黑" pitchFamily="34" charset="-122"/>
                </a:rPr>
                <a:t>第三</a:t>
              </a:r>
              <a:endParaRPr lang="zh-CN" altLang="en-US" sz="1600" b="1" dirty="0">
                <a:solidFill>
                  <a:schemeClr val="bg1"/>
                </a:solidFill>
                <a:latin typeface="微软雅黑" pitchFamily="34" charset="-122"/>
                <a:ea typeface="微软雅黑" pitchFamily="34" charset="-122"/>
              </a:endParaRPr>
            </a:p>
          </p:txBody>
        </p:sp>
      </p:grpSp>
      <p:cxnSp>
        <p:nvCxnSpPr>
          <p:cNvPr id="36" name="直接连接符 35"/>
          <p:cNvCxnSpPr>
            <a:stCxn id="34" idx="3"/>
          </p:cNvCxnSpPr>
          <p:nvPr/>
        </p:nvCxnSpPr>
        <p:spPr>
          <a:xfrm flipV="1">
            <a:off x="3908415" y="5456259"/>
            <a:ext cx="6632556" cy="20492"/>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34" idx="3"/>
          </p:cNvCxnSpPr>
          <p:nvPr/>
        </p:nvCxnSpPr>
        <p:spPr>
          <a:xfrm>
            <a:off x="3908389" y="5476751"/>
            <a:ext cx="1147855" cy="0"/>
          </a:xfrm>
          <a:prstGeom prst="line">
            <a:avLst/>
          </a:prstGeom>
          <a:ln w="25400">
            <a:solidFill>
              <a:srgbClr val="91D10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4051270" y="4871941"/>
            <a:ext cx="6451629" cy="461665"/>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补充</a:t>
            </a:r>
            <a:r>
              <a:rPr lang="zh-CN" altLang="en-US" sz="2000" dirty="0" smtClean="0">
                <a:solidFill>
                  <a:schemeClr val="tx1">
                    <a:lumMod val="75000"/>
                    <a:lumOff val="25000"/>
                  </a:schemeClr>
                </a:solidFill>
                <a:latin typeface="微软雅黑" pitchFamily="34" charset="-122"/>
                <a:ea typeface="微软雅黑" pitchFamily="34" charset="-122"/>
              </a:rPr>
              <a:t>、修改、完善、定稿</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包装商业计划并装订成册</a:t>
            </a:r>
          </a:p>
        </p:txBody>
      </p:sp>
    </p:spTree>
    <p:extLst>
      <p:ext uri="{BB962C8B-B14F-4D97-AF65-F5344CB8AC3E}">
        <p14:creationId xmlns:p14="http://schemas.microsoft.com/office/powerpoint/2010/main" val="334528022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par>
                                <p:cTn id="10" presetID="53" presetClass="entr" presetSubtype="16"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animEffect transition="in" filter="fade">
                                      <p:cBhvr>
                                        <p:cTn id="19" dur="500"/>
                                        <p:tgtEl>
                                          <p:spTgt spid="2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down)">
                                      <p:cBhvr>
                                        <p:cTn id="29" dur="500"/>
                                        <p:tgtEl>
                                          <p:spTgt spid="23"/>
                                        </p:tgtEl>
                                      </p:cBhvr>
                                    </p:animEffect>
                                  </p:childTnLst>
                                </p:cTn>
                              </p:par>
                              <p:par>
                                <p:cTn id="30" presetID="22" presetClass="entr" presetSubtype="4" fill="hold"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down)">
                                      <p:cBhvr>
                                        <p:cTn id="32" dur="500"/>
                                        <p:tgtEl>
                                          <p:spTgt spid="27"/>
                                        </p:tgtEl>
                                      </p:cBhvr>
                                    </p:animEffect>
                                  </p:childTnLst>
                                </p:cTn>
                              </p:par>
                              <p:par>
                                <p:cTn id="33" presetID="22" presetClass="entr" presetSubtype="4" fill="hold" nodeType="with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down)">
                                      <p:cBhvr>
                                        <p:cTn id="35" dur="500"/>
                                        <p:tgtEl>
                                          <p:spTgt spid="29"/>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down)">
                                      <p:cBhvr>
                                        <p:cTn id="38" dur="500"/>
                                        <p:tgtEl>
                                          <p:spTgt spid="31"/>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p:cTn id="43" dur="500" fill="hold"/>
                                        <p:tgtEl>
                                          <p:spTgt spid="33"/>
                                        </p:tgtEl>
                                        <p:attrNameLst>
                                          <p:attrName>ppt_w</p:attrName>
                                        </p:attrNameLst>
                                      </p:cBhvr>
                                      <p:tavLst>
                                        <p:tav tm="0">
                                          <p:val>
                                            <p:fltVal val="0"/>
                                          </p:val>
                                        </p:tav>
                                        <p:tav tm="100000">
                                          <p:val>
                                            <p:strVal val="#ppt_w"/>
                                          </p:val>
                                        </p:tav>
                                      </p:tavLst>
                                    </p:anim>
                                    <p:anim calcmode="lin" valueType="num">
                                      <p:cBhvr>
                                        <p:cTn id="44" dur="500" fill="hold"/>
                                        <p:tgtEl>
                                          <p:spTgt spid="33"/>
                                        </p:tgtEl>
                                        <p:attrNameLst>
                                          <p:attrName>ppt_h</p:attrName>
                                        </p:attrNameLst>
                                      </p:cBhvr>
                                      <p:tavLst>
                                        <p:tav tm="0">
                                          <p:val>
                                            <p:fltVal val="0"/>
                                          </p:val>
                                        </p:tav>
                                        <p:tav tm="100000">
                                          <p:val>
                                            <p:strVal val="#ppt_h"/>
                                          </p:val>
                                        </p:tav>
                                      </p:tavLst>
                                    </p:anim>
                                    <p:animEffect transition="in" filter="fade">
                                      <p:cBhvr>
                                        <p:cTn id="45" dur="500"/>
                                        <p:tgtEl>
                                          <p:spTgt spid="33"/>
                                        </p:tgtEl>
                                      </p:cBhvr>
                                    </p:animEffect>
                                  </p:childTnLst>
                                </p:cTn>
                              </p:par>
                              <p:par>
                                <p:cTn id="46" presetID="53" presetClass="entr" presetSubtype="16" fill="hold" nodeType="withEffect">
                                  <p:stCondLst>
                                    <p:cond delay="0"/>
                                  </p:stCondLst>
                                  <p:childTnLst>
                                    <p:set>
                                      <p:cBhvr>
                                        <p:cTn id="47" dur="1" fill="hold">
                                          <p:stCondLst>
                                            <p:cond delay="0"/>
                                          </p:stCondLst>
                                        </p:cTn>
                                        <p:tgtEl>
                                          <p:spTgt spid="36"/>
                                        </p:tgtEl>
                                        <p:attrNameLst>
                                          <p:attrName>style.visibility</p:attrName>
                                        </p:attrNameLst>
                                      </p:cBhvr>
                                      <p:to>
                                        <p:strVal val="visible"/>
                                      </p:to>
                                    </p:set>
                                    <p:anim calcmode="lin" valueType="num">
                                      <p:cBhvr>
                                        <p:cTn id="48" dur="500" fill="hold"/>
                                        <p:tgtEl>
                                          <p:spTgt spid="36"/>
                                        </p:tgtEl>
                                        <p:attrNameLst>
                                          <p:attrName>ppt_w</p:attrName>
                                        </p:attrNameLst>
                                      </p:cBhvr>
                                      <p:tavLst>
                                        <p:tav tm="0">
                                          <p:val>
                                            <p:fltVal val="0"/>
                                          </p:val>
                                        </p:tav>
                                        <p:tav tm="100000">
                                          <p:val>
                                            <p:strVal val="#ppt_w"/>
                                          </p:val>
                                        </p:tav>
                                      </p:tavLst>
                                    </p:anim>
                                    <p:anim calcmode="lin" valueType="num">
                                      <p:cBhvr>
                                        <p:cTn id="49" dur="500" fill="hold"/>
                                        <p:tgtEl>
                                          <p:spTgt spid="36"/>
                                        </p:tgtEl>
                                        <p:attrNameLst>
                                          <p:attrName>ppt_h</p:attrName>
                                        </p:attrNameLst>
                                      </p:cBhvr>
                                      <p:tavLst>
                                        <p:tav tm="0">
                                          <p:val>
                                            <p:fltVal val="0"/>
                                          </p:val>
                                        </p:tav>
                                        <p:tav tm="100000">
                                          <p:val>
                                            <p:strVal val="#ppt_h"/>
                                          </p:val>
                                        </p:tav>
                                      </p:tavLst>
                                    </p:anim>
                                    <p:animEffect transition="in" filter="fade">
                                      <p:cBhvr>
                                        <p:cTn id="50" dur="500"/>
                                        <p:tgtEl>
                                          <p:spTgt spid="36"/>
                                        </p:tgtEl>
                                      </p:cBhvr>
                                    </p:animEffect>
                                  </p:childTnLst>
                                </p:cTn>
                              </p:par>
                              <p:par>
                                <p:cTn id="51" presetID="53" presetClass="entr" presetSubtype="16" fill="hold" nodeType="with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p:cTn id="53" dur="500" fill="hold"/>
                                        <p:tgtEl>
                                          <p:spTgt spid="37"/>
                                        </p:tgtEl>
                                        <p:attrNameLst>
                                          <p:attrName>ppt_w</p:attrName>
                                        </p:attrNameLst>
                                      </p:cBhvr>
                                      <p:tavLst>
                                        <p:tav tm="0">
                                          <p:val>
                                            <p:fltVal val="0"/>
                                          </p:val>
                                        </p:tav>
                                        <p:tav tm="100000">
                                          <p:val>
                                            <p:strVal val="#ppt_w"/>
                                          </p:val>
                                        </p:tav>
                                      </p:tavLst>
                                    </p:anim>
                                    <p:anim calcmode="lin" valueType="num">
                                      <p:cBhvr>
                                        <p:cTn id="54" dur="500" fill="hold"/>
                                        <p:tgtEl>
                                          <p:spTgt spid="37"/>
                                        </p:tgtEl>
                                        <p:attrNameLst>
                                          <p:attrName>ppt_h</p:attrName>
                                        </p:attrNameLst>
                                      </p:cBhvr>
                                      <p:tavLst>
                                        <p:tav tm="0">
                                          <p:val>
                                            <p:fltVal val="0"/>
                                          </p:val>
                                        </p:tav>
                                        <p:tav tm="100000">
                                          <p:val>
                                            <p:strVal val="#ppt_h"/>
                                          </p:val>
                                        </p:tav>
                                      </p:tavLst>
                                    </p:anim>
                                    <p:animEffect transition="in" filter="fade">
                                      <p:cBhvr>
                                        <p:cTn id="55" dur="500"/>
                                        <p:tgtEl>
                                          <p:spTgt spid="37"/>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38"/>
                                        </p:tgtEl>
                                        <p:attrNameLst>
                                          <p:attrName>style.visibility</p:attrName>
                                        </p:attrNameLst>
                                      </p:cBhvr>
                                      <p:to>
                                        <p:strVal val="visible"/>
                                      </p:to>
                                    </p:set>
                                    <p:anim calcmode="lin" valueType="num">
                                      <p:cBhvr>
                                        <p:cTn id="58" dur="500" fill="hold"/>
                                        <p:tgtEl>
                                          <p:spTgt spid="38"/>
                                        </p:tgtEl>
                                        <p:attrNameLst>
                                          <p:attrName>ppt_w</p:attrName>
                                        </p:attrNameLst>
                                      </p:cBhvr>
                                      <p:tavLst>
                                        <p:tav tm="0">
                                          <p:val>
                                            <p:fltVal val="0"/>
                                          </p:val>
                                        </p:tav>
                                        <p:tav tm="100000">
                                          <p:val>
                                            <p:strVal val="#ppt_w"/>
                                          </p:val>
                                        </p:tav>
                                      </p:tavLst>
                                    </p:anim>
                                    <p:anim calcmode="lin" valueType="num">
                                      <p:cBhvr>
                                        <p:cTn id="59" dur="500" fill="hold"/>
                                        <p:tgtEl>
                                          <p:spTgt spid="38"/>
                                        </p:tgtEl>
                                        <p:attrNameLst>
                                          <p:attrName>ppt_h</p:attrName>
                                        </p:attrNameLst>
                                      </p:cBhvr>
                                      <p:tavLst>
                                        <p:tav tm="0">
                                          <p:val>
                                            <p:fltVal val="0"/>
                                          </p:val>
                                        </p:tav>
                                        <p:tav tm="100000">
                                          <p:val>
                                            <p:strVal val="#ppt_h"/>
                                          </p:val>
                                        </p:tav>
                                      </p:tavLst>
                                    </p:anim>
                                    <p:animEffect transition="in" filter="fade">
                                      <p:cBhvr>
                                        <p:cTn id="6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7" name="组合 26"/>
          <p:cNvGrpSpPr/>
          <p:nvPr/>
        </p:nvGrpSpPr>
        <p:grpSpPr>
          <a:xfrm>
            <a:off x="192881" y="893"/>
            <a:ext cx="575915" cy="836495"/>
            <a:chOff x="841003" y="360040"/>
            <a:chExt cx="504056" cy="836712"/>
          </a:xfrm>
          <a:solidFill>
            <a:schemeClr val="accent1"/>
          </a:solidFill>
        </p:grpSpPr>
        <p:sp>
          <p:nvSpPr>
            <p:cNvPr id="28" name="矩形 2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文本框 9"/>
          <p:cNvSpPr txBox="1"/>
          <p:nvPr/>
        </p:nvSpPr>
        <p:spPr>
          <a:xfrm>
            <a:off x="840784" y="203271"/>
            <a:ext cx="57378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创业者</a:t>
            </a:r>
            <a:r>
              <a:rPr lang="zh-CN" altLang="en-US" sz="2400" b="1" dirty="0" smtClean="0">
                <a:solidFill>
                  <a:schemeClr val="tx1">
                    <a:lumMod val="75000"/>
                    <a:lumOff val="25000"/>
                  </a:schemeClr>
                </a:solidFill>
                <a:latin typeface="微软雅黑" pitchFamily="34" charset="-122"/>
                <a:ea typeface="微软雅黑" pitchFamily="34" charset="-122"/>
              </a:rPr>
              <a:t>概述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创业者的含义</a:t>
            </a:r>
          </a:p>
        </p:txBody>
      </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340710" y="2488133"/>
            <a:ext cx="4559813" cy="1810816"/>
          </a:xfrm>
          <a:prstGeom prst="rect">
            <a:avLst/>
          </a:prstGeom>
          <a:noFill/>
          <a:ln>
            <a:solidFill>
              <a:srgbClr val="0F914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83000">
                    <a:srgbClr val="C00000"/>
                  </a:gs>
                  <a:gs pos="100000">
                    <a:srgbClr val="C00000"/>
                  </a:gs>
                </a:gsLst>
                <a:lin ang="5400000" scaled="1"/>
              </a:gradFill>
              <a:latin typeface="印品黑体" panose="00000500000000000000" pitchFamily="2" charset="-122"/>
              <a:ea typeface="印品黑体" panose="00000500000000000000" pitchFamily="2" charset="-122"/>
            </a:endParaRPr>
          </a:p>
        </p:txBody>
      </p:sp>
      <p:grpSp>
        <p:nvGrpSpPr>
          <p:cNvPr id="14" name="组合 13"/>
          <p:cNvGrpSpPr/>
          <p:nvPr/>
        </p:nvGrpSpPr>
        <p:grpSpPr>
          <a:xfrm>
            <a:off x="2717284" y="2130011"/>
            <a:ext cx="1806665" cy="677945"/>
            <a:chOff x="3123788" y="1995506"/>
            <a:chExt cx="1806665" cy="677945"/>
          </a:xfrm>
        </p:grpSpPr>
        <p:sp>
          <p:nvSpPr>
            <p:cNvPr id="15" name="圆角矩形 14"/>
            <p:cNvSpPr/>
            <p:nvPr/>
          </p:nvSpPr>
          <p:spPr>
            <a:xfrm>
              <a:off x="3123788" y="1995506"/>
              <a:ext cx="1806665" cy="677945"/>
            </a:xfrm>
            <a:prstGeom prst="roundRect">
              <a:avLst>
                <a:gd name="adj" fmla="val 50000"/>
              </a:avLst>
            </a:prstGeom>
            <a:solidFill>
              <a:srgbClr val="0F91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90000">
                      <a:srgbClr val="C00000"/>
                    </a:gs>
                    <a:gs pos="30000">
                      <a:srgbClr val="FF3300"/>
                    </a:gs>
                  </a:gsLst>
                  <a:lin ang="5400000" scaled="1"/>
                </a:gradFill>
                <a:latin typeface="印品黑体" panose="00000500000000000000" pitchFamily="2" charset="-122"/>
                <a:ea typeface="印品黑体" panose="00000500000000000000" pitchFamily="2" charset="-122"/>
              </a:endParaRPr>
            </a:p>
          </p:txBody>
        </p:sp>
        <p:sp>
          <p:nvSpPr>
            <p:cNvPr id="16" name="矩形 15"/>
            <p:cNvSpPr/>
            <p:nvPr/>
          </p:nvSpPr>
          <p:spPr>
            <a:xfrm>
              <a:off x="3307230" y="2136810"/>
              <a:ext cx="1534618" cy="400110"/>
            </a:xfrm>
            <a:prstGeom prst="rect">
              <a:avLst/>
            </a:prstGeom>
          </p:spPr>
          <p:txBody>
            <a:bodyPr wrap="square">
              <a:spAutoFit/>
            </a:bodyPr>
            <a:lstStyle/>
            <a:p>
              <a:pPr algn="ctr"/>
              <a:r>
                <a:rPr lang="zh-CN" altLang="en-US" sz="2000" b="1" dirty="0" smtClean="0">
                  <a:gradFill>
                    <a:gsLst>
                      <a:gs pos="83000">
                        <a:prstClr val="white"/>
                      </a:gs>
                      <a:gs pos="100000">
                        <a:prstClr val="white"/>
                      </a:gs>
                    </a:gsLst>
                    <a:lin ang="5400000" scaled="1"/>
                  </a:gradFill>
                  <a:latin typeface="微软雅黑" pitchFamily="34" charset="-122"/>
                  <a:ea typeface="微软雅黑" pitchFamily="34" charset="-122"/>
                </a:rPr>
                <a:t>一</a:t>
              </a:r>
              <a:endParaRPr lang="zh-CN" altLang="en-US" sz="2000" b="1" dirty="0">
                <a:gradFill>
                  <a:gsLst>
                    <a:gs pos="83000">
                      <a:prstClr val="white"/>
                    </a:gs>
                    <a:gs pos="100000">
                      <a:prstClr val="white"/>
                    </a:gs>
                  </a:gsLst>
                  <a:lin ang="5400000" scaled="1"/>
                </a:gradFill>
                <a:latin typeface="微软雅黑" pitchFamily="34" charset="-122"/>
                <a:ea typeface="微软雅黑" pitchFamily="34" charset="-122"/>
              </a:endParaRPr>
            </a:p>
          </p:txBody>
        </p:sp>
      </p:grpSp>
      <p:sp>
        <p:nvSpPr>
          <p:cNvPr id="17" name="矩形 1"/>
          <p:cNvSpPr>
            <a:spLocks noChangeArrowheads="1"/>
          </p:cNvSpPr>
          <p:nvPr/>
        </p:nvSpPr>
        <p:spPr bwMode="auto">
          <a:xfrm>
            <a:off x="1575248" y="2916623"/>
            <a:ext cx="409073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indent="457200" algn="just">
              <a:lnSpc>
                <a:spcPct val="120000"/>
              </a:lnSpc>
            </a:pPr>
            <a:r>
              <a:rPr lang="zh-CN" altLang="en-US" dirty="0">
                <a:solidFill>
                  <a:schemeClr val="tx1">
                    <a:lumMod val="75000"/>
                    <a:lumOff val="25000"/>
                  </a:schemeClr>
                </a:solidFill>
                <a:latin typeface="微软雅黑" pitchFamily="34" charset="-122"/>
              </a:rPr>
              <a:t>是指企业家</a:t>
            </a:r>
            <a:r>
              <a:rPr lang="en-US" altLang="zh-CN" dirty="0">
                <a:solidFill>
                  <a:schemeClr val="tx1">
                    <a:lumMod val="75000"/>
                    <a:lumOff val="25000"/>
                  </a:schemeClr>
                </a:solidFill>
                <a:latin typeface="微软雅黑" pitchFamily="34" charset="-122"/>
              </a:rPr>
              <a:t>, </a:t>
            </a:r>
            <a:r>
              <a:rPr lang="zh-CN" altLang="en-US" dirty="0">
                <a:solidFill>
                  <a:schemeClr val="tx1">
                    <a:lumMod val="75000"/>
                    <a:lumOff val="25000"/>
                  </a:schemeClr>
                </a:solidFill>
                <a:latin typeface="微软雅黑" pitchFamily="34" charset="-122"/>
              </a:rPr>
              <a:t>即在现有企业中负责经营和决策的领导人</a:t>
            </a:r>
            <a:r>
              <a:rPr lang="en-US" altLang="zh-CN" dirty="0">
                <a:solidFill>
                  <a:schemeClr val="tx1">
                    <a:lumMod val="75000"/>
                    <a:lumOff val="25000"/>
                  </a:schemeClr>
                </a:solidFill>
                <a:latin typeface="微软雅黑" pitchFamily="34" charset="-122"/>
              </a:rPr>
              <a:t>;</a:t>
            </a:r>
            <a:endParaRPr lang="zh-CN" altLang="en-US" dirty="0">
              <a:solidFill>
                <a:schemeClr val="tx1">
                  <a:lumMod val="75000"/>
                  <a:lumOff val="25000"/>
                </a:schemeClr>
              </a:solidFill>
              <a:latin typeface="微软雅黑" pitchFamily="34" charset="-122"/>
            </a:endParaRPr>
          </a:p>
        </p:txBody>
      </p:sp>
      <p:sp>
        <p:nvSpPr>
          <p:cNvPr id="20" name="矩形 19"/>
          <p:cNvSpPr/>
          <p:nvPr/>
        </p:nvSpPr>
        <p:spPr>
          <a:xfrm>
            <a:off x="6650647" y="2488132"/>
            <a:ext cx="4559813" cy="1810817"/>
          </a:xfrm>
          <a:prstGeom prst="rect">
            <a:avLst/>
          </a:prstGeom>
          <a:noFill/>
          <a:ln w="19050">
            <a:solidFill>
              <a:srgbClr val="8CBF4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83000">
                    <a:srgbClr val="C00000"/>
                  </a:gs>
                  <a:gs pos="100000">
                    <a:srgbClr val="C00000"/>
                  </a:gs>
                </a:gsLst>
                <a:lin ang="5400000" scaled="1"/>
              </a:gradFill>
              <a:latin typeface="印品黑体" panose="00000500000000000000" pitchFamily="2" charset="-122"/>
              <a:ea typeface="印品黑体" panose="00000500000000000000" pitchFamily="2" charset="-122"/>
            </a:endParaRPr>
          </a:p>
        </p:txBody>
      </p:sp>
      <p:grpSp>
        <p:nvGrpSpPr>
          <p:cNvPr id="24" name="组合 23"/>
          <p:cNvGrpSpPr/>
          <p:nvPr/>
        </p:nvGrpSpPr>
        <p:grpSpPr>
          <a:xfrm>
            <a:off x="8051284" y="2130011"/>
            <a:ext cx="1758539" cy="677945"/>
            <a:chOff x="3123788" y="1995506"/>
            <a:chExt cx="1758539" cy="677945"/>
          </a:xfrm>
        </p:grpSpPr>
        <p:sp>
          <p:nvSpPr>
            <p:cNvPr id="25" name="圆角矩形 24"/>
            <p:cNvSpPr/>
            <p:nvPr/>
          </p:nvSpPr>
          <p:spPr>
            <a:xfrm>
              <a:off x="3123788" y="1995506"/>
              <a:ext cx="1758539" cy="677945"/>
            </a:xfrm>
            <a:prstGeom prst="roundRect">
              <a:avLst>
                <a:gd name="adj" fmla="val 50000"/>
              </a:avLst>
            </a:prstGeom>
            <a:solidFill>
              <a:srgbClr val="8CBF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90000">
                      <a:srgbClr val="C00000"/>
                    </a:gs>
                    <a:gs pos="30000">
                      <a:srgbClr val="FF3300"/>
                    </a:gs>
                  </a:gsLst>
                  <a:lin ang="5400000" scaled="1"/>
                </a:gradFill>
                <a:latin typeface="印品黑体" panose="00000500000000000000" pitchFamily="2" charset="-122"/>
                <a:ea typeface="印品黑体" panose="00000500000000000000" pitchFamily="2" charset="-122"/>
              </a:endParaRPr>
            </a:p>
          </p:txBody>
        </p:sp>
        <p:sp>
          <p:nvSpPr>
            <p:cNvPr id="26" name="矩形 25"/>
            <p:cNvSpPr/>
            <p:nvPr/>
          </p:nvSpPr>
          <p:spPr>
            <a:xfrm>
              <a:off x="3228948" y="2127616"/>
              <a:ext cx="1481368" cy="400110"/>
            </a:xfrm>
            <a:prstGeom prst="rect">
              <a:avLst/>
            </a:prstGeom>
          </p:spPr>
          <p:txBody>
            <a:bodyPr wrap="square">
              <a:spAutoFit/>
            </a:bodyPr>
            <a:lstStyle/>
            <a:p>
              <a:pPr algn="ctr"/>
              <a:r>
                <a:rPr lang="zh-CN" altLang="en-US" sz="2000" b="1" dirty="0" smtClean="0">
                  <a:gradFill>
                    <a:gsLst>
                      <a:gs pos="83000">
                        <a:prstClr val="white"/>
                      </a:gs>
                      <a:gs pos="100000">
                        <a:prstClr val="white"/>
                      </a:gs>
                    </a:gsLst>
                    <a:lin ang="5400000" scaled="1"/>
                  </a:gradFill>
                  <a:latin typeface="微软雅黑" pitchFamily="34" charset="-122"/>
                  <a:ea typeface="微软雅黑" pitchFamily="34" charset="-122"/>
                </a:rPr>
                <a:t>二</a:t>
              </a:r>
              <a:endParaRPr lang="zh-CN" altLang="en-US" sz="2000" b="1" dirty="0">
                <a:gradFill>
                  <a:gsLst>
                    <a:gs pos="83000">
                      <a:prstClr val="white"/>
                    </a:gs>
                    <a:gs pos="100000">
                      <a:prstClr val="white"/>
                    </a:gs>
                  </a:gsLst>
                  <a:lin ang="5400000" scaled="1"/>
                </a:gradFill>
                <a:latin typeface="微软雅黑" pitchFamily="34" charset="-122"/>
                <a:ea typeface="微软雅黑" pitchFamily="34" charset="-122"/>
              </a:endParaRPr>
            </a:p>
          </p:txBody>
        </p:sp>
      </p:grpSp>
      <p:sp>
        <p:nvSpPr>
          <p:cNvPr id="29" name="矩形 1"/>
          <p:cNvSpPr>
            <a:spLocks noChangeArrowheads="1"/>
          </p:cNvSpPr>
          <p:nvPr/>
        </p:nvSpPr>
        <p:spPr bwMode="auto">
          <a:xfrm>
            <a:off x="6784844" y="2916623"/>
            <a:ext cx="431799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indent="457200" algn="just">
              <a:lnSpc>
                <a:spcPct val="120000"/>
              </a:lnSpc>
            </a:pPr>
            <a:r>
              <a:rPr lang="zh-CN" altLang="en-US" dirty="0">
                <a:solidFill>
                  <a:schemeClr val="tx1">
                    <a:lumMod val="75000"/>
                    <a:lumOff val="25000"/>
                  </a:schemeClr>
                </a:solidFill>
                <a:latin typeface="微软雅黑" pitchFamily="34" charset="-122"/>
              </a:rPr>
              <a:t>是指创始人</a:t>
            </a:r>
            <a:r>
              <a:rPr lang="en-US" altLang="zh-CN" dirty="0">
                <a:solidFill>
                  <a:schemeClr val="tx1">
                    <a:lumMod val="75000"/>
                    <a:lumOff val="25000"/>
                  </a:schemeClr>
                </a:solidFill>
                <a:latin typeface="微软雅黑" pitchFamily="34" charset="-122"/>
              </a:rPr>
              <a:t>, </a:t>
            </a:r>
            <a:r>
              <a:rPr lang="zh-CN" altLang="en-US" dirty="0">
                <a:solidFill>
                  <a:schemeClr val="tx1">
                    <a:lumMod val="75000"/>
                    <a:lumOff val="25000"/>
                  </a:schemeClr>
                </a:solidFill>
                <a:latin typeface="微软雅黑" pitchFamily="34" charset="-122"/>
              </a:rPr>
              <a:t>通常理解为即将创办新企业或者是刚刚创办新企业的领导人。</a:t>
            </a:r>
          </a:p>
        </p:txBody>
      </p:sp>
      <p:sp>
        <p:nvSpPr>
          <p:cNvPr id="30" name="矩形 29"/>
          <p:cNvSpPr/>
          <p:nvPr/>
        </p:nvSpPr>
        <p:spPr>
          <a:xfrm>
            <a:off x="1204316" y="1094085"/>
            <a:ext cx="9869750" cy="830997"/>
          </a:xfrm>
          <a:prstGeom prst="rect">
            <a:avLst/>
          </a:prstGeom>
        </p:spPr>
        <p:txBody>
          <a:bodyPr wrap="square">
            <a:spAutoFit/>
          </a:bodyPr>
          <a:lstStyle/>
          <a:p>
            <a:pPr indent="457200" algn="just">
              <a:lnSpc>
                <a:spcPct val="120000"/>
              </a:lnSpc>
              <a:buChar char="•"/>
            </a:pPr>
            <a:r>
              <a:rPr lang="zh-CN" altLang="en-US" sz="2000" dirty="0">
                <a:solidFill>
                  <a:schemeClr val="tx1">
                    <a:lumMod val="75000"/>
                    <a:lumOff val="25000"/>
                  </a:schemeClr>
                </a:solidFill>
                <a:latin typeface="微软雅黑" pitchFamily="34" charset="-122"/>
                <a:ea typeface="微软雅黑" panose="020B0503020204020204" pitchFamily="34" charset="-122"/>
              </a:rPr>
              <a:t>在欧美学术界和企业界</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创业者被定义为组织</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、管理</a:t>
            </a:r>
            <a:r>
              <a:rPr lang="zh-CN" altLang="en-US" sz="2000" dirty="0">
                <a:solidFill>
                  <a:schemeClr val="tx1">
                    <a:lumMod val="75000"/>
                    <a:lumOff val="25000"/>
                  </a:schemeClr>
                </a:solidFill>
                <a:latin typeface="微软雅黑" pitchFamily="34" charset="-122"/>
                <a:ea typeface="微软雅黑" panose="020B0503020204020204" pitchFamily="34" charset="-122"/>
              </a:rPr>
              <a:t>一个生意或企业并承担其风险</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的人</a:t>
            </a:r>
            <a:r>
              <a:rPr lang="zh-CN" altLang="en-US" sz="2000" dirty="0">
                <a:solidFill>
                  <a:schemeClr val="tx1">
                    <a:lumMod val="75000"/>
                    <a:lumOff val="25000"/>
                  </a:schemeClr>
                </a:solidFill>
                <a:latin typeface="微软雅黑" pitchFamily="34" charset="-122"/>
                <a:ea typeface="微软雅黑" panose="020B0503020204020204" pitchFamily="34" charset="-122"/>
              </a:rPr>
              <a:t>。 创业者有两个基本含义</a:t>
            </a:r>
            <a:r>
              <a:rPr lang="en-US" altLang="zh-CN" sz="2000" dirty="0">
                <a:solidFill>
                  <a:schemeClr val="tx1">
                    <a:lumMod val="75000"/>
                    <a:lumOff val="25000"/>
                  </a:schemeClr>
                </a:solidFill>
                <a:latin typeface="微软雅黑" pitchFamily="34" charset="-122"/>
                <a:ea typeface="微软雅黑" panose="020B0503020204020204" pitchFamily="34" charset="-122"/>
              </a:rPr>
              <a:t>:</a:t>
            </a:r>
            <a:endParaRPr lang="zh-CN" altLang="en-US" sz="2000" dirty="0">
              <a:solidFill>
                <a:schemeClr val="tx1">
                  <a:lumMod val="75000"/>
                  <a:lumOff val="25000"/>
                </a:schemeClr>
              </a:solidFill>
              <a:latin typeface="微软雅黑" pitchFamily="34" charset="-122"/>
              <a:ea typeface="微软雅黑" panose="020B0503020204020204" pitchFamily="34" charset="-122"/>
            </a:endParaRPr>
          </a:p>
        </p:txBody>
      </p:sp>
      <p:sp>
        <p:nvSpPr>
          <p:cNvPr id="2" name="矩形 1"/>
          <p:cNvSpPr/>
          <p:nvPr/>
        </p:nvSpPr>
        <p:spPr>
          <a:xfrm>
            <a:off x="1340710" y="4519136"/>
            <a:ext cx="9869750" cy="1169038"/>
          </a:xfrm>
          <a:prstGeom prst="rect">
            <a:avLst/>
          </a:prstGeom>
        </p:spPr>
        <p:txBody>
          <a:bodyPr wrap="square">
            <a:spAutoFit/>
          </a:bodyPr>
          <a:lstStyle/>
          <a:p>
            <a:pPr indent="457200" algn="just">
              <a:lnSpc>
                <a:spcPct val="120000"/>
              </a:lnSpc>
              <a:buChar char="•"/>
            </a:pPr>
            <a:r>
              <a:rPr lang="zh-CN" altLang="en-US" sz="2000" dirty="0">
                <a:solidFill>
                  <a:schemeClr val="tx1">
                    <a:lumMod val="75000"/>
                    <a:lumOff val="25000"/>
                  </a:schemeClr>
                </a:solidFill>
                <a:latin typeface="微软雅黑" pitchFamily="34" charset="-122"/>
                <a:ea typeface="微软雅黑" panose="020B0503020204020204" pitchFamily="34" charset="-122"/>
              </a:rPr>
              <a:t>创业者是指某个人发现某种信息</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、资源、机会</a:t>
            </a:r>
            <a:r>
              <a:rPr lang="zh-CN" altLang="en-US" sz="2000" dirty="0">
                <a:solidFill>
                  <a:schemeClr val="tx1">
                    <a:lumMod val="75000"/>
                    <a:lumOff val="25000"/>
                  </a:schemeClr>
                </a:solidFill>
                <a:latin typeface="微软雅黑" pitchFamily="34" charset="-122"/>
                <a:ea typeface="微软雅黑" panose="020B0503020204020204" pitchFamily="34" charset="-122"/>
              </a:rPr>
              <a:t>或掌握某种技术</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利用或借用相应的</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平台</a:t>
            </a:r>
            <a:r>
              <a:rPr lang="zh-CN" altLang="en-US" sz="2000" dirty="0">
                <a:solidFill>
                  <a:schemeClr val="tx1">
                    <a:lumMod val="75000"/>
                    <a:lumOff val="25000"/>
                  </a:schemeClr>
                </a:solidFill>
                <a:latin typeface="微软雅黑" pitchFamily="34" charset="-122"/>
                <a:ea typeface="微软雅黑" panose="020B0503020204020204" pitchFamily="34" charset="-122"/>
              </a:rPr>
              <a:t>或载体</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将其发现的信息</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、资源、机会</a:t>
            </a:r>
            <a:r>
              <a:rPr lang="zh-CN" altLang="en-US" sz="2000" dirty="0">
                <a:solidFill>
                  <a:schemeClr val="tx1">
                    <a:lumMod val="75000"/>
                    <a:lumOff val="25000"/>
                  </a:schemeClr>
                </a:solidFill>
                <a:latin typeface="微软雅黑" pitchFamily="34" charset="-122"/>
                <a:ea typeface="微软雅黑" panose="020B0503020204020204" pitchFamily="34" charset="-122"/>
              </a:rPr>
              <a:t>或掌握的技术</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以一定的方式</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转化</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、创造</a:t>
            </a:r>
            <a:r>
              <a:rPr lang="zh-CN" altLang="en-US" sz="2000" dirty="0">
                <a:solidFill>
                  <a:schemeClr val="tx1">
                    <a:lumMod val="75000"/>
                    <a:lumOff val="25000"/>
                  </a:schemeClr>
                </a:solidFill>
                <a:latin typeface="微软雅黑" pitchFamily="34" charset="-122"/>
                <a:ea typeface="微软雅黑" panose="020B0503020204020204" pitchFamily="34" charset="-122"/>
              </a:rPr>
              <a:t>成</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更多</a:t>
            </a:r>
            <a:r>
              <a:rPr lang="zh-CN" altLang="en-US" sz="2000" dirty="0">
                <a:solidFill>
                  <a:schemeClr val="tx1">
                    <a:lumMod val="75000"/>
                    <a:lumOff val="25000"/>
                  </a:schemeClr>
                </a:solidFill>
                <a:latin typeface="微软雅黑" pitchFamily="34" charset="-122"/>
                <a:ea typeface="微软雅黑" panose="020B0503020204020204" pitchFamily="34" charset="-122"/>
              </a:rPr>
              <a:t>的财富、 价值</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并实现某种追求或目标的人。</a:t>
            </a:r>
          </a:p>
        </p:txBody>
      </p:sp>
    </p:spTree>
    <p:extLst>
      <p:ext uri="{BB962C8B-B14F-4D97-AF65-F5344CB8AC3E}">
        <p14:creationId xmlns:p14="http://schemas.microsoft.com/office/powerpoint/2010/main" val="411220066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randombar(horizontal)">
                                      <p:cBhvr>
                                        <p:cTn id="12" dur="500"/>
                                        <p:tgtEl>
                                          <p:spTgt spid="13"/>
                                        </p:tgtEl>
                                      </p:cBhvr>
                                    </p:animEffect>
                                  </p:childTnLst>
                                </p:cTn>
                              </p:par>
                              <p:par>
                                <p:cTn id="13" presetID="14" presetClass="entr" presetSubtype="1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randombar(horizontal)">
                                      <p:cBhvr>
                                        <p:cTn id="15" dur="500"/>
                                        <p:tgtEl>
                                          <p:spTgt spid="14"/>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randombar(horizontal)">
                                      <p:cBhvr>
                                        <p:cTn id="18" dur="5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par>
                                <p:cTn id="26" presetID="53" presetClass="entr" presetSubtype="16"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p:cTn id="28" dur="500" fill="hold"/>
                                        <p:tgtEl>
                                          <p:spTgt spid="24"/>
                                        </p:tgtEl>
                                        <p:attrNameLst>
                                          <p:attrName>ppt_w</p:attrName>
                                        </p:attrNameLst>
                                      </p:cBhvr>
                                      <p:tavLst>
                                        <p:tav tm="0">
                                          <p:val>
                                            <p:fltVal val="0"/>
                                          </p:val>
                                        </p:tav>
                                        <p:tav tm="100000">
                                          <p:val>
                                            <p:strVal val="#ppt_w"/>
                                          </p:val>
                                        </p:tav>
                                      </p:tavLst>
                                    </p:anim>
                                    <p:anim calcmode="lin" valueType="num">
                                      <p:cBhvr>
                                        <p:cTn id="29" dur="500" fill="hold"/>
                                        <p:tgtEl>
                                          <p:spTgt spid="24"/>
                                        </p:tgtEl>
                                        <p:attrNameLst>
                                          <p:attrName>ppt_h</p:attrName>
                                        </p:attrNameLst>
                                      </p:cBhvr>
                                      <p:tavLst>
                                        <p:tav tm="0">
                                          <p:val>
                                            <p:fltVal val="0"/>
                                          </p:val>
                                        </p:tav>
                                        <p:tav tm="100000">
                                          <p:val>
                                            <p:strVal val="#ppt_h"/>
                                          </p:val>
                                        </p:tav>
                                      </p:tavLst>
                                    </p:anim>
                                    <p:animEffect transition="in" filter="fade">
                                      <p:cBhvr>
                                        <p:cTn id="30" dur="500"/>
                                        <p:tgtEl>
                                          <p:spTgt spid="24"/>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p:cTn id="33" dur="500" fill="hold"/>
                                        <p:tgtEl>
                                          <p:spTgt spid="29"/>
                                        </p:tgtEl>
                                        <p:attrNameLst>
                                          <p:attrName>ppt_w</p:attrName>
                                        </p:attrNameLst>
                                      </p:cBhvr>
                                      <p:tavLst>
                                        <p:tav tm="0">
                                          <p:val>
                                            <p:fltVal val="0"/>
                                          </p:val>
                                        </p:tav>
                                        <p:tav tm="100000">
                                          <p:val>
                                            <p:strVal val="#ppt_w"/>
                                          </p:val>
                                        </p:tav>
                                      </p:tavLst>
                                    </p:anim>
                                    <p:anim calcmode="lin" valueType="num">
                                      <p:cBhvr>
                                        <p:cTn id="34" dur="500" fill="hold"/>
                                        <p:tgtEl>
                                          <p:spTgt spid="29"/>
                                        </p:tgtEl>
                                        <p:attrNameLst>
                                          <p:attrName>ppt_h</p:attrName>
                                        </p:attrNameLst>
                                      </p:cBhvr>
                                      <p:tavLst>
                                        <p:tav tm="0">
                                          <p:val>
                                            <p:fltVal val="0"/>
                                          </p:val>
                                        </p:tav>
                                        <p:tav tm="100000">
                                          <p:val>
                                            <p:strVal val="#ppt_h"/>
                                          </p:val>
                                        </p:tav>
                                      </p:tavLst>
                                    </p:anim>
                                    <p:animEffect transition="in" filter="fade">
                                      <p:cBhvr>
                                        <p:cTn id="35" dur="500"/>
                                        <p:tgtEl>
                                          <p:spTgt spid="29"/>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fade">
                                      <p:cBhvr>
                                        <p:cTn id="40" dur="1000"/>
                                        <p:tgtEl>
                                          <p:spTgt spid="2"/>
                                        </p:tgtEl>
                                      </p:cBhvr>
                                    </p:animEffect>
                                    <p:anim calcmode="lin" valueType="num">
                                      <p:cBhvr>
                                        <p:cTn id="41" dur="1000" fill="hold"/>
                                        <p:tgtEl>
                                          <p:spTgt spid="2"/>
                                        </p:tgtEl>
                                        <p:attrNameLst>
                                          <p:attrName>ppt_x</p:attrName>
                                        </p:attrNameLst>
                                      </p:cBhvr>
                                      <p:tavLst>
                                        <p:tav tm="0">
                                          <p:val>
                                            <p:strVal val="#ppt_x"/>
                                          </p:val>
                                        </p:tav>
                                        <p:tav tm="100000">
                                          <p:val>
                                            <p:strVal val="#ppt_x"/>
                                          </p:val>
                                        </p:tav>
                                      </p:tavLst>
                                    </p:anim>
                                    <p:anim calcmode="lin" valueType="num">
                                      <p:cBhvr>
                                        <p:cTn id="4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p:bldP spid="20" grpId="0" animBg="1"/>
      <p:bldP spid="29" grpId="0"/>
      <p:bldP spid="30" grpId="0"/>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0" name="组合 19"/>
          <p:cNvGrpSpPr/>
          <p:nvPr/>
        </p:nvGrpSpPr>
        <p:grpSpPr>
          <a:xfrm>
            <a:off x="192881" y="893"/>
            <a:ext cx="575915" cy="836495"/>
            <a:chOff x="841003" y="360040"/>
            <a:chExt cx="504056" cy="836712"/>
          </a:xfrm>
          <a:solidFill>
            <a:schemeClr val="accent1"/>
          </a:solidFill>
        </p:grpSpPr>
        <p:sp>
          <p:nvSpPr>
            <p:cNvPr id="21" name="矩形 2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2" name="等腰三角形 2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AutoShape 3"/>
          <p:cNvSpPr>
            <a:spLocks noChangeArrowheads="1"/>
          </p:cNvSpPr>
          <p:nvPr/>
        </p:nvSpPr>
        <p:spPr bwMode="gray">
          <a:xfrm>
            <a:off x="1533682" y="1566577"/>
            <a:ext cx="9124637" cy="4142073"/>
          </a:xfrm>
          <a:prstGeom prst="roundRect">
            <a:avLst>
              <a:gd name="adj" fmla="val 9481"/>
            </a:avLst>
          </a:prstGeom>
          <a:noFill/>
          <a:ln w="19050">
            <a:solidFill>
              <a:schemeClr val="tx1"/>
            </a:solidFill>
            <a:round/>
          </a:ln>
          <a:effectLst/>
          <a:extLst>
            <a:ext uri="{909E8E84-426E-40DD-AFC4-6F175D3DCCD1}">
              <a14:hiddenFill xmlns:a14="http://schemas.microsoft.com/office/drawing/2010/main">
                <a:gradFill rotWithShape="1">
                  <a:gsLst>
                    <a:gs pos="0">
                      <a:schemeClr val="bg1"/>
                    </a:gs>
                    <a:gs pos="50000">
                      <a:srgbClr val="EAEAEA"/>
                    </a:gs>
                    <a:gs pos="100000">
                      <a:schemeClr val="bg1"/>
                    </a:gs>
                  </a:gsLst>
                  <a:lin ang="2700000" scaled="1"/>
                </a:gradFill>
              </a14:hiddenFill>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grpSp>
        <p:nvGrpSpPr>
          <p:cNvPr id="13" name="Group 4"/>
          <p:cNvGrpSpPr/>
          <p:nvPr/>
        </p:nvGrpSpPr>
        <p:grpSpPr bwMode="auto">
          <a:xfrm>
            <a:off x="1838444" y="1366552"/>
            <a:ext cx="4848106" cy="444500"/>
            <a:chOff x="624" y="672"/>
            <a:chExt cx="1773" cy="240"/>
          </a:xfrm>
        </p:grpSpPr>
        <p:sp>
          <p:nvSpPr>
            <p:cNvPr id="14" name="AutoShape 5"/>
            <p:cNvSpPr>
              <a:spLocks noChangeArrowheads="1"/>
            </p:cNvSpPr>
            <p:nvPr/>
          </p:nvSpPr>
          <p:spPr bwMode="gray">
            <a:xfrm>
              <a:off x="624" y="672"/>
              <a:ext cx="1773" cy="240"/>
            </a:xfrm>
            <a:prstGeom prst="roundRect">
              <a:avLst>
                <a:gd name="adj" fmla="val 27917"/>
              </a:avLst>
            </a:prstGeom>
            <a:solidFill>
              <a:srgbClr val="7BB11B"/>
            </a:solidFill>
            <a:ln>
              <a:noFill/>
            </a:ln>
            <a:effectLst>
              <a:outerShdw dist="25400" dir="5400000" algn="ctr" rotWithShape="0">
                <a:srgbClr val="1C1C1C">
                  <a:alpha val="50000"/>
                </a:srgbClr>
              </a:outerShdw>
            </a:effectLst>
            <a:extLst>
              <a:ext uri="{91240B29-F687-4F45-9708-019B960494DF}">
                <a14:hiddenLine xmlns:a14="http://schemas.microsoft.com/office/drawing/2010/main" w="9525">
                  <a:solidFill>
                    <a:schemeClr val="tx1"/>
                  </a:solidFill>
                  <a:rou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sp>
          <p:nvSpPr>
            <p:cNvPr id="15" name="AutoShape 6"/>
            <p:cNvSpPr>
              <a:spLocks noChangeArrowheads="1"/>
            </p:cNvSpPr>
            <p:nvPr/>
          </p:nvSpPr>
          <p:spPr bwMode="gray">
            <a:xfrm>
              <a:off x="636" y="674"/>
              <a:ext cx="1748" cy="108"/>
            </a:xfrm>
            <a:prstGeom prst="roundRect">
              <a:avLst>
                <a:gd name="adj" fmla="val 50000"/>
              </a:avLst>
            </a:prstGeom>
            <a:gradFill rotWithShape="1">
              <a:gsLst>
                <a:gs pos="0">
                  <a:srgbClr val="7BB11B">
                    <a:gamma/>
                    <a:tint val="0"/>
                    <a:invGamma/>
                    <a:alpha val="30000"/>
                  </a:srgbClr>
                </a:gs>
                <a:gs pos="100000">
                  <a:srgbClr val="7BB11B">
                    <a:alpha val="30000"/>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grpSp>
      <p:sp>
        <p:nvSpPr>
          <p:cNvPr id="16" name="Rectangle 30"/>
          <p:cNvSpPr>
            <a:spLocks noChangeArrowheads="1"/>
          </p:cNvSpPr>
          <p:nvPr/>
        </p:nvSpPr>
        <p:spPr bwMode="black">
          <a:xfrm>
            <a:off x="1778807" y="1935275"/>
            <a:ext cx="8634386" cy="3693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indent="457200" algn="just">
              <a:lnSpc>
                <a:spcPct val="130000"/>
              </a:lnSpc>
              <a:spcBef>
                <a:spcPts val="0"/>
              </a:spcBef>
              <a:defRPr/>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要简明扼要。 以 </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2~3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页的执行大纲为绪言</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主体内容以</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7~12</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页为佳。 注重</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企业内部</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经营计划和预算的笔墨。</a:t>
            </a:r>
          </a:p>
          <a:p>
            <a:pPr indent="457200" algn="just">
              <a:lnSpc>
                <a:spcPct val="130000"/>
              </a:lnSpc>
              <a:spcBef>
                <a:spcPts val="0"/>
              </a:spcBef>
              <a:defRPr/>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要明确声明公司的目标与公司的业务类型。</a:t>
            </a:r>
          </a:p>
          <a:p>
            <a:pPr indent="457200" algn="just">
              <a:lnSpc>
                <a:spcPct val="130000"/>
              </a:lnSpc>
              <a:spcBef>
                <a:spcPts val="0"/>
              </a:spcBef>
              <a:defRPr/>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要使用国际通用单位</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资金单位须</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用“美元”</a:t>
            </a: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US</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面积单位用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“公顷”</a:t>
            </a: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公顷</a:t>
            </a: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rPr>
              <a:t>=15</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亩</a:t>
            </a: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rPr>
              <a:t>=10000</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平方米</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长度单位</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用“米”“千米”等</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重量单位统一</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用“克””千克”等</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a:t>
            </a:r>
          </a:p>
          <a:p>
            <a:pPr indent="457200" algn="just">
              <a:lnSpc>
                <a:spcPct val="130000"/>
              </a:lnSpc>
              <a:spcBef>
                <a:spcPts val="0"/>
              </a:spcBef>
              <a:defRPr/>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要阐述为达到目标所制定的策略与战术。</a:t>
            </a:r>
          </a:p>
          <a:p>
            <a:pPr indent="457200" algn="just">
              <a:lnSpc>
                <a:spcPct val="130000"/>
              </a:lnSpc>
              <a:spcBef>
                <a:spcPts val="0"/>
              </a:spcBef>
              <a:defRPr/>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(5)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要陈述公司需要多少资金</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用多久</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怎么用</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p>
          <a:p>
            <a:pPr indent="457200" algn="just">
              <a:lnSpc>
                <a:spcPct val="130000"/>
              </a:lnSpc>
              <a:spcBef>
                <a:spcPts val="0"/>
              </a:spcBef>
              <a:defRPr/>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(6)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要有一个清晰和符合逻辑的让投资者撤资 </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退出机制</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的策略</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Rectangle 28"/>
          <p:cNvSpPr>
            <a:spLocks noChangeArrowheads="1"/>
          </p:cNvSpPr>
          <p:nvPr/>
        </p:nvSpPr>
        <p:spPr bwMode="black">
          <a:xfrm>
            <a:off x="2848440" y="1338673"/>
            <a:ext cx="2204450" cy="453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indent="457200" algn="just">
              <a:lnSpc>
                <a:spcPct val="130000"/>
              </a:lnSpc>
              <a:spcBef>
                <a:spcPts val="0"/>
              </a:spcBef>
              <a:defRPr/>
            </a:pPr>
            <a:r>
              <a:rPr lang="en-US" altLang="zh-CN" sz="2000" b="1" dirty="0">
                <a:solidFill>
                  <a:srgbClr val="7030A0"/>
                </a:solidFill>
                <a:latin typeface="微软雅黑" panose="020B0503020204020204" pitchFamily="34" charset="-122"/>
                <a:ea typeface="微软雅黑" panose="020B0503020204020204" pitchFamily="34" charset="-122"/>
              </a:rPr>
              <a:t>(</a:t>
            </a:r>
            <a:r>
              <a:rPr lang="zh-CN" altLang="en-US" sz="2000" b="1" dirty="0">
                <a:solidFill>
                  <a:srgbClr val="7030A0"/>
                </a:solidFill>
                <a:latin typeface="微软雅黑" panose="020B0503020204020204" pitchFamily="34" charset="-122"/>
                <a:ea typeface="微软雅黑" panose="020B0503020204020204" pitchFamily="34" charset="-122"/>
              </a:rPr>
              <a:t>四</a:t>
            </a:r>
            <a:r>
              <a:rPr lang="en-US" altLang="zh-CN" sz="2000" b="1" dirty="0">
                <a:solidFill>
                  <a:srgbClr val="7030A0"/>
                </a:solidFill>
                <a:latin typeface="微软雅黑" panose="020B0503020204020204" pitchFamily="34" charset="-122"/>
                <a:ea typeface="微软雅黑" panose="020B0503020204020204" pitchFamily="34" charset="-122"/>
              </a:rPr>
              <a:t>) </a:t>
            </a:r>
            <a:r>
              <a:rPr lang="zh-CN" altLang="en-US" sz="2000" b="1" dirty="0">
                <a:solidFill>
                  <a:srgbClr val="7030A0"/>
                </a:solidFill>
                <a:latin typeface="微软雅黑" panose="020B0503020204020204" pitchFamily="34" charset="-122"/>
                <a:ea typeface="微软雅黑" panose="020B0503020204020204" pitchFamily="34" charset="-122"/>
              </a:rPr>
              <a:t>注意事项</a:t>
            </a:r>
          </a:p>
        </p:txBody>
      </p:sp>
      <p:sp>
        <p:nvSpPr>
          <p:cNvPr id="18"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商业</a:t>
            </a:r>
            <a:r>
              <a:rPr lang="zh-CN" altLang="en-US" sz="2400" b="1" dirty="0" smtClean="0">
                <a:solidFill>
                  <a:schemeClr val="tx1">
                    <a:lumMod val="75000"/>
                    <a:lumOff val="25000"/>
                  </a:schemeClr>
                </a:solidFill>
                <a:latin typeface="微软雅黑" pitchFamily="34" charset="-122"/>
                <a:ea typeface="微软雅黑" pitchFamily="34" charset="-122"/>
              </a:rPr>
              <a:t>计划</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75860395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80">
                                          <p:stCondLst>
                                            <p:cond delay="0"/>
                                          </p:stCondLst>
                                        </p:cTn>
                                        <p:tgtEl>
                                          <p:spTgt spid="13"/>
                                        </p:tgtEl>
                                      </p:cBhvr>
                                    </p:animEffect>
                                    <p:anim calcmode="lin" valueType="num">
                                      <p:cBhvr>
                                        <p:cTn id="24"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29" dur="26">
                                          <p:stCondLst>
                                            <p:cond delay="650"/>
                                          </p:stCondLst>
                                        </p:cTn>
                                        <p:tgtEl>
                                          <p:spTgt spid="13"/>
                                        </p:tgtEl>
                                      </p:cBhvr>
                                      <p:to x="100000" y="60000"/>
                                    </p:animScale>
                                    <p:animScale>
                                      <p:cBhvr>
                                        <p:cTn id="30" dur="166" decel="50000">
                                          <p:stCondLst>
                                            <p:cond delay="676"/>
                                          </p:stCondLst>
                                        </p:cTn>
                                        <p:tgtEl>
                                          <p:spTgt spid="13"/>
                                        </p:tgtEl>
                                      </p:cBhvr>
                                      <p:to x="100000" y="100000"/>
                                    </p:animScale>
                                    <p:animScale>
                                      <p:cBhvr>
                                        <p:cTn id="31" dur="26">
                                          <p:stCondLst>
                                            <p:cond delay="1312"/>
                                          </p:stCondLst>
                                        </p:cTn>
                                        <p:tgtEl>
                                          <p:spTgt spid="13"/>
                                        </p:tgtEl>
                                      </p:cBhvr>
                                      <p:to x="100000" y="80000"/>
                                    </p:animScale>
                                    <p:animScale>
                                      <p:cBhvr>
                                        <p:cTn id="32" dur="166" decel="50000">
                                          <p:stCondLst>
                                            <p:cond delay="1338"/>
                                          </p:stCondLst>
                                        </p:cTn>
                                        <p:tgtEl>
                                          <p:spTgt spid="13"/>
                                        </p:tgtEl>
                                      </p:cBhvr>
                                      <p:to x="100000" y="100000"/>
                                    </p:animScale>
                                    <p:animScale>
                                      <p:cBhvr>
                                        <p:cTn id="33" dur="26">
                                          <p:stCondLst>
                                            <p:cond delay="1642"/>
                                          </p:stCondLst>
                                        </p:cTn>
                                        <p:tgtEl>
                                          <p:spTgt spid="13"/>
                                        </p:tgtEl>
                                      </p:cBhvr>
                                      <p:to x="100000" y="90000"/>
                                    </p:animScale>
                                    <p:animScale>
                                      <p:cBhvr>
                                        <p:cTn id="34" dur="166" decel="50000">
                                          <p:stCondLst>
                                            <p:cond delay="1668"/>
                                          </p:stCondLst>
                                        </p:cTn>
                                        <p:tgtEl>
                                          <p:spTgt spid="13"/>
                                        </p:tgtEl>
                                      </p:cBhvr>
                                      <p:to x="100000" y="100000"/>
                                    </p:animScale>
                                    <p:animScale>
                                      <p:cBhvr>
                                        <p:cTn id="35" dur="26">
                                          <p:stCondLst>
                                            <p:cond delay="1808"/>
                                          </p:stCondLst>
                                        </p:cTn>
                                        <p:tgtEl>
                                          <p:spTgt spid="13"/>
                                        </p:tgtEl>
                                      </p:cBhvr>
                                      <p:to x="100000" y="95000"/>
                                    </p:animScale>
                                    <p:animScale>
                                      <p:cBhvr>
                                        <p:cTn id="36" dur="166" decel="50000">
                                          <p:stCondLst>
                                            <p:cond delay="1834"/>
                                          </p:stCondLst>
                                        </p:cTn>
                                        <p:tgtEl>
                                          <p:spTgt spid="13"/>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80">
                                          <p:stCondLst>
                                            <p:cond delay="0"/>
                                          </p:stCondLst>
                                        </p:cTn>
                                        <p:tgtEl>
                                          <p:spTgt spid="16"/>
                                        </p:tgtEl>
                                      </p:cBhvr>
                                    </p:animEffect>
                                    <p:anim calcmode="lin" valueType="num">
                                      <p:cBhvr>
                                        <p:cTn id="40"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45" dur="26">
                                          <p:stCondLst>
                                            <p:cond delay="650"/>
                                          </p:stCondLst>
                                        </p:cTn>
                                        <p:tgtEl>
                                          <p:spTgt spid="16"/>
                                        </p:tgtEl>
                                      </p:cBhvr>
                                      <p:to x="100000" y="60000"/>
                                    </p:animScale>
                                    <p:animScale>
                                      <p:cBhvr>
                                        <p:cTn id="46" dur="166" decel="50000">
                                          <p:stCondLst>
                                            <p:cond delay="676"/>
                                          </p:stCondLst>
                                        </p:cTn>
                                        <p:tgtEl>
                                          <p:spTgt spid="16"/>
                                        </p:tgtEl>
                                      </p:cBhvr>
                                      <p:to x="100000" y="100000"/>
                                    </p:animScale>
                                    <p:animScale>
                                      <p:cBhvr>
                                        <p:cTn id="47" dur="26">
                                          <p:stCondLst>
                                            <p:cond delay="1312"/>
                                          </p:stCondLst>
                                        </p:cTn>
                                        <p:tgtEl>
                                          <p:spTgt spid="16"/>
                                        </p:tgtEl>
                                      </p:cBhvr>
                                      <p:to x="100000" y="80000"/>
                                    </p:animScale>
                                    <p:animScale>
                                      <p:cBhvr>
                                        <p:cTn id="48" dur="166" decel="50000">
                                          <p:stCondLst>
                                            <p:cond delay="1338"/>
                                          </p:stCondLst>
                                        </p:cTn>
                                        <p:tgtEl>
                                          <p:spTgt spid="16"/>
                                        </p:tgtEl>
                                      </p:cBhvr>
                                      <p:to x="100000" y="100000"/>
                                    </p:animScale>
                                    <p:animScale>
                                      <p:cBhvr>
                                        <p:cTn id="49" dur="26">
                                          <p:stCondLst>
                                            <p:cond delay="1642"/>
                                          </p:stCondLst>
                                        </p:cTn>
                                        <p:tgtEl>
                                          <p:spTgt spid="16"/>
                                        </p:tgtEl>
                                      </p:cBhvr>
                                      <p:to x="100000" y="90000"/>
                                    </p:animScale>
                                    <p:animScale>
                                      <p:cBhvr>
                                        <p:cTn id="50" dur="166" decel="50000">
                                          <p:stCondLst>
                                            <p:cond delay="1668"/>
                                          </p:stCondLst>
                                        </p:cTn>
                                        <p:tgtEl>
                                          <p:spTgt spid="16"/>
                                        </p:tgtEl>
                                      </p:cBhvr>
                                      <p:to x="100000" y="100000"/>
                                    </p:animScale>
                                    <p:animScale>
                                      <p:cBhvr>
                                        <p:cTn id="51" dur="26">
                                          <p:stCondLst>
                                            <p:cond delay="1808"/>
                                          </p:stCondLst>
                                        </p:cTn>
                                        <p:tgtEl>
                                          <p:spTgt spid="16"/>
                                        </p:tgtEl>
                                      </p:cBhvr>
                                      <p:to x="100000" y="95000"/>
                                    </p:animScale>
                                    <p:animScale>
                                      <p:cBhvr>
                                        <p:cTn id="52" dur="166" decel="50000">
                                          <p:stCondLst>
                                            <p:cond delay="1834"/>
                                          </p:stCondLst>
                                        </p:cTn>
                                        <p:tgtEl>
                                          <p:spTgt spid="16"/>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down)">
                                      <p:cBhvr>
                                        <p:cTn id="55" dur="580">
                                          <p:stCondLst>
                                            <p:cond delay="0"/>
                                          </p:stCondLst>
                                        </p:cTn>
                                        <p:tgtEl>
                                          <p:spTgt spid="17"/>
                                        </p:tgtEl>
                                      </p:cBhvr>
                                    </p:animEffect>
                                    <p:anim calcmode="lin" valueType="num">
                                      <p:cBhvr>
                                        <p:cTn id="56"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61" dur="26">
                                          <p:stCondLst>
                                            <p:cond delay="650"/>
                                          </p:stCondLst>
                                        </p:cTn>
                                        <p:tgtEl>
                                          <p:spTgt spid="17"/>
                                        </p:tgtEl>
                                      </p:cBhvr>
                                      <p:to x="100000" y="60000"/>
                                    </p:animScale>
                                    <p:animScale>
                                      <p:cBhvr>
                                        <p:cTn id="62" dur="166" decel="50000">
                                          <p:stCondLst>
                                            <p:cond delay="676"/>
                                          </p:stCondLst>
                                        </p:cTn>
                                        <p:tgtEl>
                                          <p:spTgt spid="17"/>
                                        </p:tgtEl>
                                      </p:cBhvr>
                                      <p:to x="100000" y="100000"/>
                                    </p:animScale>
                                    <p:animScale>
                                      <p:cBhvr>
                                        <p:cTn id="63" dur="26">
                                          <p:stCondLst>
                                            <p:cond delay="1312"/>
                                          </p:stCondLst>
                                        </p:cTn>
                                        <p:tgtEl>
                                          <p:spTgt spid="17"/>
                                        </p:tgtEl>
                                      </p:cBhvr>
                                      <p:to x="100000" y="80000"/>
                                    </p:animScale>
                                    <p:animScale>
                                      <p:cBhvr>
                                        <p:cTn id="64" dur="166" decel="50000">
                                          <p:stCondLst>
                                            <p:cond delay="1338"/>
                                          </p:stCondLst>
                                        </p:cTn>
                                        <p:tgtEl>
                                          <p:spTgt spid="17"/>
                                        </p:tgtEl>
                                      </p:cBhvr>
                                      <p:to x="100000" y="100000"/>
                                    </p:animScale>
                                    <p:animScale>
                                      <p:cBhvr>
                                        <p:cTn id="65" dur="26">
                                          <p:stCondLst>
                                            <p:cond delay="1642"/>
                                          </p:stCondLst>
                                        </p:cTn>
                                        <p:tgtEl>
                                          <p:spTgt spid="17"/>
                                        </p:tgtEl>
                                      </p:cBhvr>
                                      <p:to x="100000" y="90000"/>
                                    </p:animScale>
                                    <p:animScale>
                                      <p:cBhvr>
                                        <p:cTn id="66" dur="166" decel="50000">
                                          <p:stCondLst>
                                            <p:cond delay="1668"/>
                                          </p:stCondLst>
                                        </p:cTn>
                                        <p:tgtEl>
                                          <p:spTgt spid="17"/>
                                        </p:tgtEl>
                                      </p:cBhvr>
                                      <p:to x="100000" y="100000"/>
                                    </p:animScale>
                                    <p:animScale>
                                      <p:cBhvr>
                                        <p:cTn id="67" dur="26">
                                          <p:stCondLst>
                                            <p:cond delay="1808"/>
                                          </p:stCondLst>
                                        </p:cTn>
                                        <p:tgtEl>
                                          <p:spTgt spid="17"/>
                                        </p:tgtEl>
                                      </p:cBhvr>
                                      <p:to x="100000" y="95000"/>
                                    </p:animScale>
                                    <p:animScale>
                                      <p:cBhvr>
                                        <p:cTn id="68" dur="166" decel="50000">
                                          <p:stCondLst>
                                            <p:cond delay="1834"/>
                                          </p:stCondLst>
                                        </p:cTn>
                                        <p:tgtEl>
                                          <p:spTgt spid="1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p:bldP spid="17"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0" name="组合 19"/>
          <p:cNvGrpSpPr/>
          <p:nvPr/>
        </p:nvGrpSpPr>
        <p:grpSpPr>
          <a:xfrm>
            <a:off x="192881" y="893"/>
            <a:ext cx="575915" cy="836495"/>
            <a:chOff x="841003" y="360040"/>
            <a:chExt cx="504056" cy="836712"/>
          </a:xfrm>
          <a:solidFill>
            <a:schemeClr val="accent1"/>
          </a:solidFill>
        </p:grpSpPr>
        <p:sp>
          <p:nvSpPr>
            <p:cNvPr id="21" name="矩形 2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2" name="等腰三角形 2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AutoShape 3"/>
          <p:cNvSpPr>
            <a:spLocks noChangeArrowheads="1"/>
          </p:cNvSpPr>
          <p:nvPr/>
        </p:nvSpPr>
        <p:spPr bwMode="gray">
          <a:xfrm>
            <a:off x="1533682" y="1566577"/>
            <a:ext cx="9124637" cy="4250023"/>
          </a:xfrm>
          <a:prstGeom prst="roundRect">
            <a:avLst>
              <a:gd name="adj" fmla="val 9481"/>
            </a:avLst>
          </a:prstGeom>
          <a:noFill/>
          <a:ln w="19050">
            <a:solidFill>
              <a:schemeClr val="tx1"/>
            </a:solidFill>
            <a:round/>
          </a:ln>
          <a:effectLst/>
          <a:extLst>
            <a:ext uri="{909E8E84-426E-40DD-AFC4-6F175D3DCCD1}">
              <a14:hiddenFill xmlns:a14="http://schemas.microsoft.com/office/drawing/2010/main">
                <a:gradFill rotWithShape="1">
                  <a:gsLst>
                    <a:gs pos="0">
                      <a:schemeClr val="bg1"/>
                    </a:gs>
                    <a:gs pos="50000">
                      <a:srgbClr val="EAEAEA"/>
                    </a:gs>
                    <a:gs pos="100000">
                      <a:schemeClr val="bg1"/>
                    </a:gs>
                  </a:gsLst>
                  <a:lin ang="2700000" scaled="1"/>
                </a:gradFill>
              </a14:hiddenFill>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grpSp>
        <p:nvGrpSpPr>
          <p:cNvPr id="13" name="Group 4"/>
          <p:cNvGrpSpPr/>
          <p:nvPr/>
        </p:nvGrpSpPr>
        <p:grpSpPr bwMode="auto">
          <a:xfrm>
            <a:off x="1838444" y="1366552"/>
            <a:ext cx="4848106" cy="444500"/>
            <a:chOff x="624" y="672"/>
            <a:chExt cx="1773" cy="240"/>
          </a:xfrm>
        </p:grpSpPr>
        <p:sp>
          <p:nvSpPr>
            <p:cNvPr id="14" name="AutoShape 5"/>
            <p:cNvSpPr>
              <a:spLocks noChangeArrowheads="1"/>
            </p:cNvSpPr>
            <p:nvPr/>
          </p:nvSpPr>
          <p:spPr bwMode="gray">
            <a:xfrm>
              <a:off x="624" y="672"/>
              <a:ext cx="1773" cy="240"/>
            </a:xfrm>
            <a:prstGeom prst="roundRect">
              <a:avLst>
                <a:gd name="adj" fmla="val 27917"/>
              </a:avLst>
            </a:prstGeom>
            <a:solidFill>
              <a:srgbClr val="7BB11B"/>
            </a:solidFill>
            <a:ln>
              <a:noFill/>
            </a:ln>
            <a:effectLst>
              <a:outerShdw dist="25400" dir="5400000" algn="ctr" rotWithShape="0">
                <a:srgbClr val="1C1C1C">
                  <a:alpha val="50000"/>
                </a:srgbClr>
              </a:outerShdw>
            </a:effectLst>
            <a:extLst>
              <a:ext uri="{91240B29-F687-4F45-9708-019B960494DF}">
                <a14:hiddenLine xmlns:a14="http://schemas.microsoft.com/office/drawing/2010/main" w="9525">
                  <a:solidFill>
                    <a:schemeClr val="tx1"/>
                  </a:solidFill>
                  <a:rou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sp>
          <p:nvSpPr>
            <p:cNvPr id="15" name="AutoShape 6"/>
            <p:cNvSpPr>
              <a:spLocks noChangeArrowheads="1"/>
            </p:cNvSpPr>
            <p:nvPr/>
          </p:nvSpPr>
          <p:spPr bwMode="gray">
            <a:xfrm>
              <a:off x="636" y="674"/>
              <a:ext cx="1748" cy="108"/>
            </a:xfrm>
            <a:prstGeom prst="roundRect">
              <a:avLst>
                <a:gd name="adj" fmla="val 50000"/>
              </a:avLst>
            </a:prstGeom>
            <a:gradFill rotWithShape="1">
              <a:gsLst>
                <a:gs pos="0">
                  <a:srgbClr val="7BB11B">
                    <a:gamma/>
                    <a:tint val="0"/>
                    <a:invGamma/>
                    <a:alpha val="30000"/>
                  </a:srgbClr>
                </a:gs>
                <a:gs pos="100000">
                  <a:srgbClr val="7BB11B">
                    <a:alpha val="30000"/>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grpSp>
      <p:sp>
        <p:nvSpPr>
          <p:cNvPr id="16" name="Rectangle 30"/>
          <p:cNvSpPr>
            <a:spLocks noChangeArrowheads="1"/>
          </p:cNvSpPr>
          <p:nvPr/>
        </p:nvSpPr>
        <p:spPr bwMode="black">
          <a:xfrm>
            <a:off x="1714500" y="1935275"/>
            <a:ext cx="8698693" cy="3693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indent="457200" algn="just">
              <a:lnSpc>
                <a:spcPct val="130000"/>
              </a:lnSpc>
              <a:spcBef>
                <a:spcPts val="0"/>
              </a:spcBef>
              <a:defRPr/>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(7)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要分析项目的经营风险与规避方法</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457200" algn="just">
              <a:lnSpc>
                <a:spcPct val="130000"/>
              </a:lnSpc>
              <a:spcBef>
                <a:spcPts val="0"/>
              </a:spcBef>
              <a:defRPr/>
            </a:pP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8)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要有具体数据资料</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有根据和有针对性的数据必不可少</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457200" algn="just">
              <a:lnSpc>
                <a:spcPct val="130000"/>
              </a:lnSpc>
              <a:spcBef>
                <a:spcPts val="0"/>
              </a:spcBef>
              <a:defRPr/>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(9)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要使用上好的打印纸及一个吸引人而得体的封面包装项目商业计划书。</a:t>
            </a:r>
          </a:p>
          <a:p>
            <a:pPr indent="457200" algn="just">
              <a:lnSpc>
                <a:spcPct val="130000"/>
              </a:lnSpc>
              <a:spcBef>
                <a:spcPts val="0"/>
              </a:spcBef>
              <a:defRPr/>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(10)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要预备额外的拷贝件以作快速阅读之用</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还要准备好项目的基础财政数据。</a:t>
            </a:r>
          </a:p>
          <a:p>
            <a:pPr indent="457200" algn="just">
              <a:lnSpc>
                <a:spcPct val="130000"/>
              </a:lnSpc>
              <a:spcBef>
                <a:spcPts val="0"/>
              </a:spcBef>
              <a:defRPr/>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(11)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忌用非专业或过于专业性的用词来描述产品或生产营运过程</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尽可能使用</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比较专业</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而又通俗易懂词句。</a:t>
            </a:r>
          </a:p>
          <a:p>
            <a:pPr indent="457200" algn="just">
              <a:lnSpc>
                <a:spcPct val="130000"/>
              </a:lnSpc>
              <a:spcBef>
                <a:spcPts val="0"/>
              </a:spcBef>
              <a:defRPr/>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(12)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忌用含糊不清或无确实根据的陈述或结算表</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比如在没有细则陈述的情况下</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就说“要增加生产线”等等</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17" name="Rectangle 28"/>
          <p:cNvSpPr>
            <a:spLocks noChangeArrowheads="1"/>
          </p:cNvSpPr>
          <p:nvPr/>
        </p:nvSpPr>
        <p:spPr bwMode="black">
          <a:xfrm>
            <a:off x="2848440" y="1338673"/>
            <a:ext cx="2204450" cy="453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indent="457200" algn="just">
              <a:lnSpc>
                <a:spcPct val="130000"/>
              </a:lnSpc>
              <a:spcBef>
                <a:spcPts val="0"/>
              </a:spcBef>
              <a:defRPr/>
            </a:pPr>
            <a:r>
              <a:rPr lang="en-US" altLang="zh-CN" sz="2000" b="1" dirty="0">
                <a:solidFill>
                  <a:srgbClr val="7030A0"/>
                </a:solidFill>
                <a:latin typeface="微软雅黑" panose="020B0503020204020204" pitchFamily="34" charset="-122"/>
                <a:ea typeface="微软雅黑" panose="020B0503020204020204" pitchFamily="34" charset="-122"/>
              </a:rPr>
              <a:t>(</a:t>
            </a:r>
            <a:r>
              <a:rPr lang="zh-CN" altLang="en-US" sz="2000" b="1" dirty="0">
                <a:solidFill>
                  <a:srgbClr val="7030A0"/>
                </a:solidFill>
                <a:latin typeface="微软雅黑" panose="020B0503020204020204" pitchFamily="34" charset="-122"/>
                <a:ea typeface="微软雅黑" panose="020B0503020204020204" pitchFamily="34" charset="-122"/>
              </a:rPr>
              <a:t>四</a:t>
            </a:r>
            <a:r>
              <a:rPr lang="en-US" altLang="zh-CN" sz="2000" b="1" dirty="0">
                <a:solidFill>
                  <a:srgbClr val="7030A0"/>
                </a:solidFill>
                <a:latin typeface="微软雅黑" panose="020B0503020204020204" pitchFamily="34" charset="-122"/>
                <a:ea typeface="微软雅黑" panose="020B0503020204020204" pitchFamily="34" charset="-122"/>
              </a:rPr>
              <a:t>) </a:t>
            </a:r>
            <a:r>
              <a:rPr lang="zh-CN" altLang="en-US" sz="2000" b="1" dirty="0">
                <a:solidFill>
                  <a:srgbClr val="7030A0"/>
                </a:solidFill>
                <a:latin typeface="微软雅黑" panose="020B0503020204020204" pitchFamily="34" charset="-122"/>
                <a:ea typeface="微软雅黑" panose="020B0503020204020204" pitchFamily="34" charset="-122"/>
              </a:rPr>
              <a:t>注意事项</a:t>
            </a:r>
          </a:p>
        </p:txBody>
      </p:sp>
      <p:sp>
        <p:nvSpPr>
          <p:cNvPr id="18"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商业</a:t>
            </a:r>
            <a:r>
              <a:rPr lang="zh-CN" altLang="en-US" sz="2400" b="1" dirty="0" smtClean="0">
                <a:solidFill>
                  <a:schemeClr val="tx1">
                    <a:lumMod val="75000"/>
                    <a:lumOff val="25000"/>
                  </a:schemeClr>
                </a:solidFill>
                <a:latin typeface="微软雅黑" pitchFamily="34" charset="-122"/>
                <a:ea typeface="微软雅黑" pitchFamily="34" charset="-122"/>
              </a:rPr>
              <a:t>计划</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58559992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80">
                                          <p:stCondLst>
                                            <p:cond delay="0"/>
                                          </p:stCondLst>
                                        </p:cTn>
                                        <p:tgtEl>
                                          <p:spTgt spid="13"/>
                                        </p:tgtEl>
                                      </p:cBhvr>
                                    </p:animEffect>
                                    <p:anim calcmode="lin" valueType="num">
                                      <p:cBhvr>
                                        <p:cTn id="24"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29" dur="26">
                                          <p:stCondLst>
                                            <p:cond delay="650"/>
                                          </p:stCondLst>
                                        </p:cTn>
                                        <p:tgtEl>
                                          <p:spTgt spid="13"/>
                                        </p:tgtEl>
                                      </p:cBhvr>
                                      <p:to x="100000" y="60000"/>
                                    </p:animScale>
                                    <p:animScale>
                                      <p:cBhvr>
                                        <p:cTn id="30" dur="166" decel="50000">
                                          <p:stCondLst>
                                            <p:cond delay="676"/>
                                          </p:stCondLst>
                                        </p:cTn>
                                        <p:tgtEl>
                                          <p:spTgt spid="13"/>
                                        </p:tgtEl>
                                      </p:cBhvr>
                                      <p:to x="100000" y="100000"/>
                                    </p:animScale>
                                    <p:animScale>
                                      <p:cBhvr>
                                        <p:cTn id="31" dur="26">
                                          <p:stCondLst>
                                            <p:cond delay="1312"/>
                                          </p:stCondLst>
                                        </p:cTn>
                                        <p:tgtEl>
                                          <p:spTgt spid="13"/>
                                        </p:tgtEl>
                                      </p:cBhvr>
                                      <p:to x="100000" y="80000"/>
                                    </p:animScale>
                                    <p:animScale>
                                      <p:cBhvr>
                                        <p:cTn id="32" dur="166" decel="50000">
                                          <p:stCondLst>
                                            <p:cond delay="1338"/>
                                          </p:stCondLst>
                                        </p:cTn>
                                        <p:tgtEl>
                                          <p:spTgt spid="13"/>
                                        </p:tgtEl>
                                      </p:cBhvr>
                                      <p:to x="100000" y="100000"/>
                                    </p:animScale>
                                    <p:animScale>
                                      <p:cBhvr>
                                        <p:cTn id="33" dur="26">
                                          <p:stCondLst>
                                            <p:cond delay="1642"/>
                                          </p:stCondLst>
                                        </p:cTn>
                                        <p:tgtEl>
                                          <p:spTgt spid="13"/>
                                        </p:tgtEl>
                                      </p:cBhvr>
                                      <p:to x="100000" y="90000"/>
                                    </p:animScale>
                                    <p:animScale>
                                      <p:cBhvr>
                                        <p:cTn id="34" dur="166" decel="50000">
                                          <p:stCondLst>
                                            <p:cond delay="1668"/>
                                          </p:stCondLst>
                                        </p:cTn>
                                        <p:tgtEl>
                                          <p:spTgt spid="13"/>
                                        </p:tgtEl>
                                      </p:cBhvr>
                                      <p:to x="100000" y="100000"/>
                                    </p:animScale>
                                    <p:animScale>
                                      <p:cBhvr>
                                        <p:cTn id="35" dur="26">
                                          <p:stCondLst>
                                            <p:cond delay="1808"/>
                                          </p:stCondLst>
                                        </p:cTn>
                                        <p:tgtEl>
                                          <p:spTgt spid="13"/>
                                        </p:tgtEl>
                                      </p:cBhvr>
                                      <p:to x="100000" y="95000"/>
                                    </p:animScale>
                                    <p:animScale>
                                      <p:cBhvr>
                                        <p:cTn id="36" dur="166" decel="50000">
                                          <p:stCondLst>
                                            <p:cond delay="1834"/>
                                          </p:stCondLst>
                                        </p:cTn>
                                        <p:tgtEl>
                                          <p:spTgt spid="13"/>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80">
                                          <p:stCondLst>
                                            <p:cond delay="0"/>
                                          </p:stCondLst>
                                        </p:cTn>
                                        <p:tgtEl>
                                          <p:spTgt spid="16"/>
                                        </p:tgtEl>
                                      </p:cBhvr>
                                    </p:animEffect>
                                    <p:anim calcmode="lin" valueType="num">
                                      <p:cBhvr>
                                        <p:cTn id="40"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45" dur="26">
                                          <p:stCondLst>
                                            <p:cond delay="650"/>
                                          </p:stCondLst>
                                        </p:cTn>
                                        <p:tgtEl>
                                          <p:spTgt spid="16"/>
                                        </p:tgtEl>
                                      </p:cBhvr>
                                      <p:to x="100000" y="60000"/>
                                    </p:animScale>
                                    <p:animScale>
                                      <p:cBhvr>
                                        <p:cTn id="46" dur="166" decel="50000">
                                          <p:stCondLst>
                                            <p:cond delay="676"/>
                                          </p:stCondLst>
                                        </p:cTn>
                                        <p:tgtEl>
                                          <p:spTgt spid="16"/>
                                        </p:tgtEl>
                                      </p:cBhvr>
                                      <p:to x="100000" y="100000"/>
                                    </p:animScale>
                                    <p:animScale>
                                      <p:cBhvr>
                                        <p:cTn id="47" dur="26">
                                          <p:stCondLst>
                                            <p:cond delay="1312"/>
                                          </p:stCondLst>
                                        </p:cTn>
                                        <p:tgtEl>
                                          <p:spTgt spid="16"/>
                                        </p:tgtEl>
                                      </p:cBhvr>
                                      <p:to x="100000" y="80000"/>
                                    </p:animScale>
                                    <p:animScale>
                                      <p:cBhvr>
                                        <p:cTn id="48" dur="166" decel="50000">
                                          <p:stCondLst>
                                            <p:cond delay="1338"/>
                                          </p:stCondLst>
                                        </p:cTn>
                                        <p:tgtEl>
                                          <p:spTgt spid="16"/>
                                        </p:tgtEl>
                                      </p:cBhvr>
                                      <p:to x="100000" y="100000"/>
                                    </p:animScale>
                                    <p:animScale>
                                      <p:cBhvr>
                                        <p:cTn id="49" dur="26">
                                          <p:stCondLst>
                                            <p:cond delay="1642"/>
                                          </p:stCondLst>
                                        </p:cTn>
                                        <p:tgtEl>
                                          <p:spTgt spid="16"/>
                                        </p:tgtEl>
                                      </p:cBhvr>
                                      <p:to x="100000" y="90000"/>
                                    </p:animScale>
                                    <p:animScale>
                                      <p:cBhvr>
                                        <p:cTn id="50" dur="166" decel="50000">
                                          <p:stCondLst>
                                            <p:cond delay="1668"/>
                                          </p:stCondLst>
                                        </p:cTn>
                                        <p:tgtEl>
                                          <p:spTgt spid="16"/>
                                        </p:tgtEl>
                                      </p:cBhvr>
                                      <p:to x="100000" y="100000"/>
                                    </p:animScale>
                                    <p:animScale>
                                      <p:cBhvr>
                                        <p:cTn id="51" dur="26">
                                          <p:stCondLst>
                                            <p:cond delay="1808"/>
                                          </p:stCondLst>
                                        </p:cTn>
                                        <p:tgtEl>
                                          <p:spTgt spid="16"/>
                                        </p:tgtEl>
                                      </p:cBhvr>
                                      <p:to x="100000" y="95000"/>
                                    </p:animScale>
                                    <p:animScale>
                                      <p:cBhvr>
                                        <p:cTn id="52" dur="166" decel="50000">
                                          <p:stCondLst>
                                            <p:cond delay="1834"/>
                                          </p:stCondLst>
                                        </p:cTn>
                                        <p:tgtEl>
                                          <p:spTgt spid="16"/>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down)">
                                      <p:cBhvr>
                                        <p:cTn id="55" dur="580">
                                          <p:stCondLst>
                                            <p:cond delay="0"/>
                                          </p:stCondLst>
                                        </p:cTn>
                                        <p:tgtEl>
                                          <p:spTgt spid="17"/>
                                        </p:tgtEl>
                                      </p:cBhvr>
                                    </p:animEffect>
                                    <p:anim calcmode="lin" valueType="num">
                                      <p:cBhvr>
                                        <p:cTn id="56"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61" dur="26">
                                          <p:stCondLst>
                                            <p:cond delay="650"/>
                                          </p:stCondLst>
                                        </p:cTn>
                                        <p:tgtEl>
                                          <p:spTgt spid="17"/>
                                        </p:tgtEl>
                                      </p:cBhvr>
                                      <p:to x="100000" y="60000"/>
                                    </p:animScale>
                                    <p:animScale>
                                      <p:cBhvr>
                                        <p:cTn id="62" dur="166" decel="50000">
                                          <p:stCondLst>
                                            <p:cond delay="676"/>
                                          </p:stCondLst>
                                        </p:cTn>
                                        <p:tgtEl>
                                          <p:spTgt spid="17"/>
                                        </p:tgtEl>
                                      </p:cBhvr>
                                      <p:to x="100000" y="100000"/>
                                    </p:animScale>
                                    <p:animScale>
                                      <p:cBhvr>
                                        <p:cTn id="63" dur="26">
                                          <p:stCondLst>
                                            <p:cond delay="1312"/>
                                          </p:stCondLst>
                                        </p:cTn>
                                        <p:tgtEl>
                                          <p:spTgt spid="17"/>
                                        </p:tgtEl>
                                      </p:cBhvr>
                                      <p:to x="100000" y="80000"/>
                                    </p:animScale>
                                    <p:animScale>
                                      <p:cBhvr>
                                        <p:cTn id="64" dur="166" decel="50000">
                                          <p:stCondLst>
                                            <p:cond delay="1338"/>
                                          </p:stCondLst>
                                        </p:cTn>
                                        <p:tgtEl>
                                          <p:spTgt spid="17"/>
                                        </p:tgtEl>
                                      </p:cBhvr>
                                      <p:to x="100000" y="100000"/>
                                    </p:animScale>
                                    <p:animScale>
                                      <p:cBhvr>
                                        <p:cTn id="65" dur="26">
                                          <p:stCondLst>
                                            <p:cond delay="1642"/>
                                          </p:stCondLst>
                                        </p:cTn>
                                        <p:tgtEl>
                                          <p:spTgt spid="17"/>
                                        </p:tgtEl>
                                      </p:cBhvr>
                                      <p:to x="100000" y="90000"/>
                                    </p:animScale>
                                    <p:animScale>
                                      <p:cBhvr>
                                        <p:cTn id="66" dur="166" decel="50000">
                                          <p:stCondLst>
                                            <p:cond delay="1668"/>
                                          </p:stCondLst>
                                        </p:cTn>
                                        <p:tgtEl>
                                          <p:spTgt spid="17"/>
                                        </p:tgtEl>
                                      </p:cBhvr>
                                      <p:to x="100000" y="100000"/>
                                    </p:animScale>
                                    <p:animScale>
                                      <p:cBhvr>
                                        <p:cTn id="67" dur="26">
                                          <p:stCondLst>
                                            <p:cond delay="1808"/>
                                          </p:stCondLst>
                                        </p:cTn>
                                        <p:tgtEl>
                                          <p:spTgt spid="17"/>
                                        </p:tgtEl>
                                      </p:cBhvr>
                                      <p:to x="100000" y="95000"/>
                                    </p:animScale>
                                    <p:animScale>
                                      <p:cBhvr>
                                        <p:cTn id="68" dur="166" decel="50000">
                                          <p:stCondLst>
                                            <p:cond delay="1834"/>
                                          </p:stCondLst>
                                        </p:cTn>
                                        <p:tgtEl>
                                          <p:spTgt spid="1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p:bldP spid="17"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flipH="1">
            <a:off x="1" y="4521903"/>
            <a:ext cx="4031399" cy="2197900"/>
            <a:chOff x="5917425" y="3435846"/>
            <a:chExt cx="3226575" cy="1707654"/>
          </a:xfrm>
        </p:grpSpPr>
        <p:pic>
          <p:nvPicPr>
            <p:cNvPr id="4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7914767" y="4482889"/>
            <a:ext cx="4300320" cy="2275929"/>
            <a:chOff x="5917425" y="3435846"/>
            <a:chExt cx="3226575" cy="1707654"/>
          </a:xfrm>
        </p:grpSpPr>
        <p:pic>
          <p:nvPicPr>
            <p:cNvPr id="4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 name="椭圆 32"/>
          <p:cNvSpPr/>
          <p:nvPr/>
        </p:nvSpPr>
        <p:spPr>
          <a:xfrm>
            <a:off x="5376109" y="1629269"/>
            <a:ext cx="1367796" cy="13677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dirty="0"/>
          </a:p>
        </p:txBody>
      </p:sp>
      <p:sp>
        <p:nvSpPr>
          <p:cNvPr id="36" name="Rectangle 49"/>
          <p:cNvSpPr/>
          <p:nvPr/>
        </p:nvSpPr>
        <p:spPr>
          <a:xfrm>
            <a:off x="2425700" y="3388942"/>
            <a:ext cx="7054850" cy="615549"/>
          </a:xfrm>
          <a:prstGeom prst="rect">
            <a:avLst/>
          </a:prstGeom>
          <a:effectLst/>
        </p:spPr>
        <p:txBody>
          <a:bodyPr wrap="square" lIns="121917" tIns="60958" rIns="121917" bIns="60958">
            <a:spAutoFit/>
          </a:bodyPr>
          <a:lstStyle/>
          <a:p>
            <a:pPr marL="0" lvl="1" algn="ctr"/>
            <a:r>
              <a:rPr lang="zh-CN" altLang="en-US" sz="3200" b="1" dirty="0" smtClean="0">
                <a:solidFill>
                  <a:schemeClr val="accent1"/>
                </a:solidFill>
                <a:latin typeface="微软雅黑" pitchFamily="34" charset="-122"/>
                <a:ea typeface="微软雅黑" pitchFamily="34" charset="-122"/>
              </a:rPr>
              <a:t>第五节  天使</a:t>
            </a:r>
            <a:r>
              <a:rPr lang="zh-CN" altLang="en-US" sz="3200" b="1" dirty="0">
                <a:solidFill>
                  <a:schemeClr val="accent1"/>
                </a:solidFill>
                <a:latin typeface="微软雅黑" pitchFamily="34" charset="-122"/>
                <a:ea typeface="微软雅黑" pitchFamily="34" charset="-122"/>
              </a:rPr>
              <a:t>投资与</a:t>
            </a:r>
            <a:r>
              <a:rPr lang="zh-CN" altLang="en-US" sz="3200" b="1" dirty="0" smtClean="0">
                <a:solidFill>
                  <a:schemeClr val="accent1"/>
                </a:solidFill>
                <a:latin typeface="微软雅黑" pitchFamily="34" charset="-122"/>
                <a:ea typeface="微软雅黑" pitchFamily="34" charset="-122"/>
              </a:rPr>
              <a:t>风险投资</a:t>
            </a:r>
            <a:endParaRPr lang="zh-CN" altLang="en-US" sz="3200" b="1" dirty="0">
              <a:solidFill>
                <a:schemeClr val="accent1"/>
              </a:solidFill>
              <a:latin typeface="微软雅黑" pitchFamily="34" charset="-122"/>
              <a:ea typeface="微软雅黑" pitchFamily="34" charset="-122"/>
            </a:endParaRPr>
          </a:p>
        </p:txBody>
      </p:sp>
      <p:cxnSp>
        <p:nvCxnSpPr>
          <p:cNvPr id="38" name="Straight Connector 2"/>
          <p:cNvCxnSpPr/>
          <p:nvPr/>
        </p:nvCxnSpPr>
        <p:spPr>
          <a:xfrm>
            <a:off x="2667000" y="3963297"/>
            <a:ext cx="6813550" cy="0"/>
          </a:xfrm>
          <a:prstGeom prst="line">
            <a:avLst/>
          </a:prstGeom>
          <a:ln w="9525">
            <a:solidFill>
              <a:schemeClr val="accent1"/>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矩形 4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6" name="TextBox 45"/>
          <p:cNvSpPr txBox="1"/>
          <p:nvPr/>
        </p:nvSpPr>
        <p:spPr>
          <a:xfrm>
            <a:off x="5409004" y="2097723"/>
            <a:ext cx="1318496" cy="430883"/>
          </a:xfrm>
          <a:prstGeom prst="rect">
            <a:avLst/>
          </a:prstGeom>
          <a:noFill/>
          <a:effectLst/>
        </p:spPr>
        <p:txBody>
          <a:bodyPr wrap="none" lIns="121917" tIns="60958" rIns="121917" bIns="60958" rtlCol="0">
            <a:spAutoFit/>
          </a:bodyPr>
          <a:lstStyle/>
          <a:p>
            <a:pPr algn="ctr"/>
            <a:r>
              <a:rPr lang="en-US" altLang="zh-CN" sz="2000" b="1" dirty="0">
                <a:solidFill>
                  <a:schemeClr val="bg1"/>
                </a:solidFill>
                <a:latin typeface="微软雅黑" pitchFamily="34" charset="-122"/>
                <a:ea typeface="微软雅黑" pitchFamily="34" charset="-122"/>
              </a:rPr>
              <a:t>PART </a:t>
            </a:r>
            <a:r>
              <a:rPr lang="en-US" altLang="zh-CN" sz="2000" b="1" dirty="0" smtClean="0">
                <a:solidFill>
                  <a:schemeClr val="bg1"/>
                </a:solidFill>
                <a:latin typeface="微软雅黑" pitchFamily="34" charset="-122"/>
                <a:ea typeface="微软雅黑" pitchFamily="34" charset="-122"/>
              </a:rPr>
              <a:t>05</a:t>
            </a:r>
            <a:endParaRPr lang="en-US" altLang="zh-CN"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75222454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文本框 9"/>
          <p:cNvSpPr txBox="1"/>
          <p:nvPr/>
        </p:nvSpPr>
        <p:spPr>
          <a:xfrm>
            <a:off x="840784" y="203271"/>
            <a:ext cx="4201115"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天使</a:t>
            </a:r>
            <a:r>
              <a:rPr lang="zh-CN" altLang="en-US" sz="2400" b="1" dirty="0" smtClean="0">
                <a:solidFill>
                  <a:schemeClr val="tx1">
                    <a:lumMod val="75000"/>
                    <a:lumOff val="25000"/>
                  </a:schemeClr>
                </a:solidFill>
                <a:latin typeface="微软雅黑" pitchFamily="34" charset="-122"/>
                <a:ea typeface="微软雅黑" pitchFamily="34" charset="-122"/>
              </a:rPr>
              <a:t>投资</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9" name="直接连接符 48"/>
          <p:cNvCxnSpPr/>
          <p:nvPr/>
        </p:nvCxnSpPr>
        <p:spPr>
          <a:xfrm>
            <a:off x="7184496" y="2321501"/>
            <a:ext cx="891540" cy="0"/>
          </a:xfrm>
          <a:prstGeom prst="line">
            <a:avLst/>
          </a:prstGeom>
          <a:ln w="12700">
            <a:solidFill>
              <a:schemeClr val="tx1">
                <a:lumMod val="65000"/>
                <a:lumOff val="35000"/>
              </a:schemeClr>
            </a:solidFill>
            <a:prstDash val="sysDot"/>
            <a:headEnd type="none" w="sm" len="sm"/>
            <a:tailEnd type="oval" w="sm" len="sm"/>
          </a:ln>
        </p:spPr>
        <p:style>
          <a:lnRef idx="1">
            <a:schemeClr val="accent1"/>
          </a:lnRef>
          <a:fillRef idx="0">
            <a:schemeClr val="accent1"/>
          </a:fillRef>
          <a:effectRef idx="0">
            <a:schemeClr val="accent1"/>
          </a:effectRef>
          <a:fontRef idx="minor">
            <a:schemeClr val="tx1"/>
          </a:fontRef>
        </p:style>
      </p:cxnSp>
      <p:sp>
        <p:nvSpPr>
          <p:cNvPr id="50" name="任意多边形 11"/>
          <p:cNvSpPr/>
          <p:nvPr/>
        </p:nvSpPr>
        <p:spPr>
          <a:xfrm flipH="1">
            <a:off x="4682709" y="1542956"/>
            <a:ext cx="1213866" cy="2080306"/>
          </a:xfrm>
          <a:custGeom>
            <a:avLst/>
            <a:gdLst>
              <a:gd name="connsiteX0" fmla="*/ 0 w 1618488"/>
              <a:gd name="connsiteY0" fmla="*/ 0 h 2773741"/>
              <a:gd name="connsiteX1" fmla="*/ 0 w 1618488"/>
              <a:gd name="connsiteY1" fmla="*/ 543621 h 2773741"/>
              <a:gd name="connsiteX2" fmla="*/ 0 w 1618488"/>
              <a:gd name="connsiteY2" fmla="*/ 2773741 h 2773741"/>
              <a:gd name="connsiteX3" fmla="*/ 1618488 w 1618488"/>
              <a:gd name="connsiteY3" fmla="*/ 2773741 h 2773741"/>
              <a:gd name="connsiteX4" fmla="*/ 1618488 w 1618488"/>
              <a:gd name="connsiteY4" fmla="*/ 543621 h 2773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8488" h="2773741">
                <a:moveTo>
                  <a:pt x="0" y="0"/>
                </a:moveTo>
                <a:lnTo>
                  <a:pt x="0" y="543621"/>
                </a:lnTo>
                <a:lnTo>
                  <a:pt x="0" y="2773741"/>
                </a:lnTo>
                <a:lnTo>
                  <a:pt x="1618488" y="2773741"/>
                </a:lnTo>
                <a:lnTo>
                  <a:pt x="1618488" y="543621"/>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51" name="任意多边形 14"/>
          <p:cNvSpPr/>
          <p:nvPr/>
        </p:nvSpPr>
        <p:spPr>
          <a:xfrm>
            <a:off x="5970630" y="1903140"/>
            <a:ext cx="1213866" cy="2080306"/>
          </a:xfrm>
          <a:custGeom>
            <a:avLst/>
            <a:gdLst>
              <a:gd name="connsiteX0" fmla="*/ 0 w 1618488"/>
              <a:gd name="connsiteY0" fmla="*/ 0 h 2773741"/>
              <a:gd name="connsiteX1" fmla="*/ 0 w 1618488"/>
              <a:gd name="connsiteY1" fmla="*/ 543621 h 2773741"/>
              <a:gd name="connsiteX2" fmla="*/ 0 w 1618488"/>
              <a:gd name="connsiteY2" fmla="*/ 2773741 h 2773741"/>
              <a:gd name="connsiteX3" fmla="*/ 1618488 w 1618488"/>
              <a:gd name="connsiteY3" fmla="*/ 2773741 h 2773741"/>
              <a:gd name="connsiteX4" fmla="*/ 1618488 w 1618488"/>
              <a:gd name="connsiteY4" fmla="*/ 543621 h 2773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8488" h="2773741">
                <a:moveTo>
                  <a:pt x="0" y="0"/>
                </a:moveTo>
                <a:lnTo>
                  <a:pt x="0" y="543621"/>
                </a:lnTo>
                <a:lnTo>
                  <a:pt x="0" y="2773741"/>
                </a:lnTo>
                <a:lnTo>
                  <a:pt x="1618488" y="2773741"/>
                </a:lnTo>
                <a:lnTo>
                  <a:pt x="1618488" y="543621"/>
                </a:lnTo>
                <a:close/>
              </a:path>
            </a:pathLst>
          </a:custGeom>
          <a:blipFill dpi="0" rotWithShape="1">
            <a:blip r:embed="rId4">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 name="矩形 2"/>
          <p:cNvSpPr/>
          <p:nvPr/>
        </p:nvSpPr>
        <p:spPr>
          <a:xfrm>
            <a:off x="578031" y="2229120"/>
            <a:ext cx="3555819" cy="2677656"/>
          </a:xfrm>
          <a:prstGeom prst="rect">
            <a:avLst/>
          </a:prstGeom>
        </p:spPr>
        <p:txBody>
          <a:bodyPr wrap="square">
            <a:spAutoFit/>
          </a:bodyPr>
          <a:lstStyle/>
          <a:p>
            <a:pPr indent="457200" algn="just">
              <a:lnSpc>
                <a:spcPct val="120000"/>
              </a:lnSpc>
              <a:spcBef>
                <a:spcPct val="0"/>
              </a:spcBef>
            </a:pPr>
            <a:r>
              <a:rPr lang="en-US" altLang="zh-CN" sz="2000" b="1" dirty="0">
                <a:solidFill>
                  <a:schemeClr val="accent2">
                    <a:lumMod val="75000"/>
                  </a:schemeClr>
                </a:solidFill>
                <a:latin typeface="微软雅黑" pitchFamily="34" charset="-122"/>
                <a:ea typeface="微软雅黑" pitchFamily="34" charset="-122"/>
              </a:rPr>
              <a:t>(</a:t>
            </a:r>
            <a:r>
              <a:rPr lang="zh-CN" altLang="en-US" sz="2000" b="1" dirty="0">
                <a:solidFill>
                  <a:schemeClr val="accent2">
                    <a:lumMod val="75000"/>
                  </a:schemeClr>
                </a:solidFill>
                <a:latin typeface="微软雅黑" pitchFamily="34" charset="-122"/>
                <a:ea typeface="微软雅黑" pitchFamily="34" charset="-122"/>
              </a:rPr>
              <a:t>一</a:t>
            </a:r>
            <a:r>
              <a:rPr lang="en-US" altLang="zh-CN" sz="2000" b="1" dirty="0">
                <a:solidFill>
                  <a:schemeClr val="accent2">
                    <a:lumMod val="75000"/>
                  </a:schemeClr>
                </a:solidFill>
                <a:latin typeface="微软雅黑" pitchFamily="34" charset="-122"/>
                <a:ea typeface="微软雅黑" pitchFamily="34" charset="-122"/>
              </a:rPr>
              <a:t>) </a:t>
            </a:r>
            <a:r>
              <a:rPr lang="zh-CN" altLang="en-US" sz="2000" b="1" dirty="0">
                <a:solidFill>
                  <a:schemeClr val="accent2">
                    <a:lumMod val="75000"/>
                  </a:schemeClr>
                </a:solidFill>
                <a:latin typeface="微软雅黑" pitchFamily="34" charset="-122"/>
                <a:ea typeface="微软雅黑" pitchFamily="34" charset="-122"/>
              </a:rPr>
              <a:t>投资金额</a:t>
            </a: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它</a:t>
            </a:r>
            <a:r>
              <a:rPr lang="zh-CN" altLang="en-US" sz="2000" dirty="0">
                <a:solidFill>
                  <a:schemeClr val="tx1">
                    <a:lumMod val="75000"/>
                    <a:lumOff val="25000"/>
                  </a:schemeClr>
                </a:solidFill>
                <a:latin typeface="微软雅黑" pitchFamily="34" charset="-122"/>
                <a:ea typeface="微软雅黑" pitchFamily="34" charset="-122"/>
              </a:rPr>
              <a:t>更多地是基于投资人的主观判断或者是由个人</a:t>
            </a:r>
            <a:r>
              <a:rPr lang="zh-CN" altLang="en-US" sz="2000" dirty="0" smtClean="0">
                <a:solidFill>
                  <a:schemeClr val="tx1">
                    <a:lumMod val="75000"/>
                    <a:lumOff val="25000"/>
                  </a:schemeClr>
                </a:solidFill>
                <a:latin typeface="微软雅黑" pitchFamily="34" charset="-122"/>
                <a:ea typeface="微软雅黑" pitchFamily="34" charset="-122"/>
              </a:rPr>
              <a:t>的好恶</a:t>
            </a:r>
            <a:r>
              <a:rPr lang="zh-CN" altLang="en-US" sz="2000" dirty="0">
                <a:solidFill>
                  <a:schemeClr val="tx1">
                    <a:lumMod val="75000"/>
                    <a:lumOff val="25000"/>
                  </a:schemeClr>
                </a:solidFill>
                <a:latin typeface="微软雅黑" pitchFamily="34" charset="-122"/>
                <a:ea typeface="微软雅黑" pitchFamily="34" charset="-122"/>
              </a:rPr>
              <a:t>所决定的</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通常</a:t>
            </a:r>
            <a:r>
              <a:rPr lang="zh-CN" altLang="en-US" sz="2000" dirty="0">
                <a:solidFill>
                  <a:schemeClr val="tx1">
                    <a:lumMod val="75000"/>
                    <a:lumOff val="25000"/>
                  </a:schemeClr>
                </a:solidFill>
                <a:latin typeface="微软雅黑" pitchFamily="34" charset="-122"/>
                <a:ea typeface="微软雅黑" pitchFamily="34" charset="-122"/>
              </a:rPr>
              <a:t>天使投资是由一个人投资</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并且是见好就收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是个体或者小型的</a:t>
            </a:r>
            <a:r>
              <a:rPr lang="zh-CN" altLang="en-US" sz="2000" dirty="0" smtClean="0">
                <a:solidFill>
                  <a:schemeClr val="tx1">
                    <a:lumMod val="75000"/>
                    <a:lumOff val="25000"/>
                  </a:schemeClr>
                </a:solidFill>
                <a:latin typeface="微软雅黑" pitchFamily="34" charset="-122"/>
                <a:ea typeface="微软雅黑" pitchFamily="34" charset="-122"/>
              </a:rPr>
              <a:t>商业行为</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4" name="矩形 3"/>
          <p:cNvSpPr/>
          <p:nvPr/>
        </p:nvSpPr>
        <p:spPr>
          <a:xfrm>
            <a:off x="7721600" y="1753285"/>
            <a:ext cx="4000500" cy="2677656"/>
          </a:xfrm>
          <a:prstGeom prst="rect">
            <a:avLst/>
          </a:prstGeom>
        </p:spPr>
        <p:txBody>
          <a:bodyPr wrap="square">
            <a:spAutoFit/>
          </a:bodyPr>
          <a:lstStyle/>
          <a:p>
            <a:pPr indent="457200" algn="just">
              <a:lnSpc>
                <a:spcPct val="120000"/>
              </a:lnSpc>
              <a:spcBef>
                <a:spcPct val="0"/>
              </a:spcBef>
            </a:pPr>
            <a:r>
              <a:rPr lang="en-US" altLang="zh-CN" sz="2000" b="1" dirty="0">
                <a:solidFill>
                  <a:schemeClr val="accent2">
                    <a:lumMod val="75000"/>
                  </a:schemeClr>
                </a:solidFill>
                <a:latin typeface="微软雅黑" pitchFamily="34" charset="-122"/>
                <a:ea typeface="微软雅黑" pitchFamily="34" charset="-122"/>
              </a:rPr>
              <a:t>(</a:t>
            </a:r>
            <a:r>
              <a:rPr lang="zh-CN" altLang="en-US" sz="2000" b="1" dirty="0">
                <a:solidFill>
                  <a:schemeClr val="accent2">
                    <a:lumMod val="75000"/>
                  </a:schemeClr>
                </a:solidFill>
                <a:latin typeface="微软雅黑" pitchFamily="34" charset="-122"/>
                <a:ea typeface="微软雅黑" pitchFamily="34" charset="-122"/>
              </a:rPr>
              <a:t>二</a:t>
            </a:r>
            <a:r>
              <a:rPr lang="en-US" altLang="zh-CN" sz="2000" b="1" dirty="0">
                <a:solidFill>
                  <a:schemeClr val="accent2">
                    <a:lumMod val="75000"/>
                  </a:schemeClr>
                </a:solidFill>
                <a:latin typeface="微软雅黑" pitchFamily="34" charset="-122"/>
                <a:ea typeface="微软雅黑" pitchFamily="34" charset="-122"/>
              </a:rPr>
              <a:t>) </a:t>
            </a:r>
            <a:r>
              <a:rPr lang="zh-CN" altLang="en-US" sz="2000" b="1" dirty="0">
                <a:solidFill>
                  <a:schemeClr val="accent2">
                    <a:lumMod val="75000"/>
                  </a:schemeClr>
                </a:solidFill>
                <a:latin typeface="微软雅黑" pitchFamily="34" charset="-122"/>
                <a:ea typeface="微软雅黑" pitchFamily="34" charset="-122"/>
              </a:rPr>
              <a:t>投资人</a:t>
            </a:r>
            <a:r>
              <a:rPr lang="zh-CN" altLang="en-US" sz="2000" b="1" dirty="0" smtClean="0">
                <a:solidFill>
                  <a:schemeClr val="accent2">
                    <a:lumMod val="75000"/>
                  </a:schemeClr>
                </a:solidFill>
                <a:latin typeface="微软雅黑" pitchFamily="34" charset="-122"/>
                <a:ea typeface="微软雅黑" pitchFamily="34" charset="-122"/>
              </a:rPr>
              <a:t>身份</a:t>
            </a:r>
            <a:endParaRPr lang="en-US" altLang="zh-CN" sz="2000" b="1" dirty="0" smtClean="0">
              <a:solidFill>
                <a:schemeClr val="accent2">
                  <a:lumMod val="7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了解创业者面对的难处</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天使</a:t>
            </a:r>
            <a:r>
              <a:rPr lang="zh-CN" altLang="en-US" sz="2000" dirty="0">
                <a:solidFill>
                  <a:schemeClr val="tx1">
                    <a:lumMod val="75000"/>
                    <a:lumOff val="25000"/>
                  </a:schemeClr>
                </a:solidFill>
                <a:latin typeface="微软雅黑" pitchFamily="34" charset="-122"/>
                <a:ea typeface="微软雅黑" pitchFamily="34" charset="-122"/>
              </a:rPr>
              <a:t>投资人是起步公司的最佳融资对象。</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但天使投资人也可能是您的邻居</a:t>
            </a:r>
            <a:r>
              <a:rPr lang="zh-CN" altLang="en-US" sz="2000" dirty="0" smtClean="0">
                <a:solidFill>
                  <a:schemeClr val="tx1">
                    <a:lumMod val="75000"/>
                    <a:lumOff val="25000"/>
                  </a:schemeClr>
                </a:solidFill>
                <a:latin typeface="微软雅黑" pitchFamily="34" charset="-122"/>
                <a:ea typeface="微软雅黑" pitchFamily="34" charset="-122"/>
              </a:rPr>
              <a:t>、家庭</a:t>
            </a:r>
            <a:r>
              <a:rPr lang="zh-CN" altLang="en-US" sz="2000" dirty="0">
                <a:solidFill>
                  <a:schemeClr val="tx1">
                    <a:lumMod val="75000"/>
                    <a:lumOff val="25000"/>
                  </a:schemeClr>
                </a:solidFill>
                <a:latin typeface="微软雅黑" pitchFamily="34" charset="-122"/>
                <a:ea typeface="微软雅黑" pitchFamily="34" charset="-122"/>
              </a:rPr>
              <a:t>成员</a:t>
            </a:r>
            <a:r>
              <a:rPr lang="zh-CN" altLang="en-US" sz="2000" dirty="0" smtClean="0">
                <a:solidFill>
                  <a:schemeClr val="tx1">
                    <a:lumMod val="75000"/>
                    <a:lumOff val="25000"/>
                  </a:schemeClr>
                </a:solidFill>
                <a:latin typeface="微软雅黑" pitchFamily="34" charset="-122"/>
                <a:ea typeface="微软雅黑" pitchFamily="34" charset="-122"/>
              </a:rPr>
              <a:t>、朋友、公司</a:t>
            </a:r>
            <a:r>
              <a:rPr lang="zh-CN" altLang="en-US" sz="2000" dirty="0">
                <a:solidFill>
                  <a:schemeClr val="tx1">
                    <a:lumMod val="75000"/>
                    <a:lumOff val="25000"/>
                  </a:schemeClr>
                </a:solidFill>
                <a:latin typeface="微软雅黑" pitchFamily="34" charset="-122"/>
                <a:ea typeface="微软雅黑" pitchFamily="34" charset="-122"/>
              </a:rPr>
              <a:t>伙伴</a:t>
            </a:r>
            <a:r>
              <a:rPr lang="zh-CN" altLang="en-US" sz="2000" dirty="0" smtClean="0">
                <a:solidFill>
                  <a:schemeClr val="tx1">
                    <a:lumMod val="75000"/>
                    <a:lumOff val="25000"/>
                  </a:schemeClr>
                </a:solidFill>
                <a:latin typeface="微软雅黑" pitchFamily="34" charset="-122"/>
                <a:ea typeface="微软雅黑" pitchFamily="34" charset="-122"/>
              </a:rPr>
              <a:t>、供货</a:t>
            </a:r>
            <a:r>
              <a:rPr lang="zh-CN" altLang="en-US" sz="2000" dirty="0">
                <a:solidFill>
                  <a:schemeClr val="tx1">
                    <a:lumMod val="75000"/>
                    <a:lumOff val="25000"/>
                  </a:schemeClr>
                </a:solidFill>
                <a:latin typeface="微软雅黑" pitchFamily="34" charset="-122"/>
                <a:ea typeface="微软雅黑" pitchFamily="34" charset="-122"/>
              </a:rPr>
              <a:t>商或任何愿意</a:t>
            </a:r>
            <a:r>
              <a:rPr lang="zh-CN" altLang="en-US" sz="2000" dirty="0" smtClean="0">
                <a:solidFill>
                  <a:schemeClr val="tx1">
                    <a:lumMod val="75000"/>
                    <a:lumOff val="25000"/>
                  </a:schemeClr>
                </a:solidFill>
                <a:latin typeface="微软雅黑" pitchFamily="34" charset="-122"/>
                <a:ea typeface="微软雅黑" pitchFamily="34" charset="-122"/>
              </a:rPr>
              <a:t>投资</a:t>
            </a:r>
            <a:r>
              <a:rPr lang="zh-CN" altLang="en-US" sz="2000" dirty="0">
                <a:solidFill>
                  <a:schemeClr val="tx1">
                    <a:lumMod val="75000"/>
                    <a:lumOff val="25000"/>
                  </a:schemeClr>
                </a:solidFill>
                <a:latin typeface="微软雅黑" pitchFamily="34" charset="-122"/>
                <a:ea typeface="微软雅黑" pitchFamily="34" charset="-122"/>
              </a:rPr>
              <a:t>公司的人士。</a:t>
            </a:r>
          </a:p>
        </p:txBody>
      </p:sp>
    </p:spTree>
    <p:extLst>
      <p:ext uri="{BB962C8B-B14F-4D97-AF65-F5344CB8AC3E}">
        <p14:creationId xmlns:p14="http://schemas.microsoft.com/office/powerpoint/2010/main" val="253499256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down)">
                                      <p:cBhvr>
                                        <p:cTn id="7" dur="500"/>
                                        <p:tgtEl>
                                          <p:spTgt spid="5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grpId="0" nodeType="clickEffect">
                                  <p:stCondLst>
                                    <p:cond delay="0"/>
                                  </p:stCondLst>
                                  <p:childTnLst>
                                    <p:set>
                                      <p:cBhvr>
                                        <p:cTn id="14" dur="1" fill="hold">
                                          <p:stCondLst>
                                            <p:cond delay="0"/>
                                          </p:stCondLst>
                                        </p:cTn>
                                        <p:tgtEl>
                                          <p:spTgt spid="51"/>
                                        </p:tgtEl>
                                        <p:attrNameLst>
                                          <p:attrName>style.visibility</p:attrName>
                                        </p:attrNameLst>
                                      </p:cBhvr>
                                      <p:to>
                                        <p:strVal val="visible"/>
                                      </p:to>
                                    </p:set>
                                    <p:animEffect transition="in" filter="wipe(down)">
                                      <p:cBhvr>
                                        <p:cTn id="15" dur="580">
                                          <p:stCondLst>
                                            <p:cond delay="0"/>
                                          </p:stCondLst>
                                        </p:cTn>
                                        <p:tgtEl>
                                          <p:spTgt spid="51"/>
                                        </p:tgtEl>
                                      </p:cBhvr>
                                    </p:animEffect>
                                    <p:anim calcmode="lin" valueType="num">
                                      <p:cBhvr>
                                        <p:cTn id="16" dur="1822" tmFilter="0,0; 0.14,0.36; 0.43,0.73; 0.71,0.91; 1.0,1.0">
                                          <p:stCondLst>
                                            <p:cond delay="0"/>
                                          </p:stCondLst>
                                        </p:cTn>
                                        <p:tgtEl>
                                          <p:spTgt spid="51"/>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51"/>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51"/>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51"/>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51"/>
                                        </p:tgtEl>
                                        <p:attrNameLst>
                                          <p:attrName>ppt_y</p:attrName>
                                        </p:attrNameLst>
                                      </p:cBhvr>
                                      <p:tavLst>
                                        <p:tav tm="0" fmla="#ppt_y-sin(pi*$)/81">
                                          <p:val>
                                            <p:fltVal val="0"/>
                                          </p:val>
                                        </p:tav>
                                        <p:tav tm="100000">
                                          <p:val>
                                            <p:fltVal val="1"/>
                                          </p:val>
                                        </p:tav>
                                      </p:tavLst>
                                    </p:anim>
                                    <p:animScale>
                                      <p:cBhvr>
                                        <p:cTn id="21" dur="26">
                                          <p:stCondLst>
                                            <p:cond delay="650"/>
                                          </p:stCondLst>
                                        </p:cTn>
                                        <p:tgtEl>
                                          <p:spTgt spid="51"/>
                                        </p:tgtEl>
                                      </p:cBhvr>
                                      <p:to x="100000" y="60000"/>
                                    </p:animScale>
                                    <p:animScale>
                                      <p:cBhvr>
                                        <p:cTn id="22" dur="166" decel="50000">
                                          <p:stCondLst>
                                            <p:cond delay="676"/>
                                          </p:stCondLst>
                                        </p:cTn>
                                        <p:tgtEl>
                                          <p:spTgt spid="51"/>
                                        </p:tgtEl>
                                      </p:cBhvr>
                                      <p:to x="100000" y="100000"/>
                                    </p:animScale>
                                    <p:animScale>
                                      <p:cBhvr>
                                        <p:cTn id="23" dur="26">
                                          <p:stCondLst>
                                            <p:cond delay="1312"/>
                                          </p:stCondLst>
                                        </p:cTn>
                                        <p:tgtEl>
                                          <p:spTgt spid="51"/>
                                        </p:tgtEl>
                                      </p:cBhvr>
                                      <p:to x="100000" y="80000"/>
                                    </p:animScale>
                                    <p:animScale>
                                      <p:cBhvr>
                                        <p:cTn id="24" dur="166" decel="50000">
                                          <p:stCondLst>
                                            <p:cond delay="1338"/>
                                          </p:stCondLst>
                                        </p:cTn>
                                        <p:tgtEl>
                                          <p:spTgt spid="51"/>
                                        </p:tgtEl>
                                      </p:cBhvr>
                                      <p:to x="100000" y="100000"/>
                                    </p:animScale>
                                    <p:animScale>
                                      <p:cBhvr>
                                        <p:cTn id="25" dur="26">
                                          <p:stCondLst>
                                            <p:cond delay="1642"/>
                                          </p:stCondLst>
                                        </p:cTn>
                                        <p:tgtEl>
                                          <p:spTgt spid="51"/>
                                        </p:tgtEl>
                                      </p:cBhvr>
                                      <p:to x="100000" y="90000"/>
                                    </p:animScale>
                                    <p:animScale>
                                      <p:cBhvr>
                                        <p:cTn id="26" dur="166" decel="50000">
                                          <p:stCondLst>
                                            <p:cond delay="1668"/>
                                          </p:stCondLst>
                                        </p:cTn>
                                        <p:tgtEl>
                                          <p:spTgt spid="51"/>
                                        </p:tgtEl>
                                      </p:cBhvr>
                                      <p:to x="100000" y="100000"/>
                                    </p:animScale>
                                    <p:animScale>
                                      <p:cBhvr>
                                        <p:cTn id="27" dur="26">
                                          <p:stCondLst>
                                            <p:cond delay="1808"/>
                                          </p:stCondLst>
                                        </p:cTn>
                                        <p:tgtEl>
                                          <p:spTgt spid="51"/>
                                        </p:tgtEl>
                                      </p:cBhvr>
                                      <p:to x="100000" y="95000"/>
                                    </p:animScale>
                                    <p:animScale>
                                      <p:cBhvr>
                                        <p:cTn id="28" dur="166" decel="50000">
                                          <p:stCondLst>
                                            <p:cond delay="1834"/>
                                          </p:stCondLst>
                                        </p:cTn>
                                        <p:tgtEl>
                                          <p:spTgt spid="51"/>
                                        </p:tgtEl>
                                      </p:cBhvr>
                                      <p:to x="100000" y="100000"/>
                                    </p:animScale>
                                  </p:childTnLst>
                                </p:cTn>
                              </p:par>
                              <p:par>
                                <p:cTn id="29" presetID="26" presetClass="entr" presetSubtype="0" fill="hold" nodeType="with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wipe(down)">
                                      <p:cBhvr>
                                        <p:cTn id="31" dur="580">
                                          <p:stCondLst>
                                            <p:cond delay="0"/>
                                          </p:stCondLst>
                                        </p:cTn>
                                        <p:tgtEl>
                                          <p:spTgt spid="49"/>
                                        </p:tgtEl>
                                      </p:cBhvr>
                                    </p:animEffect>
                                    <p:anim calcmode="lin" valueType="num">
                                      <p:cBhvr>
                                        <p:cTn id="32" dur="1822" tmFilter="0,0; 0.14,0.36; 0.43,0.73; 0.71,0.91; 1.0,1.0">
                                          <p:stCondLst>
                                            <p:cond delay="0"/>
                                          </p:stCondLst>
                                        </p:cTn>
                                        <p:tgtEl>
                                          <p:spTgt spid="49"/>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49"/>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49"/>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49"/>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49"/>
                                        </p:tgtEl>
                                        <p:attrNameLst>
                                          <p:attrName>ppt_y</p:attrName>
                                        </p:attrNameLst>
                                      </p:cBhvr>
                                      <p:tavLst>
                                        <p:tav tm="0" fmla="#ppt_y-sin(pi*$)/81">
                                          <p:val>
                                            <p:fltVal val="0"/>
                                          </p:val>
                                        </p:tav>
                                        <p:tav tm="100000">
                                          <p:val>
                                            <p:fltVal val="1"/>
                                          </p:val>
                                        </p:tav>
                                      </p:tavLst>
                                    </p:anim>
                                    <p:animScale>
                                      <p:cBhvr>
                                        <p:cTn id="37" dur="26">
                                          <p:stCondLst>
                                            <p:cond delay="650"/>
                                          </p:stCondLst>
                                        </p:cTn>
                                        <p:tgtEl>
                                          <p:spTgt spid="49"/>
                                        </p:tgtEl>
                                      </p:cBhvr>
                                      <p:to x="100000" y="60000"/>
                                    </p:animScale>
                                    <p:animScale>
                                      <p:cBhvr>
                                        <p:cTn id="38" dur="166" decel="50000">
                                          <p:stCondLst>
                                            <p:cond delay="676"/>
                                          </p:stCondLst>
                                        </p:cTn>
                                        <p:tgtEl>
                                          <p:spTgt spid="49"/>
                                        </p:tgtEl>
                                      </p:cBhvr>
                                      <p:to x="100000" y="100000"/>
                                    </p:animScale>
                                    <p:animScale>
                                      <p:cBhvr>
                                        <p:cTn id="39" dur="26">
                                          <p:stCondLst>
                                            <p:cond delay="1312"/>
                                          </p:stCondLst>
                                        </p:cTn>
                                        <p:tgtEl>
                                          <p:spTgt spid="49"/>
                                        </p:tgtEl>
                                      </p:cBhvr>
                                      <p:to x="100000" y="80000"/>
                                    </p:animScale>
                                    <p:animScale>
                                      <p:cBhvr>
                                        <p:cTn id="40" dur="166" decel="50000">
                                          <p:stCondLst>
                                            <p:cond delay="1338"/>
                                          </p:stCondLst>
                                        </p:cTn>
                                        <p:tgtEl>
                                          <p:spTgt spid="49"/>
                                        </p:tgtEl>
                                      </p:cBhvr>
                                      <p:to x="100000" y="100000"/>
                                    </p:animScale>
                                    <p:animScale>
                                      <p:cBhvr>
                                        <p:cTn id="41" dur="26">
                                          <p:stCondLst>
                                            <p:cond delay="1642"/>
                                          </p:stCondLst>
                                        </p:cTn>
                                        <p:tgtEl>
                                          <p:spTgt spid="49"/>
                                        </p:tgtEl>
                                      </p:cBhvr>
                                      <p:to x="100000" y="90000"/>
                                    </p:animScale>
                                    <p:animScale>
                                      <p:cBhvr>
                                        <p:cTn id="42" dur="166" decel="50000">
                                          <p:stCondLst>
                                            <p:cond delay="1668"/>
                                          </p:stCondLst>
                                        </p:cTn>
                                        <p:tgtEl>
                                          <p:spTgt spid="49"/>
                                        </p:tgtEl>
                                      </p:cBhvr>
                                      <p:to x="100000" y="100000"/>
                                    </p:animScale>
                                    <p:animScale>
                                      <p:cBhvr>
                                        <p:cTn id="43" dur="26">
                                          <p:stCondLst>
                                            <p:cond delay="1808"/>
                                          </p:stCondLst>
                                        </p:cTn>
                                        <p:tgtEl>
                                          <p:spTgt spid="49"/>
                                        </p:tgtEl>
                                      </p:cBhvr>
                                      <p:to x="100000" y="95000"/>
                                    </p:animScale>
                                    <p:animScale>
                                      <p:cBhvr>
                                        <p:cTn id="44" dur="166" decel="50000">
                                          <p:stCondLst>
                                            <p:cond delay="1834"/>
                                          </p:stCondLst>
                                        </p:cTn>
                                        <p:tgtEl>
                                          <p:spTgt spid="49"/>
                                        </p:tgtEl>
                                      </p:cBhvr>
                                      <p:to x="100000" y="100000"/>
                                    </p:animScale>
                                  </p:childTnLst>
                                </p:cTn>
                              </p:par>
                              <p:par>
                                <p:cTn id="45" presetID="26" presetClass="entr" presetSubtype="0" fill="hold" grpId="0" nodeType="with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ipe(down)">
                                      <p:cBhvr>
                                        <p:cTn id="47" dur="580">
                                          <p:stCondLst>
                                            <p:cond delay="0"/>
                                          </p:stCondLst>
                                        </p:cTn>
                                        <p:tgtEl>
                                          <p:spTgt spid="4"/>
                                        </p:tgtEl>
                                      </p:cBhvr>
                                    </p:animEffect>
                                    <p:anim calcmode="lin" valueType="num">
                                      <p:cBhvr>
                                        <p:cTn id="4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53" dur="26">
                                          <p:stCondLst>
                                            <p:cond delay="650"/>
                                          </p:stCondLst>
                                        </p:cTn>
                                        <p:tgtEl>
                                          <p:spTgt spid="4"/>
                                        </p:tgtEl>
                                      </p:cBhvr>
                                      <p:to x="100000" y="60000"/>
                                    </p:animScale>
                                    <p:animScale>
                                      <p:cBhvr>
                                        <p:cTn id="54" dur="166" decel="50000">
                                          <p:stCondLst>
                                            <p:cond delay="676"/>
                                          </p:stCondLst>
                                        </p:cTn>
                                        <p:tgtEl>
                                          <p:spTgt spid="4"/>
                                        </p:tgtEl>
                                      </p:cBhvr>
                                      <p:to x="100000" y="100000"/>
                                    </p:animScale>
                                    <p:animScale>
                                      <p:cBhvr>
                                        <p:cTn id="55" dur="26">
                                          <p:stCondLst>
                                            <p:cond delay="1312"/>
                                          </p:stCondLst>
                                        </p:cTn>
                                        <p:tgtEl>
                                          <p:spTgt spid="4"/>
                                        </p:tgtEl>
                                      </p:cBhvr>
                                      <p:to x="100000" y="80000"/>
                                    </p:animScale>
                                    <p:animScale>
                                      <p:cBhvr>
                                        <p:cTn id="56" dur="166" decel="50000">
                                          <p:stCondLst>
                                            <p:cond delay="1338"/>
                                          </p:stCondLst>
                                        </p:cTn>
                                        <p:tgtEl>
                                          <p:spTgt spid="4"/>
                                        </p:tgtEl>
                                      </p:cBhvr>
                                      <p:to x="100000" y="100000"/>
                                    </p:animScale>
                                    <p:animScale>
                                      <p:cBhvr>
                                        <p:cTn id="57" dur="26">
                                          <p:stCondLst>
                                            <p:cond delay="1642"/>
                                          </p:stCondLst>
                                        </p:cTn>
                                        <p:tgtEl>
                                          <p:spTgt spid="4"/>
                                        </p:tgtEl>
                                      </p:cBhvr>
                                      <p:to x="100000" y="90000"/>
                                    </p:animScale>
                                    <p:animScale>
                                      <p:cBhvr>
                                        <p:cTn id="58" dur="166" decel="50000">
                                          <p:stCondLst>
                                            <p:cond delay="1668"/>
                                          </p:stCondLst>
                                        </p:cTn>
                                        <p:tgtEl>
                                          <p:spTgt spid="4"/>
                                        </p:tgtEl>
                                      </p:cBhvr>
                                      <p:to x="100000" y="100000"/>
                                    </p:animScale>
                                    <p:animScale>
                                      <p:cBhvr>
                                        <p:cTn id="59" dur="26">
                                          <p:stCondLst>
                                            <p:cond delay="1808"/>
                                          </p:stCondLst>
                                        </p:cTn>
                                        <p:tgtEl>
                                          <p:spTgt spid="4"/>
                                        </p:tgtEl>
                                      </p:cBhvr>
                                      <p:to x="100000" y="95000"/>
                                    </p:animScale>
                                    <p:animScale>
                                      <p:cBhvr>
                                        <p:cTn id="6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3" grpId="0"/>
      <p:bldP spid="4"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文本框 9"/>
          <p:cNvSpPr txBox="1"/>
          <p:nvPr/>
        </p:nvSpPr>
        <p:spPr>
          <a:xfrm>
            <a:off x="840784" y="203271"/>
            <a:ext cx="4201115"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天使</a:t>
            </a:r>
            <a:r>
              <a:rPr lang="zh-CN" altLang="en-US" sz="2400" b="1" dirty="0" smtClean="0">
                <a:solidFill>
                  <a:schemeClr val="tx1">
                    <a:lumMod val="75000"/>
                    <a:lumOff val="25000"/>
                  </a:schemeClr>
                </a:solidFill>
                <a:latin typeface="微软雅黑" pitchFamily="34" charset="-122"/>
                <a:ea typeface="微软雅黑" pitchFamily="34" charset="-122"/>
              </a:rPr>
              <a:t>投资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带来价值</a:t>
            </a:r>
          </a:p>
        </p:txBody>
      </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4742112" y="2041842"/>
            <a:ext cx="1884362" cy="1884362"/>
            <a:chOff x="3449067" y="1305719"/>
            <a:chExt cx="1884362" cy="1884362"/>
          </a:xfrm>
          <a:solidFill>
            <a:srgbClr val="2576B5"/>
          </a:solidFill>
        </p:grpSpPr>
        <p:sp>
          <p:nvSpPr>
            <p:cNvPr id="14" name="椭圆 13"/>
            <p:cNvSpPr/>
            <p:nvPr/>
          </p:nvSpPr>
          <p:spPr>
            <a:xfrm>
              <a:off x="3449067" y="1305719"/>
              <a:ext cx="1884362" cy="18843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latin typeface="微软雅黑"/>
                <a:ea typeface="微软雅黑"/>
                <a:cs typeface="+mn-ea"/>
                <a:sym typeface="微软雅黑"/>
              </a:endParaRPr>
            </a:p>
          </p:txBody>
        </p:sp>
        <p:grpSp>
          <p:nvGrpSpPr>
            <p:cNvPr id="15" name="组合 14"/>
            <p:cNvGrpSpPr>
              <a:grpSpLocks/>
            </p:cNvGrpSpPr>
            <p:nvPr/>
          </p:nvGrpSpPr>
          <p:grpSpPr bwMode="auto">
            <a:xfrm>
              <a:off x="3952304" y="1662906"/>
              <a:ext cx="877888" cy="1168400"/>
              <a:chOff x="2443163" y="2125663"/>
              <a:chExt cx="315913" cy="511175"/>
            </a:xfrm>
            <a:grpFill/>
          </p:grpSpPr>
          <p:sp>
            <p:nvSpPr>
              <p:cNvPr id="16" name="Freeform 78"/>
              <p:cNvSpPr>
                <a:spLocks/>
              </p:cNvSpPr>
              <p:nvPr/>
            </p:nvSpPr>
            <p:spPr bwMode="auto">
              <a:xfrm>
                <a:off x="2443163" y="2125663"/>
                <a:ext cx="315913" cy="396875"/>
              </a:xfrm>
              <a:custGeom>
                <a:avLst/>
                <a:gdLst>
                  <a:gd name="T0" fmla="*/ 2147483647 w 362"/>
                  <a:gd name="T1" fmla="*/ 0 h 455"/>
                  <a:gd name="T2" fmla="*/ 664862471 w 362"/>
                  <a:gd name="T3" fmla="*/ 2147483647 h 455"/>
                  <a:gd name="T4" fmla="*/ 2147483647 w 362"/>
                  <a:gd name="T5" fmla="*/ 2147483647 h 455"/>
                  <a:gd name="T6" fmla="*/ 2147483647 w 362"/>
                  <a:gd name="T7" fmla="*/ 2147483647 h 455"/>
                  <a:gd name="T8" fmla="*/ 2147483647 w 362"/>
                  <a:gd name="T9" fmla="*/ 2147483647 h 455"/>
                  <a:gd name="T10" fmla="*/ 2147483647 w 362"/>
                  <a:gd name="T11" fmla="*/ 2147483647 h 455"/>
                  <a:gd name="T12" fmla="*/ 2147483647 w 362"/>
                  <a:gd name="T13" fmla="*/ 2147483647 h 455"/>
                  <a:gd name="T14" fmla="*/ 2147483647 w 362"/>
                  <a:gd name="T15" fmla="*/ 2147483647 h 455"/>
                  <a:gd name="T16" fmla="*/ 2147483647 w 362"/>
                  <a:gd name="T17" fmla="*/ 2147483647 h 455"/>
                  <a:gd name="T18" fmla="*/ 2147483647 w 362"/>
                  <a:gd name="T19" fmla="*/ 0 h 455"/>
                  <a:gd name="T20" fmla="*/ 2147483647 w 362"/>
                  <a:gd name="T21" fmla="*/ 0 h 4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62" h="455">
                    <a:moveTo>
                      <a:pt x="180" y="0"/>
                    </a:moveTo>
                    <a:cubicBezTo>
                      <a:pt x="80" y="0"/>
                      <a:pt x="0" y="81"/>
                      <a:pt x="1" y="181"/>
                    </a:cubicBezTo>
                    <a:cubicBezTo>
                      <a:pt x="1" y="239"/>
                      <a:pt x="44" y="290"/>
                      <a:pt x="73" y="323"/>
                    </a:cubicBezTo>
                    <a:cubicBezTo>
                      <a:pt x="103" y="356"/>
                      <a:pt x="109" y="431"/>
                      <a:pt x="109" y="431"/>
                    </a:cubicBezTo>
                    <a:cubicBezTo>
                      <a:pt x="109" y="431"/>
                      <a:pt x="142" y="455"/>
                      <a:pt x="181" y="455"/>
                    </a:cubicBezTo>
                    <a:cubicBezTo>
                      <a:pt x="221" y="455"/>
                      <a:pt x="253" y="431"/>
                      <a:pt x="253" y="431"/>
                    </a:cubicBezTo>
                    <a:cubicBezTo>
                      <a:pt x="253" y="431"/>
                      <a:pt x="253" y="431"/>
                      <a:pt x="253" y="431"/>
                    </a:cubicBezTo>
                    <a:cubicBezTo>
                      <a:pt x="253" y="431"/>
                      <a:pt x="260" y="356"/>
                      <a:pt x="289" y="323"/>
                    </a:cubicBezTo>
                    <a:cubicBezTo>
                      <a:pt x="318" y="290"/>
                      <a:pt x="361" y="239"/>
                      <a:pt x="361" y="181"/>
                    </a:cubicBezTo>
                    <a:cubicBezTo>
                      <a:pt x="362" y="81"/>
                      <a:pt x="282" y="0"/>
                      <a:pt x="183" y="0"/>
                    </a:cubicBezTo>
                    <a:lnTo>
                      <a:pt x="180" y="0"/>
                    </a:lnTo>
                    <a:close/>
                  </a:path>
                </a:pathLst>
              </a:custGeom>
              <a:grpFill/>
              <a:ln w="34925" cap="flat">
                <a:solidFill>
                  <a:srgbClr val="FFFFFF"/>
                </a:solidFill>
                <a:prstDash val="solid"/>
                <a:round/>
                <a:headEnd/>
                <a:tailEnd/>
              </a:ln>
              <a:extLst/>
            </p:spPr>
            <p:txBody>
              <a:bodyPr/>
              <a:lstStyle/>
              <a:p>
                <a:endParaRPr lang="zh-CN" altLang="en-US">
                  <a:solidFill>
                    <a:schemeClr val="tx1">
                      <a:lumMod val="95000"/>
                      <a:lumOff val="5000"/>
                    </a:schemeClr>
                  </a:solidFill>
                  <a:latin typeface="微软雅黑"/>
                  <a:ea typeface="微软雅黑"/>
                  <a:cs typeface="+mn-ea"/>
                  <a:sym typeface="微软雅黑"/>
                </a:endParaRPr>
              </a:p>
            </p:txBody>
          </p:sp>
          <p:sp>
            <p:nvSpPr>
              <p:cNvPr id="17" name="Freeform 79"/>
              <p:cNvSpPr>
                <a:spLocks/>
              </p:cNvSpPr>
              <p:nvPr/>
            </p:nvSpPr>
            <p:spPr bwMode="auto">
              <a:xfrm>
                <a:off x="2530475" y="2508250"/>
                <a:ext cx="69850" cy="55563"/>
              </a:xfrm>
              <a:custGeom>
                <a:avLst/>
                <a:gdLst>
                  <a:gd name="T0" fmla="*/ 2147483647 w 81"/>
                  <a:gd name="T1" fmla="*/ 0 h 64"/>
                  <a:gd name="T2" fmla="*/ 2147483647 w 81"/>
                  <a:gd name="T3" fmla="*/ 2147483647 h 64"/>
                  <a:gd name="T4" fmla="*/ 2147483647 w 81"/>
                  <a:gd name="T5" fmla="*/ 2147483647 h 64"/>
                  <a:gd name="T6" fmla="*/ 0 60000 65536"/>
                  <a:gd name="T7" fmla="*/ 0 60000 65536"/>
                  <a:gd name="T8" fmla="*/ 0 60000 65536"/>
                </a:gdLst>
                <a:ahLst/>
                <a:cxnLst>
                  <a:cxn ang="T6">
                    <a:pos x="T0" y="T1"/>
                  </a:cxn>
                  <a:cxn ang="T7">
                    <a:pos x="T2" y="T3"/>
                  </a:cxn>
                  <a:cxn ang="T8">
                    <a:pos x="T4" y="T5"/>
                  </a:cxn>
                </a:cxnLst>
                <a:rect l="0" t="0" r="r" b="b"/>
                <a:pathLst>
                  <a:path w="81" h="64">
                    <a:moveTo>
                      <a:pt x="13" y="0"/>
                    </a:moveTo>
                    <a:cubicBezTo>
                      <a:pt x="8" y="14"/>
                      <a:pt x="0" y="16"/>
                      <a:pt x="5" y="28"/>
                    </a:cubicBezTo>
                    <a:cubicBezTo>
                      <a:pt x="11" y="40"/>
                      <a:pt x="42" y="64"/>
                      <a:pt x="81" y="64"/>
                    </a:cubicBezTo>
                  </a:path>
                </a:pathLst>
              </a:custGeom>
              <a:grpFill/>
              <a:ln w="34925" cap="rnd">
                <a:solidFill>
                  <a:srgbClr val="FFFFFF"/>
                </a:solidFill>
                <a:prstDash val="solid"/>
                <a:round/>
                <a:headEnd/>
                <a:tailEnd/>
              </a:ln>
              <a:extLst/>
            </p:spPr>
            <p:txBody>
              <a:bodyPr/>
              <a:lstStyle/>
              <a:p>
                <a:endParaRPr lang="zh-CN" altLang="en-US">
                  <a:solidFill>
                    <a:schemeClr val="tx1">
                      <a:lumMod val="95000"/>
                      <a:lumOff val="5000"/>
                    </a:schemeClr>
                  </a:solidFill>
                  <a:latin typeface="微软雅黑"/>
                  <a:ea typeface="微软雅黑"/>
                  <a:cs typeface="+mn-ea"/>
                  <a:sym typeface="微软雅黑"/>
                </a:endParaRPr>
              </a:p>
            </p:txBody>
          </p:sp>
          <p:sp>
            <p:nvSpPr>
              <p:cNvPr id="18" name="Freeform 80"/>
              <p:cNvSpPr>
                <a:spLocks/>
              </p:cNvSpPr>
              <p:nvPr/>
            </p:nvSpPr>
            <p:spPr bwMode="auto">
              <a:xfrm>
                <a:off x="2600325" y="2508250"/>
                <a:ext cx="71438" cy="55563"/>
              </a:xfrm>
              <a:custGeom>
                <a:avLst/>
                <a:gdLst>
                  <a:gd name="T0" fmla="*/ 2147483647 w 82"/>
                  <a:gd name="T1" fmla="*/ 0 h 64"/>
                  <a:gd name="T2" fmla="*/ 2147483647 w 82"/>
                  <a:gd name="T3" fmla="*/ 2147483647 h 64"/>
                  <a:gd name="T4" fmla="*/ 0 w 82"/>
                  <a:gd name="T5" fmla="*/ 2147483647 h 64"/>
                  <a:gd name="T6" fmla="*/ 0 60000 65536"/>
                  <a:gd name="T7" fmla="*/ 0 60000 65536"/>
                  <a:gd name="T8" fmla="*/ 0 60000 65536"/>
                </a:gdLst>
                <a:ahLst/>
                <a:cxnLst>
                  <a:cxn ang="T6">
                    <a:pos x="T0" y="T1"/>
                  </a:cxn>
                  <a:cxn ang="T7">
                    <a:pos x="T2" y="T3"/>
                  </a:cxn>
                  <a:cxn ang="T8">
                    <a:pos x="T4" y="T5"/>
                  </a:cxn>
                </a:cxnLst>
                <a:rect l="0" t="0" r="r" b="b"/>
                <a:pathLst>
                  <a:path w="82" h="64">
                    <a:moveTo>
                      <a:pt x="68" y="0"/>
                    </a:moveTo>
                    <a:cubicBezTo>
                      <a:pt x="74" y="14"/>
                      <a:pt x="82" y="16"/>
                      <a:pt x="76" y="28"/>
                    </a:cubicBezTo>
                    <a:cubicBezTo>
                      <a:pt x="71" y="40"/>
                      <a:pt x="40" y="64"/>
                      <a:pt x="0" y="64"/>
                    </a:cubicBezTo>
                  </a:path>
                </a:pathLst>
              </a:custGeom>
              <a:grpFill/>
              <a:ln w="34925" cap="rnd">
                <a:solidFill>
                  <a:srgbClr val="FFFFFF"/>
                </a:solidFill>
                <a:prstDash val="solid"/>
                <a:round/>
                <a:headEnd/>
                <a:tailEnd/>
              </a:ln>
              <a:extLst/>
            </p:spPr>
            <p:txBody>
              <a:bodyPr/>
              <a:lstStyle/>
              <a:p>
                <a:endParaRPr lang="zh-CN" altLang="en-US">
                  <a:solidFill>
                    <a:schemeClr val="tx1">
                      <a:lumMod val="95000"/>
                      <a:lumOff val="5000"/>
                    </a:schemeClr>
                  </a:solidFill>
                  <a:latin typeface="微软雅黑"/>
                  <a:ea typeface="微软雅黑"/>
                  <a:cs typeface="+mn-ea"/>
                  <a:sym typeface="微软雅黑"/>
                </a:endParaRPr>
              </a:p>
            </p:txBody>
          </p:sp>
          <p:sp>
            <p:nvSpPr>
              <p:cNvPr id="19" name="Freeform 81"/>
              <p:cNvSpPr>
                <a:spLocks/>
              </p:cNvSpPr>
              <p:nvPr/>
            </p:nvSpPr>
            <p:spPr bwMode="auto">
              <a:xfrm>
                <a:off x="2530475" y="2551113"/>
                <a:ext cx="69850" cy="55563"/>
              </a:xfrm>
              <a:custGeom>
                <a:avLst/>
                <a:gdLst>
                  <a:gd name="T0" fmla="*/ 2147483647 w 81"/>
                  <a:gd name="T1" fmla="*/ 0 h 64"/>
                  <a:gd name="T2" fmla="*/ 2147483647 w 81"/>
                  <a:gd name="T3" fmla="*/ 2147483647 h 64"/>
                  <a:gd name="T4" fmla="*/ 2147483647 w 81"/>
                  <a:gd name="T5" fmla="*/ 2147483647 h 64"/>
                  <a:gd name="T6" fmla="*/ 0 60000 65536"/>
                  <a:gd name="T7" fmla="*/ 0 60000 65536"/>
                  <a:gd name="T8" fmla="*/ 0 60000 65536"/>
                </a:gdLst>
                <a:ahLst/>
                <a:cxnLst>
                  <a:cxn ang="T6">
                    <a:pos x="T0" y="T1"/>
                  </a:cxn>
                  <a:cxn ang="T7">
                    <a:pos x="T2" y="T3"/>
                  </a:cxn>
                  <a:cxn ang="T8">
                    <a:pos x="T4" y="T5"/>
                  </a:cxn>
                </a:cxnLst>
                <a:rect l="0" t="0" r="r" b="b"/>
                <a:pathLst>
                  <a:path w="81" h="64">
                    <a:moveTo>
                      <a:pt x="13" y="0"/>
                    </a:moveTo>
                    <a:cubicBezTo>
                      <a:pt x="8" y="14"/>
                      <a:pt x="0" y="16"/>
                      <a:pt x="5" y="28"/>
                    </a:cubicBezTo>
                    <a:cubicBezTo>
                      <a:pt x="11" y="40"/>
                      <a:pt x="42" y="64"/>
                      <a:pt x="81" y="64"/>
                    </a:cubicBezTo>
                  </a:path>
                </a:pathLst>
              </a:custGeom>
              <a:grpFill/>
              <a:ln w="34925" cap="rnd">
                <a:solidFill>
                  <a:srgbClr val="FFFFFF"/>
                </a:solidFill>
                <a:prstDash val="solid"/>
                <a:round/>
                <a:headEnd/>
                <a:tailEnd/>
              </a:ln>
              <a:extLst/>
            </p:spPr>
            <p:txBody>
              <a:bodyPr/>
              <a:lstStyle/>
              <a:p>
                <a:endParaRPr lang="zh-CN" altLang="en-US">
                  <a:solidFill>
                    <a:schemeClr val="tx1">
                      <a:lumMod val="95000"/>
                      <a:lumOff val="5000"/>
                    </a:schemeClr>
                  </a:solidFill>
                  <a:latin typeface="微软雅黑"/>
                  <a:ea typeface="微软雅黑"/>
                  <a:cs typeface="+mn-ea"/>
                  <a:sym typeface="微软雅黑"/>
                </a:endParaRPr>
              </a:p>
            </p:txBody>
          </p:sp>
          <p:sp>
            <p:nvSpPr>
              <p:cNvPr id="20" name="Freeform 82"/>
              <p:cNvSpPr>
                <a:spLocks/>
              </p:cNvSpPr>
              <p:nvPr/>
            </p:nvSpPr>
            <p:spPr bwMode="auto">
              <a:xfrm>
                <a:off x="2600325" y="2551113"/>
                <a:ext cx="71438" cy="55563"/>
              </a:xfrm>
              <a:custGeom>
                <a:avLst/>
                <a:gdLst>
                  <a:gd name="T0" fmla="*/ 2147483647 w 82"/>
                  <a:gd name="T1" fmla="*/ 0 h 64"/>
                  <a:gd name="T2" fmla="*/ 2147483647 w 82"/>
                  <a:gd name="T3" fmla="*/ 2147483647 h 64"/>
                  <a:gd name="T4" fmla="*/ 0 w 82"/>
                  <a:gd name="T5" fmla="*/ 2147483647 h 64"/>
                  <a:gd name="T6" fmla="*/ 0 60000 65536"/>
                  <a:gd name="T7" fmla="*/ 0 60000 65536"/>
                  <a:gd name="T8" fmla="*/ 0 60000 65536"/>
                </a:gdLst>
                <a:ahLst/>
                <a:cxnLst>
                  <a:cxn ang="T6">
                    <a:pos x="T0" y="T1"/>
                  </a:cxn>
                  <a:cxn ang="T7">
                    <a:pos x="T2" y="T3"/>
                  </a:cxn>
                  <a:cxn ang="T8">
                    <a:pos x="T4" y="T5"/>
                  </a:cxn>
                </a:cxnLst>
                <a:rect l="0" t="0" r="r" b="b"/>
                <a:pathLst>
                  <a:path w="82" h="64">
                    <a:moveTo>
                      <a:pt x="68" y="0"/>
                    </a:moveTo>
                    <a:cubicBezTo>
                      <a:pt x="74" y="14"/>
                      <a:pt x="82" y="16"/>
                      <a:pt x="76" y="28"/>
                    </a:cubicBezTo>
                    <a:cubicBezTo>
                      <a:pt x="71" y="40"/>
                      <a:pt x="40" y="64"/>
                      <a:pt x="0" y="64"/>
                    </a:cubicBezTo>
                  </a:path>
                </a:pathLst>
              </a:custGeom>
              <a:grpFill/>
              <a:ln w="34925" cap="rnd">
                <a:solidFill>
                  <a:srgbClr val="FFFFFF"/>
                </a:solidFill>
                <a:prstDash val="solid"/>
                <a:round/>
                <a:headEnd/>
                <a:tailEnd/>
              </a:ln>
              <a:extLst/>
            </p:spPr>
            <p:txBody>
              <a:bodyPr/>
              <a:lstStyle/>
              <a:p>
                <a:endParaRPr lang="zh-CN" altLang="en-US">
                  <a:solidFill>
                    <a:schemeClr val="tx1">
                      <a:lumMod val="95000"/>
                      <a:lumOff val="5000"/>
                    </a:schemeClr>
                  </a:solidFill>
                  <a:latin typeface="微软雅黑"/>
                  <a:ea typeface="微软雅黑"/>
                  <a:cs typeface="+mn-ea"/>
                  <a:sym typeface="微软雅黑"/>
                </a:endParaRPr>
              </a:p>
            </p:txBody>
          </p:sp>
          <p:sp>
            <p:nvSpPr>
              <p:cNvPr id="21" name="Freeform 83"/>
              <p:cNvSpPr>
                <a:spLocks/>
              </p:cNvSpPr>
              <p:nvPr/>
            </p:nvSpPr>
            <p:spPr bwMode="auto">
              <a:xfrm>
                <a:off x="2562225" y="2613025"/>
                <a:ext cx="77788" cy="23813"/>
              </a:xfrm>
              <a:custGeom>
                <a:avLst/>
                <a:gdLst>
                  <a:gd name="T0" fmla="*/ 2147483647 w 88"/>
                  <a:gd name="T1" fmla="*/ 0 h 27"/>
                  <a:gd name="T2" fmla="*/ 2147483647 w 88"/>
                  <a:gd name="T3" fmla="*/ 2147483647 h 27"/>
                  <a:gd name="T4" fmla="*/ 0 w 88"/>
                  <a:gd name="T5" fmla="*/ 0 h 27"/>
                  <a:gd name="T6" fmla="*/ 0 60000 65536"/>
                  <a:gd name="T7" fmla="*/ 0 60000 65536"/>
                  <a:gd name="T8" fmla="*/ 0 60000 65536"/>
                </a:gdLst>
                <a:ahLst/>
                <a:cxnLst>
                  <a:cxn ang="T6">
                    <a:pos x="T0" y="T1"/>
                  </a:cxn>
                  <a:cxn ang="T7">
                    <a:pos x="T2" y="T3"/>
                  </a:cxn>
                  <a:cxn ang="T8">
                    <a:pos x="T4" y="T5"/>
                  </a:cxn>
                </a:cxnLst>
                <a:rect l="0" t="0" r="r" b="b"/>
                <a:pathLst>
                  <a:path w="88" h="27">
                    <a:moveTo>
                      <a:pt x="88" y="0"/>
                    </a:moveTo>
                    <a:cubicBezTo>
                      <a:pt x="88" y="0"/>
                      <a:pt x="69" y="27"/>
                      <a:pt x="44" y="27"/>
                    </a:cubicBezTo>
                    <a:cubicBezTo>
                      <a:pt x="20" y="27"/>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95000"/>
                      <a:lumOff val="5000"/>
                    </a:schemeClr>
                  </a:solidFill>
                  <a:latin typeface="微软雅黑"/>
                  <a:ea typeface="微软雅黑"/>
                  <a:cs typeface="+mn-ea"/>
                  <a:sym typeface="微软雅黑"/>
                </a:endParaRPr>
              </a:p>
            </p:txBody>
          </p:sp>
          <p:sp>
            <p:nvSpPr>
              <p:cNvPr id="22" name="Freeform 84"/>
              <p:cNvSpPr>
                <a:spLocks/>
              </p:cNvSpPr>
              <p:nvPr/>
            </p:nvSpPr>
            <p:spPr bwMode="auto">
              <a:xfrm>
                <a:off x="2544763" y="2297113"/>
                <a:ext cx="112713" cy="219075"/>
              </a:xfrm>
              <a:custGeom>
                <a:avLst/>
                <a:gdLst>
                  <a:gd name="T0" fmla="*/ 2147483647 w 71"/>
                  <a:gd name="T1" fmla="*/ 2147483647 h 138"/>
                  <a:gd name="T2" fmla="*/ 0 w 71"/>
                  <a:gd name="T3" fmla="*/ 2147483647 h 138"/>
                  <a:gd name="T4" fmla="*/ 2147483647 w 71"/>
                  <a:gd name="T5" fmla="*/ 0 h 138"/>
                  <a:gd name="T6" fmla="*/ 2147483647 w 71"/>
                  <a:gd name="T7" fmla="*/ 2147483647 h 138"/>
                  <a:gd name="T8" fmla="*/ 2147483647 w 71"/>
                  <a:gd name="T9" fmla="*/ 0 h 138"/>
                  <a:gd name="T10" fmla="*/ 2147483647 w 71"/>
                  <a:gd name="T11" fmla="*/ 2147483647 h 138"/>
                  <a:gd name="T12" fmla="*/ 2147483647 w 71"/>
                  <a:gd name="T13" fmla="*/ 0 h 138"/>
                  <a:gd name="T14" fmla="*/ 2147483647 w 71"/>
                  <a:gd name="T15" fmla="*/ 2147483647 h 138"/>
                  <a:gd name="T16" fmla="*/ 2147483647 w 71"/>
                  <a:gd name="T17" fmla="*/ 0 h 138"/>
                  <a:gd name="T18" fmla="*/ 2147483647 w 71"/>
                  <a:gd name="T19" fmla="*/ 2147483647 h 138"/>
                  <a:gd name="T20" fmla="*/ 2147483647 w 71"/>
                  <a:gd name="T21" fmla="*/ 2147483647 h 1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1" h="138">
                    <a:moveTo>
                      <a:pt x="24" y="138"/>
                    </a:moveTo>
                    <a:lnTo>
                      <a:pt x="0" y="10"/>
                    </a:lnTo>
                    <a:lnTo>
                      <a:pt x="6" y="0"/>
                    </a:lnTo>
                    <a:lnTo>
                      <a:pt x="16" y="20"/>
                    </a:lnTo>
                    <a:lnTo>
                      <a:pt x="25" y="0"/>
                    </a:lnTo>
                    <a:lnTo>
                      <a:pt x="35" y="20"/>
                    </a:lnTo>
                    <a:lnTo>
                      <a:pt x="45" y="0"/>
                    </a:lnTo>
                    <a:lnTo>
                      <a:pt x="55" y="20"/>
                    </a:lnTo>
                    <a:lnTo>
                      <a:pt x="65" y="0"/>
                    </a:lnTo>
                    <a:lnTo>
                      <a:pt x="71" y="10"/>
                    </a:lnTo>
                    <a:lnTo>
                      <a:pt x="46" y="138"/>
                    </a:lnTo>
                  </a:path>
                </a:pathLst>
              </a:custGeom>
              <a:grpFill/>
              <a:ln w="11113" cap="rnd">
                <a:solidFill>
                  <a:srgbClr val="FFFFFF"/>
                </a:solidFill>
                <a:prstDash val="solid"/>
                <a:round/>
                <a:headEnd/>
                <a:tailEnd/>
              </a:ln>
              <a:extLst/>
            </p:spPr>
            <p:txBody>
              <a:bodyPr/>
              <a:lstStyle/>
              <a:p>
                <a:endParaRPr lang="zh-CN" altLang="en-US">
                  <a:solidFill>
                    <a:schemeClr val="tx1">
                      <a:lumMod val="95000"/>
                      <a:lumOff val="5000"/>
                    </a:schemeClr>
                  </a:solidFill>
                  <a:latin typeface="微软雅黑"/>
                  <a:ea typeface="微软雅黑"/>
                  <a:cs typeface="+mn-ea"/>
                  <a:sym typeface="微软雅黑"/>
                </a:endParaRPr>
              </a:p>
            </p:txBody>
          </p:sp>
        </p:grpSp>
      </p:grpSp>
      <p:sp>
        <p:nvSpPr>
          <p:cNvPr id="23" name="弧形 22"/>
          <p:cNvSpPr/>
          <p:nvPr/>
        </p:nvSpPr>
        <p:spPr>
          <a:xfrm>
            <a:off x="4527799" y="1825942"/>
            <a:ext cx="2312988" cy="2314575"/>
          </a:xfrm>
          <a:prstGeom prst="arc">
            <a:avLst>
              <a:gd name="adj1" fmla="val 6642635"/>
              <a:gd name="adj2" fmla="val 6509280"/>
            </a:avLst>
          </a:prstGeom>
          <a:ln w="12700">
            <a:solidFill>
              <a:srgbClr val="2576B5"/>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latin typeface="微软雅黑"/>
              <a:ea typeface="微软雅黑"/>
              <a:cs typeface="+mn-ea"/>
              <a:sym typeface="微软雅黑"/>
            </a:endParaRPr>
          </a:p>
        </p:txBody>
      </p:sp>
      <p:sp>
        <p:nvSpPr>
          <p:cNvPr id="25" name="椭圆 24"/>
          <p:cNvSpPr/>
          <p:nvPr/>
        </p:nvSpPr>
        <p:spPr>
          <a:xfrm>
            <a:off x="5246937" y="3662679"/>
            <a:ext cx="914400" cy="9144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smtClean="0">
                <a:solidFill>
                  <a:schemeClr val="tx1">
                    <a:lumMod val="95000"/>
                    <a:lumOff val="5000"/>
                  </a:schemeClr>
                </a:solidFill>
                <a:latin typeface="微软雅黑"/>
                <a:ea typeface="微软雅黑"/>
                <a:cs typeface="+mn-ea"/>
                <a:sym typeface="微软雅黑"/>
              </a:rPr>
              <a:t>3</a:t>
            </a:r>
            <a:endParaRPr lang="zh-CN" altLang="en-US" dirty="0">
              <a:solidFill>
                <a:schemeClr val="tx1">
                  <a:lumMod val="95000"/>
                  <a:lumOff val="5000"/>
                </a:schemeClr>
              </a:solidFill>
              <a:latin typeface="微软雅黑"/>
              <a:ea typeface="微软雅黑"/>
              <a:cs typeface="+mn-ea"/>
              <a:sym typeface="微软雅黑"/>
            </a:endParaRPr>
          </a:p>
        </p:txBody>
      </p:sp>
      <p:sp>
        <p:nvSpPr>
          <p:cNvPr id="29" name="椭圆 28"/>
          <p:cNvSpPr/>
          <p:nvPr/>
        </p:nvSpPr>
        <p:spPr>
          <a:xfrm>
            <a:off x="6248649" y="1812765"/>
            <a:ext cx="914400" cy="9144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smtClean="0">
                <a:solidFill>
                  <a:schemeClr val="tx1">
                    <a:lumMod val="95000"/>
                    <a:lumOff val="5000"/>
                  </a:schemeClr>
                </a:solidFill>
                <a:latin typeface="微软雅黑"/>
                <a:ea typeface="微软雅黑"/>
                <a:cs typeface="+mn-ea"/>
                <a:sym typeface="微软雅黑"/>
              </a:rPr>
              <a:t>1</a:t>
            </a:r>
            <a:endParaRPr lang="zh-CN" altLang="en-US" dirty="0">
              <a:solidFill>
                <a:schemeClr val="tx1">
                  <a:lumMod val="95000"/>
                  <a:lumOff val="5000"/>
                </a:schemeClr>
              </a:solidFill>
              <a:latin typeface="微软雅黑"/>
              <a:ea typeface="微软雅黑"/>
              <a:cs typeface="+mn-ea"/>
              <a:sym typeface="微软雅黑"/>
            </a:endParaRPr>
          </a:p>
        </p:txBody>
      </p:sp>
      <p:sp>
        <p:nvSpPr>
          <p:cNvPr id="37" name="椭圆 36"/>
          <p:cNvSpPr/>
          <p:nvPr/>
        </p:nvSpPr>
        <p:spPr>
          <a:xfrm>
            <a:off x="6248649" y="2914286"/>
            <a:ext cx="914400" cy="9144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tx1">
                    <a:lumMod val="95000"/>
                    <a:lumOff val="5000"/>
                  </a:schemeClr>
                </a:solidFill>
                <a:latin typeface="微软雅黑"/>
                <a:ea typeface="微软雅黑"/>
                <a:cs typeface="+mn-ea"/>
                <a:sym typeface="微软雅黑"/>
              </a:rPr>
              <a:t>2</a:t>
            </a:r>
            <a:endParaRPr lang="zh-CN" altLang="en-US" dirty="0">
              <a:solidFill>
                <a:schemeClr val="tx1">
                  <a:lumMod val="95000"/>
                  <a:lumOff val="5000"/>
                </a:schemeClr>
              </a:solidFill>
              <a:latin typeface="微软雅黑"/>
              <a:ea typeface="微软雅黑"/>
              <a:cs typeface="+mn-ea"/>
              <a:sym typeface="微软雅黑"/>
            </a:endParaRPr>
          </a:p>
        </p:txBody>
      </p:sp>
      <p:sp>
        <p:nvSpPr>
          <p:cNvPr id="2" name="矩形 1"/>
          <p:cNvSpPr/>
          <p:nvPr/>
        </p:nvSpPr>
        <p:spPr>
          <a:xfrm>
            <a:off x="840784" y="1531301"/>
            <a:ext cx="3566116" cy="415498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天使投资往往是一种参与性投资</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也被称为增值型投资</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投资后</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天使投资家往往</a:t>
            </a:r>
            <a:r>
              <a:rPr lang="zh-CN" altLang="en-US" sz="2000" dirty="0" smtClean="0">
                <a:solidFill>
                  <a:schemeClr val="tx1">
                    <a:lumMod val="75000"/>
                    <a:lumOff val="25000"/>
                  </a:schemeClr>
                </a:solidFill>
                <a:latin typeface="微软雅黑" pitchFamily="34" charset="-122"/>
                <a:ea typeface="微软雅黑" pitchFamily="34" charset="-122"/>
              </a:rPr>
              <a:t>积极</a:t>
            </a:r>
            <a:r>
              <a:rPr lang="zh-CN" altLang="en-US" sz="2000" dirty="0">
                <a:solidFill>
                  <a:schemeClr val="tx1">
                    <a:lumMod val="75000"/>
                    <a:lumOff val="25000"/>
                  </a:schemeClr>
                </a:solidFill>
                <a:latin typeface="微软雅黑" pitchFamily="34" charset="-122"/>
                <a:ea typeface="微软雅黑" pitchFamily="34" charset="-122"/>
              </a:rPr>
              <a:t>参与被投企业战略决策和战略设计</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为被投企业提供咨询服务</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帮助被投企业招聘</a:t>
            </a:r>
            <a:r>
              <a:rPr lang="zh-CN" altLang="en-US" sz="2000" dirty="0" smtClean="0">
                <a:solidFill>
                  <a:schemeClr val="tx1">
                    <a:lumMod val="75000"/>
                    <a:lumOff val="25000"/>
                  </a:schemeClr>
                </a:solidFill>
                <a:latin typeface="微软雅黑" pitchFamily="34" charset="-122"/>
                <a:ea typeface="微软雅黑" pitchFamily="34" charset="-122"/>
              </a:rPr>
              <a:t>管理人员</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协助公关</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设计退出渠道和组织企业退出</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等等。 </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依据你的项目的投资量的大小可以供参考选择天使投资</a:t>
            </a:r>
            <a:r>
              <a:rPr lang="zh-CN" altLang="en-US" sz="2000" dirty="0" smtClean="0">
                <a:solidFill>
                  <a:schemeClr val="tx1">
                    <a:lumMod val="75000"/>
                    <a:lumOff val="25000"/>
                  </a:schemeClr>
                </a:solidFill>
                <a:latin typeface="微软雅黑" pitchFamily="34" charset="-122"/>
                <a:ea typeface="微软雅黑" pitchFamily="34" charset="-122"/>
              </a:rPr>
              <a:t>的种类</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其种类包括</a:t>
            </a:r>
            <a:r>
              <a:rPr lang="en-US" altLang="zh-CN" sz="2000" dirty="0" smtClean="0">
                <a:solidFill>
                  <a:schemeClr val="tx1">
                    <a:lumMod val="75000"/>
                    <a:lumOff val="25000"/>
                  </a:schemeClr>
                </a:solidFill>
                <a:latin typeface="微软雅黑" pitchFamily="34" charset="-122"/>
                <a:ea typeface="微软雅黑" pitchFamily="34" charset="-122"/>
              </a:rPr>
              <a:t>:</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5" name="矩形 4"/>
          <p:cNvSpPr/>
          <p:nvPr/>
        </p:nvSpPr>
        <p:spPr>
          <a:xfrm>
            <a:off x="7264399" y="1545886"/>
            <a:ext cx="4407809" cy="1200329"/>
          </a:xfrm>
          <a:prstGeom prst="rect">
            <a:avLst/>
          </a:prstGeom>
        </p:spPr>
        <p:txBody>
          <a:bodyPr wrap="square">
            <a:spAutoFit/>
          </a:bodyPr>
          <a:lstStyle/>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(1) </a:t>
            </a:r>
            <a:r>
              <a:rPr lang="zh-CN" altLang="en-US" sz="2000" dirty="0">
                <a:solidFill>
                  <a:schemeClr val="tx1">
                    <a:lumMod val="75000"/>
                    <a:lumOff val="25000"/>
                  </a:schemeClr>
                </a:solidFill>
                <a:latin typeface="微软雅黑" pitchFamily="34" charset="-122"/>
                <a:ea typeface="微软雅黑" pitchFamily="34" charset="-122"/>
              </a:rPr>
              <a:t>支票天使</a:t>
            </a:r>
            <a:r>
              <a:rPr lang="en-US" altLang="zh-CN" sz="2000" dirty="0" smtClean="0">
                <a:solidFill>
                  <a:schemeClr val="tx1">
                    <a:lumMod val="75000"/>
                    <a:lumOff val="2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他们</a:t>
            </a:r>
            <a:r>
              <a:rPr lang="zh-CN" altLang="en-US" sz="2000" dirty="0">
                <a:solidFill>
                  <a:schemeClr val="tx1">
                    <a:lumMod val="75000"/>
                    <a:lumOff val="25000"/>
                  </a:schemeClr>
                </a:solidFill>
                <a:latin typeface="微软雅黑" pitchFamily="34" charset="-122"/>
                <a:ea typeface="微软雅黑" pitchFamily="34" charset="-122"/>
              </a:rPr>
              <a:t>相对缺乏企业经验</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仅仅是出资</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而且投资额较小</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每个</a:t>
            </a:r>
            <a:r>
              <a:rPr lang="zh-CN" altLang="en-US" sz="2000" dirty="0" smtClean="0">
                <a:solidFill>
                  <a:schemeClr val="tx1">
                    <a:lumMod val="75000"/>
                    <a:lumOff val="25000"/>
                  </a:schemeClr>
                </a:solidFill>
                <a:latin typeface="微软雅黑" pitchFamily="34" charset="-122"/>
                <a:ea typeface="微软雅黑" pitchFamily="34" charset="-122"/>
              </a:rPr>
              <a:t>投资案</a:t>
            </a:r>
            <a:r>
              <a:rPr lang="zh-CN" altLang="en-US" sz="2000" dirty="0">
                <a:solidFill>
                  <a:schemeClr val="tx1">
                    <a:lumMod val="75000"/>
                    <a:lumOff val="25000"/>
                  </a:schemeClr>
                </a:solidFill>
                <a:latin typeface="微软雅黑" pitchFamily="34" charset="-122"/>
                <a:ea typeface="微软雅黑" pitchFamily="34" charset="-122"/>
              </a:rPr>
              <a:t>约 </a:t>
            </a:r>
            <a:r>
              <a:rPr lang="en-US" altLang="zh-CN" sz="2000" dirty="0">
                <a:solidFill>
                  <a:schemeClr val="tx1">
                    <a:lumMod val="75000"/>
                    <a:lumOff val="25000"/>
                  </a:schemeClr>
                </a:solidFill>
                <a:latin typeface="微软雅黑" pitchFamily="34" charset="-122"/>
                <a:ea typeface="微软雅黑" pitchFamily="34" charset="-122"/>
              </a:rPr>
              <a:t>1~2. </a:t>
            </a:r>
            <a:r>
              <a:rPr lang="en-US" altLang="zh-CN" sz="2000" dirty="0" smtClean="0">
                <a:solidFill>
                  <a:schemeClr val="tx1">
                    <a:lumMod val="75000"/>
                    <a:lumOff val="25000"/>
                  </a:schemeClr>
                </a:solidFill>
                <a:latin typeface="微软雅黑" pitchFamily="34" charset="-122"/>
                <a:ea typeface="微软雅黑" pitchFamily="34" charset="-122"/>
              </a:rPr>
              <a:t>5</a:t>
            </a:r>
            <a:r>
              <a:rPr lang="zh-CN" altLang="en-US" sz="2000" dirty="0" smtClean="0">
                <a:solidFill>
                  <a:schemeClr val="tx1">
                    <a:lumMod val="75000"/>
                    <a:lumOff val="25000"/>
                  </a:schemeClr>
                </a:solidFill>
                <a:latin typeface="微软雅黑" pitchFamily="34" charset="-122"/>
                <a:ea typeface="微软雅黑" pitchFamily="34" charset="-122"/>
              </a:rPr>
              <a:t>万</a:t>
            </a:r>
            <a:r>
              <a:rPr lang="zh-CN" altLang="en-US" sz="2000" dirty="0">
                <a:solidFill>
                  <a:schemeClr val="tx1">
                    <a:lumMod val="75000"/>
                    <a:lumOff val="25000"/>
                  </a:schemeClr>
                </a:solidFill>
                <a:latin typeface="微软雅黑" pitchFamily="34" charset="-122"/>
                <a:ea typeface="微软雅黑" pitchFamily="34" charset="-122"/>
              </a:rPr>
              <a:t>美元</a:t>
            </a:r>
            <a:r>
              <a:rPr lang="en-US" altLang="zh-CN" sz="2000" dirty="0">
                <a:solidFill>
                  <a:schemeClr val="tx1">
                    <a:lumMod val="75000"/>
                    <a:lumOff val="25000"/>
                  </a:schemeClr>
                </a:solidFill>
                <a:latin typeface="微软雅黑" pitchFamily="34" charset="-122"/>
                <a:ea typeface="微软雅黑" pitchFamily="34" charset="-122"/>
              </a:rPr>
              <a:t>;</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6" name="矩形 5"/>
          <p:cNvSpPr/>
          <p:nvPr/>
        </p:nvSpPr>
        <p:spPr>
          <a:xfrm>
            <a:off x="7264399" y="3078549"/>
            <a:ext cx="4672502" cy="1200329"/>
          </a:xfrm>
          <a:prstGeom prst="rect">
            <a:avLst/>
          </a:prstGeom>
        </p:spPr>
        <p:txBody>
          <a:bodyPr wrap="square">
            <a:spAutoFit/>
          </a:bodyPr>
          <a:lstStyle/>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(2) </a:t>
            </a:r>
            <a:r>
              <a:rPr lang="zh-CN" altLang="en-US" sz="2000" dirty="0">
                <a:solidFill>
                  <a:schemeClr val="tx1">
                    <a:lumMod val="75000"/>
                    <a:lumOff val="25000"/>
                  </a:schemeClr>
                </a:solidFill>
                <a:latin typeface="微软雅黑" pitchFamily="34" charset="-122"/>
                <a:ea typeface="微软雅黑" pitchFamily="34" charset="-122"/>
              </a:rPr>
              <a:t>增值天使</a:t>
            </a:r>
            <a:r>
              <a:rPr lang="en-US" altLang="zh-CN" sz="2000" dirty="0" smtClean="0">
                <a:solidFill>
                  <a:schemeClr val="tx1">
                    <a:lumMod val="75000"/>
                    <a:lumOff val="2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他们</a:t>
            </a:r>
            <a:r>
              <a:rPr lang="zh-CN" altLang="en-US" sz="2000" dirty="0">
                <a:solidFill>
                  <a:schemeClr val="tx1">
                    <a:lumMod val="75000"/>
                    <a:lumOff val="25000"/>
                  </a:schemeClr>
                </a:solidFill>
                <a:latin typeface="微软雅黑" pitchFamily="34" charset="-122"/>
                <a:ea typeface="微软雅黑" pitchFamily="34" charset="-122"/>
              </a:rPr>
              <a:t>较有经验并参与被投资企业的运作</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投资额也较大</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约</a:t>
            </a:r>
            <a:r>
              <a:rPr lang="en-US" altLang="zh-CN" sz="2000" dirty="0" smtClean="0">
                <a:solidFill>
                  <a:schemeClr val="tx1">
                    <a:lumMod val="75000"/>
                    <a:lumOff val="25000"/>
                  </a:schemeClr>
                </a:solidFill>
                <a:latin typeface="微软雅黑" pitchFamily="34" charset="-122"/>
                <a:ea typeface="微软雅黑" pitchFamily="34" charset="-122"/>
              </a:rPr>
              <a:t>5~25</a:t>
            </a:r>
            <a:r>
              <a:rPr lang="zh-CN" altLang="en-US" sz="2000" dirty="0">
                <a:solidFill>
                  <a:schemeClr val="tx1">
                    <a:lumMod val="75000"/>
                    <a:lumOff val="25000"/>
                  </a:schemeClr>
                </a:solidFill>
                <a:latin typeface="微软雅黑" pitchFamily="34" charset="-122"/>
                <a:ea typeface="微软雅黑" pitchFamily="34" charset="-122"/>
              </a:rPr>
              <a:t>万美元</a:t>
            </a:r>
            <a:r>
              <a:rPr lang="en-US" altLang="zh-CN" sz="2000" dirty="0">
                <a:solidFill>
                  <a:schemeClr val="tx1">
                    <a:lumMod val="75000"/>
                    <a:lumOff val="25000"/>
                  </a:schemeClr>
                </a:solidFill>
                <a:latin typeface="微软雅黑" pitchFamily="34" charset="-122"/>
                <a:ea typeface="微软雅黑" pitchFamily="34" charset="-122"/>
              </a:rPr>
              <a:t>;</a:t>
            </a:r>
          </a:p>
        </p:txBody>
      </p:sp>
      <p:sp>
        <p:nvSpPr>
          <p:cNvPr id="7" name="矩形 6"/>
          <p:cNvSpPr/>
          <p:nvPr/>
        </p:nvSpPr>
        <p:spPr>
          <a:xfrm>
            <a:off x="5334000" y="4762955"/>
            <a:ext cx="6096000" cy="1200329"/>
          </a:xfrm>
          <a:prstGeom prst="rect">
            <a:avLst/>
          </a:prstGeom>
        </p:spPr>
        <p:txBody>
          <a:bodyPr>
            <a:spAutoFit/>
          </a:bodyPr>
          <a:lstStyle/>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(3) </a:t>
            </a:r>
            <a:r>
              <a:rPr lang="zh-CN" altLang="en-US" sz="2000" dirty="0">
                <a:solidFill>
                  <a:schemeClr val="tx1">
                    <a:lumMod val="75000"/>
                    <a:lumOff val="25000"/>
                  </a:schemeClr>
                </a:solidFill>
                <a:latin typeface="微软雅黑" pitchFamily="34" charset="-122"/>
                <a:ea typeface="微软雅黑" pitchFamily="34" charset="-122"/>
              </a:rPr>
              <a:t>超级天使</a:t>
            </a:r>
            <a:r>
              <a:rPr lang="en-US" altLang="zh-CN" sz="2000" dirty="0" smtClean="0">
                <a:solidFill>
                  <a:schemeClr val="tx1">
                    <a:lumMod val="75000"/>
                    <a:lumOff val="2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他们</a:t>
            </a:r>
            <a:r>
              <a:rPr lang="zh-CN" altLang="en-US" sz="2000" dirty="0">
                <a:solidFill>
                  <a:schemeClr val="tx1">
                    <a:lumMod val="75000"/>
                    <a:lumOff val="25000"/>
                  </a:schemeClr>
                </a:solidFill>
                <a:latin typeface="微软雅黑" pitchFamily="34" charset="-122"/>
                <a:ea typeface="微软雅黑" pitchFamily="34" charset="-122"/>
              </a:rPr>
              <a:t>往往是具有成功经验的企业家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对新企业提供独到的支持</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每个</a:t>
            </a:r>
            <a:r>
              <a:rPr lang="zh-CN" altLang="en-US" sz="2000" dirty="0">
                <a:solidFill>
                  <a:schemeClr val="tx1">
                    <a:lumMod val="75000"/>
                    <a:lumOff val="25000"/>
                  </a:schemeClr>
                </a:solidFill>
                <a:latin typeface="微软雅黑" pitchFamily="34" charset="-122"/>
                <a:ea typeface="微软雅黑" pitchFamily="34" charset="-122"/>
              </a:rPr>
              <a:t>个案的投资额相对较大</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在 </a:t>
            </a:r>
            <a:r>
              <a:rPr lang="en-US" altLang="zh-CN" sz="2000" dirty="0">
                <a:solidFill>
                  <a:schemeClr val="tx1">
                    <a:lumMod val="75000"/>
                    <a:lumOff val="25000"/>
                  </a:schemeClr>
                </a:solidFill>
                <a:latin typeface="微软雅黑" pitchFamily="34" charset="-122"/>
                <a:ea typeface="微软雅黑" pitchFamily="34" charset="-122"/>
              </a:rPr>
              <a:t>10 </a:t>
            </a:r>
            <a:r>
              <a:rPr lang="zh-CN" altLang="en-US" sz="2000" dirty="0">
                <a:solidFill>
                  <a:schemeClr val="tx1">
                    <a:lumMod val="75000"/>
                    <a:lumOff val="25000"/>
                  </a:schemeClr>
                </a:solidFill>
                <a:latin typeface="微软雅黑" pitchFamily="34" charset="-122"/>
                <a:ea typeface="微软雅黑" pitchFamily="34" charset="-122"/>
              </a:rPr>
              <a:t>万美元以上。</a:t>
            </a:r>
          </a:p>
        </p:txBody>
      </p:sp>
    </p:spTree>
    <p:extLst>
      <p:ext uri="{BB962C8B-B14F-4D97-AF65-F5344CB8AC3E}">
        <p14:creationId xmlns:p14="http://schemas.microsoft.com/office/powerpoint/2010/main" val="168154716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par>
                                <p:cTn id="8" presetID="22" presetClass="entr" presetSubtype="4"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45" presetClass="entr" presetSubtype="0" fill="hold" grpId="0" nodeType="click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2000"/>
                                        <p:tgtEl>
                                          <p:spTgt spid="29"/>
                                        </p:tgtEl>
                                      </p:cBhvr>
                                    </p:animEffect>
                                    <p:anim calcmode="lin" valueType="num">
                                      <p:cBhvr>
                                        <p:cTn id="19" dur="2000" fill="hold"/>
                                        <p:tgtEl>
                                          <p:spTgt spid="29"/>
                                        </p:tgtEl>
                                        <p:attrNameLst>
                                          <p:attrName>ppt_w</p:attrName>
                                        </p:attrNameLst>
                                      </p:cBhvr>
                                      <p:tavLst>
                                        <p:tav tm="0" fmla="#ppt_w*sin(2.5*pi*$)">
                                          <p:val>
                                            <p:fltVal val="0"/>
                                          </p:val>
                                        </p:tav>
                                        <p:tav tm="100000">
                                          <p:val>
                                            <p:fltVal val="1"/>
                                          </p:val>
                                        </p:tav>
                                      </p:tavLst>
                                    </p:anim>
                                    <p:anim calcmode="lin" valueType="num">
                                      <p:cBhvr>
                                        <p:cTn id="20" dur="2000" fill="hold"/>
                                        <p:tgtEl>
                                          <p:spTgt spid="29"/>
                                        </p:tgtEl>
                                        <p:attrNameLst>
                                          <p:attrName>ppt_h</p:attrName>
                                        </p:attrNameLst>
                                      </p:cBhvr>
                                      <p:tavLst>
                                        <p:tav tm="0">
                                          <p:val>
                                            <p:strVal val="#ppt_h"/>
                                          </p:val>
                                        </p:tav>
                                        <p:tav tm="100000">
                                          <p:val>
                                            <p:strVal val="#ppt_h"/>
                                          </p:val>
                                        </p:tav>
                                      </p:tavLst>
                                    </p:anim>
                                  </p:childTnLst>
                                </p:cTn>
                              </p:par>
                              <p:par>
                                <p:cTn id="21" presetID="45"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2000"/>
                                        <p:tgtEl>
                                          <p:spTgt spid="5"/>
                                        </p:tgtEl>
                                      </p:cBhvr>
                                    </p:animEffect>
                                    <p:anim calcmode="lin" valueType="num">
                                      <p:cBhvr>
                                        <p:cTn id="24" dur="2000" fill="hold"/>
                                        <p:tgtEl>
                                          <p:spTgt spid="5"/>
                                        </p:tgtEl>
                                        <p:attrNameLst>
                                          <p:attrName>ppt_w</p:attrName>
                                        </p:attrNameLst>
                                      </p:cBhvr>
                                      <p:tavLst>
                                        <p:tav tm="0" fmla="#ppt_w*sin(2.5*pi*$)">
                                          <p:val>
                                            <p:fltVal val="0"/>
                                          </p:val>
                                        </p:tav>
                                        <p:tav tm="100000">
                                          <p:val>
                                            <p:fltVal val="1"/>
                                          </p:val>
                                        </p:tav>
                                      </p:tavLst>
                                    </p:anim>
                                    <p:anim calcmode="lin" valueType="num">
                                      <p:cBhvr>
                                        <p:cTn id="25" dur="2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21" presetClass="entr" presetSubtype="1" fill="hold" grpId="0" nodeType="click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wheel(1)">
                                      <p:cBhvr>
                                        <p:cTn id="30" dur="2000"/>
                                        <p:tgtEl>
                                          <p:spTgt spid="37"/>
                                        </p:tgtEl>
                                      </p:cBhvr>
                                    </p:animEffect>
                                  </p:childTnLst>
                                </p:cTn>
                              </p:par>
                              <p:par>
                                <p:cTn id="31" presetID="21" presetClass="entr" presetSubtype="1"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heel(1)">
                                      <p:cBhvr>
                                        <p:cTn id="33" dur="20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1000"/>
                                        <p:tgtEl>
                                          <p:spTgt spid="25"/>
                                        </p:tgtEl>
                                      </p:cBhvr>
                                    </p:animEffect>
                                    <p:anim calcmode="lin" valueType="num">
                                      <p:cBhvr>
                                        <p:cTn id="39" dur="1000" fill="hold"/>
                                        <p:tgtEl>
                                          <p:spTgt spid="25"/>
                                        </p:tgtEl>
                                        <p:attrNameLst>
                                          <p:attrName>ppt_x</p:attrName>
                                        </p:attrNameLst>
                                      </p:cBhvr>
                                      <p:tavLst>
                                        <p:tav tm="0">
                                          <p:val>
                                            <p:strVal val="#ppt_x"/>
                                          </p:val>
                                        </p:tav>
                                        <p:tav tm="100000">
                                          <p:val>
                                            <p:strVal val="#ppt_x"/>
                                          </p:val>
                                        </p:tav>
                                      </p:tavLst>
                                    </p:anim>
                                    <p:anim calcmode="lin" valueType="num">
                                      <p:cBhvr>
                                        <p:cTn id="40" dur="1000" fill="hold"/>
                                        <p:tgtEl>
                                          <p:spTgt spid="2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1000"/>
                                        <p:tgtEl>
                                          <p:spTgt spid="7"/>
                                        </p:tgtEl>
                                      </p:cBhvr>
                                    </p:animEffect>
                                    <p:anim calcmode="lin" valueType="num">
                                      <p:cBhvr>
                                        <p:cTn id="44" dur="1000" fill="hold"/>
                                        <p:tgtEl>
                                          <p:spTgt spid="7"/>
                                        </p:tgtEl>
                                        <p:attrNameLst>
                                          <p:attrName>ppt_x</p:attrName>
                                        </p:attrNameLst>
                                      </p:cBhvr>
                                      <p:tavLst>
                                        <p:tav tm="0">
                                          <p:val>
                                            <p:strVal val="#ppt_x"/>
                                          </p:val>
                                        </p:tav>
                                        <p:tav tm="100000">
                                          <p:val>
                                            <p:strVal val="#ppt_x"/>
                                          </p:val>
                                        </p:tav>
                                      </p:tavLst>
                                    </p:anim>
                                    <p:anim calcmode="lin" valueType="num">
                                      <p:cBhvr>
                                        <p:cTn id="4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5" grpId="0" animBg="1"/>
      <p:bldP spid="29" grpId="0" animBg="1"/>
      <p:bldP spid="37" grpId="0" animBg="1"/>
      <p:bldP spid="2" grpId="0"/>
      <p:bldP spid="5" grpId="0"/>
      <p:bldP spid="6" grpId="0"/>
      <p:bldP spid="7"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1" name="组合 2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660832" y="1510805"/>
            <a:ext cx="1924050" cy="4030663"/>
            <a:chOff x="1661530" y="2239405"/>
            <a:chExt cx="1924050" cy="4030663"/>
          </a:xfrm>
          <a:solidFill>
            <a:schemeClr val="accent2">
              <a:lumMod val="75000"/>
            </a:schemeClr>
          </a:solidFill>
        </p:grpSpPr>
        <p:sp>
          <p:nvSpPr>
            <p:cNvPr id="22" name="Freeform 47"/>
            <p:cNvSpPr>
              <a:spLocks/>
            </p:cNvSpPr>
            <p:nvPr/>
          </p:nvSpPr>
          <p:spPr bwMode="auto">
            <a:xfrm flipH="1">
              <a:off x="1661530" y="2290205"/>
              <a:ext cx="1924050" cy="3979863"/>
            </a:xfrm>
            <a:custGeom>
              <a:avLst/>
              <a:gdLst>
                <a:gd name="T0" fmla="*/ 450 w 450"/>
                <a:gd name="T1" fmla="*/ 409 h 931"/>
                <a:gd name="T2" fmla="*/ 450 w 450"/>
                <a:gd name="T3" fmla="*/ 562 h 931"/>
                <a:gd name="T4" fmla="*/ 410 w 450"/>
                <a:gd name="T5" fmla="*/ 562 h 931"/>
                <a:gd name="T6" fmla="*/ 400 w 450"/>
                <a:gd name="T7" fmla="*/ 419 h 931"/>
                <a:gd name="T8" fmla="*/ 341 w 450"/>
                <a:gd name="T9" fmla="*/ 292 h 931"/>
                <a:gd name="T10" fmla="*/ 336 w 450"/>
                <a:gd name="T11" fmla="*/ 526 h 931"/>
                <a:gd name="T12" fmla="*/ 374 w 450"/>
                <a:gd name="T13" fmla="*/ 931 h 931"/>
                <a:gd name="T14" fmla="*/ 324 w 450"/>
                <a:gd name="T15" fmla="*/ 931 h 931"/>
                <a:gd name="T16" fmla="*/ 262 w 450"/>
                <a:gd name="T17" fmla="*/ 511 h 931"/>
                <a:gd name="T18" fmla="*/ 238 w 450"/>
                <a:gd name="T19" fmla="*/ 511 h 931"/>
                <a:gd name="T20" fmla="*/ 215 w 450"/>
                <a:gd name="T21" fmla="*/ 931 h 931"/>
                <a:gd name="T22" fmla="*/ 165 w 450"/>
                <a:gd name="T23" fmla="*/ 931 h 931"/>
                <a:gd name="T24" fmla="*/ 165 w 450"/>
                <a:gd name="T25" fmla="*/ 423 h 931"/>
                <a:gd name="T26" fmla="*/ 188 w 450"/>
                <a:gd name="T27" fmla="*/ 285 h 931"/>
                <a:gd name="T28" fmla="*/ 31 w 450"/>
                <a:gd name="T29" fmla="*/ 114 h 931"/>
                <a:gd name="T30" fmla="*/ 0 w 450"/>
                <a:gd name="T31" fmla="*/ 16 h 931"/>
                <a:gd name="T32" fmla="*/ 44 w 450"/>
                <a:gd name="T33" fmla="*/ 0 h 931"/>
                <a:gd name="T34" fmla="*/ 179 w 450"/>
                <a:gd name="T35" fmla="*/ 197 h 931"/>
                <a:gd name="T36" fmla="*/ 225 w 450"/>
                <a:gd name="T37" fmla="*/ 197 h 931"/>
                <a:gd name="T38" fmla="*/ 255 w 450"/>
                <a:gd name="T39" fmla="*/ 240 h 931"/>
                <a:gd name="T40" fmla="*/ 200 w 450"/>
                <a:gd name="T41" fmla="*/ 411 h 931"/>
                <a:gd name="T42" fmla="*/ 225 w 450"/>
                <a:gd name="T43" fmla="*/ 450 h 931"/>
                <a:gd name="T44" fmla="*/ 266 w 450"/>
                <a:gd name="T45" fmla="*/ 416 h 931"/>
                <a:gd name="T46" fmla="*/ 255 w 450"/>
                <a:gd name="T47" fmla="*/ 240 h 931"/>
                <a:gd name="T48" fmla="*/ 307 w 450"/>
                <a:gd name="T49" fmla="*/ 195 h 931"/>
                <a:gd name="T50" fmla="*/ 400 w 450"/>
                <a:gd name="T51" fmla="*/ 257 h 931"/>
                <a:gd name="T52" fmla="*/ 450 w 450"/>
                <a:gd name="T53" fmla="*/ 409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0" h="931">
                  <a:moveTo>
                    <a:pt x="450" y="409"/>
                  </a:moveTo>
                  <a:cubicBezTo>
                    <a:pt x="450" y="562"/>
                    <a:pt x="450" y="562"/>
                    <a:pt x="450" y="562"/>
                  </a:cubicBezTo>
                  <a:cubicBezTo>
                    <a:pt x="410" y="562"/>
                    <a:pt x="410" y="562"/>
                    <a:pt x="410" y="562"/>
                  </a:cubicBezTo>
                  <a:cubicBezTo>
                    <a:pt x="400" y="419"/>
                    <a:pt x="400" y="419"/>
                    <a:pt x="400" y="419"/>
                  </a:cubicBezTo>
                  <a:cubicBezTo>
                    <a:pt x="341" y="292"/>
                    <a:pt x="341" y="292"/>
                    <a:pt x="341" y="292"/>
                  </a:cubicBezTo>
                  <a:cubicBezTo>
                    <a:pt x="341" y="292"/>
                    <a:pt x="319" y="381"/>
                    <a:pt x="336" y="526"/>
                  </a:cubicBezTo>
                  <a:cubicBezTo>
                    <a:pt x="353" y="671"/>
                    <a:pt x="374" y="931"/>
                    <a:pt x="374" y="931"/>
                  </a:cubicBezTo>
                  <a:cubicBezTo>
                    <a:pt x="324" y="931"/>
                    <a:pt x="324" y="931"/>
                    <a:pt x="324" y="931"/>
                  </a:cubicBezTo>
                  <a:cubicBezTo>
                    <a:pt x="262" y="511"/>
                    <a:pt x="262" y="511"/>
                    <a:pt x="262" y="511"/>
                  </a:cubicBezTo>
                  <a:cubicBezTo>
                    <a:pt x="238" y="511"/>
                    <a:pt x="238" y="511"/>
                    <a:pt x="238" y="511"/>
                  </a:cubicBezTo>
                  <a:cubicBezTo>
                    <a:pt x="215" y="931"/>
                    <a:pt x="215" y="931"/>
                    <a:pt x="215" y="931"/>
                  </a:cubicBezTo>
                  <a:cubicBezTo>
                    <a:pt x="165" y="931"/>
                    <a:pt x="165" y="931"/>
                    <a:pt x="165" y="931"/>
                  </a:cubicBezTo>
                  <a:cubicBezTo>
                    <a:pt x="165" y="931"/>
                    <a:pt x="141" y="562"/>
                    <a:pt x="165" y="423"/>
                  </a:cubicBezTo>
                  <a:cubicBezTo>
                    <a:pt x="188" y="285"/>
                    <a:pt x="188" y="285"/>
                    <a:pt x="188" y="285"/>
                  </a:cubicBezTo>
                  <a:cubicBezTo>
                    <a:pt x="188" y="285"/>
                    <a:pt x="62" y="211"/>
                    <a:pt x="31" y="114"/>
                  </a:cubicBezTo>
                  <a:cubicBezTo>
                    <a:pt x="0" y="16"/>
                    <a:pt x="0" y="16"/>
                    <a:pt x="0" y="16"/>
                  </a:cubicBezTo>
                  <a:cubicBezTo>
                    <a:pt x="44" y="0"/>
                    <a:pt x="44" y="0"/>
                    <a:pt x="44" y="0"/>
                  </a:cubicBezTo>
                  <a:cubicBezTo>
                    <a:pt x="44" y="0"/>
                    <a:pt x="110" y="197"/>
                    <a:pt x="179" y="197"/>
                  </a:cubicBezTo>
                  <a:cubicBezTo>
                    <a:pt x="197" y="197"/>
                    <a:pt x="212" y="197"/>
                    <a:pt x="225" y="197"/>
                  </a:cubicBezTo>
                  <a:cubicBezTo>
                    <a:pt x="225" y="197"/>
                    <a:pt x="224" y="242"/>
                    <a:pt x="255" y="240"/>
                  </a:cubicBezTo>
                  <a:cubicBezTo>
                    <a:pt x="200" y="411"/>
                    <a:pt x="200" y="411"/>
                    <a:pt x="200" y="411"/>
                  </a:cubicBezTo>
                  <a:cubicBezTo>
                    <a:pt x="225" y="450"/>
                    <a:pt x="225" y="450"/>
                    <a:pt x="225" y="450"/>
                  </a:cubicBezTo>
                  <a:cubicBezTo>
                    <a:pt x="266" y="416"/>
                    <a:pt x="266" y="416"/>
                    <a:pt x="266" y="416"/>
                  </a:cubicBezTo>
                  <a:cubicBezTo>
                    <a:pt x="255" y="240"/>
                    <a:pt x="255" y="240"/>
                    <a:pt x="255" y="240"/>
                  </a:cubicBezTo>
                  <a:cubicBezTo>
                    <a:pt x="286" y="238"/>
                    <a:pt x="307" y="195"/>
                    <a:pt x="307" y="195"/>
                  </a:cubicBezTo>
                  <a:cubicBezTo>
                    <a:pt x="338" y="197"/>
                    <a:pt x="385" y="209"/>
                    <a:pt x="400" y="257"/>
                  </a:cubicBezTo>
                  <a:cubicBezTo>
                    <a:pt x="424" y="331"/>
                    <a:pt x="450" y="409"/>
                    <a:pt x="450" y="40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3" name="Oval 48"/>
            <p:cNvSpPr>
              <a:spLocks noChangeArrowheads="1"/>
            </p:cNvSpPr>
            <p:nvPr/>
          </p:nvSpPr>
          <p:spPr bwMode="auto">
            <a:xfrm flipH="1">
              <a:off x="1909178" y="2239405"/>
              <a:ext cx="804863" cy="80327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4" name="Freeform 49"/>
            <p:cNvSpPr>
              <a:spLocks/>
            </p:cNvSpPr>
            <p:nvPr/>
          </p:nvSpPr>
          <p:spPr bwMode="auto">
            <a:xfrm flipH="1">
              <a:off x="2448929" y="3317316"/>
              <a:ext cx="280988" cy="896938"/>
            </a:xfrm>
            <a:custGeom>
              <a:avLst/>
              <a:gdLst>
                <a:gd name="T0" fmla="*/ 148 w 177"/>
                <a:gd name="T1" fmla="*/ 0 h 565"/>
                <a:gd name="T2" fmla="*/ 177 w 177"/>
                <a:gd name="T3" fmla="*/ 473 h 565"/>
                <a:gd name="T4" fmla="*/ 67 w 177"/>
                <a:gd name="T5" fmla="*/ 565 h 565"/>
                <a:gd name="T6" fmla="*/ 0 w 177"/>
                <a:gd name="T7" fmla="*/ 460 h 565"/>
                <a:gd name="T8" fmla="*/ 148 w 177"/>
                <a:gd name="T9" fmla="*/ 0 h 565"/>
              </a:gdLst>
              <a:ahLst/>
              <a:cxnLst>
                <a:cxn ang="0">
                  <a:pos x="T0" y="T1"/>
                </a:cxn>
                <a:cxn ang="0">
                  <a:pos x="T2" y="T3"/>
                </a:cxn>
                <a:cxn ang="0">
                  <a:pos x="T4" y="T5"/>
                </a:cxn>
                <a:cxn ang="0">
                  <a:pos x="T6" y="T7"/>
                </a:cxn>
                <a:cxn ang="0">
                  <a:pos x="T8" y="T9"/>
                </a:cxn>
              </a:cxnLst>
              <a:rect l="0" t="0" r="r" b="b"/>
              <a:pathLst>
                <a:path w="177" h="565">
                  <a:moveTo>
                    <a:pt x="148" y="0"/>
                  </a:moveTo>
                  <a:lnTo>
                    <a:pt x="177" y="473"/>
                  </a:lnTo>
                  <a:lnTo>
                    <a:pt x="67" y="565"/>
                  </a:lnTo>
                  <a:lnTo>
                    <a:pt x="0" y="460"/>
                  </a:lnTo>
                  <a:lnTo>
                    <a:pt x="14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nvGrpSpPr>
          <p:cNvPr id="47" name="组合 46"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767639" y="1137808"/>
            <a:ext cx="594519" cy="372997"/>
            <a:chOff x="3768337" y="1881704"/>
            <a:chExt cx="1624013" cy="1181100"/>
          </a:xfrm>
          <a:solidFill>
            <a:srgbClr val="0F914C"/>
          </a:solidFill>
        </p:grpSpPr>
        <p:sp>
          <p:nvSpPr>
            <p:cNvPr id="48" name="Freeform 57"/>
            <p:cNvSpPr>
              <a:spLocks/>
            </p:cNvSpPr>
            <p:nvPr/>
          </p:nvSpPr>
          <p:spPr bwMode="auto">
            <a:xfrm>
              <a:off x="3768337" y="1942029"/>
              <a:ext cx="1093788" cy="1120775"/>
            </a:xfrm>
            <a:custGeom>
              <a:avLst/>
              <a:gdLst>
                <a:gd name="T0" fmla="*/ 689 w 689"/>
                <a:gd name="T1" fmla="*/ 288 h 706"/>
                <a:gd name="T2" fmla="*/ 689 w 689"/>
                <a:gd name="T3" fmla="*/ 706 h 706"/>
                <a:gd name="T4" fmla="*/ 0 w 689"/>
                <a:gd name="T5" fmla="*/ 706 h 706"/>
                <a:gd name="T6" fmla="*/ 0 w 689"/>
                <a:gd name="T7" fmla="*/ 0 h 706"/>
                <a:gd name="T8" fmla="*/ 689 w 689"/>
                <a:gd name="T9" fmla="*/ 0 h 706"/>
                <a:gd name="T10" fmla="*/ 689 w 689"/>
                <a:gd name="T11" fmla="*/ 94 h 706"/>
                <a:gd name="T12" fmla="*/ 598 w 689"/>
                <a:gd name="T13" fmla="*/ 148 h 706"/>
                <a:gd name="T14" fmla="*/ 598 w 689"/>
                <a:gd name="T15" fmla="*/ 94 h 706"/>
                <a:gd name="T16" fmla="*/ 94 w 689"/>
                <a:gd name="T17" fmla="*/ 94 h 706"/>
                <a:gd name="T18" fmla="*/ 94 w 689"/>
                <a:gd name="T19" fmla="*/ 611 h 706"/>
                <a:gd name="T20" fmla="*/ 598 w 689"/>
                <a:gd name="T21" fmla="*/ 611 h 706"/>
                <a:gd name="T22" fmla="*/ 598 w 689"/>
                <a:gd name="T23" fmla="*/ 353 h 706"/>
                <a:gd name="T24" fmla="*/ 689 w 689"/>
                <a:gd name="T25" fmla="*/ 28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6">
                  <a:moveTo>
                    <a:pt x="689" y="288"/>
                  </a:moveTo>
                  <a:lnTo>
                    <a:pt x="689" y="706"/>
                  </a:lnTo>
                  <a:lnTo>
                    <a:pt x="0" y="706"/>
                  </a:lnTo>
                  <a:lnTo>
                    <a:pt x="0" y="0"/>
                  </a:lnTo>
                  <a:lnTo>
                    <a:pt x="689" y="0"/>
                  </a:lnTo>
                  <a:lnTo>
                    <a:pt x="689" y="94"/>
                  </a:lnTo>
                  <a:lnTo>
                    <a:pt x="598" y="148"/>
                  </a:lnTo>
                  <a:lnTo>
                    <a:pt x="598" y="94"/>
                  </a:lnTo>
                  <a:lnTo>
                    <a:pt x="94" y="94"/>
                  </a:lnTo>
                  <a:lnTo>
                    <a:pt x="94" y="611"/>
                  </a:lnTo>
                  <a:lnTo>
                    <a:pt x="598" y="611"/>
                  </a:lnTo>
                  <a:lnTo>
                    <a:pt x="598" y="353"/>
                  </a:lnTo>
                  <a:lnTo>
                    <a:pt x="689" y="288"/>
                  </a:lnTo>
                  <a:close/>
                </a:path>
              </a:pathLst>
            </a:custGeom>
            <a:grpFill/>
            <a:ln>
              <a:noFill/>
            </a:ln>
            <a:effectLs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nvGrpSpPr>
            <p:cNvPr id="49" name="组合 48"/>
            <p:cNvGrpSpPr/>
            <p:nvPr/>
          </p:nvGrpSpPr>
          <p:grpSpPr>
            <a:xfrm>
              <a:off x="4008050" y="1881704"/>
              <a:ext cx="1384300" cy="903287"/>
              <a:chOff x="4008050" y="1881704"/>
              <a:chExt cx="1384300" cy="903287"/>
            </a:xfrm>
            <a:grpFill/>
          </p:grpSpPr>
          <p:sp>
            <p:nvSpPr>
              <p:cNvPr id="50" name="Freeform 50"/>
              <p:cNvSpPr>
                <a:spLocks/>
              </p:cNvSpPr>
              <p:nvPr/>
            </p:nvSpPr>
            <p:spPr bwMode="auto">
              <a:xfrm>
                <a:off x="4862125" y="1881704"/>
                <a:ext cx="530225" cy="403225"/>
              </a:xfrm>
              <a:custGeom>
                <a:avLst/>
                <a:gdLst>
                  <a:gd name="T0" fmla="*/ 334 w 334"/>
                  <a:gd name="T1" fmla="*/ 0 h 254"/>
                  <a:gd name="T2" fmla="*/ 0 w 334"/>
                  <a:gd name="T3" fmla="*/ 254 h 254"/>
                  <a:gd name="T4" fmla="*/ 0 w 334"/>
                  <a:gd name="T5" fmla="*/ 194 h 254"/>
                  <a:gd name="T6" fmla="*/ 334 w 334"/>
                  <a:gd name="T7" fmla="*/ 0 h 254"/>
                </a:gdLst>
                <a:ahLst/>
                <a:cxnLst>
                  <a:cxn ang="0">
                    <a:pos x="T0" y="T1"/>
                  </a:cxn>
                  <a:cxn ang="0">
                    <a:pos x="T2" y="T3"/>
                  </a:cxn>
                  <a:cxn ang="0">
                    <a:pos x="T4" y="T5"/>
                  </a:cxn>
                  <a:cxn ang="0">
                    <a:pos x="T6" y="T7"/>
                  </a:cxn>
                </a:cxnLst>
                <a:rect l="0" t="0" r="r" b="b"/>
                <a:pathLst>
                  <a:path w="334" h="254">
                    <a:moveTo>
                      <a:pt x="334" y="0"/>
                    </a:moveTo>
                    <a:lnTo>
                      <a:pt x="0" y="254"/>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1" name="Freeform 58"/>
              <p:cNvSpPr>
                <a:spLocks/>
              </p:cNvSpPr>
              <p:nvPr/>
            </p:nvSpPr>
            <p:spPr bwMode="auto">
              <a:xfrm>
                <a:off x="4717663" y="2189679"/>
                <a:ext cx="144463" cy="206375"/>
              </a:xfrm>
              <a:custGeom>
                <a:avLst/>
                <a:gdLst>
                  <a:gd name="T0" fmla="*/ 91 w 91"/>
                  <a:gd name="T1" fmla="*/ 0 h 130"/>
                  <a:gd name="T2" fmla="*/ 91 w 91"/>
                  <a:gd name="T3" fmla="*/ 60 h 130"/>
                  <a:gd name="T4" fmla="*/ 0 w 91"/>
                  <a:gd name="T5" fmla="*/ 130 h 130"/>
                  <a:gd name="T6" fmla="*/ 0 w 91"/>
                  <a:gd name="T7" fmla="*/ 54 h 130"/>
                  <a:gd name="T8" fmla="*/ 91 w 91"/>
                  <a:gd name="T9" fmla="*/ 0 h 130"/>
                </a:gdLst>
                <a:ahLst/>
                <a:cxnLst>
                  <a:cxn ang="0">
                    <a:pos x="T0" y="T1"/>
                  </a:cxn>
                  <a:cxn ang="0">
                    <a:pos x="T2" y="T3"/>
                  </a:cxn>
                  <a:cxn ang="0">
                    <a:pos x="T4" y="T5"/>
                  </a:cxn>
                  <a:cxn ang="0">
                    <a:pos x="T6" y="T7"/>
                  </a:cxn>
                  <a:cxn ang="0">
                    <a:pos x="T8" y="T9"/>
                  </a:cxn>
                </a:cxnLst>
                <a:rect l="0" t="0" r="r" b="b"/>
                <a:pathLst>
                  <a:path w="91" h="130">
                    <a:moveTo>
                      <a:pt x="91" y="0"/>
                    </a:moveTo>
                    <a:lnTo>
                      <a:pt x="91" y="60"/>
                    </a:lnTo>
                    <a:lnTo>
                      <a:pt x="0" y="130"/>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2" name="Freeform 61"/>
              <p:cNvSpPr>
                <a:spLocks/>
              </p:cNvSpPr>
              <p:nvPr/>
            </p:nvSpPr>
            <p:spPr bwMode="auto">
              <a:xfrm>
                <a:off x="4008050" y="2275403"/>
                <a:ext cx="709613" cy="509588"/>
              </a:xfrm>
              <a:custGeom>
                <a:avLst/>
                <a:gdLst>
                  <a:gd name="T0" fmla="*/ 447 w 447"/>
                  <a:gd name="T1" fmla="*/ 0 h 321"/>
                  <a:gd name="T2" fmla="*/ 447 w 447"/>
                  <a:gd name="T3" fmla="*/ 76 h 321"/>
                  <a:gd name="T4" fmla="*/ 123 w 447"/>
                  <a:gd name="T5" fmla="*/ 321 h 321"/>
                  <a:gd name="T6" fmla="*/ 0 w 447"/>
                  <a:gd name="T7" fmla="*/ 22 h 321"/>
                  <a:gd name="T8" fmla="*/ 123 w 447"/>
                  <a:gd name="T9" fmla="*/ 186 h 321"/>
                  <a:gd name="T10" fmla="*/ 447 w 447"/>
                  <a:gd name="T11" fmla="*/ 0 h 321"/>
                </a:gdLst>
                <a:ahLst/>
                <a:cxnLst>
                  <a:cxn ang="0">
                    <a:pos x="T0" y="T1"/>
                  </a:cxn>
                  <a:cxn ang="0">
                    <a:pos x="T2" y="T3"/>
                  </a:cxn>
                  <a:cxn ang="0">
                    <a:pos x="T4" y="T5"/>
                  </a:cxn>
                  <a:cxn ang="0">
                    <a:pos x="T6" y="T7"/>
                  </a:cxn>
                  <a:cxn ang="0">
                    <a:pos x="T8" y="T9"/>
                  </a:cxn>
                  <a:cxn ang="0">
                    <a:pos x="T10" y="T11"/>
                  </a:cxn>
                </a:cxnLst>
                <a:rect l="0" t="0" r="r" b="b"/>
                <a:pathLst>
                  <a:path w="447" h="321">
                    <a:moveTo>
                      <a:pt x="447" y="0"/>
                    </a:moveTo>
                    <a:lnTo>
                      <a:pt x="447" y="76"/>
                    </a:lnTo>
                    <a:lnTo>
                      <a:pt x="123" y="321"/>
                    </a:lnTo>
                    <a:lnTo>
                      <a:pt x="0" y="22"/>
                    </a:lnTo>
                    <a:lnTo>
                      <a:pt x="123" y="186"/>
                    </a:lnTo>
                    <a:lnTo>
                      <a:pt x="4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sp>
        <p:nvSpPr>
          <p:cNvPr id="8" name="矩形 7"/>
          <p:cNvSpPr/>
          <p:nvPr/>
        </p:nvSpPr>
        <p:spPr>
          <a:xfrm>
            <a:off x="3368508" y="1646138"/>
            <a:ext cx="6747042" cy="3416320"/>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风险资本是指由专业投资人提供给快速成长并且具有很大升值潜力的新兴公司的一</a:t>
            </a:r>
            <a:r>
              <a:rPr lang="zh-CN" altLang="en-US" sz="2000" dirty="0" smtClean="0">
                <a:solidFill>
                  <a:schemeClr val="tx1">
                    <a:lumMod val="75000"/>
                    <a:lumOff val="25000"/>
                  </a:schemeClr>
                </a:solidFill>
                <a:latin typeface="微软雅黑" pitchFamily="34" charset="-122"/>
                <a:ea typeface="微软雅黑" pitchFamily="34" charset="-122"/>
              </a:rPr>
              <a:t>种资本。</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风险</a:t>
            </a:r>
            <a:r>
              <a:rPr lang="zh-CN" altLang="en-US" sz="2000" dirty="0">
                <a:solidFill>
                  <a:schemeClr val="tx1">
                    <a:lumMod val="75000"/>
                    <a:lumOff val="25000"/>
                  </a:schemeClr>
                </a:solidFill>
                <a:latin typeface="微软雅黑" pitchFamily="34" charset="-122"/>
                <a:ea typeface="微软雅黑" pitchFamily="34" charset="-122"/>
              </a:rPr>
              <a:t>资本通过购买股权</a:t>
            </a:r>
            <a:r>
              <a:rPr lang="zh-CN" altLang="en-US" sz="2000" dirty="0" smtClean="0">
                <a:solidFill>
                  <a:schemeClr val="tx1">
                    <a:lumMod val="75000"/>
                    <a:lumOff val="25000"/>
                  </a:schemeClr>
                </a:solidFill>
                <a:latin typeface="微软雅黑" pitchFamily="34" charset="-122"/>
                <a:ea typeface="微软雅黑" pitchFamily="34" charset="-122"/>
              </a:rPr>
              <a:t>、提供</a:t>
            </a:r>
            <a:r>
              <a:rPr lang="zh-CN" altLang="en-US" sz="2000" dirty="0">
                <a:solidFill>
                  <a:schemeClr val="tx1">
                    <a:lumMod val="75000"/>
                    <a:lumOff val="25000"/>
                  </a:schemeClr>
                </a:solidFill>
                <a:latin typeface="微软雅黑" pitchFamily="34" charset="-122"/>
                <a:ea typeface="微软雅黑" pitchFamily="34" charset="-122"/>
              </a:rPr>
              <a:t>贷款或既购买股权又提供贷款的方式进入这些企业</a:t>
            </a:r>
            <a:r>
              <a:rPr lang="zh-CN" altLang="en-US" sz="2000" dirty="0" smtClean="0">
                <a:solidFill>
                  <a:schemeClr val="tx1">
                    <a:lumMod val="75000"/>
                    <a:lumOff val="25000"/>
                  </a:schemeClr>
                </a:solidFill>
                <a:latin typeface="微软雅黑" pitchFamily="34" charset="-122"/>
                <a:ea typeface="微软雅黑" pitchFamily="34" charset="-122"/>
              </a:rPr>
              <a:t>。风险</a:t>
            </a:r>
            <a:r>
              <a:rPr lang="zh-CN" altLang="en-US" sz="2000" dirty="0">
                <a:solidFill>
                  <a:schemeClr val="tx1">
                    <a:lumMod val="75000"/>
                    <a:lumOff val="25000"/>
                  </a:schemeClr>
                </a:solidFill>
                <a:latin typeface="微软雅黑" pitchFamily="34" charset="-122"/>
                <a:ea typeface="微软雅黑" pitchFamily="34" charset="-122"/>
              </a:rPr>
              <a:t>资本的来源因时因国而异</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按</a:t>
            </a:r>
            <a:r>
              <a:rPr lang="zh-CN" altLang="en-US" sz="2000" dirty="0" smtClean="0">
                <a:solidFill>
                  <a:schemeClr val="tx1">
                    <a:lumMod val="75000"/>
                    <a:lumOff val="25000"/>
                  </a:schemeClr>
                </a:solidFill>
                <a:latin typeface="微软雅黑" pitchFamily="34" charset="-122"/>
                <a:ea typeface="微软雅黑" pitchFamily="34" charset="-122"/>
              </a:rPr>
              <a:t>投资</a:t>
            </a:r>
            <a:r>
              <a:rPr lang="zh-CN" altLang="en-US" sz="2000" dirty="0">
                <a:solidFill>
                  <a:schemeClr val="tx1">
                    <a:lumMod val="75000"/>
                    <a:lumOff val="25000"/>
                  </a:schemeClr>
                </a:solidFill>
                <a:latin typeface="微软雅黑" pitchFamily="34" charset="-122"/>
                <a:ea typeface="微软雅黑" pitchFamily="34" charset="-122"/>
              </a:rPr>
              <a:t>方式分</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风险资本分为直接投资资金和</a:t>
            </a:r>
            <a:r>
              <a:rPr lang="zh-CN" altLang="en-US" sz="2000" b="1" dirty="0">
                <a:solidFill>
                  <a:schemeClr val="accent2">
                    <a:lumMod val="75000"/>
                  </a:schemeClr>
                </a:solidFill>
                <a:latin typeface="微软雅黑" pitchFamily="34" charset="-122"/>
                <a:ea typeface="微软雅黑" pitchFamily="34" charset="-122"/>
              </a:rPr>
              <a:t>担保资金</a:t>
            </a:r>
            <a:r>
              <a:rPr lang="zh-CN" altLang="en-US" sz="2000" dirty="0">
                <a:solidFill>
                  <a:schemeClr val="tx1">
                    <a:lumMod val="75000"/>
                    <a:lumOff val="25000"/>
                  </a:schemeClr>
                </a:solidFill>
                <a:latin typeface="微软雅黑" pitchFamily="34" charset="-122"/>
                <a:ea typeface="微软雅黑" pitchFamily="34" charset="-122"/>
              </a:rPr>
              <a:t>两类</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前者</a:t>
            </a:r>
            <a:r>
              <a:rPr lang="zh-CN" altLang="en-US" sz="2000" dirty="0">
                <a:solidFill>
                  <a:schemeClr val="tx1">
                    <a:lumMod val="75000"/>
                    <a:lumOff val="25000"/>
                  </a:schemeClr>
                </a:solidFill>
                <a:latin typeface="微软雅黑" pitchFamily="34" charset="-122"/>
                <a:ea typeface="微软雅黑" pitchFamily="34" charset="-122"/>
              </a:rPr>
              <a:t>以购买股权的方式进入被</a:t>
            </a:r>
            <a:r>
              <a:rPr lang="zh-CN" altLang="en-US" sz="2000" dirty="0" smtClean="0">
                <a:solidFill>
                  <a:schemeClr val="tx1">
                    <a:lumMod val="75000"/>
                    <a:lumOff val="25000"/>
                  </a:schemeClr>
                </a:solidFill>
                <a:latin typeface="微软雅黑" pitchFamily="34" charset="-122"/>
                <a:ea typeface="微软雅黑" pitchFamily="34" charset="-122"/>
              </a:rPr>
              <a:t>投资</a:t>
            </a:r>
            <a:r>
              <a:rPr lang="zh-CN" altLang="en-US" sz="2000" dirty="0">
                <a:solidFill>
                  <a:schemeClr val="tx1">
                    <a:lumMod val="75000"/>
                    <a:lumOff val="25000"/>
                  </a:schemeClr>
                </a:solidFill>
                <a:latin typeface="微软雅黑" pitchFamily="34" charset="-122"/>
                <a:ea typeface="微软雅黑" pitchFamily="34" charset="-122"/>
              </a:rPr>
              <a:t>企业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多为私人资本</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而后者以提供融资担保的方式对被投资企业进行扶助</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并且多</a:t>
            </a:r>
            <a:r>
              <a:rPr lang="zh-CN" altLang="en-US" sz="2000" dirty="0" smtClean="0">
                <a:solidFill>
                  <a:schemeClr val="tx1">
                    <a:lumMod val="75000"/>
                    <a:lumOff val="25000"/>
                  </a:schemeClr>
                </a:solidFill>
                <a:latin typeface="微软雅黑" pitchFamily="34" charset="-122"/>
                <a:ea typeface="微软雅黑" pitchFamily="34" charset="-122"/>
              </a:rPr>
              <a:t>为政府</a:t>
            </a:r>
            <a:r>
              <a:rPr lang="zh-CN" altLang="en-US" sz="2000" dirty="0">
                <a:solidFill>
                  <a:schemeClr val="tx1">
                    <a:lumMod val="75000"/>
                    <a:lumOff val="25000"/>
                  </a:schemeClr>
                </a:solidFill>
                <a:latin typeface="微软雅黑" pitchFamily="34" charset="-122"/>
                <a:ea typeface="微软雅黑" pitchFamily="34" charset="-122"/>
              </a:rPr>
              <a:t>资金。</a:t>
            </a:r>
          </a:p>
        </p:txBody>
      </p:sp>
      <p:sp>
        <p:nvSpPr>
          <p:cNvPr id="25" name="矩形 24"/>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6" name="组合 25"/>
          <p:cNvGrpSpPr/>
          <p:nvPr/>
        </p:nvGrpSpPr>
        <p:grpSpPr>
          <a:xfrm>
            <a:off x="192881" y="893"/>
            <a:ext cx="575915" cy="836495"/>
            <a:chOff x="841003" y="360040"/>
            <a:chExt cx="504056" cy="836712"/>
          </a:xfrm>
          <a:solidFill>
            <a:schemeClr val="accent1"/>
          </a:solidFill>
        </p:grpSpPr>
        <p:sp>
          <p:nvSpPr>
            <p:cNvPr id="27" name="矩形 26"/>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8" name="等腰三角形 27"/>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0" name="矩形 2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9"/>
          <p:cNvSpPr txBox="1"/>
          <p:nvPr/>
        </p:nvSpPr>
        <p:spPr>
          <a:xfrm>
            <a:off x="840784" y="203271"/>
            <a:ext cx="56933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a:t>
            </a:r>
            <a:r>
              <a:rPr lang="zh-CN" altLang="en-US" sz="2400" b="1" dirty="0" smtClean="0">
                <a:solidFill>
                  <a:schemeClr val="tx1">
                    <a:lumMod val="75000"/>
                    <a:lumOff val="25000"/>
                  </a:schemeClr>
                </a:solidFill>
                <a:latin typeface="微软雅黑" pitchFamily="34" charset="-122"/>
                <a:ea typeface="微软雅黑" pitchFamily="34" charset="-122"/>
              </a:rPr>
              <a:t>风险投资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smtClean="0">
                <a:solidFill>
                  <a:schemeClr val="tx1">
                    <a:lumMod val="75000"/>
                    <a:lumOff val="25000"/>
                  </a:schemeClr>
                </a:solidFill>
                <a:latin typeface="微软雅黑" pitchFamily="34" charset="-122"/>
                <a:ea typeface="微软雅黑" pitchFamily="34" charset="-122"/>
              </a:rPr>
              <a:t>一</a:t>
            </a:r>
            <a:r>
              <a:rPr lang="en-US" altLang="zh-CN" sz="2400" b="1" dirty="0" smtClean="0">
                <a:solidFill>
                  <a:schemeClr val="tx1">
                    <a:lumMod val="75000"/>
                    <a:lumOff val="25000"/>
                  </a:schemeClr>
                </a:solidFill>
                <a:latin typeface="微软雅黑" pitchFamily="34" charset="-122"/>
                <a:ea typeface="微软雅黑" pitchFamily="34" charset="-122"/>
              </a:rPr>
              <a:t>) </a:t>
            </a:r>
            <a:r>
              <a:rPr lang="zh-CN" altLang="en-US" sz="2400" b="1" dirty="0" smtClean="0">
                <a:solidFill>
                  <a:schemeClr val="tx1">
                    <a:lumMod val="75000"/>
                    <a:lumOff val="25000"/>
                  </a:schemeClr>
                </a:solidFill>
                <a:latin typeface="微软雅黑" pitchFamily="34" charset="-122"/>
                <a:ea typeface="微软雅黑" pitchFamily="34" charset="-122"/>
              </a:rPr>
              <a:t>风险投资的六要素</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00068245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2" presetClass="entr" presetSubtype="4"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down)">
                                      <p:cBhvr>
                                        <p:cTn id="10" dur="500"/>
                                        <p:tgtEl>
                                          <p:spTgt spid="4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7" name="组合 26"/>
          <p:cNvGrpSpPr/>
          <p:nvPr/>
        </p:nvGrpSpPr>
        <p:grpSpPr>
          <a:xfrm>
            <a:off x="192881" y="893"/>
            <a:ext cx="575915" cy="836495"/>
            <a:chOff x="841003" y="360040"/>
            <a:chExt cx="504056" cy="836712"/>
          </a:xfrm>
          <a:solidFill>
            <a:schemeClr val="accent1"/>
          </a:solidFill>
        </p:grpSpPr>
        <p:sp>
          <p:nvSpPr>
            <p:cNvPr id="28" name="矩形 2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文本框 9"/>
          <p:cNvSpPr txBox="1"/>
          <p:nvPr/>
        </p:nvSpPr>
        <p:spPr>
          <a:xfrm>
            <a:off x="840784" y="203271"/>
            <a:ext cx="57378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a:t>
            </a:r>
            <a:r>
              <a:rPr lang="zh-CN" altLang="en-US" sz="2400" b="1" dirty="0" smtClean="0">
                <a:solidFill>
                  <a:schemeClr val="tx1">
                    <a:lumMod val="75000"/>
                    <a:lumOff val="25000"/>
                  </a:schemeClr>
                </a:solidFill>
                <a:latin typeface="微软雅黑" pitchFamily="34" charset="-122"/>
                <a:ea typeface="微软雅黑" pitchFamily="34" charset="-122"/>
              </a:rPr>
              <a:t>风险投资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风险投资人</a:t>
            </a:r>
          </a:p>
        </p:txBody>
      </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736101" y="1583914"/>
            <a:ext cx="2479580" cy="48020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solidFill>
                <a:schemeClr val="bg1"/>
              </a:solidFill>
              <a:latin typeface="微软雅黑"/>
              <a:ea typeface="微软雅黑"/>
              <a:cs typeface="+mn-ea"/>
              <a:sym typeface="微软雅黑"/>
            </a:endParaRPr>
          </a:p>
        </p:txBody>
      </p:sp>
      <p:sp>
        <p:nvSpPr>
          <p:cNvPr id="45" name="TextBox 44"/>
          <p:cNvSpPr txBox="1"/>
          <p:nvPr/>
        </p:nvSpPr>
        <p:spPr>
          <a:xfrm>
            <a:off x="1142661" y="1593239"/>
            <a:ext cx="1660082" cy="400116"/>
          </a:xfrm>
          <a:prstGeom prst="rect">
            <a:avLst/>
          </a:prstGeom>
          <a:noFill/>
        </p:spPr>
        <p:txBody>
          <a:bodyPr wrap="none" lIns="121926" tIns="60963" rIns="121926" bIns="60963" rtlCol="0">
            <a:spAutoFit/>
          </a:bodyPr>
          <a:lstStyle/>
          <a:p>
            <a:r>
              <a:rPr lang="en-US" altLang="zh-CN" dirty="0">
                <a:solidFill>
                  <a:schemeClr val="bg1"/>
                </a:solidFill>
                <a:latin typeface="微软雅黑"/>
                <a:ea typeface="微软雅黑"/>
                <a:cs typeface="+mn-ea"/>
                <a:sym typeface="微软雅黑"/>
              </a:rPr>
              <a:t>1. </a:t>
            </a:r>
            <a:r>
              <a:rPr lang="zh-CN" altLang="en-US" dirty="0">
                <a:solidFill>
                  <a:schemeClr val="bg1"/>
                </a:solidFill>
                <a:latin typeface="微软雅黑"/>
                <a:ea typeface="微软雅黑"/>
                <a:cs typeface="+mn-ea"/>
                <a:sym typeface="微软雅黑"/>
              </a:rPr>
              <a:t>风险资本家</a:t>
            </a:r>
          </a:p>
        </p:txBody>
      </p:sp>
      <p:sp>
        <p:nvSpPr>
          <p:cNvPr id="46" name="TextBox 45"/>
          <p:cNvSpPr txBox="1"/>
          <p:nvPr/>
        </p:nvSpPr>
        <p:spPr>
          <a:xfrm>
            <a:off x="623392" y="2245584"/>
            <a:ext cx="2688299" cy="3415813"/>
          </a:xfrm>
          <a:prstGeom prst="rect">
            <a:avLst/>
          </a:prstGeom>
          <a:noFill/>
        </p:spPr>
        <p:txBody>
          <a:bodyPr wrap="square" lIns="121926" tIns="60963" rIns="121926" bIns="60963" rtlCol="0">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sym typeface="微软雅黑"/>
              </a:rPr>
              <a:t>他们是向其他企业投资的企业家</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a:solidFill>
                  <a:schemeClr val="tx1">
                    <a:lumMod val="75000"/>
                    <a:lumOff val="25000"/>
                  </a:schemeClr>
                </a:solidFill>
                <a:latin typeface="微软雅黑" pitchFamily="34" charset="-122"/>
                <a:ea typeface="微软雅黑" pitchFamily="34" charset="-122"/>
                <a:sym typeface="微软雅黑"/>
              </a:rPr>
              <a:t>与其他风险投资人一样</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a:solidFill>
                  <a:schemeClr val="tx1">
                    <a:lumMod val="75000"/>
                    <a:lumOff val="25000"/>
                  </a:schemeClr>
                </a:solidFill>
                <a:latin typeface="微软雅黑" pitchFamily="34" charset="-122"/>
                <a:ea typeface="微软雅黑" pitchFamily="34" charset="-122"/>
                <a:sym typeface="微软雅黑"/>
              </a:rPr>
              <a:t>他们通过投资来获得</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利润。</a:t>
            </a:r>
            <a:endParaRPr lang="en-US" altLang="zh-CN" sz="2000" dirty="0" smtClean="0">
              <a:solidFill>
                <a:schemeClr val="tx1">
                  <a:lumMod val="75000"/>
                  <a:lumOff val="25000"/>
                </a:schemeClr>
              </a:solidFill>
              <a:latin typeface="微软雅黑" pitchFamily="34" charset="-122"/>
              <a:ea typeface="微软雅黑" pitchFamily="34" charset="-122"/>
              <a:sym typeface="微软雅黑"/>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sym typeface="微软雅黑"/>
              </a:rPr>
              <a:t>但</a:t>
            </a:r>
            <a:r>
              <a:rPr lang="zh-CN" altLang="en-US" sz="2000" dirty="0">
                <a:solidFill>
                  <a:schemeClr val="tx1">
                    <a:lumMod val="75000"/>
                    <a:lumOff val="25000"/>
                  </a:schemeClr>
                </a:solidFill>
                <a:latin typeface="微软雅黑" pitchFamily="34" charset="-122"/>
                <a:ea typeface="微软雅黑" pitchFamily="34" charset="-122"/>
                <a:sym typeface="微软雅黑"/>
              </a:rPr>
              <a:t>不同的是风险资本家所投出的资本全部归其自身所有</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a:solidFill>
                  <a:schemeClr val="tx1">
                    <a:lumMod val="75000"/>
                    <a:lumOff val="25000"/>
                  </a:schemeClr>
                </a:solidFill>
                <a:latin typeface="微软雅黑" pitchFamily="34" charset="-122"/>
                <a:ea typeface="微软雅黑" pitchFamily="34" charset="-122"/>
                <a:sym typeface="微软雅黑"/>
              </a:rPr>
              <a:t>而不是受托管理的资本。</a:t>
            </a:r>
            <a:endParaRPr lang="en-US" altLang="zh-CN" sz="2000" dirty="0">
              <a:solidFill>
                <a:schemeClr val="tx1">
                  <a:lumMod val="75000"/>
                  <a:lumOff val="25000"/>
                </a:schemeClr>
              </a:solidFill>
              <a:latin typeface="微软雅黑" pitchFamily="34" charset="-122"/>
              <a:ea typeface="微软雅黑" pitchFamily="34" charset="-122"/>
              <a:sym typeface="微软雅黑"/>
            </a:endParaRPr>
          </a:p>
        </p:txBody>
      </p:sp>
      <p:sp>
        <p:nvSpPr>
          <p:cNvPr id="47" name="矩形 46"/>
          <p:cNvSpPr/>
          <p:nvPr/>
        </p:nvSpPr>
        <p:spPr>
          <a:xfrm>
            <a:off x="3537107" y="1573302"/>
            <a:ext cx="2479580" cy="48020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solidFill>
                <a:schemeClr val="bg1"/>
              </a:solidFill>
              <a:latin typeface="微软雅黑"/>
              <a:ea typeface="微软雅黑"/>
              <a:cs typeface="+mn-ea"/>
              <a:sym typeface="微软雅黑"/>
            </a:endParaRPr>
          </a:p>
        </p:txBody>
      </p:sp>
      <p:sp>
        <p:nvSpPr>
          <p:cNvPr id="48" name="TextBox 47"/>
          <p:cNvSpPr txBox="1"/>
          <p:nvPr/>
        </p:nvSpPr>
        <p:spPr>
          <a:xfrm>
            <a:off x="3884448" y="1604691"/>
            <a:ext cx="1890914" cy="400116"/>
          </a:xfrm>
          <a:prstGeom prst="rect">
            <a:avLst/>
          </a:prstGeom>
          <a:noFill/>
        </p:spPr>
        <p:txBody>
          <a:bodyPr wrap="none" lIns="121926" tIns="60963" rIns="121926" bIns="60963" rtlCol="0">
            <a:spAutoFit/>
          </a:bodyPr>
          <a:lstStyle/>
          <a:p>
            <a:r>
              <a:rPr lang="en-US" altLang="zh-CN" dirty="0">
                <a:solidFill>
                  <a:schemeClr val="bg1"/>
                </a:solidFill>
                <a:latin typeface="微软雅黑"/>
                <a:ea typeface="微软雅黑"/>
                <a:cs typeface="+mn-ea"/>
                <a:sym typeface="微软雅黑"/>
              </a:rPr>
              <a:t>2. </a:t>
            </a:r>
            <a:r>
              <a:rPr lang="zh-CN" altLang="en-US" dirty="0">
                <a:solidFill>
                  <a:schemeClr val="bg1"/>
                </a:solidFill>
                <a:latin typeface="微软雅黑"/>
                <a:ea typeface="微软雅黑"/>
                <a:cs typeface="+mn-ea"/>
                <a:sym typeface="微软雅黑"/>
              </a:rPr>
              <a:t>风险投资公司</a:t>
            </a:r>
          </a:p>
        </p:txBody>
      </p:sp>
      <p:sp>
        <p:nvSpPr>
          <p:cNvPr id="49" name="矩形 48"/>
          <p:cNvSpPr/>
          <p:nvPr/>
        </p:nvSpPr>
        <p:spPr>
          <a:xfrm>
            <a:off x="6304719" y="1566591"/>
            <a:ext cx="2479580" cy="48020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solidFill>
                <a:schemeClr val="bg1"/>
              </a:solidFill>
              <a:latin typeface="微软雅黑"/>
              <a:ea typeface="微软雅黑"/>
              <a:cs typeface="+mn-ea"/>
              <a:sym typeface="微软雅黑"/>
            </a:endParaRPr>
          </a:p>
        </p:txBody>
      </p:sp>
      <p:sp>
        <p:nvSpPr>
          <p:cNvPr id="50" name="TextBox 49"/>
          <p:cNvSpPr txBox="1"/>
          <p:nvPr/>
        </p:nvSpPr>
        <p:spPr>
          <a:xfrm>
            <a:off x="6356847" y="1614177"/>
            <a:ext cx="2352579" cy="400116"/>
          </a:xfrm>
          <a:prstGeom prst="rect">
            <a:avLst/>
          </a:prstGeom>
          <a:noFill/>
        </p:spPr>
        <p:txBody>
          <a:bodyPr wrap="none" lIns="121926" tIns="60963" rIns="121926" bIns="60963" rtlCol="0">
            <a:spAutoFit/>
          </a:bodyPr>
          <a:lstStyle/>
          <a:p>
            <a:r>
              <a:rPr lang="en-US" altLang="zh-CN" dirty="0">
                <a:solidFill>
                  <a:schemeClr val="bg1"/>
                </a:solidFill>
                <a:latin typeface="微软雅黑"/>
                <a:ea typeface="微软雅黑"/>
                <a:cs typeface="+mn-ea"/>
                <a:sym typeface="微软雅黑"/>
              </a:rPr>
              <a:t>3. </a:t>
            </a:r>
            <a:r>
              <a:rPr lang="zh-CN" altLang="en-US" dirty="0">
                <a:solidFill>
                  <a:schemeClr val="bg1"/>
                </a:solidFill>
                <a:latin typeface="微软雅黑"/>
                <a:ea typeface="微软雅黑"/>
                <a:cs typeface="+mn-ea"/>
                <a:sym typeface="微软雅黑"/>
              </a:rPr>
              <a:t>产业附属投资公司</a:t>
            </a:r>
          </a:p>
        </p:txBody>
      </p:sp>
      <p:sp>
        <p:nvSpPr>
          <p:cNvPr id="51" name="矩形 50"/>
          <p:cNvSpPr/>
          <p:nvPr/>
        </p:nvSpPr>
        <p:spPr>
          <a:xfrm>
            <a:off x="9089027" y="1542992"/>
            <a:ext cx="2479580" cy="48020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solidFill>
                <a:schemeClr val="bg1"/>
              </a:solidFill>
              <a:latin typeface="微软雅黑"/>
              <a:ea typeface="微软雅黑"/>
              <a:cs typeface="+mn-ea"/>
              <a:sym typeface="微软雅黑"/>
            </a:endParaRPr>
          </a:p>
        </p:txBody>
      </p:sp>
      <p:sp>
        <p:nvSpPr>
          <p:cNvPr id="52" name="TextBox 51"/>
          <p:cNvSpPr txBox="1"/>
          <p:nvPr/>
        </p:nvSpPr>
        <p:spPr>
          <a:xfrm>
            <a:off x="9524544" y="1583521"/>
            <a:ext cx="1660082" cy="400116"/>
          </a:xfrm>
          <a:prstGeom prst="rect">
            <a:avLst/>
          </a:prstGeom>
          <a:noFill/>
        </p:spPr>
        <p:txBody>
          <a:bodyPr wrap="none" lIns="121926" tIns="60963" rIns="121926" bIns="60963" rtlCol="0">
            <a:spAutoFit/>
          </a:bodyPr>
          <a:lstStyle/>
          <a:p>
            <a:r>
              <a:rPr lang="en-US" altLang="zh-CN" dirty="0">
                <a:solidFill>
                  <a:schemeClr val="bg1"/>
                </a:solidFill>
                <a:latin typeface="微软雅黑"/>
                <a:ea typeface="微软雅黑"/>
                <a:cs typeface="+mn-ea"/>
                <a:sym typeface="微软雅黑"/>
              </a:rPr>
              <a:t>4. </a:t>
            </a:r>
            <a:r>
              <a:rPr lang="zh-CN" altLang="en-US" dirty="0">
                <a:solidFill>
                  <a:schemeClr val="bg1"/>
                </a:solidFill>
                <a:latin typeface="微软雅黑"/>
                <a:ea typeface="微软雅黑"/>
                <a:cs typeface="+mn-ea"/>
                <a:sym typeface="微软雅黑"/>
              </a:rPr>
              <a:t>天使</a:t>
            </a:r>
            <a:r>
              <a:rPr lang="zh-CN" altLang="en-US" dirty="0" smtClean="0">
                <a:solidFill>
                  <a:schemeClr val="bg1"/>
                </a:solidFill>
                <a:latin typeface="微软雅黑"/>
                <a:ea typeface="微软雅黑"/>
                <a:cs typeface="+mn-ea"/>
                <a:sym typeface="微软雅黑"/>
              </a:rPr>
              <a:t>投资人</a:t>
            </a:r>
            <a:endParaRPr lang="zh-CN" altLang="en-US" dirty="0">
              <a:solidFill>
                <a:schemeClr val="bg1"/>
              </a:solidFill>
              <a:latin typeface="微软雅黑"/>
              <a:ea typeface="微软雅黑"/>
              <a:cs typeface="+mn-ea"/>
              <a:sym typeface="微软雅黑"/>
            </a:endParaRPr>
          </a:p>
        </p:txBody>
      </p:sp>
      <p:sp>
        <p:nvSpPr>
          <p:cNvPr id="53" name="TextBox 52"/>
          <p:cNvSpPr txBox="1"/>
          <p:nvPr/>
        </p:nvSpPr>
        <p:spPr>
          <a:xfrm>
            <a:off x="3407701" y="2254228"/>
            <a:ext cx="2688299" cy="2307817"/>
          </a:xfrm>
          <a:prstGeom prst="rect">
            <a:avLst/>
          </a:prstGeom>
          <a:noFill/>
        </p:spPr>
        <p:txBody>
          <a:bodyPr wrap="square" lIns="121926" tIns="60963" rIns="121926" bIns="60963" rtlCol="0">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sym typeface="微软雅黑"/>
              </a:rPr>
              <a:t>风险投资公司的种类有很多种</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a:solidFill>
                  <a:schemeClr val="tx1">
                    <a:lumMod val="75000"/>
                    <a:lumOff val="25000"/>
                  </a:schemeClr>
                </a:solidFill>
                <a:latin typeface="微软雅黑" pitchFamily="34" charset="-122"/>
                <a:ea typeface="微软雅黑" pitchFamily="34" charset="-122"/>
                <a:sym typeface="微软雅黑"/>
              </a:rPr>
              <a:t>但是大部分公司通过风险投资基金来进行投资</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这些基金</a:t>
            </a:r>
            <a:r>
              <a:rPr lang="zh-CN" altLang="en-US" sz="2000" dirty="0">
                <a:solidFill>
                  <a:schemeClr val="tx1">
                    <a:lumMod val="75000"/>
                    <a:lumOff val="25000"/>
                  </a:schemeClr>
                </a:solidFill>
                <a:latin typeface="微软雅黑" pitchFamily="34" charset="-122"/>
                <a:ea typeface="微软雅黑" pitchFamily="34" charset="-122"/>
                <a:sym typeface="微软雅黑"/>
              </a:rPr>
              <a:t>一般以有限合伙制为组织形式。</a:t>
            </a:r>
            <a:endParaRPr lang="en-US" altLang="zh-CN" sz="2000" dirty="0">
              <a:solidFill>
                <a:schemeClr val="tx1">
                  <a:lumMod val="75000"/>
                  <a:lumOff val="25000"/>
                </a:schemeClr>
              </a:solidFill>
              <a:latin typeface="微软雅黑" pitchFamily="34" charset="-122"/>
              <a:ea typeface="微软雅黑" pitchFamily="34" charset="-122"/>
              <a:sym typeface="微软雅黑"/>
            </a:endParaRPr>
          </a:p>
        </p:txBody>
      </p:sp>
      <p:sp>
        <p:nvSpPr>
          <p:cNvPr id="54" name="TextBox 53"/>
          <p:cNvSpPr txBox="1"/>
          <p:nvPr/>
        </p:nvSpPr>
        <p:spPr>
          <a:xfrm>
            <a:off x="6180460" y="2223433"/>
            <a:ext cx="2688299" cy="3415813"/>
          </a:xfrm>
          <a:prstGeom prst="rect">
            <a:avLst/>
          </a:prstGeom>
          <a:noFill/>
        </p:spPr>
        <p:txBody>
          <a:bodyPr wrap="square" lIns="121926" tIns="60963" rIns="121926" bIns="60963" rtlCol="0">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sym typeface="微软雅黑"/>
              </a:rPr>
              <a:t>这类投资公司往往是一些非金融性实业公司下属的独立风险投资机构</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a:solidFill>
                  <a:schemeClr val="tx1">
                    <a:lumMod val="75000"/>
                    <a:lumOff val="25000"/>
                  </a:schemeClr>
                </a:solidFill>
                <a:latin typeface="微软雅黑" pitchFamily="34" charset="-122"/>
                <a:ea typeface="微软雅黑" pitchFamily="34" charset="-122"/>
                <a:sym typeface="微软雅黑"/>
              </a:rPr>
              <a:t>他们代表母</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公司</a:t>
            </a:r>
            <a:r>
              <a:rPr lang="zh-CN" altLang="en-US" sz="2000" dirty="0">
                <a:solidFill>
                  <a:schemeClr val="tx1">
                    <a:lumMod val="75000"/>
                    <a:lumOff val="25000"/>
                  </a:schemeClr>
                </a:solidFill>
                <a:latin typeface="微软雅黑" pitchFamily="34" charset="-122"/>
                <a:ea typeface="微软雅黑" pitchFamily="34" charset="-122"/>
                <a:sym typeface="微软雅黑"/>
              </a:rPr>
              <a:t>的利益进行投资</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a:t>
            </a:r>
            <a:endParaRPr lang="en-US" altLang="zh-CN" sz="2000" dirty="0" smtClean="0">
              <a:solidFill>
                <a:schemeClr val="tx1">
                  <a:lumMod val="75000"/>
                  <a:lumOff val="25000"/>
                </a:schemeClr>
              </a:solidFill>
              <a:latin typeface="微软雅黑" pitchFamily="34" charset="-122"/>
              <a:ea typeface="微软雅黑" pitchFamily="34" charset="-122"/>
              <a:sym typeface="微软雅黑"/>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sym typeface="微软雅黑"/>
              </a:rPr>
              <a:t>这</a:t>
            </a:r>
            <a:r>
              <a:rPr lang="zh-CN" altLang="en-US" sz="2000" dirty="0">
                <a:solidFill>
                  <a:schemeClr val="tx1">
                    <a:lumMod val="75000"/>
                    <a:lumOff val="25000"/>
                  </a:schemeClr>
                </a:solidFill>
                <a:latin typeface="微软雅黑" pitchFamily="34" charset="-122"/>
                <a:ea typeface="微软雅黑" pitchFamily="34" charset="-122"/>
                <a:sym typeface="微软雅黑"/>
              </a:rPr>
              <a:t>类投资人通常主要将资金投向一些特定的行业。</a:t>
            </a:r>
            <a:endParaRPr lang="en-US" altLang="zh-CN" sz="2000" dirty="0">
              <a:solidFill>
                <a:schemeClr val="tx1">
                  <a:lumMod val="75000"/>
                  <a:lumOff val="25000"/>
                </a:schemeClr>
              </a:solidFill>
              <a:latin typeface="微软雅黑" pitchFamily="34" charset="-122"/>
              <a:ea typeface="微软雅黑" pitchFamily="34" charset="-122"/>
              <a:sym typeface="微软雅黑"/>
            </a:endParaRPr>
          </a:p>
        </p:txBody>
      </p:sp>
      <p:sp>
        <p:nvSpPr>
          <p:cNvPr id="55" name="TextBox 54"/>
          <p:cNvSpPr txBox="1"/>
          <p:nvPr/>
        </p:nvSpPr>
        <p:spPr>
          <a:xfrm>
            <a:off x="8976320" y="2245584"/>
            <a:ext cx="2688299" cy="3046481"/>
          </a:xfrm>
          <a:prstGeom prst="rect">
            <a:avLst/>
          </a:prstGeom>
          <a:noFill/>
        </p:spPr>
        <p:txBody>
          <a:bodyPr wrap="square" lIns="121926" tIns="60963" rIns="121926" bIns="60963" rtlCol="0">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sym typeface="微软雅黑"/>
              </a:rPr>
              <a:t>这类投资人通常投资于非常年轻的公司以帮助这些公司迅速启动</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a:t>
            </a:r>
            <a:endParaRPr lang="en-US" altLang="zh-CN" sz="2000" dirty="0" smtClean="0">
              <a:solidFill>
                <a:schemeClr val="tx1">
                  <a:lumMod val="75000"/>
                  <a:lumOff val="25000"/>
                </a:schemeClr>
              </a:solidFill>
              <a:latin typeface="微软雅黑" pitchFamily="34" charset="-122"/>
              <a:ea typeface="微软雅黑" pitchFamily="34" charset="-122"/>
              <a:sym typeface="微软雅黑"/>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sym typeface="微软雅黑"/>
              </a:rPr>
              <a:t>在</a:t>
            </a:r>
            <a:r>
              <a:rPr lang="zh-CN" altLang="en-US" sz="2000" dirty="0">
                <a:solidFill>
                  <a:schemeClr val="tx1">
                    <a:lumMod val="75000"/>
                    <a:lumOff val="25000"/>
                  </a:schemeClr>
                </a:solidFill>
                <a:latin typeface="微软雅黑" pitchFamily="34" charset="-122"/>
                <a:ea typeface="微软雅黑" pitchFamily="34" charset="-122"/>
                <a:sym typeface="微软雅黑"/>
              </a:rPr>
              <a:t>风险投资领域</a:t>
            </a:r>
            <a:r>
              <a:rPr lang="en-US" altLang="zh-CN" sz="2000" dirty="0" smtClean="0">
                <a:solidFill>
                  <a:schemeClr val="tx1">
                    <a:lumMod val="75000"/>
                    <a:lumOff val="25000"/>
                  </a:schemeClr>
                </a:solidFill>
                <a:latin typeface="微软雅黑" pitchFamily="34" charset="-122"/>
                <a:ea typeface="微软雅黑" pitchFamily="34" charset="-122"/>
                <a:sym typeface="微软雅黑"/>
              </a:rPr>
              <a:t>,“</a:t>
            </a:r>
            <a:r>
              <a:rPr lang="zh-CN" altLang="en-US" sz="2000" dirty="0">
                <a:solidFill>
                  <a:schemeClr val="tx1">
                    <a:lumMod val="75000"/>
                    <a:lumOff val="25000"/>
                  </a:schemeClr>
                </a:solidFill>
                <a:latin typeface="微软雅黑" pitchFamily="34" charset="-122"/>
                <a:ea typeface="微软雅黑" pitchFamily="34" charset="-122"/>
                <a:sym typeface="微软雅黑"/>
              </a:rPr>
              <a:t>天使投资人” 这个词指的是企业家的第一批</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投资人。</a:t>
            </a:r>
            <a:endParaRPr lang="en-US" altLang="zh-CN" sz="2000" dirty="0">
              <a:solidFill>
                <a:schemeClr val="tx1">
                  <a:lumMod val="75000"/>
                  <a:lumOff val="25000"/>
                </a:schemeClr>
              </a:solidFill>
              <a:latin typeface="微软雅黑" pitchFamily="34" charset="-122"/>
              <a:ea typeface="微软雅黑" pitchFamily="34" charset="-122"/>
              <a:sym typeface="微软雅黑"/>
            </a:endParaRPr>
          </a:p>
        </p:txBody>
      </p:sp>
    </p:spTree>
    <p:extLst>
      <p:ext uri="{BB962C8B-B14F-4D97-AF65-F5344CB8AC3E}">
        <p14:creationId xmlns:p14="http://schemas.microsoft.com/office/powerpoint/2010/main" val="289221985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down)">
                                      <p:cBhvr>
                                        <p:cTn id="7" dur="500"/>
                                        <p:tgtEl>
                                          <p:spTgt spid="4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wipe(down)">
                                      <p:cBhvr>
                                        <p:cTn id="10" dur="500"/>
                                        <p:tgtEl>
                                          <p:spTgt spid="45"/>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wipe(down)">
                                      <p:cBhvr>
                                        <p:cTn id="13" dur="500"/>
                                        <p:tgtEl>
                                          <p:spTgt spid="46"/>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47"/>
                                        </p:tgtEl>
                                        <p:attrNameLst>
                                          <p:attrName>style.visibility</p:attrName>
                                        </p:attrNameLst>
                                      </p:cBhvr>
                                      <p:to>
                                        <p:strVal val="visible"/>
                                      </p:to>
                                    </p:set>
                                    <p:anim calcmode="lin" valueType="num">
                                      <p:cBhvr>
                                        <p:cTn id="18" dur="500" fill="hold"/>
                                        <p:tgtEl>
                                          <p:spTgt spid="47"/>
                                        </p:tgtEl>
                                        <p:attrNameLst>
                                          <p:attrName>ppt_w</p:attrName>
                                        </p:attrNameLst>
                                      </p:cBhvr>
                                      <p:tavLst>
                                        <p:tav tm="0">
                                          <p:val>
                                            <p:fltVal val="0"/>
                                          </p:val>
                                        </p:tav>
                                        <p:tav tm="100000">
                                          <p:val>
                                            <p:strVal val="#ppt_w"/>
                                          </p:val>
                                        </p:tav>
                                      </p:tavLst>
                                    </p:anim>
                                    <p:anim calcmode="lin" valueType="num">
                                      <p:cBhvr>
                                        <p:cTn id="19" dur="500" fill="hold"/>
                                        <p:tgtEl>
                                          <p:spTgt spid="47"/>
                                        </p:tgtEl>
                                        <p:attrNameLst>
                                          <p:attrName>ppt_h</p:attrName>
                                        </p:attrNameLst>
                                      </p:cBhvr>
                                      <p:tavLst>
                                        <p:tav tm="0">
                                          <p:val>
                                            <p:fltVal val="0"/>
                                          </p:val>
                                        </p:tav>
                                        <p:tav tm="100000">
                                          <p:val>
                                            <p:strVal val="#ppt_h"/>
                                          </p:val>
                                        </p:tav>
                                      </p:tavLst>
                                    </p:anim>
                                    <p:animEffect transition="in" filter="fade">
                                      <p:cBhvr>
                                        <p:cTn id="20" dur="500"/>
                                        <p:tgtEl>
                                          <p:spTgt spid="47"/>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48"/>
                                        </p:tgtEl>
                                        <p:attrNameLst>
                                          <p:attrName>style.visibility</p:attrName>
                                        </p:attrNameLst>
                                      </p:cBhvr>
                                      <p:to>
                                        <p:strVal val="visible"/>
                                      </p:to>
                                    </p:set>
                                    <p:anim calcmode="lin" valueType="num">
                                      <p:cBhvr>
                                        <p:cTn id="23" dur="500" fill="hold"/>
                                        <p:tgtEl>
                                          <p:spTgt spid="48"/>
                                        </p:tgtEl>
                                        <p:attrNameLst>
                                          <p:attrName>ppt_w</p:attrName>
                                        </p:attrNameLst>
                                      </p:cBhvr>
                                      <p:tavLst>
                                        <p:tav tm="0">
                                          <p:val>
                                            <p:fltVal val="0"/>
                                          </p:val>
                                        </p:tav>
                                        <p:tav tm="100000">
                                          <p:val>
                                            <p:strVal val="#ppt_w"/>
                                          </p:val>
                                        </p:tav>
                                      </p:tavLst>
                                    </p:anim>
                                    <p:anim calcmode="lin" valueType="num">
                                      <p:cBhvr>
                                        <p:cTn id="24" dur="500" fill="hold"/>
                                        <p:tgtEl>
                                          <p:spTgt spid="48"/>
                                        </p:tgtEl>
                                        <p:attrNameLst>
                                          <p:attrName>ppt_h</p:attrName>
                                        </p:attrNameLst>
                                      </p:cBhvr>
                                      <p:tavLst>
                                        <p:tav tm="0">
                                          <p:val>
                                            <p:fltVal val="0"/>
                                          </p:val>
                                        </p:tav>
                                        <p:tav tm="100000">
                                          <p:val>
                                            <p:strVal val="#ppt_h"/>
                                          </p:val>
                                        </p:tav>
                                      </p:tavLst>
                                    </p:anim>
                                    <p:animEffect transition="in" filter="fade">
                                      <p:cBhvr>
                                        <p:cTn id="25" dur="500"/>
                                        <p:tgtEl>
                                          <p:spTgt spid="48"/>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53"/>
                                        </p:tgtEl>
                                        <p:attrNameLst>
                                          <p:attrName>style.visibility</p:attrName>
                                        </p:attrNameLst>
                                      </p:cBhvr>
                                      <p:to>
                                        <p:strVal val="visible"/>
                                      </p:to>
                                    </p:set>
                                    <p:anim calcmode="lin" valueType="num">
                                      <p:cBhvr>
                                        <p:cTn id="28" dur="500" fill="hold"/>
                                        <p:tgtEl>
                                          <p:spTgt spid="53"/>
                                        </p:tgtEl>
                                        <p:attrNameLst>
                                          <p:attrName>ppt_w</p:attrName>
                                        </p:attrNameLst>
                                      </p:cBhvr>
                                      <p:tavLst>
                                        <p:tav tm="0">
                                          <p:val>
                                            <p:fltVal val="0"/>
                                          </p:val>
                                        </p:tav>
                                        <p:tav tm="100000">
                                          <p:val>
                                            <p:strVal val="#ppt_w"/>
                                          </p:val>
                                        </p:tav>
                                      </p:tavLst>
                                    </p:anim>
                                    <p:anim calcmode="lin" valueType="num">
                                      <p:cBhvr>
                                        <p:cTn id="29" dur="500" fill="hold"/>
                                        <p:tgtEl>
                                          <p:spTgt spid="53"/>
                                        </p:tgtEl>
                                        <p:attrNameLst>
                                          <p:attrName>ppt_h</p:attrName>
                                        </p:attrNameLst>
                                      </p:cBhvr>
                                      <p:tavLst>
                                        <p:tav tm="0">
                                          <p:val>
                                            <p:fltVal val="0"/>
                                          </p:val>
                                        </p:tav>
                                        <p:tav tm="100000">
                                          <p:val>
                                            <p:strVal val="#ppt_h"/>
                                          </p:val>
                                        </p:tav>
                                      </p:tavLst>
                                    </p:anim>
                                    <p:animEffect transition="in" filter="fade">
                                      <p:cBhvr>
                                        <p:cTn id="30" dur="500"/>
                                        <p:tgtEl>
                                          <p:spTgt spid="53"/>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barn(inVertical)">
                                      <p:cBhvr>
                                        <p:cTn id="35" dur="500"/>
                                        <p:tgtEl>
                                          <p:spTgt spid="49"/>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barn(inVertical)">
                                      <p:cBhvr>
                                        <p:cTn id="38" dur="500"/>
                                        <p:tgtEl>
                                          <p:spTgt spid="50"/>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barn(inVertical)">
                                      <p:cBhvr>
                                        <p:cTn id="41" dur="500"/>
                                        <p:tgtEl>
                                          <p:spTgt spid="54"/>
                                        </p:tgtEl>
                                      </p:cBhvr>
                                    </p:animEffect>
                                  </p:childTnLst>
                                </p:cTn>
                              </p:par>
                            </p:childTnLst>
                          </p:cTn>
                        </p:par>
                      </p:childTnLst>
                    </p:cTn>
                  </p:par>
                  <p:par>
                    <p:cTn id="42" fill="hold">
                      <p:stCondLst>
                        <p:cond delay="indefinite"/>
                      </p:stCondLst>
                      <p:childTnLst>
                        <p:par>
                          <p:cTn id="43" fill="hold">
                            <p:stCondLst>
                              <p:cond delay="0"/>
                            </p:stCondLst>
                            <p:childTnLst>
                              <p:par>
                                <p:cTn id="44" presetID="26" presetClass="entr" presetSubtype="0" fill="hold" grpId="0" nodeType="click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wipe(down)">
                                      <p:cBhvr>
                                        <p:cTn id="46" dur="580">
                                          <p:stCondLst>
                                            <p:cond delay="0"/>
                                          </p:stCondLst>
                                        </p:cTn>
                                        <p:tgtEl>
                                          <p:spTgt spid="51"/>
                                        </p:tgtEl>
                                      </p:cBhvr>
                                    </p:animEffect>
                                    <p:anim calcmode="lin" valueType="num">
                                      <p:cBhvr>
                                        <p:cTn id="47" dur="1822" tmFilter="0,0; 0.14,0.36; 0.43,0.73; 0.71,0.91; 1.0,1.0">
                                          <p:stCondLst>
                                            <p:cond delay="0"/>
                                          </p:stCondLst>
                                        </p:cTn>
                                        <p:tgtEl>
                                          <p:spTgt spid="51"/>
                                        </p:tgtEl>
                                        <p:attrNameLst>
                                          <p:attrName>ppt_x</p:attrName>
                                        </p:attrNameLst>
                                      </p:cBhvr>
                                      <p:tavLst>
                                        <p:tav tm="0">
                                          <p:val>
                                            <p:strVal val="#ppt_x-0.25"/>
                                          </p:val>
                                        </p:tav>
                                        <p:tav tm="100000">
                                          <p:val>
                                            <p:strVal val="#ppt_x"/>
                                          </p:val>
                                        </p:tav>
                                      </p:tavLst>
                                    </p:anim>
                                    <p:anim calcmode="lin" valueType="num">
                                      <p:cBhvr>
                                        <p:cTn id="48" dur="664" tmFilter="0.0,0.0; 0.25,0.07; 0.50,0.2; 0.75,0.467; 1.0,1.0">
                                          <p:stCondLst>
                                            <p:cond delay="0"/>
                                          </p:stCondLst>
                                        </p:cTn>
                                        <p:tgtEl>
                                          <p:spTgt spid="51"/>
                                        </p:tgtEl>
                                        <p:attrNameLst>
                                          <p:attrName>ppt_y</p:attrName>
                                        </p:attrNameLst>
                                      </p:cBhvr>
                                      <p:tavLst>
                                        <p:tav tm="0" fmla="#ppt_y-sin(pi*$)/3">
                                          <p:val>
                                            <p:fltVal val="0.5"/>
                                          </p:val>
                                        </p:tav>
                                        <p:tav tm="100000">
                                          <p:val>
                                            <p:fltVal val="1"/>
                                          </p:val>
                                        </p:tav>
                                      </p:tavLst>
                                    </p:anim>
                                    <p:anim calcmode="lin" valueType="num">
                                      <p:cBhvr>
                                        <p:cTn id="49" dur="664" tmFilter="0, 0; 0.125,0.2665; 0.25,0.4; 0.375,0.465; 0.5,0.5;  0.625,0.535; 0.75,0.6; 0.875,0.7335; 1,1">
                                          <p:stCondLst>
                                            <p:cond delay="664"/>
                                          </p:stCondLst>
                                        </p:cTn>
                                        <p:tgtEl>
                                          <p:spTgt spid="51"/>
                                        </p:tgtEl>
                                        <p:attrNameLst>
                                          <p:attrName>ppt_y</p:attrName>
                                        </p:attrNameLst>
                                      </p:cBhvr>
                                      <p:tavLst>
                                        <p:tav tm="0" fmla="#ppt_y-sin(pi*$)/9">
                                          <p:val>
                                            <p:fltVal val="0"/>
                                          </p:val>
                                        </p:tav>
                                        <p:tav tm="100000">
                                          <p:val>
                                            <p:fltVal val="1"/>
                                          </p:val>
                                        </p:tav>
                                      </p:tavLst>
                                    </p:anim>
                                    <p:anim calcmode="lin" valueType="num">
                                      <p:cBhvr>
                                        <p:cTn id="50" dur="332" tmFilter="0, 0; 0.125,0.2665; 0.25,0.4; 0.375,0.465; 0.5,0.5;  0.625,0.535; 0.75,0.6; 0.875,0.7335; 1,1">
                                          <p:stCondLst>
                                            <p:cond delay="1324"/>
                                          </p:stCondLst>
                                        </p:cTn>
                                        <p:tgtEl>
                                          <p:spTgt spid="51"/>
                                        </p:tgtEl>
                                        <p:attrNameLst>
                                          <p:attrName>ppt_y</p:attrName>
                                        </p:attrNameLst>
                                      </p:cBhvr>
                                      <p:tavLst>
                                        <p:tav tm="0" fmla="#ppt_y-sin(pi*$)/27">
                                          <p:val>
                                            <p:fltVal val="0"/>
                                          </p:val>
                                        </p:tav>
                                        <p:tav tm="100000">
                                          <p:val>
                                            <p:fltVal val="1"/>
                                          </p:val>
                                        </p:tav>
                                      </p:tavLst>
                                    </p:anim>
                                    <p:anim calcmode="lin" valueType="num">
                                      <p:cBhvr>
                                        <p:cTn id="51" dur="164" tmFilter="0, 0; 0.125,0.2665; 0.25,0.4; 0.375,0.465; 0.5,0.5;  0.625,0.535; 0.75,0.6; 0.875,0.7335; 1,1">
                                          <p:stCondLst>
                                            <p:cond delay="1656"/>
                                          </p:stCondLst>
                                        </p:cTn>
                                        <p:tgtEl>
                                          <p:spTgt spid="51"/>
                                        </p:tgtEl>
                                        <p:attrNameLst>
                                          <p:attrName>ppt_y</p:attrName>
                                        </p:attrNameLst>
                                      </p:cBhvr>
                                      <p:tavLst>
                                        <p:tav tm="0" fmla="#ppt_y-sin(pi*$)/81">
                                          <p:val>
                                            <p:fltVal val="0"/>
                                          </p:val>
                                        </p:tav>
                                        <p:tav tm="100000">
                                          <p:val>
                                            <p:fltVal val="1"/>
                                          </p:val>
                                        </p:tav>
                                      </p:tavLst>
                                    </p:anim>
                                    <p:animScale>
                                      <p:cBhvr>
                                        <p:cTn id="52" dur="26">
                                          <p:stCondLst>
                                            <p:cond delay="650"/>
                                          </p:stCondLst>
                                        </p:cTn>
                                        <p:tgtEl>
                                          <p:spTgt spid="51"/>
                                        </p:tgtEl>
                                      </p:cBhvr>
                                      <p:to x="100000" y="60000"/>
                                    </p:animScale>
                                    <p:animScale>
                                      <p:cBhvr>
                                        <p:cTn id="53" dur="166" decel="50000">
                                          <p:stCondLst>
                                            <p:cond delay="676"/>
                                          </p:stCondLst>
                                        </p:cTn>
                                        <p:tgtEl>
                                          <p:spTgt spid="51"/>
                                        </p:tgtEl>
                                      </p:cBhvr>
                                      <p:to x="100000" y="100000"/>
                                    </p:animScale>
                                    <p:animScale>
                                      <p:cBhvr>
                                        <p:cTn id="54" dur="26">
                                          <p:stCondLst>
                                            <p:cond delay="1312"/>
                                          </p:stCondLst>
                                        </p:cTn>
                                        <p:tgtEl>
                                          <p:spTgt spid="51"/>
                                        </p:tgtEl>
                                      </p:cBhvr>
                                      <p:to x="100000" y="80000"/>
                                    </p:animScale>
                                    <p:animScale>
                                      <p:cBhvr>
                                        <p:cTn id="55" dur="166" decel="50000">
                                          <p:stCondLst>
                                            <p:cond delay="1338"/>
                                          </p:stCondLst>
                                        </p:cTn>
                                        <p:tgtEl>
                                          <p:spTgt spid="51"/>
                                        </p:tgtEl>
                                      </p:cBhvr>
                                      <p:to x="100000" y="100000"/>
                                    </p:animScale>
                                    <p:animScale>
                                      <p:cBhvr>
                                        <p:cTn id="56" dur="26">
                                          <p:stCondLst>
                                            <p:cond delay="1642"/>
                                          </p:stCondLst>
                                        </p:cTn>
                                        <p:tgtEl>
                                          <p:spTgt spid="51"/>
                                        </p:tgtEl>
                                      </p:cBhvr>
                                      <p:to x="100000" y="90000"/>
                                    </p:animScale>
                                    <p:animScale>
                                      <p:cBhvr>
                                        <p:cTn id="57" dur="166" decel="50000">
                                          <p:stCondLst>
                                            <p:cond delay="1668"/>
                                          </p:stCondLst>
                                        </p:cTn>
                                        <p:tgtEl>
                                          <p:spTgt spid="51"/>
                                        </p:tgtEl>
                                      </p:cBhvr>
                                      <p:to x="100000" y="100000"/>
                                    </p:animScale>
                                    <p:animScale>
                                      <p:cBhvr>
                                        <p:cTn id="58" dur="26">
                                          <p:stCondLst>
                                            <p:cond delay="1808"/>
                                          </p:stCondLst>
                                        </p:cTn>
                                        <p:tgtEl>
                                          <p:spTgt spid="51"/>
                                        </p:tgtEl>
                                      </p:cBhvr>
                                      <p:to x="100000" y="95000"/>
                                    </p:animScale>
                                    <p:animScale>
                                      <p:cBhvr>
                                        <p:cTn id="59" dur="166" decel="50000">
                                          <p:stCondLst>
                                            <p:cond delay="1834"/>
                                          </p:stCondLst>
                                        </p:cTn>
                                        <p:tgtEl>
                                          <p:spTgt spid="51"/>
                                        </p:tgtEl>
                                      </p:cBhvr>
                                      <p:to x="100000" y="100000"/>
                                    </p:animScale>
                                  </p:childTnLst>
                                </p:cTn>
                              </p:par>
                              <p:par>
                                <p:cTn id="60" presetID="26" presetClass="entr" presetSubtype="0" fill="hold" grpId="0" nodeType="with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wipe(down)">
                                      <p:cBhvr>
                                        <p:cTn id="62" dur="580">
                                          <p:stCondLst>
                                            <p:cond delay="0"/>
                                          </p:stCondLst>
                                        </p:cTn>
                                        <p:tgtEl>
                                          <p:spTgt spid="52"/>
                                        </p:tgtEl>
                                      </p:cBhvr>
                                    </p:animEffect>
                                    <p:anim calcmode="lin" valueType="num">
                                      <p:cBhvr>
                                        <p:cTn id="63" dur="1822" tmFilter="0,0; 0.14,0.36; 0.43,0.73; 0.71,0.91; 1.0,1.0">
                                          <p:stCondLst>
                                            <p:cond delay="0"/>
                                          </p:stCondLst>
                                        </p:cTn>
                                        <p:tgtEl>
                                          <p:spTgt spid="52"/>
                                        </p:tgtEl>
                                        <p:attrNameLst>
                                          <p:attrName>ppt_x</p:attrName>
                                        </p:attrNameLst>
                                      </p:cBhvr>
                                      <p:tavLst>
                                        <p:tav tm="0">
                                          <p:val>
                                            <p:strVal val="#ppt_x-0.25"/>
                                          </p:val>
                                        </p:tav>
                                        <p:tav tm="100000">
                                          <p:val>
                                            <p:strVal val="#ppt_x"/>
                                          </p:val>
                                        </p:tav>
                                      </p:tavLst>
                                    </p:anim>
                                    <p:anim calcmode="lin" valueType="num">
                                      <p:cBhvr>
                                        <p:cTn id="64" dur="664" tmFilter="0.0,0.0; 0.25,0.07; 0.50,0.2; 0.75,0.467; 1.0,1.0">
                                          <p:stCondLst>
                                            <p:cond delay="0"/>
                                          </p:stCondLst>
                                        </p:cTn>
                                        <p:tgtEl>
                                          <p:spTgt spid="52"/>
                                        </p:tgtEl>
                                        <p:attrNameLst>
                                          <p:attrName>ppt_y</p:attrName>
                                        </p:attrNameLst>
                                      </p:cBhvr>
                                      <p:tavLst>
                                        <p:tav tm="0" fmla="#ppt_y-sin(pi*$)/3">
                                          <p:val>
                                            <p:fltVal val="0.5"/>
                                          </p:val>
                                        </p:tav>
                                        <p:tav tm="100000">
                                          <p:val>
                                            <p:fltVal val="1"/>
                                          </p:val>
                                        </p:tav>
                                      </p:tavLst>
                                    </p:anim>
                                    <p:anim calcmode="lin" valueType="num">
                                      <p:cBhvr>
                                        <p:cTn id="65" dur="664" tmFilter="0, 0; 0.125,0.2665; 0.25,0.4; 0.375,0.465; 0.5,0.5;  0.625,0.535; 0.75,0.6; 0.875,0.7335; 1,1">
                                          <p:stCondLst>
                                            <p:cond delay="664"/>
                                          </p:stCondLst>
                                        </p:cTn>
                                        <p:tgtEl>
                                          <p:spTgt spid="52"/>
                                        </p:tgtEl>
                                        <p:attrNameLst>
                                          <p:attrName>ppt_y</p:attrName>
                                        </p:attrNameLst>
                                      </p:cBhvr>
                                      <p:tavLst>
                                        <p:tav tm="0" fmla="#ppt_y-sin(pi*$)/9">
                                          <p:val>
                                            <p:fltVal val="0"/>
                                          </p:val>
                                        </p:tav>
                                        <p:tav tm="100000">
                                          <p:val>
                                            <p:fltVal val="1"/>
                                          </p:val>
                                        </p:tav>
                                      </p:tavLst>
                                    </p:anim>
                                    <p:anim calcmode="lin" valueType="num">
                                      <p:cBhvr>
                                        <p:cTn id="66" dur="332" tmFilter="0, 0; 0.125,0.2665; 0.25,0.4; 0.375,0.465; 0.5,0.5;  0.625,0.535; 0.75,0.6; 0.875,0.7335; 1,1">
                                          <p:stCondLst>
                                            <p:cond delay="1324"/>
                                          </p:stCondLst>
                                        </p:cTn>
                                        <p:tgtEl>
                                          <p:spTgt spid="52"/>
                                        </p:tgtEl>
                                        <p:attrNameLst>
                                          <p:attrName>ppt_y</p:attrName>
                                        </p:attrNameLst>
                                      </p:cBhvr>
                                      <p:tavLst>
                                        <p:tav tm="0" fmla="#ppt_y-sin(pi*$)/27">
                                          <p:val>
                                            <p:fltVal val="0"/>
                                          </p:val>
                                        </p:tav>
                                        <p:tav tm="100000">
                                          <p:val>
                                            <p:fltVal val="1"/>
                                          </p:val>
                                        </p:tav>
                                      </p:tavLst>
                                    </p:anim>
                                    <p:anim calcmode="lin" valueType="num">
                                      <p:cBhvr>
                                        <p:cTn id="67" dur="164" tmFilter="0, 0; 0.125,0.2665; 0.25,0.4; 0.375,0.465; 0.5,0.5;  0.625,0.535; 0.75,0.6; 0.875,0.7335; 1,1">
                                          <p:stCondLst>
                                            <p:cond delay="1656"/>
                                          </p:stCondLst>
                                        </p:cTn>
                                        <p:tgtEl>
                                          <p:spTgt spid="52"/>
                                        </p:tgtEl>
                                        <p:attrNameLst>
                                          <p:attrName>ppt_y</p:attrName>
                                        </p:attrNameLst>
                                      </p:cBhvr>
                                      <p:tavLst>
                                        <p:tav tm="0" fmla="#ppt_y-sin(pi*$)/81">
                                          <p:val>
                                            <p:fltVal val="0"/>
                                          </p:val>
                                        </p:tav>
                                        <p:tav tm="100000">
                                          <p:val>
                                            <p:fltVal val="1"/>
                                          </p:val>
                                        </p:tav>
                                      </p:tavLst>
                                    </p:anim>
                                    <p:animScale>
                                      <p:cBhvr>
                                        <p:cTn id="68" dur="26">
                                          <p:stCondLst>
                                            <p:cond delay="650"/>
                                          </p:stCondLst>
                                        </p:cTn>
                                        <p:tgtEl>
                                          <p:spTgt spid="52"/>
                                        </p:tgtEl>
                                      </p:cBhvr>
                                      <p:to x="100000" y="60000"/>
                                    </p:animScale>
                                    <p:animScale>
                                      <p:cBhvr>
                                        <p:cTn id="69" dur="166" decel="50000">
                                          <p:stCondLst>
                                            <p:cond delay="676"/>
                                          </p:stCondLst>
                                        </p:cTn>
                                        <p:tgtEl>
                                          <p:spTgt spid="52"/>
                                        </p:tgtEl>
                                      </p:cBhvr>
                                      <p:to x="100000" y="100000"/>
                                    </p:animScale>
                                    <p:animScale>
                                      <p:cBhvr>
                                        <p:cTn id="70" dur="26">
                                          <p:stCondLst>
                                            <p:cond delay="1312"/>
                                          </p:stCondLst>
                                        </p:cTn>
                                        <p:tgtEl>
                                          <p:spTgt spid="52"/>
                                        </p:tgtEl>
                                      </p:cBhvr>
                                      <p:to x="100000" y="80000"/>
                                    </p:animScale>
                                    <p:animScale>
                                      <p:cBhvr>
                                        <p:cTn id="71" dur="166" decel="50000">
                                          <p:stCondLst>
                                            <p:cond delay="1338"/>
                                          </p:stCondLst>
                                        </p:cTn>
                                        <p:tgtEl>
                                          <p:spTgt spid="52"/>
                                        </p:tgtEl>
                                      </p:cBhvr>
                                      <p:to x="100000" y="100000"/>
                                    </p:animScale>
                                    <p:animScale>
                                      <p:cBhvr>
                                        <p:cTn id="72" dur="26">
                                          <p:stCondLst>
                                            <p:cond delay="1642"/>
                                          </p:stCondLst>
                                        </p:cTn>
                                        <p:tgtEl>
                                          <p:spTgt spid="52"/>
                                        </p:tgtEl>
                                      </p:cBhvr>
                                      <p:to x="100000" y="90000"/>
                                    </p:animScale>
                                    <p:animScale>
                                      <p:cBhvr>
                                        <p:cTn id="73" dur="166" decel="50000">
                                          <p:stCondLst>
                                            <p:cond delay="1668"/>
                                          </p:stCondLst>
                                        </p:cTn>
                                        <p:tgtEl>
                                          <p:spTgt spid="52"/>
                                        </p:tgtEl>
                                      </p:cBhvr>
                                      <p:to x="100000" y="100000"/>
                                    </p:animScale>
                                    <p:animScale>
                                      <p:cBhvr>
                                        <p:cTn id="74" dur="26">
                                          <p:stCondLst>
                                            <p:cond delay="1808"/>
                                          </p:stCondLst>
                                        </p:cTn>
                                        <p:tgtEl>
                                          <p:spTgt spid="52"/>
                                        </p:tgtEl>
                                      </p:cBhvr>
                                      <p:to x="100000" y="95000"/>
                                    </p:animScale>
                                    <p:animScale>
                                      <p:cBhvr>
                                        <p:cTn id="75" dur="166" decel="50000">
                                          <p:stCondLst>
                                            <p:cond delay="1834"/>
                                          </p:stCondLst>
                                        </p:cTn>
                                        <p:tgtEl>
                                          <p:spTgt spid="52"/>
                                        </p:tgtEl>
                                      </p:cBhvr>
                                      <p:to x="100000" y="100000"/>
                                    </p:animScale>
                                  </p:childTnLst>
                                </p:cTn>
                              </p:par>
                              <p:par>
                                <p:cTn id="76" presetID="26" presetClass="entr" presetSubtype="0" fill="hold" grpId="0" nodeType="withEffect">
                                  <p:stCondLst>
                                    <p:cond delay="0"/>
                                  </p:stCondLst>
                                  <p:childTnLst>
                                    <p:set>
                                      <p:cBhvr>
                                        <p:cTn id="77" dur="1" fill="hold">
                                          <p:stCondLst>
                                            <p:cond delay="0"/>
                                          </p:stCondLst>
                                        </p:cTn>
                                        <p:tgtEl>
                                          <p:spTgt spid="55"/>
                                        </p:tgtEl>
                                        <p:attrNameLst>
                                          <p:attrName>style.visibility</p:attrName>
                                        </p:attrNameLst>
                                      </p:cBhvr>
                                      <p:to>
                                        <p:strVal val="visible"/>
                                      </p:to>
                                    </p:set>
                                    <p:animEffect transition="in" filter="wipe(down)">
                                      <p:cBhvr>
                                        <p:cTn id="78" dur="580">
                                          <p:stCondLst>
                                            <p:cond delay="0"/>
                                          </p:stCondLst>
                                        </p:cTn>
                                        <p:tgtEl>
                                          <p:spTgt spid="55"/>
                                        </p:tgtEl>
                                      </p:cBhvr>
                                    </p:animEffect>
                                    <p:anim calcmode="lin" valueType="num">
                                      <p:cBhvr>
                                        <p:cTn id="79" dur="1822" tmFilter="0,0; 0.14,0.36; 0.43,0.73; 0.71,0.91; 1.0,1.0">
                                          <p:stCondLst>
                                            <p:cond delay="0"/>
                                          </p:stCondLst>
                                        </p:cTn>
                                        <p:tgtEl>
                                          <p:spTgt spid="55"/>
                                        </p:tgtEl>
                                        <p:attrNameLst>
                                          <p:attrName>ppt_x</p:attrName>
                                        </p:attrNameLst>
                                      </p:cBhvr>
                                      <p:tavLst>
                                        <p:tav tm="0">
                                          <p:val>
                                            <p:strVal val="#ppt_x-0.25"/>
                                          </p:val>
                                        </p:tav>
                                        <p:tav tm="100000">
                                          <p:val>
                                            <p:strVal val="#ppt_x"/>
                                          </p:val>
                                        </p:tav>
                                      </p:tavLst>
                                    </p:anim>
                                    <p:anim calcmode="lin" valueType="num">
                                      <p:cBhvr>
                                        <p:cTn id="80" dur="664" tmFilter="0.0,0.0; 0.25,0.07; 0.50,0.2; 0.75,0.467; 1.0,1.0">
                                          <p:stCondLst>
                                            <p:cond delay="0"/>
                                          </p:stCondLst>
                                        </p:cTn>
                                        <p:tgtEl>
                                          <p:spTgt spid="55"/>
                                        </p:tgtEl>
                                        <p:attrNameLst>
                                          <p:attrName>ppt_y</p:attrName>
                                        </p:attrNameLst>
                                      </p:cBhvr>
                                      <p:tavLst>
                                        <p:tav tm="0" fmla="#ppt_y-sin(pi*$)/3">
                                          <p:val>
                                            <p:fltVal val="0.5"/>
                                          </p:val>
                                        </p:tav>
                                        <p:tav tm="100000">
                                          <p:val>
                                            <p:fltVal val="1"/>
                                          </p:val>
                                        </p:tav>
                                      </p:tavLst>
                                    </p:anim>
                                    <p:anim calcmode="lin" valueType="num">
                                      <p:cBhvr>
                                        <p:cTn id="81" dur="664" tmFilter="0, 0; 0.125,0.2665; 0.25,0.4; 0.375,0.465; 0.5,0.5;  0.625,0.535; 0.75,0.6; 0.875,0.7335; 1,1">
                                          <p:stCondLst>
                                            <p:cond delay="664"/>
                                          </p:stCondLst>
                                        </p:cTn>
                                        <p:tgtEl>
                                          <p:spTgt spid="55"/>
                                        </p:tgtEl>
                                        <p:attrNameLst>
                                          <p:attrName>ppt_y</p:attrName>
                                        </p:attrNameLst>
                                      </p:cBhvr>
                                      <p:tavLst>
                                        <p:tav tm="0" fmla="#ppt_y-sin(pi*$)/9">
                                          <p:val>
                                            <p:fltVal val="0"/>
                                          </p:val>
                                        </p:tav>
                                        <p:tav tm="100000">
                                          <p:val>
                                            <p:fltVal val="1"/>
                                          </p:val>
                                        </p:tav>
                                      </p:tavLst>
                                    </p:anim>
                                    <p:anim calcmode="lin" valueType="num">
                                      <p:cBhvr>
                                        <p:cTn id="82" dur="332" tmFilter="0, 0; 0.125,0.2665; 0.25,0.4; 0.375,0.465; 0.5,0.5;  0.625,0.535; 0.75,0.6; 0.875,0.7335; 1,1">
                                          <p:stCondLst>
                                            <p:cond delay="1324"/>
                                          </p:stCondLst>
                                        </p:cTn>
                                        <p:tgtEl>
                                          <p:spTgt spid="55"/>
                                        </p:tgtEl>
                                        <p:attrNameLst>
                                          <p:attrName>ppt_y</p:attrName>
                                        </p:attrNameLst>
                                      </p:cBhvr>
                                      <p:tavLst>
                                        <p:tav tm="0" fmla="#ppt_y-sin(pi*$)/27">
                                          <p:val>
                                            <p:fltVal val="0"/>
                                          </p:val>
                                        </p:tav>
                                        <p:tav tm="100000">
                                          <p:val>
                                            <p:fltVal val="1"/>
                                          </p:val>
                                        </p:tav>
                                      </p:tavLst>
                                    </p:anim>
                                    <p:anim calcmode="lin" valueType="num">
                                      <p:cBhvr>
                                        <p:cTn id="83" dur="164" tmFilter="0, 0; 0.125,0.2665; 0.25,0.4; 0.375,0.465; 0.5,0.5;  0.625,0.535; 0.75,0.6; 0.875,0.7335; 1,1">
                                          <p:stCondLst>
                                            <p:cond delay="1656"/>
                                          </p:stCondLst>
                                        </p:cTn>
                                        <p:tgtEl>
                                          <p:spTgt spid="55"/>
                                        </p:tgtEl>
                                        <p:attrNameLst>
                                          <p:attrName>ppt_y</p:attrName>
                                        </p:attrNameLst>
                                      </p:cBhvr>
                                      <p:tavLst>
                                        <p:tav tm="0" fmla="#ppt_y-sin(pi*$)/81">
                                          <p:val>
                                            <p:fltVal val="0"/>
                                          </p:val>
                                        </p:tav>
                                        <p:tav tm="100000">
                                          <p:val>
                                            <p:fltVal val="1"/>
                                          </p:val>
                                        </p:tav>
                                      </p:tavLst>
                                    </p:anim>
                                    <p:animScale>
                                      <p:cBhvr>
                                        <p:cTn id="84" dur="26">
                                          <p:stCondLst>
                                            <p:cond delay="650"/>
                                          </p:stCondLst>
                                        </p:cTn>
                                        <p:tgtEl>
                                          <p:spTgt spid="55"/>
                                        </p:tgtEl>
                                      </p:cBhvr>
                                      <p:to x="100000" y="60000"/>
                                    </p:animScale>
                                    <p:animScale>
                                      <p:cBhvr>
                                        <p:cTn id="85" dur="166" decel="50000">
                                          <p:stCondLst>
                                            <p:cond delay="676"/>
                                          </p:stCondLst>
                                        </p:cTn>
                                        <p:tgtEl>
                                          <p:spTgt spid="55"/>
                                        </p:tgtEl>
                                      </p:cBhvr>
                                      <p:to x="100000" y="100000"/>
                                    </p:animScale>
                                    <p:animScale>
                                      <p:cBhvr>
                                        <p:cTn id="86" dur="26">
                                          <p:stCondLst>
                                            <p:cond delay="1312"/>
                                          </p:stCondLst>
                                        </p:cTn>
                                        <p:tgtEl>
                                          <p:spTgt spid="55"/>
                                        </p:tgtEl>
                                      </p:cBhvr>
                                      <p:to x="100000" y="80000"/>
                                    </p:animScale>
                                    <p:animScale>
                                      <p:cBhvr>
                                        <p:cTn id="87" dur="166" decel="50000">
                                          <p:stCondLst>
                                            <p:cond delay="1338"/>
                                          </p:stCondLst>
                                        </p:cTn>
                                        <p:tgtEl>
                                          <p:spTgt spid="55"/>
                                        </p:tgtEl>
                                      </p:cBhvr>
                                      <p:to x="100000" y="100000"/>
                                    </p:animScale>
                                    <p:animScale>
                                      <p:cBhvr>
                                        <p:cTn id="88" dur="26">
                                          <p:stCondLst>
                                            <p:cond delay="1642"/>
                                          </p:stCondLst>
                                        </p:cTn>
                                        <p:tgtEl>
                                          <p:spTgt spid="55"/>
                                        </p:tgtEl>
                                      </p:cBhvr>
                                      <p:to x="100000" y="90000"/>
                                    </p:animScale>
                                    <p:animScale>
                                      <p:cBhvr>
                                        <p:cTn id="89" dur="166" decel="50000">
                                          <p:stCondLst>
                                            <p:cond delay="1668"/>
                                          </p:stCondLst>
                                        </p:cTn>
                                        <p:tgtEl>
                                          <p:spTgt spid="55"/>
                                        </p:tgtEl>
                                      </p:cBhvr>
                                      <p:to x="100000" y="100000"/>
                                    </p:animScale>
                                    <p:animScale>
                                      <p:cBhvr>
                                        <p:cTn id="90" dur="26">
                                          <p:stCondLst>
                                            <p:cond delay="1808"/>
                                          </p:stCondLst>
                                        </p:cTn>
                                        <p:tgtEl>
                                          <p:spTgt spid="55"/>
                                        </p:tgtEl>
                                      </p:cBhvr>
                                      <p:to x="100000" y="95000"/>
                                    </p:animScale>
                                    <p:animScale>
                                      <p:cBhvr>
                                        <p:cTn id="91" dur="166" decel="50000">
                                          <p:stCondLst>
                                            <p:cond delay="1834"/>
                                          </p:stCondLst>
                                        </p:cTn>
                                        <p:tgtEl>
                                          <p:spTgt spid="5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p:bldP spid="46" grpId="0"/>
      <p:bldP spid="47" grpId="0" animBg="1"/>
      <p:bldP spid="48" grpId="0"/>
      <p:bldP spid="49" grpId="0" animBg="1"/>
      <p:bldP spid="50" grpId="0"/>
      <p:bldP spid="51" grpId="0" animBg="1"/>
      <p:bldP spid="52" grpId="0"/>
      <p:bldP spid="53" grpId="0"/>
      <p:bldP spid="54" grpId="0"/>
      <p:bldP spid="55"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110"/>
          <p:cNvGrpSpPr/>
          <p:nvPr/>
        </p:nvGrpSpPr>
        <p:grpSpPr>
          <a:xfrm>
            <a:off x="7126087" y="3014213"/>
            <a:ext cx="404812" cy="855663"/>
            <a:chOff x="7097769" y="2557319"/>
            <a:chExt cx="404812" cy="855663"/>
          </a:xfrm>
        </p:grpSpPr>
        <p:sp>
          <p:nvSpPr>
            <p:cNvPr id="38" name="MH_Other_3"/>
            <p:cNvSpPr/>
            <p:nvPr>
              <p:custDataLst>
                <p:tags r:id="rId8"/>
              </p:custDataLst>
            </p:nvPr>
          </p:nvSpPr>
          <p:spPr>
            <a:xfrm>
              <a:off x="7097769" y="2557319"/>
              <a:ext cx="190500" cy="855663"/>
            </a:xfrm>
            <a:custGeom>
              <a:avLst/>
              <a:gdLst>
                <a:gd name="connsiteX0" fmla="*/ 0 w 200069"/>
                <a:gd name="connsiteY0" fmla="*/ 0 h 904875"/>
                <a:gd name="connsiteX1" fmla="*/ 200025 w 200069"/>
                <a:gd name="connsiteY1" fmla="*/ 490538 h 904875"/>
                <a:gd name="connsiteX2" fmla="*/ 14288 w 200069"/>
                <a:gd name="connsiteY2" fmla="*/ 904875 h 904875"/>
                <a:gd name="connsiteX0" fmla="*/ 0 w 202450"/>
                <a:gd name="connsiteY0" fmla="*/ 0 h 904875"/>
                <a:gd name="connsiteX1" fmla="*/ 202407 w 202450"/>
                <a:gd name="connsiteY1" fmla="*/ 471488 h 904875"/>
                <a:gd name="connsiteX2" fmla="*/ 14288 w 202450"/>
                <a:gd name="connsiteY2" fmla="*/ 904875 h 904875"/>
                <a:gd name="connsiteX0" fmla="*/ 0 w 202558"/>
                <a:gd name="connsiteY0" fmla="*/ 0 h 904875"/>
                <a:gd name="connsiteX1" fmla="*/ 202407 w 202558"/>
                <a:gd name="connsiteY1" fmla="*/ 471488 h 904875"/>
                <a:gd name="connsiteX2" fmla="*/ 14288 w 202558"/>
                <a:gd name="connsiteY2" fmla="*/ 904875 h 904875"/>
                <a:gd name="connsiteX0" fmla="*/ 0 w 204846"/>
                <a:gd name="connsiteY0" fmla="*/ 0 h 897731"/>
                <a:gd name="connsiteX1" fmla="*/ 204788 w 204846"/>
                <a:gd name="connsiteY1" fmla="*/ 464344 h 897731"/>
                <a:gd name="connsiteX2" fmla="*/ 16669 w 204846"/>
                <a:gd name="connsiteY2" fmla="*/ 897731 h 897731"/>
                <a:gd name="connsiteX0" fmla="*/ 0 w 204846"/>
                <a:gd name="connsiteY0" fmla="*/ 0 h 897731"/>
                <a:gd name="connsiteX1" fmla="*/ 204788 w 204846"/>
                <a:gd name="connsiteY1" fmla="*/ 464344 h 897731"/>
                <a:gd name="connsiteX2" fmla="*/ 16669 w 204846"/>
                <a:gd name="connsiteY2" fmla="*/ 897731 h 897731"/>
                <a:gd name="connsiteX0" fmla="*/ 0 w 204798"/>
                <a:gd name="connsiteY0" fmla="*/ 0 h 916781"/>
                <a:gd name="connsiteX1" fmla="*/ 204788 w 204798"/>
                <a:gd name="connsiteY1" fmla="*/ 464344 h 916781"/>
                <a:gd name="connsiteX2" fmla="*/ 7144 w 204798"/>
                <a:gd name="connsiteY2" fmla="*/ 916781 h 916781"/>
                <a:gd name="connsiteX0" fmla="*/ 0 w 204800"/>
                <a:gd name="connsiteY0" fmla="*/ 0 h 916781"/>
                <a:gd name="connsiteX1" fmla="*/ 204788 w 204800"/>
                <a:gd name="connsiteY1" fmla="*/ 464344 h 916781"/>
                <a:gd name="connsiteX2" fmla="*/ 7144 w 204800"/>
                <a:gd name="connsiteY2" fmla="*/ 916781 h 916781"/>
              </a:gdLst>
              <a:ahLst/>
              <a:cxnLst>
                <a:cxn ang="0">
                  <a:pos x="connsiteX0" y="connsiteY0"/>
                </a:cxn>
                <a:cxn ang="0">
                  <a:pos x="connsiteX1" y="connsiteY1"/>
                </a:cxn>
                <a:cxn ang="0">
                  <a:pos x="connsiteX2" y="connsiteY2"/>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chemeClr val="accent2"/>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chemeClr val="bg1">
                    <a:lumMod val="50000"/>
                  </a:schemeClr>
                </a:solidFill>
                <a:latin typeface="微软雅黑" pitchFamily="34" charset="-122"/>
                <a:ea typeface="微软雅黑" pitchFamily="34" charset="-122"/>
              </a:endParaRPr>
            </a:p>
          </p:txBody>
        </p:sp>
        <p:cxnSp>
          <p:nvCxnSpPr>
            <p:cNvPr id="39" name="MH_Other_4"/>
            <p:cNvCxnSpPr/>
            <p:nvPr>
              <p:custDataLst>
                <p:tags r:id="rId9"/>
              </p:custDataLst>
            </p:nvPr>
          </p:nvCxnSpPr>
          <p:spPr>
            <a:xfrm>
              <a:off x="7286681" y="2982769"/>
              <a:ext cx="215900" cy="0"/>
            </a:xfrm>
            <a:prstGeom prst="line">
              <a:avLst/>
            </a:prstGeom>
            <a:ln w="25400">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40" name="MH_Other_5"/>
            <p:cNvSpPr/>
            <p:nvPr>
              <p:custDataLst>
                <p:tags r:id="rId10"/>
              </p:custDataLst>
            </p:nvPr>
          </p:nvSpPr>
          <p:spPr>
            <a:xfrm>
              <a:off x="7227944" y="2924032"/>
              <a:ext cx="117475" cy="117475"/>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chemeClr val="bg1">
                    <a:lumMod val="50000"/>
                  </a:schemeClr>
                </a:solidFill>
                <a:latin typeface="微软雅黑" pitchFamily="34" charset="-122"/>
                <a:ea typeface="微软雅黑" pitchFamily="34" charset="-122"/>
              </a:endParaRPr>
            </a:p>
          </p:txBody>
        </p:sp>
      </p:grpSp>
      <p:grpSp>
        <p:nvGrpSpPr>
          <p:cNvPr id="41" name="组合 114"/>
          <p:cNvGrpSpPr/>
          <p:nvPr/>
        </p:nvGrpSpPr>
        <p:grpSpPr>
          <a:xfrm>
            <a:off x="4427338" y="1965855"/>
            <a:ext cx="404812" cy="855663"/>
            <a:chOff x="4399020" y="1508961"/>
            <a:chExt cx="404812" cy="855663"/>
          </a:xfrm>
        </p:grpSpPr>
        <p:sp>
          <p:nvSpPr>
            <p:cNvPr id="42" name="MH_Other_9"/>
            <p:cNvSpPr/>
            <p:nvPr>
              <p:custDataLst>
                <p:tags r:id="rId5"/>
              </p:custDataLst>
            </p:nvPr>
          </p:nvSpPr>
          <p:spPr>
            <a:xfrm flipH="1">
              <a:off x="4611745" y="1508961"/>
              <a:ext cx="192087" cy="855663"/>
            </a:xfrm>
            <a:custGeom>
              <a:avLst/>
              <a:gdLst>
                <a:gd name="connsiteX0" fmla="*/ 0 w 200069"/>
                <a:gd name="connsiteY0" fmla="*/ 0 h 904875"/>
                <a:gd name="connsiteX1" fmla="*/ 200025 w 200069"/>
                <a:gd name="connsiteY1" fmla="*/ 490538 h 904875"/>
                <a:gd name="connsiteX2" fmla="*/ 14288 w 200069"/>
                <a:gd name="connsiteY2" fmla="*/ 904875 h 904875"/>
                <a:gd name="connsiteX0" fmla="*/ 0 w 202450"/>
                <a:gd name="connsiteY0" fmla="*/ 0 h 904875"/>
                <a:gd name="connsiteX1" fmla="*/ 202407 w 202450"/>
                <a:gd name="connsiteY1" fmla="*/ 471488 h 904875"/>
                <a:gd name="connsiteX2" fmla="*/ 14288 w 202450"/>
                <a:gd name="connsiteY2" fmla="*/ 904875 h 904875"/>
                <a:gd name="connsiteX0" fmla="*/ 0 w 202558"/>
                <a:gd name="connsiteY0" fmla="*/ 0 h 904875"/>
                <a:gd name="connsiteX1" fmla="*/ 202407 w 202558"/>
                <a:gd name="connsiteY1" fmla="*/ 471488 h 904875"/>
                <a:gd name="connsiteX2" fmla="*/ 14288 w 202558"/>
                <a:gd name="connsiteY2" fmla="*/ 904875 h 904875"/>
                <a:gd name="connsiteX0" fmla="*/ 0 w 204846"/>
                <a:gd name="connsiteY0" fmla="*/ 0 h 897731"/>
                <a:gd name="connsiteX1" fmla="*/ 204788 w 204846"/>
                <a:gd name="connsiteY1" fmla="*/ 464344 h 897731"/>
                <a:gd name="connsiteX2" fmla="*/ 16669 w 204846"/>
                <a:gd name="connsiteY2" fmla="*/ 897731 h 897731"/>
                <a:gd name="connsiteX0" fmla="*/ 0 w 204846"/>
                <a:gd name="connsiteY0" fmla="*/ 0 h 897731"/>
                <a:gd name="connsiteX1" fmla="*/ 204788 w 204846"/>
                <a:gd name="connsiteY1" fmla="*/ 464344 h 897731"/>
                <a:gd name="connsiteX2" fmla="*/ 16669 w 204846"/>
                <a:gd name="connsiteY2" fmla="*/ 897731 h 897731"/>
                <a:gd name="connsiteX0" fmla="*/ 0 w 204798"/>
                <a:gd name="connsiteY0" fmla="*/ 0 h 916781"/>
                <a:gd name="connsiteX1" fmla="*/ 204788 w 204798"/>
                <a:gd name="connsiteY1" fmla="*/ 464344 h 916781"/>
                <a:gd name="connsiteX2" fmla="*/ 7144 w 204798"/>
                <a:gd name="connsiteY2" fmla="*/ 916781 h 916781"/>
                <a:gd name="connsiteX0" fmla="*/ 0 w 204800"/>
                <a:gd name="connsiteY0" fmla="*/ 0 h 916781"/>
                <a:gd name="connsiteX1" fmla="*/ 204788 w 204800"/>
                <a:gd name="connsiteY1" fmla="*/ 464344 h 916781"/>
                <a:gd name="connsiteX2" fmla="*/ 7144 w 204800"/>
                <a:gd name="connsiteY2" fmla="*/ 916781 h 916781"/>
              </a:gdLst>
              <a:ahLst/>
              <a:cxnLst>
                <a:cxn ang="0">
                  <a:pos x="connsiteX0" y="connsiteY0"/>
                </a:cxn>
                <a:cxn ang="0">
                  <a:pos x="connsiteX1" y="connsiteY1"/>
                </a:cxn>
                <a:cxn ang="0">
                  <a:pos x="connsiteX2" y="connsiteY2"/>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chemeClr val="accent1"/>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chemeClr val="bg1"/>
                </a:solidFill>
                <a:latin typeface="微软雅黑" pitchFamily="34" charset="-122"/>
                <a:ea typeface="微软雅黑" pitchFamily="34" charset="-122"/>
              </a:endParaRPr>
            </a:p>
          </p:txBody>
        </p:sp>
        <p:cxnSp>
          <p:nvCxnSpPr>
            <p:cNvPr id="43" name="MH_Other_10"/>
            <p:cNvCxnSpPr/>
            <p:nvPr>
              <p:custDataLst>
                <p:tags r:id="rId6"/>
              </p:custDataLst>
            </p:nvPr>
          </p:nvCxnSpPr>
          <p:spPr>
            <a:xfrm flipH="1">
              <a:off x="4399020" y="1934411"/>
              <a:ext cx="215900" cy="0"/>
            </a:xfrm>
            <a:prstGeom prst="line">
              <a:avLst/>
            </a:prstGeom>
            <a:ln w="25400">
              <a:solidFill>
                <a:schemeClr val="accent1"/>
              </a:solidFill>
              <a:tailEnd type="oval" w="sm" len="sm"/>
            </a:ln>
          </p:spPr>
          <p:style>
            <a:lnRef idx="1">
              <a:schemeClr val="accent1"/>
            </a:lnRef>
            <a:fillRef idx="0">
              <a:schemeClr val="accent1"/>
            </a:fillRef>
            <a:effectRef idx="0">
              <a:schemeClr val="accent1"/>
            </a:effectRef>
            <a:fontRef idx="minor">
              <a:schemeClr val="tx1"/>
            </a:fontRef>
          </p:style>
        </p:cxnSp>
        <p:sp>
          <p:nvSpPr>
            <p:cNvPr id="44" name="MH_Other_11"/>
            <p:cNvSpPr/>
            <p:nvPr>
              <p:custDataLst>
                <p:tags r:id="rId7"/>
              </p:custDataLst>
            </p:nvPr>
          </p:nvSpPr>
          <p:spPr>
            <a:xfrm flipH="1">
              <a:off x="4556182" y="1875674"/>
              <a:ext cx="117475" cy="117475"/>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chemeClr val="bg1"/>
                </a:solidFill>
                <a:latin typeface="微软雅黑" pitchFamily="34" charset="-122"/>
                <a:ea typeface="微软雅黑" pitchFamily="34" charset="-122"/>
              </a:endParaRPr>
            </a:p>
          </p:txBody>
        </p:sp>
      </p:grpSp>
      <p:grpSp>
        <p:nvGrpSpPr>
          <p:cNvPr id="45" name="组合 130"/>
          <p:cNvGrpSpPr/>
          <p:nvPr/>
        </p:nvGrpSpPr>
        <p:grpSpPr>
          <a:xfrm>
            <a:off x="4887712" y="1892830"/>
            <a:ext cx="1001712" cy="1001713"/>
            <a:chOff x="3737792" y="1347614"/>
            <a:chExt cx="751284" cy="751285"/>
          </a:xfrm>
        </p:grpSpPr>
        <p:grpSp>
          <p:nvGrpSpPr>
            <p:cNvPr id="46" name="组合 131"/>
            <p:cNvGrpSpPr/>
            <p:nvPr/>
          </p:nvGrpSpPr>
          <p:grpSpPr>
            <a:xfrm>
              <a:off x="3737792" y="1347614"/>
              <a:ext cx="751284" cy="751285"/>
              <a:chOff x="4964170" y="1531186"/>
              <a:chExt cx="1001712" cy="1001713"/>
            </a:xfrm>
          </p:grpSpPr>
          <p:sp>
            <p:nvSpPr>
              <p:cNvPr id="48" name="MH_Other_7"/>
              <p:cNvSpPr/>
              <p:nvPr>
                <p:custDataLst>
                  <p:tags r:id="rId3"/>
                </p:custDataLst>
              </p:nvPr>
            </p:nvSpPr>
            <p:spPr>
              <a:xfrm flipH="1">
                <a:off x="4964170" y="1531186"/>
                <a:ext cx="1001712" cy="1001713"/>
              </a:xfrm>
              <a:prstGeom prst="ellipse">
                <a:avLst/>
              </a:prstGeom>
              <a:gradFill flip="none" rotWithShape="1">
                <a:gsLst>
                  <a:gs pos="100000">
                    <a:srgbClr val="FFFFFF"/>
                  </a:gs>
                  <a:gs pos="0">
                    <a:srgbClr val="B8BBBC"/>
                  </a:gs>
                </a:gsLst>
                <a:lin ang="6600000" scaled="0"/>
                <a:tileRect/>
              </a:gradFill>
              <a:ln w="12700">
                <a:gradFill>
                  <a:gsLst>
                    <a:gs pos="0">
                      <a:schemeClr val="bg1"/>
                    </a:gs>
                    <a:gs pos="100000">
                      <a:schemeClr val="bg1">
                        <a:lumMod val="75000"/>
                      </a:schemeClr>
                    </a:gs>
                  </a:gsLst>
                  <a:lin ang="5400000" scaled="1"/>
                </a:gradFill>
              </a:ln>
              <a:effectLst>
                <a:outerShdw blurRad="50800" dist="889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itchFamily="34" charset="-122"/>
                  <a:ea typeface="微软雅黑" pitchFamily="34" charset="-122"/>
                </a:endParaRPr>
              </a:p>
            </p:txBody>
          </p:sp>
          <p:sp>
            <p:nvSpPr>
              <p:cNvPr id="49" name="MH_Other_8"/>
              <p:cNvSpPr/>
              <p:nvPr>
                <p:custDataLst>
                  <p:tags r:id="rId4"/>
                </p:custDataLst>
              </p:nvPr>
            </p:nvSpPr>
            <p:spPr>
              <a:xfrm flipH="1">
                <a:off x="5076825" y="1643832"/>
                <a:ext cx="776280" cy="776280"/>
              </a:xfrm>
              <a:prstGeom prst="ellipse">
                <a:avLst/>
              </a:prstGeom>
              <a:solidFill>
                <a:schemeClr val="accent1"/>
              </a:solidFill>
              <a:ln>
                <a:noFill/>
              </a:ln>
              <a:effectLst>
                <a:innerShdw blurRad="1143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chemeClr val="bg1"/>
                  </a:solidFill>
                  <a:latin typeface="微软雅黑" pitchFamily="34" charset="-122"/>
                  <a:ea typeface="微软雅黑" pitchFamily="34" charset="-122"/>
                </a:endParaRPr>
              </a:p>
            </p:txBody>
          </p:sp>
        </p:grpSp>
        <p:sp>
          <p:nvSpPr>
            <p:cNvPr id="47" name="TextBox 46"/>
            <p:cNvSpPr txBox="1"/>
            <p:nvPr/>
          </p:nvSpPr>
          <p:spPr>
            <a:xfrm>
              <a:off x="3893839" y="1566789"/>
              <a:ext cx="564430" cy="300083"/>
            </a:xfrm>
            <a:prstGeom prst="rect">
              <a:avLst/>
            </a:prstGeom>
            <a:noFill/>
          </p:spPr>
          <p:txBody>
            <a:bodyPr wrap="square" rtlCol="0">
              <a:spAutoFit/>
            </a:bodyPr>
            <a:lstStyle/>
            <a:p>
              <a:r>
                <a:rPr lang="en-US" altLang="zh-CN" sz="2000" dirty="0">
                  <a:solidFill>
                    <a:schemeClr val="bg1"/>
                  </a:solidFill>
                  <a:latin typeface="微软雅黑" pitchFamily="34" charset="-122"/>
                  <a:ea typeface="微软雅黑" pitchFamily="34" charset="-122"/>
                </a:rPr>
                <a:t>(</a:t>
              </a:r>
              <a:r>
                <a:rPr lang="zh-CN" altLang="en-US" sz="2000" dirty="0">
                  <a:solidFill>
                    <a:schemeClr val="bg1"/>
                  </a:solidFill>
                  <a:latin typeface="微软雅黑" pitchFamily="34" charset="-122"/>
                  <a:ea typeface="微软雅黑" pitchFamily="34" charset="-122"/>
                </a:rPr>
                <a:t>三</a:t>
              </a:r>
              <a:r>
                <a:rPr lang="en-US" altLang="zh-CN" sz="2000" dirty="0">
                  <a:solidFill>
                    <a:schemeClr val="bg1"/>
                  </a:solidFill>
                  <a:latin typeface="微软雅黑" pitchFamily="34" charset="-122"/>
                  <a:ea typeface="微软雅黑" pitchFamily="34" charset="-122"/>
                </a:rPr>
                <a:t>)</a:t>
              </a:r>
              <a:endParaRPr lang="zh-CN" altLang="en-US" sz="2000" dirty="0">
                <a:solidFill>
                  <a:schemeClr val="bg1"/>
                </a:solidFill>
                <a:latin typeface="微软雅黑" pitchFamily="34" charset="-122"/>
                <a:ea typeface="微软雅黑" pitchFamily="34" charset="-122"/>
              </a:endParaRPr>
            </a:p>
          </p:txBody>
        </p:sp>
      </p:grpSp>
      <p:grpSp>
        <p:nvGrpSpPr>
          <p:cNvPr id="50" name="组合 135"/>
          <p:cNvGrpSpPr/>
          <p:nvPr/>
        </p:nvGrpSpPr>
        <p:grpSpPr>
          <a:xfrm>
            <a:off x="6012689" y="2891037"/>
            <a:ext cx="1020760" cy="1001713"/>
            <a:chOff x="3737792" y="1347614"/>
            <a:chExt cx="765570" cy="751285"/>
          </a:xfrm>
        </p:grpSpPr>
        <p:grpSp>
          <p:nvGrpSpPr>
            <p:cNvPr id="51" name="组合 136"/>
            <p:cNvGrpSpPr/>
            <p:nvPr/>
          </p:nvGrpSpPr>
          <p:grpSpPr>
            <a:xfrm>
              <a:off x="3737792" y="1347614"/>
              <a:ext cx="751284" cy="751285"/>
              <a:chOff x="4964170" y="1531186"/>
              <a:chExt cx="1001712" cy="1001713"/>
            </a:xfrm>
          </p:grpSpPr>
          <p:sp>
            <p:nvSpPr>
              <p:cNvPr id="53" name="MH_Other_7"/>
              <p:cNvSpPr/>
              <p:nvPr>
                <p:custDataLst>
                  <p:tags r:id="rId1"/>
                </p:custDataLst>
              </p:nvPr>
            </p:nvSpPr>
            <p:spPr>
              <a:xfrm flipH="1">
                <a:off x="4964170" y="1531186"/>
                <a:ext cx="1001712" cy="1001713"/>
              </a:xfrm>
              <a:prstGeom prst="ellipse">
                <a:avLst/>
              </a:prstGeom>
              <a:gradFill flip="none" rotWithShape="1">
                <a:gsLst>
                  <a:gs pos="100000">
                    <a:srgbClr val="FFFFFF"/>
                  </a:gs>
                  <a:gs pos="0">
                    <a:srgbClr val="B8BBBC"/>
                  </a:gs>
                </a:gsLst>
                <a:lin ang="6600000" scaled="0"/>
                <a:tileRect/>
              </a:gradFill>
              <a:ln w="12700">
                <a:gradFill>
                  <a:gsLst>
                    <a:gs pos="0">
                      <a:schemeClr val="bg1"/>
                    </a:gs>
                    <a:gs pos="100000">
                      <a:schemeClr val="bg1">
                        <a:lumMod val="75000"/>
                      </a:schemeClr>
                    </a:gs>
                  </a:gsLst>
                  <a:lin ang="5400000" scaled="1"/>
                </a:gradFill>
              </a:ln>
              <a:effectLst>
                <a:outerShdw blurRad="50800" dist="889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itchFamily="34" charset="-122"/>
                  <a:ea typeface="微软雅黑" pitchFamily="34" charset="-122"/>
                </a:endParaRPr>
              </a:p>
            </p:txBody>
          </p:sp>
          <p:sp>
            <p:nvSpPr>
              <p:cNvPr id="54" name="MH_Other_8"/>
              <p:cNvSpPr/>
              <p:nvPr>
                <p:custDataLst>
                  <p:tags r:id="rId2"/>
                </p:custDataLst>
              </p:nvPr>
            </p:nvSpPr>
            <p:spPr>
              <a:xfrm flipH="1">
                <a:off x="5076825" y="1643832"/>
                <a:ext cx="776280" cy="776280"/>
              </a:xfrm>
              <a:prstGeom prst="ellipse">
                <a:avLst/>
              </a:prstGeom>
              <a:solidFill>
                <a:schemeClr val="accent1"/>
              </a:solidFill>
              <a:ln>
                <a:noFill/>
              </a:ln>
              <a:effectLst>
                <a:innerShdw blurRad="1143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chemeClr val="bg1"/>
                  </a:solidFill>
                  <a:latin typeface="微软雅黑" pitchFamily="34" charset="-122"/>
                  <a:ea typeface="微软雅黑" pitchFamily="34" charset="-122"/>
                </a:endParaRPr>
              </a:p>
            </p:txBody>
          </p:sp>
        </p:grpSp>
        <p:sp>
          <p:nvSpPr>
            <p:cNvPr id="52" name="TextBox 51"/>
            <p:cNvSpPr txBox="1"/>
            <p:nvPr/>
          </p:nvSpPr>
          <p:spPr>
            <a:xfrm>
              <a:off x="3889075" y="1571551"/>
              <a:ext cx="614287" cy="300083"/>
            </a:xfrm>
            <a:prstGeom prst="rect">
              <a:avLst/>
            </a:prstGeom>
            <a:noFill/>
          </p:spPr>
          <p:txBody>
            <a:bodyPr wrap="square" rtlCol="0">
              <a:spAutoFit/>
            </a:bodyPr>
            <a:lstStyle/>
            <a:p>
              <a:r>
                <a:rPr lang="en-US" altLang="zh-CN" sz="2000" dirty="0">
                  <a:solidFill>
                    <a:schemeClr val="bg1"/>
                  </a:solidFill>
                  <a:latin typeface="微软雅黑" pitchFamily="34" charset="-122"/>
                  <a:ea typeface="微软雅黑" pitchFamily="34" charset="-122"/>
                </a:rPr>
                <a:t>(</a:t>
              </a:r>
              <a:r>
                <a:rPr lang="zh-CN" altLang="en-US" sz="2000" dirty="0">
                  <a:solidFill>
                    <a:schemeClr val="bg1"/>
                  </a:solidFill>
                  <a:latin typeface="微软雅黑" pitchFamily="34" charset="-122"/>
                  <a:ea typeface="微软雅黑" pitchFamily="34" charset="-122"/>
                </a:rPr>
                <a:t>四</a:t>
              </a:r>
              <a:r>
                <a:rPr lang="en-US" altLang="zh-CN" sz="2000" dirty="0">
                  <a:solidFill>
                    <a:schemeClr val="bg1"/>
                  </a:solidFill>
                  <a:latin typeface="微软雅黑" pitchFamily="34" charset="-122"/>
                  <a:ea typeface="微软雅黑" pitchFamily="34" charset="-122"/>
                </a:rPr>
                <a:t>)</a:t>
              </a:r>
              <a:endParaRPr lang="zh-CN" altLang="en-US" sz="2000" dirty="0">
                <a:solidFill>
                  <a:schemeClr val="bg1"/>
                </a:solidFill>
                <a:latin typeface="微软雅黑" pitchFamily="34" charset="-122"/>
                <a:ea typeface="微软雅黑" pitchFamily="34" charset="-122"/>
              </a:endParaRPr>
            </a:p>
          </p:txBody>
        </p:sp>
      </p:grpSp>
      <p:sp>
        <p:nvSpPr>
          <p:cNvPr id="8" name="矩形 7"/>
          <p:cNvSpPr/>
          <p:nvPr/>
        </p:nvSpPr>
        <p:spPr>
          <a:xfrm>
            <a:off x="654050" y="1436554"/>
            <a:ext cx="3629308" cy="3046988"/>
          </a:xfrm>
          <a:prstGeom prst="rect">
            <a:avLst/>
          </a:prstGeom>
        </p:spPr>
        <p:txBody>
          <a:bodyPr wrap="square">
            <a:spAutoFit/>
          </a:bodyPr>
          <a:lstStyle/>
          <a:p>
            <a:pPr indent="457200" algn="just">
              <a:lnSpc>
                <a:spcPct val="120000"/>
              </a:lnSpc>
              <a:spcBef>
                <a:spcPct val="0"/>
              </a:spcBef>
            </a:pPr>
            <a:r>
              <a:rPr lang="zh-CN" altLang="en-US" sz="2000" b="1" dirty="0">
                <a:solidFill>
                  <a:schemeClr val="accent2">
                    <a:lumMod val="75000"/>
                  </a:schemeClr>
                </a:solidFill>
                <a:latin typeface="微软雅黑" pitchFamily="34" charset="-122"/>
                <a:ea typeface="微软雅黑" pitchFamily="34" charset="-122"/>
              </a:rPr>
              <a:t>投资</a:t>
            </a:r>
            <a:r>
              <a:rPr lang="zh-CN" altLang="en-US" sz="2000" b="1" dirty="0" smtClean="0">
                <a:solidFill>
                  <a:schemeClr val="accent2">
                    <a:lumMod val="75000"/>
                  </a:schemeClr>
                </a:solidFill>
                <a:latin typeface="微软雅黑" pitchFamily="34" charset="-122"/>
                <a:ea typeface="微软雅黑" pitchFamily="34" charset="-122"/>
              </a:rPr>
              <a:t>期限</a:t>
            </a:r>
            <a:endParaRPr lang="en-US" altLang="zh-CN" sz="2000" b="1" dirty="0" smtClean="0">
              <a:solidFill>
                <a:schemeClr val="accent2">
                  <a:lumMod val="7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风险资本从</a:t>
            </a:r>
            <a:r>
              <a:rPr lang="zh-CN" altLang="en-US" sz="2000" dirty="0">
                <a:solidFill>
                  <a:schemeClr val="tx1">
                    <a:lumMod val="75000"/>
                    <a:lumOff val="25000"/>
                  </a:schemeClr>
                </a:solidFill>
                <a:latin typeface="微软雅黑" pitchFamily="34" charset="-122"/>
                <a:ea typeface="微软雅黑" pitchFamily="34" charset="-122"/>
              </a:rPr>
              <a:t>投入被投资企业起到撤出投资为止所间隔的时间长短就称为风险投资的投资期限</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作为股权</a:t>
            </a:r>
            <a:r>
              <a:rPr lang="zh-CN" altLang="en-US" sz="2000" dirty="0">
                <a:solidFill>
                  <a:schemeClr val="tx1">
                    <a:lumMod val="75000"/>
                    <a:lumOff val="25000"/>
                  </a:schemeClr>
                </a:solidFill>
                <a:latin typeface="微软雅黑" pitchFamily="34" charset="-122"/>
                <a:ea typeface="微软雅黑" pitchFamily="34" charset="-122"/>
              </a:rPr>
              <a:t>投资的一种</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风险投资的期限一般较长</a:t>
            </a:r>
            <a:r>
              <a:rPr lang="zh-CN" altLang="en-US" sz="2000" dirty="0" smtClean="0">
                <a:solidFill>
                  <a:schemeClr val="tx1">
                    <a:lumMod val="75000"/>
                    <a:lumOff val="25000"/>
                  </a:schemeClr>
                </a:solidFill>
                <a:latin typeface="微软雅黑" pitchFamily="34" charset="-122"/>
                <a:ea typeface="微软雅黑" pitchFamily="34" charset="-122"/>
              </a:rPr>
              <a:t>。其中</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创业期风险投资通常</a:t>
            </a:r>
            <a:r>
              <a:rPr lang="zh-CN" altLang="en-US" sz="2000" dirty="0" smtClean="0">
                <a:solidFill>
                  <a:schemeClr val="tx1">
                    <a:lumMod val="75000"/>
                    <a:lumOff val="25000"/>
                  </a:schemeClr>
                </a:solidFill>
                <a:latin typeface="微软雅黑" pitchFamily="34" charset="-122"/>
                <a:ea typeface="微软雅黑" pitchFamily="34" charset="-122"/>
              </a:rPr>
              <a:t>为</a:t>
            </a:r>
            <a:r>
              <a:rPr lang="en-US" altLang="zh-CN" sz="2000" dirty="0" smtClean="0">
                <a:solidFill>
                  <a:schemeClr val="tx1">
                    <a:lumMod val="75000"/>
                    <a:lumOff val="25000"/>
                  </a:schemeClr>
                </a:solidFill>
                <a:latin typeface="微软雅黑" pitchFamily="34" charset="-122"/>
                <a:ea typeface="微软雅黑" pitchFamily="34" charset="-122"/>
              </a:rPr>
              <a:t>7 </a:t>
            </a:r>
            <a:r>
              <a:rPr lang="en-US" altLang="zh-CN" sz="2000" dirty="0">
                <a:solidFill>
                  <a:schemeClr val="tx1">
                    <a:lumMod val="75000"/>
                    <a:lumOff val="25000"/>
                  </a:schemeClr>
                </a:solidFill>
                <a:latin typeface="微软雅黑" pitchFamily="34" charset="-122"/>
                <a:ea typeface="微软雅黑" pitchFamily="34" charset="-122"/>
              </a:rPr>
              <a:t>~ 10 </a:t>
            </a:r>
            <a:r>
              <a:rPr lang="zh-CN" altLang="en-US" sz="2000" dirty="0" smtClean="0">
                <a:solidFill>
                  <a:schemeClr val="tx1">
                    <a:lumMod val="75000"/>
                    <a:lumOff val="25000"/>
                  </a:schemeClr>
                </a:solidFill>
                <a:latin typeface="微软雅黑" pitchFamily="34" charset="-122"/>
                <a:ea typeface="微软雅黑" pitchFamily="34" charset="-122"/>
              </a:rPr>
              <a:t>年。</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9" name="矩形 8"/>
          <p:cNvSpPr/>
          <p:nvPr/>
        </p:nvSpPr>
        <p:spPr>
          <a:xfrm>
            <a:off x="7664450" y="1328821"/>
            <a:ext cx="3822700" cy="3046988"/>
          </a:xfrm>
          <a:prstGeom prst="rect">
            <a:avLst/>
          </a:prstGeom>
        </p:spPr>
        <p:txBody>
          <a:bodyPr wrap="square">
            <a:spAutoFit/>
          </a:bodyPr>
          <a:lstStyle/>
          <a:p>
            <a:pPr indent="457200" algn="just">
              <a:lnSpc>
                <a:spcPct val="120000"/>
              </a:lnSpc>
              <a:spcBef>
                <a:spcPct val="0"/>
              </a:spcBef>
            </a:pPr>
            <a:r>
              <a:rPr lang="zh-CN" altLang="en-US" sz="2000" b="1" dirty="0">
                <a:solidFill>
                  <a:schemeClr val="accent2">
                    <a:lumMod val="75000"/>
                  </a:schemeClr>
                </a:solidFill>
                <a:latin typeface="微软雅黑" pitchFamily="34" charset="-122"/>
                <a:ea typeface="微软雅黑" pitchFamily="34" charset="-122"/>
              </a:rPr>
              <a:t>投资对象</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风险投资的产业领域主要是高新技术产业</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以</a:t>
            </a:r>
            <a:r>
              <a:rPr lang="zh-CN" altLang="en-US" sz="2000" dirty="0">
                <a:solidFill>
                  <a:schemeClr val="tx1">
                    <a:lumMod val="75000"/>
                    <a:lumOff val="25000"/>
                  </a:schemeClr>
                </a:solidFill>
                <a:latin typeface="微软雅黑" pitchFamily="34" charset="-122"/>
                <a:ea typeface="微软雅黑" pitchFamily="34" charset="-122"/>
              </a:rPr>
              <a:t>美国为例</a:t>
            </a:r>
            <a:r>
              <a:rPr lang="en-US" altLang="zh-CN" sz="2000" dirty="0">
                <a:solidFill>
                  <a:schemeClr val="tx1">
                    <a:lumMod val="75000"/>
                    <a:lumOff val="25000"/>
                  </a:schemeClr>
                </a:solidFill>
                <a:latin typeface="微软雅黑" pitchFamily="34" charset="-122"/>
                <a:ea typeface="微软雅黑" pitchFamily="34" charset="-122"/>
              </a:rPr>
              <a:t>, 1992 </a:t>
            </a:r>
            <a:r>
              <a:rPr lang="zh-CN" altLang="en-US" sz="2000" dirty="0">
                <a:solidFill>
                  <a:schemeClr val="tx1">
                    <a:lumMod val="75000"/>
                    <a:lumOff val="25000"/>
                  </a:schemeClr>
                </a:solidFill>
                <a:latin typeface="微软雅黑" pitchFamily="34" charset="-122"/>
                <a:ea typeface="微软雅黑" pitchFamily="34" charset="-122"/>
              </a:rPr>
              <a:t>年对电脑和软件的投资</a:t>
            </a:r>
            <a:r>
              <a:rPr lang="zh-CN" altLang="en-US" sz="2000" dirty="0" smtClean="0">
                <a:solidFill>
                  <a:schemeClr val="tx1">
                    <a:lumMod val="75000"/>
                    <a:lumOff val="25000"/>
                  </a:schemeClr>
                </a:solidFill>
                <a:latin typeface="微软雅黑" pitchFamily="34" charset="-122"/>
                <a:ea typeface="微软雅黑" pitchFamily="34" charset="-122"/>
              </a:rPr>
              <a:t>占</a:t>
            </a:r>
            <a:r>
              <a:rPr lang="en-US" altLang="zh-CN" sz="2000" dirty="0" smtClean="0">
                <a:solidFill>
                  <a:schemeClr val="tx1">
                    <a:lumMod val="75000"/>
                    <a:lumOff val="25000"/>
                  </a:schemeClr>
                </a:solidFill>
                <a:latin typeface="微软雅黑" pitchFamily="34" charset="-122"/>
                <a:ea typeface="微软雅黑" pitchFamily="34" charset="-122"/>
              </a:rPr>
              <a:t>27</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其次是医疗保健产业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占 </a:t>
            </a:r>
            <a:r>
              <a:rPr lang="en-US" altLang="zh-CN" sz="2000" dirty="0">
                <a:solidFill>
                  <a:schemeClr val="tx1">
                    <a:lumMod val="75000"/>
                    <a:lumOff val="25000"/>
                  </a:schemeClr>
                </a:solidFill>
                <a:latin typeface="微软雅黑" pitchFamily="34" charset="-122"/>
                <a:ea typeface="微软雅黑" pitchFamily="34" charset="-122"/>
              </a:rPr>
              <a:t>17%; </a:t>
            </a:r>
            <a:r>
              <a:rPr lang="zh-CN" altLang="en-US" sz="2000" dirty="0">
                <a:solidFill>
                  <a:schemeClr val="tx1">
                    <a:lumMod val="75000"/>
                    <a:lumOff val="25000"/>
                  </a:schemeClr>
                </a:solidFill>
                <a:latin typeface="微软雅黑" pitchFamily="34" charset="-122"/>
                <a:ea typeface="微软雅黑" pitchFamily="34" charset="-122"/>
              </a:rPr>
              <a:t>再次是通信产业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占</a:t>
            </a:r>
            <a:r>
              <a:rPr lang="en-US" altLang="zh-CN" sz="2000" dirty="0" smtClean="0">
                <a:solidFill>
                  <a:schemeClr val="tx1">
                    <a:lumMod val="75000"/>
                    <a:lumOff val="25000"/>
                  </a:schemeClr>
                </a:solidFill>
                <a:latin typeface="微软雅黑" pitchFamily="34" charset="-122"/>
                <a:ea typeface="微软雅黑" pitchFamily="34" charset="-122"/>
              </a:rPr>
              <a:t>14</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最后是生物科技</a:t>
            </a:r>
            <a:r>
              <a:rPr lang="zh-CN" altLang="en-US" sz="2000" dirty="0" smtClean="0">
                <a:solidFill>
                  <a:schemeClr val="tx1">
                    <a:lumMod val="75000"/>
                    <a:lumOff val="25000"/>
                  </a:schemeClr>
                </a:solidFill>
                <a:latin typeface="微软雅黑" pitchFamily="34" charset="-122"/>
                <a:ea typeface="微软雅黑" pitchFamily="34" charset="-122"/>
              </a:rPr>
              <a:t>产业占 </a:t>
            </a:r>
            <a:r>
              <a:rPr lang="en-US" altLang="zh-CN" sz="2000" dirty="0">
                <a:solidFill>
                  <a:schemeClr val="tx1">
                    <a:lumMod val="75000"/>
                    <a:lumOff val="25000"/>
                  </a:schemeClr>
                </a:solidFill>
                <a:latin typeface="微软雅黑" pitchFamily="34" charset="-122"/>
                <a:ea typeface="微软雅黑" pitchFamily="34" charset="-122"/>
              </a:rPr>
              <a:t>10%</a:t>
            </a:r>
            <a:r>
              <a:rPr lang="zh-CN" altLang="en-US" sz="2000" dirty="0">
                <a:solidFill>
                  <a:schemeClr val="tx1">
                    <a:lumMod val="75000"/>
                    <a:lumOff val="25000"/>
                  </a:schemeClr>
                </a:solidFill>
                <a:latin typeface="微软雅黑" pitchFamily="34" charset="-122"/>
                <a:ea typeface="微软雅黑" pitchFamily="34" charset="-122"/>
              </a:rPr>
              <a:t>。</a:t>
            </a:r>
          </a:p>
        </p:txBody>
      </p:sp>
      <p:sp>
        <p:nvSpPr>
          <p:cNvPr id="30" name="文本框 9"/>
          <p:cNvSpPr txBox="1"/>
          <p:nvPr/>
        </p:nvSpPr>
        <p:spPr>
          <a:xfrm>
            <a:off x="840784" y="203271"/>
            <a:ext cx="57378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a:t>
            </a:r>
            <a:r>
              <a:rPr lang="zh-CN" altLang="en-US" sz="2400" b="1" dirty="0" smtClean="0">
                <a:solidFill>
                  <a:schemeClr val="tx1">
                    <a:lumMod val="75000"/>
                    <a:lumOff val="25000"/>
                  </a:schemeClr>
                </a:solidFill>
                <a:latin typeface="微软雅黑" pitchFamily="34" charset="-122"/>
                <a:ea typeface="微软雅黑" pitchFamily="34" charset="-122"/>
              </a:rPr>
              <a:t>、 风险投资</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97697717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barn(inVertical)">
                                      <p:cBhvr>
                                        <p:cTn id="7" dur="500"/>
                                        <p:tgtEl>
                                          <p:spTgt spid="41"/>
                                        </p:tgtEl>
                                      </p:cBhvr>
                                    </p:animEffect>
                                  </p:childTnLst>
                                </p:cTn>
                              </p:par>
                              <p:par>
                                <p:cTn id="8" presetID="16" presetClass="entr" presetSubtype="21" fill="hold"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barn(inVertical)">
                                      <p:cBhvr>
                                        <p:cTn id="10" dur="500"/>
                                        <p:tgtEl>
                                          <p:spTgt spid="45"/>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45" presetClass="entr" presetSubtype="0" fill="hold" nodeType="click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2000"/>
                                        <p:tgtEl>
                                          <p:spTgt spid="37"/>
                                        </p:tgtEl>
                                      </p:cBhvr>
                                    </p:animEffect>
                                    <p:anim calcmode="lin" valueType="num">
                                      <p:cBhvr>
                                        <p:cTn id="19" dur="2000" fill="hold"/>
                                        <p:tgtEl>
                                          <p:spTgt spid="37"/>
                                        </p:tgtEl>
                                        <p:attrNameLst>
                                          <p:attrName>ppt_w</p:attrName>
                                        </p:attrNameLst>
                                      </p:cBhvr>
                                      <p:tavLst>
                                        <p:tav tm="0" fmla="#ppt_w*sin(2.5*pi*$)">
                                          <p:val>
                                            <p:fltVal val="0"/>
                                          </p:val>
                                        </p:tav>
                                        <p:tav tm="100000">
                                          <p:val>
                                            <p:fltVal val="1"/>
                                          </p:val>
                                        </p:tav>
                                      </p:tavLst>
                                    </p:anim>
                                    <p:anim calcmode="lin" valueType="num">
                                      <p:cBhvr>
                                        <p:cTn id="20" dur="2000" fill="hold"/>
                                        <p:tgtEl>
                                          <p:spTgt spid="37"/>
                                        </p:tgtEl>
                                        <p:attrNameLst>
                                          <p:attrName>ppt_h</p:attrName>
                                        </p:attrNameLst>
                                      </p:cBhvr>
                                      <p:tavLst>
                                        <p:tav tm="0">
                                          <p:val>
                                            <p:strVal val="#ppt_h"/>
                                          </p:val>
                                        </p:tav>
                                        <p:tav tm="100000">
                                          <p:val>
                                            <p:strVal val="#ppt_h"/>
                                          </p:val>
                                        </p:tav>
                                      </p:tavLst>
                                    </p:anim>
                                  </p:childTnLst>
                                </p:cTn>
                              </p:par>
                              <p:par>
                                <p:cTn id="21" presetID="45" presetClass="entr" presetSubtype="0" fill="hold" nodeType="with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fade">
                                      <p:cBhvr>
                                        <p:cTn id="23" dur="2000"/>
                                        <p:tgtEl>
                                          <p:spTgt spid="50"/>
                                        </p:tgtEl>
                                      </p:cBhvr>
                                    </p:animEffect>
                                    <p:anim calcmode="lin" valueType="num">
                                      <p:cBhvr>
                                        <p:cTn id="24" dur="2000" fill="hold"/>
                                        <p:tgtEl>
                                          <p:spTgt spid="50"/>
                                        </p:tgtEl>
                                        <p:attrNameLst>
                                          <p:attrName>ppt_w</p:attrName>
                                        </p:attrNameLst>
                                      </p:cBhvr>
                                      <p:tavLst>
                                        <p:tav tm="0" fmla="#ppt_w*sin(2.5*pi*$)">
                                          <p:val>
                                            <p:fltVal val="0"/>
                                          </p:val>
                                        </p:tav>
                                        <p:tav tm="100000">
                                          <p:val>
                                            <p:fltVal val="1"/>
                                          </p:val>
                                        </p:tav>
                                      </p:tavLst>
                                    </p:anim>
                                    <p:anim calcmode="lin" valueType="num">
                                      <p:cBhvr>
                                        <p:cTn id="25" dur="2000" fill="hold"/>
                                        <p:tgtEl>
                                          <p:spTgt spid="50"/>
                                        </p:tgtEl>
                                        <p:attrNameLst>
                                          <p:attrName>ppt_h</p:attrName>
                                        </p:attrNameLst>
                                      </p:cBhvr>
                                      <p:tavLst>
                                        <p:tav tm="0">
                                          <p:val>
                                            <p:strVal val="#ppt_h"/>
                                          </p:val>
                                        </p:tav>
                                        <p:tav tm="100000">
                                          <p:val>
                                            <p:strVal val="#ppt_h"/>
                                          </p:val>
                                        </p:tav>
                                      </p:tavLst>
                                    </p:anim>
                                  </p:childTnLst>
                                </p:cTn>
                              </p:par>
                              <p:par>
                                <p:cTn id="26" presetID="45"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2000"/>
                                        <p:tgtEl>
                                          <p:spTgt spid="9"/>
                                        </p:tgtEl>
                                      </p:cBhvr>
                                    </p:animEffect>
                                    <p:anim calcmode="lin" valueType="num">
                                      <p:cBhvr>
                                        <p:cTn id="29" dur="2000" fill="hold"/>
                                        <p:tgtEl>
                                          <p:spTgt spid="9"/>
                                        </p:tgtEl>
                                        <p:attrNameLst>
                                          <p:attrName>ppt_w</p:attrName>
                                        </p:attrNameLst>
                                      </p:cBhvr>
                                      <p:tavLst>
                                        <p:tav tm="0" fmla="#ppt_w*sin(2.5*pi*$)">
                                          <p:val>
                                            <p:fltVal val="0"/>
                                          </p:val>
                                        </p:tav>
                                        <p:tav tm="100000">
                                          <p:val>
                                            <p:fltVal val="1"/>
                                          </p:val>
                                        </p:tav>
                                      </p:tavLst>
                                    </p:anim>
                                    <p:anim calcmode="lin" valueType="num">
                                      <p:cBhvr>
                                        <p:cTn id="30" dur="20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pic>
        <p:nvPicPr>
          <p:cNvPr id="12" name="图片占位符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 y="992651"/>
            <a:ext cx="5814969" cy="5531889"/>
          </a:xfrm>
          <a:prstGeom prst="rect">
            <a:avLst/>
          </a:prstGeom>
        </p:spPr>
      </p:pic>
      <p:sp>
        <p:nvSpPr>
          <p:cNvPr id="14" name="矩形 13"/>
          <p:cNvSpPr/>
          <p:nvPr/>
        </p:nvSpPr>
        <p:spPr>
          <a:xfrm>
            <a:off x="4000500" y="2451100"/>
            <a:ext cx="6934199" cy="3124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7" name="矩形 6"/>
          <p:cNvSpPr/>
          <p:nvPr/>
        </p:nvSpPr>
        <p:spPr>
          <a:xfrm>
            <a:off x="4298950" y="2668885"/>
            <a:ext cx="6375400" cy="2677656"/>
          </a:xfrm>
          <a:prstGeom prst="rect">
            <a:avLst/>
          </a:prstGeom>
        </p:spPr>
        <p:txBody>
          <a:bodyPr wrap="square">
            <a:spAutoFit/>
          </a:bodyPr>
          <a:lstStyle/>
          <a:p>
            <a:pPr indent="457200" algn="just">
              <a:lnSpc>
                <a:spcPct val="120000"/>
              </a:lnSpc>
              <a:spcBef>
                <a:spcPct val="0"/>
              </a:spcBef>
            </a:pPr>
            <a:r>
              <a:rPr lang="zh-CN" altLang="en-US" sz="2000" dirty="0">
                <a:solidFill>
                  <a:schemeClr val="bg1"/>
                </a:solidFill>
                <a:latin typeface="微软雅黑" pitchFamily="34" charset="-122"/>
                <a:ea typeface="微软雅黑" pitchFamily="34" charset="-122"/>
                <a:sym typeface="Calibri" pitchFamily="34" charset="0"/>
              </a:rPr>
              <a:t>从投资性质来讲</a:t>
            </a:r>
            <a:r>
              <a:rPr lang="en-US" altLang="zh-CN" sz="2000" dirty="0">
                <a:solidFill>
                  <a:schemeClr val="bg1"/>
                </a:solidFill>
                <a:latin typeface="微软雅黑" pitchFamily="34" charset="-122"/>
                <a:ea typeface="微软雅黑" pitchFamily="34" charset="-122"/>
                <a:sym typeface="Calibri" pitchFamily="34" charset="0"/>
              </a:rPr>
              <a:t>, </a:t>
            </a:r>
            <a:r>
              <a:rPr lang="zh-CN" altLang="en-US" sz="2000" dirty="0">
                <a:solidFill>
                  <a:schemeClr val="bg1"/>
                </a:solidFill>
                <a:latin typeface="微软雅黑" pitchFamily="34" charset="-122"/>
                <a:ea typeface="微软雅黑" pitchFamily="34" charset="-122"/>
                <a:sym typeface="Calibri" pitchFamily="34" charset="0"/>
              </a:rPr>
              <a:t>风险投资的方式有三种。 一是直接投资</a:t>
            </a:r>
            <a:r>
              <a:rPr lang="en-US" altLang="zh-CN" sz="2000" dirty="0">
                <a:solidFill>
                  <a:schemeClr val="bg1"/>
                </a:solidFill>
                <a:latin typeface="微软雅黑" pitchFamily="34" charset="-122"/>
                <a:ea typeface="微软雅黑" pitchFamily="34" charset="-122"/>
                <a:sym typeface="Calibri" pitchFamily="34" charset="0"/>
              </a:rPr>
              <a:t>, </a:t>
            </a:r>
            <a:r>
              <a:rPr lang="zh-CN" altLang="en-US" sz="2000" dirty="0">
                <a:solidFill>
                  <a:schemeClr val="bg1"/>
                </a:solidFill>
                <a:latin typeface="微软雅黑" pitchFamily="34" charset="-122"/>
                <a:ea typeface="微软雅黑" pitchFamily="34" charset="-122"/>
                <a:sym typeface="Calibri" pitchFamily="34" charset="0"/>
              </a:rPr>
              <a:t>二是提供贷款或贷款</a:t>
            </a:r>
            <a:r>
              <a:rPr lang="zh-CN" altLang="en-US" sz="2000" dirty="0" smtClean="0">
                <a:solidFill>
                  <a:schemeClr val="bg1"/>
                </a:solidFill>
                <a:latin typeface="微软雅黑" pitchFamily="34" charset="-122"/>
                <a:ea typeface="微软雅黑" pitchFamily="34" charset="-122"/>
                <a:sym typeface="Calibri" pitchFamily="34" charset="0"/>
              </a:rPr>
              <a:t>担保</a:t>
            </a:r>
            <a:r>
              <a:rPr lang="en-US" altLang="zh-CN" sz="2000" dirty="0">
                <a:solidFill>
                  <a:schemeClr val="bg1"/>
                </a:solidFill>
                <a:latin typeface="微软雅黑" pitchFamily="34" charset="-122"/>
                <a:ea typeface="微软雅黑" pitchFamily="34" charset="-122"/>
                <a:sym typeface="Calibri" pitchFamily="34" charset="0"/>
              </a:rPr>
              <a:t>, </a:t>
            </a:r>
            <a:r>
              <a:rPr lang="zh-CN" altLang="en-US" sz="2000" dirty="0">
                <a:solidFill>
                  <a:schemeClr val="bg1"/>
                </a:solidFill>
                <a:latin typeface="微软雅黑" pitchFamily="34" charset="-122"/>
                <a:ea typeface="微软雅黑" pitchFamily="34" charset="-122"/>
                <a:sym typeface="Calibri" pitchFamily="34" charset="0"/>
              </a:rPr>
              <a:t>三是提供一部分贷款或担保资金同时投入一部分风险资本购买被投资企业的股权</a:t>
            </a:r>
            <a:r>
              <a:rPr lang="zh-CN" altLang="en-US" sz="2000" dirty="0" smtClean="0">
                <a:solidFill>
                  <a:schemeClr val="bg1"/>
                </a:solidFill>
                <a:latin typeface="微软雅黑" pitchFamily="34" charset="-122"/>
                <a:ea typeface="微软雅黑" pitchFamily="34" charset="-122"/>
                <a:sym typeface="Calibri" pitchFamily="34" charset="0"/>
              </a:rPr>
              <a:t>。</a:t>
            </a:r>
            <a:endParaRPr lang="en-US" altLang="zh-CN" sz="2000" dirty="0" smtClean="0">
              <a:solidFill>
                <a:schemeClr val="bg1"/>
              </a:solidFill>
              <a:latin typeface="微软雅黑" pitchFamily="34" charset="-122"/>
              <a:ea typeface="微软雅黑" pitchFamily="34" charset="-122"/>
              <a:sym typeface="Calibri" pitchFamily="34" charset="0"/>
            </a:endParaRPr>
          </a:p>
          <a:p>
            <a:pPr indent="457200" algn="just">
              <a:lnSpc>
                <a:spcPct val="120000"/>
              </a:lnSpc>
              <a:spcBef>
                <a:spcPct val="0"/>
              </a:spcBef>
            </a:pPr>
            <a:r>
              <a:rPr lang="zh-CN" altLang="en-US" sz="2000" dirty="0">
                <a:solidFill>
                  <a:schemeClr val="bg1"/>
                </a:solidFill>
                <a:latin typeface="微软雅黑" pitchFamily="34" charset="-122"/>
                <a:ea typeface="微软雅黑" pitchFamily="34" charset="-122"/>
                <a:sym typeface="Calibri" pitchFamily="34" charset="0"/>
              </a:rPr>
              <a:t>风险投资还有两种不同的</a:t>
            </a:r>
            <a:r>
              <a:rPr lang="zh-CN" altLang="en-US" sz="2000" dirty="0" smtClean="0">
                <a:solidFill>
                  <a:schemeClr val="bg1"/>
                </a:solidFill>
                <a:latin typeface="微软雅黑" pitchFamily="34" charset="-122"/>
                <a:ea typeface="微软雅黑" pitchFamily="34" charset="-122"/>
                <a:sym typeface="Calibri" pitchFamily="34" charset="0"/>
              </a:rPr>
              <a:t>进入方式</a:t>
            </a:r>
            <a:r>
              <a:rPr lang="zh-CN" altLang="en-US" sz="2000" dirty="0">
                <a:solidFill>
                  <a:schemeClr val="bg1"/>
                </a:solidFill>
                <a:latin typeface="微软雅黑" pitchFamily="34" charset="-122"/>
                <a:ea typeface="微软雅黑" pitchFamily="34" charset="-122"/>
                <a:sym typeface="Calibri" pitchFamily="34" charset="0"/>
              </a:rPr>
              <a:t>。 第一种是将风险资本分期分批投入被投资</a:t>
            </a:r>
            <a:r>
              <a:rPr lang="zh-CN" altLang="en-US" sz="2000" dirty="0" smtClean="0">
                <a:solidFill>
                  <a:schemeClr val="bg1"/>
                </a:solidFill>
                <a:latin typeface="微软雅黑" pitchFamily="34" charset="-122"/>
                <a:ea typeface="微软雅黑" pitchFamily="34" charset="-122"/>
                <a:sym typeface="Calibri" pitchFamily="34" charset="0"/>
              </a:rPr>
              <a:t>企业。</a:t>
            </a:r>
            <a:endParaRPr lang="en-US" altLang="zh-CN" sz="2000" dirty="0" smtClean="0">
              <a:solidFill>
                <a:schemeClr val="bg1"/>
              </a:solidFill>
              <a:latin typeface="微软雅黑" pitchFamily="34" charset="-122"/>
              <a:ea typeface="微软雅黑" pitchFamily="34" charset="-122"/>
              <a:sym typeface="Calibri" pitchFamily="34" charset="0"/>
            </a:endParaRPr>
          </a:p>
          <a:p>
            <a:pPr indent="457200" algn="just">
              <a:lnSpc>
                <a:spcPct val="120000"/>
              </a:lnSpc>
              <a:spcBef>
                <a:spcPct val="0"/>
              </a:spcBef>
            </a:pPr>
            <a:r>
              <a:rPr lang="zh-CN" altLang="en-US" sz="2000" dirty="0" smtClean="0">
                <a:solidFill>
                  <a:schemeClr val="bg1"/>
                </a:solidFill>
                <a:latin typeface="微软雅黑" pitchFamily="34" charset="-122"/>
                <a:ea typeface="微软雅黑" pitchFamily="34" charset="-122"/>
                <a:sym typeface="Calibri" pitchFamily="34" charset="0"/>
              </a:rPr>
              <a:t>第二</a:t>
            </a:r>
            <a:r>
              <a:rPr lang="zh-CN" altLang="en-US" sz="2000" dirty="0">
                <a:solidFill>
                  <a:schemeClr val="bg1"/>
                </a:solidFill>
                <a:latin typeface="微软雅黑" pitchFamily="34" charset="-122"/>
                <a:ea typeface="微软雅黑" pitchFamily="34" charset="-122"/>
                <a:sym typeface="Calibri" pitchFamily="34" charset="0"/>
              </a:rPr>
              <a:t>种是一次性</a:t>
            </a:r>
            <a:r>
              <a:rPr lang="zh-CN" altLang="en-US" sz="2000" dirty="0" smtClean="0">
                <a:solidFill>
                  <a:schemeClr val="bg1"/>
                </a:solidFill>
                <a:latin typeface="微软雅黑" pitchFamily="34" charset="-122"/>
                <a:ea typeface="微软雅黑" pitchFamily="34" charset="-122"/>
                <a:sym typeface="Calibri" pitchFamily="34" charset="0"/>
              </a:rPr>
              <a:t>投入。</a:t>
            </a:r>
            <a:endParaRPr lang="zh-CN" altLang="en-US" sz="2000" dirty="0">
              <a:solidFill>
                <a:schemeClr val="bg1"/>
              </a:solidFill>
              <a:latin typeface="微软雅黑" pitchFamily="34" charset="-122"/>
              <a:ea typeface="微软雅黑" pitchFamily="34" charset="-122"/>
              <a:sym typeface="Calibri" pitchFamily="34" charset="0"/>
            </a:endParaRPr>
          </a:p>
        </p:txBody>
      </p:sp>
      <p:sp>
        <p:nvSpPr>
          <p:cNvPr id="13" name="矩形 12"/>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15" name="组合 14"/>
          <p:cNvGrpSpPr/>
          <p:nvPr/>
        </p:nvGrpSpPr>
        <p:grpSpPr>
          <a:xfrm>
            <a:off x="192881" y="893"/>
            <a:ext cx="575915" cy="836495"/>
            <a:chOff x="841003" y="360040"/>
            <a:chExt cx="504056" cy="836712"/>
          </a:xfrm>
          <a:solidFill>
            <a:schemeClr val="accent1"/>
          </a:solidFill>
        </p:grpSpPr>
        <p:sp>
          <p:nvSpPr>
            <p:cNvPr id="16" name="矩形 1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17" name="等腰三角形 1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9" name="矩形 18"/>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9"/>
          <p:cNvSpPr txBox="1"/>
          <p:nvPr/>
        </p:nvSpPr>
        <p:spPr>
          <a:xfrm>
            <a:off x="840784" y="203271"/>
            <a:ext cx="57378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a:t>
            </a:r>
            <a:r>
              <a:rPr lang="zh-CN" altLang="en-US" sz="2400" b="1" dirty="0" smtClean="0">
                <a:solidFill>
                  <a:schemeClr val="tx1">
                    <a:lumMod val="75000"/>
                    <a:lumOff val="25000"/>
                  </a:schemeClr>
                </a:solidFill>
                <a:latin typeface="微软雅黑" pitchFamily="34" charset="-122"/>
                <a:ea typeface="微软雅黑" pitchFamily="34" charset="-122"/>
              </a:rPr>
              <a:t>、 风险投资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五</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投资方式</a:t>
            </a:r>
          </a:p>
        </p:txBody>
      </p:sp>
    </p:spTree>
    <p:extLst>
      <p:ext uri="{BB962C8B-B14F-4D97-AF65-F5344CB8AC3E}">
        <p14:creationId xmlns:p14="http://schemas.microsoft.com/office/powerpoint/2010/main" val="171515960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7" name="文本框 9"/>
          <p:cNvSpPr txBox="1"/>
          <p:nvPr/>
        </p:nvSpPr>
        <p:spPr>
          <a:xfrm>
            <a:off x="840784" y="203271"/>
            <a:ext cx="72110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a:t>
            </a:r>
            <a:r>
              <a:rPr lang="zh-CN" altLang="en-US" sz="2400" b="1" dirty="0" smtClean="0">
                <a:solidFill>
                  <a:schemeClr val="tx1">
                    <a:lumMod val="75000"/>
                    <a:lumOff val="25000"/>
                  </a:schemeClr>
                </a:solidFill>
                <a:latin typeface="微软雅黑" pitchFamily="34" charset="-122"/>
                <a:ea typeface="微软雅黑" pitchFamily="34" charset="-122"/>
              </a:rPr>
              <a:t>、风险投资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六</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风险投资进入企业的四个</a:t>
            </a:r>
            <a:r>
              <a:rPr lang="zh-CN" altLang="en-US" sz="2400" b="1" dirty="0" smtClean="0">
                <a:solidFill>
                  <a:schemeClr val="tx1">
                    <a:lumMod val="75000"/>
                    <a:lumOff val="25000"/>
                  </a:schemeClr>
                </a:solidFill>
                <a:latin typeface="微软雅黑" pitchFamily="34" charset="-122"/>
                <a:ea typeface="微软雅黑" pitchFamily="34" charset="-122"/>
              </a:rPr>
              <a:t>阶段</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530" name="Picture 2" descr="https://img1.baidu.com/it/u=4149290591,4078911861&amp;fm=253&amp;fmt=auto&amp;app=138&amp;f=JPEG?w=610&amp;h=40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7350" y="2207561"/>
            <a:ext cx="4730750" cy="314866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10" name="矩形 9"/>
          <p:cNvSpPr/>
          <p:nvPr/>
        </p:nvSpPr>
        <p:spPr>
          <a:xfrm>
            <a:off x="5499100" y="2207561"/>
            <a:ext cx="5518150" cy="3385029"/>
          </a:xfrm>
          <a:prstGeom prst="rect">
            <a:avLst/>
          </a:prstGeom>
        </p:spPr>
        <p:txBody>
          <a:bodyPr wrap="square">
            <a:spAutoFit/>
          </a:bodyPr>
          <a:lstStyle/>
          <a:p>
            <a:pPr indent="457200" algn="just">
              <a:lnSpc>
                <a:spcPct val="120000"/>
              </a:lnSpc>
              <a:spcBef>
                <a:spcPct val="0"/>
              </a:spcBef>
            </a:pPr>
            <a:r>
              <a:rPr lang="en-US" altLang="zh-CN" sz="2000" b="1" dirty="0" smtClean="0">
                <a:solidFill>
                  <a:schemeClr val="accent2">
                    <a:lumMod val="75000"/>
                  </a:schemeClr>
                </a:solidFill>
                <a:latin typeface="微软雅黑" pitchFamily="34" charset="-122"/>
                <a:ea typeface="微软雅黑" pitchFamily="34" charset="-122"/>
              </a:rPr>
              <a:t>1. </a:t>
            </a:r>
            <a:r>
              <a:rPr lang="zh-CN" altLang="en-US" sz="2000" b="1" dirty="0" smtClean="0">
                <a:solidFill>
                  <a:schemeClr val="accent2">
                    <a:lumMod val="75000"/>
                  </a:schemeClr>
                </a:solidFill>
                <a:latin typeface="微软雅黑" pitchFamily="34" charset="-122"/>
                <a:ea typeface="微软雅黑" pitchFamily="34" charset="-122"/>
              </a:rPr>
              <a:t>技术</a:t>
            </a:r>
            <a:r>
              <a:rPr lang="zh-CN" altLang="en-US" sz="2000" b="1" dirty="0">
                <a:solidFill>
                  <a:schemeClr val="accent2">
                    <a:lumMod val="75000"/>
                  </a:schemeClr>
                </a:solidFill>
                <a:latin typeface="微软雅黑" pitchFamily="34" charset="-122"/>
                <a:ea typeface="微软雅黑" pitchFamily="34" charset="-122"/>
              </a:rPr>
              <a:t>酝酿与发明阶段的风险投资</a:t>
            </a:r>
            <a:r>
              <a:rPr lang="en-US" altLang="zh-CN" sz="2000" b="1" dirty="0">
                <a:solidFill>
                  <a:schemeClr val="accent2">
                    <a:lumMod val="75000"/>
                  </a:schemeClr>
                </a:solidFill>
                <a:latin typeface="微软雅黑" pitchFamily="34" charset="-122"/>
                <a:ea typeface="微软雅黑" pitchFamily="34" charset="-122"/>
              </a:rPr>
              <a:t>: </a:t>
            </a:r>
            <a:r>
              <a:rPr lang="zh-CN" altLang="en-US" sz="2000" b="1" dirty="0">
                <a:solidFill>
                  <a:schemeClr val="accent2">
                    <a:lumMod val="75000"/>
                  </a:schemeClr>
                </a:solidFill>
                <a:latin typeface="微软雅黑" pitchFamily="34" charset="-122"/>
                <a:ea typeface="微软雅黑" pitchFamily="34" charset="-122"/>
              </a:rPr>
              <a:t>种子期</a:t>
            </a:r>
            <a:endParaRPr lang="en-US" altLang="zh-CN" sz="2000" b="1" dirty="0">
              <a:solidFill>
                <a:schemeClr val="accent2">
                  <a:lumMod val="7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种子期是指技术的酝酿与发明阶段。</a:t>
            </a:r>
            <a:endParaRPr lang="en-US" altLang="zh-CN" sz="2000" dirty="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这个时期的风险投资称作种子资本</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其来源主要有</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个人积蓄、家庭财产</a:t>
            </a:r>
            <a:r>
              <a:rPr lang="zh-CN" altLang="en-US" sz="2000" dirty="0" smtClean="0">
                <a:solidFill>
                  <a:schemeClr val="tx1">
                    <a:lumMod val="75000"/>
                    <a:lumOff val="25000"/>
                  </a:schemeClr>
                </a:solidFill>
                <a:latin typeface="微软雅黑" pitchFamily="34" charset="-122"/>
                <a:ea typeface="微软雅黑" pitchFamily="34" charset="-122"/>
              </a:rPr>
              <a:t>、朋友</a:t>
            </a:r>
            <a:r>
              <a:rPr lang="zh-CN" altLang="en-US" sz="2000" dirty="0">
                <a:solidFill>
                  <a:schemeClr val="tx1">
                    <a:lumMod val="75000"/>
                    <a:lumOff val="25000"/>
                  </a:schemeClr>
                </a:solidFill>
                <a:latin typeface="微软雅黑" pitchFamily="34" charset="-122"/>
                <a:ea typeface="微软雅黑" pitchFamily="34" charset="-122"/>
              </a:rPr>
              <a:t>借款</a:t>
            </a:r>
            <a:r>
              <a:rPr lang="zh-CN" altLang="en-US" sz="2000" dirty="0" smtClean="0">
                <a:solidFill>
                  <a:schemeClr val="tx1">
                    <a:lumMod val="75000"/>
                    <a:lumOff val="25000"/>
                  </a:schemeClr>
                </a:solidFill>
                <a:latin typeface="微软雅黑" pitchFamily="34" charset="-122"/>
                <a:ea typeface="微软雅黑" pitchFamily="34" charset="-122"/>
              </a:rPr>
              <a:t>、申请</a:t>
            </a:r>
            <a:r>
              <a:rPr lang="zh-CN" altLang="en-US" sz="2000" dirty="0">
                <a:solidFill>
                  <a:schemeClr val="tx1">
                    <a:lumMod val="75000"/>
                    <a:lumOff val="25000"/>
                  </a:schemeClr>
                </a:solidFill>
                <a:latin typeface="微软雅黑" pitchFamily="34" charset="-122"/>
                <a:ea typeface="微软雅黑" pitchFamily="34" charset="-122"/>
              </a:rPr>
              <a:t>自然科学基金</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如果还不够</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则会寻找专门的风险投资家和风险投资机构。</a:t>
            </a:r>
            <a:endParaRPr lang="en-US" altLang="zh-CN" sz="2000" dirty="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这种企业面临三大风险</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一是高新技术的技术风险</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二是高新技术产品的市场风险</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三是高新技术企业的管理风险。</a:t>
            </a:r>
          </a:p>
        </p:txBody>
      </p:sp>
      <p:sp>
        <p:nvSpPr>
          <p:cNvPr id="6" name="矩形 5"/>
          <p:cNvSpPr/>
          <p:nvPr/>
        </p:nvSpPr>
        <p:spPr>
          <a:xfrm>
            <a:off x="2996768" y="3041134"/>
            <a:ext cx="1568882" cy="584775"/>
          </a:xfrm>
          <a:prstGeom prst="rect">
            <a:avLst/>
          </a:prstGeom>
        </p:spPr>
        <p:txBody>
          <a:bodyPr wrap="square">
            <a:spAutoFit/>
          </a:bodyPr>
          <a:lstStyle/>
          <a:p>
            <a:r>
              <a:rPr lang="zh-CN" altLang="en-US" sz="3200" b="1" dirty="0">
                <a:solidFill>
                  <a:schemeClr val="accent2">
                    <a:lumMod val="75000"/>
                  </a:schemeClr>
                </a:solidFill>
                <a:latin typeface="微软雅黑" pitchFamily="34" charset="-122"/>
                <a:ea typeface="微软雅黑" pitchFamily="34" charset="-122"/>
              </a:rPr>
              <a:t>种子期</a:t>
            </a:r>
            <a:endParaRPr lang="zh-CN" altLang="en-US" sz="3200" dirty="0"/>
          </a:p>
        </p:txBody>
      </p:sp>
    </p:spTree>
    <p:extLst>
      <p:ext uri="{BB962C8B-B14F-4D97-AF65-F5344CB8AC3E}">
        <p14:creationId xmlns:p14="http://schemas.microsoft.com/office/powerpoint/2010/main" val="5939017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circle(in)">
                                      <p:cBhvr>
                                        <p:cTn id="7" dur="2000"/>
                                        <p:tgtEl>
                                          <p:spTgt spid="22530"/>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2000"/>
                                        <p:tgtEl>
                                          <p:spTgt spid="6"/>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circle(in)">
                                      <p:cBhvr>
                                        <p:cTn id="13"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文本框 9"/>
          <p:cNvSpPr txBox="1"/>
          <p:nvPr/>
        </p:nvSpPr>
        <p:spPr>
          <a:xfrm>
            <a:off x="840784" y="203271"/>
            <a:ext cx="72808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创业者</a:t>
            </a:r>
            <a:r>
              <a:rPr lang="zh-CN" altLang="en-US" sz="2400" b="1" dirty="0" smtClean="0">
                <a:solidFill>
                  <a:schemeClr val="tx1">
                    <a:lumMod val="75000"/>
                    <a:lumOff val="25000"/>
                  </a:schemeClr>
                </a:solidFill>
                <a:latin typeface="微软雅黑" pitchFamily="34" charset="-122"/>
                <a:ea typeface="微软雅黑" pitchFamily="34" charset="-122"/>
              </a:rPr>
              <a:t>概述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创业者的特征</a:t>
            </a:r>
          </a:p>
        </p:txBody>
      </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529627" y="1384300"/>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13" name="TextBox 12"/>
          <p:cNvSpPr txBox="1"/>
          <p:nvPr/>
        </p:nvSpPr>
        <p:spPr>
          <a:xfrm>
            <a:off x="1529627" y="1445835"/>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1</a:t>
            </a:r>
            <a:endParaRPr lang="zh-CN" altLang="en-US" sz="2000" dirty="0">
              <a:solidFill>
                <a:schemeClr val="bg1"/>
              </a:solidFill>
              <a:latin typeface="微软雅黑"/>
              <a:ea typeface="微软雅黑"/>
              <a:cs typeface="+mn-ea"/>
              <a:sym typeface="微软雅黑"/>
            </a:endParaRPr>
          </a:p>
        </p:txBody>
      </p:sp>
      <p:sp>
        <p:nvSpPr>
          <p:cNvPr id="3" name="矩形 2"/>
          <p:cNvSpPr/>
          <p:nvPr/>
        </p:nvSpPr>
        <p:spPr>
          <a:xfrm>
            <a:off x="2406650" y="1448615"/>
            <a:ext cx="7588250" cy="461665"/>
          </a:xfrm>
          <a:prstGeom prst="rect">
            <a:avLst/>
          </a:prstGeom>
        </p:spPr>
        <p:txBody>
          <a:bodyPr wrap="square">
            <a:spAutoFit/>
          </a:bodyPr>
          <a:lstStyle/>
          <a:p>
            <a:pPr indent="457200" algn="just">
              <a:lnSpc>
                <a:spcPct val="120000"/>
              </a:lnSpc>
              <a:spcBef>
                <a:spcPct val="0"/>
              </a:spcBef>
            </a:pPr>
            <a:r>
              <a:rPr lang="zh-CN" altLang="en-US" sz="2000" b="1" dirty="0">
                <a:solidFill>
                  <a:schemeClr val="accent2"/>
                </a:solidFill>
                <a:latin typeface="微软雅黑" pitchFamily="34" charset="-122"/>
                <a:ea typeface="微软雅黑" pitchFamily="34" charset="-122"/>
              </a:rPr>
              <a:t>创新</a:t>
            </a:r>
            <a:r>
              <a:rPr lang="zh-CN" altLang="en-US" sz="2000" dirty="0">
                <a:solidFill>
                  <a:schemeClr val="tx1">
                    <a:lumMod val="75000"/>
                    <a:lumOff val="25000"/>
                  </a:schemeClr>
                </a:solidFill>
                <a:latin typeface="微软雅黑" pitchFamily="34" charset="-122"/>
                <a:ea typeface="微软雅黑" pitchFamily="34" charset="-122"/>
              </a:rPr>
              <a:t>。 创新是创业精神的本质</a:t>
            </a:r>
            <a:r>
              <a:rPr lang="zh-CN" altLang="en-US" sz="2000" dirty="0" smtClean="0">
                <a:solidFill>
                  <a:schemeClr val="tx1">
                    <a:lumMod val="75000"/>
                    <a:lumOff val="25000"/>
                  </a:schemeClr>
                </a:solidFill>
                <a:latin typeface="微软雅黑" pitchFamily="34" charset="-122"/>
                <a:ea typeface="微软雅黑" pitchFamily="34" charset="-122"/>
              </a:rPr>
              <a:t>所在。</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14" name="矩形 13"/>
          <p:cNvSpPr/>
          <p:nvPr/>
        </p:nvSpPr>
        <p:spPr>
          <a:xfrm>
            <a:off x="1529627" y="2107589"/>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15" name="TextBox 14"/>
          <p:cNvSpPr txBox="1"/>
          <p:nvPr/>
        </p:nvSpPr>
        <p:spPr>
          <a:xfrm>
            <a:off x="1529627" y="2169124"/>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2</a:t>
            </a:r>
            <a:endParaRPr lang="zh-CN" altLang="en-US" sz="2000" dirty="0">
              <a:solidFill>
                <a:schemeClr val="bg1"/>
              </a:solidFill>
              <a:latin typeface="微软雅黑"/>
              <a:ea typeface="微软雅黑"/>
              <a:cs typeface="+mn-ea"/>
              <a:sym typeface="微软雅黑"/>
            </a:endParaRPr>
          </a:p>
        </p:txBody>
      </p:sp>
      <p:sp>
        <p:nvSpPr>
          <p:cNvPr id="16" name="矩形 15"/>
          <p:cNvSpPr/>
          <p:nvPr/>
        </p:nvSpPr>
        <p:spPr>
          <a:xfrm>
            <a:off x="2406650" y="1994104"/>
            <a:ext cx="8997949" cy="830997"/>
          </a:xfrm>
          <a:prstGeom prst="rect">
            <a:avLst/>
          </a:prstGeom>
        </p:spPr>
        <p:txBody>
          <a:bodyPr wrap="square">
            <a:spAutoFit/>
          </a:bodyPr>
          <a:lstStyle/>
          <a:p>
            <a:pPr indent="457200" algn="just">
              <a:lnSpc>
                <a:spcPct val="120000"/>
              </a:lnSpc>
              <a:spcBef>
                <a:spcPct val="0"/>
              </a:spcBef>
            </a:pPr>
            <a:r>
              <a:rPr lang="zh-CN" altLang="en-US" sz="2000" b="1" dirty="0">
                <a:solidFill>
                  <a:schemeClr val="accent2"/>
                </a:solidFill>
                <a:latin typeface="微软雅黑" pitchFamily="34" charset="-122"/>
                <a:ea typeface="微软雅黑" pitchFamily="34" charset="-122"/>
              </a:rPr>
              <a:t>成就导向</a:t>
            </a:r>
            <a:r>
              <a:rPr lang="zh-CN" altLang="en-US" sz="2000" dirty="0">
                <a:solidFill>
                  <a:schemeClr val="tx1">
                    <a:lumMod val="75000"/>
                    <a:lumOff val="25000"/>
                  </a:schemeClr>
                </a:solidFill>
                <a:latin typeface="微软雅黑" pitchFamily="34" charset="-122"/>
                <a:ea typeface="微软雅黑" pitchFamily="34" charset="-122"/>
              </a:rPr>
              <a:t>。 创业者几乎无一例外都是目标导向型的</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他们很自然地设定个人</a:t>
            </a:r>
            <a:r>
              <a:rPr lang="zh-CN" altLang="en-US" sz="2000" dirty="0" smtClean="0">
                <a:solidFill>
                  <a:schemeClr val="tx1">
                    <a:lumMod val="75000"/>
                    <a:lumOff val="25000"/>
                  </a:schemeClr>
                </a:solidFill>
                <a:latin typeface="微软雅黑" pitchFamily="34" charset="-122"/>
                <a:ea typeface="微软雅黑" pitchFamily="34" charset="-122"/>
              </a:rPr>
              <a:t>目标并且</a:t>
            </a:r>
            <a:r>
              <a:rPr lang="zh-CN" altLang="en-US" sz="2000" dirty="0">
                <a:solidFill>
                  <a:schemeClr val="tx1">
                    <a:lumMod val="75000"/>
                    <a:lumOff val="25000"/>
                  </a:schemeClr>
                </a:solidFill>
                <a:latin typeface="微软雅黑" pitchFamily="34" charset="-122"/>
                <a:ea typeface="微软雅黑" pitchFamily="34" charset="-122"/>
              </a:rPr>
              <a:t>确保成长以完成这些目标。</a:t>
            </a:r>
          </a:p>
        </p:txBody>
      </p:sp>
      <p:sp>
        <p:nvSpPr>
          <p:cNvPr id="17" name="矩形 16"/>
          <p:cNvSpPr/>
          <p:nvPr/>
        </p:nvSpPr>
        <p:spPr>
          <a:xfrm>
            <a:off x="1529627" y="2889250"/>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20" name="TextBox 19"/>
          <p:cNvSpPr txBox="1"/>
          <p:nvPr/>
        </p:nvSpPr>
        <p:spPr>
          <a:xfrm>
            <a:off x="1529627" y="2950785"/>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3</a:t>
            </a:r>
            <a:endParaRPr lang="zh-CN" altLang="en-US" sz="2000" dirty="0">
              <a:solidFill>
                <a:schemeClr val="bg1"/>
              </a:solidFill>
              <a:latin typeface="微软雅黑"/>
              <a:ea typeface="微软雅黑"/>
              <a:cs typeface="+mn-ea"/>
              <a:sym typeface="微软雅黑"/>
            </a:endParaRPr>
          </a:p>
        </p:txBody>
      </p:sp>
      <p:sp>
        <p:nvSpPr>
          <p:cNvPr id="21" name="矩形 20"/>
          <p:cNvSpPr/>
          <p:nvPr/>
        </p:nvSpPr>
        <p:spPr>
          <a:xfrm>
            <a:off x="2406650" y="2915465"/>
            <a:ext cx="9124950" cy="461665"/>
          </a:xfrm>
          <a:prstGeom prst="rect">
            <a:avLst/>
          </a:prstGeom>
        </p:spPr>
        <p:txBody>
          <a:bodyPr wrap="square">
            <a:spAutoFit/>
          </a:bodyPr>
          <a:lstStyle/>
          <a:p>
            <a:pPr indent="457200" algn="just">
              <a:lnSpc>
                <a:spcPct val="120000"/>
              </a:lnSpc>
              <a:spcBef>
                <a:spcPct val="0"/>
              </a:spcBef>
            </a:pPr>
            <a:r>
              <a:rPr lang="zh-CN" altLang="en-US" sz="2000" b="1" dirty="0">
                <a:solidFill>
                  <a:schemeClr val="accent2"/>
                </a:solidFill>
                <a:latin typeface="微软雅黑" pitchFamily="34" charset="-122"/>
                <a:ea typeface="微软雅黑" pitchFamily="34" charset="-122"/>
              </a:rPr>
              <a:t>独立</a:t>
            </a:r>
            <a:r>
              <a:rPr lang="zh-CN" altLang="en-US" sz="2000" dirty="0">
                <a:solidFill>
                  <a:schemeClr val="tx1">
                    <a:lumMod val="75000"/>
                    <a:lumOff val="25000"/>
                  </a:schemeClr>
                </a:solidFill>
                <a:latin typeface="微软雅黑" pitchFamily="34" charset="-122"/>
                <a:ea typeface="微软雅黑" pitchFamily="34" charset="-122"/>
              </a:rPr>
              <a:t>。他们</a:t>
            </a:r>
            <a:r>
              <a:rPr lang="zh-CN" altLang="en-US" sz="2000" dirty="0" smtClean="0">
                <a:solidFill>
                  <a:schemeClr val="tx1">
                    <a:lumMod val="75000"/>
                    <a:lumOff val="25000"/>
                  </a:schemeClr>
                </a:solidFill>
                <a:latin typeface="微软雅黑" pitchFamily="34" charset="-122"/>
                <a:ea typeface="微软雅黑" pitchFamily="34" charset="-122"/>
              </a:rPr>
              <a:t>中的</a:t>
            </a:r>
            <a:r>
              <a:rPr lang="zh-CN" altLang="en-US" sz="2000" dirty="0">
                <a:solidFill>
                  <a:schemeClr val="tx1">
                    <a:lumMod val="75000"/>
                    <a:lumOff val="25000"/>
                  </a:schemeClr>
                </a:solidFill>
                <a:latin typeface="微软雅黑" pitchFamily="34" charset="-122"/>
                <a:ea typeface="微软雅黑" pitchFamily="34" charset="-122"/>
              </a:rPr>
              <a:t>许多人都很自然地偏向于独立工作来完成他们的目标。</a:t>
            </a:r>
          </a:p>
        </p:txBody>
      </p:sp>
      <p:sp>
        <p:nvSpPr>
          <p:cNvPr id="22" name="矩形 21"/>
          <p:cNvSpPr/>
          <p:nvPr/>
        </p:nvSpPr>
        <p:spPr>
          <a:xfrm>
            <a:off x="1529627" y="3695700"/>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23" name="TextBox 22"/>
          <p:cNvSpPr txBox="1"/>
          <p:nvPr/>
        </p:nvSpPr>
        <p:spPr>
          <a:xfrm>
            <a:off x="1529627" y="3757235"/>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4</a:t>
            </a:r>
            <a:endParaRPr lang="zh-CN" altLang="en-US" sz="2000" dirty="0">
              <a:solidFill>
                <a:schemeClr val="bg1"/>
              </a:solidFill>
              <a:latin typeface="微软雅黑"/>
              <a:ea typeface="微软雅黑"/>
              <a:cs typeface="+mn-ea"/>
              <a:sym typeface="微软雅黑"/>
            </a:endParaRPr>
          </a:p>
        </p:txBody>
      </p:sp>
      <p:sp>
        <p:nvSpPr>
          <p:cNvPr id="24" name="矩形 23"/>
          <p:cNvSpPr/>
          <p:nvPr/>
        </p:nvSpPr>
        <p:spPr>
          <a:xfrm>
            <a:off x="2406652" y="3760015"/>
            <a:ext cx="9124948" cy="461665"/>
          </a:xfrm>
          <a:prstGeom prst="rect">
            <a:avLst/>
          </a:prstGeom>
        </p:spPr>
        <p:txBody>
          <a:bodyPr wrap="square">
            <a:spAutoFit/>
          </a:bodyPr>
          <a:lstStyle/>
          <a:p>
            <a:pPr indent="457200" algn="just">
              <a:lnSpc>
                <a:spcPct val="120000"/>
              </a:lnSpc>
              <a:spcBef>
                <a:spcPct val="0"/>
              </a:spcBef>
            </a:pPr>
            <a:r>
              <a:rPr lang="zh-CN" altLang="en-US" sz="2000" b="1" dirty="0">
                <a:solidFill>
                  <a:schemeClr val="accent2"/>
                </a:solidFill>
                <a:latin typeface="微软雅黑" pitchFamily="34" charset="-122"/>
                <a:ea typeface="微软雅黑" pitchFamily="34" charset="-122"/>
              </a:rPr>
              <a:t>内控性人格</a:t>
            </a:r>
            <a:r>
              <a:rPr lang="zh-CN" altLang="en-US" sz="2000" dirty="0" smtClean="0">
                <a:solidFill>
                  <a:schemeClr val="tx1">
                    <a:lumMod val="75000"/>
                    <a:lumOff val="25000"/>
                  </a:schemeClr>
                </a:solidFill>
                <a:latin typeface="微软雅黑" pitchFamily="34" charset="-122"/>
                <a:ea typeface="微软雅黑" pitchFamily="34" charset="-122"/>
              </a:rPr>
              <a:t>。他们自己</a:t>
            </a:r>
            <a:r>
              <a:rPr lang="zh-CN" altLang="en-US" sz="2000" dirty="0">
                <a:solidFill>
                  <a:schemeClr val="tx1">
                    <a:lumMod val="75000"/>
                    <a:lumOff val="25000"/>
                  </a:schemeClr>
                </a:solidFill>
                <a:latin typeface="微软雅黑" pitchFamily="34" charset="-122"/>
                <a:ea typeface="微软雅黑" pitchFamily="34" charset="-122"/>
              </a:rPr>
              <a:t>掌控自己的命运</a:t>
            </a:r>
          </a:p>
        </p:txBody>
      </p:sp>
      <p:sp>
        <p:nvSpPr>
          <p:cNvPr id="25" name="矩形 24"/>
          <p:cNvSpPr/>
          <p:nvPr/>
        </p:nvSpPr>
        <p:spPr>
          <a:xfrm>
            <a:off x="1529627" y="4432300"/>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27" name="TextBox 26"/>
          <p:cNvSpPr txBox="1"/>
          <p:nvPr/>
        </p:nvSpPr>
        <p:spPr>
          <a:xfrm>
            <a:off x="1529627" y="4493835"/>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5</a:t>
            </a:r>
            <a:endParaRPr lang="zh-CN" altLang="en-US" sz="2000" dirty="0">
              <a:solidFill>
                <a:schemeClr val="bg1"/>
              </a:solidFill>
              <a:latin typeface="微软雅黑"/>
              <a:ea typeface="微软雅黑"/>
              <a:cs typeface="+mn-ea"/>
              <a:sym typeface="微软雅黑"/>
            </a:endParaRPr>
          </a:p>
        </p:txBody>
      </p:sp>
      <p:sp>
        <p:nvSpPr>
          <p:cNvPr id="28" name="矩形 27"/>
          <p:cNvSpPr/>
          <p:nvPr/>
        </p:nvSpPr>
        <p:spPr>
          <a:xfrm>
            <a:off x="2406653" y="4356915"/>
            <a:ext cx="8997946" cy="830997"/>
          </a:xfrm>
          <a:prstGeom prst="rect">
            <a:avLst/>
          </a:prstGeom>
        </p:spPr>
        <p:txBody>
          <a:bodyPr wrap="square">
            <a:spAutoFit/>
          </a:bodyPr>
          <a:lstStyle/>
          <a:p>
            <a:pPr indent="457200" algn="just">
              <a:lnSpc>
                <a:spcPct val="120000"/>
              </a:lnSpc>
              <a:spcBef>
                <a:spcPct val="0"/>
              </a:spcBef>
            </a:pPr>
            <a:r>
              <a:rPr lang="zh-CN" altLang="en-US" sz="2000" b="1" dirty="0">
                <a:solidFill>
                  <a:schemeClr val="accent2"/>
                </a:solidFill>
                <a:latin typeface="微软雅黑" pitchFamily="34" charset="-122"/>
                <a:ea typeface="微软雅黑" pitchFamily="34" charset="-122"/>
              </a:rPr>
              <a:t>低风险厌恶</a:t>
            </a:r>
            <a:r>
              <a:rPr lang="zh-CN" altLang="en-US" sz="2000" dirty="0" smtClean="0">
                <a:solidFill>
                  <a:schemeClr val="tx1">
                    <a:lumMod val="75000"/>
                    <a:lumOff val="25000"/>
                  </a:schemeClr>
                </a:solidFill>
                <a:latin typeface="微软雅黑" pitchFamily="34" charset="-122"/>
                <a:ea typeface="微软雅黑" pitchFamily="34" charset="-122"/>
              </a:rPr>
              <a:t>。他们对</a:t>
            </a:r>
            <a:r>
              <a:rPr lang="zh-CN" altLang="en-US" sz="2000" dirty="0">
                <a:solidFill>
                  <a:schemeClr val="tx1">
                    <a:lumMod val="75000"/>
                    <a:lumOff val="25000"/>
                  </a:schemeClr>
                </a:solidFill>
                <a:latin typeface="微软雅黑" pitchFamily="34" charset="-122"/>
                <a:ea typeface="微软雅黑" pitchFamily="34" charset="-122"/>
              </a:rPr>
              <a:t>风险有</a:t>
            </a:r>
            <a:r>
              <a:rPr lang="zh-CN" altLang="en-US" sz="2000" dirty="0" smtClean="0">
                <a:solidFill>
                  <a:schemeClr val="tx1">
                    <a:lumMod val="75000"/>
                    <a:lumOff val="25000"/>
                  </a:schemeClr>
                </a:solidFill>
                <a:latin typeface="微软雅黑" pitchFamily="34" charset="-122"/>
                <a:ea typeface="微软雅黑" pitchFamily="34" charset="-122"/>
              </a:rPr>
              <a:t>更多的</a:t>
            </a:r>
            <a:r>
              <a:rPr lang="zh-CN" altLang="en-US" sz="2000" dirty="0">
                <a:solidFill>
                  <a:schemeClr val="tx1">
                    <a:lumMod val="75000"/>
                    <a:lumOff val="25000"/>
                  </a:schemeClr>
                </a:solidFill>
                <a:latin typeface="微软雅黑" pitchFamily="34" charset="-122"/>
                <a:ea typeface="微软雅黑" pitchFamily="34" charset="-122"/>
              </a:rPr>
              <a:t>包容性</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并且在找到方法降低风险方面更具有创造性</a:t>
            </a:r>
            <a:r>
              <a:rPr lang="zh-CN" altLang="en-US" sz="2000" dirty="0" smtClean="0">
                <a:solidFill>
                  <a:schemeClr val="tx1">
                    <a:lumMod val="75000"/>
                    <a:lumOff val="25000"/>
                  </a:schemeClr>
                </a:solidFill>
                <a:latin typeface="微软雅黑" pitchFamily="34" charset="-122"/>
                <a:ea typeface="微软雅黑" pitchFamily="34" charset="-122"/>
              </a:rPr>
              <a:t>。</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29" name="矩形 28"/>
          <p:cNvSpPr/>
          <p:nvPr/>
        </p:nvSpPr>
        <p:spPr>
          <a:xfrm>
            <a:off x="1529627" y="5289550"/>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35" name="TextBox 34"/>
          <p:cNvSpPr txBox="1"/>
          <p:nvPr/>
        </p:nvSpPr>
        <p:spPr>
          <a:xfrm>
            <a:off x="1529627" y="5351085"/>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6</a:t>
            </a:r>
            <a:endParaRPr lang="zh-CN" altLang="en-US" sz="2000" dirty="0">
              <a:solidFill>
                <a:schemeClr val="bg1"/>
              </a:solidFill>
              <a:latin typeface="微软雅黑"/>
              <a:ea typeface="微软雅黑"/>
              <a:cs typeface="+mn-ea"/>
              <a:sym typeface="微软雅黑"/>
            </a:endParaRPr>
          </a:p>
        </p:txBody>
      </p:sp>
      <p:sp>
        <p:nvSpPr>
          <p:cNvPr id="36" name="矩形 35"/>
          <p:cNvSpPr/>
          <p:nvPr/>
        </p:nvSpPr>
        <p:spPr>
          <a:xfrm>
            <a:off x="2406649" y="5220515"/>
            <a:ext cx="8997949" cy="830997"/>
          </a:xfrm>
          <a:prstGeom prst="rect">
            <a:avLst/>
          </a:prstGeom>
        </p:spPr>
        <p:txBody>
          <a:bodyPr wrap="square">
            <a:spAutoFit/>
          </a:bodyPr>
          <a:lstStyle/>
          <a:p>
            <a:pPr indent="457200" algn="just">
              <a:lnSpc>
                <a:spcPct val="120000"/>
              </a:lnSpc>
              <a:spcBef>
                <a:spcPct val="0"/>
              </a:spcBef>
            </a:pPr>
            <a:r>
              <a:rPr lang="zh-CN" altLang="en-US" sz="2000" b="1" dirty="0">
                <a:solidFill>
                  <a:schemeClr val="accent2"/>
                </a:solidFill>
                <a:latin typeface="微软雅黑" pitchFamily="34" charset="-122"/>
                <a:ea typeface="微软雅黑" pitchFamily="34" charset="-122"/>
              </a:rPr>
              <a:t>对不确定性的包容</a:t>
            </a:r>
            <a:r>
              <a:rPr lang="zh-CN" altLang="en-US" sz="2000" dirty="0">
                <a:solidFill>
                  <a:schemeClr val="tx1">
                    <a:lumMod val="75000"/>
                    <a:lumOff val="25000"/>
                  </a:schemeClr>
                </a:solidFill>
                <a:latin typeface="微软雅黑" pitchFamily="34" charset="-122"/>
                <a:ea typeface="微软雅黑" pitchFamily="34" charset="-122"/>
              </a:rPr>
              <a:t>。 创业者总是比其他人更加适应动态变化且不是特别明确</a:t>
            </a:r>
            <a:r>
              <a:rPr lang="zh-CN" altLang="en-US" sz="2000" dirty="0" smtClean="0">
                <a:solidFill>
                  <a:schemeClr val="tx1">
                    <a:lumMod val="75000"/>
                    <a:lumOff val="25000"/>
                  </a:schemeClr>
                </a:solidFill>
                <a:latin typeface="微软雅黑" pitchFamily="34" charset="-122"/>
                <a:ea typeface="微软雅黑" pitchFamily="34" charset="-122"/>
              </a:rPr>
              <a:t>的情况</a:t>
            </a:r>
            <a:r>
              <a:rPr lang="zh-CN" altLang="en-US" sz="2000" dirty="0">
                <a:solidFill>
                  <a:schemeClr val="tx1">
                    <a:lumMod val="75000"/>
                    <a:lumOff val="25000"/>
                  </a:schemeClr>
                </a:solidFill>
                <a:latin typeface="微软雅黑" pitchFamily="34" charset="-122"/>
                <a:ea typeface="微软雅黑" pitchFamily="34" charset="-122"/>
              </a:rPr>
              <a:t>。</a:t>
            </a:r>
          </a:p>
        </p:txBody>
      </p:sp>
      <p:sp>
        <p:nvSpPr>
          <p:cNvPr id="4" name="矩形 3"/>
          <p:cNvSpPr/>
          <p:nvPr/>
        </p:nvSpPr>
        <p:spPr>
          <a:xfrm>
            <a:off x="984764" y="693410"/>
            <a:ext cx="6096000" cy="430374"/>
          </a:xfrm>
          <a:prstGeom prst="rect">
            <a:avLst/>
          </a:prstGeom>
        </p:spPr>
        <p:txBody>
          <a:bodyPr>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创业者区别于一般人的特征表现</a:t>
            </a:r>
            <a:r>
              <a:rPr lang="zh-CN" altLang="en-US" sz="2000" dirty="0" smtClean="0">
                <a:solidFill>
                  <a:schemeClr val="tx1">
                    <a:lumMod val="75000"/>
                    <a:lumOff val="25000"/>
                  </a:schemeClr>
                </a:solidFill>
                <a:latin typeface="微软雅黑" pitchFamily="34" charset="-122"/>
                <a:ea typeface="微软雅黑" pitchFamily="34" charset="-122"/>
              </a:rPr>
              <a:t>为以下 </a:t>
            </a:r>
            <a:r>
              <a:rPr lang="en-US" altLang="zh-CN" sz="2000" dirty="0">
                <a:solidFill>
                  <a:schemeClr val="tx1">
                    <a:lumMod val="75000"/>
                    <a:lumOff val="25000"/>
                  </a:schemeClr>
                </a:solidFill>
                <a:latin typeface="微软雅黑" pitchFamily="34" charset="-122"/>
                <a:ea typeface="微软雅黑" pitchFamily="34" charset="-122"/>
              </a:rPr>
              <a:t>6 </a:t>
            </a:r>
            <a:r>
              <a:rPr lang="zh-CN" altLang="en-US" sz="2000" dirty="0">
                <a:solidFill>
                  <a:schemeClr val="tx1">
                    <a:lumMod val="75000"/>
                    <a:lumOff val="25000"/>
                  </a:schemeClr>
                </a:solidFill>
                <a:latin typeface="微软雅黑" pitchFamily="34" charset="-122"/>
                <a:ea typeface="微软雅黑" pitchFamily="34" charset="-122"/>
              </a:rPr>
              <a:t>个方面。</a:t>
            </a:r>
          </a:p>
        </p:txBody>
      </p:sp>
    </p:spTree>
    <p:extLst>
      <p:ext uri="{BB962C8B-B14F-4D97-AF65-F5344CB8AC3E}">
        <p14:creationId xmlns:p14="http://schemas.microsoft.com/office/powerpoint/2010/main" val="189308865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p:cTn id="41" dur="500" fill="hold"/>
                                        <p:tgtEl>
                                          <p:spTgt spid="17"/>
                                        </p:tgtEl>
                                        <p:attrNameLst>
                                          <p:attrName>ppt_w</p:attrName>
                                        </p:attrNameLst>
                                      </p:cBhvr>
                                      <p:tavLst>
                                        <p:tav tm="0">
                                          <p:val>
                                            <p:fltVal val="0"/>
                                          </p:val>
                                        </p:tav>
                                        <p:tav tm="100000">
                                          <p:val>
                                            <p:strVal val="#ppt_w"/>
                                          </p:val>
                                        </p:tav>
                                      </p:tavLst>
                                    </p:anim>
                                    <p:anim calcmode="lin" valueType="num">
                                      <p:cBhvr>
                                        <p:cTn id="42" dur="500" fill="hold"/>
                                        <p:tgtEl>
                                          <p:spTgt spid="17"/>
                                        </p:tgtEl>
                                        <p:attrNameLst>
                                          <p:attrName>ppt_h</p:attrName>
                                        </p:attrNameLst>
                                      </p:cBhvr>
                                      <p:tavLst>
                                        <p:tav tm="0">
                                          <p:val>
                                            <p:fltVal val="0"/>
                                          </p:val>
                                        </p:tav>
                                        <p:tav tm="100000">
                                          <p:val>
                                            <p:strVal val="#ppt_h"/>
                                          </p:val>
                                        </p:tav>
                                      </p:tavLst>
                                    </p:anim>
                                    <p:animEffect transition="in" filter="fade">
                                      <p:cBhvr>
                                        <p:cTn id="43" dur="500"/>
                                        <p:tgtEl>
                                          <p:spTgt spid="17"/>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Effect transition="in" filter="fade">
                                      <p:cBhvr>
                                        <p:cTn id="48" dur="500"/>
                                        <p:tgtEl>
                                          <p:spTgt spid="20"/>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Effect transition="in" filter="fade">
                                      <p:cBhvr>
                                        <p:cTn id="53" dur="500"/>
                                        <p:tgtEl>
                                          <p:spTgt spid="21"/>
                                        </p:tgtEl>
                                      </p:cBhvr>
                                    </p:animEffect>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grpId="0" nodeType="clickEffect">
                                  <p:stCondLst>
                                    <p:cond delay="0"/>
                                  </p:stCondLst>
                                  <p:childTnLst>
                                    <p:set>
                                      <p:cBhvr>
                                        <p:cTn id="57" dur="1" fill="hold">
                                          <p:stCondLst>
                                            <p:cond delay="0"/>
                                          </p:stCondLst>
                                        </p:cTn>
                                        <p:tgtEl>
                                          <p:spTgt spid="22"/>
                                        </p:tgtEl>
                                        <p:attrNameLst>
                                          <p:attrName>style.visibility</p:attrName>
                                        </p:attrNameLst>
                                      </p:cBhvr>
                                      <p:to>
                                        <p:strVal val="visible"/>
                                      </p:to>
                                    </p:set>
                                    <p:anim calcmode="lin" valueType="num">
                                      <p:cBhvr>
                                        <p:cTn id="58" dur="500" fill="hold"/>
                                        <p:tgtEl>
                                          <p:spTgt spid="22"/>
                                        </p:tgtEl>
                                        <p:attrNameLst>
                                          <p:attrName>ppt_w</p:attrName>
                                        </p:attrNameLst>
                                      </p:cBhvr>
                                      <p:tavLst>
                                        <p:tav tm="0">
                                          <p:val>
                                            <p:fltVal val="0"/>
                                          </p:val>
                                        </p:tav>
                                        <p:tav tm="100000">
                                          <p:val>
                                            <p:strVal val="#ppt_w"/>
                                          </p:val>
                                        </p:tav>
                                      </p:tavLst>
                                    </p:anim>
                                    <p:anim calcmode="lin" valueType="num">
                                      <p:cBhvr>
                                        <p:cTn id="59" dur="500" fill="hold"/>
                                        <p:tgtEl>
                                          <p:spTgt spid="22"/>
                                        </p:tgtEl>
                                        <p:attrNameLst>
                                          <p:attrName>ppt_h</p:attrName>
                                        </p:attrNameLst>
                                      </p:cBhvr>
                                      <p:tavLst>
                                        <p:tav tm="0">
                                          <p:val>
                                            <p:fltVal val="0"/>
                                          </p:val>
                                        </p:tav>
                                        <p:tav tm="100000">
                                          <p:val>
                                            <p:strVal val="#ppt_h"/>
                                          </p:val>
                                        </p:tav>
                                      </p:tavLst>
                                    </p:anim>
                                    <p:animEffect transition="in" filter="fade">
                                      <p:cBhvr>
                                        <p:cTn id="60" dur="500"/>
                                        <p:tgtEl>
                                          <p:spTgt spid="22"/>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p:cTn id="63" dur="500" fill="hold"/>
                                        <p:tgtEl>
                                          <p:spTgt spid="23"/>
                                        </p:tgtEl>
                                        <p:attrNameLst>
                                          <p:attrName>ppt_w</p:attrName>
                                        </p:attrNameLst>
                                      </p:cBhvr>
                                      <p:tavLst>
                                        <p:tav tm="0">
                                          <p:val>
                                            <p:fltVal val="0"/>
                                          </p:val>
                                        </p:tav>
                                        <p:tav tm="100000">
                                          <p:val>
                                            <p:strVal val="#ppt_w"/>
                                          </p:val>
                                        </p:tav>
                                      </p:tavLst>
                                    </p:anim>
                                    <p:anim calcmode="lin" valueType="num">
                                      <p:cBhvr>
                                        <p:cTn id="64" dur="500" fill="hold"/>
                                        <p:tgtEl>
                                          <p:spTgt spid="23"/>
                                        </p:tgtEl>
                                        <p:attrNameLst>
                                          <p:attrName>ppt_h</p:attrName>
                                        </p:attrNameLst>
                                      </p:cBhvr>
                                      <p:tavLst>
                                        <p:tav tm="0">
                                          <p:val>
                                            <p:fltVal val="0"/>
                                          </p:val>
                                        </p:tav>
                                        <p:tav tm="100000">
                                          <p:val>
                                            <p:strVal val="#ppt_h"/>
                                          </p:val>
                                        </p:tav>
                                      </p:tavLst>
                                    </p:anim>
                                    <p:animEffect transition="in" filter="fade">
                                      <p:cBhvr>
                                        <p:cTn id="65" dur="500"/>
                                        <p:tgtEl>
                                          <p:spTgt spid="23"/>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24"/>
                                        </p:tgtEl>
                                        <p:attrNameLst>
                                          <p:attrName>style.visibility</p:attrName>
                                        </p:attrNameLst>
                                      </p:cBhvr>
                                      <p:to>
                                        <p:strVal val="visible"/>
                                      </p:to>
                                    </p:set>
                                    <p:anim calcmode="lin" valueType="num">
                                      <p:cBhvr>
                                        <p:cTn id="68" dur="500" fill="hold"/>
                                        <p:tgtEl>
                                          <p:spTgt spid="24"/>
                                        </p:tgtEl>
                                        <p:attrNameLst>
                                          <p:attrName>ppt_w</p:attrName>
                                        </p:attrNameLst>
                                      </p:cBhvr>
                                      <p:tavLst>
                                        <p:tav tm="0">
                                          <p:val>
                                            <p:fltVal val="0"/>
                                          </p:val>
                                        </p:tav>
                                        <p:tav tm="100000">
                                          <p:val>
                                            <p:strVal val="#ppt_w"/>
                                          </p:val>
                                        </p:tav>
                                      </p:tavLst>
                                    </p:anim>
                                    <p:anim calcmode="lin" valueType="num">
                                      <p:cBhvr>
                                        <p:cTn id="69" dur="500" fill="hold"/>
                                        <p:tgtEl>
                                          <p:spTgt spid="24"/>
                                        </p:tgtEl>
                                        <p:attrNameLst>
                                          <p:attrName>ppt_h</p:attrName>
                                        </p:attrNameLst>
                                      </p:cBhvr>
                                      <p:tavLst>
                                        <p:tav tm="0">
                                          <p:val>
                                            <p:fltVal val="0"/>
                                          </p:val>
                                        </p:tav>
                                        <p:tav tm="100000">
                                          <p:val>
                                            <p:strVal val="#ppt_h"/>
                                          </p:val>
                                        </p:tav>
                                      </p:tavLst>
                                    </p:anim>
                                    <p:animEffect transition="in" filter="fade">
                                      <p:cBhvr>
                                        <p:cTn id="70" dur="500"/>
                                        <p:tgtEl>
                                          <p:spTgt spid="24"/>
                                        </p:tgtEl>
                                      </p:cBhvr>
                                    </p:animEffect>
                                  </p:childTnLst>
                                </p:cTn>
                              </p:par>
                            </p:childTnLst>
                          </p:cTn>
                        </p:par>
                      </p:childTnLst>
                    </p:cTn>
                  </p:par>
                  <p:par>
                    <p:cTn id="71" fill="hold">
                      <p:stCondLst>
                        <p:cond delay="indefinite"/>
                      </p:stCondLst>
                      <p:childTnLst>
                        <p:par>
                          <p:cTn id="72" fill="hold">
                            <p:stCondLst>
                              <p:cond delay="0"/>
                            </p:stCondLst>
                            <p:childTnLst>
                              <p:par>
                                <p:cTn id="73" presetID="53" presetClass="entr" presetSubtype="16" fill="hold" grpId="0" nodeType="clickEffect">
                                  <p:stCondLst>
                                    <p:cond delay="0"/>
                                  </p:stCondLst>
                                  <p:childTnLst>
                                    <p:set>
                                      <p:cBhvr>
                                        <p:cTn id="74" dur="1" fill="hold">
                                          <p:stCondLst>
                                            <p:cond delay="0"/>
                                          </p:stCondLst>
                                        </p:cTn>
                                        <p:tgtEl>
                                          <p:spTgt spid="25"/>
                                        </p:tgtEl>
                                        <p:attrNameLst>
                                          <p:attrName>style.visibility</p:attrName>
                                        </p:attrNameLst>
                                      </p:cBhvr>
                                      <p:to>
                                        <p:strVal val="visible"/>
                                      </p:to>
                                    </p:set>
                                    <p:anim calcmode="lin" valueType="num">
                                      <p:cBhvr>
                                        <p:cTn id="75" dur="500" fill="hold"/>
                                        <p:tgtEl>
                                          <p:spTgt spid="25"/>
                                        </p:tgtEl>
                                        <p:attrNameLst>
                                          <p:attrName>ppt_w</p:attrName>
                                        </p:attrNameLst>
                                      </p:cBhvr>
                                      <p:tavLst>
                                        <p:tav tm="0">
                                          <p:val>
                                            <p:fltVal val="0"/>
                                          </p:val>
                                        </p:tav>
                                        <p:tav tm="100000">
                                          <p:val>
                                            <p:strVal val="#ppt_w"/>
                                          </p:val>
                                        </p:tav>
                                      </p:tavLst>
                                    </p:anim>
                                    <p:anim calcmode="lin" valueType="num">
                                      <p:cBhvr>
                                        <p:cTn id="76" dur="500" fill="hold"/>
                                        <p:tgtEl>
                                          <p:spTgt spid="25"/>
                                        </p:tgtEl>
                                        <p:attrNameLst>
                                          <p:attrName>ppt_h</p:attrName>
                                        </p:attrNameLst>
                                      </p:cBhvr>
                                      <p:tavLst>
                                        <p:tav tm="0">
                                          <p:val>
                                            <p:fltVal val="0"/>
                                          </p:val>
                                        </p:tav>
                                        <p:tav tm="100000">
                                          <p:val>
                                            <p:strVal val="#ppt_h"/>
                                          </p:val>
                                        </p:tav>
                                      </p:tavLst>
                                    </p:anim>
                                    <p:animEffect transition="in" filter="fade">
                                      <p:cBhvr>
                                        <p:cTn id="77" dur="500"/>
                                        <p:tgtEl>
                                          <p:spTgt spid="25"/>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27"/>
                                        </p:tgtEl>
                                        <p:attrNameLst>
                                          <p:attrName>style.visibility</p:attrName>
                                        </p:attrNameLst>
                                      </p:cBhvr>
                                      <p:to>
                                        <p:strVal val="visible"/>
                                      </p:to>
                                    </p:set>
                                    <p:anim calcmode="lin" valueType="num">
                                      <p:cBhvr>
                                        <p:cTn id="80" dur="500" fill="hold"/>
                                        <p:tgtEl>
                                          <p:spTgt spid="27"/>
                                        </p:tgtEl>
                                        <p:attrNameLst>
                                          <p:attrName>ppt_w</p:attrName>
                                        </p:attrNameLst>
                                      </p:cBhvr>
                                      <p:tavLst>
                                        <p:tav tm="0">
                                          <p:val>
                                            <p:fltVal val="0"/>
                                          </p:val>
                                        </p:tav>
                                        <p:tav tm="100000">
                                          <p:val>
                                            <p:strVal val="#ppt_w"/>
                                          </p:val>
                                        </p:tav>
                                      </p:tavLst>
                                    </p:anim>
                                    <p:anim calcmode="lin" valueType="num">
                                      <p:cBhvr>
                                        <p:cTn id="81" dur="500" fill="hold"/>
                                        <p:tgtEl>
                                          <p:spTgt spid="27"/>
                                        </p:tgtEl>
                                        <p:attrNameLst>
                                          <p:attrName>ppt_h</p:attrName>
                                        </p:attrNameLst>
                                      </p:cBhvr>
                                      <p:tavLst>
                                        <p:tav tm="0">
                                          <p:val>
                                            <p:fltVal val="0"/>
                                          </p:val>
                                        </p:tav>
                                        <p:tav tm="100000">
                                          <p:val>
                                            <p:strVal val="#ppt_h"/>
                                          </p:val>
                                        </p:tav>
                                      </p:tavLst>
                                    </p:anim>
                                    <p:animEffect transition="in" filter="fade">
                                      <p:cBhvr>
                                        <p:cTn id="82" dur="500"/>
                                        <p:tgtEl>
                                          <p:spTgt spid="27"/>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28"/>
                                        </p:tgtEl>
                                        <p:attrNameLst>
                                          <p:attrName>style.visibility</p:attrName>
                                        </p:attrNameLst>
                                      </p:cBhvr>
                                      <p:to>
                                        <p:strVal val="visible"/>
                                      </p:to>
                                    </p:set>
                                    <p:anim calcmode="lin" valueType="num">
                                      <p:cBhvr>
                                        <p:cTn id="85" dur="500" fill="hold"/>
                                        <p:tgtEl>
                                          <p:spTgt spid="28"/>
                                        </p:tgtEl>
                                        <p:attrNameLst>
                                          <p:attrName>ppt_w</p:attrName>
                                        </p:attrNameLst>
                                      </p:cBhvr>
                                      <p:tavLst>
                                        <p:tav tm="0">
                                          <p:val>
                                            <p:fltVal val="0"/>
                                          </p:val>
                                        </p:tav>
                                        <p:tav tm="100000">
                                          <p:val>
                                            <p:strVal val="#ppt_w"/>
                                          </p:val>
                                        </p:tav>
                                      </p:tavLst>
                                    </p:anim>
                                    <p:anim calcmode="lin" valueType="num">
                                      <p:cBhvr>
                                        <p:cTn id="86" dur="500" fill="hold"/>
                                        <p:tgtEl>
                                          <p:spTgt spid="28"/>
                                        </p:tgtEl>
                                        <p:attrNameLst>
                                          <p:attrName>ppt_h</p:attrName>
                                        </p:attrNameLst>
                                      </p:cBhvr>
                                      <p:tavLst>
                                        <p:tav tm="0">
                                          <p:val>
                                            <p:fltVal val="0"/>
                                          </p:val>
                                        </p:tav>
                                        <p:tav tm="100000">
                                          <p:val>
                                            <p:strVal val="#ppt_h"/>
                                          </p:val>
                                        </p:tav>
                                      </p:tavLst>
                                    </p:anim>
                                    <p:animEffect transition="in" filter="fade">
                                      <p:cBhvr>
                                        <p:cTn id="87" dur="500"/>
                                        <p:tgtEl>
                                          <p:spTgt spid="28"/>
                                        </p:tgtEl>
                                      </p:cBhvr>
                                    </p:animEffect>
                                  </p:childTnLst>
                                </p:cTn>
                              </p:par>
                            </p:childTnLst>
                          </p:cTn>
                        </p:par>
                      </p:childTnLst>
                    </p:cTn>
                  </p:par>
                  <p:par>
                    <p:cTn id="88" fill="hold">
                      <p:stCondLst>
                        <p:cond delay="indefinite"/>
                      </p:stCondLst>
                      <p:childTnLst>
                        <p:par>
                          <p:cTn id="89" fill="hold">
                            <p:stCondLst>
                              <p:cond delay="0"/>
                            </p:stCondLst>
                            <p:childTnLst>
                              <p:par>
                                <p:cTn id="90" presetID="53" presetClass="entr" presetSubtype="16" fill="hold" grpId="0" nodeType="clickEffect">
                                  <p:stCondLst>
                                    <p:cond delay="0"/>
                                  </p:stCondLst>
                                  <p:childTnLst>
                                    <p:set>
                                      <p:cBhvr>
                                        <p:cTn id="91" dur="1" fill="hold">
                                          <p:stCondLst>
                                            <p:cond delay="0"/>
                                          </p:stCondLst>
                                        </p:cTn>
                                        <p:tgtEl>
                                          <p:spTgt spid="29"/>
                                        </p:tgtEl>
                                        <p:attrNameLst>
                                          <p:attrName>style.visibility</p:attrName>
                                        </p:attrNameLst>
                                      </p:cBhvr>
                                      <p:to>
                                        <p:strVal val="visible"/>
                                      </p:to>
                                    </p:set>
                                    <p:anim calcmode="lin" valueType="num">
                                      <p:cBhvr>
                                        <p:cTn id="92" dur="500" fill="hold"/>
                                        <p:tgtEl>
                                          <p:spTgt spid="29"/>
                                        </p:tgtEl>
                                        <p:attrNameLst>
                                          <p:attrName>ppt_w</p:attrName>
                                        </p:attrNameLst>
                                      </p:cBhvr>
                                      <p:tavLst>
                                        <p:tav tm="0">
                                          <p:val>
                                            <p:fltVal val="0"/>
                                          </p:val>
                                        </p:tav>
                                        <p:tav tm="100000">
                                          <p:val>
                                            <p:strVal val="#ppt_w"/>
                                          </p:val>
                                        </p:tav>
                                      </p:tavLst>
                                    </p:anim>
                                    <p:anim calcmode="lin" valueType="num">
                                      <p:cBhvr>
                                        <p:cTn id="93" dur="500" fill="hold"/>
                                        <p:tgtEl>
                                          <p:spTgt spid="29"/>
                                        </p:tgtEl>
                                        <p:attrNameLst>
                                          <p:attrName>ppt_h</p:attrName>
                                        </p:attrNameLst>
                                      </p:cBhvr>
                                      <p:tavLst>
                                        <p:tav tm="0">
                                          <p:val>
                                            <p:fltVal val="0"/>
                                          </p:val>
                                        </p:tav>
                                        <p:tav tm="100000">
                                          <p:val>
                                            <p:strVal val="#ppt_h"/>
                                          </p:val>
                                        </p:tav>
                                      </p:tavLst>
                                    </p:anim>
                                    <p:animEffect transition="in" filter="fade">
                                      <p:cBhvr>
                                        <p:cTn id="94" dur="500"/>
                                        <p:tgtEl>
                                          <p:spTgt spid="29"/>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35"/>
                                        </p:tgtEl>
                                        <p:attrNameLst>
                                          <p:attrName>style.visibility</p:attrName>
                                        </p:attrNameLst>
                                      </p:cBhvr>
                                      <p:to>
                                        <p:strVal val="visible"/>
                                      </p:to>
                                    </p:set>
                                    <p:anim calcmode="lin" valueType="num">
                                      <p:cBhvr>
                                        <p:cTn id="97" dur="500" fill="hold"/>
                                        <p:tgtEl>
                                          <p:spTgt spid="35"/>
                                        </p:tgtEl>
                                        <p:attrNameLst>
                                          <p:attrName>ppt_w</p:attrName>
                                        </p:attrNameLst>
                                      </p:cBhvr>
                                      <p:tavLst>
                                        <p:tav tm="0">
                                          <p:val>
                                            <p:fltVal val="0"/>
                                          </p:val>
                                        </p:tav>
                                        <p:tav tm="100000">
                                          <p:val>
                                            <p:strVal val="#ppt_w"/>
                                          </p:val>
                                        </p:tav>
                                      </p:tavLst>
                                    </p:anim>
                                    <p:anim calcmode="lin" valueType="num">
                                      <p:cBhvr>
                                        <p:cTn id="98" dur="500" fill="hold"/>
                                        <p:tgtEl>
                                          <p:spTgt spid="35"/>
                                        </p:tgtEl>
                                        <p:attrNameLst>
                                          <p:attrName>ppt_h</p:attrName>
                                        </p:attrNameLst>
                                      </p:cBhvr>
                                      <p:tavLst>
                                        <p:tav tm="0">
                                          <p:val>
                                            <p:fltVal val="0"/>
                                          </p:val>
                                        </p:tav>
                                        <p:tav tm="100000">
                                          <p:val>
                                            <p:strVal val="#ppt_h"/>
                                          </p:val>
                                        </p:tav>
                                      </p:tavLst>
                                    </p:anim>
                                    <p:animEffect transition="in" filter="fade">
                                      <p:cBhvr>
                                        <p:cTn id="99" dur="500"/>
                                        <p:tgtEl>
                                          <p:spTgt spid="35"/>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36"/>
                                        </p:tgtEl>
                                        <p:attrNameLst>
                                          <p:attrName>style.visibility</p:attrName>
                                        </p:attrNameLst>
                                      </p:cBhvr>
                                      <p:to>
                                        <p:strVal val="visible"/>
                                      </p:to>
                                    </p:set>
                                    <p:anim calcmode="lin" valueType="num">
                                      <p:cBhvr>
                                        <p:cTn id="102" dur="500" fill="hold"/>
                                        <p:tgtEl>
                                          <p:spTgt spid="36"/>
                                        </p:tgtEl>
                                        <p:attrNameLst>
                                          <p:attrName>ppt_w</p:attrName>
                                        </p:attrNameLst>
                                      </p:cBhvr>
                                      <p:tavLst>
                                        <p:tav tm="0">
                                          <p:val>
                                            <p:fltVal val="0"/>
                                          </p:val>
                                        </p:tav>
                                        <p:tav tm="100000">
                                          <p:val>
                                            <p:strVal val="#ppt_w"/>
                                          </p:val>
                                        </p:tav>
                                      </p:tavLst>
                                    </p:anim>
                                    <p:anim calcmode="lin" valueType="num">
                                      <p:cBhvr>
                                        <p:cTn id="103" dur="500" fill="hold"/>
                                        <p:tgtEl>
                                          <p:spTgt spid="36"/>
                                        </p:tgtEl>
                                        <p:attrNameLst>
                                          <p:attrName>ppt_h</p:attrName>
                                        </p:attrNameLst>
                                      </p:cBhvr>
                                      <p:tavLst>
                                        <p:tav tm="0">
                                          <p:val>
                                            <p:fltVal val="0"/>
                                          </p:val>
                                        </p:tav>
                                        <p:tav tm="100000">
                                          <p:val>
                                            <p:strVal val="#ppt_h"/>
                                          </p:val>
                                        </p:tav>
                                      </p:tavLst>
                                    </p:anim>
                                    <p:animEffect transition="in" filter="fade">
                                      <p:cBhvr>
                                        <p:cTn id="10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3" grpId="0"/>
      <p:bldP spid="14" grpId="0" animBg="1"/>
      <p:bldP spid="15" grpId="0"/>
      <p:bldP spid="16" grpId="0"/>
      <p:bldP spid="17" grpId="0" animBg="1"/>
      <p:bldP spid="20" grpId="0"/>
      <p:bldP spid="21" grpId="0"/>
      <p:bldP spid="22" grpId="0" animBg="1"/>
      <p:bldP spid="23" grpId="0"/>
      <p:bldP spid="24" grpId="0"/>
      <p:bldP spid="25" grpId="0" animBg="1"/>
      <p:bldP spid="27" grpId="0"/>
      <p:bldP spid="28" grpId="0"/>
      <p:bldP spid="29" grpId="0" animBg="1"/>
      <p:bldP spid="35" grpId="0"/>
      <p:bldP spid="36"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7" name="文本框 9"/>
          <p:cNvSpPr txBox="1"/>
          <p:nvPr/>
        </p:nvSpPr>
        <p:spPr>
          <a:xfrm>
            <a:off x="840784" y="203271"/>
            <a:ext cx="72110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a:t>
            </a:r>
            <a:r>
              <a:rPr lang="zh-CN" altLang="en-US" sz="2400" b="1" dirty="0" smtClean="0">
                <a:solidFill>
                  <a:schemeClr val="tx1">
                    <a:lumMod val="75000"/>
                    <a:lumOff val="25000"/>
                  </a:schemeClr>
                </a:solidFill>
                <a:latin typeface="微软雅黑" pitchFamily="34" charset="-122"/>
                <a:ea typeface="微软雅黑" pitchFamily="34" charset="-122"/>
              </a:rPr>
              <a:t>、风险投资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六</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风险投资进入企业的四个</a:t>
            </a:r>
            <a:r>
              <a:rPr lang="zh-CN" altLang="en-US" sz="2400" b="1" dirty="0" smtClean="0">
                <a:solidFill>
                  <a:schemeClr val="tx1">
                    <a:lumMod val="75000"/>
                    <a:lumOff val="25000"/>
                  </a:schemeClr>
                </a:solidFill>
                <a:latin typeface="微软雅黑" pitchFamily="34" charset="-122"/>
                <a:ea typeface="微软雅黑" pitchFamily="34" charset="-122"/>
              </a:rPr>
              <a:t>阶段</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530" name="Picture 2" descr="https://img1.baidu.com/it/u=4149290591,4078911861&amp;fm=253&amp;fmt=auto&amp;app=138&amp;f=JPEG?w=610&amp;h=40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7350" y="2207561"/>
            <a:ext cx="4730750" cy="314866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10" name="矩形 9"/>
          <p:cNvSpPr/>
          <p:nvPr/>
        </p:nvSpPr>
        <p:spPr>
          <a:xfrm>
            <a:off x="5499100" y="2207561"/>
            <a:ext cx="5518150" cy="3416320"/>
          </a:xfrm>
          <a:prstGeom prst="rect">
            <a:avLst/>
          </a:prstGeom>
        </p:spPr>
        <p:txBody>
          <a:bodyPr wrap="square">
            <a:spAutoFit/>
          </a:bodyPr>
          <a:lstStyle/>
          <a:p>
            <a:pPr indent="457200" algn="just">
              <a:lnSpc>
                <a:spcPct val="120000"/>
              </a:lnSpc>
              <a:spcBef>
                <a:spcPct val="0"/>
              </a:spcBef>
            </a:pPr>
            <a:r>
              <a:rPr lang="en-US" altLang="zh-CN" sz="2000" b="1" dirty="0">
                <a:solidFill>
                  <a:schemeClr val="accent2">
                    <a:lumMod val="75000"/>
                  </a:schemeClr>
                </a:solidFill>
                <a:latin typeface="微软雅黑" pitchFamily="34" charset="-122"/>
                <a:ea typeface="微软雅黑" pitchFamily="34" charset="-122"/>
              </a:rPr>
              <a:t>2. </a:t>
            </a:r>
            <a:r>
              <a:rPr lang="zh-CN" altLang="en-US" sz="2000" b="1" dirty="0">
                <a:solidFill>
                  <a:schemeClr val="accent2">
                    <a:lumMod val="75000"/>
                  </a:schemeClr>
                </a:solidFill>
                <a:latin typeface="微软雅黑" pitchFamily="34" charset="-122"/>
                <a:ea typeface="微软雅黑" pitchFamily="34" charset="-122"/>
              </a:rPr>
              <a:t>技术创新阶段的风险投资</a:t>
            </a:r>
            <a:r>
              <a:rPr lang="en-US" altLang="zh-CN" sz="2000" b="1" dirty="0">
                <a:solidFill>
                  <a:schemeClr val="accent2">
                    <a:lumMod val="75000"/>
                  </a:schemeClr>
                </a:solidFill>
                <a:latin typeface="微软雅黑" pitchFamily="34" charset="-122"/>
                <a:ea typeface="微软雅黑" pitchFamily="34" charset="-122"/>
              </a:rPr>
              <a:t>: </a:t>
            </a:r>
            <a:r>
              <a:rPr lang="zh-CN" altLang="en-US" sz="2000" b="1" dirty="0">
                <a:solidFill>
                  <a:schemeClr val="accent2">
                    <a:lumMod val="75000"/>
                  </a:schemeClr>
                </a:solidFill>
                <a:latin typeface="微软雅黑" pitchFamily="34" charset="-122"/>
                <a:ea typeface="微软雅黑" pitchFamily="34" charset="-122"/>
              </a:rPr>
              <a:t>导入期</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创建阶段是技术创新和产品试销阶段</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风险投资公司主要考察风险投资企业</a:t>
            </a:r>
            <a:r>
              <a:rPr lang="zh-CN" altLang="en-US" sz="2000" dirty="0" smtClean="0">
                <a:solidFill>
                  <a:schemeClr val="tx1">
                    <a:lumMod val="75000"/>
                    <a:lumOff val="25000"/>
                  </a:schemeClr>
                </a:solidFill>
                <a:latin typeface="微软雅黑" pitchFamily="34" charset="-122"/>
                <a:ea typeface="微软雅黑" pitchFamily="34" charset="-122"/>
              </a:rPr>
              <a:t>经营</a:t>
            </a:r>
            <a:r>
              <a:rPr lang="zh-CN" altLang="en-US" sz="2000" dirty="0">
                <a:solidFill>
                  <a:schemeClr val="tx1">
                    <a:lumMod val="75000"/>
                    <a:lumOff val="25000"/>
                  </a:schemeClr>
                </a:solidFill>
                <a:latin typeface="微软雅黑" pitchFamily="34" charset="-122"/>
                <a:ea typeface="微软雅黑" pitchFamily="34" charset="-122"/>
              </a:rPr>
              <a:t>计划的可行性</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以及产品功能与市场竞争力</a:t>
            </a:r>
            <a:r>
              <a:rPr lang="zh-CN" altLang="en-US" sz="2000" dirty="0" smtClean="0">
                <a:solidFill>
                  <a:schemeClr val="tx1">
                    <a:lumMod val="75000"/>
                    <a:lumOff val="25000"/>
                  </a:schemeClr>
                </a:solidFill>
                <a:latin typeface="微软雅黑" pitchFamily="34" charset="-122"/>
                <a:ea typeface="微软雅黑" pitchFamily="34" charset="-122"/>
              </a:rPr>
              <a:t>。如果</a:t>
            </a:r>
            <a:r>
              <a:rPr lang="zh-CN" altLang="en-US" sz="2000" dirty="0">
                <a:solidFill>
                  <a:schemeClr val="tx1">
                    <a:lumMod val="75000"/>
                    <a:lumOff val="25000"/>
                  </a:schemeClr>
                </a:solidFill>
                <a:latin typeface="微软雅黑" pitchFamily="34" charset="-122"/>
                <a:ea typeface="微软雅黑" pitchFamily="34" charset="-122"/>
              </a:rPr>
              <a:t>风险投资公司觉得投资对象具有</a:t>
            </a:r>
            <a:r>
              <a:rPr lang="zh-CN" altLang="en-US" sz="2000" dirty="0" smtClean="0">
                <a:solidFill>
                  <a:schemeClr val="tx1">
                    <a:lumMod val="75000"/>
                    <a:lumOff val="25000"/>
                  </a:schemeClr>
                </a:solidFill>
                <a:latin typeface="微软雅黑" pitchFamily="34" charset="-122"/>
                <a:ea typeface="微软雅黑" pitchFamily="34" charset="-122"/>
              </a:rPr>
              <a:t>相当的</a:t>
            </a:r>
            <a:r>
              <a:rPr lang="zh-CN" altLang="en-US" sz="2000" dirty="0">
                <a:solidFill>
                  <a:schemeClr val="tx1">
                    <a:lumMod val="75000"/>
                    <a:lumOff val="25000"/>
                  </a:schemeClr>
                </a:solidFill>
                <a:latin typeface="微软雅黑" pitchFamily="34" charset="-122"/>
                <a:ea typeface="微软雅黑" pitchFamily="34" charset="-122"/>
              </a:rPr>
              <a:t>存活率</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同时在经营管理与市场开发上也可提高有效帮助</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则会进行投资</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这</a:t>
            </a:r>
            <a:r>
              <a:rPr lang="zh-CN" altLang="en-US" sz="2000" dirty="0">
                <a:solidFill>
                  <a:schemeClr val="tx1">
                    <a:lumMod val="75000"/>
                    <a:lumOff val="25000"/>
                  </a:schemeClr>
                </a:solidFill>
                <a:latin typeface="微软雅黑" pitchFamily="34" charset="-122"/>
                <a:ea typeface="微软雅黑" pitchFamily="34" charset="-122"/>
              </a:rPr>
              <a:t>一阶段</a:t>
            </a:r>
            <a:r>
              <a:rPr lang="zh-CN" altLang="en-US" sz="2000" dirty="0" smtClean="0">
                <a:solidFill>
                  <a:schemeClr val="tx1">
                    <a:lumMod val="75000"/>
                    <a:lumOff val="25000"/>
                  </a:schemeClr>
                </a:solidFill>
                <a:latin typeface="微软雅黑" pitchFamily="34" charset="-122"/>
                <a:ea typeface="微软雅黑" pitchFamily="34" charset="-122"/>
              </a:rPr>
              <a:t>风险</a:t>
            </a:r>
            <a:r>
              <a:rPr lang="zh-CN" altLang="en-US" sz="2000" dirty="0">
                <a:solidFill>
                  <a:schemeClr val="tx1">
                    <a:lumMod val="75000"/>
                    <a:lumOff val="25000"/>
                  </a:schemeClr>
                </a:solidFill>
                <a:latin typeface="微软雅黑" pitchFamily="34" charset="-122"/>
                <a:ea typeface="微软雅黑" pitchFamily="34" charset="-122"/>
              </a:rPr>
              <a:t>主要是</a:t>
            </a:r>
            <a:r>
              <a:rPr lang="zh-CN" altLang="en-US" sz="2000" dirty="0">
                <a:solidFill>
                  <a:srgbClr val="FF0000"/>
                </a:solidFill>
                <a:latin typeface="微软雅黑" pitchFamily="34" charset="-122"/>
                <a:ea typeface="微软雅黑" pitchFamily="34" charset="-122"/>
              </a:rPr>
              <a:t>技术风险</a:t>
            </a:r>
            <a:r>
              <a:rPr lang="zh-CN" altLang="en-US" sz="2000" dirty="0" smtClean="0">
                <a:solidFill>
                  <a:schemeClr val="tx1">
                    <a:lumMod val="75000"/>
                    <a:lumOff val="25000"/>
                  </a:schemeClr>
                </a:solidFill>
                <a:latin typeface="微软雅黑" pitchFamily="34" charset="-122"/>
                <a:ea typeface="微软雅黑" pitchFamily="34" charset="-122"/>
              </a:rPr>
              <a:t>、</a:t>
            </a:r>
            <a:r>
              <a:rPr lang="zh-CN" altLang="en-US" sz="2000" dirty="0" smtClean="0">
                <a:solidFill>
                  <a:srgbClr val="FF0000"/>
                </a:solidFill>
                <a:latin typeface="微软雅黑" pitchFamily="34" charset="-122"/>
                <a:ea typeface="微软雅黑" pitchFamily="34" charset="-122"/>
              </a:rPr>
              <a:t>市场</a:t>
            </a:r>
            <a:r>
              <a:rPr lang="zh-CN" altLang="en-US" sz="2000" dirty="0">
                <a:solidFill>
                  <a:srgbClr val="FF0000"/>
                </a:solidFill>
                <a:latin typeface="微软雅黑" pitchFamily="34" charset="-122"/>
                <a:ea typeface="微软雅黑" pitchFamily="34" charset="-122"/>
              </a:rPr>
              <a:t>风险</a:t>
            </a:r>
            <a:r>
              <a:rPr lang="zh-CN" altLang="en-US" sz="2000" dirty="0">
                <a:solidFill>
                  <a:schemeClr val="tx1">
                    <a:lumMod val="75000"/>
                    <a:lumOff val="25000"/>
                  </a:schemeClr>
                </a:solidFill>
                <a:latin typeface="微软雅黑" pitchFamily="34" charset="-122"/>
                <a:ea typeface="微软雅黑" pitchFamily="34" charset="-122"/>
              </a:rPr>
              <a:t>和</a:t>
            </a:r>
            <a:r>
              <a:rPr lang="zh-CN" altLang="en-US" sz="2000" dirty="0">
                <a:solidFill>
                  <a:srgbClr val="FF0000"/>
                </a:solidFill>
                <a:latin typeface="微软雅黑" pitchFamily="34" charset="-122"/>
                <a:ea typeface="微软雅黑" pitchFamily="34" charset="-122"/>
              </a:rPr>
              <a:t>管理风险</a:t>
            </a:r>
            <a:r>
              <a:rPr lang="zh-CN" altLang="en-US" sz="2000" dirty="0" smtClean="0">
                <a:solidFill>
                  <a:schemeClr val="tx1">
                    <a:lumMod val="75000"/>
                    <a:lumOff val="25000"/>
                  </a:schemeClr>
                </a:solidFill>
                <a:latin typeface="微软雅黑" pitchFamily="34" charset="-122"/>
                <a:ea typeface="微软雅黑" pitchFamily="34" charset="-122"/>
              </a:rPr>
              <a:t>。</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12" name="矩形 11"/>
          <p:cNvSpPr/>
          <p:nvPr/>
        </p:nvSpPr>
        <p:spPr>
          <a:xfrm>
            <a:off x="2996768" y="3041134"/>
            <a:ext cx="1568882" cy="584775"/>
          </a:xfrm>
          <a:prstGeom prst="rect">
            <a:avLst/>
          </a:prstGeom>
        </p:spPr>
        <p:txBody>
          <a:bodyPr wrap="square">
            <a:spAutoFit/>
          </a:bodyPr>
          <a:lstStyle/>
          <a:p>
            <a:r>
              <a:rPr lang="zh-CN" altLang="en-US" sz="3200" b="1" dirty="0">
                <a:solidFill>
                  <a:schemeClr val="accent2">
                    <a:lumMod val="75000"/>
                  </a:schemeClr>
                </a:solidFill>
                <a:latin typeface="微软雅黑" pitchFamily="34" charset="-122"/>
                <a:ea typeface="微软雅黑" pitchFamily="34" charset="-122"/>
              </a:rPr>
              <a:t>导入期</a:t>
            </a:r>
            <a:endParaRPr lang="zh-CN" altLang="en-US" sz="3200" dirty="0"/>
          </a:p>
        </p:txBody>
      </p:sp>
    </p:spTree>
    <p:extLst>
      <p:ext uri="{BB962C8B-B14F-4D97-AF65-F5344CB8AC3E}">
        <p14:creationId xmlns:p14="http://schemas.microsoft.com/office/powerpoint/2010/main" val="331494193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 calcmode="lin" valueType="num">
                                      <p:cBhvr>
                                        <p:cTn id="7" dur="500" fill="hold"/>
                                        <p:tgtEl>
                                          <p:spTgt spid="22530"/>
                                        </p:tgtEl>
                                        <p:attrNameLst>
                                          <p:attrName>ppt_w</p:attrName>
                                        </p:attrNameLst>
                                      </p:cBhvr>
                                      <p:tavLst>
                                        <p:tav tm="0">
                                          <p:val>
                                            <p:fltVal val="0"/>
                                          </p:val>
                                        </p:tav>
                                        <p:tav tm="100000">
                                          <p:val>
                                            <p:strVal val="#ppt_w"/>
                                          </p:val>
                                        </p:tav>
                                      </p:tavLst>
                                    </p:anim>
                                    <p:anim calcmode="lin" valueType="num">
                                      <p:cBhvr>
                                        <p:cTn id="8" dur="500" fill="hold"/>
                                        <p:tgtEl>
                                          <p:spTgt spid="22530"/>
                                        </p:tgtEl>
                                        <p:attrNameLst>
                                          <p:attrName>ppt_h</p:attrName>
                                        </p:attrNameLst>
                                      </p:cBhvr>
                                      <p:tavLst>
                                        <p:tav tm="0">
                                          <p:val>
                                            <p:fltVal val="0"/>
                                          </p:val>
                                        </p:tav>
                                        <p:tav tm="100000">
                                          <p:val>
                                            <p:strVal val="#ppt_h"/>
                                          </p:val>
                                        </p:tav>
                                      </p:tavLst>
                                    </p:anim>
                                    <p:animEffect transition="in" filter="fade">
                                      <p:cBhvr>
                                        <p:cTn id="9" dur="500"/>
                                        <p:tgtEl>
                                          <p:spTgt spid="2253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7" name="文本框 9"/>
          <p:cNvSpPr txBox="1"/>
          <p:nvPr/>
        </p:nvSpPr>
        <p:spPr>
          <a:xfrm>
            <a:off x="840784" y="203271"/>
            <a:ext cx="72110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a:t>
            </a:r>
            <a:r>
              <a:rPr lang="zh-CN" altLang="en-US" sz="2400" b="1" dirty="0" smtClean="0">
                <a:solidFill>
                  <a:schemeClr val="tx1">
                    <a:lumMod val="75000"/>
                    <a:lumOff val="25000"/>
                  </a:schemeClr>
                </a:solidFill>
                <a:latin typeface="微软雅黑" pitchFamily="34" charset="-122"/>
                <a:ea typeface="微软雅黑" pitchFamily="34" charset="-122"/>
              </a:rPr>
              <a:t>、风险投资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六</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风险投资进入企业的四个</a:t>
            </a:r>
            <a:r>
              <a:rPr lang="zh-CN" altLang="en-US" sz="2400" b="1" dirty="0" smtClean="0">
                <a:solidFill>
                  <a:schemeClr val="tx1">
                    <a:lumMod val="75000"/>
                    <a:lumOff val="25000"/>
                  </a:schemeClr>
                </a:solidFill>
                <a:latin typeface="微软雅黑" pitchFamily="34" charset="-122"/>
                <a:ea typeface="微软雅黑" pitchFamily="34" charset="-122"/>
              </a:rPr>
              <a:t>阶段</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530" name="Picture 2" descr="https://img1.baidu.com/it/u=4149290591,4078911861&amp;fm=253&amp;fmt=auto&amp;app=138&amp;f=JPEG?w=610&amp;h=40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7350" y="2207561"/>
            <a:ext cx="4730750" cy="314866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10" name="矩形 9"/>
          <p:cNvSpPr/>
          <p:nvPr/>
        </p:nvSpPr>
        <p:spPr>
          <a:xfrm>
            <a:off x="5499100" y="1470961"/>
            <a:ext cx="5518150" cy="4524315"/>
          </a:xfrm>
          <a:prstGeom prst="rect">
            <a:avLst/>
          </a:prstGeom>
        </p:spPr>
        <p:txBody>
          <a:bodyPr wrap="squar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3. </a:t>
            </a:r>
            <a:r>
              <a:rPr lang="zh-CN" altLang="en-US" sz="2000" b="1" dirty="0">
                <a:solidFill>
                  <a:schemeClr val="accent2"/>
                </a:solidFill>
                <a:latin typeface="微软雅黑" pitchFamily="34" charset="-122"/>
                <a:ea typeface="微软雅黑" pitchFamily="34" charset="-122"/>
              </a:rPr>
              <a:t>技术扩散阶段的风险投资</a:t>
            </a:r>
            <a:r>
              <a:rPr lang="en-US" altLang="zh-CN" sz="2000" b="1" dirty="0">
                <a:solidFill>
                  <a:schemeClr val="accent2"/>
                </a:solidFill>
                <a:latin typeface="微软雅黑" pitchFamily="34" charset="-122"/>
                <a:ea typeface="微软雅黑" pitchFamily="34" charset="-122"/>
              </a:rPr>
              <a:t>: </a:t>
            </a:r>
            <a:r>
              <a:rPr lang="zh-CN" altLang="en-US" sz="2000" b="1" dirty="0" smtClean="0">
                <a:solidFill>
                  <a:schemeClr val="accent2"/>
                </a:solidFill>
                <a:latin typeface="微软雅黑" pitchFamily="34" charset="-122"/>
                <a:ea typeface="微软雅黑" pitchFamily="34" charset="-122"/>
              </a:rPr>
              <a:t>成长期</a:t>
            </a: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成长期是指技术发展和生产扩大阶段。</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这</a:t>
            </a:r>
            <a:r>
              <a:rPr lang="zh-CN" altLang="en-US" sz="2000" dirty="0">
                <a:solidFill>
                  <a:schemeClr val="tx1">
                    <a:lumMod val="75000"/>
                    <a:lumOff val="25000"/>
                  </a:schemeClr>
                </a:solidFill>
                <a:latin typeface="微软雅黑" pitchFamily="34" charset="-122"/>
                <a:ea typeface="微软雅黑" pitchFamily="34" charset="-122"/>
              </a:rPr>
              <a:t>一阶段的资本需求相对前两阶段又有增加</a:t>
            </a:r>
            <a:r>
              <a:rPr lang="en-US" altLang="zh-CN" sz="2000" dirty="0" smtClean="0">
                <a:solidFill>
                  <a:schemeClr val="tx1">
                    <a:lumMod val="75000"/>
                    <a:lumOff val="2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一方面</a:t>
            </a:r>
            <a:r>
              <a:rPr lang="zh-CN" altLang="en-US" sz="2000" dirty="0">
                <a:solidFill>
                  <a:schemeClr val="tx1">
                    <a:lumMod val="75000"/>
                    <a:lumOff val="25000"/>
                  </a:schemeClr>
                </a:solidFill>
                <a:latin typeface="微软雅黑" pitchFamily="34" charset="-122"/>
                <a:ea typeface="微软雅黑" pitchFamily="34" charset="-122"/>
              </a:rPr>
              <a:t>是为扩大生产</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另一方面是开拓市场</a:t>
            </a:r>
            <a:r>
              <a:rPr lang="zh-CN" altLang="en-US" sz="2000" dirty="0" smtClean="0">
                <a:solidFill>
                  <a:schemeClr val="tx1">
                    <a:lumMod val="75000"/>
                    <a:lumOff val="25000"/>
                  </a:schemeClr>
                </a:solidFill>
                <a:latin typeface="微软雅黑" pitchFamily="34" charset="-122"/>
                <a:ea typeface="微软雅黑" pitchFamily="34" charset="-122"/>
              </a:rPr>
              <a:t>、增加</a:t>
            </a:r>
            <a:r>
              <a:rPr lang="zh-CN" altLang="en-US" sz="2000" dirty="0">
                <a:solidFill>
                  <a:schemeClr val="tx1">
                    <a:lumMod val="75000"/>
                    <a:lumOff val="25000"/>
                  </a:schemeClr>
                </a:solidFill>
                <a:latin typeface="微软雅黑" pitchFamily="34" charset="-122"/>
                <a:ea typeface="微软雅黑" pitchFamily="34" charset="-122"/>
              </a:rPr>
              <a:t>营销投入</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最后</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企业达到基本规模</a:t>
            </a:r>
            <a:r>
              <a:rPr lang="zh-CN" altLang="en-US" sz="2000" dirty="0" smtClean="0">
                <a:solidFill>
                  <a:schemeClr val="tx1">
                    <a:lumMod val="75000"/>
                    <a:lumOff val="25000"/>
                  </a:schemeClr>
                </a:solidFill>
                <a:latin typeface="微软雅黑" pitchFamily="34" charset="-122"/>
                <a:ea typeface="微软雅黑" pitchFamily="34" charset="-122"/>
              </a:rPr>
              <a:t>。这</a:t>
            </a:r>
            <a:r>
              <a:rPr lang="zh-CN" altLang="en-US" sz="2000" dirty="0">
                <a:solidFill>
                  <a:schemeClr val="tx1">
                    <a:lumMod val="75000"/>
                    <a:lumOff val="25000"/>
                  </a:schemeClr>
                </a:solidFill>
                <a:latin typeface="微软雅黑" pitchFamily="34" charset="-122"/>
                <a:ea typeface="微软雅黑" pitchFamily="34" charset="-122"/>
              </a:rPr>
              <a:t>一阶段的资金称作成长资本</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其主要来源于原有风险投资家的增资和新的风险投资的</a:t>
            </a:r>
            <a:r>
              <a:rPr lang="zh-CN" altLang="en-US" sz="2000" dirty="0" smtClean="0">
                <a:solidFill>
                  <a:schemeClr val="tx1">
                    <a:lumMod val="75000"/>
                    <a:lumOff val="25000"/>
                  </a:schemeClr>
                </a:solidFill>
                <a:latin typeface="微软雅黑" pitchFamily="34" charset="-122"/>
                <a:ea typeface="微软雅黑" pitchFamily="34" charset="-122"/>
              </a:rPr>
              <a:t>进入。另外</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产品销售也能回笼相当的资金</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银行等稳健资金也会择机而入。 这也是</a:t>
            </a:r>
            <a:r>
              <a:rPr lang="zh-CN" altLang="en-US" sz="2000" dirty="0" smtClean="0">
                <a:solidFill>
                  <a:schemeClr val="tx1">
                    <a:lumMod val="75000"/>
                    <a:lumOff val="25000"/>
                  </a:schemeClr>
                </a:solidFill>
                <a:latin typeface="微软雅黑" pitchFamily="34" charset="-122"/>
                <a:ea typeface="微软雅黑" pitchFamily="34" charset="-122"/>
              </a:rPr>
              <a:t>风险投资</a:t>
            </a:r>
            <a:r>
              <a:rPr lang="zh-CN" altLang="en-US" sz="2000" dirty="0">
                <a:solidFill>
                  <a:schemeClr val="tx1">
                    <a:lumMod val="75000"/>
                    <a:lumOff val="25000"/>
                  </a:schemeClr>
                </a:solidFill>
                <a:latin typeface="微软雅黑" pitchFamily="34" charset="-122"/>
                <a:ea typeface="微软雅黑" pitchFamily="34" charset="-122"/>
              </a:rPr>
              <a:t>的主要</a:t>
            </a:r>
            <a:r>
              <a:rPr lang="zh-CN" altLang="en-US" sz="2000" dirty="0" smtClean="0">
                <a:solidFill>
                  <a:schemeClr val="tx1">
                    <a:lumMod val="75000"/>
                    <a:lumOff val="25000"/>
                  </a:schemeClr>
                </a:solidFill>
                <a:latin typeface="微软雅黑" pitchFamily="34" charset="-122"/>
                <a:ea typeface="微软雅黑" pitchFamily="34" charset="-122"/>
              </a:rPr>
              <a:t>阶段。</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这一阶段的风险相比前二阶段而言已大大减少</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但利润率也在</a:t>
            </a:r>
            <a:r>
              <a:rPr lang="zh-CN" altLang="en-US" sz="2000" dirty="0" smtClean="0">
                <a:solidFill>
                  <a:schemeClr val="tx1">
                    <a:lumMod val="75000"/>
                    <a:lumOff val="25000"/>
                  </a:schemeClr>
                </a:solidFill>
                <a:latin typeface="微软雅黑" pitchFamily="34" charset="-122"/>
                <a:ea typeface="微软雅黑" pitchFamily="34" charset="-122"/>
              </a:rPr>
              <a:t>降低</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风险投资家在帮助增加企业价值同时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也应</a:t>
            </a:r>
            <a:r>
              <a:rPr lang="zh-CN" altLang="en-US" sz="2000" b="1" dirty="0">
                <a:solidFill>
                  <a:srgbClr val="FF0000"/>
                </a:solidFill>
                <a:latin typeface="微软雅黑" pitchFamily="34" charset="-122"/>
                <a:ea typeface="微软雅黑" pitchFamily="34" charset="-122"/>
              </a:rPr>
              <a:t>着手准备退出</a:t>
            </a:r>
            <a:r>
              <a:rPr lang="zh-CN" altLang="en-US" sz="2000" dirty="0">
                <a:solidFill>
                  <a:schemeClr val="tx1">
                    <a:lumMod val="75000"/>
                    <a:lumOff val="25000"/>
                  </a:schemeClr>
                </a:solidFill>
                <a:latin typeface="微软雅黑" pitchFamily="34" charset="-122"/>
                <a:ea typeface="微软雅黑" pitchFamily="34" charset="-122"/>
              </a:rPr>
              <a:t>。</a:t>
            </a:r>
          </a:p>
        </p:txBody>
      </p:sp>
      <p:sp>
        <p:nvSpPr>
          <p:cNvPr id="12" name="矩形 11"/>
          <p:cNvSpPr/>
          <p:nvPr/>
        </p:nvSpPr>
        <p:spPr>
          <a:xfrm>
            <a:off x="2996768" y="3041134"/>
            <a:ext cx="1568882" cy="584775"/>
          </a:xfrm>
          <a:prstGeom prst="rect">
            <a:avLst/>
          </a:prstGeom>
        </p:spPr>
        <p:txBody>
          <a:bodyPr wrap="square">
            <a:spAutoFit/>
          </a:bodyPr>
          <a:lstStyle/>
          <a:p>
            <a:r>
              <a:rPr lang="zh-CN" altLang="en-US" sz="3200" b="1" dirty="0">
                <a:solidFill>
                  <a:schemeClr val="accent2">
                    <a:lumMod val="75000"/>
                  </a:schemeClr>
                </a:solidFill>
                <a:latin typeface="微软雅黑" pitchFamily="34" charset="-122"/>
                <a:ea typeface="微软雅黑" pitchFamily="34" charset="-122"/>
              </a:rPr>
              <a:t>成长期</a:t>
            </a:r>
          </a:p>
        </p:txBody>
      </p:sp>
    </p:spTree>
    <p:extLst>
      <p:ext uri="{BB962C8B-B14F-4D97-AF65-F5344CB8AC3E}">
        <p14:creationId xmlns:p14="http://schemas.microsoft.com/office/powerpoint/2010/main" val="44626033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arn(inVertical)">
                                      <p:cBhvr>
                                        <p:cTn id="7" dur="500"/>
                                        <p:tgtEl>
                                          <p:spTgt spid="2253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inVertic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7" name="文本框 9"/>
          <p:cNvSpPr txBox="1"/>
          <p:nvPr/>
        </p:nvSpPr>
        <p:spPr>
          <a:xfrm>
            <a:off x="840784" y="203271"/>
            <a:ext cx="72110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a:t>
            </a:r>
            <a:r>
              <a:rPr lang="zh-CN" altLang="en-US" sz="2400" b="1" dirty="0" smtClean="0">
                <a:solidFill>
                  <a:schemeClr val="tx1">
                    <a:lumMod val="75000"/>
                    <a:lumOff val="25000"/>
                  </a:schemeClr>
                </a:solidFill>
                <a:latin typeface="微软雅黑" pitchFamily="34" charset="-122"/>
                <a:ea typeface="微软雅黑" pitchFamily="34" charset="-122"/>
              </a:rPr>
              <a:t>、风险投资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六</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风险投资进入企业的四个</a:t>
            </a:r>
            <a:r>
              <a:rPr lang="zh-CN" altLang="en-US" sz="2400" b="1" dirty="0" smtClean="0">
                <a:solidFill>
                  <a:schemeClr val="tx1">
                    <a:lumMod val="75000"/>
                    <a:lumOff val="25000"/>
                  </a:schemeClr>
                </a:solidFill>
                <a:latin typeface="微软雅黑" pitchFamily="34" charset="-122"/>
                <a:ea typeface="微软雅黑" pitchFamily="34" charset="-122"/>
              </a:rPr>
              <a:t>阶段</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530" name="Picture 2" descr="https://img1.baidu.com/it/u=4149290591,4078911861&amp;fm=253&amp;fmt=auto&amp;app=138&amp;f=JPEG?w=610&amp;h=40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7350" y="2207561"/>
            <a:ext cx="4730750" cy="314866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10" name="矩形 9"/>
          <p:cNvSpPr/>
          <p:nvPr/>
        </p:nvSpPr>
        <p:spPr>
          <a:xfrm>
            <a:off x="5499100" y="1470961"/>
            <a:ext cx="5518150" cy="3416320"/>
          </a:xfrm>
          <a:prstGeom prst="rect">
            <a:avLst/>
          </a:prstGeom>
        </p:spPr>
        <p:txBody>
          <a:bodyPr wrap="squar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4. </a:t>
            </a:r>
            <a:r>
              <a:rPr lang="zh-CN" altLang="en-US" sz="2000" b="1" dirty="0">
                <a:solidFill>
                  <a:schemeClr val="accent2"/>
                </a:solidFill>
                <a:latin typeface="微软雅黑" pitchFamily="34" charset="-122"/>
                <a:ea typeface="微软雅黑" pitchFamily="34" charset="-122"/>
              </a:rPr>
              <a:t>工业化大生产阶段的风险投资</a:t>
            </a:r>
            <a:r>
              <a:rPr lang="en-US" altLang="zh-CN" sz="2000" b="1" dirty="0">
                <a:solidFill>
                  <a:schemeClr val="accent2"/>
                </a:solidFill>
                <a:latin typeface="微软雅黑" pitchFamily="34" charset="-122"/>
                <a:ea typeface="微软雅黑" pitchFamily="34" charset="-122"/>
              </a:rPr>
              <a:t>: </a:t>
            </a:r>
            <a:r>
              <a:rPr lang="zh-CN" altLang="en-US" sz="2000" b="1" dirty="0">
                <a:solidFill>
                  <a:schemeClr val="accent2"/>
                </a:solidFill>
                <a:latin typeface="微软雅黑" pitchFamily="34" charset="-122"/>
                <a:ea typeface="微软雅黑" pitchFamily="34" charset="-122"/>
              </a:rPr>
              <a:t>成熟期</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成熟期是指技术成熟和产品进入工业化大生产阶段</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这一阶段的资金称作成熟资本</a:t>
            </a:r>
            <a:r>
              <a:rPr lang="zh-CN" altLang="en-US" sz="2000" dirty="0" smtClean="0">
                <a:solidFill>
                  <a:schemeClr val="tx1">
                    <a:lumMod val="75000"/>
                    <a:lumOff val="25000"/>
                  </a:schemeClr>
                </a:solidFill>
                <a:latin typeface="微软雅黑" pitchFamily="34" charset="-122"/>
                <a:ea typeface="微软雅黑" pitchFamily="34" charset="-122"/>
              </a:rPr>
              <a:t>。该</a:t>
            </a:r>
            <a:r>
              <a:rPr lang="zh-CN" altLang="en-US" sz="2000" dirty="0">
                <a:solidFill>
                  <a:schemeClr val="tx1">
                    <a:lumMod val="75000"/>
                    <a:lumOff val="25000"/>
                  </a:schemeClr>
                </a:solidFill>
                <a:latin typeface="微软雅黑" pitchFamily="34" charset="-122"/>
                <a:ea typeface="微软雅黑" pitchFamily="34" charset="-122"/>
              </a:rPr>
              <a:t>阶段资金需要量很大</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但风险投资已很少再增加投资了</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成熟</a:t>
            </a:r>
            <a:r>
              <a:rPr lang="zh-CN" altLang="en-US" sz="2000" dirty="0" smtClean="0">
                <a:solidFill>
                  <a:schemeClr val="tx1">
                    <a:lumMod val="75000"/>
                    <a:lumOff val="25000"/>
                  </a:schemeClr>
                </a:solidFill>
                <a:latin typeface="微软雅黑" pitchFamily="34" charset="-122"/>
                <a:ea typeface="微软雅黑" pitchFamily="34" charset="-122"/>
              </a:rPr>
              <a:t>阶段是</a:t>
            </a:r>
            <a:r>
              <a:rPr lang="zh-CN" altLang="en-US" sz="2000" dirty="0">
                <a:solidFill>
                  <a:schemeClr val="tx1">
                    <a:lumMod val="75000"/>
                    <a:lumOff val="25000"/>
                  </a:schemeClr>
                </a:solidFill>
                <a:latin typeface="微软雅黑" pitchFamily="34" charset="-122"/>
                <a:ea typeface="微软雅黑" pitchFamily="34" charset="-122"/>
              </a:rPr>
              <a:t>风险投资的收获季节</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也是风险投资的</a:t>
            </a:r>
            <a:r>
              <a:rPr lang="zh-CN" altLang="en-US" sz="2000" dirty="0">
                <a:solidFill>
                  <a:srgbClr val="FF0000"/>
                </a:solidFill>
                <a:latin typeface="微软雅黑" pitchFamily="34" charset="-122"/>
                <a:ea typeface="微软雅黑" pitchFamily="34" charset="-122"/>
              </a:rPr>
              <a:t>退出阶段</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风险投资的退出方式有多种</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可以选择</a:t>
            </a:r>
            <a:r>
              <a:rPr lang="zh-CN" altLang="en-US" sz="2000" dirty="0" smtClean="0">
                <a:solidFill>
                  <a:schemeClr val="tx1">
                    <a:lumMod val="75000"/>
                    <a:lumOff val="25000"/>
                  </a:schemeClr>
                </a:solidFill>
                <a:latin typeface="微软雅黑" pitchFamily="34" charset="-122"/>
                <a:ea typeface="微软雅黑" pitchFamily="34" charset="-122"/>
              </a:rPr>
              <a:t>。但</a:t>
            </a:r>
            <a:r>
              <a:rPr lang="zh-CN" altLang="en-US" sz="2000" dirty="0">
                <a:solidFill>
                  <a:schemeClr val="tx1">
                    <a:lumMod val="75000"/>
                    <a:lumOff val="25000"/>
                  </a:schemeClr>
                </a:solidFill>
                <a:latin typeface="微软雅黑" pitchFamily="34" charset="-122"/>
                <a:ea typeface="微软雅黑" pitchFamily="34" charset="-122"/>
              </a:rPr>
              <a:t>必须退出</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不可犹疑。</a:t>
            </a:r>
          </a:p>
        </p:txBody>
      </p:sp>
      <p:sp>
        <p:nvSpPr>
          <p:cNvPr id="12" name="矩形 11"/>
          <p:cNvSpPr/>
          <p:nvPr/>
        </p:nvSpPr>
        <p:spPr>
          <a:xfrm>
            <a:off x="2996768" y="3041134"/>
            <a:ext cx="1568882" cy="584775"/>
          </a:xfrm>
          <a:prstGeom prst="rect">
            <a:avLst/>
          </a:prstGeom>
        </p:spPr>
        <p:txBody>
          <a:bodyPr wrap="square">
            <a:spAutoFit/>
          </a:bodyPr>
          <a:lstStyle/>
          <a:p>
            <a:r>
              <a:rPr lang="zh-CN" altLang="en-US" sz="3200" b="1" dirty="0">
                <a:solidFill>
                  <a:schemeClr val="accent2">
                    <a:lumMod val="75000"/>
                  </a:schemeClr>
                </a:solidFill>
                <a:latin typeface="微软雅黑" pitchFamily="34" charset="-122"/>
                <a:ea typeface="微软雅黑" pitchFamily="34" charset="-122"/>
              </a:rPr>
              <a:t>成熟期</a:t>
            </a:r>
          </a:p>
        </p:txBody>
      </p:sp>
    </p:spTree>
    <p:extLst>
      <p:ext uri="{BB962C8B-B14F-4D97-AF65-F5344CB8AC3E}">
        <p14:creationId xmlns:p14="http://schemas.microsoft.com/office/powerpoint/2010/main" val="90827894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 calcmode="lin" valueType="num">
                                      <p:cBhvr>
                                        <p:cTn id="7" dur="1000" fill="hold"/>
                                        <p:tgtEl>
                                          <p:spTgt spid="22530"/>
                                        </p:tgtEl>
                                        <p:attrNameLst>
                                          <p:attrName>ppt_w</p:attrName>
                                        </p:attrNameLst>
                                      </p:cBhvr>
                                      <p:tavLst>
                                        <p:tav tm="0">
                                          <p:val>
                                            <p:fltVal val="0"/>
                                          </p:val>
                                        </p:tav>
                                        <p:tav tm="100000">
                                          <p:val>
                                            <p:strVal val="#ppt_w"/>
                                          </p:val>
                                        </p:tav>
                                      </p:tavLst>
                                    </p:anim>
                                    <p:anim calcmode="lin" valueType="num">
                                      <p:cBhvr>
                                        <p:cTn id="8" dur="1000" fill="hold"/>
                                        <p:tgtEl>
                                          <p:spTgt spid="22530"/>
                                        </p:tgtEl>
                                        <p:attrNameLst>
                                          <p:attrName>ppt_h</p:attrName>
                                        </p:attrNameLst>
                                      </p:cBhvr>
                                      <p:tavLst>
                                        <p:tav tm="0">
                                          <p:val>
                                            <p:fltVal val="0"/>
                                          </p:val>
                                        </p:tav>
                                        <p:tav tm="100000">
                                          <p:val>
                                            <p:strVal val="#ppt_h"/>
                                          </p:val>
                                        </p:tav>
                                      </p:tavLst>
                                    </p:anim>
                                    <p:anim calcmode="lin" valueType="num">
                                      <p:cBhvr>
                                        <p:cTn id="9" dur="1000" fill="hold"/>
                                        <p:tgtEl>
                                          <p:spTgt spid="22530"/>
                                        </p:tgtEl>
                                        <p:attrNameLst>
                                          <p:attrName>style.rotation</p:attrName>
                                        </p:attrNameLst>
                                      </p:cBhvr>
                                      <p:tavLst>
                                        <p:tav tm="0">
                                          <p:val>
                                            <p:fltVal val="90"/>
                                          </p:val>
                                        </p:tav>
                                        <p:tav tm="100000">
                                          <p:val>
                                            <p:fltVal val="0"/>
                                          </p:val>
                                        </p:tav>
                                      </p:tavLst>
                                    </p:anim>
                                    <p:animEffect transition="in" filter="fade">
                                      <p:cBhvr>
                                        <p:cTn id="10" dur="1000"/>
                                        <p:tgtEl>
                                          <p:spTgt spid="2253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1000" fill="hold"/>
                                        <p:tgtEl>
                                          <p:spTgt spid="12"/>
                                        </p:tgtEl>
                                        <p:attrNameLst>
                                          <p:attrName>ppt_w</p:attrName>
                                        </p:attrNameLst>
                                      </p:cBhvr>
                                      <p:tavLst>
                                        <p:tav tm="0">
                                          <p:val>
                                            <p:fltVal val="0"/>
                                          </p:val>
                                        </p:tav>
                                        <p:tav tm="100000">
                                          <p:val>
                                            <p:strVal val="#ppt_w"/>
                                          </p:val>
                                        </p:tav>
                                      </p:tavLst>
                                    </p:anim>
                                    <p:anim calcmode="lin" valueType="num">
                                      <p:cBhvr>
                                        <p:cTn id="14" dur="1000" fill="hold"/>
                                        <p:tgtEl>
                                          <p:spTgt spid="12"/>
                                        </p:tgtEl>
                                        <p:attrNameLst>
                                          <p:attrName>ppt_h</p:attrName>
                                        </p:attrNameLst>
                                      </p:cBhvr>
                                      <p:tavLst>
                                        <p:tav tm="0">
                                          <p:val>
                                            <p:fltVal val="0"/>
                                          </p:val>
                                        </p:tav>
                                        <p:tav tm="100000">
                                          <p:val>
                                            <p:strVal val="#ppt_h"/>
                                          </p:val>
                                        </p:tav>
                                      </p:tavLst>
                                    </p:anim>
                                    <p:anim calcmode="lin" valueType="num">
                                      <p:cBhvr>
                                        <p:cTn id="15" dur="1000" fill="hold"/>
                                        <p:tgtEl>
                                          <p:spTgt spid="12"/>
                                        </p:tgtEl>
                                        <p:attrNameLst>
                                          <p:attrName>style.rotation</p:attrName>
                                        </p:attrNameLst>
                                      </p:cBhvr>
                                      <p:tavLst>
                                        <p:tav tm="0">
                                          <p:val>
                                            <p:fltVal val="90"/>
                                          </p:val>
                                        </p:tav>
                                        <p:tav tm="100000">
                                          <p:val>
                                            <p:fltVal val="0"/>
                                          </p:val>
                                        </p:tav>
                                      </p:tavLst>
                                    </p:anim>
                                    <p:animEffect transition="in" filter="fade">
                                      <p:cBhvr>
                                        <p:cTn id="16" dur="1000"/>
                                        <p:tgtEl>
                                          <p:spTgt spid="12"/>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ppt_w</p:attrName>
                                        </p:attrNameLst>
                                      </p:cBhvr>
                                      <p:tavLst>
                                        <p:tav tm="0">
                                          <p:val>
                                            <p:fltVal val="0"/>
                                          </p:val>
                                        </p:tav>
                                        <p:tav tm="100000">
                                          <p:val>
                                            <p:strVal val="#ppt_w"/>
                                          </p:val>
                                        </p:tav>
                                      </p:tavLst>
                                    </p:anim>
                                    <p:anim calcmode="lin" valueType="num">
                                      <p:cBhvr>
                                        <p:cTn id="20" dur="1000" fill="hold"/>
                                        <p:tgtEl>
                                          <p:spTgt spid="10"/>
                                        </p:tgtEl>
                                        <p:attrNameLst>
                                          <p:attrName>ppt_h</p:attrName>
                                        </p:attrNameLst>
                                      </p:cBhvr>
                                      <p:tavLst>
                                        <p:tav tm="0">
                                          <p:val>
                                            <p:fltVal val="0"/>
                                          </p:val>
                                        </p:tav>
                                        <p:tav tm="100000">
                                          <p:val>
                                            <p:strVal val="#ppt_h"/>
                                          </p:val>
                                        </p:tav>
                                      </p:tavLst>
                                    </p:anim>
                                    <p:anim calcmode="lin" valueType="num">
                                      <p:cBhvr>
                                        <p:cTn id="21" dur="1000" fill="hold"/>
                                        <p:tgtEl>
                                          <p:spTgt spid="10"/>
                                        </p:tgtEl>
                                        <p:attrNameLst>
                                          <p:attrName>style.rotation</p:attrName>
                                        </p:attrNameLst>
                                      </p:cBhvr>
                                      <p:tavLst>
                                        <p:tav tm="0">
                                          <p:val>
                                            <p:fltVal val="90"/>
                                          </p:val>
                                        </p:tav>
                                        <p:tav tm="100000">
                                          <p:val>
                                            <p:fltVal val="0"/>
                                          </p:val>
                                        </p:tav>
                                      </p:tavLst>
                                    </p:anim>
                                    <p:animEffect transition="in" filter="fade">
                                      <p:cBhvr>
                                        <p:cTn id="2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rgbClr val="2F5EB0"/>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32" name="矩形 31"/>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9"/>
          <p:cNvSpPr txBox="1"/>
          <p:nvPr/>
        </p:nvSpPr>
        <p:spPr>
          <a:xfrm>
            <a:off x="840783" y="203271"/>
            <a:ext cx="8123099"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本章小结</a:t>
            </a:r>
          </a:p>
        </p:txBody>
      </p:sp>
      <p:sp>
        <p:nvSpPr>
          <p:cNvPr id="15" name="圆角矩形 14"/>
          <p:cNvSpPr/>
          <p:nvPr/>
        </p:nvSpPr>
        <p:spPr>
          <a:xfrm>
            <a:off x="840783" y="837389"/>
            <a:ext cx="10424117" cy="5322111"/>
          </a:xfrm>
          <a:prstGeom prst="roundRect">
            <a:avLst>
              <a:gd name="adj" fmla="val 19048"/>
            </a:avLst>
          </a:prstGeom>
          <a:noFill/>
          <a:ln w="9525">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8" name="矩形 17"/>
          <p:cNvSpPr>
            <a:spLocks noChangeArrowheads="1"/>
          </p:cNvSpPr>
          <p:nvPr/>
        </p:nvSpPr>
        <p:spPr bwMode="auto">
          <a:xfrm>
            <a:off x="984764" y="845367"/>
            <a:ext cx="10115036" cy="5262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4" tIns="45703" rIns="91404" bIns="457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indent="457200" algn="just">
              <a:lnSpc>
                <a:spcPct val="120000"/>
              </a:lnSpc>
              <a:spcBef>
                <a:spcPct val="0"/>
              </a:spcBef>
              <a:buNone/>
            </a:pPr>
            <a:r>
              <a:rPr lang="en-US" altLang="zh-CN" sz="2000" dirty="0">
                <a:solidFill>
                  <a:schemeClr val="tx1">
                    <a:lumMod val="75000"/>
                    <a:lumOff val="25000"/>
                  </a:schemeClr>
                </a:solidFill>
                <a:sym typeface="微软雅黑" pitchFamily="34" charset="-122"/>
              </a:rPr>
              <a:t>1. </a:t>
            </a:r>
            <a:r>
              <a:rPr lang="zh-CN" altLang="en-US" sz="2000" dirty="0">
                <a:solidFill>
                  <a:schemeClr val="tx1">
                    <a:lumMod val="75000"/>
                    <a:lumOff val="25000"/>
                  </a:schemeClr>
                </a:solidFill>
                <a:sym typeface="微软雅黑" pitchFamily="34" charset="-122"/>
              </a:rPr>
              <a:t>创业者是指某个人发现某种信息</a:t>
            </a:r>
            <a:r>
              <a:rPr lang="zh-CN" altLang="en-US" sz="2000" dirty="0" smtClean="0">
                <a:solidFill>
                  <a:schemeClr val="tx1">
                    <a:lumMod val="75000"/>
                    <a:lumOff val="25000"/>
                  </a:schemeClr>
                </a:solidFill>
                <a:sym typeface="微软雅黑" pitchFamily="34" charset="-122"/>
              </a:rPr>
              <a:t>、资源、机会</a:t>
            </a:r>
            <a:r>
              <a:rPr lang="zh-CN" altLang="en-US" sz="2000" dirty="0">
                <a:solidFill>
                  <a:schemeClr val="tx1">
                    <a:lumMod val="75000"/>
                    <a:lumOff val="25000"/>
                  </a:schemeClr>
                </a:solidFill>
                <a:sym typeface="微软雅黑" pitchFamily="34" charset="-122"/>
              </a:rPr>
              <a:t>或掌握某种技术</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利用或借用</a:t>
            </a:r>
            <a:r>
              <a:rPr lang="zh-CN" altLang="en-US" sz="2000" dirty="0" smtClean="0">
                <a:solidFill>
                  <a:schemeClr val="tx1">
                    <a:lumMod val="75000"/>
                    <a:lumOff val="25000"/>
                  </a:schemeClr>
                </a:solidFill>
                <a:sym typeface="微软雅黑" pitchFamily="34" charset="-122"/>
              </a:rPr>
              <a:t>相应的</a:t>
            </a:r>
            <a:r>
              <a:rPr lang="zh-CN" altLang="en-US" sz="2000" dirty="0">
                <a:solidFill>
                  <a:schemeClr val="tx1">
                    <a:lumMod val="75000"/>
                    <a:lumOff val="25000"/>
                  </a:schemeClr>
                </a:solidFill>
                <a:sym typeface="微软雅黑" pitchFamily="34" charset="-122"/>
              </a:rPr>
              <a:t>平台或载体</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将其发现的信息</a:t>
            </a:r>
            <a:r>
              <a:rPr lang="zh-CN" altLang="en-US" sz="2000" dirty="0" smtClean="0">
                <a:solidFill>
                  <a:schemeClr val="tx1">
                    <a:lumMod val="75000"/>
                    <a:lumOff val="25000"/>
                  </a:schemeClr>
                </a:solidFill>
                <a:sym typeface="微软雅黑" pitchFamily="34" charset="-122"/>
              </a:rPr>
              <a:t>、资源、机会</a:t>
            </a:r>
            <a:r>
              <a:rPr lang="zh-CN" altLang="en-US" sz="2000" dirty="0">
                <a:solidFill>
                  <a:schemeClr val="tx1">
                    <a:lumMod val="75000"/>
                    <a:lumOff val="25000"/>
                  </a:schemeClr>
                </a:solidFill>
                <a:sym typeface="微软雅黑" pitchFamily="34" charset="-122"/>
              </a:rPr>
              <a:t>或掌握的技术</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以一定的方式</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转化</a:t>
            </a:r>
            <a:r>
              <a:rPr lang="zh-CN" altLang="en-US" sz="2000" dirty="0" smtClean="0">
                <a:solidFill>
                  <a:schemeClr val="tx1">
                    <a:lumMod val="75000"/>
                    <a:lumOff val="25000"/>
                  </a:schemeClr>
                </a:solidFill>
                <a:sym typeface="微软雅黑" pitchFamily="34" charset="-122"/>
              </a:rPr>
              <a:t>、创造成</a:t>
            </a:r>
            <a:r>
              <a:rPr lang="zh-CN" altLang="en-US" sz="2000" dirty="0">
                <a:solidFill>
                  <a:schemeClr val="tx1">
                    <a:lumMod val="75000"/>
                    <a:lumOff val="25000"/>
                  </a:schemeClr>
                </a:solidFill>
                <a:sym typeface="微软雅黑" pitchFamily="34" charset="-122"/>
              </a:rPr>
              <a:t>更多的财富</a:t>
            </a:r>
            <a:r>
              <a:rPr lang="zh-CN" altLang="en-US" sz="2000" dirty="0" smtClean="0">
                <a:solidFill>
                  <a:schemeClr val="tx1">
                    <a:lumMod val="75000"/>
                    <a:lumOff val="25000"/>
                  </a:schemeClr>
                </a:solidFill>
                <a:sym typeface="微软雅黑" pitchFamily="34" charset="-122"/>
              </a:rPr>
              <a:t>、价值</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并实现某种追求或目标的人</a:t>
            </a:r>
            <a:r>
              <a:rPr lang="zh-CN" altLang="en-US" sz="2000" dirty="0" smtClean="0">
                <a:solidFill>
                  <a:schemeClr val="tx1">
                    <a:lumMod val="75000"/>
                    <a:lumOff val="25000"/>
                  </a:schemeClr>
                </a:solidFill>
                <a:sym typeface="微软雅黑" pitchFamily="34" charset="-122"/>
              </a:rPr>
              <a:t>。同时</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创业者要具备创新</a:t>
            </a:r>
            <a:r>
              <a:rPr lang="zh-CN" altLang="en-US" sz="2000" dirty="0" smtClean="0">
                <a:solidFill>
                  <a:schemeClr val="tx1">
                    <a:lumMod val="75000"/>
                    <a:lumOff val="25000"/>
                  </a:schemeClr>
                </a:solidFill>
                <a:sym typeface="微软雅黑" pitchFamily="34" charset="-122"/>
              </a:rPr>
              <a:t>、成就导向、独立</a:t>
            </a:r>
            <a:r>
              <a:rPr lang="zh-CN" altLang="en-US" sz="2000" dirty="0">
                <a:solidFill>
                  <a:schemeClr val="tx1">
                    <a:lumMod val="75000"/>
                    <a:lumOff val="25000"/>
                  </a:schemeClr>
                </a:solidFill>
                <a:sym typeface="微软雅黑" pitchFamily="34" charset="-122"/>
              </a:rPr>
              <a:t>、 内控性人格</a:t>
            </a:r>
            <a:r>
              <a:rPr lang="zh-CN" altLang="en-US" sz="2000" dirty="0" smtClean="0">
                <a:solidFill>
                  <a:schemeClr val="tx1">
                    <a:lumMod val="75000"/>
                    <a:lumOff val="25000"/>
                  </a:schemeClr>
                </a:solidFill>
                <a:sym typeface="微软雅黑" pitchFamily="34" charset="-122"/>
              </a:rPr>
              <a:t>、低</a:t>
            </a:r>
            <a:r>
              <a:rPr lang="zh-CN" altLang="en-US" sz="2000" dirty="0">
                <a:solidFill>
                  <a:schemeClr val="tx1">
                    <a:lumMod val="75000"/>
                    <a:lumOff val="25000"/>
                  </a:schemeClr>
                </a:solidFill>
                <a:sym typeface="微软雅黑" pitchFamily="34" charset="-122"/>
              </a:rPr>
              <a:t>风险厌恶</a:t>
            </a:r>
            <a:r>
              <a:rPr lang="zh-CN" altLang="en-US" sz="2000" dirty="0" smtClean="0">
                <a:solidFill>
                  <a:schemeClr val="tx1">
                    <a:lumMod val="75000"/>
                    <a:lumOff val="25000"/>
                  </a:schemeClr>
                </a:solidFill>
                <a:sym typeface="微软雅黑" pitchFamily="34" charset="-122"/>
              </a:rPr>
              <a:t>、对</a:t>
            </a:r>
            <a:r>
              <a:rPr lang="zh-CN" altLang="en-US" sz="2000" dirty="0">
                <a:solidFill>
                  <a:schemeClr val="tx1">
                    <a:lumMod val="75000"/>
                    <a:lumOff val="25000"/>
                  </a:schemeClr>
                </a:solidFill>
                <a:sym typeface="微软雅黑" pitchFamily="34" charset="-122"/>
              </a:rPr>
              <a:t>不确定性的包容的特征。</a:t>
            </a:r>
          </a:p>
          <a:p>
            <a:pPr indent="457200" algn="just">
              <a:lnSpc>
                <a:spcPct val="120000"/>
              </a:lnSpc>
              <a:spcBef>
                <a:spcPct val="0"/>
              </a:spcBef>
              <a:buNone/>
            </a:pPr>
            <a:r>
              <a:rPr lang="en-US" altLang="zh-CN" sz="2000" dirty="0">
                <a:solidFill>
                  <a:schemeClr val="tx1">
                    <a:lumMod val="75000"/>
                    <a:lumOff val="25000"/>
                  </a:schemeClr>
                </a:solidFill>
                <a:sym typeface="微软雅黑" pitchFamily="34" charset="-122"/>
              </a:rPr>
              <a:t>2. </a:t>
            </a:r>
            <a:r>
              <a:rPr lang="zh-CN" altLang="en-US" sz="2000" dirty="0">
                <a:solidFill>
                  <a:schemeClr val="tx1">
                    <a:lumMod val="75000"/>
                    <a:lumOff val="25000"/>
                  </a:schemeClr>
                </a:solidFill>
                <a:sym typeface="微软雅黑" pitchFamily="34" charset="-122"/>
              </a:rPr>
              <a:t>创业精神的本质仍着重于一种创新活动的行为过程</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而非企业家的个性特征</a:t>
            </a:r>
            <a:r>
              <a:rPr lang="zh-CN" altLang="en-US" sz="2000" dirty="0" smtClean="0">
                <a:solidFill>
                  <a:schemeClr val="tx1">
                    <a:lumMod val="75000"/>
                    <a:lumOff val="25000"/>
                  </a:schemeClr>
                </a:solidFill>
                <a:sym typeface="微软雅黑" pitchFamily="34" charset="-122"/>
              </a:rPr>
              <a:t>。创业</a:t>
            </a:r>
            <a:r>
              <a:rPr lang="zh-CN" altLang="en-US" sz="2000" dirty="0">
                <a:solidFill>
                  <a:schemeClr val="tx1">
                    <a:lumMod val="75000"/>
                    <a:lumOff val="25000"/>
                  </a:schemeClr>
                </a:solidFill>
                <a:sym typeface="微软雅黑" pitchFamily="34" charset="-122"/>
              </a:rPr>
              <a:t>精神的主要含义为创新</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也就是创业者通过创新的手段</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将资源更有效地利用</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为</a:t>
            </a:r>
            <a:r>
              <a:rPr lang="zh-CN" altLang="en-US" sz="2000" dirty="0" smtClean="0">
                <a:solidFill>
                  <a:schemeClr val="tx1">
                    <a:lumMod val="75000"/>
                    <a:lumOff val="25000"/>
                  </a:schemeClr>
                </a:solidFill>
                <a:sym typeface="微软雅黑" pitchFamily="34" charset="-122"/>
              </a:rPr>
              <a:t>市场创造</a:t>
            </a:r>
            <a:r>
              <a:rPr lang="zh-CN" altLang="en-US" sz="2000" dirty="0">
                <a:solidFill>
                  <a:schemeClr val="tx1">
                    <a:lumMod val="75000"/>
                    <a:lumOff val="25000"/>
                  </a:schemeClr>
                </a:solidFill>
                <a:sym typeface="微软雅黑" pitchFamily="34" charset="-122"/>
              </a:rPr>
              <a:t>出新的价值</a:t>
            </a:r>
            <a:r>
              <a:rPr lang="zh-CN" altLang="en-US" sz="2000" dirty="0" smtClean="0">
                <a:solidFill>
                  <a:schemeClr val="tx1">
                    <a:lumMod val="75000"/>
                    <a:lumOff val="25000"/>
                  </a:schemeClr>
                </a:solidFill>
                <a:sym typeface="微软雅黑" pitchFamily="34" charset="-122"/>
              </a:rPr>
              <a:t>。虽然</a:t>
            </a:r>
            <a:r>
              <a:rPr lang="zh-CN" altLang="en-US" sz="2000" dirty="0">
                <a:solidFill>
                  <a:schemeClr val="tx1">
                    <a:lumMod val="75000"/>
                    <a:lumOff val="25000"/>
                  </a:schemeClr>
                </a:solidFill>
                <a:sym typeface="微软雅黑" pitchFamily="34" charset="-122"/>
              </a:rPr>
              <a:t>创业常常是以开创新公司的方式产生</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但创业精神不一定只存在</a:t>
            </a:r>
            <a:r>
              <a:rPr lang="zh-CN" altLang="en-US" sz="2000" dirty="0" smtClean="0">
                <a:solidFill>
                  <a:schemeClr val="tx1">
                    <a:lumMod val="75000"/>
                    <a:lumOff val="25000"/>
                  </a:schemeClr>
                </a:solidFill>
                <a:sym typeface="微软雅黑" pitchFamily="34" charset="-122"/>
              </a:rPr>
              <a:t>于新</a:t>
            </a:r>
            <a:r>
              <a:rPr lang="zh-CN" altLang="en-US" sz="2000" dirty="0">
                <a:solidFill>
                  <a:schemeClr val="tx1">
                    <a:lumMod val="75000"/>
                    <a:lumOff val="25000"/>
                  </a:schemeClr>
                </a:solidFill>
                <a:sym typeface="微软雅黑" pitchFamily="34" charset="-122"/>
              </a:rPr>
              <a:t>企业</a:t>
            </a:r>
            <a:r>
              <a:rPr lang="zh-CN" altLang="en-US" sz="2000" dirty="0" smtClean="0">
                <a:solidFill>
                  <a:schemeClr val="tx1">
                    <a:lumMod val="75000"/>
                    <a:lumOff val="25000"/>
                  </a:schemeClr>
                </a:solidFill>
                <a:sym typeface="微软雅黑" pitchFamily="34" charset="-122"/>
              </a:rPr>
              <a:t>。一些</a:t>
            </a:r>
            <a:r>
              <a:rPr lang="zh-CN" altLang="en-US" sz="2000" dirty="0">
                <a:solidFill>
                  <a:schemeClr val="tx1">
                    <a:lumMod val="75000"/>
                    <a:lumOff val="25000"/>
                  </a:schemeClr>
                </a:solidFill>
                <a:sym typeface="微软雅黑" pitchFamily="34" charset="-122"/>
              </a:rPr>
              <a:t>成熟的组织</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只要创新活动仍然旺盛</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该组织依然具备创业精神。</a:t>
            </a:r>
          </a:p>
          <a:p>
            <a:pPr indent="457200" algn="just">
              <a:lnSpc>
                <a:spcPct val="120000"/>
              </a:lnSpc>
              <a:spcBef>
                <a:spcPct val="0"/>
              </a:spcBef>
              <a:buNone/>
            </a:pPr>
            <a:r>
              <a:rPr lang="zh-CN" altLang="en-US" sz="2000" dirty="0">
                <a:solidFill>
                  <a:schemeClr val="tx1">
                    <a:lumMod val="75000"/>
                    <a:lumOff val="25000"/>
                  </a:schemeClr>
                </a:solidFill>
                <a:sym typeface="微软雅黑" pitchFamily="34" charset="-122"/>
              </a:rPr>
              <a:t>创业精神类似一种能够持续创新成长的生命力</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一般可区分为个体的创业精神及</a:t>
            </a:r>
            <a:r>
              <a:rPr lang="zh-CN" altLang="en-US" sz="2000" dirty="0" smtClean="0">
                <a:solidFill>
                  <a:schemeClr val="tx1">
                    <a:lumMod val="75000"/>
                    <a:lumOff val="25000"/>
                  </a:schemeClr>
                </a:solidFill>
                <a:sym typeface="微软雅黑" pitchFamily="34" charset="-122"/>
              </a:rPr>
              <a:t>组织的</a:t>
            </a:r>
            <a:r>
              <a:rPr lang="zh-CN" altLang="en-US" sz="2000" dirty="0">
                <a:solidFill>
                  <a:schemeClr val="tx1">
                    <a:lumMod val="75000"/>
                    <a:lumOff val="25000"/>
                  </a:schemeClr>
                </a:solidFill>
                <a:sym typeface="微软雅黑" pitchFamily="34" charset="-122"/>
              </a:rPr>
              <a:t>创业精神</a:t>
            </a:r>
            <a:r>
              <a:rPr lang="zh-CN" altLang="en-US" sz="2000" dirty="0" smtClean="0">
                <a:solidFill>
                  <a:schemeClr val="tx1">
                    <a:lumMod val="75000"/>
                    <a:lumOff val="25000"/>
                  </a:schemeClr>
                </a:solidFill>
                <a:sym typeface="微软雅黑" pitchFamily="34" charset="-122"/>
              </a:rPr>
              <a:t>。所谓</a:t>
            </a:r>
            <a:r>
              <a:rPr lang="zh-CN" altLang="en-US" sz="2000" dirty="0">
                <a:solidFill>
                  <a:schemeClr val="tx1">
                    <a:lumMod val="75000"/>
                    <a:lumOff val="25000"/>
                  </a:schemeClr>
                </a:solidFill>
                <a:sym typeface="微软雅黑" pitchFamily="34" charset="-122"/>
              </a:rPr>
              <a:t>个体的创业精神</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指的是以个人力量</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在个人愿景引导下</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从事创新</a:t>
            </a:r>
            <a:r>
              <a:rPr lang="zh-CN" altLang="en-US" sz="2000" dirty="0" smtClean="0">
                <a:solidFill>
                  <a:schemeClr val="tx1">
                    <a:lumMod val="75000"/>
                    <a:lumOff val="25000"/>
                  </a:schemeClr>
                </a:solidFill>
                <a:sym typeface="微软雅黑" pitchFamily="34" charset="-122"/>
              </a:rPr>
              <a:t>活动</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进而创造一个新企业</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而组织的创业精神则指在已存在的一个组织内部</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以群体</a:t>
            </a:r>
            <a:r>
              <a:rPr lang="zh-CN" altLang="en-US" sz="2000" dirty="0" smtClean="0">
                <a:solidFill>
                  <a:schemeClr val="tx1">
                    <a:lumMod val="75000"/>
                    <a:lumOff val="25000"/>
                  </a:schemeClr>
                </a:solidFill>
                <a:sym typeface="微软雅黑" pitchFamily="34" charset="-122"/>
              </a:rPr>
              <a:t>力量追求</a:t>
            </a:r>
            <a:r>
              <a:rPr lang="zh-CN" altLang="en-US" sz="2000" dirty="0">
                <a:solidFill>
                  <a:schemeClr val="tx1">
                    <a:lumMod val="75000"/>
                    <a:lumOff val="25000"/>
                  </a:schemeClr>
                </a:solidFill>
                <a:sym typeface="微软雅黑" pitchFamily="34" charset="-122"/>
              </a:rPr>
              <a:t>共同愿景</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从事组织创新活动</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进而创造组织的新面貌。</a:t>
            </a:r>
          </a:p>
          <a:p>
            <a:pPr indent="457200" algn="just">
              <a:lnSpc>
                <a:spcPct val="120000"/>
              </a:lnSpc>
              <a:spcBef>
                <a:spcPct val="0"/>
              </a:spcBef>
              <a:buNone/>
            </a:pPr>
            <a:r>
              <a:rPr lang="en-US" altLang="zh-CN" sz="2000" dirty="0">
                <a:solidFill>
                  <a:schemeClr val="tx1">
                    <a:lumMod val="75000"/>
                    <a:lumOff val="25000"/>
                  </a:schemeClr>
                </a:solidFill>
                <a:sym typeface="微软雅黑" pitchFamily="34" charset="-122"/>
              </a:rPr>
              <a:t>3. </a:t>
            </a:r>
            <a:r>
              <a:rPr lang="zh-CN" altLang="en-US" sz="2000" dirty="0">
                <a:solidFill>
                  <a:schemeClr val="tx1">
                    <a:lumMod val="75000"/>
                    <a:lumOff val="25000"/>
                  </a:schemeClr>
                </a:solidFill>
                <a:sym typeface="微软雅黑" pitchFamily="34" charset="-122"/>
              </a:rPr>
              <a:t>创业的准备工作主要包含法律</a:t>
            </a:r>
            <a:r>
              <a:rPr lang="zh-CN" altLang="en-US" sz="2000" dirty="0" smtClean="0">
                <a:solidFill>
                  <a:schemeClr val="tx1">
                    <a:lumMod val="75000"/>
                    <a:lumOff val="25000"/>
                  </a:schemeClr>
                </a:solidFill>
                <a:sym typeface="微软雅黑" pitchFamily="34" charset="-122"/>
              </a:rPr>
              <a:t>、团队</a:t>
            </a:r>
            <a:r>
              <a:rPr lang="zh-CN" altLang="en-US" sz="2000" dirty="0">
                <a:solidFill>
                  <a:schemeClr val="tx1">
                    <a:lumMod val="75000"/>
                    <a:lumOff val="25000"/>
                  </a:schemeClr>
                </a:solidFill>
                <a:sym typeface="微软雅黑" pitchFamily="34" charset="-122"/>
              </a:rPr>
              <a:t>的建设以及创业过程中的风险控制</a:t>
            </a:r>
            <a:r>
              <a:rPr lang="zh-CN" altLang="en-US" sz="2000" dirty="0" smtClean="0">
                <a:solidFill>
                  <a:schemeClr val="tx1">
                    <a:lumMod val="75000"/>
                    <a:lumOff val="25000"/>
                  </a:schemeClr>
                </a:solidFill>
                <a:sym typeface="微软雅黑" pitchFamily="34" charset="-122"/>
              </a:rPr>
              <a:t>。我们要做好</a:t>
            </a:r>
            <a:r>
              <a:rPr lang="zh-CN" altLang="en-US" sz="2000" dirty="0">
                <a:solidFill>
                  <a:schemeClr val="tx1">
                    <a:lumMod val="75000"/>
                    <a:lumOff val="25000"/>
                  </a:schemeClr>
                </a:solidFill>
                <a:sym typeface="微软雅黑" pitchFamily="34" charset="-122"/>
              </a:rPr>
              <a:t>相应的准备</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才能保障创业过程的顺利进行。</a:t>
            </a:r>
          </a:p>
        </p:txBody>
      </p:sp>
    </p:spTree>
    <p:extLst>
      <p:ext uri="{BB962C8B-B14F-4D97-AF65-F5344CB8AC3E}">
        <p14:creationId xmlns:p14="http://schemas.microsoft.com/office/powerpoint/2010/main" val="143430435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rgbClr val="2F5EB0"/>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32" name="矩形 31"/>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571511" y="1108604"/>
            <a:ext cx="1873489" cy="1118737"/>
          </a:xfrm>
          <a:prstGeom prst="ellipse">
            <a:avLst/>
          </a:prstGeom>
          <a:gradFill>
            <a:gsLst>
              <a:gs pos="0">
                <a:srgbClr val="0E1A40"/>
              </a:gs>
              <a:gs pos="100000">
                <a:srgbClr val="2F5EB0"/>
              </a:gs>
            </a:gsLst>
            <a:lin ang="13800000" scaled="0"/>
          </a:gradFill>
          <a:ln w="57150">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17" name="TextBox 16"/>
          <p:cNvSpPr txBox="1"/>
          <p:nvPr/>
        </p:nvSpPr>
        <p:spPr>
          <a:xfrm>
            <a:off x="2874925" y="1400450"/>
            <a:ext cx="1169545" cy="492438"/>
          </a:xfrm>
          <a:prstGeom prst="rect">
            <a:avLst/>
          </a:prstGeom>
          <a:noFill/>
        </p:spPr>
        <p:txBody>
          <a:bodyPr wrap="none" lIns="121917" tIns="60958" rIns="121917" bIns="60958"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思考题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2043011" y="2694922"/>
            <a:ext cx="7319340" cy="2708430"/>
          </a:xfrm>
          <a:prstGeom prst="rect">
            <a:avLst/>
          </a:prstGeom>
          <a:noFill/>
        </p:spPr>
        <p:txBody>
          <a:bodyPr wrap="square" lIns="121917" tIns="60958" rIns="121917" bIns="60958" rtlCol="0">
            <a:spAutoFit/>
          </a:bodyPr>
          <a:lstStyle/>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1. </a:t>
            </a:r>
            <a:r>
              <a:rPr lang="zh-CN" altLang="en-US" sz="2000" dirty="0">
                <a:solidFill>
                  <a:schemeClr val="tx1">
                    <a:lumMod val="75000"/>
                    <a:lumOff val="25000"/>
                  </a:schemeClr>
                </a:solidFill>
                <a:latin typeface="微软雅黑" pitchFamily="34" charset="-122"/>
                <a:ea typeface="微软雅黑" pitchFamily="34" charset="-122"/>
              </a:rPr>
              <a:t>为什么要成为创业者</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2. </a:t>
            </a:r>
            <a:r>
              <a:rPr lang="zh-CN" altLang="en-US" sz="2000" dirty="0">
                <a:solidFill>
                  <a:schemeClr val="tx1">
                    <a:lumMod val="75000"/>
                    <a:lumOff val="25000"/>
                  </a:schemeClr>
                </a:solidFill>
                <a:latin typeface="微软雅黑" pitchFamily="34" charset="-122"/>
                <a:ea typeface="微软雅黑" pitchFamily="34" charset="-122"/>
              </a:rPr>
              <a:t>影响创业动机的因素有哪些</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3. </a:t>
            </a:r>
            <a:r>
              <a:rPr lang="zh-CN" altLang="en-US" sz="2000" dirty="0">
                <a:solidFill>
                  <a:schemeClr val="tx1">
                    <a:lumMod val="75000"/>
                    <a:lumOff val="25000"/>
                  </a:schemeClr>
                </a:solidFill>
                <a:latin typeface="微软雅黑" pitchFamily="34" charset="-122"/>
                <a:ea typeface="微软雅黑" pitchFamily="34" charset="-122"/>
              </a:rPr>
              <a:t>你认为大学生创业需要培养哪些技能</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4. </a:t>
            </a:r>
            <a:r>
              <a:rPr lang="zh-CN" altLang="en-US" sz="2000" dirty="0">
                <a:solidFill>
                  <a:schemeClr val="tx1">
                    <a:lumMod val="75000"/>
                    <a:lumOff val="25000"/>
                  </a:schemeClr>
                </a:solidFill>
                <a:latin typeface="微软雅黑" pitchFamily="34" charset="-122"/>
                <a:ea typeface="微软雅黑" pitchFamily="34" charset="-122"/>
              </a:rPr>
              <a:t>团队和群体的关系是什么</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5. </a:t>
            </a:r>
            <a:r>
              <a:rPr lang="zh-CN" altLang="en-US" sz="2000" dirty="0">
                <a:solidFill>
                  <a:schemeClr val="tx1">
                    <a:lumMod val="75000"/>
                    <a:lumOff val="25000"/>
                  </a:schemeClr>
                </a:solidFill>
                <a:latin typeface="微软雅黑" pitchFamily="34" charset="-122"/>
                <a:ea typeface="微软雅黑" pitchFamily="34" charset="-122"/>
              </a:rPr>
              <a:t>思考在创业前</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有哪些部分的法律问题是特别需要注意的</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6. </a:t>
            </a:r>
            <a:r>
              <a:rPr lang="zh-CN" altLang="en-US" sz="2000" dirty="0">
                <a:solidFill>
                  <a:schemeClr val="tx1">
                    <a:lumMod val="75000"/>
                    <a:lumOff val="25000"/>
                  </a:schemeClr>
                </a:solidFill>
                <a:latin typeface="微软雅黑" pitchFamily="34" charset="-122"/>
                <a:ea typeface="微软雅黑" pitchFamily="34" charset="-122"/>
              </a:rPr>
              <a:t>结合你自身所学专业等知识</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可以在哪些行业进行创业</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7. </a:t>
            </a:r>
            <a:r>
              <a:rPr lang="zh-CN" altLang="en-US" sz="2000" dirty="0">
                <a:solidFill>
                  <a:schemeClr val="tx1">
                    <a:lumMod val="75000"/>
                    <a:lumOff val="25000"/>
                  </a:schemeClr>
                </a:solidFill>
                <a:latin typeface="微软雅黑" pitchFamily="34" charset="-122"/>
                <a:ea typeface="微软雅黑" pitchFamily="34" charset="-122"/>
              </a:rPr>
              <a:t>创业能力对于个人的职业生涯发展有什么作用</a:t>
            </a:r>
            <a:r>
              <a:rPr lang="en-US" altLang="zh-CN" sz="2000" dirty="0">
                <a:solidFill>
                  <a:schemeClr val="tx1">
                    <a:lumMod val="75000"/>
                    <a:lumOff val="25000"/>
                  </a:schemeClr>
                </a:solidFill>
                <a:latin typeface="微软雅黑" pitchFamily="34" charset="-122"/>
                <a:ea typeface="微软雅黑" pitchFamily="34" charset="-122"/>
              </a:rPr>
              <a:t>?</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23" name="Freeform 12"/>
          <p:cNvSpPr>
            <a:spLocks/>
          </p:cNvSpPr>
          <p:nvPr/>
        </p:nvSpPr>
        <p:spPr bwMode="auto">
          <a:xfrm>
            <a:off x="2043011" y="2429879"/>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0E1A40"/>
              </a:gs>
              <a:gs pos="100000">
                <a:srgbClr val="2F5EB0"/>
              </a:gs>
            </a:gsLst>
            <a:lin ang="13800000" scaled="0"/>
          </a:gradFill>
          <a:ln>
            <a:noFill/>
          </a:ln>
          <a:extLst/>
        </p:spPr>
        <p:txBody>
          <a:bodyPr lIns="121917" tIns="60958" rIns="121917" bIns="60958"/>
          <a:lstStyle/>
          <a:p>
            <a:endParaRPr lang="zh-CN" altLang="en-US" sz="1300">
              <a:solidFill>
                <a:schemeClr val="tx1">
                  <a:lumMod val="50000"/>
                  <a:lumOff val="50000"/>
                </a:schemeClr>
              </a:solidFill>
            </a:endParaRPr>
          </a:p>
        </p:txBody>
      </p:sp>
      <p:sp>
        <p:nvSpPr>
          <p:cNvPr id="24" name="Freeform 12"/>
          <p:cNvSpPr>
            <a:spLocks/>
          </p:cNvSpPr>
          <p:nvPr/>
        </p:nvSpPr>
        <p:spPr bwMode="auto">
          <a:xfrm flipH="1" flipV="1">
            <a:off x="9216300" y="4873265"/>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0E1A40"/>
              </a:gs>
              <a:gs pos="100000">
                <a:srgbClr val="2F5EB0"/>
              </a:gs>
            </a:gsLst>
            <a:lin ang="13800000" scaled="0"/>
          </a:gradFill>
          <a:ln>
            <a:noFill/>
          </a:ln>
          <a:extLst/>
        </p:spPr>
        <p:txBody>
          <a:bodyPr lIns="121917" tIns="60958" rIns="121917" bIns="60958"/>
          <a:lstStyle/>
          <a:p>
            <a:endParaRPr lang="zh-CN" altLang="en-US" sz="1300">
              <a:solidFill>
                <a:schemeClr val="tx1">
                  <a:lumMod val="50000"/>
                  <a:lumOff val="50000"/>
                </a:schemeClr>
              </a:solidFill>
            </a:endParaRPr>
          </a:p>
        </p:txBody>
      </p:sp>
    </p:spTree>
    <p:extLst>
      <p:ext uri="{BB962C8B-B14F-4D97-AF65-F5344CB8AC3E}">
        <p14:creationId xmlns:p14="http://schemas.microsoft.com/office/powerpoint/2010/main" val="287905678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flipH="1">
            <a:off x="1" y="4521903"/>
            <a:ext cx="4031399" cy="2197900"/>
            <a:chOff x="5917425" y="3435846"/>
            <a:chExt cx="3226575" cy="1707654"/>
          </a:xfrm>
        </p:grpSpPr>
        <p:pic>
          <p:nvPicPr>
            <p:cNvPr id="1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5" name="组合 14"/>
          <p:cNvGrpSpPr/>
          <p:nvPr/>
        </p:nvGrpSpPr>
        <p:grpSpPr>
          <a:xfrm>
            <a:off x="7914767" y="4482889"/>
            <a:ext cx="4300320" cy="2275929"/>
            <a:chOff x="5917425" y="3435846"/>
            <a:chExt cx="3226575" cy="1707654"/>
          </a:xfrm>
        </p:grpSpPr>
        <p:pic>
          <p:nvPicPr>
            <p:cNvPr id="1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8" name="矩形 17"/>
          <p:cNvSpPr/>
          <p:nvPr/>
        </p:nvSpPr>
        <p:spPr>
          <a:xfrm>
            <a:off x="2280646" y="2061205"/>
            <a:ext cx="9934441" cy="2421684"/>
          </a:xfrm>
          <a:prstGeom prst="rect">
            <a:avLst/>
          </a:prstGeom>
          <a:solidFill>
            <a:schemeClr val="bg1">
              <a:lumMod val="50000"/>
              <a:alpha val="1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1" name="矩形 20"/>
          <p:cNvSpPr/>
          <p:nvPr/>
        </p:nvSpPr>
        <p:spPr>
          <a:xfrm flipH="1">
            <a:off x="-4" y="2061204"/>
            <a:ext cx="12190416" cy="259161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2" name="矩形 21"/>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TextBox 7"/>
          <p:cNvSpPr>
            <a:spLocks noChangeArrowheads="1"/>
          </p:cNvSpPr>
          <p:nvPr/>
        </p:nvSpPr>
        <p:spPr bwMode="auto">
          <a:xfrm>
            <a:off x="3288419" y="2928305"/>
            <a:ext cx="5470552" cy="1015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6600" b="1" dirty="0" smtClean="0">
                <a:solidFill>
                  <a:schemeClr val="bg1"/>
                </a:solidFill>
                <a:latin typeface="微软雅黑" pitchFamily="34" charset="-122"/>
                <a:ea typeface="微软雅黑" pitchFamily="34" charset="-122"/>
                <a:sym typeface="微软雅黑" pitchFamily="34" charset="-122"/>
              </a:rPr>
              <a:t>谢谢</a:t>
            </a:r>
            <a:r>
              <a:rPr lang="zh-CN" altLang="en-US" sz="6600" b="1" dirty="0">
                <a:solidFill>
                  <a:schemeClr val="bg1"/>
                </a:solidFill>
                <a:latin typeface="微软雅黑" pitchFamily="34" charset="-122"/>
                <a:ea typeface="微软雅黑" pitchFamily="34" charset="-122"/>
                <a:sym typeface="微软雅黑" pitchFamily="34" charset="-122"/>
              </a:rPr>
              <a:t>观看</a:t>
            </a:r>
          </a:p>
        </p:txBody>
      </p:sp>
    </p:spTree>
    <p:extLst>
      <p:ext uri="{BB962C8B-B14F-4D97-AF65-F5344CB8AC3E}">
        <p14:creationId xmlns:p14="http://schemas.microsoft.com/office/powerpoint/2010/main" val="2269665817"/>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8" name="Freeform 6"/>
          <p:cNvSpPr>
            <a:spLocks noEditPoints="1"/>
          </p:cNvSpPr>
          <p:nvPr/>
        </p:nvSpPr>
        <p:spPr bwMode="auto">
          <a:xfrm>
            <a:off x="7531101" y="942209"/>
            <a:ext cx="4660900" cy="2570426"/>
          </a:xfrm>
          <a:custGeom>
            <a:avLst/>
            <a:gdLst>
              <a:gd name="T0" fmla="*/ 2828538 w 1158"/>
              <a:gd name="T1" fmla="*/ 0 h 637"/>
              <a:gd name="T2" fmla="*/ 2342525 w 1158"/>
              <a:gd name="T3" fmla="*/ 1830410 h 637"/>
              <a:gd name="T4" fmla="*/ 787885 w 1158"/>
              <a:gd name="T5" fmla="*/ 1830410 h 637"/>
              <a:gd name="T6" fmla="*/ 555444 w 1158"/>
              <a:gd name="T7" fmla="*/ 1830410 h 637"/>
              <a:gd name="T8" fmla="*/ 326022 w 1158"/>
              <a:gd name="T9" fmla="*/ 1600474 h 637"/>
              <a:gd name="T10" fmla="*/ 323003 w 1158"/>
              <a:gd name="T11" fmla="*/ 1600474 h 637"/>
              <a:gd name="T12" fmla="*/ 323003 w 1158"/>
              <a:gd name="T13" fmla="*/ 1370538 h 637"/>
              <a:gd name="T14" fmla="*/ 323003 w 1158"/>
              <a:gd name="T15" fmla="*/ 901590 h 637"/>
              <a:gd name="T16" fmla="*/ 552425 w 1158"/>
              <a:gd name="T17" fmla="*/ 629298 h 637"/>
              <a:gd name="T18" fmla="*/ 277722 w 1158"/>
              <a:gd name="T19" fmla="*/ 350955 h 637"/>
              <a:gd name="T20" fmla="*/ 0 w 1158"/>
              <a:gd name="T21" fmla="*/ 629298 h 637"/>
              <a:gd name="T22" fmla="*/ 229423 w 1158"/>
              <a:gd name="T23" fmla="*/ 901590 h 637"/>
              <a:gd name="T24" fmla="*/ 229423 w 1158"/>
              <a:gd name="T25" fmla="*/ 1600474 h 637"/>
              <a:gd name="T26" fmla="*/ 229423 w 1158"/>
              <a:gd name="T27" fmla="*/ 1600474 h 637"/>
              <a:gd name="T28" fmla="*/ 555444 w 1158"/>
              <a:gd name="T29" fmla="*/ 1927225 h 637"/>
              <a:gd name="T30" fmla="*/ 579594 w 1158"/>
              <a:gd name="T31" fmla="*/ 1924200 h 637"/>
              <a:gd name="T32" fmla="*/ 2342525 w 1158"/>
              <a:gd name="T33" fmla="*/ 1924200 h 637"/>
              <a:gd name="T34" fmla="*/ 2828538 w 1158"/>
              <a:gd name="T35" fmla="*/ 562738 h 637"/>
              <a:gd name="T36" fmla="*/ 3495675 w 1158"/>
              <a:gd name="T37" fmla="*/ 562738 h 637"/>
              <a:gd name="T38" fmla="*/ 3495675 w 1158"/>
              <a:gd name="T39" fmla="*/ 0 h 637"/>
              <a:gd name="T40" fmla="*/ 2828538 w 1158"/>
              <a:gd name="T41" fmla="*/ 0 h 637"/>
              <a:gd name="T42" fmla="*/ 96599 w 1158"/>
              <a:gd name="T43" fmla="*/ 629298 h 637"/>
              <a:gd name="T44" fmla="*/ 277722 w 1158"/>
              <a:gd name="T45" fmla="*/ 447770 h 637"/>
              <a:gd name="T46" fmla="*/ 458845 w 1158"/>
              <a:gd name="T47" fmla="*/ 629298 h 637"/>
              <a:gd name="T48" fmla="*/ 277722 w 1158"/>
              <a:gd name="T49" fmla="*/ 810826 h 637"/>
              <a:gd name="T50" fmla="*/ 96599 w 1158"/>
              <a:gd name="T51" fmla="*/ 629298 h 63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58" h="637">
                <a:moveTo>
                  <a:pt x="937" y="0"/>
                </a:moveTo>
                <a:cubicBezTo>
                  <a:pt x="776" y="605"/>
                  <a:pt x="776" y="605"/>
                  <a:pt x="776" y="605"/>
                </a:cubicBezTo>
                <a:cubicBezTo>
                  <a:pt x="261" y="605"/>
                  <a:pt x="261" y="605"/>
                  <a:pt x="261" y="605"/>
                </a:cubicBezTo>
                <a:cubicBezTo>
                  <a:pt x="184" y="605"/>
                  <a:pt x="184" y="605"/>
                  <a:pt x="184" y="605"/>
                </a:cubicBezTo>
                <a:cubicBezTo>
                  <a:pt x="142" y="605"/>
                  <a:pt x="108" y="571"/>
                  <a:pt x="108" y="529"/>
                </a:cubicBezTo>
                <a:cubicBezTo>
                  <a:pt x="107" y="529"/>
                  <a:pt x="107" y="529"/>
                  <a:pt x="107" y="529"/>
                </a:cubicBezTo>
                <a:cubicBezTo>
                  <a:pt x="107" y="453"/>
                  <a:pt x="107" y="453"/>
                  <a:pt x="107" y="453"/>
                </a:cubicBezTo>
                <a:cubicBezTo>
                  <a:pt x="107" y="298"/>
                  <a:pt x="107" y="298"/>
                  <a:pt x="107" y="298"/>
                </a:cubicBezTo>
                <a:cubicBezTo>
                  <a:pt x="150" y="290"/>
                  <a:pt x="183" y="253"/>
                  <a:pt x="183" y="208"/>
                </a:cubicBezTo>
                <a:cubicBezTo>
                  <a:pt x="183" y="157"/>
                  <a:pt x="142" y="116"/>
                  <a:pt x="92" y="116"/>
                </a:cubicBezTo>
                <a:cubicBezTo>
                  <a:pt x="41" y="116"/>
                  <a:pt x="0" y="157"/>
                  <a:pt x="0" y="208"/>
                </a:cubicBezTo>
                <a:cubicBezTo>
                  <a:pt x="0" y="253"/>
                  <a:pt x="33" y="290"/>
                  <a:pt x="76" y="298"/>
                </a:cubicBezTo>
                <a:cubicBezTo>
                  <a:pt x="76" y="529"/>
                  <a:pt x="76" y="529"/>
                  <a:pt x="76" y="529"/>
                </a:cubicBezTo>
                <a:cubicBezTo>
                  <a:pt x="76" y="529"/>
                  <a:pt x="76" y="529"/>
                  <a:pt x="76" y="529"/>
                </a:cubicBezTo>
                <a:cubicBezTo>
                  <a:pt x="76" y="588"/>
                  <a:pt x="125" y="637"/>
                  <a:pt x="184" y="637"/>
                </a:cubicBezTo>
                <a:cubicBezTo>
                  <a:pt x="187" y="637"/>
                  <a:pt x="190" y="637"/>
                  <a:pt x="192" y="636"/>
                </a:cubicBezTo>
                <a:cubicBezTo>
                  <a:pt x="776" y="636"/>
                  <a:pt x="776" y="636"/>
                  <a:pt x="776" y="636"/>
                </a:cubicBezTo>
                <a:cubicBezTo>
                  <a:pt x="937" y="186"/>
                  <a:pt x="937" y="186"/>
                  <a:pt x="937" y="186"/>
                </a:cubicBezTo>
                <a:cubicBezTo>
                  <a:pt x="1158" y="186"/>
                  <a:pt x="1158" y="186"/>
                  <a:pt x="1158" y="186"/>
                </a:cubicBezTo>
                <a:cubicBezTo>
                  <a:pt x="1158" y="0"/>
                  <a:pt x="1158" y="0"/>
                  <a:pt x="1158" y="0"/>
                </a:cubicBezTo>
                <a:lnTo>
                  <a:pt x="937" y="0"/>
                </a:lnTo>
                <a:close/>
                <a:moveTo>
                  <a:pt x="32" y="208"/>
                </a:moveTo>
                <a:cubicBezTo>
                  <a:pt x="32" y="175"/>
                  <a:pt x="59" y="148"/>
                  <a:pt x="92" y="148"/>
                </a:cubicBezTo>
                <a:cubicBezTo>
                  <a:pt x="125" y="148"/>
                  <a:pt x="152" y="175"/>
                  <a:pt x="152" y="208"/>
                </a:cubicBezTo>
                <a:cubicBezTo>
                  <a:pt x="152" y="241"/>
                  <a:pt x="125" y="268"/>
                  <a:pt x="92" y="268"/>
                </a:cubicBezTo>
                <a:cubicBezTo>
                  <a:pt x="59" y="268"/>
                  <a:pt x="32" y="241"/>
                  <a:pt x="32" y="208"/>
                </a:cubicBezTo>
                <a:close/>
              </a:path>
            </a:pathLst>
          </a:custGeom>
          <a:solidFill>
            <a:srgbClr val="0070C0"/>
          </a:solidFill>
          <a:ln>
            <a:noFill/>
          </a:ln>
          <a:extLst/>
        </p:spPr>
        <p:txBody>
          <a:bodyPr lIns="121926" tIns="60963" rIns="121926" bIns="60963"/>
          <a:lstStyle/>
          <a:p>
            <a:endParaRPr lang="zh-CN" altLang="en-US">
              <a:latin typeface="微软雅黑"/>
              <a:ea typeface="微软雅黑"/>
              <a:cs typeface="+mn-ea"/>
              <a:sym typeface="微软雅黑"/>
            </a:endParaRPr>
          </a:p>
        </p:txBody>
      </p:sp>
      <p:sp>
        <p:nvSpPr>
          <p:cNvPr id="23559" name="Freeform 7"/>
          <p:cNvSpPr>
            <a:spLocks noEditPoints="1"/>
          </p:cNvSpPr>
          <p:nvPr/>
        </p:nvSpPr>
        <p:spPr bwMode="auto">
          <a:xfrm>
            <a:off x="3848100" y="1636689"/>
            <a:ext cx="8343901" cy="2098263"/>
          </a:xfrm>
          <a:custGeom>
            <a:avLst/>
            <a:gdLst>
              <a:gd name="T0" fmla="*/ 5063933 w 1899"/>
              <a:gd name="T1" fmla="*/ 447760 h 520"/>
              <a:gd name="T2" fmla="*/ 4578061 w 1899"/>
              <a:gd name="T3" fmla="*/ 1479424 h 520"/>
              <a:gd name="T4" fmla="*/ 784638 w 1899"/>
              <a:gd name="T5" fmla="*/ 1479424 h 520"/>
              <a:gd name="T6" fmla="*/ 787656 w 1899"/>
              <a:gd name="T7" fmla="*/ 1479424 h 520"/>
              <a:gd name="T8" fmla="*/ 555282 w 1899"/>
              <a:gd name="T9" fmla="*/ 1479424 h 520"/>
              <a:gd name="T10" fmla="*/ 325927 w 1899"/>
              <a:gd name="T11" fmla="*/ 1246468 h 520"/>
              <a:gd name="T12" fmla="*/ 322909 w 1899"/>
              <a:gd name="T13" fmla="*/ 1246468 h 520"/>
              <a:gd name="T14" fmla="*/ 322909 w 1899"/>
              <a:gd name="T15" fmla="*/ 1016537 h 520"/>
              <a:gd name="T16" fmla="*/ 322909 w 1899"/>
              <a:gd name="T17" fmla="*/ 1016537 h 520"/>
              <a:gd name="T18" fmla="*/ 322909 w 1899"/>
              <a:gd name="T19" fmla="*/ 547599 h 520"/>
              <a:gd name="T20" fmla="*/ 552264 w 1899"/>
              <a:gd name="T21" fmla="*/ 275312 h 520"/>
              <a:gd name="T22" fmla="*/ 277641 w 1899"/>
              <a:gd name="T23" fmla="*/ 0 h 520"/>
              <a:gd name="T24" fmla="*/ 0 w 1899"/>
              <a:gd name="T25" fmla="*/ 275312 h 520"/>
              <a:gd name="T26" fmla="*/ 229356 w 1899"/>
              <a:gd name="T27" fmla="*/ 547599 h 520"/>
              <a:gd name="T28" fmla="*/ 229356 w 1899"/>
              <a:gd name="T29" fmla="*/ 1246468 h 520"/>
              <a:gd name="T30" fmla="*/ 229356 w 1899"/>
              <a:gd name="T31" fmla="*/ 1246468 h 520"/>
              <a:gd name="T32" fmla="*/ 555282 w 1899"/>
              <a:gd name="T33" fmla="*/ 1573212 h 520"/>
              <a:gd name="T34" fmla="*/ 4578061 w 1899"/>
              <a:gd name="T35" fmla="*/ 1573212 h 520"/>
              <a:gd name="T36" fmla="*/ 5063933 w 1899"/>
              <a:gd name="T37" fmla="*/ 1010486 h 520"/>
              <a:gd name="T38" fmla="*/ 5730875 w 1899"/>
              <a:gd name="T39" fmla="*/ 1010486 h 520"/>
              <a:gd name="T40" fmla="*/ 5730875 w 1899"/>
              <a:gd name="T41" fmla="*/ 447760 h 520"/>
              <a:gd name="T42" fmla="*/ 5063933 w 1899"/>
              <a:gd name="T43" fmla="*/ 447760 h 520"/>
              <a:gd name="T44" fmla="*/ 96571 w 1899"/>
              <a:gd name="T45" fmla="*/ 275312 h 520"/>
              <a:gd name="T46" fmla="*/ 277641 w 1899"/>
              <a:gd name="T47" fmla="*/ 93788 h 520"/>
              <a:gd name="T48" fmla="*/ 458711 w 1899"/>
              <a:gd name="T49" fmla="*/ 275312 h 520"/>
              <a:gd name="T50" fmla="*/ 277641 w 1899"/>
              <a:gd name="T51" fmla="*/ 456837 h 520"/>
              <a:gd name="T52" fmla="*/ 96571 w 1899"/>
              <a:gd name="T53" fmla="*/ 275312 h 52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99" h="520">
                <a:moveTo>
                  <a:pt x="1678" y="148"/>
                </a:moveTo>
                <a:cubicBezTo>
                  <a:pt x="1517" y="489"/>
                  <a:pt x="1517" y="489"/>
                  <a:pt x="1517" y="489"/>
                </a:cubicBezTo>
                <a:cubicBezTo>
                  <a:pt x="260" y="489"/>
                  <a:pt x="260" y="489"/>
                  <a:pt x="260" y="489"/>
                </a:cubicBezTo>
                <a:cubicBezTo>
                  <a:pt x="260" y="489"/>
                  <a:pt x="261" y="489"/>
                  <a:pt x="261" y="489"/>
                </a:cubicBezTo>
                <a:cubicBezTo>
                  <a:pt x="184" y="489"/>
                  <a:pt x="184" y="489"/>
                  <a:pt x="184" y="489"/>
                </a:cubicBezTo>
                <a:cubicBezTo>
                  <a:pt x="142" y="489"/>
                  <a:pt x="108" y="455"/>
                  <a:pt x="108" y="412"/>
                </a:cubicBezTo>
                <a:cubicBezTo>
                  <a:pt x="107" y="412"/>
                  <a:pt x="107" y="412"/>
                  <a:pt x="107" y="412"/>
                </a:cubicBezTo>
                <a:cubicBezTo>
                  <a:pt x="107" y="336"/>
                  <a:pt x="107" y="336"/>
                  <a:pt x="107" y="336"/>
                </a:cubicBezTo>
                <a:cubicBezTo>
                  <a:pt x="107" y="336"/>
                  <a:pt x="107" y="336"/>
                  <a:pt x="107" y="336"/>
                </a:cubicBezTo>
                <a:cubicBezTo>
                  <a:pt x="107" y="181"/>
                  <a:pt x="107" y="181"/>
                  <a:pt x="107" y="181"/>
                </a:cubicBezTo>
                <a:cubicBezTo>
                  <a:pt x="150" y="174"/>
                  <a:pt x="183" y="136"/>
                  <a:pt x="183" y="91"/>
                </a:cubicBezTo>
                <a:cubicBezTo>
                  <a:pt x="183" y="41"/>
                  <a:pt x="142" y="0"/>
                  <a:pt x="92" y="0"/>
                </a:cubicBezTo>
                <a:cubicBezTo>
                  <a:pt x="41" y="0"/>
                  <a:pt x="0" y="41"/>
                  <a:pt x="0" y="91"/>
                </a:cubicBezTo>
                <a:cubicBezTo>
                  <a:pt x="0" y="136"/>
                  <a:pt x="33" y="174"/>
                  <a:pt x="76" y="181"/>
                </a:cubicBezTo>
                <a:cubicBezTo>
                  <a:pt x="76" y="412"/>
                  <a:pt x="76" y="412"/>
                  <a:pt x="76" y="412"/>
                </a:cubicBezTo>
                <a:cubicBezTo>
                  <a:pt x="76" y="412"/>
                  <a:pt x="76" y="412"/>
                  <a:pt x="76" y="412"/>
                </a:cubicBezTo>
                <a:cubicBezTo>
                  <a:pt x="76" y="472"/>
                  <a:pt x="125" y="520"/>
                  <a:pt x="184" y="520"/>
                </a:cubicBezTo>
                <a:cubicBezTo>
                  <a:pt x="1517" y="520"/>
                  <a:pt x="1517" y="520"/>
                  <a:pt x="1517" y="520"/>
                </a:cubicBezTo>
                <a:cubicBezTo>
                  <a:pt x="1678" y="334"/>
                  <a:pt x="1678" y="334"/>
                  <a:pt x="1678" y="334"/>
                </a:cubicBezTo>
                <a:cubicBezTo>
                  <a:pt x="1899" y="334"/>
                  <a:pt x="1899" y="334"/>
                  <a:pt x="1899" y="334"/>
                </a:cubicBezTo>
                <a:cubicBezTo>
                  <a:pt x="1899" y="148"/>
                  <a:pt x="1899" y="148"/>
                  <a:pt x="1899" y="148"/>
                </a:cubicBezTo>
                <a:lnTo>
                  <a:pt x="1678" y="148"/>
                </a:lnTo>
                <a:close/>
                <a:moveTo>
                  <a:pt x="32" y="91"/>
                </a:moveTo>
                <a:cubicBezTo>
                  <a:pt x="32" y="58"/>
                  <a:pt x="59" y="31"/>
                  <a:pt x="92" y="31"/>
                </a:cubicBezTo>
                <a:cubicBezTo>
                  <a:pt x="125" y="31"/>
                  <a:pt x="152" y="58"/>
                  <a:pt x="152" y="91"/>
                </a:cubicBezTo>
                <a:cubicBezTo>
                  <a:pt x="152" y="125"/>
                  <a:pt x="125" y="151"/>
                  <a:pt x="92" y="151"/>
                </a:cubicBezTo>
                <a:cubicBezTo>
                  <a:pt x="59" y="151"/>
                  <a:pt x="32" y="125"/>
                  <a:pt x="32" y="91"/>
                </a:cubicBezTo>
                <a:close/>
              </a:path>
            </a:pathLst>
          </a:custGeom>
          <a:solidFill>
            <a:srgbClr val="00B0F0"/>
          </a:solidFill>
          <a:ln>
            <a:noFill/>
          </a:ln>
          <a:extLst/>
        </p:spPr>
        <p:txBody>
          <a:bodyPr lIns="121926" tIns="60963" rIns="121926" bIns="60963"/>
          <a:lstStyle/>
          <a:p>
            <a:endParaRPr lang="zh-CN" altLang="en-US">
              <a:latin typeface="微软雅黑"/>
              <a:ea typeface="微软雅黑"/>
              <a:cs typeface="+mn-ea"/>
              <a:sym typeface="微软雅黑"/>
            </a:endParaRPr>
          </a:p>
        </p:txBody>
      </p:sp>
      <p:sp>
        <p:nvSpPr>
          <p:cNvPr id="23560" name="Freeform 8"/>
          <p:cNvSpPr>
            <a:spLocks noEditPoints="1"/>
          </p:cNvSpPr>
          <p:nvPr/>
        </p:nvSpPr>
        <p:spPr bwMode="auto">
          <a:xfrm>
            <a:off x="3073400" y="3525339"/>
            <a:ext cx="9118600" cy="749531"/>
          </a:xfrm>
          <a:custGeom>
            <a:avLst/>
            <a:gdLst>
              <a:gd name="T0" fmla="*/ 6171956 w 2266"/>
              <a:gd name="T1" fmla="*/ 0 h 186"/>
              <a:gd name="T2" fmla="*/ 5686047 w 2266"/>
              <a:gd name="T3" fmla="*/ 232646 h 186"/>
              <a:gd name="T4" fmla="*/ 546271 w 2266"/>
              <a:gd name="T5" fmla="*/ 232646 h 186"/>
              <a:gd name="T6" fmla="*/ 274645 w 2266"/>
              <a:gd name="T7" fmla="*/ 6043 h 186"/>
              <a:gd name="T8" fmla="*/ 0 w 2266"/>
              <a:gd name="T9" fmla="*/ 280988 h 186"/>
              <a:gd name="T10" fmla="*/ 274645 w 2266"/>
              <a:gd name="T11" fmla="*/ 555932 h 186"/>
              <a:gd name="T12" fmla="*/ 546271 w 2266"/>
              <a:gd name="T13" fmla="*/ 326308 h 186"/>
              <a:gd name="T14" fmla="*/ 5686047 w 2266"/>
              <a:gd name="T15" fmla="*/ 326308 h 186"/>
              <a:gd name="T16" fmla="*/ 6171956 w 2266"/>
              <a:gd name="T17" fmla="*/ 561975 h 186"/>
              <a:gd name="T18" fmla="*/ 6838950 w 2266"/>
              <a:gd name="T19" fmla="*/ 561975 h 186"/>
              <a:gd name="T20" fmla="*/ 6838950 w 2266"/>
              <a:gd name="T21" fmla="*/ 0 h 186"/>
              <a:gd name="T22" fmla="*/ 6171956 w 2266"/>
              <a:gd name="T23" fmla="*/ 0 h 186"/>
              <a:gd name="T24" fmla="*/ 274645 w 2266"/>
              <a:gd name="T25" fmla="*/ 462270 h 186"/>
              <a:gd name="T26" fmla="*/ 93560 w 2266"/>
              <a:gd name="T27" fmla="*/ 280988 h 186"/>
              <a:gd name="T28" fmla="*/ 274645 w 2266"/>
              <a:gd name="T29" fmla="*/ 99705 h 186"/>
              <a:gd name="T30" fmla="*/ 455729 w 2266"/>
              <a:gd name="T31" fmla="*/ 280988 h 186"/>
              <a:gd name="T32" fmla="*/ 274645 w 2266"/>
              <a:gd name="T33" fmla="*/ 462270 h 18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266" h="186">
                <a:moveTo>
                  <a:pt x="2045" y="0"/>
                </a:moveTo>
                <a:cubicBezTo>
                  <a:pt x="1884" y="77"/>
                  <a:pt x="1884" y="77"/>
                  <a:pt x="1884" y="77"/>
                </a:cubicBezTo>
                <a:cubicBezTo>
                  <a:pt x="181" y="77"/>
                  <a:pt x="181" y="77"/>
                  <a:pt x="181" y="77"/>
                </a:cubicBezTo>
                <a:cubicBezTo>
                  <a:pt x="174" y="34"/>
                  <a:pt x="136" y="2"/>
                  <a:pt x="91" y="2"/>
                </a:cubicBezTo>
                <a:cubicBezTo>
                  <a:pt x="41" y="2"/>
                  <a:pt x="0" y="43"/>
                  <a:pt x="0" y="93"/>
                </a:cubicBezTo>
                <a:cubicBezTo>
                  <a:pt x="0" y="143"/>
                  <a:pt x="41" y="184"/>
                  <a:pt x="91" y="184"/>
                </a:cubicBezTo>
                <a:cubicBezTo>
                  <a:pt x="136" y="184"/>
                  <a:pt x="174" y="152"/>
                  <a:pt x="181" y="108"/>
                </a:cubicBezTo>
                <a:cubicBezTo>
                  <a:pt x="1884" y="108"/>
                  <a:pt x="1884" y="108"/>
                  <a:pt x="1884" y="108"/>
                </a:cubicBezTo>
                <a:cubicBezTo>
                  <a:pt x="2045" y="186"/>
                  <a:pt x="2045" y="186"/>
                  <a:pt x="2045" y="186"/>
                </a:cubicBezTo>
                <a:cubicBezTo>
                  <a:pt x="2266" y="186"/>
                  <a:pt x="2266" y="186"/>
                  <a:pt x="2266" y="186"/>
                </a:cubicBezTo>
                <a:cubicBezTo>
                  <a:pt x="2266" y="0"/>
                  <a:pt x="2266" y="0"/>
                  <a:pt x="2266" y="0"/>
                </a:cubicBezTo>
                <a:lnTo>
                  <a:pt x="2045" y="0"/>
                </a:lnTo>
                <a:close/>
                <a:moveTo>
                  <a:pt x="91" y="153"/>
                </a:moveTo>
                <a:cubicBezTo>
                  <a:pt x="58" y="153"/>
                  <a:pt x="31" y="126"/>
                  <a:pt x="31" y="93"/>
                </a:cubicBezTo>
                <a:cubicBezTo>
                  <a:pt x="31" y="60"/>
                  <a:pt x="58" y="33"/>
                  <a:pt x="91" y="33"/>
                </a:cubicBezTo>
                <a:cubicBezTo>
                  <a:pt x="124" y="33"/>
                  <a:pt x="151" y="60"/>
                  <a:pt x="151" y="93"/>
                </a:cubicBezTo>
                <a:cubicBezTo>
                  <a:pt x="151" y="126"/>
                  <a:pt x="124" y="153"/>
                  <a:pt x="91" y="153"/>
                </a:cubicBezTo>
                <a:close/>
              </a:path>
            </a:pathLst>
          </a:custGeom>
          <a:solidFill>
            <a:srgbClr val="0070C0"/>
          </a:solidFill>
          <a:ln>
            <a:noFill/>
          </a:ln>
          <a:extLst/>
        </p:spPr>
        <p:txBody>
          <a:bodyPr lIns="121926" tIns="60963" rIns="121926" bIns="60963"/>
          <a:lstStyle/>
          <a:p>
            <a:endParaRPr lang="zh-CN" altLang="en-US">
              <a:latin typeface="微软雅黑"/>
              <a:ea typeface="微软雅黑"/>
              <a:cs typeface="+mn-ea"/>
              <a:sym typeface="微软雅黑"/>
            </a:endParaRPr>
          </a:p>
        </p:txBody>
      </p:sp>
      <p:sp>
        <p:nvSpPr>
          <p:cNvPr id="23561" name="Freeform 9"/>
          <p:cNvSpPr>
            <a:spLocks noEditPoints="1"/>
          </p:cNvSpPr>
          <p:nvPr/>
        </p:nvSpPr>
        <p:spPr bwMode="auto">
          <a:xfrm>
            <a:off x="4053418" y="4061020"/>
            <a:ext cx="8138584" cy="2098265"/>
          </a:xfrm>
          <a:custGeom>
            <a:avLst/>
            <a:gdLst>
              <a:gd name="T0" fmla="*/ 5063933 w 1899"/>
              <a:gd name="T1" fmla="*/ 565752 h 520"/>
              <a:gd name="T2" fmla="*/ 4578061 w 1899"/>
              <a:gd name="T3" fmla="*/ 0 h 520"/>
              <a:gd name="T4" fmla="*/ 555282 w 1899"/>
              <a:gd name="T5" fmla="*/ 0 h 520"/>
              <a:gd name="T6" fmla="*/ 229356 w 1899"/>
              <a:gd name="T7" fmla="*/ 326744 h 520"/>
              <a:gd name="T8" fmla="*/ 229356 w 1899"/>
              <a:gd name="T9" fmla="*/ 326744 h 520"/>
              <a:gd name="T10" fmla="*/ 229356 w 1899"/>
              <a:gd name="T11" fmla="*/ 1025614 h 520"/>
              <a:gd name="T12" fmla="*/ 0 w 1899"/>
              <a:gd name="T13" fmla="*/ 1297901 h 520"/>
              <a:gd name="T14" fmla="*/ 277641 w 1899"/>
              <a:gd name="T15" fmla="*/ 1573213 h 520"/>
              <a:gd name="T16" fmla="*/ 552264 w 1899"/>
              <a:gd name="T17" fmla="*/ 1297901 h 520"/>
              <a:gd name="T18" fmla="*/ 322909 w 1899"/>
              <a:gd name="T19" fmla="*/ 1025614 h 520"/>
              <a:gd name="T20" fmla="*/ 322909 w 1899"/>
              <a:gd name="T21" fmla="*/ 556675 h 520"/>
              <a:gd name="T22" fmla="*/ 322909 w 1899"/>
              <a:gd name="T23" fmla="*/ 556675 h 520"/>
              <a:gd name="T24" fmla="*/ 322909 w 1899"/>
              <a:gd name="T25" fmla="*/ 326744 h 520"/>
              <a:gd name="T26" fmla="*/ 325927 w 1899"/>
              <a:gd name="T27" fmla="*/ 326744 h 520"/>
              <a:gd name="T28" fmla="*/ 555282 w 1899"/>
              <a:gd name="T29" fmla="*/ 96813 h 520"/>
              <a:gd name="T30" fmla="*/ 787656 w 1899"/>
              <a:gd name="T31" fmla="*/ 96813 h 520"/>
              <a:gd name="T32" fmla="*/ 784638 w 1899"/>
              <a:gd name="T33" fmla="*/ 93788 h 520"/>
              <a:gd name="T34" fmla="*/ 4578061 w 1899"/>
              <a:gd name="T35" fmla="*/ 93788 h 520"/>
              <a:gd name="T36" fmla="*/ 5063933 w 1899"/>
              <a:gd name="T37" fmla="*/ 1128478 h 520"/>
              <a:gd name="T38" fmla="*/ 5730875 w 1899"/>
              <a:gd name="T39" fmla="*/ 1128478 h 520"/>
              <a:gd name="T40" fmla="*/ 5730875 w 1899"/>
              <a:gd name="T41" fmla="*/ 565752 h 520"/>
              <a:gd name="T42" fmla="*/ 5063933 w 1899"/>
              <a:gd name="T43" fmla="*/ 565752 h 520"/>
              <a:gd name="T44" fmla="*/ 458711 w 1899"/>
              <a:gd name="T45" fmla="*/ 1297901 h 520"/>
              <a:gd name="T46" fmla="*/ 277641 w 1899"/>
              <a:gd name="T47" fmla="*/ 1479425 h 520"/>
              <a:gd name="T48" fmla="*/ 96571 w 1899"/>
              <a:gd name="T49" fmla="*/ 1297901 h 520"/>
              <a:gd name="T50" fmla="*/ 277641 w 1899"/>
              <a:gd name="T51" fmla="*/ 1116376 h 520"/>
              <a:gd name="T52" fmla="*/ 458711 w 1899"/>
              <a:gd name="T53" fmla="*/ 1297901 h 52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99" h="520">
                <a:moveTo>
                  <a:pt x="1678" y="187"/>
                </a:moveTo>
                <a:cubicBezTo>
                  <a:pt x="1517" y="0"/>
                  <a:pt x="1517" y="0"/>
                  <a:pt x="1517" y="0"/>
                </a:cubicBezTo>
                <a:cubicBezTo>
                  <a:pt x="184" y="0"/>
                  <a:pt x="184" y="0"/>
                  <a:pt x="184" y="0"/>
                </a:cubicBezTo>
                <a:cubicBezTo>
                  <a:pt x="125" y="0"/>
                  <a:pt x="76" y="48"/>
                  <a:pt x="76" y="108"/>
                </a:cubicBezTo>
                <a:cubicBezTo>
                  <a:pt x="76" y="108"/>
                  <a:pt x="76" y="108"/>
                  <a:pt x="76" y="108"/>
                </a:cubicBezTo>
                <a:cubicBezTo>
                  <a:pt x="76" y="339"/>
                  <a:pt x="76" y="339"/>
                  <a:pt x="76" y="339"/>
                </a:cubicBezTo>
                <a:cubicBezTo>
                  <a:pt x="33" y="347"/>
                  <a:pt x="0" y="384"/>
                  <a:pt x="0" y="429"/>
                </a:cubicBezTo>
                <a:cubicBezTo>
                  <a:pt x="0" y="479"/>
                  <a:pt x="41" y="520"/>
                  <a:pt x="92" y="520"/>
                </a:cubicBezTo>
                <a:cubicBezTo>
                  <a:pt x="142" y="520"/>
                  <a:pt x="183" y="479"/>
                  <a:pt x="183" y="429"/>
                </a:cubicBezTo>
                <a:cubicBezTo>
                  <a:pt x="183" y="384"/>
                  <a:pt x="150" y="347"/>
                  <a:pt x="107" y="339"/>
                </a:cubicBezTo>
                <a:cubicBezTo>
                  <a:pt x="107" y="184"/>
                  <a:pt x="107" y="184"/>
                  <a:pt x="107" y="184"/>
                </a:cubicBezTo>
                <a:cubicBezTo>
                  <a:pt x="107" y="184"/>
                  <a:pt x="107" y="184"/>
                  <a:pt x="107" y="184"/>
                </a:cubicBezTo>
                <a:cubicBezTo>
                  <a:pt x="107" y="108"/>
                  <a:pt x="107" y="108"/>
                  <a:pt x="107" y="108"/>
                </a:cubicBezTo>
                <a:cubicBezTo>
                  <a:pt x="108" y="108"/>
                  <a:pt x="108" y="108"/>
                  <a:pt x="108" y="108"/>
                </a:cubicBezTo>
                <a:cubicBezTo>
                  <a:pt x="108" y="66"/>
                  <a:pt x="142" y="32"/>
                  <a:pt x="184" y="32"/>
                </a:cubicBezTo>
                <a:cubicBezTo>
                  <a:pt x="261" y="32"/>
                  <a:pt x="261" y="32"/>
                  <a:pt x="261" y="32"/>
                </a:cubicBezTo>
                <a:cubicBezTo>
                  <a:pt x="261" y="32"/>
                  <a:pt x="260" y="32"/>
                  <a:pt x="260" y="31"/>
                </a:cubicBezTo>
                <a:cubicBezTo>
                  <a:pt x="1517" y="31"/>
                  <a:pt x="1517" y="31"/>
                  <a:pt x="1517" y="31"/>
                </a:cubicBezTo>
                <a:cubicBezTo>
                  <a:pt x="1678" y="373"/>
                  <a:pt x="1678" y="373"/>
                  <a:pt x="1678" y="373"/>
                </a:cubicBezTo>
                <a:cubicBezTo>
                  <a:pt x="1899" y="373"/>
                  <a:pt x="1899" y="373"/>
                  <a:pt x="1899" y="373"/>
                </a:cubicBezTo>
                <a:cubicBezTo>
                  <a:pt x="1899" y="187"/>
                  <a:pt x="1899" y="187"/>
                  <a:pt x="1899" y="187"/>
                </a:cubicBezTo>
                <a:lnTo>
                  <a:pt x="1678" y="187"/>
                </a:lnTo>
                <a:close/>
                <a:moveTo>
                  <a:pt x="152" y="429"/>
                </a:moveTo>
                <a:cubicBezTo>
                  <a:pt x="152" y="462"/>
                  <a:pt x="125" y="489"/>
                  <a:pt x="92" y="489"/>
                </a:cubicBezTo>
                <a:cubicBezTo>
                  <a:pt x="59" y="489"/>
                  <a:pt x="32" y="462"/>
                  <a:pt x="32" y="429"/>
                </a:cubicBezTo>
                <a:cubicBezTo>
                  <a:pt x="32" y="396"/>
                  <a:pt x="59" y="369"/>
                  <a:pt x="92" y="369"/>
                </a:cubicBezTo>
                <a:cubicBezTo>
                  <a:pt x="125" y="369"/>
                  <a:pt x="152" y="396"/>
                  <a:pt x="152" y="429"/>
                </a:cubicBezTo>
                <a:close/>
              </a:path>
            </a:pathLst>
          </a:custGeom>
          <a:solidFill>
            <a:srgbClr val="00B0F0"/>
          </a:solidFill>
          <a:ln>
            <a:noFill/>
          </a:ln>
          <a:extLst/>
        </p:spPr>
        <p:txBody>
          <a:bodyPr lIns="121926" tIns="60963" rIns="121926" bIns="60963"/>
          <a:lstStyle/>
          <a:p>
            <a:endParaRPr lang="zh-CN" altLang="en-US">
              <a:latin typeface="微软雅黑"/>
              <a:ea typeface="微软雅黑"/>
              <a:cs typeface="+mn-ea"/>
              <a:sym typeface="微软雅黑"/>
            </a:endParaRPr>
          </a:p>
        </p:txBody>
      </p:sp>
      <p:sp>
        <p:nvSpPr>
          <p:cNvPr id="23562" name="Freeform 10"/>
          <p:cNvSpPr>
            <a:spLocks noEditPoints="1"/>
          </p:cNvSpPr>
          <p:nvPr/>
        </p:nvSpPr>
        <p:spPr bwMode="auto">
          <a:xfrm>
            <a:off x="7531101" y="4287574"/>
            <a:ext cx="4660900" cy="2570426"/>
          </a:xfrm>
          <a:custGeom>
            <a:avLst/>
            <a:gdLst>
              <a:gd name="T0" fmla="*/ 2828538 w 1158"/>
              <a:gd name="T1" fmla="*/ 1364487 h 637"/>
              <a:gd name="T2" fmla="*/ 2342525 w 1158"/>
              <a:gd name="T3" fmla="*/ 0 h 637"/>
              <a:gd name="T4" fmla="*/ 555444 w 1158"/>
              <a:gd name="T5" fmla="*/ 0 h 637"/>
              <a:gd name="T6" fmla="*/ 229423 w 1158"/>
              <a:gd name="T7" fmla="*/ 326751 h 637"/>
              <a:gd name="T8" fmla="*/ 229423 w 1158"/>
              <a:gd name="T9" fmla="*/ 326751 h 637"/>
              <a:gd name="T10" fmla="*/ 229423 w 1158"/>
              <a:gd name="T11" fmla="*/ 1025635 h 637"/>
              <a:gd name="T12" fmla="*/ 0 w 1158"/>
              <a:gd name="T13" fmla="*/ 1297927 h 637"/>
              <a:gd name="T14" fmla="*/ 277722 w 1158"/>
              <a:gd name="T15" fmla="*/ 1573245 h 637"/>
              <a:gd name="T16" fmla="*/ 552425 w 1158"/>
              <a:gd name="T17" fmla="*/ 1297927 h 637"/>
              <a:gd name="T18" fmla="*/ 323003 w 1158"/>
              <a:gd name="T19" fmla="*/ 1025635 h 637"/>
              <a:gd name="T20" fmla="*/ 323003 w 1158"/>
              <a:gd name="T21" fmla="*/ 556687 h 637"/>
              <a:gd name="T22" fmla="*/ 323003 w 1158"/>
              <a:gd name="T23" fmla="*/ 326751 h 637"/>
              <a:gd name="T24" fmla="*/ 326022 w 1158"/>
              <a:gd name="T25" fmla="*/ 326751 h 637"/>
              <a:gd name="T26" fmla="*/ 555444 w 1158"/>
              <a:gd name="T27" fmla="*/ 96815 h 637"/>
              <a:gd name="T28" fmla="*/ 787885 w 1158"/>
              <a:gd name="T29" fmla="*/ 96815 h 637"/>
              <a:gd name="T30" fmla="*/ 784867 w 1158"/>
              <a:gd name="T31" fmla="*/ 93790 h 637"/>
              <a:gd name="T32" fmla="*/ 2342525 w 1158"/>
              <a:gd name="T33" fmla="*/ 93790 h 637"/>
              <a:gd name="T34" fmla="*/ 2828538 w 1158"/>
              <a:gd name="T35" fmla="*/ 1927225 h 637"/>
              <a:gd name="T36" fmla="*/ 3495675 w 1158"/>
              <a:gd name="T37" fmla="*/ 1927225 h 637"/>
              <a:gd name="T38" fmla="*/ 3495675 w 1158"/>
              <a:gd name="T39" fmla="*/ 1364487 h 637"/>
              <a:gd name="T40" fmla="*/ 2828538 w 1158"/>
              <a:gd name="T41" fmla="*/ 1364487 h 637"/>
              <a:gd name="T42" fmla="*/ 458845 w 1158"/>
              <a:gd name="T43" fmla="*/ 1297927 h 637"/>
              <a:gd name="T44" fmla="*/ 277722 w 1158"/>
              <a:gd name="T45" fmla="*/ 1479455 h 637"/>
              <a:gd name="T46" fmla="*/ 96599 w 1158"/>
              <a:gd name="T47" fmla="*/ 1297927 h 637"/>
              <a:gd name="T48" fmla="*/ 277722 w 1158"/>
              <a:gd name="T49" fmla="*/ 1116399 h 637"/>
              <a:gd name="T50" fmla="*/ 458845 w 1158"/>
              <a:gd name="T51" fmla="*/ 1297927 h 63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58" h="637">
                <a:moveTo>
                  <a:pt x="937" y="451"/>
                </a:moveTo>
                <a:cubicBezTo>
                  <a:pt x="776" y="0"/>
                  <a:pt x="776" y="0"/>
                  <a:pt x="776" y="0"/>
                </a:cubicBezTo>
                <a:cubicBezTo>
                  <a:pt x="184" y="0"/>
                  <a:pt x="184" y="0"/>
                  <a:pt x="184" y="0"/>
                </a:cubicBezTo>
                <a:cubicBezTo>
                  <a:pt x="125" y="0"/>
                  <a:pt x="76" y="48"/>
                  <a:pt x="76" y="108"/>
                </a:cubicBezTo>
                <a:cubicBezTo>
                  <a:pt x="76" y="108"/>
                  <a:pt x="76" y="108"/>
                  <a:pt x="76" y="108"/>
                </a:cubicBezTo>
                <a:cubicBezTo>
                  <a:pt x="76" y="339"/>
                  <a:pt x="76" y="339"/>
                  <a:pt x="76" y="339"/>
                </a:cubicBezTo>
                <a:cubicBezTo>
                  <a:pt x="33" y="347"/>
                  <a:pt x="0" y="384"/>
                  <a:pt x="0" y="429"/>
                </a:cubicBezTo>
                <a:cubicBezTo>
                  <a:pt x="0" y="479"/>
                  <a:pt x="41" y="520"/>
                  <a:pt x="92" y="520"/>
                </a:cubicBezTo>
                <a:cubicBezTo>
                  <a:pt x="142" y="520"/>
                  <a:pt x="183" y="479"/>
                  <a:pt x="183" y="429"/>
                </a:cubicBezTo>
                <a:cubicBezTo>
                  <a:pt x="183" y="384"/>
                  <a:pt x="150" y="347"/>
                  <a:pt x="107" y="339"/>
                </a:cubicBezTo>
                <a:cubicBezTo>
                  <a:pt x="107" y="184"/>
                  <a:pt x="107" y="184"/>
                  <a:pt x="107" y="184"/>
                </a:cubicBezTo>
                <a:cubicBezTo>
                  <a:pt x="107" y="108"/>
                  <a:pt x="107" y="108"/>
                  <a:pt x="107" y="108"/>
                </a:cubicBezTo>
                <a:cubicBezTo>
                  <a:pt x="108" y="108"/>
                  <a:pt x="108" y="108"/>
                  <a:pt x="108" y="108"/>
                </a:cubicBezTo>
                <a:cubicBezTo>
                  <a:pt x="108" y="66"/>
                  <a:pt x="142" y="32"/>
                  <a:pt x="184" y="32"/>
                </a:cubicBezTo>
                <a:cubicBezTo>
                  <a:pt x="261" y="32"/>
                  <a:pt x="261" y="32"/>
                  <a:pt x="261" y="32"/>
                </a:cubicBezTo>
                <a:cubicBezTo>
                  <a:pt x="261" y="32"/>
                  <a:pt x="260" y="32"/>
                  <a:pt x="260" y="31"/>
                </a:cubicBezTo>
                <a:cubicBezTo>
                  <a:pt x="776" y="31"/>
                  <a:pt x="776" y="31"/>
                  <a:pt x="776" y="31"/>
                </a:cubicBezTo>
                <a:cubicBezTo>
                  <a:pt x="937" y="637"/>
                  <a:pt x="937" y="637"/>
                  <a:pt x="937" y="637"/>
                </a:cubicBezTo>
                <a:cubicBezTo>
                  <a:pt x="1158" y="637"/>
                  <a:pt x="1158" y="637"/>
                  <a:pt x="1158" y="637"/>
                </a:cubicBezTo>
                <a:cubicBezTo>
                  <a:pt x="1158" y="451"/>
                  <a:pt x="1158" y="451"/>
                  <a:pt x="1158" y="451"/>
                </a:cubicBezTo>
                <a:lnTo>
                  <a:pt x="937" y="451"/>
                </a:lnTo>
                <a:close/>
                <a:moveTo>
                  <a:pt x="152" y="429"/>
                </a:moveTo>
                <a:cubicBezTo>
                  <a:pt x="152" y="462"/>
                  <a:pt x="125" y="489"/>
                  <a:pt x="92" y="489"/>
                </a:cubicBezTo>
                <a:cubicBezTo>
                  <a:pt x="59" y="489"/>
                  <a:pt x="32" y="462"/>
                  <a:pt x="32" y="429"/>
                </a:cubicBezTo>
                <a:cubicBezTo>
                  <a:pt x="32" y="396"/>
                  <a:pt x="59" y="369"/>
                  <a:pt x="92" y="369"/>
                </a:cubicBezTo>
                <a:cubicBezTo>
                  <a:pt x="125" y="369"/>
                  <a:pt x="152" y="396"/>
                  <a:pt x="152" y="429"/>
                </a:cubicBezTo>
                <a:close/>
              </a:path>
            </a:pathLst>
          </a:custGeom>
          <a:solidFill>
            <a:srgbClr val="0070C0"/>
          </a:solidFill>
          <a:ln>
            <a:noFill/>
          </a:ln>
          <a:extLst/>
        </p:spPr>
        <p:txBody>
          <a:bodyPr lIns="121926" tIns="60963" rIns="121926" bIns="60963"/>
          <a:lstStyle/>
          <a:p>
            <a:endParaRPr lang="zh-CN" altLang="en-US">
              <a:latin typeface="微软雅黑"/>
              <a:ea typeface="微软雅黑"/>
              <a:cs typeface="+mn-ea"/>
              <a:sym typeface="微软雅黑"/>
            </a:endParaRPr>
          </a:p>
        </p:txBody>
      </p:sp>
      <p:sp>
        <p:nvSpPr>
          <p:cNvPr id="23568" name="Text Box 16"/>
          <p:cNvSpPr txBox="1">
            <a:spLocks noChangeArrowheads="1"/>
          </p:cNvSpPr>
          <p:nvPr/>
        </p:nvSpPr>
        <p:spPr bwMode="auto">
          <a:xfrm>
            <a:off x="4053417" y="1817331"/>
            <a:ext cx="388901" cy="400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926" tIns="60963" rIns="121926" bIns="60963">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dirty="0">
                <a:solidFill>
                  <a:srgbClr val="3F1655"/>
                </a:solidFill>
                <a:latin typeface="微软雅黑"/>
                <a:ea typeface="微软雅黑"/>
                <a:cs typeface="+mn-ea"/>
                <a:sym typeface="微软雅黑"/>
              </a:rPr>
              <a:t>2</a:t>
            </a:r>
          </a:p>
        </p:txBody>
      </p:sp>
      <p:sp>
        <p:nvSpPr>
          <p:cNvPr id="23569" name="Text Box 17"/>
          <p:cNvSpPr txBox="1">
            <a:spLocks noChangeArrowheads="1"/>
          </p:cNvSpPr>
          <p:nvPr/>
        </p:nvSpPr>
        <p:spPr bwMode="auto">
          <a:xfrm>
            <a:off x="4247867" y="5572787"/>
            <a:ext cx="388901" cy="400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926" tIns="60963" rIns="121926" bIns="60963">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dirty="0">
                <a:solidFill>
                  <a:srgbClr val="3F1655"/>
                </a:solidFill>
                <a:latin typeface="微软雅黑"/>
                <a:ea typeface="微软雅黑"/>
                <a:cs typeface="+mn-ea"/>
                <a:sym typeface="微软雅黑"/>
              </a:rPr>
              <a:t>4</a:t>
            </a:r>
          </a:p>
        </p:txBody>
      </p:sp>
      <p:sp>
        <p:nvSpPr>
          <p:cNvPr id="23570" name="Text Box 18"/>
          <p:cNvSpPr txBox="1">
            <a:spLocks noChangeArrowheads="1"/>
          </p:cNvSpPr>
          <p:nvPr/>
        </p:nvSpPr>
        <p:spPr bwMode="auto">
          <a:xfrm>
            <a:off x="7696200" y="1537174"/>
            <a:ext cx="388901" cy="400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926" tIns="60963" rIns="121926" bIns="60963">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dirty="0">
                <a:solidFill>
                  <a:srgbClr val="3F1655"/>
                </a:solidFill>
                <a:latin typeface="微软雅黑"/>
                <a:ea typeface="微软雅黑"/>
                <a:cs typeface="+mn-ea"/>
                <a:sym typeface="微软雅黑"/>
              </a:rPr>
              <a:t>1</a:t>
            </a:r>
          </a:p>
        </p:txBody>
      </p:sp>
      <p:sp>
        <p:nvSpPr>
          <p:cNvPr id="23571" name="Text Box 19"/>
          <p:cNvSpPr txBox="1">
            <a:spLocks noChangeArrowheads="1"/>
          </p:cNvSpPr>
          <p:nvPr/>
        </p:nvSpPr>
        <p:spPr bwMode="auto">
          <a:xfrm>
            <a:off x="7696200" y="5778167"/>
            <a:ext cx="388901" cy="400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926" tIns="60963" rIns="121926" bIns="60963">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a:solidFill>
                  <a:srgbClr val="3F1655"/>
                </a:solidFill>
                <a:latin typeface="微软雅黑"/>
                <a:ea typeface="微软雅黑"/>
                <a:cs typeface="+mn-ea"/>
                <a:sym typeface="微软雅黑"/>
              </a:rPr>
              <a:t>5</a:t>
            </a:r>
          </a:p>
        </p:txBody>
      </p:sp>
      <p:sp>
        <p:nvSpPr>
          <p:cNvPr id="23572" name="Text Box 20"/>
          <p:cNvSpPr txBox="1">
            <a:spLocks noChangeArrowheads="1"/>
          </p:cNvSpPr>
          <p:nvPr/>
        </p:nvSpPr>
        <p:spPr bwMode="auto">
          <a:xfrm>
            <a:off x="3225800" y="3654494"/>
            <a:ext cx="388901" cy="400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926" tIns="60963" rIns="121926" bIns="60963">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dirty="0">
                <a:solidFill>
                  <a:srgbClr val="3F1655"/>
                </a:solidFill>
                <a:latin typeface="微软雅黑"/>
                <a:ea typeface="微软雅黑"/>
                <a:cs typeface="+mn-ea"/>
                <a:sym typeface="微软雅黑"/>
              </a:rPr>
              <a:t>3</a:t>
            </a:r>
          </a:p>
        </p:txBody>
      </p:sp>
      <p:sp>
        <p:nvSpPr>
          <p:cNvPr id="20" name="矩形 19"/>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4" name="组合 23"/>
          <p:cNvGrpSpPr/>
          <p:nvPr/>
        </p:nvGrpSpPr>
        <p:grpSpPr>
          <a:xfrm>
            <a:off x="192881" y="893"/>
            <a:ext cx="575915" cy="836495"/>
            <a:chOff x="841003" y="360040"/>
            <a:chExt cx="504056" cy="836712"/>
          </a:xfrm>
          <a:solidFill>
            <a:schemeClr val="accent1"/>
          </a:solidFill>
        </p:grpSpPr>
        <p:sp>
          <p:nvSpPr>
            <p:cNvPr id="25" name="矩形 2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6" name="等腰三角形 2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8" name="矩形 27"/>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8122710" y="2290483"/>
            <a:ext cx="2480733" cy="424732"/>
          </a:xfrm>
          <a:prstGeom prst="rect">
            <a:avLst/>
          </a:prstGeom>
        </p:spPr>
        <p:txBody>
          <a:bodyPr wrap="square">
            <a:spAutoFit/>
          </a:bodyPr>
          <a:lstStyle/>
          <a:p>
            <a:pPr indent="457200" algn="just">
              <a:lnSpc>
                <a:spcPct val="120000"/>
              </a:lnSpc>
              <a:spcBef>
                <a:spcPct val="0"/>
              </a:spcBef>
            </a:pPr>
            <a:r>
              <a:rPr lang="zh-CN" altLang="en-US" dirty="0" smtClean="0">
                <a:solidFill>
                  <a:schemeClr val="tx1">
                    <a:lumMod val="75000"/>
                    <a:lumOff val="25000"/>
                  </a:schemeClr>
                </a:solidFill>
                <a:latin typeface="微软雅黑" pitchFamily="34" charset="-122"/>
                <a:ea typeface="微软雅黑" pitchFamily="34" charset="-122"/>
              </a:rPr>
              <a:t>政策</a:t>
            </a:r>
            <a:r>
              <a:rPr lang="zh-CN" altLang="en-US" dirty="0">
                <a:solidFill>
                  <a:schemeClr val="tx1">
                    <a:lumMod val="75000"/>
                    <a:lumOff val="25000"/>
                  </a:schemeClr>
                </a:solidFill>
                <a:latin typeface="微软雅黑" pitchFamily="34" charset="-122"/>
                <a:ea typeface="微软雅黑" pitchFamily="34" charset="-122"/>
              </a:rPr>
              <a:t>法律法规。</a:t>
            </a:r>
          </a:p>
        </p:txBody>
      </p:sp>
      <p:sp>
        <p:nvSpPr>
          <p:cNvPr id="3" name="矩形 2"/>
          <p:cNvSpPr/>
          <p:nvPr/>
        </p:nvSpPr>
        <p:spPr>
          <a:xfrm>
            <a:off x="4636768" y="2124283"/>
            <a:ext cx="3048000" cy="728982"/>
          </a:xfrm>
          <a:prstGeom prst="rect">
            <a:avLst/>
          </a:prstGeom>
        </p:spPr>
        <p:txBody>
          <a:bodyPr wrap="square">
            <a:spAutoFit/>
          </a:bodyPr>
          <a:lstStyle/>
          <a:p>
            <a:pPr indent="457200" algn="just">
              <a:lnSpc>
                <a:spcPct val="120000"/>
              </a:lnSpc>
              <a:spcBef>
                <a:spcPct val="0"/>
              </a:spcBef>
            </a:pPr>
            <a:r>
              <a:rPr lang="zh-CN" altLang="en-US" dirty="0">
                <a:solidFill>
                  <a:schemeClr val="tx1">
                    <a:lumMod val="75000"/>
                    <a:lumOff val="25000"/>
                  </a:schemeClr>
                </a:solidFill>
                <a:latin typeface="微软雅黑" pitchFamily="34" charset="-122"/>
                <a:ea typeface="微软雅黑" pitchFamily="34" charset="-122"/>
              </a:rPr>
              <a:t>科学的经营管理知识和方法</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提高管理水平。</a:t>
            </a:r>
          </a:p>
        </p:txBody>
      </p:sp>
      <p:sp>
        <p:nvSpPr>
          <p:cNvPr id="4" name="矩形 3"/>
          <p:cNvSpPr/>
          <p:nvPr/>
        </p:nvSpPr>
        <p:spPr>
          <a:xfrm>
            <a:off x="177800" y="3193879"/>
            <a:ext cx="2895600" cy="1061381"/>
          </a:xfrm>
          <a:prstGeom prst="rect">
            <a:avLst/>
          </a:prstGeom>
        </p:spPr>
        <p:txBody>
          <a:bodyPr wrap="square">
            <a:spAutoFit/>
          </a:bodyPr>
          <a:lstStyle/>
          <a:p>
            <a:pPr indent="457200" algn="just">
              <a:lnSpc>
                <a:spcPct val="120000"/>
              </a:lnSpc>
              <a:spcBef>
                <a:spcPct val="0"/>
              </a:spcBef>
            </a:pPr>
            <a:r>
              <a:rPr lang="zh-CN" altLang="en-US" dirty="0">
                <a:solidFill>
                  <a:schemeClr val="tx1">
                    <a:lumMod val="75000"/>
                    <a:lumOff val="25000"/>
                  </a:schemeClr>
                </a:solidFill>
                <a:latin typeface="微软雅黑" pitchFamily="34" charset="-122"/>
                <a:ea typeface="微软雅黑" pitchFamily="34" charset="-122"/>
              </a:rPr>
              <a:t>与本行业本企业相关的科学技术知识</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依靠科技进步增强竞争能力。</a:t>
            </a:r>
          </a:p>
        </p:txBody>
      </p:sp>
      <p:sp>
        <p:nvSpPr>
          <p:cNvPr id="5" name="矩形 4"/>
          <p:cNvSpPr/>
          <p:nvPr/>
        </p:nvSpPr>
        <p:spPr>
          <a:xfrm>
            <a:off x="4636768" y="4295809"/>
            <a:ext cx="2962066" cy="1089529"/>
          </a:xfrm>
          <a:prstGeom prst="rect">
            <a:avLst/>
          </a:prstGeom>
        </p:spPr>
        <p:txBody>
          <a:bodyPr wrap="square">
            <a:spAutoFit/>
          </a:bodyPr>
          <a:lstStyle/>
          <a:p>
            <a:pPr indent="457200" algn="just">
              <a:lnSpc>
                <a:spcPct val="120000"/>
              </a:lnSpc>
              <a:spcBef>
                <a:spcPct val="0"/>
              </a:spcBef>
            </a:pPr>
            <a:r>
              <a:rPr lang="zh-CN" altLang="en-US" dirty="0">
                <a:solidFill>
                  <a:schemeClr val="tx1">
                    <a:lumMod val="75000"/>
                    <a:lumOff val="25000"/>
                  </a:schemeClr>
                </a:solidFill>
                <a:latin typeface="微软雅黑" pitchFamily="34" charset="-122"/>
                <a:ea typeface="微软雅黑" pitchFamily="34" charset="-122"/>
              </a:rPr>
              <a:t>市场经济方面的知识</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如市场营销</a:t>
            </a:r>
            <a:r>
              <a:rPr lang="zh-CN" altLang="en-US" dirty="0" smtClean="0">
                <a:solidFill>
                  <a:schemeClr val="tx1">
                    <a:lumMod val="75000"/>
                    <a:lumOff val="25000"/>
                  </a:schemeClr>
                </a:solidFill>
                <a:latin typeface="微软雅黑" pitchFamily="34" charset="-122"/>
                <a:ea typeface="微软雅黑" pitchFamily="34" charset="-122"/>
              </a:rPr>
              <a:t>、财务</a:t>
            </a:r>
            <a:r>
              <a:rPr lang="zh-CN" altLang="en-US" dirty="0">
                <a:solidFill>
                  <a:schemeClr val="tx1">
                    <a:lumMod val="75000"/>
                    <a:lumOff val="25000"/>
                  </a:schemeClr>
                </a:solidFill>
                <a:latin typeface="微软雅黑" pitchFamily="34" charset="-122"/>
                <a:ea typeface="微软雅黑" pitchFamily="34" charset="-122"/>
              </a:rPr>
              <a:t>会计、 财政金融</a:t>
            </a:r>
            <a:r>
              <a:rPr lang="zh-CN" altLang="en-US" dirty="0" smtClean="0">
                <a:solidFill>
                  <a:schemeClr val="tx1">
                    <a:lumMod val="75000"/>
                    <a:lumOff val="25000"/>
                  </a:schemeClr>
                </a:solidFill>
                <a:latin typeface="微软雅黑" pitchFamily="34" charset="-122"/>
                <a:ea typeface="微软雅黑" pitchFamily="34" charset="-122"/>
              </a:rPr>
              <a:t>、国际贸易</a:t>
            </a:r>
            <a:r>
              <a:rPr lang="zh-CN" altLang="en-US" dirty="0">
                <a:solidFill>
                  <a:schemeClr val="tx1">
                    <a:lumMod val="75000"/>
                    <a:lumOff val="25000"/>
                  </a:schemeClr>
                </a:solidFill>
                <a:latin typeface="微软雅黑" pitchFamily="34" charset="-122"/>
                <a:ea typeface="微软雅黑" pitchFamily="34" charset="-122"/>
              </a:rPr>
              <a:t>等知识。</a:t>
            </a:r>
          </a:p>
        </p:txBody>
      </p:sp>
      <p:sp>
        <p:nvSpPr>
          <p:cNvPr id="6" name="矩形 5"/>
          <p:cNvSpPr/>
          <p:nvPr/>
        </p:nvSpPr>
        <p:spPr>
          <a:xfrm>
            <a:off x="8178800" y="4623485"/>
            <a:ext cx="2506134" cy="1421928"/>
          </a:xfrm>
          <a:prstGeom prst="rect">
            <a:avLst/>
          </a:prstGeom>
        </p:spPr>
        <p:txBody>
          <a:bodyPr wrap="square">
            <a:spAutoFit/>
          </a:bodyPr>
          <a:lstStyle/>
          <a:p>
            <a:pPr indent="457200" algn="just">
              <a:lnSpc>
                <a:spcPct val="120000"/>
              </a:lnSpc>
              <a:spcBef>
                <a:spcPct val="0"/>
              </a:spcBef>
            </a:pPr>
            <a:r>
              <a:rPr lang="zh-CN" altLang="en-US" dirty="0">
                <a:solidFill>
                  <a:schemeClr val="tx1">
                    <a:lumMod val="75000"/>
                    <a:lumOff val="25000"/>
                  </a:schemeClr>
                </a:solidFill>
                <a:latin typeface="微软雅黑" pitchFamily="34" charset="-122"/>
                <a:ea typeface="微软雅黑" pitchFamily="34" charset="-122"/>
              </a:rPr>
              <a:t>有关世界历史</a:t>
            </a:r>
            <a:r>
              <a:rPr lang="zh-CN" altLang="en-US" dirty="0" smtClean="0">
                <a:solidFill>
                  <a:schemeClr val="tx1">
                    <a:lumMod val="75000"/>
                    <a:lumOff val="25000"/>
                  </a:schemeClr>
                </a:solidFill>
                <a:latin typeface="微软雅黑" pitchFamily="34" charset="-122"/>
                <a:ea typeface="微软雅黑" pitchFamily="34" charset="-122"/>
              </a:rPr>
              <a:t>、世界</a:t>
            </a:r>
            <a:r>
              <a:rPr lang="zh-CN" altLang="en-US" dirty="0">
                <a:solidFill>
                  <a:schemeClr val="tx1">
                    <a:lumMod val="75000"/>
                    <a:lumOff val="25000"/>
                  </a:schemeClr>
                </a:solidFill>
                <a:latin typeface="微软雅黑" pitchFamily="34" charset="-122"/>
                <a:ea typeface="微软雅黑" pitchFamily="34" charset="-122"/>
              </a:rPr>
              <a:t>地理</a:t>
            </a:r>
            <a:r>
              <a:rPr lang="zh-CN" altLang="en-US" dirty="0" smtClean="0">
                <a:solidFill>
                  <a:schemeClr val="tx1">
                    <a:lumMod val="75000"/>
                    <a:lumOff val="25000"/>
                  </a:schemeClr>
                </a:solidFill>
                <a:latin typeface="微软雅黑" pitchFamily="34" charset="-122"/>
                <a:ea typeface="微软雅黑" pitchFamily="34" charset="-122"/>
              </a:rPr>
              <a:t>、社会生活、文学、艺术</a:t>
            </a:r>
            <a:r>
              <a:rPr lang="zh-CN" altLang="en-US" dirty="0">
                <a:solidFill>
                  <a:schemeClr val="tx1">
                    <a:lumMod val="75000"/>
                    <a:lumOff val="25000"/>
                  </a:schemeClr>
                </a:solidFill>
                <a:latin typeface="微软雅黑" pitchFamily="34" charset="-122"/>
                <a:ea typeface="微软雅黑" pitchFamily="34" charset="-122"/>
              </a:rPr>
              <a:t>等人文素养方面的知识。 </a:t>
            </a:r>
          </a:p>
        </p:txBody>
      </p:sp>
      <p:sp>
        <p:nvSpPr>
          <p:cNvPr id="7" name="矩形 6"/>
          <p:cNvSpPr/>
          <p:nvPr/>
        </p:nvSpPr>
        <p:spPr>
          <a:xfrm>
            <a:off x="85771" y="1028184"/>
            <a:ext cx="3776996" cy="430374"/>
          </a:xfrm>
          <a:prstGeom prst="rect">
            <a:avLst/>
          </a:prstGeom>
        </p:spPr>
        <p:txBody>
          <a:bodyPr wrap="non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1. </a:t>
            </a:r>
            <a:r>
              <a:rPr lang="zh-CN" altLang="en-US" sz="2000" b="1" dirty="0">
                <a:solidFill>
                  <a:schemeClr val="accent2"/>
                </a:solidFill>
                <a:latin typeface="微软雅黑" pitchFamily="34" charset="-122"/>
                <a:ea typeface="微软雅黑" pitchFamily="34" charset="-122"/>
              </a:rPr>
              <a:t>创业者应具备的知识结构</a:t>
            </a:r>
          </a:p>
        </p:txBody>
      </p:sp>
      <p:sp>
        <p:nvSpPr>
          <p:cNvPr id="29"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创业者</a:t>
            </a:r>
            <a:r>
              <a:rPr lang="zh-CN" altLang="en-US" sz="2400" b="1" dirty="0" smtClean="0">
                <a:solidFill>
                  <a:schemeClr val="tx1">
                    <a:lumMod val="75000"/>
                    <a:lumOff val="25000"/>
                  </a:schemeClr>
                </a:solidFill>
                <a:latin typeface="微软雅黑" pitchFamily="34" charset="-122"/>
                <a:ea typeface="微软雅黑" pitchFamily="34" charset="-122"/>
              </a:rPr>
              <a:t>概述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创业者应具备的知识和能力结构</a:t>
            </a:r>
          </a:p>
        </p:txBody>
      </p:sp>
    </p:spTree>
    <p:extLst>
      <p:ext uri="{BB962C8B-B14F-4D97-AF65-F5344CB8AC3E}">
        <p14:creationId xmlns:p14="http://schemas.microsoft.com/office/powerpoint/2010/main" val="132127406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3558"/>
                                        </p:tgtEl>
                                        <p:attrNameLst>
                                          <p:attrName>style.visibility</p:attrName>
                                        </p:attrNameLst>
                                      </p:cBhvr>
                                      <p:to>
                                        <p:strVal val="visible"/>
                                      </p:to>
                                    </p:set>
                                    <p:animEffect transition="in" filter="wipe(down)">
                                      <p:cBhvr>
                                        <p:cTn id="7" dur="580">
                                          <p:stCondLst>
                                            <p:cond delay="0"/>
                                          </p:stCondLst>
                                        </p:cTn>
                                        <p:tgtEl>
                                          <p:spTgt spid="23558"/>
                                        </p:tgtEl>
                                      </p:cBhvr>
                                    </p:animEffect>
                                    <p:anim calcmode="lin" valueType="num">
                                      <p:cBhvr>
                                        <p:cTn id="8" dur="1822" tmFilter="0,0; 0.14,0.36; 0.43,0.73; 0.71,0.91; 1.0,1.0">
                                          <p:stCondLst>
                                            <p:cond delay="0"/>
                                          </p:stCondLst>
                                        </p:cTn>
                                        <p:tgtEl>
                                          <p:spTgt spid="2355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355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355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355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3558"/>
                                        </p:tgtEl>
                                        <p:attrNameLst>
                                          <p:attrName>ppt_y</p:attrName>
                                        </p:attrNameLst>
                                      </p:cBhvr>
                                      <p:tavLst>
                                        <p:tav tm="0" fmla="#ppt_y-sin(pi*$)/81">
                                          <p:val>
                                            <p:fltVal val="0"/>
                                          </p:val>
                                        </p:tav>
                                        <p:tav tm="100000">
                                          <p:val>
                                            <p:fltVal val="1"/>
                                          </p:val>
                                        </p:tav>
                                      </p:tavLst>
                                    </p:anim>
                                    <p:animScale>
                                      <p:cBhvr>
                                        <p:cTn id="13" dur="26">
                                          <p:stCondLst>
                                            <p:cond delay="650"/>
                                          </p:stCondLst>
                                        </p:cTn>
                                        <p:tgtEl>
                                          <p:spTgt spid="23558"/>
                                        </p:tgtEl>
                                      </p:cBhvr>
                                      <p:to x="100000" y="60000"/>
                                    </p:animScale>
                                    <p:animScale>
                                      <p:cBhvr>
                                        <p:cTn id="14" dur="166" decel="50000">
                                          <p:stCondLst>
                                            <p:cond delay="676"/>
                                          </p:stCondLst>
                                        </p:cTn>
                                        <p:tgtEl>
                                          <p:spTgt spid="23558"/>
                                        </p:tgtEl>
                                      </p:cBhvr>
                                      <p:to x="100000" y="100000"/>
                                    </p:animScale>
                                    <p:animScale>
                                      <p:cBhvr>
                                        <p:cTn id="15" dur="26">
                                          <p:stCondLst>
                                            <p:cond delay="1312"/>
                                          </p:stCondLst>
                                        </p:cTn>
                                        <p:tgtEl>
                                          <p:spTgt spid="23558"/>
                                        </p:tgtEl>
                                      </p:cBhvr>
                                      <p:to x="100000" y="80000"/>
                                    </p:animScale>
                                    <p:animScale>
                                      <p:cBhvr>
                                        <p:cTn id="16" dur="166" decel="50000">
                                          <p:stCondLst>
                                            <p:cond delay="1338"/>
                                          </p:stCondLst>
                                        </p:cTn>
                                        <p:tgtEl>
                                          <p:spTgt spid="23558"/>
                                        </p:tgtEl>
                                      </p:cBhvr>
                                      <p:to x="100000" y="100000"/>
                                    </p:animScale>
                                    <p:animScale>
                                      <p:cBhvr>
                                        <p:cTn id="17" dur="26">
                                          <p:stCondLst>
                                            <p:cond delay="1642"/>
                                          </p:stCondLst>
                                        </p:cTn>
                                        <p:tgtEl>
                                          <p:spTgt spid="23558"/>
                                        </p:tgtEl>
                                      </p:cBhvr>
                                      <p:to x="100000" y="90000"/>
                                    </p:animScale>
                                    <p:animScale>
                                      <p:cBhvr>
                                        <p:cTn id="18" dur="166" decel="50000">
                                          <p:stCondLst>
                                            <p:cond delay="1668"/>
                                          </p:stCondLst>
                                        </p:cTn>
                                        <p:tgtEl>
                                          <p:spTgt spid="23558"/>
                                        </p:tgtEl>
                                      </p:cBhvr>
                                      <p:to x="100000" y="100000"/>
                                    </p:animScale>
                                    <p:animScale>
                                      <p:cBhvr>
                                        <p:cTn id="19" dur="26">
                                          <p:stCondLst>
                                            <p:cond delay="1808"/>
                                          </p:stCondLst>
                                        </p:cTn>
                                        <p:tgtEl>
                                          <p:spTgt spid="23558"/>
                                        </p:tgtEl>
                                      </p:cBhvr>
                                      <p:to x="100000" y="95000"/>
                                    </p:animScale>
                                    <p:animScale>
                                      <p:cBhvr>
                                        <p:cTn id="20" dur="166" decel="50000">
                                          <p:stCondLst>
                                            <p:cond delay="1834"/>
                                          </p:stCondLst>
                                        </p:cTn>
                                        <p:tgtEl>
                                          <p:spTgt spid="23558"/>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23570"/>
                                        </p:tgtEl>
                                        <p:attrNameLst>
                                          <p:attrName>style.visibility</p:attrName>
                                        </p:attrNameLst>
                                      </p:cBhvr>
                                      <p:to>
                                        <p:strVal val="visible"/>
                                      </p:to>
                                    </p:set>
                                    <p:animEffect transition="in" filter="wipe(down)">
                                      <p:cBhvr>
                                        <p:cTn id="23" dur="580">
                                          <p:stCondLst>
                                            <p:cond delay="0"/>
                                          </p:stCondLst>
                                        </p:cTn>
                                        <p:tgtEl>
                                          <p:spTgt spid="23570"/>
                                        </p:tgtEl>
                                      </p:cBhvr>
                                    </p:animEffect>
                                    <p:anim calcmode="lin" valueType="num">
                                      <p:cBhvr>
                                        <p:cTn id="24" dur="1822" tmFilter="0,0; 0.14,0.36; 0.43,0.73; 0.71,0.91; 1.0,1.0">
                                          <p:stCondLst>
                                            <p:cond delay="0"/>
                                          </p:stCondLst>
                                        </p:cTn>
                                        <p:tgtEl>
                                          <p:spTgt spid="23570"/>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3570"/>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3570"/>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3570"/>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3570"/>
                                        </p:tgtEl>
                                        <p:attrNameLst>
                                          <p:attrName>ppt_y</p:attrName>
                                        </p:attrNameLst>
                                      </p:cBhvr>
                                      <p:tavLst>
                                        <p:tav tm="0" fmla="#ppt_y-sin(pi*$)/81">
                                          <p:val>
                                            <p:fltVal val="0"/>
                                          </p:val>
                                        </p:tav>
                                        <p:tav tm="100000">
                                          <p:val>
                                            <p:fltVal val="1"/>
                                          </p:val>
                                        </p:tav>
                                      </p:tavLst>
                                    </p:anim>
                                    <p:animScale>
                                      <p:cBhvr>
                                        <p:cTn id="29" dur="26">
                                          <p:stCondLst>
                                            <p:cond delay="650"/>
                                          </p:stCondLst>
                                        </p:cTn>
                                        <p:tgtEl>
                                          <p:spTgt spid="23570"/>
                                        </p:tgtEl>
                                      </p:cBhvr>
                                      <p:to x="100000" y="60000"/>
                                    </p:animScale>
                                    <p:animScale>
                                      <p:cBhvr>
                                        <p:cTn id="30" dur="166" decel="50000">
                                          <p:stCondLst>
                                            <p:cond delay="676"/>
                                          </p:stCondLst>
                                        </p:cTn>
                                        <p:tgtEl>
                                          <p:spTgt spid="23570"/>
                                        </p:tgtEl>
                                      </p:cBhvr>
                                      <p:to x="100000" y="100000"/>
                                    </p:animScale>
                                    <p:animScale>
                                      <p:cBhvr>
                                        <p:cTn id="31" dur="26">
                                          <p:stCondLst>
                                            <p:cond delay="1312"/>
                                          </p:stCondLst>
                                        </p:cTn>
                                        <p:tgtEl>
                                          <p:spTgt spid="23570"/>
                                        </p:tgtEl>
                                      </p:cBhvr>
                                      <p:to x="100000" y="80000"/>
                                    </p:animScale>
                                    <p:animScale>
                                      <p:cBhvr>
                                        <p:cTn id="32" dur="166" decel="50000">
                                          <p:stCondLst>
                                            <p:cond delay="1338"/>
                                          </p:stCondLst>
                                        </p:cTn>
                                        <p:tgtEl>
                                          <p:spTgt spid="23570"/>
                                        </p:tgtEl>
                                      </p:cBhvr>
                                      <p:to x="100000" y="100000"/>
                                    </p:animScale>
                                    <p:animScale>
                                      <p:cBhvr>
                                        <p:cTn id="33" dur="26">
                                          <p:stCondLst>
                                            <p:cond delay="1642"/>
                                          </p:stCondLst>
                                        </p:cTn>
                                        <p:tgtEl>
                                          <p:spTgt spid="23570"/>
                                        </p:tgtEl>
                                      </p:cBhvr>
                                      <p:to x="100000" y="90000"/>
                                    </p:animScale>
                                    <p:animScale>
                                      <p:cBhvr>
                                        <p:cTn id="34" dur="166" decel="50000">
                                          <p:stCondLst>
                                            <p:cond delay="1668"/>
                                          </p:stCondLst>
                                        </p:cTn>
                                        <p:tgtEl>
                                          <p:spTgt spid="23570"/>
                                        </p:tgtEl>
                                      </p:cBhvr>
                                      <p:to x="100000" y="100000"/>
                                    </p:animScale>
                                    <p:animScale>
                                      <p:cBhvr>
                                        <p:cTn id="35" dur="26">
                                          <p:stCondLst>
                                            <p:cond delay="1808"/>
                                          </p:stCondLst>
                                        </p:cTn>
                                        <p:tgtEl>
                                          <p:spTgt spid="23570"/>
                                        </p:tgtEl>
                                      </p:cBhvr>
                                      <p:to x="100000" y="95000"/>
                                    </p:animScale>
                                    <p:animScale>
                                      <p:cBhvr>
                                        <p:cTn id="36" dur="166" decel="50000">
                                          <p:stCondLst>
                                            <p:cond delay="1834"/>
                                          </p:stCondLst>
                                        </p:cTn>
                                        <p:tgtEl>
                                          <p:spTgt spid="23570"/>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wipe(down)">
                                      <p:cBhvr>
                                        <p:cTn id="39" dur="580">
                                          <p:stCondLst>
                                            <p:cond delay="0"/>
                                          </p:stCondLst>
                                        </p:cTn>
                                        <p:tgtEl>
                                          <p:spTgt spid="2"/>
                                        </p:tgtEl>
                                      </p:cBhvr>
                                    </p:animEffect>
                                    <p:anim calcmode="lin" valueType="num">
                                      <p:cBhvr>
                                        <p:cTn id="40"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45" dur="26">
                                          <p:stCondLst>
                                            <p:cond delay="650"/>
                                          </p:stCondLst>
                                        </p:cTn>
                                        <p:tgtEl>
                                          <p:spTgt spid="2"/>
                                        </p:tgtEl>
                                      </p:cBhvr>
                                      <p:to x="100000" y="60000"/>
                                    </p:animScale>
                                    <p:animScale>
                                      <p:cBhvr>
                                        <p:cTn id="46" dur="166" decel="50000">
                                          <p:stCondLst>
                                            <p:cond delay="676"/>
                                          </p:stCondLst>
                                        </p:cTn>
                                        <p:tgtEl>
                                          <p:spTgt spid="2"/>
                                        </p:tgtEl>
                                      </p:cBhvr>
                                      <p:to x="100000" y="100000"/>
                                    </p:animScale>
                                    <p:animScale>
                                      <p:cBhvr>
                                        <p:cTn id="47" dur="26">
                                          <p:stCondLst>
                                            <p:cond delay="1312"/>
                                          </p:stCondLst>
                                        </p:cTn>
                                        <p:tgtEl>
                                          <p:spTgt spid="2"/>
                                        </p:tgtEl>
                                      </p:cBhvr>
                                      <p:to x="100000" y="80000"/>
                                    </p:animScale>
                                    <p:animScale>
                                      <p:cBhvr>
                                        <p:cTn id="48" dur="166" decel="50000">
                                          <p:stCondLst>
                                            <p:cond delay="1338"/>
                                          </p:stCondLst>
                                        </p:cTn>
                                        <p:tgtEl>
                                          <p:spTgt spid="2"/>
                                        </p:tgtEl>
                                      </p:cBhvr>
                                      <p:to x="100000" y="100000"/>
                                    </p:animScale>
                                    <p:animScale>
                                      <p:cBhvr>
                                        <p:cTn id="49" dur="26">
                                          <p:stCondLst>
                                            <p:cond delay="1642"/>
                                          </p:stCondLst>
                                        </p:cTn>
                                        <p:tgtEl>
                                          <p:spTgt spid="2"/>
                                        </p:tgtEl>
                                      </p:cBhvr>
                                      <p:to x="100000" y="90000"/>
                                    </p:animScale>
                                    <p:animScale>
                                      <p:cBhvr>
                                        <p:cTn id="50" dur="166" decel="50000">
                                          <p:stCondLst>
                                            <p:cond delay="1668"/>
                                          </p:stCondLst>
                                        </p:cTn>
                                        <p:tgtEl>
                                          <p:spTgt spid="2"/>
                                        </p:tgtEl>
                                      </p:cBhvr>
                                      <p:to x="100000" y="100000"/>
                                    </p:animScale>
                                    <p:animScale>
                                      <p:cBhvr>
                                        <p:cTn id="51" dur="26">
                                          <p:stCondLst>
                                            <p:cond delay="1808"/>
                                          </p:stCondLst>
                                        </p:cTn>
                                        <p:tgtEl>
                                          <p:spTgt spid="2"/>
                                        </p:tgtEl>
                                      </p:cBhvr>
                                      <p:to x="100000" y="95000"/>
                                    </p:animScale>
                                    <p:animScale>
                                      <p:cBhvr>
                                        <p:cTn id="52" dur="166" decel="50000">
                                          <p:stCondLst>
                                            <p:cond delay="1834"/>
                                          </p:stCondLst>
                                        </p:cTn>
                                        <p:tgtEl>
                                          <p:spTgt spid="2"/>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23559"/>
                                        </p:tgtEl>
                                        <p:attrNameLst>
                                          <p:attrName>style.visibility</p:attrName>
                                        </p:attrNameLst>
                                      </p:cBhvr>
                                      <p:to>
                                        <p:strVal val="visible"/>
                                      </p:to>
                                    </p:set>
                                    <p:animEffect transition="in" filter="wipe(down)">
                                      <p:cBhvr>
                                        <p:cTn id="57" dur="500"/>
                                        <p:tgtEl>
                                          <p:spTgt spid="23559"/>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23568"/>
                                        </p:tgtEl>
                                        <p:attrNameLst>
                                          <p:attrName>style.visibility</p:attrName>
                                        </p:attrNameLst>
                                      </p:cBhvr>
                                      <p:to>
                                        <p:strVal val="visible"/>
                                      </p:to>
                                    </p:set>
                                    <p:animEffect transition="in" filter="wipe(down)">
                                      <p:cBhvr>
                                        <p:cTn id="60" dur="500"/>
                                        <p:tgtEl>
                                          <p:spTgt spid="23568"/>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3"/>
                                        </p:tgtEl>
                                        <p:attrNameLst>
                                          <p:attrName>style.visibility</p:attrName>
                                        </p:attrNameLst>
                                      </p:cBhvr>
                                      <p:to>
                                        <p:strVal val="visible"/>
                                      </p:to>
                                    </p:set>
                                    <p:animEffect transition="in" filter="wipe(down)">
                                      <p:cBhvr>
                                        <p:cTn id="63" dur="500"/>
                                        <p:tgtEl>
                                          <p:spTgt spid="3"/>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grpId="0" nodeType="clickEffect">
                                  <p:stCondLst>
                                    <p:cond delay="0"/>
                                  </p:stCondLst>
                                  <p:childTnLst>
                                    <p:set>
                                      <p:cBhvr>
                                        <p:cTn id="67" dur="1" fill="hold">
                                          <p:stCondLst>
                                            <p:cond delay="0"/>
                                          </p:stCondLst>
                                        </p:cTn>
                                        <p:tgtEl>
                                          <p:spTgt spid="23560"/>
                                        </p:tgtEl>
                                        <p:attrNameLst>
                                          <p:attrName>style.visibility</p:attrName>
                                        </p:attrNameLst>
                                      </p:cBhvr>
                                      <p:to>
                                        <p:strVal val="visible"/>
                                      </p:to>
                                    </p:set>
                                    <p:anim calcmode="lin" valueType="num">
                                      <p:cBhvr additive="base">
                                        <p:cTn id="68" dur="500" fill="hold"/>
                                        <p:tgtEl>
                                          <p:spTgt spid="23560"/>
                                        </p:tgtEl>
                                        <p:attrNameLst>
                                          <p:attrName>ppt_x</p:attrName>
                                        </p:attrNameLst>
                                      </p:cBhvr>
                                      <p:tavLst>
                                        <p:tav tm="0">
                                          <p:val>
                                            <p:strVal val="#ppt_x"/>
                                          </p:val>
                                        </p:tav>
                                        <p:tav tm="100000">
                                          <p:val>
                                            <p:strVal val="#ppt_x"/>
                                          </p:val>
                                        </p:tav>
                                      </p:tavLst>
                                    </p:anim>
                                    <p:anim calcmode="lin" valueType="num">
                                      <p:cBhvr additive="base">
                                        <p:cTn id="69" dur="500" fill="hold"/>
                                        <p:tgtEl>
                                          <p:spTgt spid="23560"/>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23572"/>
                                        </p:tgtEl>
                                        <p:attrNameLst>
                                          <p:attrName>style.visibility</p:attrName>
                                        </p:attrNameLst>
                                      </p:cBhvr>
                                      <p:to>
                                        <p:strVal val="visible"/>
                                      </p:to>
                                    </p:set>
                                    <p:anim calcmode="lin" valueType="num">
                                      <p:cBhvr additive="base">
                                        <p:cTn id="72" dur="500" fill="hold"/>
                                        <p:tgtEl>
                                          <p:spTgt spid="23572"/>
                                        </p:tgtEl>
                                        <p:attrNameLst>
                                          <p:attrName>ppt_x</p:attrName>
                                        </p:attrNameLst>
                                      </p:cBhvr>
                                      <p:tavLst>
                                        <p:tav tm="0">
                                          <p:val>
                                            <p:strVal val="#ppt_x"/>
                                          </p:val>
                                        </p:tav>
                                        <p:tav tm="100000">
                                          <p:val>
                                            <p:strVal val="#ppt_x"/>
                                          </p:val>
                                        </p:tav>
                                      </p:tavLst>
                                    </p:anim>
                                    <p:anim calcmode="lin" valueType="num">
                                      <p:cBhvr additive="base">
                                        <p:cTn id="73" dur="500" fill="hold"/>
                                        <p:tgtEl>
                                          <p:spTgt spid="23572"/>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4"/>
                                        </p:tgtEl>
                                        <p:attrNameLst>
                                          <p:attrName>style.visibility</p:attrName>
                                        </p:attrNameLst>
                                      </p:cBhvr>
                                      <p:to>
                                        <p:strVal val="visible"/>
                                      </p:to>
                                    </p:set>
                                    <p:anim calcmode="lin" valueType="num">
                                      <p:cBhvr additive="base">
                                        <p:cTn id="76" dur="500" fill="hold"/>
                                        <p:tgtEl>
                                          <p:spTgt spid="4"/>
                                        </p:tgtEl>
                                        <p:attrNameLst>
                                          <p:attrName>ppt_x</p:attrName>
                                        </p:attrNameLst>
                                      </p:cBhvr>
                                      <p:tavLst>
                                        <p:tav tm="0">
                                          <p:val>
                                            <p:strVal val="#ppt_x"/>
                                          </p:val>
                                        </p:tav>
                                        <p:tav tm="100000">
                                          <p:val>
                                            <p:strVal val="#ppt_x"/>
                                          </p:val>
                                        </p:tav>
                                      </p:tavLst>
                                    </p:anim>
                                    <p:anim calcmode="lin" valueType="num">
                                      <p:cBhvr additive="base">
                                        <p:cTn id="7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23561"/>
                                        </p:tgtEl>
                                        <p:attrNameLst>
                                          <p:attrName>style.visibility</p:attrName>
                                        </p:attrNameLst>
                                      </p:cBhvr>
                                      <p:to>
                                        <p:strVal val="visible"/>
                                      </p:to>
                                    </p:set>
                                    <p:animEffect transition="in" filter="wipe(down)">
                                      <p:cBhvr>
                                        <p:cTn id="82" dur="500"/>
                                        <p:tgtEl>
                                          <p:spTgt spid="23561"/>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23569"/>
                                        </p:tgtEl>
                                        <p:attrNameLst>
                                          <p:attrName>style.visibility</p:attrName>
                                        </p:attrNameLst>
                                      </p:cBhvr>
                                      <p:to>
                                        <p:strVal val="visible"/>
                                      </p:to>
                                    </p:set>
                                    <p:animEffect transition="in" filter="wipe(down)">
                                      <p:cBhvr>
                                        <p:cTn id="85" dur="500"/>
                                        <p:tgtEl>
                                          <p:spTgt spid="23569"/>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5"/>
                                        </p:tgtEl>
                                        <p:attrNameLst>
                                          <p:attrName>style.visibility</p:attrName>
                                        </p:attrNameLst>
                                      </p:cBhvr>
                                      <p:to>
                                        <p:strVal val="visible"/>
                                      </p:to>
                                    </p:set>
                                    <p:animEffect transition="in" filter="wipe(down)">
                                      <p:cBhvr>
                                        <p:cTn id="88" dur="500"/>
                                        <p:tgtEl>
                                          <p:spTgt spid="5"/>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23562"/>
                                        </p:tgtEl>
                                        <p:attrNameLst>
                                          <p:attrName>style.visibility</p:attrName>
                                        </p:attrNameLst>
                                      </p:cBhvr>
                                      <p:to>
                                        <p:strVal val="visible"/>
                                      </p:to>
                                    </p:set>
                                    <p:animEffect transition="in" filter="fade">
                                      <p:cBhvr>
                                        <p:cTn id="93" dur="500"/>
                                        <p:tgtEl>
                                          <p:spTgt spid="23562"/>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23571"/>
                                        </p:tgtEl>
                                        <p:attrNameLst>
                                          <p:attrName>style.visibility</p:attrName>
                                        </p:attrNameLst>
                                      </p:cBhvr>
                                      <p:to>
                                        <p:strVal val="visible"/>
                                      </p:to>
                                    </p:set>
                                    <p:animEffect transition="in" filter="fade">
                                      <p:cBhvr>
                                        <p:cTn id="96" dur="500"/>
                                        <p:tgtEl>
                                          <p:spTgt spid="23571"/>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6"/>
                                        </p:tgtEl>
                                        <p:attrNameLst>
                                          <p:attrName>style.visibility</p:attrName>
                                        </p:attrNameLst>
                                      </p:cBhvr>
                                      <p:to>
                                        <p:strVal val="visible"/>
                                      </p:to>
                                    </p:set>
                                    <p:animEffect transition="in" filter="fade">
                                      <p:cBhvr>
                                        <p:cTn id="9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8" grpId="0" animBg="1"/>
      <p:bldP spid="23559" grpId="0" animBg="1"/>
      <p:bldP spid="23560" grpId="0" animBg="1"/>
      <p:bldP spid="23561" grpId="0" animBg="1"/>
      <p:bldP spid="23562" grpId="0" animBg="1"/>
      <p:bldP spid="23568" grpId="0"/>
      <p:bldP spid="23569" grpId="0"/>
      <p:bldP spid="23570" grpId="0"/>
      <p:bldP spid="23571" grpId="0"/>
      <p:bldP spid="23572" grpId="0"/>
      <p:bldP spid="2" grpId="0"/>
      <p:bldP spid="3" grpId="0"/>
      <p:bldP spid="4" grpId="0"/>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Shape 8"/>
          <p:cNvSpPr>
            <a:spLocks/>
          </p:cNvSpPr>
          <p:nvPr/>
        </p:nvSpPr>
        <p:spPr bwMode="auto">
          <a:xfrm rot="5400000">
            <a:off x="6601394" y="2478475"/>
            <a:ext cx="512112" cy="2865082"/>
          </a:xfrm>
          <a:custGeom>
            <a:avLst/>
            <a:gdLst>
              <a:gd name="T0" fmla="*/ 0 w 462"/>
              <a:gd name="T1" fmla="*/ 0 h 2068"/>
              <a:gd name="T2" fmla="*/ 0 w 462"/>
              <a:gd name="T3" fmla="*/ 2068 h 2068"/>
              <a:gd name="T4" fmla="*/ 462 w 462"/>
              <a:gd name="T5" fmla="*/ 1702 h 2068"/>
              <a:gd name="T6" fmla="*/ 462 w 462"/>
              <a:gd name="T7" fmla="*/ 0 h 2068"/>
              <a:gd name="T8" fmla="*/ 0 w 462"/>
              <a:gd name="T9" fmla="*/ 0 h 2068"/>
            </a:gdLst>
            <a:ahLst/>
            <a:cxnLst>
              <a:cxn ang="0">
                <a:pos x="T0" y="T1"/>
              </a:cxn>
              <a:cxn ang="0">
                <a:pos x="T2" y="T3"/>
              </a:cxn>
              <a:cxn ang="0">
                <a:pos x="T4" y="T5"/>
              </a:cxn>
              <a:cxn ang="0">
                <a:pos x="T6" y="T7"/>
              </a:cxn>
              <a:cxn ang="0">
                <a:pos x="T8" y="T9"/>
              </a:cxn>
            </a:cxnLst>
            <a:rect l="0" t="0" r="r" b="b"/>
            <a:pathLst>
              <a:path w="462" h="2068">
                <a:moveTo>
                  <a:pt x="0" y="0"/>
                </a:moveTo>
                <a:lnTo>
                  <a:pt x="0" y="2068"/>
                </a:lnTo>
                <a:lnTo>
                  <a:pt x="462" y="1702"/>
                </a:lnTo>
                <a:lnTo>
                  <a:pt x="46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24" name="Freeform: Shape 10"/>
          <p:cNvSpPr>
            <a:spLocks/>
          </p:cNvSpPr>
          <p:nvPr/>
        </p:nvSpPr>
        <p:spPr bwMode="auto">
          <a:xfrm rot="5400000">
            <a:off x="8235960" y="3740019"/>
            <a:ext cx="1015357" cy="547247"/>
          </a:xfrm>
          <a:custGeom>
            <a:avLst/>
            <a:gdLst>
              <a:gd name="T0" fmla="*/ 458 w 916"/>
              <a:gd name="T1" fmla="*/ 0 h 395"/>
              <a:gd name="T2" fmla="*/ 916 w 916"/>
              <a:gd name="T3" fmla="*/ 395 h 395"/>
              <a:gd name="T4" fmla="*/ 458 w 916"/>
              <a:gd name="T5" fmla="*/ 395 h 395"/>
              <a:gd name="T6" fmla="*/ 0 w 916"/>
              <a:gd name="T7" fmla="*/ 395 h 395"/>
              <a:gd name="T8" fmla="*/ 458 w 916"/>
              <a:gd name="T9" fmla="*/ 0 h 395"/>
            </a:gdLst>
            <a:ahLst/>
            <a:cxnLst>
              <a:cxn ang="0">
                <a:pos x="T0" y="T1"/>
              </a:cxn>
              <a:cxn ang="0">
                <a:pos x="T2" y="T3"/>
              </a:cxn>
              <a:cxn ang="0">
                <a:pos x="T4" y="T5"/>
              </a:cxn>
              <a:cxn ang="0">
                <a:pos x="T6" y="T7"/>
              </a:cxn>
              <a:cxn ang="0">
                <a:pos x="T8" y="T9"/>
              </a:cxn>
            </a:cxnLst>
            <a:rect l="0" t="0" r="r" b="b"/>
            <a:pathLst>
              <a:path w="916" h="395">
                <a:moveTo>
                  <a:pt x="458" y="0"/>
                </a:moveTo>
                <a:lnTo>
                  <a:pt x="916" y="395"/>
                </a:lnTo>
                <a:lnTo>
                  <a:pt x="458" y="395"/>
                </a:lnTo>
                <a:lnTo>
                  <a:pt x="0" y="395"/>
                </a:lnTo>
                <a:lnTo>
                  <a:pt x="4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sz="1000" dirty="0">
              <a:solidFill>
                <a:schemeClr val="bg1">
                  <a:lumMod val="50000"/>
                </a:schemeClr>
              </a:solidFill>
              <a:latin typeface="微软雅黑" pitchFamily="34" charset="-122"/>
              <a:ea typeface="微软雅黑" pitchFamily="34" charset="-122"/>
            </a:endParaRPr>
          </a:p>
        </p:txBody>
      </p:sp>
      <p:sp>
        <p:nvSpPr>
          <p:cNvPr id="25" name="Freeform: Shape 11"/>
          <p:cNvSpPr>
            <a:spLocks/>
          </p:cNvSpPr>
          <p:nvPr/>
        </p:nvSpPr>
        <p:spPr bwMode="auto">
          <a:xfrm rot="5400000">
            <a:off x="8489799" y="3486179"/>
            <a:ext cx="507678" cy="547247"/>
          </a:xfrm>
          <a:custGeom>
            <a:avLst/>
            <a:gdLst>
              <a:gd name="T0" fmla="*/ 458 w 458"/>
              <a:gd name="T1" fmla="*/ 0 h 395"/>
              <a:gd name="T2" fmla="*/ 0 w 458"/>
              <a:gd name="T3" fmla="*/ 395 h 395"/>
              <a:gd name="T4" fmla="*/ 227 w 458"/>
              <a:gd name="T5" fmla="*/ 395 h 395"/>
              <a:gd name="T6" fmla="*/ 0 w 458"/>
              <a:gd name="T7" fmla="*/ 395 h 395"/>
              <a:gd name="T8" fmla="*/ 210 w 458"/>
              <a:gd name="T9" fmla="*/ 214 h 395"/>
              <a:gd name="T10" fmla="*/ 458 w 458"/>
              <a:gd name="T11" fmla="*/ 0 h 395"/>
            </a:gdLst>
            <a:ahLst/>
            <a:cxnLst>
              <a:cxn ang="0">
                <a:pos x="T0" y="T1"/>
              </a:cxn>
              <a:cxn ang="0">
                <a:pos x="T2" y="T3"/>
              </a:cxn>
              <a:cxn ang="0">
                <a:pos x="T4" y="T5"/>
              </a:cxn>
              <a:cxn ang="0">
                <a:pos x="T6" y="T7"/>
              </a:cxn>
              <a:cxn ang="0">
                <a:pos x="T8" y="T9"/>
              </a:cxn>
              <a:cxn ang="0">
                <a:pos x="T10" y="T11"/>
              </a:cxn>
            </a:cxnLst>
            <a:rect l="0" t="0" r="r" b="b"/>
            <a:pathLst>
              <a:path w="458" h="395">
                <a:moveTo>
                  <a:pt x="458" y="0"/>
                </a:moveTo>
                <a:lnTo>
                  <a:pt x="0" y="395"/>
                </a:lnTo>
                <a:lnTo>
                  <a:pt x="227" y="395"/>
                </a:lnTo>
                <a:lnTo>
                  <a:pt x="0" y="395"/>
                </a:lnTo>
                <a:lnTo>
                  <a:pt x="210" y="214"/>
                </a:lnTo>
                <a:lnTo>
                  <a:pt x="458"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sz="1000" dirty="0">
              <a:solidFill>
                <a:schemeClr val="bg1">
                  <a:lumMod val="50000"/>
                </a:schemeClr>
              </a:solidFill>
              <a:latin typeface="微软雅黑" pitchFamily="34" charset="-122"/>
              <a:ea typeface="微软雅黑" pitchFamily="34" charset="-122"/>
            </a:endParaRPr>
          </a:p>
        </p:txBody>
      </p:sp>
      <p:sp>
        <p:nvSpPr>
          <p:cNvPr id="26" name="Freeform: Shape 12"/>
          <p:cNvSpPr>
            <a:spLocks/>
          </p:cNvSpPr>
          <p:nvPr/>
        </p:nvSpPr>
        <p:spPr bwMode="auto">
          <a:xfrm rot="5400000">
            <a:off x="8489799" y="3486179"/>
            <a:ext cx="507678" cy="547247"/>
          </a:xfrm>
          <a:custGeom>
            <a:avLst/>
            <a:gdLst>
              <a:gd name="T0" fmla="*/ 458 w 458"/>
              <a:gd name="T1" fmla="*/ 0 h 395"/>
              <a:gd name="T2" fmla="*/ 0 w 458"/>
              <a:gd name="T3" fmla="*/ 395 h 395"/>
              <a:gd name="T4" fmla="*/ 227 w 458"/>
              <a:gd name="T5" fmla="*/ 395 h 395"/>
              <a:gd name="T6" fmla="*/ 0 w 458"/>
              <a:gd name="T7" fmla="*/ 395 h 395"/>
              <a:gd name="T8" fmla="*/ 210 w 458"/>
              <a:gd name="T9" fmla="*/ 214 h 395"/>
              <a:gd name="T10" fmla="*/ 458 w 458"/>
              <a:gd name="T11" fmla="*/ 0 h 395"/>
            </a:gdLst>
            <a:ahLst/>
            <a:cxnLst>
              <a:cxn ang="0">
                <a:pos x="T0" y="T1"/>
              </a:cxn>
              <a:cxn ang="0">
                <a:pos x="T2" y="T3"/>
              </a:cxn>
              <a:cxn ang="0">
                <a:pos x="T4" y="T5"/>
              </a:cxn>
              <a:cxn ang="0">
                <a:pos x="T6" y="T7"/>
              </a:cxn>
              <a:cxn ang="0">
                <a:pos x="T8" y="T9"/>
              </a:cxn>
              <a:cxn ang="0">
                <a:pos x="T10" y="T11"/>
              </a:cxn>
            </a:cxnLst>
            <a:rect l="0" t="0" r="r" b="b"/>
            <a:pathLst>
              <a:path w="458" h="395">
                <a:moveTo>
                  <a:pt x="458" y="0"/>
                </a:moveTo>
                <a:lnTo>
                  <a:pt x="0" y="395"/>
                </a:lnTo>
                <a:lnTo>
                  <a:pt x="227" y="395"/>
                </a:lnTo>
                <a:lnTo>
                  <a:pt x="0" y="395"/>
                </a:lnTo>
                <a:lnTo>
                  <a:pt x="210" y="214"/>
                </a:lnTo>
                <a:lnTo>
                  <a:pt x="4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sz="1000" dirty="0">
              <a:solidFill>
                <a:schemeClr val="bg1">
                  <a:lumMod val="50000"/>
                </a:schemeClr>
              </a:solidFill>
              <a:latin typeface="微软雅黑" pitchFamily="34" charset="-122"/>
              <a:ea typeface="微软雅黑" pitchFamily="34" charset="-122"/>
            </a:endParaRPr>
          </a:p>
        </p:txBody>
      </p:sp>
      <p:sp>
        <p:nvSpPr>
          <p:cNvPr id="27" name="Freeform: Shape 13"/>
          <p:cNvSpPr>
            <a:spLocks/>
          </p:cNvSpPr>
          <p:nvPr/>
        </p:nvSpPr>
        <p:spPr bwMode="auto">
          <a:xfrm rot="5400000">
            <a:off x="8489799" y="3993859"/>
            <a:ext cx="507678" cy="547247"/>
          </a:xfrm>
          <a:custGeom>
            <a:avLst/>
            <a:gdLst>
              <a:gd name="T0" fmla="*/ 0 w 458"/>
              <a:gd name="T1" fmla="*/ 0 h 395"/>
              <a:gd name="T2" fmla="*/ 0 w 458"/>
              <a:gd name="T3" fmla="*/ 0 h 395"/>
              <a:gd name="T4" fmla="*/ 458 w 458"/>
              <a:gd name="T5" fmla="*/ 395 h 395"/>
              <a:gd name="T6" fmla="*/ 458 w 458"/>
              <a:gd name="T7" fmla="*/ 395 h 395"/>
              <a:gd name="T8" fmla="*/ 0 w 458"/>
              <a:gd name="T9" fmla="*/ 0 h 395"/>
            </a:gdLst>
            <a:ahLst/>
            <a:cxnLst>
              <a:cxn ang="0">
                <a:pos x="T0" y="T1"/>
              </a:cxn>
              <a:cxn ang="0">
                <a:pos x="T2" y="T3"/>
              </a:cxn>
              <a:cxn ang="0">
                <a:pos x="T4" y="T5"/>
              </a:cxn>
              <a:cxn ang="0">
                <a:pos x="T6" y="T7"/>
              </a:cxn>
              <a:cxn ang="0">
                <a:pos x="T8" y="T9"/>
              </a:cxn>
            </a:cxnLst>
            <a:rect l="0" t="0" r="r" b="b"/>
            <a:pathLst>
              <a:path w="458" h="395">
                <a:moveTo>
                  <a:pt x="0" y="0"/>
                </a:moveTo>
                <a:lnTo>
                  <a:pt x="0" y="0"/>
                </a:lnTo>
                <a:lnTo>
                  <a:pt x="458" y="395"/>
                </a:lnTo>
                <a:lnTo>
                  <a:pt x="458" y="395"/>
                </a:lnTo>
                <a:lnTo>
                  <a:pt x="0" y="0"/>
                </a:lnTo>
                <a:close/>
              </a:path>
            </a:pathLst>
          </a:custGeom>
          <a:solidFill>
            <a:srgbClr val="AEADCC"/>
          </a:solidFill>
          <a:ln>
            <a:noFill/>
          </a:ln>
          <a:extLs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sz="1000" dirty="0">
              <a:solidFill>
                <a:schemeClr val="bg1">
                  <a:lumMod val="50000"/>
                </a:schemeClr>
              </a:solidFill>
              <a:latin typeface="微软雅黑" pitchFamily="34" charset="-122"/>
              <a:ea typeface="微软雅黑" pitchFamily="34" charset="-122"/>
            </a:endParaRPr>
          </a:p>
        </p:txBody>
      </p:sp>
      <p:sp>
        <p:nvSpPr>
          <p:cNvPr id="28" name="Freeform: Shape 14"/>
          <p:cNvSpPr>
            <a:spLocks/>
          </p:cNvSpPr>
          <p:nvPr/>
        </p:nvSpPr>
        <p:spPr bwMode="auto">
          <a:xfrm rot="5400000">
            <a:off x="8489799" y="3993859"/>
            <a:ext cx="507678" cy="547247"/>
          </a:xfrm>
          <a:custGeom>
            <a:avLst/>
            <a:gdLst>
              <a:gd name="T0" fmla="*/ 0 w 458"/>
              <a:gd name="T1" fmla="*/ 0 h 395"/>
              <a:gd name="T2" fmla="*/ 0 w 458"/>
              <a:gd name="T3" fmla="*/ 0 h 395"/>
              <a:gd name="T4" fmla="*/ 458 w 458"/>
              <a:gd name="T5" fmla="*/ 395 h 395"/>
              <a:gd name="T6" fmla="*/ 458 w 458"/>
              <a:gd name="T7" fmla="*/ 395 h 395"/>
              <a:gd name="T8" fmla="*/ 0 w 458"/>
              <a:gd name="T9" fmla="*/ 0 h 395"/>
            </a:gdLst>
            <a:ahLst/>
            <a:cxnLst>
              <a:cxn ang="0">
                <a:pos x="T0" y="T1"/>
              </a:cxn>
              <a:cxn ang="0">
                <a:pos x="T2" y="T3"/>
              </a:cxn>
              <a:cxn ang="0">
                <a:pos x="T4" y="T5"/>
              </a:cxn>
              <a:cxn ang="0">
                <a:pos x="T6" y="T7"/>
              </a:cxn>
              <a:cxn ang="0">
                <a:pos x="T8" y="T9"/>
              </a:cxn>
            </a:cxnLst>
            <a:rect l="0" t="0" r="r" b="b"/>
            <a:pathLst>
              <a:path w="458" h="395">
                <a:moveTo>
                  <a:pt x="0" y="0"/>
                </a:moveTo>
                <a:lnTo>
                  <a:pt x="0" y="0"/>
                </a:lnTo>
                <a:lnTo>
                  <a:pt x="458" y="395"/>
                </a:lnTo>
                <a:lnTo>
                  <a:pt x="458" y="39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sz="1000" dirty="0">
              <a:solidFill>
                <a:schemeClr val="bg1">
                  <a:lumMod val="50000"/>
                </a:schemeClr>
              </a:solidFill>
              <a:latin typeface="微软雅黑" pitchFamily="34" charset="-122"/>
              <a:ea typeface="微软雅黑" pitchFamily="34" charset="-122"/>
            </a:endParaRPr>
          </a:p>
        </p:txBody>
      </p:sp>
      <p:sp>
        <p:nvSpPr>
          <p:cNvPr id="29" name="Freeform: Shape 16"/>
          <p:cNvSpPr>
            <a:spLocks/>
          </p:cNvSpPr>
          <p:nvPr/>
        </p:nvSpPr>
        <p:spPr bwMode="auto">
          <a:xfrm rot="5400000">
            <a:off x="6572993" y="2506877"/>
            <a:ext cx="512112" cy="2808279"/>
          </a:xfrm>
          <a:custGeom>
            <a:avLst/>
            <a:gdLst>
              <a:gd name="T0" fmla="*/ 462 w 462"/>
              <a:gd name="T1" fmla="*/ 0 h 2027"/>
              <a:gd name="T2" fmla="*/ 231 w 462"/>
              <a:gd name="T3" fmla="*/ 0 h 2027"/>
              <a:gd name="T4" fmla="*/ 0 w 462"/>
              <a:gd name="T5" fmla="*/ 0 h 2027"/>
              <a:gd name="T6" fmla="*/ 0 w 462"/>
              <a:gd name="T7" fmla="*/ 2027 h 2027"/>
              <a:gd name="T8" fmla="*/ 462 w 462"/>
              <a:gd name="T9" fmla="*/ 1661 h 2027"/>
              <a:gd name="T10" fmla="*/ 462 w 462"/>
              <a:gd name="T11" fmla="*/ 0 h 2027"/>
            </a:gdLst>
            <a:ahLst/>
            <a:cxnLst>
              <a:cxn ang="0">
                <a:pos x="T0" y="T1"/>
              </a:cxn>
              <a:cxn ang="0">
                <a:pos x="T2" y="T3"/>
              </a:cxn>
              <a:cxn ang="0">
                <a:pos x="T4" y="T5"/>
              </a:cxn>
              <a:cxn ang="0">
                <a:pos x="T6" y="T7"/>
              </a:cxn>
              <a:cxn ang="0">
                <a:pos x="T8" y="T9"/>
              </a:cxn>
              <a:cxn ang="0">
                <a:pos x="T10" y="T11"/>
              </a:cxn>
            </a:cxnLst>
            <a:rect l="0" t="0" r="r" b="b"/>
            <a:pathLst>
              <a:path w="462" h="2027">
                <a:moveTo>
                  <a:pt x="462" y="0"/>
                </a:moveTo>
                <a:lnTo>
                  <a:pt x="231" y="0"/>
                </a:lnTo>
                <a:lnTo>
                  <a:pt x="0" y="0"/>
                </a:lnTo>
                <a:lnTo>
                  <a:pt x="0" y="2027"/>
                </a:lnTo>
                <a:lnTo>
                  <a:pt x="462" y="1661"/>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0" name="Freeform: Shape 18"/>
          <p:cNvSpPr>
            <a:spLocks/>
          </p:cNvSpPr>
          <p:nvPr/>
        </p:nvSpPr>
        <p:spPr bwMode="auto">
          <a:xfrm rot="5400000">
            <a:off x="8235960" y="3740019"/>
            <a:ext cx="1015357" cy="547247"/>
          </a:xfrm>
          <a:custGeom>
            <a:avLst/>
            <a:gdLst>
              <a:gd name="T0" fmla="*/ 458 w 916"/>
              <a:gd name="T1" fmla="*/ 0 h 395"/>
              <a:gd name="T2" fmla="*/ 458 w 916"/>
              <a:gd name="T3" fmla="*/ 0 h 395"/>
              <a:gd name="T4" fmla="*/ 210 w 916"/>
              <a:gd name="T5" fmla="*/ 214 h 395"/>
              <a:gd name="T6" fmla="*/ 0 w 916"/>
              <a:gd name="T7" fmla="*/ 395 h 395"/>
              <a:gd name="T8" fmla="*/ 227 w 916"/>
              <a:gd name="T9" fmla="*/ 395 h 395"/>
              <a:gd name="T10" fmla="*/ 458 w 916"/>
              <a:gd name="T11" fmla="*/ 395 h 395"/>
              <a:gd name="T12" fmla="*/ 689 w 916"/>
              <a:gd name="T13" fmla="*/ 395 h 395"/>
              <a:gd name="T14" fmla="*/ 916 w 916"/>
              <a:gd name="T15" fmla="*/ 395 h 395"/>
              <a:gd name="T16" fmla="*/ 458 w 916"/>
              <a:gd name="T17"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6" h="395">
                <a:moveTo>
                  <a:pt x="458" y="0"/>
                </a:moveTo>
                <a:lnTo>
                  <a:pt x="458" y="0"/>
                </a:lnTo>
                <a:lnTo>
                  <a:pt x="210" y="214"/>
                </a:lnTo>
                <a:lnTo>
                  <a:pt x="0" y="395"/>
                </a:lnTo>
                <a:lnTo>
                  <a:pt x="227" y="395"/>
                </a:lnTo>
                <a:lnTo>
                  <a:pt x="458" y="395"/>
                </a:lnTo>
                <a:lnTo>
                  <a:pt x="689" y="395"/>
                </a:lnTo>
                <a:lnTo>
                  <a:pt x="916" y="395"/>
                </a:lnTo>
                <a:lnTo>
                  <a:pt x="4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sz="1000" dirty="0">
              <a:solidFill>
                <a:schemeClr val="bg1">
                  <a:lumMod val="50000"/>
                </a:schemeClr>
              </a:solidFill>
              <a:latin typeface="微软雅黑" pitchFamily="34" charset="-122"/>
              <a:ea typeface="微软雅黑" pitchFamily="34" charset="-122"/>
            </a:endParaRPr>
          </a:p>
        </p:txBody>
      </p:sp>
      <p:sp>
        <p:nvSpPr>
          <p:cNvPr id="31" name="Freeform: Shape 20"/>
          <p:cNvSpPr>
            <a:spLocks/>
          </p:cNvSpPr>
          <p:nvPr/>
        </p:nvSpPr>
        <p:spPr bwMode="auto">
          <a:xfrm rot="5400000">
            <a:off x="5901749" y="2334889"/>
            <a:ext cx="517655" cy="2122488"/>
          </a:xfrm>
          <a:custGeom>
            <a:avLst/>
            <a:gdLst>
              <a:gd name="T0" fmla="*/ 0 w 467"/>
              <a:gd name="T1" fmla="*/ 1532 h 1532"/>
              <a:gd name="T2" fmla="*/ 0 w 467"/>
              <a:gd name="T3" fmla="*/ 0 h 1532"/>
              <a:gd name="T4" fmla="*/ 467 w 467"/>
              <a:gd name="T5" fmla="*/ 366 h 1532"/>
              <a:gd name="T6" fmla="*/ 467 w 467"/>
              <a:gd name="T7" fmla="*/ 1532 h 1532"/>
              <a:gd name="T8" fmla="*/ 0 w 467"/>
              <a:gd name="T9" fmla="*/ 1532 h 1532"/>
            </a:gdLst>
            <a:ahLst/>
            <a:cxnLst>
              <a:cxn ang="0">
                <a:pos x="T0" y="T1"/>
              </a:cxn>
              <a:cxn ang="0">
                <a:pos x="T2" y="T3"/>
              </a:cxn>
              <a:cxn ang="0">
                <a:pos x="T4" y="T5"/>
              </a:cxn>
              <a:cxn ang="0">
                <a:pos x="T6" y="T7"/>
              </a:cxn>
              <a:cxn ang="0">
                <a:pos x="T8" y="T9"/>
              </a:cxn>
            </a:cxnLst>
            <a:rect l="0" t="0" r="r" b="b"/>
            <a:pathLst>
              <a:path w="467" h="1532">
                <a:moveTo>
                  <a:pt x="0" y="1532"/>
                </a:moveTo>
                <a:lnTo>
                  <a:pt x="0" y="0"/>
                </a:lnTo>
                <a:lnTo>
                  <a:pt x="467" y="366"/>
                </a:lnTo>
                <a:lnTo>
                  <a:pt x="467" y="1532"/>
                </a:lnTo>
                <a:lnTo>
                  <a:pt x="0" y="15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2" name="Freeform: Shape 22"/>
          <p:cNvSpPr>
            <a:spLocks/>
          </p:cNvSpPr>
          <p:nvPr/>
        </p:nvSpPr>
        <p:spPr bwMode="auto">
          <a:xfrm rot="5400000">
            <a:off x="4373587" y="3119600"/>
            <a:ext cx="1016465" cy="548633"/>
          </a:xfrm>
          <a:custGeom>
            <a:avLst/>
            <a:gdLst>
              <a:gd name="T0" fmla="*/ 458 w 917"/>
              <a:gd name="T1" fmla="*/ 396 h 396"/>
              <a:gd name="T2" fmla="*/ 917 w 917"/>
              <a:gd name="T3" fmla="*/ 0 h 396"/>
              <a:gd name="T4" fmla="*/ 458 w 917"/>
              <a:gd name="T5" fmla="*/ 0 h 396"/>
              <a:gd name="T6" fmla="*/ 0 w 917"/>
              <a:gd name="T7" fmla="*/ 0 h 396"/>
              <a:gd name="T8" fmla="*/ 458 w 917"/>
              <a:gd name="T9" fmla="*/ 396 h 396"/>
            </a:gdLst>
            <a:ahLst/>
            <a:cxnLst>
              <a:cxn ang="0">
                <a:pos x="T0" y="T1"/>
              </a:cxn>
              <a:cxn ang="0">
                <a:pos x="T2" y="T3"/>
              </a:cxn>
              <a:cxn ang="0">
                <a:pos x="T4" y="T5"/>
              </a:cxn>
              <a:cxn ang="0">
                <a:pos x="T6" y="T7"/>
              </a:cxn>
              <a:cxn ang="0">
                <a:pos x="T8" y="T9"/>
              </a:cxn>
            </a:cxnLst>
            <a:rect l="0" t="0" r="r" b="b"/>
            <a:pathLst>
              <a:path w="917" h="396">
                <a:moveTo>
                  <a:pt x="458" y="396"/>
                </a:moveTo>
                <a:lnTo>
                  <a:pt x="917" y="0"/>
                </a:lnTo>
                <a:lnTo>
                  <a:pt x="458" y="0"/>
                </a:lnTo>
                <a:lnTo>
                  <a:pt x="0" y="0"/>
                </a:lnTo>
                <a:lnTo>
                  <a:pt x="458" y="39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3" name="Freeform: Shape 23"/>
          <p:cNvSpPr>
            <a:spLocks/>
          </p:cNvSpPr>
          <p:nvPr/>
        </p:nvSpPr>
        <p:spPr bwMode="auto">
          <a:xfrm rot="5400000">
            <a:off x="4373587" y="3119600"/>
            <a:ext cx="1016465" cy="548633"/>
          </a:xfrm>
          <a:custGeom>
            <a:avLst/>
            <a:gdLst>
              <a:gd name="T0" fmla="*/ 917 w 917"/>
              <a:gd name="T1" fmla="*/ 0 h 396"/>
              <a:gd name="T2" fmla="*/ 917 w 917"/>
              <a:gd name="T3" fmla="*/ 0 h 396"/>
              <a:gd name="T4" fmla="*/ 458 w 917"/>
              <a:gd name="T5" fmla="*/ 396 h 396"/>
              <a:gd name="T6" fmla="*/ 0 w 917"/>
              <a:gd name="T7" fmla="*/ 0 h 396"/>
              <a:gd name="T8" fmla="*/ 0 w 917"/>
              <a:gd name="T9" fmla="*/ 0 h 396"/>
              <a:gd name="T10" fmla="*/ 458 w 917"/>
              <a:gd name="T11" fmla="*/ 396 h 396"/>
              <a:gd name="T12" fmla="*/ 917 w 917"/>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7" h="396">
                <a:moveTo>
                  <a:pt x="917" y="0"/>
                </a:moveTo>
                <a:lnTo>
                  <a:pt x="917" y="0"/>
                </a:lnTo>
                <a:lnTo>
                  <a:pt x="458" y="396"/>
                </a:lnTo>
                <a:lnTo>
                  <a:pt x="0" y="0"/>
                </a:lnTo>
                <a:lnTo>
                  <a:pt x="0" y="0"/>
                </a:lnTo>
                <a:lnTo>
                  <a:pt x="458" y="396"/>
                </a:lnTo>
                <a:lnTo>
                  <a:pt x="917"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4" name="Freeform: Shape 24"/>
          <p:cNvSpPr>
            <a:spLocks/>
          </p:cNvSpPr>
          <p:nvPr/>
        </p:nvSpPr>
        <p:spPr bwMode="auto">
          <a:xfrm rot="5400000">
            <a:off x="4373587" y="3119600"/>
            <a:ext cx="1016465" cy="548633"/>
          </a:xfrm>
          <a:custGeom>
            <a:avLst/>
            <a:gdLst>
              <a:gd name="T0" fmla="*/ 917 w 917"/>
              <a:gd name="T1" fmla="*/ 0 h 396"/>
              <a:gd name="T2" fmla="*/ 917 w 917"/>
              <a:gd name="T3" fmla="*/ 0 h 396"/>
              <a:gd name="T4" fmla="*/ 458 w 917"/>
              <a:gd name="T5" fmla="*/ 396 h 396"/>
              <a:gd name="T6" fmla="*/ 0 w 917"/>
              <a:gd name="T7" fmla="*/ 0 h 396"/>
              <a:gd name="T8" fmla="*/ 0 w 917"/>
              <a:gd name="T9" fmla="*/ 0 h 396"/>
              <a:gd name="T10" fmla="*/ 458 w 917"/>
              <a:gd name="T11" fmla="*/ 396 h 396"/>
              <a:gd name="T12" fmla="*/ 917 w 917"/>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7" h="396">
                <a:moveTo>
                  <a:pt x="917" y="0"/>
                </a:moveTo>
                <a:lnTo>
                  <a:pt x="917" y="0"/>
                </a:lnTo>
                <a:lnTo>
                  <a:pt x="458" y="396"/>
                </a:lnTo>
                <a:lnTo>
                  <a:pt x="0" y="0"/>
                </a:lnTo>
                <a:lnTo>
                  <a:pt x="0" y="0"/>
                </a:lnTo>
                <a:lnTo>
                  <a:pt x="458" y="396"/>
                </a:lnTo>
                <a:lnTo>
                  <a:pt x="9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5" name="Freeform: Shape 25"/>
          <p:cNvSpPr>
            <a:spLocks/>
          </p:cNvSpPr>
          <p:nvPr/>
        </p:nvSpPr>
        <p:spPr bwMode="auto">
          <a:xfrm rot="5400000">
            <a:off x="5680746" y="2361074"/>
            <a:ext cx="1016465" cy="2065685"/>
          </a:xfrm>
          <a:custGeom>
            <a:avLst/>
            <a:gdLst>
              <a:gd name="T0" fmla="*/ 227 w 917"/>
              <a:gd name="T1" fmla="*/ 1491 h 1491"/>
              <a:gd name="T2" fmla="*/ 0 w 917"/>
              <a:gd name="T3" fmla="*/ 1491 h 1491"/>
              <a:gd name="T4" fmla="*/ 227 w 917"/>
              <a:gd name="T5" fmla="*/ 1491 h 1491"/>
              <a:gd name="T6" fmla="*/ 227 w 917"/>
              <a:gd name="T7" fmla="*/ 1491 h 1491"/>
              <a:gd name="T8" fmla="*/ 227 w 917"/>
              <a:gd name="T9" fmla="*/ 0 h 1491"/>
              <a:gd name="T10" fmla="*/ 227 w 917"/>
              <a:gd name="T11" fmla="*/ 0 h 1491"/>
              <a:gd name="T12" fmla="*/ 694 w 917"/>
              <a:gd name="T13" fmla="*/ 366 h 1491"/>
              <a:gd name="T14" fmla="*/ 694 w 917"/>
              <a:gd name="T15" fmla="*/ 1491 h 1491"/>
              <a:gd name="T16" fmla="*/ 917 w 917"/>
              <a:gd name="T17" fmla="*/ 1491 h 1491"/>
              <a:gd name="T18" fmla="*/ 917 w 917"/>
              <a:gd name="T19" fmla="*/ 1491 h 1491"/>
              <a:gd name="T20" fmla="*/ 694 w 917"/>
              <a:gd name="T21" fmla="*/ 1491 h 1491"/>
              <a:gd name="T22" fmla="*/ 694 w 917"/>
              <a:gd name="T23" fmla="*/ 366 h 1491"/>
              <a:gd name="T24" fmla="*/ 227 w 917"/>
              <a:gd name="T25" fmla="*/ 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7" h="1491">
                <a:moveTo>
                  <a:pt x="227" y="1491"/>
                </a:moveTo>
                <a:lnTo>
                  <a:pt x="0" y="1491"/>
                </a:lnTo>
                <a:lnTo>
                  <a:pt x="227" y="1491"/>
                </a:lnTo>
                <a:lnTo>
                  <a:pt x="227" y="1491"/>
                </a:lnTo>
                <a:close/>
                <a:moveTo>
                  <a:pt x="227" y="0"/>
                </a:moveTo>
                <a:lnTo>
                  <a:pt x="227" y="0"/>
                </a:lnTo>
                <a:lnTo>
                  <a:pt x="694" y="366"/>
                </a:lnTo>
                <a:lnTo>
                  <a:pt x="694" y="1491"/>
                </a:lnTo>
                <a:lnTo>
                  <a:pt x="917" y="1491"/>
                </a:lnTo>
                <a:lnTo>
                  <a:pt x="917" y="1491"/>
                </a:lnTo>
                <a:lnTo>
                  <a:pt x="694" y="1491"/>
                </a:lnTo>
                <a:lnTo>
                  <a:pt x="694" y="366"/>
                </a:lnTo>
                <a:lnTo>
                  <a:pt x="227"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6" name="Freeform: Shape 26"/>
          <p:cNvSpPr>
            <a:spLocks/>
          </p:cNvSpPr>
          <p:nvPr/>
        </p:nvSpPr>
        <p:spPr bwMode="auto">
          <a:xfrm rot="5400000">
            <a:off x="5680746" y="2361074"/>
            <a:ext cx="1016465" cy="2065685"/>
          </a:xfrm>
          <a:custGeom>
            <a:avLst/>
            <a:gdLst>
              <a:gd name="T0" fmla="*/ 227 w 917"/>
              <a:gd name="T1" fmla="*/ 1491 h 1491"/>
              <a:gd name="T2" fmla="*/ 0 w 917"/>
              <a:gd name="T3" fmla="*/ 1491 h 1491"/>
              <a:gd name="T4" fmla="*/ 227 w 917"/>
              <a:gd name="T5" fmla="*/ 1491 h 1491"/>
              <a:gd name="T6" fmla="*/ 227 w 917"/>
              <a:gd name="T7" fmla="*/ 1491 h 1491"/>
              <a:gd name="T8" fmla="*/ 227 w 917"/>
              <a:gd name="T9" fmla="*/ 0 h 1491"/>
              <a:gd name="T10" fmla="*/ 227 w 917"/>
              <a:gd name="T11" fmla="*/ 0 h 1491"/>
              <a:gd name="T12" fmla="*/ 694 w 917"/>
              <a:gd name="T13" fmla="*/ 366 h 1491"/>
              <a:gd name="T14" fmla="*/ 694 w 917"/>
              <a:gd name="T15" fmla="*/ 1491 h 1491"/>
              <a:gd name="T16" fmla="*/ 917 w 917"/>
              <a:gd name="T17" fmla="*/ 1491 h 1491"/>
              <a:gd name="T18" fmla="*/ 917 w 917"/>
              <a:gd name="T19" fmla="*/ 1491 h 1491"/>
              <a:gd name="T20" fmla="*/ 694 w 917"/>
              <a:gd name="T21" fmla="*/ 1491 h 1491"/>
              <a:gd name="T22" fmla="*/ 694 w 917"/>
              <a:gd name="T23" fmla="*/ 366 h 1491"/>
              <a:gd name="T24" fmla="*/ 227 w 917"/>
              <a:gd name="T25" fmla="*/ 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7" h="1491">
                <a:moveTo>
                  <a:pt x="227" y="1491"/>
                </a:moveTo>
                <a:lnTo>
                  <a:pt x="0" y="1491"/>
                </a:lnTo>
                <a:lnTo>
                  <a:pt x="227" y="1491"/>
                </a:lnTo>
                <a:lnTo>
                  <a:pt x="227" y="1491"/>
                </a:lnTo>
                <a:moveTo>
                  <a:pt x="227" y="0"/>
                </a:moveTo>
                <a:lnTo>
                  <a:pt x="227" y="0"/>
                </a:lnTo>
                <a:lnTo>
                  <a:pt x="694" y="366"/>
                </a:lnTo>
                <a:lnTo>
                  <a:pt x="694" y="1491"/>
                </a:lnTo>
                <a:lnTo>
                  <a:pt x="917" y="1491"/>
                </a:lnTo>
                <a:lnTo>
                  <a:pt x="917" y="1491"/>
                </a:lnTo>
                <a:lnTo>
                  <a:pt x="694" y="1491"/>
                </a:lnTo>
                <a:lnTo>
                  <a:pt x="694" y="366"/>
                </a:lnTo>
                <a:lnTo>
                  <a:pt x="2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7" name="Freeform: Shape 29"/>
          <p:cNvSpPr>
            <a:spLocks/>
          </p:cNvSpPr>
          <p:nvPr/>
        </p:nvSpPr>
        <p:spPr bwMode="auto">
          <a:xfrm rot="5400000">
            <a:off x="4373587" y="3119600"/>
            <a:ext cx="1016465" cy="548633"/>
          </a:xfrm>
          <a:custGeom>
            <a:avLst/>
            <a:gdLst>
              <a:gd name="T0" fmla="*/ 917 w 917"/>
              <a:gd name="T1" fmla="*/ 0 h 396"/>
              <a:gd name="T2" fmla="*/ 694 w 917"/>
              <a:gd name="T3" fmla="*/ 0 h 396"/>
              <a:gd name="T4" fmla="*/ 458 w 917"/>
              <a:gd name="T5" fmla="*/ 0 h 396"/>
              <a:gd name="T6" fmla="*/ 227 w 917"/>
              <a:gd name="T7" fmla="*/ 0 h 396"/>
              <a:gd name="T8" fmla="*/ 0 w 917"/>
              <a:gd name="T9" fmla="*/ 0 h 396"/>
              <a:gd name="T10" fmla="*/ 458 w 917"/>
              <a:gd name="T11" fmla="*/ 396 h 396"/>
              <a:gd name="T12" fmla="*/ 917 w 917"/>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7" h="396">
                <a:moveTo>
                  <a:pt x="917" y="0"/>
                </a:moveTo>
                <a:lnTo>
                  <a:pt x="694" y="0"/>
                </a:lnTo>
                <a:lnTo>
                  <a:pt x="458" y="0"/>
                </a:lnTo>
                <a:lnTo>
                  <a:pt x="227" y="0"/>
                </a:lnTo>
                <a:lnTo>
                  <a:pt x="0" y="0"/>
                </a:lnTo>
                <a:lnTo>
                  <a:pt x="458" y="396"/>
                </a:lnTo>
                <a:lnTo>
                  <a:pt x="9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8" name="Freeform: Shape 31"/>
          <p:cNvSpPr>
            <a:spLocks/>
          </p:cNvSpPr>
          <p:nvPr/>
        </p:nvSpPr>
        <p:spPr bwMode="auto">
          <a:xfrm rot="5400000">
            <a:off x="6587402" y="1776919"/>
            <a:ext cx="516546" cy="2204229"/>
          </a:xfrm>
          <a:custGeom>
            <a:avLst/>
            <a:gdLst>
              <a:gd name="T0" fmla="*/ 466 w 466"/>
              <a:gd name="T1" fmla="*/ 0 h 1591"/>
              <a:gd name="T2" fmla="*/ 466 w 466"/>
              <a:gd name="T3" fmla="*/ 1591 h 1591"/>
              <a:gd name="T4" fmla="*/ 0 w 466"/>
              <a:gd name="T5" fmla="*/ 1224 h 1591"/>
              <a:gd name="T6" fmla="*/ 0 w 466"/>
              <a:gd name="T7" fmla="*/ 0 h 1591"/>
              <a:gd name="T8" fmla="*/ 466 w 466"/>
              <a:gd name="T9" fmla="*/ 0 h 1591"/>
            </a:gdLst>
            <a:ahLst/>
            <a:cxnLst>
              <a:cxn ang="0">
                <a:pos x="T0" y="T1"/>
              </a:cxn>
              <a:cxn ang="0">
                <a:pos x="T2" y="T3"/>
              </a:cxn>
              <a:cxn ang="0">
                <a:pos x="T4" y="T5"/>
              </a:cxn>
              <a:cxn ang="0">
                <a:pos x="T6" y="T7"/>
              </a:cxn>
              <a:cxn ang="0">
                <a:pos x="T8" y="T9"/>
              </a:cxn>
            </a:cxnLst>
            <a:rect l="0" t="0" r="r" b="b"/>
            <a:pathLst>
              <a:path w="466" h="1591">
                <a:moveTo>
                  <a:pt x="466" y="0"/>
                </a:moveTo>
                <a:lnTo>
                  <a:pt x="466" y="1591"/>
                </a:lnTo>
                <a:lnTo>
                  <a:pt x="0" y="1224"/>
                </a:lnTo>
                <a:lnTo>
                  <a:pt x="0" y="0"/>
                </a:lnTo>
                <a:lnTo>
                  <a:pt x="4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9" name="Freeform: Shape 33"/>
          <p:cNvSpPr>
            <a:spLocks/>
          </p:cNvSpPr>
          <p:nvPr/>
        </p:nvSpPr>
        <p:spPr bwMode="auto">
          <a:xfrm rot="5400000">
            <a:off x="7654021" y="2604717"/>
            <a:ext cx="1019791" cy="548633"/>
          </a:xfrm>
          <a:custGeom>
            <a:avLst/>
            <a:gdLst>
              <a:gd name="T0" fmla="*/ 462 w 920"/>
              <a:gd name="T1" fmla="*/ 0 h 396"/>
              <a:gd name="T2" fmla="*/ 0 w 920"/>
              <a:gd name="T3" fmla="*/ 396 h 396"/>
              <a:gd name="T4" fmla="*/ 462 w 920"/>
              <a:gd name="T5" fmla="*/ 396 h 396"/>
              <a:gd name="T6" fmla="*/ 920 w 920"/>
              <a:gd name="T7" fmla="*/ 396 h 396"/>
              <a:gd name="T8" fmla="*/ 462 w 920"/>
              <a:gd name="T9" fmla="*/ 0 h 396"/>
            </a:gdLst>
            <a:ahLst/>
            <a:cxnLst>
              <a:cxn ang="0">
                <a:pos x="T0" y="T1"/>
              </a:cxn>
              <a:cxn ang="0">
                <a:pos x="T2" y="T3"/>
              </a:cxn>
              <a:cxn ang="0">
                <a:pos x="T4" y="T5"/>
              </a:cxn>
              <a:cxn ang="0">
                <a:pos x="T6" y="T7"/>
              </a:cxn>
              <a:cxn ang="0">
                <a:pos x="T8" y="T9"/>
              </a:cxn>
            </a:cxnLst>
            <a:rect l="0" t="0" r="r" b="b"/>
            <a:pathLst>
              <a:path w="920" h="396">
                <a:moveTo>
                  <a:pt x="462" y="0"/>
                </a:moveTo>
                <a:lnTo>
                  <a:pt x="0" y="396"/>
                </a:lnTo>
                <a:lnTo>
                  <a:pt x="462" y="396"/>
                </a:lnTo>
                <a:lnTo>
                  <a:pt x="920" y="396"/>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40" name="Freeform: Shape 35"/>
          <p:cNvSpPr>
            <a:spLocks/>
          </p:cNvSpPr>
          <p:nvPr/>
        </p:nvSpPr>
        <p:spPr bwMode="auto">
          <a:xfrm rot="5400000">
            <a:off x="6558307" y="1806013"/>
            <a:ext cx="516546" cy="2146040"/>
          </a:xfrm>
          <a:custGeom>
            <a:avLst/>
            <a:gdLst>
              <a:gd name="T0" fmla="*/ 466 w 466"/>
              <a:gd name="T1" fmla="*/ 0 h 1549"/>
              <a:gd name="T2" fmla="*/ 235 w 466"/>
              <a:gd name="T3" fmla="*/ 0 h 1549"/>
              <a:gd name="T4" fmla="*/ 0 w 466"/>
              <a:gd name="T5" fmla="*/ 0 h 1549"/>
              <a:gd name="T6" fmla="*/ 0 w 466"/>
              <a:gd name="T7" fmla="*/ 539 h 1549"/>
              <a:gd name="T8" fmla="*/ 0 w 466"/>
              <a:gd name="T9" fmla="*/ 539 h 1549"/>
              <a:gd name="T10" fmla="*/ 0 w 466"/>
              <a:gd name="T11" fmla="*/ 1182 h 1549"/>
              <a:gd name="T12" fmla="*/ 466 w 466"/>
              <a:gd name="T13" fmla="*/ 1549 h 1549"/>
              <a:gd name="T14" fmla="*/ 466 w 466"/>
              <a:gd name="T15" fmla="*/ 0 h 15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6" h="1549">
                <a:moveTo>
                  <a:pt x="466" y="0"/>
                </a:moveTo>
                <a:lnTo>
                  <a:pt x="235" y="0"/>
                </a:lnTo>
                <a:lnTo>
                  <a:pt x="0" y="0"/>
                </a:lnTo>
                <a:lnTo>
                  <a:pt x="0" y="539"/>
                </a:lnTo>
                <a:lnTo>
                  <a:pt x="0" y="539"/>
                </a:lnTo>
                <a:lnTo>
                  <a:pt x="0" y="1182"/>
                </a:lnTo>
                <a:lnTo>
                  <a:pt x="466" y="1549"/>
                </a:lnTo>
                <a:lnTo>
                  <a:pt x="4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41" name="Freeform: Shape 36"/>
          <p:cNvSpPr>
            <a:spLocks/>
          </p:cNvSpPr>
          <p:nvPr/>
        </p:nvSpPr>
        <p:spPr bwMode="auto">
          <a:xfrm rot="5400000">
            <a:off x="7654021" y="2604717"/>
            <a:ext cx="1019791" cy="548633"/>
          </a:xfrm>
          <a:custGeom>
            <a:avLst/>
            <a:gdLst>
              <a:gd name="T0" fmla="*/ 462 w 920"/>
              <a:gd name="T1" fmla="*/ 0 h 396"/>
              <a:gd name="T2" fmla="*/ 0 w 920"/>
              <a:gd name="T3" fmla="*/ 396 h 396"/>
              <a:gd name="T4" fmla="*/ 227 w 920"/>
              <a:gd name="T5" fmla="*/ 396 h 396"/>
              <a:gd name="T6" fmla="*/ 462 w 920"/>
              <a:gd name="T7" fmla="*/ 396 h 396"/>
              <a:gd name="T8" fmla="*/ 693 w 920"/>
              <a:gd name="T9" fmla="*/ 396 h 396"/>
              <a:gd name="T10" fmla="*/ 920 w 920"/>
              <a:gd name="T11" fmla="*/ 396 h 396"/>
              <a:gd name="T12" fmla="*/ 462 w 920"/>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20" h="396">
                <a:moveTo>
                  <a:pt x="462" y="0"/>
                </a:moveTo>
                <a:lnTo>
                  <a:pt x="0" y="396"/>
                </a:lnTo>
                <a:lnTo>
                  <a:pt x="227" y="396"/>
                </a:lnTo>
                <a:lnTo>
                  <a:pt x="462" y="396"/>
                </a:lnTo>
                <a:lnTo>
                  <a:pt x="693" y="396"/>
                </a:lnTo>
                <a:lnTo>
                  <a:pt x="920" y="396"/>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42" name="Freeform: Shape 38"/>
          <p:cNvSpPr>
            <a:spLocks/>
          </p:cNvSpPr>
          <p:nvPr/>
        </p:nvSpPr>
        <p:spPr bwMode="auto">
          <a:xfrm rot="5400000">
            <a:off x="5662068" y="1139978"/>
            <a:ext cx="512112" cy="2449451"/>
          </a:xfrm>
          <a:custGeom>
            <a:avLst/>
            <a:gdLst>
              <a:gd name="T0" fmla="*/ 462 w 462"/>
              <a:gd name="T1" fmla="*/ 1768 h 1768"/>
              <a:gd name="T2" fmla="*/ 462 w 462"/>
              <a:gd name="T3" fmla="*/ 0 h 1768"/>
              <a:gd name="T4" fmla="*/ 0 w 462"/>
              <a:gd name="T5" fmla="*/ 367 h 1768"/>
              <a:gd name="T6" fmla="*/ 0 w 462"/>
              <a:gd name="T7" fmla="*/ 1768 h 1768"/>
              <a:gd name="T8" fmla="*/ 462 w 462"/>
              <a:gd name="T9" fmla="*/ 1768 h 1768"/>
            </a:gdLst>
            <a:ahLst/>
            <a:cxnLst>
              <a:cxn ang="0">
                <a:pos x="T0" y="T1"/>
              </a:cxn>
              <a:cxn ang="0">
                <a:pos x="T2" y="T3"/>
              </a:cxn>
              <a:cxn ang="0">
                <a:pos x="T4" y="T5"/>
              </a:cxn>
              <a:cxn ang="0">
                <a:pos x="T6" y="T7"/>
              </a:cxn>
              <a:cxn ang="0">
                <a:pos x="T8" y="T9"/>
              </a:cxn>
            </a:cxnLst>
            <a:rect l="0" t="0" r="r" b="b"/>
            <a:pathLst>
              <a:path w="462" h="1768">
                <a:moveTo>
                  <a:pt x="462" y="1768"/>
                </a:moveTo>
                <a:lnTo>
                  <a:pt x="462" y="0"/>
                </a:lnTo>
                <a:lnTo>
                  <a:pt x="0" y="367"/>
                </a:lnTo>
                <a:lnTo>
                  <a:pt x="0" y="1768"/>
                </a:lnTo>
                <a:lnTo>
                  <a:pt x="462" y="17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43" name="Freeform: Shape 44"/>
          <p:cNvSpPr>
            <a:spLocks/>
          </p:cNvSpPr>
          <p:nvPr/>
        </p:nvSpPr>
        <p:spPr bwMode="auto">
          <a:xfrm rot="5400000">
            <a:off x="5693933" y="1171843"/>
            <a:ext cx="512112" cy="2385721"/>
          </a:xfrm>
          <a:custGeom>
            <a:avLst/>
            <a:gdLst>
              <a:gd name="T0" fmla="*/ 462 w 462"/>
              <a:gd name="T1" fmla="*/ 0 h 1722"/>
              <a:gd name="T2" fmla="*/ 0 w 462"/>
              <a:gd name="T3" fmla="*/ 367 h 1722"/>
              <a:gd name="T4" fmla="*/ 0 w 462"/>
              <a:gd name="T5" fmla="*/ 1722 h 1722"/>
              <a:gd name="T6" fmla="*/ 231 w 462"/>
              <a:gd name="T7" fmla="*/ 1722 h 1722"/>
              <a:gd name="T8" fmla="*/ 462 w 462"/>
              <a:gd name="T9" fmla="*/ 1722 h 1722"/>
              <a:gd name="T10" fmla="*/ 462 w 462"/>
              <a:gd name="T11" fmla="*/ 0 h 1722"/>
            </a:gdLst>
            <a:ahLst/>
            <a:cxnLst>
              <a:cxn ang="0">
                <a:pos x="T0" y="T1"/>
              </a:cxn>
              <a:cxn ang="0">
                <a:pos x="T2" y="T3"/>
              </a:cxn>
              <a:cxn ang="0">
                <a:pos x="T4" y="T5"/>
              </a:cxn>
              <a:cxn ang="0">
                <a:pos x="T6" y="T7"/>
              </a:cxn>
              <a:cxn ang="0">
                <a:pos x="T8" y="T9"/>
              </a:cxn>
              <a:cxn ang="0">
                <a:pos x="T10" y="T11"/>
              </a:cxn>
            </a:cxnLst>
            <a:rect l="0" t="0" r="r" b="b"/>
            <a:pathLst>
              <a:path w="462" h="1722">
                <a:moveTo>
                  <a:pt x="462" y="0"/>
                </a:moveTo>
                <a:lnTo>
                  <a:pt x="0" y="367"/>
                </a:lnTo>
                <a:lnTo>
                  <a:pt x="0" y="1722"/>
                </a:lnTo>
                <a:lnTo>
                  <a:pt x="231" y="1722"/>
                </a:lnTo>
                <a:lnTo>
                  <a:pt x="462" y="1722"/>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grpSp>
        <p:nvGrpSpPr>
          <p:cNvPr id="44" name="组合 72"/>
          <p:cNvGrpSpPr/>
          <p:nvPr/>
        </p:nvGrpSpPr>
        <p:grpSpPr>
          <a:xfrm>
            <a:off x="4208496" y="1888865"/>
            <a:ext cx="2934353" cy="1015357"/>
            <a:chOff x="2338165" y="1456384"/>
            <a:chExt cx="2934353" cy="1015357"/>
          </a:xfrm>
        </p:grpSpPr>
        <p:grpSp>
          <p:nvGrpSpPr>
            <p:cNvPr id="45" name="组合 71"/>
            <p:cNvGrpSpPr/>
            <p:nvPr/>
          </p:nvGrpSpPr>
          <p:grpSpPr>
            <a:xfrm>
              <a:off x="2338165" y="1456384"/>
              <a:ext cx="2934353" cy="1015357"/>
              <a:chOff x="2338165" y="1424545"/>
              <a:chExt cx="2934353" cy="1015357"/>
            </a:xfrm>
          </p:grpSpPr>
          <p:sp>
            <p:nvSpPr>
              <p:cNvPr id="47" name="Freeform: Shape 43"/>
              <p:cNvSpPr>
                <a:spLocks/>
              </p:cNvSpPr>
              <p:nvPr/>
            </p:nvSpPr>
            <p:spPr bwMode="auto">
              <a:xfrm rot="5400000">
                <a:off x="3823602" y="739362"/>
                <a:ext cx="512112" cy="2385721"/>
              </a:xfrm>
              <a:custGeom>
                <a:avLst/>
                <a:gdLst>
                  <a:gd name="T0" fmla="*/ 462 w 462"/>
                  <a:gd name="T1" fmla="*/ 0 h 1722"/>
                  <a:gd name="T2" fmla="*/ 0 w 462"/>
                  <a:gd name="T3" fmla="*/ 367 h 1722"/>
                  <a:gd name="T4" fmla="*/ 0 w 462"/>
                  <a:gd name="T5" fmla="*/ 1722 h 1722"/>
                  <a:gd name="T6" fmla="*/ 231 w 462"/>
                  <a:gd name="T7" fmla="*/ 1722 h 1722"/>
                  <a:gd name="T8" fmla="*/ 462 w 462"/>
                  <a:gd name="T9" fmla="*/ 1722 h 1722"/>
                  <a:gd name="T10" fmla="*/ 462 w 462"/>
                  <a:gd name="T11" fmla="*/ 0 h 1722"/>
                </a:gdLst>
                <a:ahLst/>
                <a:cxnLst>
                  <a:cxn ang="0">
                    <a:pos x="T0" y="T1"/>
                  </a:cxn>
                  <a:cxn ang="0">
                    <a:pos x="T2" y="T3"/>
                  </a:cxn>
                  <a:cxn ang="0">
                    <a:pos x="T4" y="T5"/>
                  </a:cxn>
                  <a:cxn ang="0">
                    <a:pos x="T6" y="T7"/>
                  </a:cxn>
                  <a:cxn ang="0">
                    <a:pos x="T8" y="T9"/>
                  </a:cxn>
                  <a:cxn ang="0">
                    <a:pos x="T10" y="T11"/>
                  </a:cxn>
                </a:cxnLst>
                <a:rect l="0" t="0" r="r" b="b"/>
                <a:pathLst>
                  <a:path w="462" h="1722">
                    <a:moveTo>
                      <a:pt x="462" y="0"/>
                    </a:moveTo>
                    <a:lnTo>
                      <a:pt x="0" y="367"/>
                    </a:lnTo>
                    <a:lnTo>
                      <a:pt x="0" y="1722"/>
                    </a:lnTo>
                    <a:lnTo>
                      <a:pt x="231" y="1722"/>
                    </a:lnTo>
                    <a:lnTo>
                      <a:pt x="462" y="1722"/>
                    </a:lnTo>
                    <a:lnTo>
                      <a:pt x="46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Freeform: Shape 45"/>
              <p:cNvSpPr>
                <a:spLocks/>
              </p:cNvSpPr>
              <p:nvPr/>
            </p:nvSpPr>
            <p:spPr bwMode="auto">
              <a:xfrm rot="5400000">
                <a:off x="2104803" y="1657907"/>
                <a:ext cx="1015357" cy="548633"/>
              </a:xfrm>
              <a:custGeom>
                <a:avLst/>
                <a:gdLst>
                  <a:gd name="T0" fmla="*/ 916 w 916"/>
                  <a:gd name="T1" fmla="*/ 0 h 396"/>
                  <a:gd name="T2" fmla="*/ 689 w 916"/>
                  <a:gd name="T3" fmla="*/ 0 h 396"/>
                  <a:gd name="T4" fmla="*/ 458 w 916"/>
                  <a:gd name="T5" fmla="*/ 0 h 396"/>
                  <a:gd name="T6" fmla="*/ 227 w 916"/>
                  <a:gd name="T7" fmla="*/ 0 h 396"/>
                  <a:gd name="T8" fmla="*/ 0 w 916"/>
                  <a:gd name="T9" fmla="*/ 0 h 396"/>
                  <a:gd name="T10" fmla="*/ 458 w 916"/>
                  <a:gd name="T11" fmla="*/ 396 h 396"/>
                  <a:gd name="T12" fmla="*/ 916 w 916"/>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6" h="396">
                    <a:moveTo>
                      <a:pt x="916" y="0"/>
                    </a:moveTo>
                    <a:lnTo>
                      <a:pt x="689" y="0"/>
                    </a:lnTo>
                    <a:lnTo>
                      <a:pt x="458" y="0"/>
                    </a:lnTo>
                    <a:lnTo>
                      <a:pt x="227" y="0"/>
                    </a:lnTo>
                    <a:lnTo>
                      <a:pt x="0" y="0"/>
                    </a:lnTo>
                    <a:lnTo>
                      <a:pt x="458" y="396"/>
                    </a:lnTo>
                    <a:lnTo>
                      <a:pt x="91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46" name="TextBox 3"/>
            <p:cNvSpPr txBox="1"/>
            <p:nvPr/>
          </p:nvSpPr>
          <p:spPr>
            <a:xfrm>
              <a:off x="3140848" y="1775923"/>
              <a:ext cx="1061829" cy="253916"/>
            </a:xfrm>
            <a:prstGeom prst="rect">
              <a:avLst/>
            </a:prstGeom>
            <a:noFill/>
            <a:effectLst/>
          </p:spPr>
          <p:txBody>
            <a:bodyPr wrap="none">
              <a:noAutofit/>
            </a:bodyPr>
            <a:lstStyle/>
            <a:p>
              <a:pPr algn="ctr"/>
              <a:r>
                <a:rPr lang="en-US" altLang="zh-CN" sz="2000" b="1" dirty="0">
                  <a:solidFill>
                    <a:schemeClr val="bg1"/>
                  </a:solidFill>
                  <a:latin typeface="微软雅黑" pitchFamily="34" charset="-122"/>
                  <a:ea typeface="微软雅黑" pitchFamily="34" charset="-122"/>
                </a:rPr>
                <a:t>(1) </a:t>
              </a:r>
              <a:r>
                <a:rPr lang="zh-CN" altLang="en-US" sz="2000" b="1" dirty="0">
                  <a:solidFill>
                    <a:schemeClr val="bg1"/>
                  </a:solidFill>
                  <a:latin typeface="微软雅黑" pitchFamily="34" charset="-122"/>
                  <a:ea typeface="微软雅黑" pitchFamily="34" charset="-122"/>
                </a:rPr>
                <a:t>创新能力</a:t>
              </a:r>
            </a:p>
          </p:txBody>
        </p:sp>
      </p:grpSp>
      <p:grpSp>
        <p:nvGrpSpPr>
          <p:cNvPr id="49" name="组合 73"/>
          <p:cNvGrpSpPr/>
          <p:nvPr/>
        </p:nvGrpSpPr>
        <p:grpSpPr>
          <a:xfrm>
            <a:off x="5743561" y="2400977"/>
            <a:ext cx="2694673" cy="1019791"/>
            <a:chOff x="3873229" y="1968496"/>
            <a:chExt cx="2694673" cy="1019791"/>
          </a:xfrm>
        </p:grpSpPr>
        <p:grpSp>
          <p:nvGrpSpPr>
            <p:cNvPr id="50" name="组合 70"/>
            <p:cNvGrpSpPr/>
            <p:nvPr/>
          </p:nvGrpSpPr>
          <p:grpSpPr>
            <a:xfrm>
              <a:off x="3873229" y="1968496"/>
              <a:ext cx="2694673" cy="1019791"/>
              <a:chOff x="3873229" y="1936657"/>
              <a:chExt cx="2694673" cy="1019791"/>
            </a:xfrm>
          </p:grpSpPr>
          <p:sp>
            <p:nvSpPr>
              <p:cNvPr id="52" name="Freeform: Shape 32"/>
              <p:cNvSpPr>
                <a:spLocks/>
              </p:cNvSpPr>
              <p:nvPr/>
            </p:nvSpPr>
            <p:spPr bwMode="auto">
              <a:xfrm rot="5400000">
                <a:off x="5783690" y="2172236"/>
                <a:ext cx="1019791" cy="548633"/>
              </a:xfrm>
              <a:custGeom>
                <a:avLst/>
                <a:gdLst>
                  <a:gd name="T0" fmla="*/ 462 w 920"/>
                  <a:gd name="T1" fmla="*/ 0 h 396"/>
                  <a:gd name="T2" fmla="*/ 0 w 920"/>
                  <a:gd name="T3" fmla="*/ 396 h 396"/>
                  <a:gd name="T4" fmla="*/ 462 w 920"/>
                  <a:gd name="T5" fmla="*/ 396 h 396"/>
                  <a:gd name="T6" fmla="*/ 920 w 920"/>
                  <a:gd name="T7" fmla="*/ 396 h 396"/>
                  <a:gd name="T8" fmla="*/ 462 w 920"/>
                  <a:gd name="T9" fmla="*/ 0 h 396"/>
                </a:gdLst>
                <a:ahLst/>
                <a:cxnLst>
                  <a:cxn ang="0">
                    <a:pos x="T0" y="T1"/>
                  </a:cxn>
                  <a:cxn ang="0">
                    <a:pos x="T2" y="T3"/>
                  </a:cxn>
                  <a:cxn ang="0">
                    <a:pos x="T4" y="T5"/>
                  </a:cxn>
                  <a:cxn ang="0">
                    <a:pos x="T6" y="T7"/>
                  </a:cxn>
                  <a:cxn ang="0">
                    <a:pos x="T8" y="T9"/>
                  </a:cxn>
                </a:cxnLst>
                <a:rect l="0" t="0" r="r" b="b"/>
                <a:pathLst>
                  <a:path w="920" h="396">
                    <a:moveTo>
                      <a:pt x="462" y="0"/>
                    </a:moveTo>
                    <a:lnTo>
                      <a:pt x="0" y="396"/>
                    </a:lnTo>
                    <a:lnTo>
                      <a:pt x="462" y="396"/>
                    </a:lnTo>
                    <a:lnTo>
                      <a:pt x="920" y="396"/>
                    </a:lnTo>
                    <a:lnTo>
                      <a:pt x="462"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Freeform: Shape 34"/>
              <p:cNvSpPr>
                <a:spLocks/>
              </p:cNvSpPr>
              <p:nvPr/>
            </p:nvSpPr>
            <p:spPr bwMode="auto">
              <a:xfrm rot="5400000">
                <a:off x="4687976" y="1373532"/>
                <a:ext cx="516546" cy="2146040"/>
              </a:xfrm>
              <a:custGeom>
                <a:avLst/>
                <a:gdLst>
                  <a:gd name="T0" fmla="*/ 466 w 466"/>
                  <a:gd name="T1" fmla="*/ 0 h 1549"/>
                  <a:gd name="T2" fmla="*/ 235 w 466"/>
                  <a:gd name="T3" fmla="*/ 0 h 1549"/>
                  <a:gd name="T4" fmla="*/ 0 w 466"/>
                  <a:gd name="T5" fmla="*/ 0 h 1549"/>
                  <a:gd name="T6" fmla="*/ 0 w 466"/>
                  <a:gd name="T7" fmla="*/ 539 h 1549"/>
                  <a:gd name="T8" fmla="*/ 0 w 466"/>
                  <a:gd name="T9" fmla="*/ 539 h 1549"/>
                  <a:gd name="T10" fmla="*/ 0 w 466"/>
                  <a:gd name="T11" fmla="*/ 1182 h 1549"/>
                  <a:gd name="T12" fmla="*/ 466 w 466"/>
                  <a:gd name="T13" fmla="*/ 1549 h 1549"/>
                  <a:gd name="T14" fmla="*/ 466 w 466"/>
                  <a:gd name="T15" fmla="*/ 0 h 15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6" h="1549">
                    <a:moveTo>
                      <a:pt x="466" y="0"/>
                    </a:moveTo>
                    <a:lnTo>
                      <a:pt x="235" y="0"/>
                    </a:lnTo>
                    <a:lnTo>
                      <a:pt x="0" y="0"/>
                    </a:lnTo>
                    <a:lnTo>
                      <a:pt x="0" y="539"/>
                    </a:lnTo>
                    <a:lnTo>
                      <a:pt x="0" y="539"/>
                    </a:lnTo>
                    <a:lnTo>
                      <a:pt x="0" y="1182"/>
                    </a:lnTo>
                    <a:lnTo>
                      <a:pt x="466" y="1549"/>
                    </a:lnTo>
                    <a:lnTo>
                      <a:pt x="46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51" name="TextBox 4"/>
            <p:cNvSpPr txBox="1"/>
            <p:nvPr/>
          </p:nvSpPr>
          <p:spPr>
            <a:xfrm>
              <a:off x="4784173" y="2296152"/>
              <a:ext cx="1061829" cy="253916"/>
            </a:xfrm>
            <a:prstGeom prst="rect">
              <a:avLst/>
            </a:prstGeom>
            <a:noFill/>
            <a:effectLst/>
          </p:spPr>
          <p:txBody>
            <a:bodyPr wrap="none">
              <a:noAutofit/>
            </a:bodyPr>
            <a:lstStyle/>
            <a:p>
              <a:pPr algn="ctr"/>
              <a:r>
                <a:rPr lang="en-US" altLang="zh-CN" sz="2000" b="1" dirty="0">
                  <a:solidFill>
                    <a:schemeClr val="bg1"/>
                  </a:solidFill>
                  <a:latin typeface="微软雅黑" pitchFamily="34" charset="-122"/>
                  <a:ea typeface="微软雅黑" pitchFamily="34" charset="-122"/>
                </a:rPr>
                <a:t>(2) </a:t>
              </a:r>
              <a:r>
                <a:rPr lang="zh-CN" altLang="en-US" sz="2000" b="1" dirty="0">
                  <a:solidFill>
                    <a:schemeClr val="bg1"/>
                  </a:solidFill>
                  <a:latin typeface="微软雅黑" pitchFamily="34" charset="-122"/>
                  <a:ea typeface="微软雅黑" pitchFamily="34" charset="-122"/>
                </a:rPr>
                <a:t>分析决策能力</a:t>
              </a:r>
            </a:p>
          </p:txBody>
        </p:sp>
      </p:grpSp>
      <p:grpSp>
        <p:nvGrpSpPr>
          <p:cNvPr id="54" name="组合 74"/>
          <p:cNvGrpSpPr/>
          <p:nvPr/>
        </p:nvGrpSpPr>
        <p:grpSpPr>
          <a:xfrm>
            <a:off x="4607503" y="2917523"/>
            <a:ext cx="2614318" cy="1016465"/>
            <a:chOff x="2737171" y="2485042"/>
            <a:chExt cx="2614318" cy="1016465"/>
          </a:xfrm>
        </p:grpSpPr>
        <p:grpSp>
          <p:nvGrpSpPr>
            <p:cNvPr id="55" name="组合 68"/>
            <p:cNvGrpSpPr/>
            <p:nvPr/>
          </p:nvGrpSpPr>
          <p:grpSpPr>
            <a:xfrm>
              <a:off x="2737171" y="2485042"/>
              <a:ext cx="2614318" cy="1016465"/>
              <a:chOff x="2737171" y="2453203"/>
              <a:chExt cx="2614318" cy="1016465"/>
            </a:xfrm>
          </p:grpSpPr>
          <p:sp>
            <p:nvSpPr>
              <p:cNvPr id="57" name="Freeform: Shape 21"/>
              <p:cNvSpPr>
                <a:spLocks/>
              </p:cNvSpPr>
              <p:nvPr/>
            </p:nvSpPr>
            <p:spPr bwMode="auto">
              <a:xfrm rot="5400000">
                <a:off x="2503255" y="2687119"/>
                <a:ext cx="1016465" cy="548633"/>
              </a:xfrm>
              <a:custGeom>
                <a:avLst/>
                <a:gdLst>
                  <a:gd name="T0" fmla="*/ 458 w 917"/>
                  <a:gd name="T1" fmla="*/ 396 h 396"/>
                  <a:gd name="T2" fmla="*/ 917 w 917"/>
                  <a:gd name="T3" fmla="*/ 0 h 396"/>
                  <a:gd name="T4" fmla="*/ 458 w 917"/>
                  <a:gd name="T5" fmla="*/ 0 h 396"/>
                  <a:gd name="T6" fmla="*/ 0 w 917"/>
                  <a:gd name="T7" fmla="*/ 0 h 396"/>
                  <a:gd name="T8" fmla="*/ 458 w 917"/>
                  <a:gd name="T9" fmla="*/ 396 h 396"/>
                </a:gdLst>
                <a:ahLst/>
                <a:cxnLst>
                  <a:cxn ang="0">
                    <a:pos x="T0" y="T1"/>
                  </a:cxn>
                  <a:cxn ang="0">
                    <a:pos x="T2" y="T3"/>
                  </a:cxn>
                  <a:cxn ang="0">
                    <a:pos x="T4" y="T5"/>
                  </a:cxn>
                  <a:cxn ang="0">
                    <a:pos x="T6" y="T7"/>
                  </a:cxn>
                  <a:cxn ang="0">
                    <a:pos x="T8" y="T9"/>
                  </a:cxn>
                </a:cxnLst>
                <a:rect l="0" t="0" r="r" b="b"/>
                <a:pathLst>
                  <a:path w="917" h="396">
                    <a:moveTo>
                      <a:pt x="458" y="396"/>
                    </a:moveTo>
                    <a:lnTo>
                      <a:pt x="917" y="0"/>
                    </a:lnTo>
                    <a:lnTo>
                      <a:pt x="458" y="0"/>
                    </a:lnTo>
                    <a:lnTo>
                      <a:pt x="0" y="0"/>
                    </a:lnTo>
                    <a:lnTo>
                      <a:pt x="458" y="396"/>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Freeform: Shape 27"/>
              <p:cNvSpPr>
                <a:spLocks/>
              </p:cNvSpPr>
              <p:nvPr/>
            </p:nvSpPr>
            <p:spPr bwMode="auto">
              <a:xfrm rot="5400000">
                <a:off x="4059819" y="1930810"/>
                <a:ext cx="517655" cy="2065685"/>
              </a:xfrm>
              <a:custGeom>
                <a:avLst/>
                <a:gdLst>
                  <a:gd name="T0" fmla="*/ 0 w 467"/>
                  <a:gd name="T1" fmla="*/ 0 h 1491"/>
                  <a:gd name="T2" fmla="*/ 0 w 467"/>
                  <a:gd name="T3" fmla="*/ 1491 h 1491"/>
                  <a:gd name="T4" fmla="*/ 0 w 467"/>
                  <a:gd name="T5" fmla="*/ 1491 h 1491"/>
                  <a:gd name="T6" fmla="*/ 231 w 467"/>
                  <a:gd name="T7" fmla="*/ 1491 h 1491"/>
                  <a:gd name="T8" fmla="*/ 467 w 467"/>
                  <a:gd name="T9" fmla="*/ 1491 h 1491"/>
                  <a:gd name="T10" fmla="*/ 467 w 467"/>
                  <a:gd name="T11" fmla="*/ 366 h 1491"/>
                  <a:gd name="T12" fmla="*/ 0 w 467"/>
                  <a:gd name="T13" fmla="*/ 0 h 1491"/>
                </a:gdLst>
                <a:ahLst/>
                <a:cxnLst>
                  <a:cxn ang="0">
                    <a:pos x="T0" y="T1"/>
                  </a:cxn>
                  <a:cxn ang="0">
                    <a:pos x="T2" y="T3"/>
                  </a:cxn>
                  <a:cxn ang="0">
                    <a:pos x="T4" y="T5"/>
                  </a:cxn>
                  <a:cxn ang="0">
                    <a:pos x="T6" y="T7"/>
                  </a:cxn>
                  <a:cxn ang="0">
                    <a:pos x="T8" y="T9"/>
                  </a:cxn>
                  <a:cxn ang="0">
                    <a:pos x="T10" y="T11"/>
                  </a:cxn>
                  <a:cxn ang="0">
                    <a:pos x="T12" y="T13"/>
                  </a:cxn>
                </a:cxnLst>
                <a:rect l="0" t="0" r="r" b="b"/>
                <a:pathLst>
                  <a:path w="467" h="1491">
                    <a:moveTo>
                      <a:pt x="0" y="0"/>
                    </a:moveTo>
                    <a:lnTo>
                      <a:pt x="0" y="1491"/>
                    </a:lnTo>
                    <a:lnTo>
                      <a:pt x="0" y="1491"/>
                    </a:lnTo>
                    <a:lnTo>
                      <a:pt x="231" y="1491"/>
                    </a:lnTo>
                    <a:lnTo>
                      <a:pt x="467" y="1491"/>
                    </a:lnTo>
                    <a:lnTo>
                      <a:pt x="467" y="366"/>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56" name="TextBox 5"/>
            <p:cNvSpPr txBox="1"/>
            <p:nvPr/>
          </p:nvSpPr>
          <p:spPr>
            <a:xfrm>
              <a:off x="3422669" y="2812630"/>
              <a:ext cx="1061829" cy="253916"/>
            </a:xfrm>
            <a:prstGeom prst="rect">
              <a:avLst/>
            </a:prstGeom>
            <a:noFill/>
            <a:effectLst/>
          </p:spPr>
          <p:txBody>
            <a:bodyPr wrap="none">
              <a:noAutofit/>
            </a:bodyPr>
            <a:lstStyle/>
            <a:p>
              <a:pPr algn="ctr"/>
              <a:r>
                <a:rPr lang="en-US" altLang="zh-CN" sz="2000" b="1" dirty="0">
                  <a:solidFill>
                    <a:schemeClr val="bg1"/>
                  </a:solidFill>
                  <a:latin typeface="微软雅黑" pitchFamily="34" charset="-122"/>
                  <a:ea typeface="微软雅黑" pitchFamily="34" charset="-122"/>
                </a:rPr>
                <a:t>(3) </a:t>
              </a:r>
              <a:r>
                <a:rPr lang="zh-CN" altLang="en-US" sz="2000" b="1" dirty="0">
                  <a:solidFill>
                    <a:schemeClr val="bg1"/>
                  </a:solidFill>
                  <a:latin typeface="微软雅黑" pitchFamily="34" charset="-122"/>
                  <a:ea typeface="微软雅黑" pitchFamily="34" charset="-122"/>
                </a:rPr>
                <a:t>预见能力</a:t>
              </a:r>
            </a:p>
          </p:txBody>
        </p:sp>
      </p:grpSp>
      <p:grpSp>
        <p:nvGrpSpPr>
          <p:cNvPr id="59" name="组合 75"/>
          <p:cNvGrpSpPr/>
          <p:nvPr/>
        </p:nvGrpSpPr>
        <p:grpSpPr>
          <a:xfrm>
            <a:off x="5424909" y="3435177"/>
            <a:ext cx="3355526" cy="1015357"/>
            <a:chOff x="3554578" y="3002696"/>
            <a:chExt cx="3355526" cy="1015357"/>
          </a:xfrm>
        </p:grpSpPr>
        <p:grpSp>
          <p:nvGrpSpPr>
            <p:cNvPr id="60" name="组合 69"/>
            <p:cNvGrpSpPr/>
            <p:nvPr/>
          </p:nvGrpSpPr>
          <p:grpSpPr>
            <a:xfrm>
              <a:off x="3554578" y="3002696"/>
              <a:ext cx="3355526" cy="1015357"/>
              <a:chOff x="3554578" y="2970857"/>
              <a:chExt cx="3355526" cy="1015357"/>
            </a:xfrm>
          </p:grpSpPr>
          <p:sp>
            <p:nvSpPr>
              <p:cNvPr id="62" name="Freeform: Shape 15"/>
              <p:cNvSpPr>
                <a:spLocks/>
              </p:cNvSpPr>
              <p:nvPr/>
            </p:nvSpPr>
            <p:spPr bwMode="auto">
              <a:xfrm rot="5400000">
                <a:off x="4702662" y="2074397"/>
                <a:ext cx="512112" cy="2808279"/>
              </a:xfrm>
              <a:custGeom>
                <a:avLst/>
                <a:gdLst>
                  <a:gd name="T0" fmla="*/ 462 w 462"/>
                  <a:gd name="T1" fmla="*/ 0 h 2027"/>
                  <a:gd name="T2" fmla="*/ 231 w 462"/>
                  <a:gd name="T3" fmla="*/ 0 h 2027"/>
                  <a:gd name="T4" fmla="*/ 0 w 462"/>
                  <a:gd name="T5" fmla="*/ 0 h 2027"/>
                  <a:gd name="T6" fmla="*/ 0 w 462"/>
                  <a:gd name="T7" fmla="*/ 2027 h 2027"/>
                  <a:gd name="T8" fmla="*/ 462 w 462"/>
                  <a:gd name="T9" fmla="*/ 1661 h 2027"/>
                  <a:gd name="T10" fmla="*/ 462 w 462"/>
                  <a:gd name="T11" fmla="*/ 0 h 2027"/>
                </a:gdLst>
                <a:ahLst/>
                <a:cxnLst>
                  <a:cxn ang="0">
                    <a:pos x="T0" y="T1"/>
                  </a:cxn>
                  <a:cxn ang="0">
                    <a:pos x="T2" y="T3"/>
                  </a:cxn>
                  <a:cxn ang="0">
                    <a:pos x="T4" y="T5"/>
                  </a:cxn>
                  <a:cxn ang="0">
                    <a:pos x="T6" y="T7"/>
                  </a:cxn>
                  <a:cxn ang="0">
                    <a:pos x="T8" y="T9"/>
                  </a:cxn>
                  <a:cxn ang="0">
                    <a:pos x="T10" y="T11"/>
                  </a:cxn>
                </a:cxnLst>
                <a:rect l="0" t="0" r="r" b="b"/>
                <a:pathLst>
                  <a:path w="462" h="2027">
                    <a:moveTo>
                      <a:pt x="462" y="0"/>
                    </a:moveTo>
                    <a:lnTo>
                      <a:pt x="231" y="0"/>
                    </a:lnTo>
                    <a:lnTo>
                      <a:pt x="0" y="0"/>
                    </a:lnTo>
                    <a:lnTo>
                      <a:pt x="0" y="2027"/>
                    </a:lnTo>
                    <a:lnTo>
                      <a:pt x="462" y="1661"/>
                    </a:lnTo>
                    <a:lnTo>
                      <a:pt x="462"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Freeform: Shape 17"/>
              <p:cNvSpPr>
                <a:spLocks/>
              </p:cNvSpPr>
              <p:nvPr/>
            </p:nvSpPr>
            <p:spPr bwMode="auto">
              <a:xfrm rot="5400000">
                <a:off x="6128802" y="3204912"/>
                <a:ext cx="1015357" cy="547247"/>
              </a:xfrm>
              <a:custGeom>
                <a:avLst/>
                <a:gdLst>
                  <a:gd name="T0" fmla="*/ 458 w 916"/>
                  <a:gd name="T1" fmla="*/ 0 h 395"/>
                  <a:gd name="T2" fmla="*/ 458 w 916"/>
                  <a:gd name="T3" fmla="*/ 0 h 395"/>
                  <a:gd name="T4" fmla="*/ 210 w 916"/>
                  <a:gd name="T5" fmla="*/ 214 h 395"/>
                  <a:gd name="T6" fmla="*/ 0 w 916"/>
                  <a:gd name="T7" fmla="*/ 395 h 395"/>
                  <a:gd name="T8" fmla="*/ 227 w 916"/>
                  <a:gd name="T9" fmla="*/ 395 h 395"/>
                  <a:gd name="T10" fmla="*/ 458 w 916"/>
                  <a:gd name="T11" fmla="*/ 395 h 395"/>
                  <a:gd name="T12" fmla="*/ 689 w 916"/>
                  <a:gd name="T13" fmla="*/ 395 h 395"/>
                  <a:gd name="T14" fmla="*/ 916 w 916"/>
                  <a:gd name="T15" fmla="*/ 395 h 395"/>
                  <a:gd name="T16" fmla="*/ 458 w 916"/>
                  <a:gd name="T17"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6" h="395">
                    <a:moveTo>
                      <a:pt x="458" y="0"/>
                    </a:moveTo>
                    <a:lnTo>
                      <a:pt x="458" y="0"/>
                    </a:lnTo>
                    <a:lnTo>
                      <a:pt x="210" y="214"/>
                    </a:lnTo>
                    <a:lnTo>
                      <a:pt x="0" y="395"/>
                    </a:lnTo>
                    <a:lnTo>
                      <a:pt x="227" y="395"/>
                    </a:lnTo>
                    <a:lnTo>
                      <a:pt x="458" y="395"/>
                    </a:lnTo>
                    <a:lnTo>
                      <a:pt x="689" y="395"/>
                    </a:lnTo>
                    <a:lnTo>
                      <a:pt x="916" y="395"/>
                    </a:lnTo>
                    <a:lnTo>
                      <a:pt x="458"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61" name="TextBox 6"/>
            <p:cNvSpPr txBox="1"/>
            <p:nvPr/>
          </p:nvSpPr>
          <p:spPr>
            <a:xfrm>
              <a:off x="4651380" y="3338568"/>
              <a:ext cx="1061829" cy="253916"/>
            </a:xfrm>
            <a:prstGeom prst="rect">
              <a:avLst/>
            </a:prstGeom>
            <a:noFill/>
            <a:effectLst/>
          </p:spPr>
          <p:txBody>
            <a:bodyPr wrap="none">
              <a:noAutofit/>
            </a:bodyPr>
            <a:lstStyle/>
            <a:p>
              <a:pPr algn="ctr"/>
              <a:r>
                <a:rPr lang="en-US" altLang="zh-CN" sz="2000" b="1" dirty="0">
                  <a:solidFill>
                    <a:schemeClr val="bg1"/>
                  </a:solidFill>
                  <a:latin typeface="微软雅黑" pitchFamily="34" charset="-122"/>
                  <a:ea typeface="微软雅黑" pitchFamily="34" charset="-122"/>
                </a:rPr>
                <a:t>(4) </a:t>
              </a:r>
              <a:r>
                <a:rPr lang="zh-CN" altLang="en-US" sz="2000" b="1" dirty="0">
                  <a:solidFill>
                    <a:schemeClr val="bg1"/>
                  </a:solidFill>
                  <a:latin typeface="微软雅黑" pitchFamily="34" charset="-122"/>
                  <a:ea typeface="微软雅黑" pitchFamily="34" charset="-122"/>
                </a:rPr>
                <a:t>应变能力</a:t>
              </a:r>
            </a:p>
          </p:txBody>
        </p:sp>
      </p:grpSp>
      <p:grpSp>
        <p:nvGrpSpPr>
          <p:cNvPr id="64" name="组合 76"/>
          <p:cNvGrpSpPr/>
          <p:nvPr/>
        </p:nvGrpSpPr>
        <p:grpSpPr>
          <a:xfrm>
            <a:off x="4208496" y="3955097"/>
            <a:ext cx="2934353" cy="1015357"/>
            <a:chOff x="2338165" y="1456384"/>
            <a:chExt cx="2934353" cy="1015357"/>
          </a:xfrm>
          <a:solidFill>
            <a:schemeClr val="accent3"/>
          </a:solidFill>
        </p:grpSpPr>
        <p:grpSp>
          <p:nvGrpSpPr>
            <p:cNvPr id="65" name="组合 77"/>
            <p:cNvGrpSpPr/>
            <p:nvPr/>
          </p:nvGrpSpPr>
          <p:grpSpPr>
            <a:xfrm>
              <a:off x="2338165" y="1456384"/>
              <a:ext cx="2934353" cy="1015357"/>
              <a:chOff x="2338165" y="1424545"/>
              <a:chExt cx="2934353" cy="1015357"/>
            </a:xfrm>
            <a:grpFill/>
          </p:grpSpPr>
          <p:sp>
            <p:nvSpPr>
              <p:cNvPr id="67" name="Freeform: Shape 43"/>
              <p:cNvSpPr>
                <a:spLocks/>
              </p:cNvSpPr>
              <p:nvPr/>
            </p:nvSpPr>
            <p:spPr bwMode="auto">
              <a:xfrm rot="5400000">
                <a:off x="3823602" y="739362"/>
                <a:ext cx="512112" cy="2385721"/>
              </a:xfrm>
              <a:custGeom>
                <a:avLst/>
                <a:gdLst>
                  <a:gd name="T0" fmla="*/ 462 w 462"/>
                  <a:gd name="T1" fmla="*/ 0 h 1722"/>
                  <a:gd name="T2" fmla="*/ 0 w 462"/>
                  <a:gd name="T3" fmla="*/ 367 h 1722"/>
                  <a:gd name="T4" fmla="*/ 0 w 462"/>
                  <a:gd name="T5" fmla="*/ 1722 h 1722"/>
                  <a:gd name="T6" fmla="*/ 231 w 462"/>
                  <a:gd name="T7" fmla="*/ 1722 h 1722"/>
                  <a:gd name="T8" fmla="*/ 462 w 462"/>
                  <a:gd name="T9" fmla="*/ 1722 h 1722"/>
                  <a:gd name="T10" fmla="*/ 462 w 462"/>
                  <a:gd name="T11" fmla="*/ 0 h 1722"/>
                </a:gdLst>
                <a:ahLst/>
                <a:cxnLst>
                  <a:cxn ang="0">
                    <a:pos x="T0" y="T1"/>
                  </a:cxn>
                  <a:cxn ang="0">
                    <a:pos x="T2" y="T3"/>
                  </a:cxn>
                  <a:cxn ang="0">
                    <a:pos x="T4" y="T5"/>
                  </a:cxn>
                  <a:cxn ang="0">
                    <a:pos x="T6" y="T7"/>
                  </a:cxn>
                  <a:cxn ang="0">
                    <a:pos x="T8" y="T9"/>
                  </a:cxn>
                  <a:cxn ang="0">
                    <a:pos x="T10" y="T11"/>
                  </a:cxn>
                </a:cxnLst>
                <a:rect l="0" t="0" r="r" b="b"/>
                <a:pathLst>
                  <a:path w="462" h="1722">
                    <a:moveTo>
                      <a:pt x="462" y="0"/>
                    </a:moveTo>
                    <a:lnTo>
                      <a:pt x="0" y="367"/>
                    </a:lnTo>
                    <a:lnTo>
                      <a:pt x="0" y="1722"/>
                    </a:lnTo>
                    <a:lnTo>
                      <a:pt x="231" y="1722"/>
                    </a:lnTo>
                    <a:lnTo>
                      <a:pt x="462" y="1722"/>
                    </a:lnTo>
                    <a:lnTo>
                      <a:pt x="4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Freeform: Shape 45"/>
              <p:cNvSpPr>
                <a:spLocks/>
              </p:cNvSpPr>
              <p:nvPr/>
            </p:nvSpPr>
            <p:spPr bwMode="auto">
              <a:xfrm rot="5400000">
                <a:off x="2104803" y="1657907"/>
                <a:ext cx="1015357" cy="548633"/>
              </a:xfrm>
              <a:custGeom>
                <a:avLst/>
                <a:gdLst>
                  <a:gd name="T0" fmla="*/ 916 w 916"/>
                  <a:gd name="T1" fmla="*/ 0 h 396"/>
                  <a:gd name="T2" fmla="*/ 689 w 916"/>
                  <a:gd name="T3" fmla="*/ 0 h 396"/>
                  <a:gd name="T4" fmla="*/ 458 w 916"/>
                  <a:gd name="T5" fmla="*/ 0 h 396"/>
                  <a:gd name="T6" fmla="*/ 227 w 916"/>
                  <a:gd name="T7" fmla="*/ 0 h 396"/>
                  <a:gd name="T8" fmla="*/ 0 w 916"/>
                  <a:gd name="T9" fmla="*/ 0 h 396"/>
                  <a:gd name="T10" fmla="*/ 458 w 916"/>
                  <a:gd name="T11" fmla="*/ 396 h 396"/>
                  <a:gd name="T12" fmla="*/ 916 w 916"/>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6" h="396">
                    <a:moveTo>
                      <a:pt x="916" y="0"/>
                    </a:moveTo>
                    <a:lnTo>
                      <a:pt x="689" y="0"/>
                    </a:lnTo>
                    <a:lnTo>
                      <a:pt x="458" y="0"/>
                    </a:lnTo>
                    <a:lnTo>
                      <a:pt x="227" y="0"/>
                    </a:lnTo>
                    <a:lnTo>
                      <a:pt x="0" y="0"/>
                    </a:lnTo>
                    <a:lnTo>
                      <a:pt x="458" y="396"/>
                    </a:lnTo>
                    <a:lnTo>
                      <a:pt x="9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66" name="TextBox 3"/>
            <p:cNvSpPr txBox="1"/>
            <p:nvPr/>
          </p:nvSpPr>
          <p:spPr>
            <a:xfrm>
              <a:off x="3140848" y="1814023"/>
              <a:ext cx="1061829" cy="253916"/>
            </a:xfrm>
            <a:prstGeom prst="rect">
              <a:avLst/>
            </a:prstGeom>
            <a:grpFill/>
            <a:effectLst/>
          </p:spPr>
          <p:txBody>
            <a:bodyPr wrap="none">
              <a:noAutofit/>
            </a:bodyPr>
            <a:lstStyle/>
            <a:p>
              <a:pPr algn="ctr"/>
              <a:r>
                <a:rPr lang="en-US" altLang="zh-CN" sz="2000" b="1" dirty="0">
                  <a:solidFill>
                    <a:schemeClr val="bg1"/>
                  </a:solidFill>
                  <a:latin typeface="微软雅黑" pitchFamily="34" charset="-122"/>
                  <a:ea typeface="微软雅黑" pitchFamily="34" charset="-122"/>
                </a:rPr>
                <a:t>(5) </a:t>
              </a:r>
              <a:r>
                <a:rPr lang="zh-CN" altLang="en-US" sz="2000" b="1" dirty="0">
                  <a:solidFill>
                    <a:schemeClr val="bg1"/>
                  </a:solidFill>
                  <a:latin typeface="微软雅黑" pitchFamily="34" charset="-122"/>
                  <a:ea typeface="微软雅黑" pitchFamily="34" charset="-122"/>
                </a:rPr>
                <a:t>用人能力</a:t>
              </a:r>
            </a:p>
          </p:txBody>
        </p:sp>
      </p:grpSp>
      <p:sp>
        <p:nvSpPr>
          <p:cNvPr id="8" name="矩形 7"/>
          <p:cNvSpPr/>
          <p:nvPr/>
        </p:nvSpPr>
        <p:spPr>
          <a:xfrm>
            <a:off x="380921" y="1662686"/>
            <a:ext cx="3886279" cy="728982"/>
          </a:xfrm>
          <a:prstGeom prst="rect">
            <a:avLst/>
          </a:prstGeom>
        </p:spPr>
        <p:txBody>
          <a:bodyPr wrap="square">
            <a:spAutoFit/>
          </a:bodyPr>
          <a:lstStyle/>
          <a:p>
            <a:pPr indent="457200" algn="just">
              <a:lnSpc>
                <a:spcPct val="120000"/>
              </a:lnSpc>
              <a:spcBef>
                <a:spcPct val="0"/>
              </a:spcBef>
            </a:pPr>
            <a:r>
              <a:rPr lang="zh-CN" altLang="en-US" dirty="0">
                <a:solidFill>
                  <a:schemeClr val="tx1">
                    <a:lumMod val="75000"/>
                    <a:lumOff val="25000"/>
                  </a:schemeClr>
                </a:solidFill>
                <a:latin typeface="微软雅黑" pitchFamily="34" charset="-122"/>
                <a:ea typeface="微软雅黑" pitchFamily="34" charset="-122"/>
              </a:rPr>
              <a:t>是指能够提出新观点、 新办法</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能够创造性地解决现实问题的能力。</a:t>
            </a:r>
          </a:p>
        </p:txBody>
      </p:sp>
      <p:sp>
        <p:nvSpPr>
          <p:cNvPr id="9" name="矩形 8"/>
          <p:cNvSpPr/>
          <p:nvPr/>
        </p:nvSpPr>
        <p:spPr>
          <a:xfrm>
            <a:off x="8494624" y="1599485"/>
            <a:ext cx="3544110" cy="1569660"/>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是指通过对企业所面临形势的分析</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在企业的发展</a:t>
            </a:r>
            <a:r>
              <a:rPr lang="zh-CN" altLang="en-US" sz="2000" dirty="0" smtClean="0">
                <a:solidFill>
                  <a:schemeClr val="tx1">
                    <a:lumMod val="75000"/>
                    <a:lumOff val="25000"/>
                  </a:schemeClr>
                </a:solidFill>
                <a:latin typeface="微软雅黑" pitchFamily="34" charset="-122"/>
                <a:ea typeface="微软雅黑" pitchFamily="34" charset="-122"/>
              </a:rPr>
              <a:t>、问题</a:t>
            </a:r>
            <a:r>
              <a:rPr lang="zh-CN" altLang="en-US" sz="2000" dirty="0">
                <a:solidFill>
                  <a:schemeClr val="tx1">
                    <a:lumMod val="75000"/>
                    <a:lumOff val="25000"/>
                  </a:schemeClr>
                </a:solidFill>
                <a:latin typeface="微软雅黑" pitchFamily="34" charset="-122"/>
                <a:ea typeface="微软雅黑" pitchFamily="34" charset="-122"/>
              </a:rPr>
              <a:t>的解决等方面作出决断</a:t>
            </a:r>
            <a:r>
              <a:rPr lang="zh-CN" altLang="en-US" sz="2000" dirty="0" smtClean="0">
                <a:solidFill>
                  <a:schemeClr val="tx1">
                    <a:lumMod val="75000"/>
                    <a:lumOff val="25000"/>
                  </a:schemeClr>
                </a:solidFill>
                <a:latin typeface="微软雅黑" pitchFamily="34" charset="-122"/>
                <a:ea typeface="微软雅黑" pitchFamily="34" charset="-122"/>
              </a:rPr>
              <a:t>、确定</a:t>
            </a:r>
            <a:r>
              <a:rPr lang="zh-CN" altLang="en-US" sz="2000" dirty="0">
                <a:solidFill>
                  <a:schemeClr val="tx1">
                    <a:lumMod val="75000"/>
                    <a:lumOff val="25000"/>
                  </a:schemeClr>
                </a:solidFill>
                <a:latin typeface="微软雅黑" pitchFamily="34" charset="-122"/>
                <a:ea typeface="微软雅黑" pitchFamily="34" charset="-122"/>
              </a:rPr>
              <a:t>方向的综合性能力。</a:t>
            </a:r>
          </a:p>
        </p:txBody>
      </p:sp>
      <p:sp>
        <p:nvSpPr>
          <p:cNvPr id="10" name="矩形 9"/>
          <p:cNvSpPr/>
          <p:nvPr/>
        </p:nvSpPr>
        <p:spPr>
          <a:xfrm>
            <a:off x="374651" y="2836604"/>
            <a:ext cx="4024246" cy="1421928"/>
          </a:xfrm>
          <a:prstGeom prst="rect">
            <a:avLst/>
          </a:prstGeom>
        </p:spPr>
        <p:txBody>
          <a:bodyPr wrap="square">
            <a:spAutoFit/>
          </a:bodyPr>
          <a:lstStyle/>
          <a:p>
            <a:pPr indent="457200" algn="just">
              <a:lnSpc>
                <a:spcPct val="120000"/>
              </a:lnSpc>
              <a:spcBef>
                <a:spcPct val="0"/>
              </a:spcBef>
            </a:pPr>
            <a:r>
              <a:rPr lang="zh-CN" altLang="en-US" dirty="0">
                <a:solidFill>
                  <a:schemeClr val="tx1">
                    <a:lumMod val="75000"/>
                    <a:lumOff val="25000"/>
                  </a:schemeClr>
                </a:solidFill>
                <a:latin typeface="微软雅黑" pitchFamily="34" charset="-122"/>
                <a:ea typeface="微软雅黑" pitchFamily="34" charset="-122"/>
              </a:rPr>
              <a:t>是指创业者根据当前经济发展或企业生存环境等方面的发展特点、 </a:t>
            </a:r>
            <a:r>
              <a:rPr lang="zh-CN" altLang="en-US" dirty="0" smtClean="0">
                <a:solidFill>
                  <a:schemeClr val="tx1">
                    <a:lumMod val="75000"/>
                    <a:lumOff val="25000"/>
                  </a:schemeClr>
                </a:solidFill>
                <a:latin typeface="微软雅黑" pitchFamily="34" charset="-122"/>
                <a:ea typeface="微软雅黑" pitchFamily="34" charset="-122"/>
              </a:rPr>
              <a:t>方向、趋势</a:t>
            </a:r>
            <a:r>
              <a:rPr lang="zh-CN" altLang="en-US" dirty="0">
                <a:solidFill>
                  <a:schemeClr val="tx1">
                    <a:lumMod val="75000"/>
                    <a:lumOff val="25000"/>
                  </a:schemeClr>
                </a:solidFill>
                <a:latin typeface="微软雅黑" pitchFamily="34" charset="-122"/>
                <a:ea typeface="微软雅黑" pitchFamily="34" charset="-122"/>
              </a:rPr>
              <a:t>所进行预测</a:t>
            </a:r>
            <a:r>
              <a:rPr lang="zh-CN" altLang="en-US" dirty="0" smtClean="0">
                <a:solidFill>
                  <a:schemeClr val="tx1">
                    <a:lumMod val="75000"/>
                    <a:lumOff val="25000"/>
                  </a:schemeClr>
                </a:solidFill>
                <a:latin typeface="微软雅黑" pitchFamily="34" charset="-122"/>
                <a:ea typeface="微软雅黑" pitchFamily="34" charset="-122"/>
              </a:rPr>
              <a:t>、推理</a:t>
            </a:r>
            <a:r>
              <a:rPr lang="zh-CN" altLang="en-US" dirty="0">
                <a:solidFill>
                  <a:schemeClr val="tx1">
                    <a:lumMod val="75000"/>
                    <a:lumOff val="25000"/>
                  </a:schemeClr>
                </a:solidFill>
                <a:latin typeface="微软雅黑" pitchFamily="34" charset="-122"/>
                <a:ea typeface="微软雅黑" pitchFamily="34" charset="-122"/>
              </a:rPr>
              <a:t>的一种思维</a:t>
            </a:r>
            <a:r>
              <a:rPr lang="zh-CN" altLang="en-US" dirty="0" smtClean="0">
                <a:solidFill>
                  <a:schemeClr val="tx1">
                    <a:lumMod val="75000"/>
                    <a:lumOff val="25000"/>
                  </a:schemeClr>
                </a:solidFill>
                <a:latin typeface="微软雅黑" pitchFamily="34" charset="-122"/>
                <a:ea typeface="微软雅黑" pitchFamily="34" charset="-122"/>
              </a:rPr>
              <a:t>能力。</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11" name="矩形 10"/>
          <p:cNvSpPr/>
          <p:nvPr/>
        </p:nvSpPr>
        <p:spPr>
          <a:xfrm>
            <a:off x="8655050" y="3559710"/>
            <a:ext cx="3315726" cy="1169038"/>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是指创业者在外界环境和事务发生改变时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能够作出正确的反应</a:t>
            </a:r>
            <a:r>
              <a:rPr lang="zh-CN" altLang="en-US" sz="2000" dirty="0" smtClean="0">
                <a:solidFill>
                  <a:schemeClr val="tx1">
                    <a:lumMod val="75000"/>
                    <a:lumOff val="25000"/>
                  </a:schemeClr>
                </a:solidFill>
                <a:latin typeface="微软雅黑" pitchFamily="34" charset="-122"/>
                <a:ea typeface="微软雅黑" pitchFamily="34" charset="-122"/>
              </a:rPr>
              <a:t>和决策</a:t>
            </a:r>
            <a:r>
              <a:rPr lang="zh-CN" altLang="en-US" sz="2000" dirty="0">
                <a:solidFill>
                  <a:schemeClr val="tx1">
                    <a:lumMod val="75000"/>
                    <a:lumOff val="25000"/>
                  </a:schemeClr>
                </a:solidFill>
                <a:latin typeface="微软雅黑" pitchFamily="34" charset="-122"/>
                <a:ea typeface="微软雅黑" pitchFamily="34" charset="-122"/>
              </a:rPr>
              <a:t>。</a:t>
            </a:r>
          </a:p>
        </p:txBody>
      </p:sp>
      <p:sp>
        <p:nvSpPr>
          <p:cNvPr id="12" name="矩形 11"/>
          <p:cNvSpPr/>
          <p:nvPr/>
        </p:nvSpPr>
        <p:spPr>
          <a:xfrm>
            <a:off x="383839" y="4453217"/>
            <a:ext cx="3836531" cy="1200329"/>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要想成为一名成功的创业者</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必须有一套自己</a:t>
            </a:r>
            <a:r>
              <a:rPr lang="zh-CN" altLang="en-US" sz="2000" dirty="0" smtClean="0">
                <a:solidFill>
                  <a:schemeClr val="tx1">
                    <a:lumMod val="75000"/>
                    <a:lumOff val="25000"/>
                  </a:schemeClr>
                </a:solidFill>
                <a:latin typeface="微软雅黑" pitchFamily="34" charset="-122"/>
                <a:ea typeface="微软雅黑" pitchFamily="34" charset="-122"/>
              </a:rPr>
              <a:t>的“管人用人”能力</a:t>
            </a:r>
            <a:r>
              <a:rPr lang="zh-CN" altLang="en-US" sz="2000" dirty="0">
                <a:solidFill>
                  <a:schemeClr val="tx1">
                    <a:lumMod val="75000"/>
                    <a:lumOff val="25000"/>
                  </a:schemeClr>
                </a:solidFill>
                <a:latin typeface="微软雅黑" pitchFamily="34" charset="-122"/>
                <a:ea typeface="微软雅黑" pitchFamily="34" charset="-122"/>
              </a:rPr>
              <a:t>。</a:t>
            </a:r>
          </a:p>
        </p:txBody>
      </p:sp>
      <p:sp>
        <p:nvSpPr>
          <p:cNvPr id="69"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创业者</a:t>
            </a:r>
            <a:r>
              <a:rPr lang="zh-CN" altLang="en-US" sz="2400" b="1" dirty="0" smtClean="0">
                <a:solidFill>
                  <a:schemeClr val="tx1">
                    <a:lumMod val="75000"/>
                    <a:lumOff val="25000"/>
                  </a:schemeClr>
                </a:solidFill>
                <a:latin typeface="微软雅黑" pitchFamily="34" charset="-122"/>
                <a:ea typeface="微软雅黑" pitchFamily="34" charset="-122"/>
              </a:rPr>
              <a:t>概述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创业者应具备的知识和能力结构</a:t>
            </a:r>
          </a:p>
        </p:txBody>
      </p:sp>
      <p:sp>
        <p:nvSpPr>
          <p:cNvPr id="70" name="矩形 69"/>
          <p:cNvSpPr/>
          <p:nvPr/>
        </p:nvSpPr>
        <p:spPr>
          <a:xfrm>
            <a:off x="85771" y="888484"/>
            <a:ext cx="3776996" cy="430374"/>
          </a:xfrm>
          <a:prstGeom prst="rect">
            <a:avLst/>
          </a:prstGeom>
        </p:spPr>
        <p:txBody>
          <a:bodyPr wrap="non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2. </a:t>
            </a:r>
            <a:r>
              <a:rPr lang="zh-CN" altLang="en-US" sz="2000" b="1" dirty="0">
                <a:solidFill>
                  <a:schemeClr val="accent2"/>
                </a:solidFill>
                <a:latin typeface="微软雅黑" pitchFamily="34" charset="-122"/>
                <a:ea typeface="微软雅黑" pitchFamily="34" charset="-122"/>
              </a:rPr>
              <a:t>创业者应具备的能力结构</a:t>
            </a:r>
          </a:p>
        </p:txBody>
      </p:sp>
    </p:spTree>
    <p:extLst>
      <p:ext uri="{BB962C8B-B14F-4D97-AF65-F5344CB8AC3E}">
        <p14:creationId xmlns:p14="http://schemas.microsoft.com/office/powerpoint/2010/main" val="73116591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down)">
                                      <p:cBhvr>
                                        <p:cTn id="7" dur="500"/>
                                        <p:tgtEl>
                                          <p:spTgt spid="4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nodeType="click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wipe(down)">
                                      <p:cBhvr>
                                        <p:cTn id="15" dur="580">
                                          <p:stCondLst>
                                            <p:cond delay="0"/>
                                          </p:stCondLst>
                                        </p:cTn>
                                        <p:tgtEl>
                                          <p:spTgt spid="49"/>
                                        </p:tgtEl>
                                      </p:cBhvr>
                                    </p:animEffect>
                                    <p:anim calcmode="lin" valueType="num">
                                      <p:cBhvr>
                                        <p:cTn id="16" dur="1822" tmFilter="0,0; 0.14,0.36; 0.43,0.73; 0.71,0.91; 1.0,1.0">
                                          <p:stCondLst>
                                            <p:cond delay="0"/>
                                          </p:stCondLst>
                                        </p:cTn>
                                        <p:tgtEl>
                                          <p:spTgt spid="49"/>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49"/>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49"/>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49"/>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49"/>
                                        </p:tgtEl>
                                        <p:attrNameLst>
                                          <p:attrName>ppt_y</p:attrName>
                                        </p:attrNameLst>
                                      </p:cBhvr>
                                      <p:tavLst>
                                        <p:tav tm="0" fmla="#ppt_y-sin(pi*$)/81">
                                          <p:val>
                                            <p:fltVal val="0"/>
                                          </p:val>
                                        </p:tav>
                                        <p:tav tm="100000">
                                          <p:val>
                                            <p:fltVal val="1"/>
                                          </p:val>
                                        </p:tav>
                                      </p:tavLst>
                                    </p:anim>
                                    <p:animScale>
                                      <p:cBhvr>
                                        <p:cTn id="21" dur="26">
                                          <p:stCondLst>
                                            <p:cond delay="650"/>
                                          </p:stCondLst>
                                        </p:cTn>
                                        <p:tgtEl>
                                          <p:spTgt spid="49"/>
                                        </p:tgtEl>
                                      </p:cBhvr>
                                      <p:to x="100000" y="60000"/>
                                    </p:animScale>
                                    <p:animScale>
                                      <p:cBhvr>
                                        <p:cTn id="22" dur="166" decel="50000">
                                          <p:stCondLst>
                                            <p:cond delay="676"/>
                                          </p:stCondLst>
                                        </p:cTn>
                                        <p:tgtEl>
                                          <p:spTgt spid="49"/>
                                        </p:tgtEl>
                                      </p:cBhvr>
                                      <p:to x="100000" y="100000"/>
                                    </p:animScale>
                                    <p:animScale>
                                      <p:cBhvr>
                                        <p:cTn id="23" dur="26">
                                          <p:stCondLst>
                                            <p:cond delay="1312"/>
                                          </p:stCondLst>
                                        </p:cTn>
                                        <p:tgtEl>
                                          <p:spTgt spid="49"/>
                                        </p:tgtEl>
                                      </p:cBhvr>
                                      <p:to x="100000" y="80000"/>
                                    </p:animScale>
                                    <p:animScale>
                                      <p:cBhvr>
                                        <p:cTn id="24" dur="166" decel="50000">
                                          <p:stCondLst>
                                            <p:cond delay="1338"/>
                                          </p:stCondLst>
                                        </p:cTn>
                                        <p:tgtEl>
                                          <p:spTgt spid="49"/>
                                        </p:tgtEl>
                                      </p:cBhvr>
                                      <p:to x="100000" y="100000"/>
                                    </p:animScale>
                                    <p:animScale>
                                      <p:cBhvr>
                                        <p:cTn id="25" dur="26">
                                          <p:stCondLst>
                                            <p:cond delay="1642"/>
                                          </p:stCondLst>
                                        </p:cTn>
                                        <p:tgtEl>
                                          <p:spTgt spid="49"/>
                                        </p:tgtEl>
                                      </p:cBhvr>
                                      <p:to x="100000" y="90000"/>
                                    </p:animScale>
                                    <p:animScale>
                                      <p:cBhvr>
                                        <p:cTn id="26" dur="166" decel="50000">
                                          <p:stCondLst>
                                            <p:cond delay="1668"/>
                                          </p:stCondLst>
                                        </p:cTn>
                                        <p:tgtEl>
                                          <p:spTgt spid="49"/>
                                        </p:tgtEl>
                                      </p:cBhvr>
                                      <p:to x="100000" y="100000"/>
                                    </p:animScale>
                                    <p:animScale>
                                      <p:cBhvr>
                                        <p:cTn id="27" dur="26">
                                          <p:stCondLst>
                                            <p:cond delay="1808"/>
                                          </p:stCondLst>
                                        </p:cTn>
                                        <p:tgtEl>
                                          <p:spTgt spid="49"/>
                                        </p:tgtEl>
                                      </p:cBhvr>
                                      <p:to x="100000" y="95000"/>
                                    </p:animScale>
                                    <p:animScale>
                                      <p:cBhvr>
                                        <p:cTn id="28" dur="166" decel="50000">
                                          <p:stCondLst>
                                            <p:cond delay="1834"/>
                                          </p:stCondLst>
                                        </p:cTn>
                                        <p:tgtEl>
                                          <p:spTgt spid="49"/>
                                        </p:tgtEl>
                                      </p:cBhvr>
                                      <p:to x="100000" y="100000"/>
                                    </p:animScale>
                                  </p:childTnLst>
                                </p:cTn>
                              </p:par>
                              <p:par>
                                <p:cTn id="29" presetID="26"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down)">
                                      <p:cBhvr>
                                        <p:cTn id="31" dur="580">
                                          <p:stCondLst>
                                            <p:cond delay="0"/>
                                          </p:stCondLst>
                                        </p:cTn>
                                        <p:tgtEl>
                                          <p:spTgt spid="9"/>
                                        </p:tgtEl>
                                      </p:cBhvr>
                                    </p:animEffect>
                                    <p:anim calcmode="lin" valueType="num">
                                      <p:cBhvr>
                                        <p:cTn id="32"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37" dur="26">
                                          <p:stCondLst>
                                            <p:cond delay="650"/>
                                          </p:stCondLst>
                                        </p:cTn>
                                        <p:tgtEl>
                                          <p:spTgt spid="9"/>
                                        </p:tgtEl>
                                      </p:cBhvr>
                                      <p:to x="100000" y="60000"/>
                                    </p:animScale>
                                    <p:animScale>
                                      <p:cBhvr>
                                        <p:cTn id="38" dur="166" decel="50000">
                                          <p:stCondLst>
                                            <p:cond delay="676"/>
                                          </p:stCondLst>
                                        </p:cTn>
                                        <p:tgtEl>
                                          <p:spTgt spid="9"/>
                                        </p:tgtEl>
                                      </p:cBhvr>
                                      <p:to x="100000" y="100000"/>
                                    </p:animScale>
                                    <p:animScale>
                                      <p:cBhvr>
                                        <p:cTn id="39" dur="26">
                                          <p:stCondLst>
                                            <p:cond delay="1312"/>
                                          </p:stCondLst>
                                        </p:cTn>
                                        <p:tgtEl>
                                          <p:spTgt spid="9"/>
                                        </p:tgtEl>
                                      </p:cBhvr>
                                      <p:to x="100000" y="80000"/>
                                    </p:animScale>
                                    <p:animScale>
                                      <p:cBhvr>
                                        <p:cTn id="40" dur="166" decel="50000">
                                          <p:stCondLst>
                                            <p:cond delay="1338"/>
                                          </p:stCondLst>
                                        </p:cTn>
                                        <p:tgtEl>
                                          <p:spTgt spid="9"/>
                                        </p:tgtEl>
                                      </p:cBhvr>
                                      <p:to x="100000" y="100000"/>
                                    </p:animScale>
                                    <p:animScale>
                                      <p:cBhvr>
                                        <p:cTn id="41" dur="26">
                                          <p:stCondLst>
                                            <p:cond delay="1642"/>
                                          </p:stCondLst>
                                        </p:cTn>
                                        <p:tgtEl>
                                          <p:spTgt spid="9"/>
                                        </p:tgtEl>
                                      </p:cBhvr>
                                      <p:to x="100000" y="90000"/>
                                    </p:animScale>
                                    <p:animScale>
                                      <p:cBhvr>
                                        <p:cTn id="42" dur="166" decel="50000">
                                          <p:stCondLst>
                                            <p:cond delay="1668"/>
                                          </p:stCondLst>
                                        </p:cTn>
                                        <p:tgtEl>
                                          <p:spTgt spid="9"/>
                                        </p:tgtEl>
                                      </p:cBhvr>
                                      <p:to x="100000" y="100000"/>
                                    </p:animScale>
                                    <p:animScale>
                                      <p:cBhvr>
                                        <p:cTn id="43" dur="26">
                                          <p:stCondLst>
                                            <p:cond delay="1808"/>
                                          </p:stCondLst>
                                        </p:cTn>
                                        <p:tgtEl>
                                          <p:spTgt spid="9"/>
                                        </p:tgtEl>
                                      </p:cBhvr>
                                      <p:to x="100000" y="95000"/>
                                    </p:animScale>
                                    <p:animScale>
                                      <p:cBhvr>
                                        <p:cTn id="44" dur="166" decel="50000">
                                          <p:stCondLst>
                                            <p:cond delay="1834"/>
                                          </p:stCondLst>
                                        </p:cTn>
                                        <p:tgtEl>
                                          <p:spTgt spid="9"/>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fade">
                                      <p:cBhvr>
                                        <p:cTn id="49" dur="1000"/>
                                        <p:tgtEl>
                                          <p:spTgt spid="54"/>
                                        </p:tgtEl>
                                      </p:cBhvr>
                                    </p:animEffect>
                                    <p:anim calcmode="lin" valueType="num">
                                      <p:cBhvr>
                                        <p:cTn id="50" dur="1000" fill="hold"/>
                                        <p:tgtEl>
                                          <p:spTgt spid="54"/>
                                        </p:tgtEl>
                                        <p:attrNameLst>
                                          <p:attrName>ppt_x</p:attrName>
                                        </p:attrNameLst>
                                      </p:cBhvr>
                                      <p:tavLst>
                                        <p:tav tm="0">
                                          <p:val>
                                            <p:strVal val="#ppt_x"/>
                                          </p:val>
                                        </p:tav>
                                        <p:tav tm="100000">
                                          <p:val>
                                            <p:strVal val="#ppt_x"/>
                                          </p:val>
                                        </p:tav>
                                      </p:tavLst>
                                    </p:anim>
                                    <p:anim calcmode="lin" valueType="num">
                                      <p:cBhvr>
                                        <p:cTn id="51" dur="1000" fill="hold"/>
                                        <p:tgtEl>
                                          <p:spTgt spid="54"/>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fade">
                                      <p:cBhvr>
                                        <p:cTn id="54" dur="1000"/>
                                        <p:tgtEl>
                                          <p:spTgt spid="10"/>
                                        </p:tgtEl>
                                      </p:cBhvr>
                                    </p:animEffect>
                                    <p:anim calcmode="lin" valueType="num">
                                      <p:cBhvr>
                                        <p:cTn id="55" dur="1000" fill="hold"/>
                                        <p:tgtEl>
                                          <p:spTgt spid="10"/>
                                        </p:tgtEl>
                                        <p:attrNameLst>
                                          <p:attrName>ppt_x</p:attrName>
                                        </p:attrNameLst>
                                      </p:cBhvr>
                                      <p:tavLst>
                                        <p:tav tm="0">
                                          <p:val>
                                            <p:strVal val="#ppt_x"/>
                                          </p:val>
                                        </p:tav>
                                        <p:tav tm="100000">
                                          <p:val>
                                            <p:strVal val="#ppt_x"/>
                                          </p:val>
                                        </p:tav>
                                      </p:tavLst>
                                    </p:anim>
                                    <p:anim calcmode="lin" valueType="num">
                                      <p:cBhvr>
                                        <p:cTn id="5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nodeType="clickEffect">
                                  <p:stCondLst>
                                    <p:cond delay="0"/>
                                  </p:stCondLst>
                                  <p:childTnLst>
                                    <p:set>
                                      <p:cBhvr>
                                        <p:cTn id="60" dur="1" fill="hold">
                                          <p:stCondLst>
                                            <p:cond delay="0"/>
                                          </p:stCondLst>
                                        </p:cTn>
                                        <p:tgtEl>
                                          <p:spTgt spid="59"/>
                                        </p:tgtEl>
                                        <p:attrNameLst>
                                          <p:attrName>style.visibility</p:attrName>
                                        </p:attrNameLst>
                                      </p:cBhvr>
                                      <p:to>
                                        <p:strVal val="visible"/>
                                      </p:to>
                                    </p:set>
                                    <p:animEffect transition="in" filter="wipe(down)">
                                      <p:cBhvr>
                                        <p:cTn id="61" dur="500"/>
                                        <p:tgtEl>
                                          <p:spTgt spid="59"/>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wipe(down)">
                                      <p:cBhvr>
                                        <p:cTn id="64" dur="500"/>
                                        <p:tgtEl>
                                          <p:spTgt spid="11"/>
                                        </p:tgtEl>
                                      </p:cBhvr>
                                    </p:animEffect>
                                  </p:childTnLst>
                                </p:cTn>
                              </p:par>
                            </p:childTnLst>
                          </p:cTn>
                        </p:par>
                      </p:childTnLst>
                    </p:cTn>
                  </p:par>
                  <p:par>
                    <p:cTn id="65" fill="hold">
                      <p:stCondLst>
                        <p:cond delay="indefinite"/>
                      </p:stCondLst>
                      <p:childTnLst>
                        <p:par>
                          <p:cTn id="66" fill="hold">
                            <p:stCondLst>
                              <p:cond delay="0"/>
                            </p:stCondLst>
                            <p:childTnLst>
                              <p:par>
                                <p:cTn id="67" presetID="16" presetClass="entr" presetSubtype="21" fill="hold" nodeType="clickEffect">
                                  <p:stCondLst>
                                    <p:cond delay="0"/>
                                  </p:stCondLst>
                                  <p:childTnLst>
                                    <p:set>
                                      <p:cBhvr>
                                        <p:cTn id="68" dur="1" fill="hold">
                                          <p:stCondLst>
                                            <p:cond delay="0"/>
                                          </p:stCondLst>
                                        </p:cTn>
                                        <p:tgtEl>
                                          <p:spTgt spid="64"/>
                                        </p:tgtEl>
                                        <p:attrNameLst>
                                          <p:attrName>style.visibility</p:attrName>
                                        </p:attrNameLst>
                                      </p:cBhvr>
                                      <p:to>
                                        <p:strVal val="visible"/>
                                      </p:to>
                                    </p:set>
                                    <p:animEffect transition="in" filter="barn(inVertical)">
                                      <p:cBhvr>
                                        <p:cTn id="69" dur="500"/>
                                        <p:tgtEl>
                                          <p:spTgt spid="64"/>
                                        </p:tgtEl>
                                      </p:cBhvr>
                                    </p:animEffect>
                                  </p:childTnLst>
                                </p:cTn>
                              </p:par>
                              <p:par>
                                <p:cTn id="70" presetID="16" presetClass="entr" presetSubtype="21" fill="hold" grpId="0" nodeType="with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barn(inVertical)">
                                      <p:cBhvr>
                                        <p:cTn id="7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简约绿色述职"/>
</p:tagLst>
</file>

<file path=ppt/tags/tag10.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7"/>
</p:tagLst>
</file>

<file path=ppt/tags/tag11.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8"/>
</p:tagLst>
</file>

<file path=ppt/tags/tag12.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9"/>
</p:tagLst>
</file>

<file path=ppt/tags/tag13.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0"/>
</p:tagLst>
</file>

<file path=ppt/tags/tag14.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1"/>
</p:tagLst>
</file>

<file path=ppt/tags/tag15.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3"/>
</p:tagLst>
</file>

<file path=ppt/tags/tag16.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4"/>
</p:tagLst>
</file>

<file path=ppt/tags/tag17.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5"/>
</p:tagLst>
</file>

<file path=ppt/tags/tag2.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3.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7"/>
</p:tagLst>
</file>

<file path=ppt/tags/tag9.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8"/>
</p:tagLst>
</file>

<file path=ppt/theme/theme1.xml><?xml version="1.0" encoding="utf-8"?>
<a:theme xmlns:a="http://schemas.openxmlformats.org/drawingml/2006/main" name="Office 主题​​">
  <a:themeElements>
    <a:clrScheme name="Office">
      <a:dk1>
        <a:sysClr val="windowText" lastClr="000000"/>
      </a:dk1>
      <a:lt1>
        <a:sysClr val="window" lastClr="C7EDCC"/>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7EDCC"/>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2789</TotalTime>
  <Words>8470</Words>
  <Application>Microsoft Office PowerPoint</Application>
  <PresentationFormat>自定义</PresentationFormat>
  <Paragraphs>618</Paragraphs>
  <Slides>75</Slides>
  <Notes>75</Notes>
  <HiddenSlides>0</HiddenSlides>
  <MMClips>0</MMClips>
  <ScaleCrop>false</ScaleCrop>
  <HeadingPairs>
    <vt:vector size="4" baseType="variant">
      <vt:variant>
        <vt:lpstr>主题</vt:lpstr>
      </vt:variant>
      <vt:variant>
        <vt:i4>1</vt:i4>
      </vt:variant>
      <vt:variant>
        <vt:lpstr>幻灯片标题</vt:lpstr>
      </vt:variant>
      <vt:variant>
        <vt:i4>75</vt:i4>
      </vt:variant>
    </vt:vector>
  </HeadingPairs>
  <TitlesOfParts>
    <vt:vector size="7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简约绿色述职</dc:title>
  <dc:creator>PC</dc:creator>
  <cp:lastModifiedBy>Administrator</cp:lastModifiedBy>
  <cp:revision>549</cp:revision>
  <dcterms:created xsi:type="dcterms:W3CDTF">2017-04-08T12:39:30Z</dcterms:created>
  <dcterms:modified xsi:type="dcterms:W3CDTF">2022-10-07T03:00:02Z</dcterms:modified>
</cp:coreProperties>
</file>