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sldIdLst>
    <p:sldId id="467" r:id="rId2"/>
    <p:sldId id="403" r:id="rId3"/>
    <p:sldId id="531" r:id="rId4"/>
    <p:sldId id="532" r:id="rId5"/>
    <p:sldId id="404" r:id="rId6"/>
    <p:sldId id="533" r:id="rId7"/>
    <p:sldId id="534" r:id="rId8"/>
    <p:sldId id="535" r:id="rId9"/>
    <p:sldId id="536" r:id="rId10"/>
    <p:sldId id="537" r:id="rId11"/>
    <p:sldId id="538" r:id="rId12"/>
    <p:sldId id="428" r:id="rId13"/>
    <p:sldId id="540" r:id="rId14"/>
    <p:sldId id="541" r:id="rId15"/>
    <p:sldId id="542" r:id="rId16"/>
    <p:sldId id="543" r:id="rId17"/>
    <p:sldId id="544" r:id="rId18"/>
    <p:sldId id="539" r:id="rId19"/>
    <p:sldId id="545" r:id="rId20"/>
    <p:sldId id="546" r:id="rId21"/>
    <p:sldId id="547" r:id="rId22"/>
    <p:sldId id="548" r:id="rId23"/>
    <p:sldId id="549" r:id="rId24"/>
    <p:sldId id="550" r:id="rId25"/>
    <p:sldId id="551" r:id="rId26"/>
    <p:sldId id="552" r:id="rId27"/>
    <p:sldId id="553" r:id="rId28"/>
    <p:sldId id="554" r:id="rId29"/>
    <p:sldId id="555" r:id="rId30"/>
    <p:sldId id="556" r:id="rId31"/>
    <p:sldId id="557" r:id="rId32"/>
    <p:sldId id="558" r:id="rId33"/>
    <p:sldId id="559" r:id="rId34"/>
    <p:sldId id="560" r:id="rId35"/>
    <p:sldId id="561" r:id="rId36"/>
    <p:sldId id="562" r:id="rId37"/>
    <p:sldId id="563" r:id="rId38"/>
    <p:sldId id="564" r:id="rId39"/>
    <p:sldId id="565" r:id="rId40"/>
    <p:sldId id="566" r:id="rId41"/>
    <p:sldId id="567" r:id="rId42"/>
    <p:sldId id="568" r:id="rId43"/>
    <p:sldId id="569" r:id="rId44"/>
    <p:sldId id="570" r:id="rId45"/>
    <p:sldId id="571" r:id="rId46"/>
    <p:sldId id="572" r:id="rId47"/>
    <p:sldId id="573" r:id="rId48"/>
    <p:sldId id="574" r:id="rId49"/>
    <p:sldId id="575" r:id="rId50"/>
    <p:sldId id="577" r:id="rId51"/>
    <p:sldId id="576" r:id="rId52"/>
    <p:sldId id="578" r:id="rId53"/>
    <p:sldId id="579" r:id="rId54"/>
    <p:sldId id="580" r:id="rId55"/>
    <p:sldId id="581" r:id="rId56"/>
    <p:sldId id="582" r:id="rId57"/>
    <p:sldId id="583" r:id="rId58"/>
    <p:sldId id="584" r:id="rId59"/>
    <p:sldId id="585" r:id="rId60"/>
    <p:sldId id="587" r:id="rId61"/>
    <p:sldId id="589" r:id="rId62"/>
    <p:sldId id="468" r:id="rId63"/>
    <p:sldId id="590" r:id="rId64"/>
    <p:sldId id="591" r:id="rId65"/>
    <p:sldId id="592" r:id="rId66"/>
    <p:sldId id="593" r:id="rId67"/>
    <p:sldId id="594" r:id="rId68"/>
    <p:sldId id="595" r:id="rId69"/>
    <p:sldId id="596" r:id="rId70"/>
    <p:sldId id="437" r:id="rId71"/>
    <p:sldId id="463" r:id="rId72"/>
    <p:sldId id="466" r:id="rId73"/>
  </p:sldIdLst>
  <p:sldSz cx="12192000" cy="6858000"/>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42</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44</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52</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59</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64</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65</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72</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2.wdp"/></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microsoft.com/office/2007/relationships/hdphoto" Target="../media/hdphoto2.wdp"/></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24.jp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5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microsoft.com/office/2007/relationships/hdphoto" Target="../media/hdphoto1.wdp"/></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590758" y="1787564"/>
            <a:ext cx="5851692" cy="267765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所谓专一性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是指导引思维目标的确定性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是导引思维过程中已有概念</a:t>
            </a:r>
            <a:r>
              <a:rPr lang="zh-CN" altLang="en-US" sz="2000" dirty="0" smtClean="0">
                <a:solidFill>
                  <a:schemeClr val="tx1">
                    <a:lumMod val="75000"/>
                    <a:lumOff val="25000"/>
                  </a:schemeClr>
                </a:solidFill>
                <a:latin typeface="微软雅黑" pitchFamily="34" charset="-122"/>
                <a:ea typeface="微软雅黑" pitchFamily="34" charset="-122"/>
              </a:rPr>
              <a:t>、事物</a:t>
            </a:r>
            <a:r>
              <a:rPr lang="zh-CN" altLang="en-US" sz="2000" dirty="0">
                <a:solidFill>
                  <a:schemeClr val="tx1">
                    <a:lumMod val="75000"/>
                    <a:lumOff val="25000"/>
                  </a:schemeClr>
                </a:solidFill>
                <a:latin typeface="微软雅黑" pitchFamily="34" charset="-122"/>
                <a:ea typeface="微软雅黑" pitchFamily="34" charset="-122"/>
              </a:rPr>
              <a:t>在显</a:t>
            </a:r>
            <a:r>
              <a:rPr lang="zh-CN" altLang="en-US" sz="2000" dirty="0" smtClean="0">
                <a:solidFill>
                  <a:schemeClr val="tx1">
                    <a:lumMod val="75000"/>
                    <a:lumOff val="25000"/>
                  </a:schemeClr>
                </a:solidFill>
                <a:latin typeface="微软雅黑" pitchFamily="34" charset="-122"/>
                <a:ea typeface="微软雅黑" pitchFamily="34" charset="-122"/>
              </a:rPr>
              <a:t>意识</a:t>
            </a:r>
            <a:r>
              <a:rPr lang="zh-CN" altLang="en-US" sz="2000" dirty="0">
                <a:solidFill>
                  <a:schemeClr val="tx1">
                    <a:lumMod val="75000"/>
                    <a:lumOff val="25000"/>
                  </a:schemeClr>
                </a:solidFill>
                <a:latin typeface="微软雅黑" pitchFamily="34" charset="-122"/>
                <a:ea typeface="微软雅黑" pitchFamily="34" charset="-122"/>
              </a:rPr>
              <a:t>与潜意识两个层次的集中与凝聚的特征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而</a:t>
            </a:r>
            <a:r>
              <a:rPr lang="zh-CN" altLang="en-US" sz="2000" dirty="0">
                <a:solidFill>
                  <a:schemeClr val="tx1">
                    <a:lumMod val="75000"/>
                    <a:lumOff val="25000"/>
                  </a:schemeClr>
                </a:solidFill>
                <a:latin typeface="微软雅黑" pitchFamily="34" charset="-122"/>
                <a:ea typeface="微软雅黑" pitchFamily="34" charset="-122"/>
              </a:rPr>
              <a:t>创新思维最重要的条件是所研究的问题</a:t>
            </a:r>
            <a:r>
              <a:rPr lang="zh-CN" altLang="en-US" sz="2000" dirty="0" smtClean="0">
                <a:solidFill>
                  <a:schemeClr val="tx1">
                    <a:lumMod val="75000"/>
                    <a:lumOff val="25000"/>
                  </a:schemeClr>
                </a:solidFill>
                <a:latin typeface="微软雅黑" pitchFamily="34" charset="-122"/>
                <a:ea typeface="微软雅黑" pitchFamily="34" charset="-122"/>
              </a:rPr>
              <a:t>已经成为</a:t>
            </a:r>
            <a:r>
              <a:rPr lang="zh-CN" altLang="en-US" sz="2000" dirty="0">
                <a:solidFill>
                  <a:schemeClr val="tx1">
                    <a:lumMod val="75000"/>
                    <a:lumOff val="25000"/>
                  </a:schemeClr>
                </a:solidFill>
                <a:latin typeface="微软雅黑" pitchFamily="34" charset="-122"/>
                <a:ea typeface="微软雅黑" pitchFamily="34" charset="-122"/>
              </a:rPr>
              <a:t>研究者的优势目标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即心理学上所说</a:t>
            </a:r>
            <a:r>
              <a:rPr lang="zh-CN" altLang="en-US" sz="2000" dirty="0" smtClean="0">
                <a:solidFill>
                  <a:schemeClr val="tx1">
                    <a:lumMod val="75000"/>
                    <a:lumOff val="25000"/>
                  </a:schemeClr>
                </a:solidFill>
                <a:latin typeface="微软雅黑" pitchFamily="34" charset="-122"/>
                <a:ea typeface="微软雅黑" pitchFamily="34" charset="-122"/>
              </a:rPr>
              <a:t>的“优势兴奋灶”。</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专一性</a:t>
            </a:r>
            <a:r>
              <a:rPr lang="zh-CN" altLang="en-US" sz="2000" dirty="0">
                <a:solidFill>
                  <a:schemeClr val="tx1">
                    <a:lumMod val="75000"/>
                    <a:lumOff val="25000"/>
                  </a:schemeClr>
                </a:solidFill>
                <a:latin typeface="微软雅黑" pitchFamily="34" charset="-122"/>
                <a:ea typeface="微软雅黑" pitchFamily="34" charset="-122"/>
              </a:rPr>
              <a:t>是创新思维的</a:t>
            </a:r>
            <a:r>
              <a:rPr lang="zh-CN" altLang="en-US" sz="2000" dirty="0" smtClean="0">
                <a:solidFill>
                  <a:schemeClr val="tx1">
                    <a:lumMod val="75000"/>
                    <a:lumOff val="25000"/>
                  </a:schemeClr>
                </a:solidFill>
                <a:latin typeface="微软雅黑" pitchFamily="34" charset="-122"/>
                <a:ea typeface="微软雅黑" pitchFamily="34" charset="-122"/>
              </a:rPr>
              <a:t>基本特性</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创新思维的</a:t>
            </a:r>
            <a:r>
              <a:rPr lang="zh-CN" altLang="en-US" sz="2400" b="1" dirty="0" smtClean="0">
                <a:solidFill>
                  <a:schemeClr val="tx1">
                    <a:lumMod val="75000"/>
                    <a:lumOff val="25000"/>
                  </a:schemeClr>
                </a:solidFill>
                <a:latin typeface="微软雅黑" pitchFamily="34" charset="-122"/>
                <a:ea typeface="微软雅黑" pitchFamily="34" charset="-122"/>
              </a:rPr>
              <a:t>特征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创新思维的专一性</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27403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第二</a:t>
            </a:r>
            <a:r>
              <a:rPr lang="zh-CN" altLang="en-US" sz="3200" b="1" dirty="0" smtClean="0">
                <a:solidFill>
                  <a:schemeClr val="accent1"/>
                </a:solidFill>
                <a:latin typeface="微软雅黑" pitchFamily="34" charset="-122"/>
                <a:ea typeface="微软雅黑" pitchFamily="34" charset="-122"/>
              </a:rPr>
              <a:t>节  创新</a:t>
            </a:r>
            <a:r>
              <a:rPr lang="zh-CN" altLang="en-US" sz="3200" b="1" dirty="0">
                <a:solidFill>
                  <a:schemeClr val="accent1"/>
                </a:solidFill>
                <a:latin typeface="微软雅黑" pitchFamily="34" charset="-122"/>
                <a:ea typeface="微软雅黑" pitchFamily="34" charset="-122"/>
              </a:rPr>
              <a:t>思维的类型</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464236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5426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zh-CN" altLang="en-US" sz="2400" b="1" dirty="0" smtClean="0">
                <a:solidFill>
                  <a:schemeClr val="tx1">
                    <a:lumMod val="75000"/>
                    <a:lumOff val="25000"/>
                  </a:schemeClr>
                </a:solidFill>
                <a:latin typeface="微软雅黑" pitchFamily="34" charset="-122"/>
                <a:ea typeface="微软雅黑" pitchFamily="34" charset="-122"/>
              </a:rPr>
              <a:t>发散思维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发散思维的定义</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7050" y="2082799"/>
            <a:ext cx="3581400" cy="293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8691255" y="5250934"/>
            <a:ext cx="2492990" cy="369332"/>
          </a:xfrm>
          <a:prstGeom prst="rect">
            <a:avLst/>
          </a:prstGeom>
        </p:spPr>
        <p:txBody>
          <a:bodyPr wrap="none">
            <a:spAutoFit/>
          </a:bodyPr>
          <a:lstStyle/>
          <a:p>
            <a:r>
              <a:rPr lang="zh-CN" altLang="en-US" dirty="0">
                <a:latin typeface="微软雅黑" pitchFamily="34" charset="-122"/>
                <a:ea typeface="微软雅黑" pitchFamily="34" charset="-122"/>
              </a:rPr>
              <a:t>发散思维的轨迹示意图</a:t>
            </a:r>
          </a:p>
        </p:txBody>
      </p:sp>
      <p:sp>
        <p:nvSpPr>
          <p:cNvPr id="13" name="矩形 12"/>
          <p:cNvSpPr/>
          <p:nvPr/>
        </p:nvSpPr>
        <p:spPr>
          <a:xfrm>
            <a:off x="1695450" y="1661289"/>
            <a:ext cx="6096000" cy="3785652"/>
          </a:xfrm>
          <a:prstGeom prst="rect">
            <a:avLst/>
          </a:prstGeom>
        </p:spPr>
        <p:txBody>
          <a:bodyPr>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发散思维又称辐射思维</a:t>
            </a:r>
            <a:r>
              <a:rPr lang="zh-CN" altLang="en-US" sz="2000" dirty="0" smtClean="0">
                <a:solidFill>
                  <a:schemeClr val="tx1">
                    <a:lumMod val="75000"/>
                    <a:lumOff val="25000"/>
                  </a:schemeClr>
                </a:solidFill>
                <a:latin typeface="微软雅黑" pitchFamily="34" charset="-122"/>
                <a:ea typeface="微软雅黑" pitchFamily="34" charset="-122"/>
              </a:rPr>
              <a:t>、放射思维、扩散</a:t>
            </a:r>
            <a:r>
              <a:rPr lang="zh-CN" altLang="en-US" sz="2000" dirty="0">
                <a:solidFill>
                  <a:schemeClr val="tx1">
                    <a:lumMod val="75000"/>
                    <a:lumOff val="25000"/>
                  </a:schemeClr>
                </a:solidFill>
                <a:latin typeface="微软雅黑" pitchFamily="34" charset="-122"/>
                <a:ea typeface="微软雅黑" pitchFamily="34" charset="-122"/>
              </a:rPr>
              <a:t>思维或求异思维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是指大脑在思维时呈现</a:t>
            </a:r>
            <a:r>
              <a:rPr lang="zh-CN" altLang="en-US" sz="2000" dirty="0" smtClean="0">
                <a:solidFill>
                  <a:schemeClr val="tx1">
                    <a:lumMod val="75000"/>
                    <a:lumOff val="25000"/>
                  </a:schemeClr>
                </a:solidFill>
                <a:latin typeface="微软雅黑" pitchFamily="34" charset="-122"/>
                <a:ea typeface="微软雅黑" pitchFamily="34" charset="-122"/>
              </a:rPr>
              <a:t>一种</a:t>
            </a:r>
            <a:r>
              <a:rPr lang="zh-CN" altLang="en-US" sz="2000" dirty="0">
                <a:solidFill>
                  <a:schemeClr val="tx1">
                    <a:lumMod val="75000"/>
                    <a:lumOff val="25000"/>
                  </a:schemeClr>
                </a:solidFill>
                <a:latin typeface="微软雅黑" pitchFamily="34" charset="-122"/>
                <a:ea typeface="微软雅黑" pitchFamily="34" charset="-122"/>
              </a:rPr>
              <a:t>扩散状态的思维模式</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它</a:t>
            </a:r>
            <a:r>
              <a:rPr lang="zh-CN" altLang="en-US" sz="2000" dirty="0">
                <a:solidFill>
                  <a:schemeClr val="tx1">
                    <a:lumMod val="75000"/>
                    <a:lumOff val="25000"/>
                  </a:schemeClr>
                </a:solidFill>
                <a:latin typeface="微软雅黑" pitchFamily="34" charset="-122"/>
                <a:ea typeface="微软雅黑" pitchFamily="34" charset="-122"/>
              </a:rPr>
              <a:t>表现为思维视野广阔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思维呈现出多维发散状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即可以从</a:t>
            </a:r>
            <a:r>
              <a:rPr lang="zh-CN" altLang="en-US" sz="2000" dirty="0" smtClean="0">
                <a:solidFill>
                  <a:schemeClr val="tx1">
                    <a:lumMod val="75000"/>
                    <a:lumOff val="25000"/>
                  </a:schemeClr>
                </a:solidFill>
                <a:latin typeface="微软雅黑" pitchFamily="34" charset="-122"/>
                <a:ea typeface="微软雅黑" pitchFamily="34" charset="-122"/>
              </a:rPr>
              <a:t>不同方面</a:t>
            </a:r>
            <a:r>
              <a:rPr lang="zh-CN" altLang="en-US" sz="2000" dirty="0">
                <a:solidFill>
                  <a:schemeClr val="tx1">
                    <a:lumMod val="75000"/>
                    <a:lumOff val="25000"/>
                  </a:schemeClr>
                </a:solidFill>
                <a:latin typeface="微软雅黑" pitchFamily="34" charset="-122"/>
                <a:ea typeface="微软雅黑" pitchFamily="34" charset="-122"/>
              </a:rPr>
              <a:t>思考同一问题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一题多解” </a:t>
            </a:r>
            <a:r>
              <a:rPr lang="zh-CN" altLang="en-US" sz="2000" dirty="0" smtClean="0">
                <a:solidFill>
                  <a:schemeClr val="tx1">
                    <a:lumMod val="75000"/>
                    <a:lumOff val="2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事多写</a:t>
            </a:r>
            <a:r>
              <a:rPr lang="zh-CN" altLang="en-US" sz="2000" dirty="0" smtClean="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一物多用”</a:t>
            </a:r>
            <a:r>
              <a:rPr lang="zh-CN" altLang="en-US" sz="2000" dirty="0" smtClean="0">
                <a:solidFill>
                  <a:schemeClr val="tx1">
                    <a:lumMod val="75000"/>
                    <a:lumOff val="25000"/>
                  </a:schemeClr>
                </a:solidFill>
                <a:latin typeface="微软雅黑" pitchFamily="34" charset="-122"/>
                <a:ea typeface="微软雅黑" pitchFamily="34" charset="-122"/>
              </a:rPr>
              <a:t>。发散思维</a:t>
            </a:r>
            <a:r>
              <a:rPr lang="zh-CN" altLang="en-US" sz="2000" dirty="0">
                <a:solidFill>
                  <a:schemeClr val="tx1">
                    <a:lumMod val="75000"/>
                    <a:lumOff val="25000"/>
                  </a:schemeClr>
                </a:solidFill>
                <a:latin typeface="微软雅黑" pitchFamily="34" charset="-122"/>
                <a:ea typeface="微软雅黑" pitchFamily="34" charset="-122"/>
              </a:rPr>
              <a:t>是多向的</a:t>
            </a:r>
            <a:r>
              <a:rPr lang="zh-CN" altLang="en-US" sz="2000" dirty="0" smtClean="0">
                <a:solidFill>
                  <a:schemeClr val="tx1">
                    <a:lumMod val="75000"/>
                    <a:lumOff val="25000"/>
                  </a:schemeClr>
                </a:solidFill>
                <a:latin typeface="微软雅黑" pitchFamily="34" charset="-122"/>
                <a:ea typeface="微软雅黑" pitchFamily="34" charset="-122"/>
              </a:rPr>
              <a:t>、立体的</a:t>
            </a:r>
            <a:r>
              <a:rPr lang="zh-CN" altLang="en-US" sz="2000" dirty="0">
                <a:solidFill>
                  <a:schemeClr val="tx1">
                    <a:lumMod val="75000"/>
                    <a:lumOff val="25000"/>
                  </a:schemeClr>
                </a:solidFill>
                <a:latin typeface="微软雅黑" pitchFamily="34" charset="-122"/>
                <a:ea typeface="微软雅黑" pitchFamily="34" charset="-122"/>
              </a:rPr>
              <a:t>和开放型的思维。</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发散思维的模式是给出一个问题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在一定时间内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以该问题为中心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向四面八方做</a:t>
            </a:r>
            <a:r>
              <a:rPr lang="zh-CN" altLang="en-US" sz="2000" dirty="0" smtClean="0">
                <a:solidFill>
                  <a:schemeClr val="tx1">
                    <a:lumMod val="75000"/>
                    <a:lumOff val="25000"/>
                  </a:schemeClr>
                </a:solidFill>
                <a:latin typeface="微软雅黑" pitchFamily="34" charset="-122"/>
                <a:ea typeface="微软雅黑" pitchFamily="34" charset="-122"/>
              </a:rPr>
              <a:t>辐射</a:t>
            </a:r>
            <a:r>
              <a:rPr lang="zh-CN" altLang="en-US" sz="2000" dirty="0">
                <a:solidFill>
                  <a:schemeClr val="tx1">
                    <a:lumMod val="75000"/>
                    <a:lumOff val="25000"/>
                  </a:schemeClr>
                </a:solidFill>
                <a:latin typeface="微软雅黑" pitchFamily="34" charset="-122"/>
                <a:ea typeface="微软雅黑" pitchFamily="34" charset="-122"/>
              </a:rPr>
              <a:t>状积极思考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无任何限制地探寻各种各样的答案。 </a:t>
            </a:r>
          </a:p>
        </p:txBody>
      </p:sp>
    </p:spTree>
    <p:extLst>
      <p:ext uri="{BB962C8B-B14F-4D97-AF65-F5344CB8AC3E}">
        <p14:creationId xmlns:p14="http://schemas.microsoft.com/office/powerpoint/2010/main" val="30606339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wipe(down)">
                                      <p:cBhvr>
                                        <p:cTn id="7" dur="580">
                                          <p:stCondLst>
                                            <p:cond delay="0"/>
                                          </p:stCondLst>
                                        </p:cTn>
                                        <p:tgtEl>
                                          <p:spTgt spid="61442"/>
                                        </p:tgtEl>
                                      </p:cBhvr>
                                    </p:animEffect>
                                    <p:anim calcmode="lin" valueType="num">
                                      <p:cBhvr>
                                        <p:cTn id="8" dur="1822" tmFilter="0,0; 0.14,0.36; 0.43,0.73; 0.71,0.91; 1.0,1.0">
                                          <p:stCondLst>
                                            <p:cond delay="0"/>
                                          </p:stCondLst>
                                        </p:cTn>
                                        <p:tgtEl>
                                          <p:spTgt spid="6144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144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144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144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1442"/>
                                        </p:tgtEl>
                                        <p:attrNameLst>
                                          <p:attrName>ppt_y</p:attrName>
                                        </p:attrNameLst>
                                      </p:cBhvr>
                                      <p:tavLst>
                                        <p:tav tm="0" fmla="#ppt_y-sin(pi*$)/81">
                                          <p:val>
                                            <p:fltVal val="0"/>
                                          </p:val>
                                        </p:tav>
                                        <p:tav tm="100000">
                                          <p:val>
                                            <p:fltVal val="1"/>
                                          </p:val>
                                        </p:tav>
                                      </p:tavLst>
                                    </p:anim>
                                    <p:animScale>
                                      <p:cBhvr>
                                        <p:cTn id="13" dur="26">
                                          <p:stCondLst>
                                            <p:cond delay="650"/>
                                          </p:stCondLst>
                                        </p:cTn>
                                        <p:tgtEl>
                                          <p:spTgt spid="61442"/>
                                        </p:tgtEl>
                                      </p:cBhvr>
                                      <p:to x="100000" y="60000"/>
                                    </p:animScale>
                                    <p:animScale>
                                      <p:cBhvr>
                                        <p:cTn id="14" dur="166" decel="50000">
                                          <p:stCondLst>
                                            <p:cond delay="676"/>
                                          </p:stCondLst>
                                        </p:cTn>
                                        <p:tgtEl>
                                          <p:spTgt spid="61442"/>
                                        </p:tgtEl>
                                      </p:cBhvr>
                                      <p:to x="100000" y="100000"/>
                                    </p:animScale>
                                    <p:animScale>
                                      <p:cBhvr>
                                        <p:cTn id="15" dur="26">
                                          <p:stCondLst>
                                            <p:cond delay="1312"/>
                                          </p:stCondLst>
                                        </p:cTn>
                                        <p:tgtEl>
                                          <p:spTgt spid="61442"/>
                                        </p:tgtEl>
                                      </p:cBhvr>
                                      <p:to x="100000" y="80000"/>
                                    </p:animScale>
                                    <p:animScale>
                                      <p:cBhvr>
                                        <p:cTn id="16" dur="166" decel="50000">
                                          <p:stCondLst>
                                            <p:cond delay="1338"/>
                                          </p:stCondLst>
                                        </p:cTn>
                                        <p:tgtEl>
                                          <p:spTgt spid="61442"/>
                                        </p:tgtEl>
                                      </p:cBhvr>
                                      <p:to x="100000" y="100000"/>
                                    </p:animScale>
                                    <p:animScale>
                                      <p:cBhvr>
                                        <p:cTn id="17" dur="26">
                                          <p:stCondLst>
                                            <p:cond delay="1642"/>
                                          </p:stCondLst>
                                        </p:cTn>
                                        <p:tgtEl>
                                          <p:spTgt spid="61442"/>
                                        </p:tgtEl>
                                      </p:cBhvr>
                                      <p:to x="100000" y="90000"/>
                                    </p:animScale>
                                    <p:animScale>
                                      <p:cBhvr>
                                        <p:cTn id="18" dur="166" decel="50000">
                                          <p:stCondLst>
                                            <p:cond delay="1668"/>
                                          </p:stCondLst>
                                        </p:cTn>
                                        <p:tgtEl>
                                          <p:spTgt spid="61442"/>
                                        </p:tgtEl>
                                      </p:cBhvr>
                                      <p:to x="100000" y="100000"/>
                                    </p:animScale>
                                    <p:animScale>
                                      <p:cBhvr>
                                        <p:cTn id="19" dur="26">
                                          <p:stCondLst>
                                            <p:cond delay="1808"/>
                                          </p:stCondLst>
                                        </p:cTn>
                                        <p:tgtEl>
                                          <p:spTgt spid="61442"/>
                                        </p:tgtEl>
                                      </p:cBhvr>
                                      <p:to x="100000" y="95000"/>
                                    </p:animScale>
                                    <p:animScale>
                                      <p:cBhvr>
                                        <p:cTn id="20" dur="166" decel="50000">
                                          <p:stCondLst>
                                            <p:cond delay="1834"/>
                                          </p:stCondLst>
                                        </p:cTn>
                                        <p:tgtEl>
                                          <p:spTgt spid="6144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80">
                                          <p:stCondLst>
                                            <p:cond delay="0"/>
                                          </p:stCondLst>
                                        </p:cTn>
                                        <p:tgtEl>
                                          <p:spTgt spid="11"/>
                                        </p:tgtEl>
                                      </p:cBhvr>
                                    </p:animEffect>
                                    <p:anim calcmode="lin" valueType="num">
                                      <p:cBhvr>
                                        <p:cTn id="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9" dur="26">
                                          <p:stCondLst>
                                            <p:cond delay="650"/>
                                          </p:stCondLst>
                                        </p:cTn>
                                        <p:tgtEl>
                                          <p:spTgt spid="11"/>
                                        </p:tgtEl>
                                      </p:cBhvr>
                                      <p:to x="100000" y="60000"/>
                                    </p:animScale>
                                    <p:animScale>
                                      <p:cBhvr>
                                        <p:cTn id="30" dur="166" decel="50000">
                                          <p:stCondLst>
                                            <p:cond delay="676"/>
                                          </p:stCondLst>
                                        </p:cTn>
                                        <p:tgtEl>
                                          <p:spTgt spid="11"/>
                                        </p:tgtEl>
                                      </p:cBhvr>
                                      <p:to x="100000" y="100000"/>
                                    </p:animScale>
                                    <p:animScale>
                                      <p:cBhvr>
                                        <p:cTn id="31" dur="26">
                                          <p:stCondLst>
                                            <p:cond delay="1312"/>
                                          </p:stCondLst>
                                        </p:cTn>
                                        <p:tgtEl>
                                          <p:spTgt spid="11"/>
                                        </p:tgtEl>
                                      </p:cBhvr>
                                      <p:to x="100000" y="80000"/>
                                    </p:animScale>
                                    <p:animScale>
                                      <p:cBhvr>
                                        <p:cTn id="32" dur="166" decel="50000">
                                          <p:stCondLst>
                                            <p:cond delay="1338"/>
                                          </p:stCondLst>
                                        </p:cTn>
                                        <p:tgtEl>
                                          <p:spTgt spid="11"/>
                                        </p:tgtEl>
                                      </p:cBhvr>
                                      <p:to x="100000" y="100000"/>
                                    </p:animScale>
                                    <p:animScale>
                                      <p:cBhvr>
                                        <p:cTn id="33" dur="26">
                                          <p:stCondLst>
                                            <p:cond delay="1642"/>
                                          </p:stCondLst>
                                        </p:cTn>
                                        <p:tgtEl>
                                          <p:spTgt spid="11"/>
                                        </p:tgtEl>
                                      </p:cBhvr>
                                      <p:to x="100000" y="90000"/>
                                    </p:animScale>
                                    <p:animScale>
                                      <p:cBhvr>
                                        <p:cTn id="34" dur="166" decel="50000">
                                          <p:stCondLst>
                                            <p:cond delay="1668"/>
                                          </p:stCondLst>
                                        </p:cTn>
                                        <p:tgtEl>
                                          <p:spTgt spid="11"/>
                                        </p:tgtEl>
                                      </p:cBhvr>
                                      <p:to x="100000" y="100000"/>
                                    </p:animScale>
                                    <p:animScale>
                                      <p:cBhvr>
                                        <p:cTn id="35" dur="26">
                                          <p:stCondLst>
                                            <p:cond delay="1808"/>
                                          </p:stCondLst>
                                        </p:cTn>
                                        <p:tgtEl>
                                          <p:spTgt spid="11"/>
                                        </p:tgtEl>
                                      </p:cBhvr>
                                      <p:to x="100000" y="95000"/>
                                    </p:animScale>
                                    <p:animScale>
                                      <p:cBhvr>
                                        <p:cTn id="36" dur="166" decel="50000">
                                          <p:stCondLst>
                                            <p:cond delay="1834"/>
                                          </p:stCondLst>
                                        </p:cTn>
                                        <p:tgtEl>
                                          <p:spTgt spid="11"/>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80">
                                          <p:stCondLst>
                                            <p:cond delay="0"/>
                                          </p:stCondLst>
                                        </p:cTn>
                                        <p:tgtEl>
                                          <p:spTgt spid="13"/>
                                        </p:tgtEl>
                                      </p:cBhvr>
                                    </p:animEffect>
                                    <p:anim calcmode="lin" valueType="num">
                                      <p:cBhvr>
                                        <p:cTn id="40"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5" dur="26">
                                          <p:stCondLst>
                                            <p:cond delay="650"/>
                                          </p:stCondLst>
                                        </p:cTn>
                                        <p:tgtEl>
                                          <p:spTgt spid="13"/>
                                        </p:tgtEl>
                                      </p:cBhvr>
                                      <p:to x="100000" y="60000"/>
                                    </p:animScale>
                                    <p:animScale>
                                      <p:cBhvr>
                                        <p:cTn id="46" dur="166" decel="50000">
                                          <p:stCondLst>
                                            <p:cond delay="676"/>
                                          </p:stCondLst>
                                        </p:cTn>
                                        <p:tgtEl>
                                          <p:spTgt spid="13"/>
                                        </p:tgtEl>
                                      </p:cBhvr>
                                      <p:to x="100000" y="100000"/>
                                    </p:animScale>
                                    <p:animScale>
                                      <p:cBhvr>
                                        <p:cTn id="47" dur="26">
                                          <p:stCondLst>
                                            <p:cond delay="1312"/>
                                          </p:stCondLst>
                                        </p:cTn>
                                        <p:tgtEl>
                                          <p:spTgt spid="13"/>
                                        </p:tgtEl>
                                      </p:cBhvr>
                                      <p:to x="100000" y="80000"/>
                                    </p:animScale>
                                    <p:animScale>
                                      <p:cBhvr>
                                        <p:cTn id="48" dur="166" decel="50000">
                                          <p:stCondLst>
                                            <p:cond delay="1338"/>
                                          </p:stCondLst>
                                        </p:cTn>
                                        <p:tgtEl>
                                          <p:spTgt spid="13"/>
                                        </p:tgtEl>
                                      </p:cBhvr>
                                      <p:to x="100000" y="100000"/>
                                    </p:animScale>
                                    <p:animScale>
                                      <p:cBhvr>
                                        <p:cTn id="49" dur="26">
                                          <p:stCondLst>
                                            <p:cond delay="1642"/>
                                          </p:stCondLst>
                                        </p:cTn>
                                        <p:tgtEl>
                                          <p:spTgt spid="13"/>
                                        </p:tgtEl>
                                      </p:cBhvr>
                                      <p:to x="100000" y="90000"/>
                                    </p:animScale>
                                    <p:animScale>
                                      <p:cBhvr>
                                        <p:cTn id="50" dur="166" decel="50000">
                                          <p:stCondLst>
                                            <p:cond delay="1668"/>
                                          </p:stCondLst>
                                        </p:cTn>
                                        <p:tgtEl>
                                          <p:spTgt spid="13"/>
                                        </p:tgtEl>
                                      </p:cBhvr>
                                      <p:to x="100000" y="100000"/>
                                    </p:animScale>
                                    <p:animScale>
                                      <p:cBhvr>
                                        <p:cTn id="51" dur="26">
                                          <p:stCondLst>
                                            <p:cond delay="1808"/>
                                          </p:stCondLst>
                                        </p:cTn>
                                        <p:tgtEl>
                                          <p:spTgt spid="13"/>
                                        </p:tgtEl>
                                      </p:cBhvr>
                                      <p:to x="100000" y="95000"/>
                                    </p:animScale>
                                    <p:animScale>
                                      <p:cBhvr>
                                        <p:cTn id="52"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原创设计师QQ598969553      _4"/>
          <p:cNvSpPr txBox="1"/>
          <p:nvPr/>
        </p:nvSpPr>
        <p:spPr>
          <a:xfrm>
            <a:off x="8255000" y="1446323"/>
            <a:ext cx="2063749"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square" lIns="90467" tIns="45233" rIns="90467" bIns="45233" rtlCol="0">
            <a:spAutoFit/>
          </a:bodyPr>
          <a:lstStyle>
            <a:defPPr>
              <a:defRPr lang="zh-CN"/>
            </a:defPPr>
            <a:lvl1pPr algn="r">
              <a:defRPr b="1">
                <a:solidFill>
                  <a:schemeClr val="bg1"/>
                </a:solidFill>
                <a:latin typeface="+mn-ea"/>
              </a:defRPr>
            </a:lvl1pPr>
          </a:lstStyle>
          <a:p>
            <a:r>
              <a:rPr lang="zh-CN" altLang="en-US" sz="2000" b="0" kern="0" dirty="0" smtClean="0">
                <a:solidFill>
                  <a:schemeClr val="accent1"/>
                </a:solidFill>
                <a:latin typeface="微软雅黑" pitchFamily="34" charset="-122"/>
                <a:ea typeface="微软雅黑" pitchFamily="34" charset="-122"/>
              </a:rPr>
              <a:t>发散思维的实质</a:t>
            </a:r>
            <a:endParaRPr lang="zh-CN" altLang="en-US" sz="2000" b="0" kern="0" dirty="0">
              <a:solidFill>
                <a:schemeClr val="accent1"/>
              </a:solidFill>
              <a:latin typeface="微软雅黑" pitchFamily="34" charset="-122"/>
              <a:ea typeface="微软雅黑" pitchFamily="34" charset="-122"/>
            </a:endParaRP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6" name="原创设计师QQ598969553      _16"/>
          <p:cNvSpPr txBox="1"/>
          <p:nvPr/>
        </p:nvSpPr>
        <p:spPr>
          <a:xfrm>
            <a:off x="2018598" y="1465373"/>
            <a:ext cx="1978064"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zh-CN" altLang="en-US" sz="2000" kern="0" dirty="0">
                <a:solidFill>
                  <a:schemeClr val="accent1"/>
                </a:solidFill>
                <a:latin typeface="微软雅黑" pitchFamily="34" charset="-122"/>
                <a:ea typeface="微软雅黑" pitchFamily="34" charset="-122"/>
              </a:rPr>
              <a:t>发散思维的特点</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984764" y="2007716"/>
            <a:ext cx="4108775" cy="190770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突破头脑中固有的逻辑框架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从给定的信息中产生众多的信息</a:t>
            </a:r>
            <a:r>
              <a:rPr lang="zh-CN" altLang="en-US" sz="2000" dirty="0" smtClean="0">
                <a:solidFill>
                  <a:schemeClr val="tx1">
                    <a:lumMod val="75000"/>
                    <a:lumOff val="25000"/>
                  </a:schemeClr>
                </a:solidFill>
                <a:latin typeface="微软雅黑" pitchFamily="34" charset="-122"/>
                <a:ea typeface="微软雅黑" pitchFamily="34" charset="-122"/>
              </a:rPr>
              <a:t>输出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由一种想到多种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促使思路转移</a:t>
            </a:r>
            <a:r>
              <a:rPr lang="zh-CN" altLang="en-US" sz="2000" dirty="0" smtClean="0">
                <a:solidFill>
                  <a:schemeClr val="tx1">
                    <a:lumMod val="75000"/>
                    <a:lumOff val="25000"/>
                  </a:schemeClr>
                </a:solidFill>
                <a:latin typeface="微软雅黑" pitchFamily="34" charset="-122"/>
                <a:ea typeface="微软雅黑" pitchFamily="34" charset="-122"/>
              </a:rPr>
              <a:t>、跳跃</a:t>
            </a:r>
            <a:r>
              <a:rPr lang="zh-CN" altLang="en-US" sz="2000" dirty="0">
                <a:solidFill>
                  <a:schemeClr val="tx1">
                    <a:lumMod val="75000"/>
                    <a:lumOff val="25000"/>
                  </a:schemeClr>
                </a:solidFill>
                <a:latin typeface="微软雅黑" pitchFamily="34" charset="-122"/>
                <a:ea typeface="微软雅黑" pitchFamily="34" charset="-122"/>
              </a:rPr>
              <a:t>或前进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得到众多具有新意的答案。</a:t>
            </a:r>
          </a:p>
        </p:txBody>
      </p:sp>
      <p:sp>
        <p:nvSpPr>
          <p:cNvPr id="48" name="矩形 47"/>
          <p:cNvSpPr/>
          <p:nvPr/>
        </p:nvSpPr>
        <p:spPr>
          <a:xfrm>
            <a:off x="6762750" y="2050187"/>
            <a:ext cx="46672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就是要突破常规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打破旧框框的限制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提供新思路</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思想</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概念及新办法。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所以不少心理学家认为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发散思维是创造性思维的一个最主要的特点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是测定一个人和</a:t>
            </a:r>
            <a:r>
              <a:rPr lang="zh-CN" altLang="en-US" sz="2000" dirty="0" smtClean="0">
                <a:solidFill>
                  <a:schemeClr val="tx1">
                    <a:lumMod val="75000"/>
                    <a:lumOff val="25000"/>
                  </a:schemeClr>
                </a:solidFill>
                <a:latin typeface="微软雅黑" pitchFamily="34" charset="-122"/>
                <a:ea typeface="微软雅黑" pitchFamily="34" charset="-122"/>
              </a:rPr>
              <a:t>一个</a:t>
            </a:r>
            <a:r>
              <a:rPr lang="zh-CN" altLang="en-US" sz="2000" dirty="0">
                <a:solidFill>
                  <a:schemeClr val="tx1">
                    <a:lumMod val="75000"/>
                    <a:lumOff val="25000"/>
                  </a:schemeClr>
                </a:solidFill>
                <a:latin typeface="微软雅黑" pitchFamily="34" charset="-122"/>
                <a:ea typeface="微软雅黑" pitchFamily="34" charset="-122"/>
              </a:rPr>
              <a:t>团队创造力的主要标志之一。</a:t>
            </a:r>
          </a:p>
        </p:txBody>
      </p:sp>
      <p:sp>
        <p:nvSpPr>
          <p:cNvPr id="20" name="文本框 9"/>
          <p:cNvSpPr txBox="1"/>
          <p:nvPr/>
        </p:nvSpPr>
        <p:spPr>
          <a:xfrm>
            <a:off x="840784" y="203271"/>
            <a:ext cx="5426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zh-CN" altLang="en-US" sz="2400" b="1" dirty="0" smtClean="0">
                <a:solidFill>
                  <a:schemeClr val="tx1">
                    <a:lumMod val="75000"/>
                    <a:lumOff val="25000"/>
                  </a:schemeClr>
                </a:solidFill>
                <a:latin typeface="微软雅黑" pitchFamily="34" charset="-122"/>
                <a:ea typeface="微软雅黑" pitchFamily="34" charset="-122"/>
              </a:rPr>
              <a:t>发散思维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发散思维的定义</a:t>
            </a:r>
          </a:p>
        </p:txBody>
      </p:sp>
    </p:spTree>
    <p:extLst>
      <p:ext uri="{BB962C8B-B14F-4D97-AF65-F5344CB8AC3E}">
        <p14:creationId xmlns:p14="http://schemas.microsoft.com/office/powerpoint/2010/main" val="16484058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90"/>
                                          </p:val>
                                        </p:tav>
                                        <p:tav tm="100000">
                                          <p:val>
                                            <p:fltVal val="0"/>
                                          </p:val>
                                        </p:tav>
                                      </p:tavLst>
                                    </p:anim>
                                    <p:animEffect transition="in" filter="fade">
                                      <p:cBhvr>
                                        <p:cTn id="20" dur="1000"/>
                                        <p:tgtEl>
                                          <p:spTgt spid="38"/>
                                        </p:tgtEl>
                                      </p:cBhvr>
                                    </p:animEffect>
                                  </p:childTnLst>
                                </p:cTn>
                              </p:par>
                              <p:par>
                                <p:cTn id="21" presetID="3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1000" fill="hold"/>
                                        <p:tgtEl>
                                          <p:spTgt spid="40"/>
                                        </p:tgtEl>
                                        <p:attrNameLst>
                                          <p:attrName>ppt_w</p:attrName>
                                        </p:attrNameLst>
                                      </p:cBhvr>
                                      <p:tavLst>
                                        <p:tav tm="0">
                                          <p:val>
                                            <p:fltVal val="0"/>
                                          </p:val>
                                        </p:tav>
                                        <p:tav tm="100000">
                                          <p:val>
                                            <p:strVal val="#ppt_w"/>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style.rotation</p:attrName>
                                        </p:attrNameLst>
                                      </p:cBhvr>
                                      <p:tavLst>
                                        <p:tav tm="0">
                                          <p:val>
                                            <p:fltVal val="90"/>
                                          </p:val>
                                        </p:tav>
                                        <p:tav tm="100000">
                                          <p:val>
                                            <p:fltVal val="0"/>
                                          </p:val>
                                        </p:tav>
                                      </p:tavLst>
                                    </p:anim>
                                    <p:animEffect transition="in" filter="fade">
                                      <p:cBhvr>
                                        <p:cTn id="26" dur="1000"/>
                                        <p:tgtEl>
                                          <p:spTgt spid="4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90"/>
                                          </p:val>
                                        </p:tav>
                                        <p:tav tm="100000">
                                          <p:val>
                                            <p:fltVal val="0"/>
                                          </p:val>
                                        </p:tav>
                                      </p:tavLst>
                                    </p:anim>
                                    <p:animEffect transition="in" filter="fade">
                                      <p:cBhvr>
                                        <p:cTn id="38" dur="1000"/>
                                        <p:tgtEl>
                                          <p:spTgt spid="4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0" fill="hold"/>
                                        <p:tgtEl>
                                          <p:spTgt spid="45"/>
                                        </p:tgtEl>
                                        <p:attrNameLst>
                                          <p:attrName>ppt_w</p:attrName>
                                        </p:attrNameLst>
                                      </p:cBhvr>
                                      <p:tavLst>
                                        <p:tav tm="0">
                                          <p:val>
                                            <p:fltVal val="0"/>
                                          </p:val>
                                        </p:tav>
                                        <p:tav tm="100000">
                                          <p:val>
                                            <p:strVal val="#ppt_w"/>
                                          </p:val>
                                        </p:tav>
                                      </p:tavLst>
                                    </p:anim>
                                    <p:anim calcmode="lin" valueType="num">
                                      <p:cBhvr>
                                        <p:cTn id="42" dur="1000" fill="hold"/>
                                        <p:tgtEl>
                                          <p:spTgt spid="45"/>
                                        </p:tgtEl>
                                        <p:attrNameLst>
                                          <p:attrName>ppt_h</p:attrName>
                                        </p:attrNameLst>
                                      </p:cBhvr>
                                      <p:tavLst>
                                        <p:tav tm="0">
                                          <p:val>
                                            <p:fltVal val="0"/>
                                          </p:val>
                                        </p:tav>
                                        <p:tav tm="100000">
                                          <p:val>
                                            <p:strVal val="#ppt_h"/>
                                          </p:val>
                                        </p:tav>
                                      </p:tavLst>
                                    </p:anim>
                                    <p:anim calcmode="lin" valueType="num">
                                      <p:cBhvr>
                                        <p:cTn id="43" dur="1000" fill="hold"/>
                                        <p:tgtEl>
                                          <p:spTgt spid="45"/>
                                        </p:tgtEl>
                                        <p:attrNameLst>
                                          <p:attrName>style.rotation</p:attrName>
                                        </p:attrNameLst>
                                      </p:cBhvr>
                                      <p:tavLst>
                                        <p:tav tm="0">
                                          <p:val>
                                            <p:fltVal val="90"/>
                                          </p:val>
                                        </p:tav>
                                        <p:tav tm="100000">
                                          <p:val>
                                            <p:fltVal val="0"/>
                                          </p:val>
                                        </p:tav>
                                      </p:tavLst>
                                    </p:anim>
                                    <p:animEffect transition="in" filter="fade">
                                      <p:cBhvr>
                                        <p:cTn id="44" dur="1000"/>
                                        <p:tgtEl>
                                          <p:spTgt spid="45"/>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1000" fill="hold"/>
                                        <p:tgtEl>
                                          <p:spTgt spid="48"/>
                                        </p:tgtEl>
                                        <p:attrNameLst>
                                          <p:attrName>ppt_w</p:attrName>
                                        </p:attrNameLst>
                                      </p:cBhvr>
                                      <p:tavLst>
                                        <p:tav tm="0">
                                          <p:val>
                                            <p:fltVal val="0"/>
                                          </p:val>
                                        </p:tav>
                                        <p:tav tm="100000">
                                          <p:val>
                                            <p:strVal val="#ppt_w"/>
                                          </p:val>
                                        </p:tav>
                                      </p:tavLst>
                                    </p:anim>
                                    <p:anim calcmode="lin" valueType="num">
                                      <p:cBhvr>
                                        <p:cTn id="48" dur="1000" fill="hold"/>
                                        <p:tgtEl>
                                          <p:spTgt spid="48"/>
                                        </p:tgtEl>
                                        <p:attrNameLst>
                                          <p:attrName>ppt_h</p:attrName>
                                        </p:attrNameLst>
                                      </p:cBhvr>
                                      <p:tavLst>
                                        <p:tav tm="0">
                                          <p:val>
                                            <p:fltVal val="0"/>
                                          </p:val>
                                        </p:tav>
                                        <p:tav tm="100000">
                                          <p:val>
                                            <p:strVal val="#ppt_h"/>
                                          </p:val>
                                        </p:tav>
                                      </p:tavLst>
                                    </p:anim>
                                    <p:anim calcmode="lin" valueType="num">
                                      <p:cBhvr>
                                        <p:cTn id="49" dur="1000" fill="hold"/>
                                        <p:tgtEl>
                                          <p:spTgt spid="48"/>
                                        </p:tgtEl>
                                        <p:attrNameLst>
                                          <p:attrName>style.rotation</p:attrName>
                                        </p:attrNameLst>
                                      </p:cBhvr>
                                      <p:tavLst>
                                        <p:tav tm="0">
                                          <p:val>
                                            <p:fltVal val="90"/>
                                          </p:val>
                                        </p:tav>
                                        <p:tav tm="100000">
                                          <p:val>
                                            <p:fltVal val="0"/>
                                          </p:val>
                                        </p:tav>
                                      </p:tavLst>
                                    </p:anim>
                                    <p:animEffect transition="in" filter="fade">
                                      <p:cBhvr>
                                        <p:cTn id="5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5" grpId="0"/>
      <p:bldP spid="46" grpId="0"/>
      <p:bldP spid="47"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3055773"/>
          </a:xfrm>
          <a:prstGeom prst="rect">
            <a:avLst/>
          </a:prstGeom>
        </p:spPr>
        <p:txBody>
          <a:bodyPr wrap="square">
            <a:spAutoFit/>
          </a:bodyPr>
          <a:lstStyle/>
          <a:p>
            <a:pPr indent="457200" algn="just">
              <a:lnSpc>
                <a:spcPct val="120000"/>
              </a:lnSpc>
            </a:pPr>
            <a:r>
              <a:rPr lang="en-US" altLang="zh-CN" b="1" dirty="0">
                <a:solidFill>
                  <a:schemeClr val="accent1">
                    <a:lumMod val="75000"/>
                  </a:schemeClr>
                </a:solidFill>
                <a:latin typeface="微软雅黑" pitchFamily="34" charset="-122"/>
                <a:ea typeface="微软雅黑" pitchFamily="34" charset="-122"/>
              </a:rPr>
              <a:t>1. </a:t>
            </a:r>
            <a:r>
              <a:rPr lang="zh-CN" altLang="en-US" b="1" dirty="0">
                <a:solidFill>
                  <a:schemeClr val="accent1">
                    <a:lumMod val="75000"/>
                  </a:schemeClr>
                </a:solidFill>
                <a:latin typeface="微软雅黑" pitchFamily="34" charset="-122"/>
                <a:ea typeface="微软雅黑" pitchFamily="34" charset="-122"/>
              </a:rPr>
              <a:t>流畅性</a:t>
            </a: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流畅性是发散思维的基础</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指在短时间内表达出的不同观点和设想的数量</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衡量的</a:t>
            </a:r>
            <a:r>
              <a:rPr lang="zh-CN" altLang="en-US" dirty="0" smtClean="0">
                <a:solidFill>
                  <a:schemeClr val="tx1">
                    <a:lumMod val="75000"/>
                    <a:lumOff val="25000"/>
                  </a:schemeClr>
                </a:solidFill>
                <a:latin typeface="微软雅黑" pitchFamily="34" charset="-122"/>
                <a:ea typeface="微软雅黑" pitchFamily="34" charset="-122"/>
              </a:rPr>
              <a:t>是思维</a:t>
            </a:r>
            <a:r>
              <a:rPr lang="zh-CN" altLang="en-US" dirty="0">
                <a:solidFill>
                  <a:schemeClr val="tx1">
                    <a:lumMod val="75000"/>
                    <a:lumOff val="25000"/>
                  </a:schemeClr>
                </a:solidFill>
                <a:latin typeface="微软雅黑" pitchFamily="34" charset="-122"/>
                <a:ea typeface="微软雅黑" pitchFamily="34" charset="-122"/>
              </a:rPr>
              <a:t>发散的速度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可以看成是衡量发散思维的 “量” 的指标</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具体</a:t>
            </a:r>
            <a:r>
              <a:rPr lang="zh-CN" altLang="en-US" dirty="0">
                <a:solidFill>
                  <a:schemeClr val="tx1">
                    <a:lumMod val="75000"/>
                    <a:lumOff val="25000"/>
                  </a:schemeClr>
                </a:solidFill>
                <a:latin typeface="微软雅黑" pitchFamily="34" charset="-122"/>
                <a:ea typeface="微软雅黑" pitchFamily="34" charset="-122"/>
              </a:rPr>
              <a:t>包括字、 词流畅性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rPr>
              <a:t>图形</a:t>
            </a:r>
            <a:r>
              <a:rPr lang="zh-CN" altLang="en-US" dirty="0">
                <a:solidFill>
                  <a:schemeClr val="tx1">
                    <a:lumMod val="75000"/>
                    <a:lumOff val="25000"/>
                  </a:schemeClr>
                </a:solidFill>
                <a:latin typeface="微软雅黑" pitchFamily="34" charset="-122"/>
                <a:ea typeface="微软雅黑" pitchFamily="34" charset="-122"/>
              </a:rPr>
              <a:t>流畅性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观念流畅性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联想流畅性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表达流畅性等。</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935709"/>
            <a:ext cx="4193135" cy="2419124"/>
          </a:xfrm>
          <a:prstGeom prst="rect">
            <a:avLst/>
          </a:prstGeom>
        </p:spPr>
        <p:txBody>
          <a:bodyPr wrap="square">
            <a:spAutoFit/>
          </a:bodyPr>
          <a:lstStyle/>
          <a:p>
            <a:pPr indent="457200" algn="just">
              <a:lnSpc>
                <a:spcPct val="120000"/>
              </a:lnSpc>
            </a:pPr>
            <a:r>
              <a:rPr lang="en-US" altLang="zh-CN" b="1" dirty="0">
                <a:solidFill>
                  <a:schemeClr val="accent1">
                    <a:lumMod val="75000"/>
                  </a:schemeClr>
                </a:solidFill>
                <a:latin typeface="微软雅黑" pitchFamily="34" charset="-122"/>
                <a:ea typeface="微软雅黑" pitchFamily="34" charset="-122"/>
              </a:rPr>
              <a:t>2. </a:t>
            </a:r>
            <a:r>
              <a:rPr lang="zh-CN" altLang="en-US" b="1" dirty="0">
                <a:solidFill>
                  <a:schemeClr val="accent1">
                    <a:lumMod val="75000"/>
                  </a:schemeClr>
                </a:solidFill>
                <a:latin typeface="微软雅黑" pitchFamily="34" charset="-122"/>
                <a:ea typeface="微软雅黑" pitchFamily="34" charset="-122"/>
              </a:rPr>
              <a:t>变通性</a:t>
            </a:r>
            <a:endParaRPr lang="en-US" altLang="zh-CN" b="1" dirty="0" smtClean="0">
              <a:solidFill>
                <a:schemeClr val="accent1">
                  <a:lumMod val="7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变通</a:t>
            </a:r>
            <a:r>
              <a:rPr lang="zh-CN" altLang="en-US" dirty="0">
                <a:solidFill>
                  <a:schemeClr val="tx1">
                    <a:lumMod val="75000"/>
                    <a:lumOff val="25000"/>
                  </a:schemeClr>
                </a:solidFill>
                <a:latin typeface="微软雅黑" pitchFamily="34" charset="-122"/>
                <a:ea typeface="微软雅黑" pitchFamily="34" charset="-122"/>
              </a:rPr>
              <a:t>性是指多方向</a:t>
            </a:r>
            <a:r>
              <a:rPr lang="zh-CN" altLang="en-US" dirty="0" smtClean="0">
                <a:solidFill>
                  <a:schemeClr val="tx1">
                    <a:lumMod val="75000"/>
                    <a:lumOff val="25000"/>
                  </a:schemeClr>
                </a:solidFill>
                <a:latin typeface="微软雅黑" pitchFamily="34" charset="-122"/>
                <a:ea typeface="微软雅黑" pitchFamily="34" charset="-122"/>
              </a:rPr>
              <a:t>、多角度</a:t>
            </a:r>
            <a:r>
              <a:rPr lang="zh-CN" altLang="en-US" dirty="0">
                <a:solidFill>
                  <a:schemeClr val="tx1">
                    <a:lumMod val="75000"/>
                    <a:lumOff val="25000"/>
                  </a:schemeClr>
                </a:solidFill>
                <a:latin typeface="微软雅黑" pitchFamily="34" charset="-122"/>
                <a:ea typeface="微软雅黑" pitchFamily="34" charset="-122"/>
              </a:rPr>
              <a:t>思考问题的灵活程度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是衡量发散思维</a:t>
            </a:r>
            <a:r>
              <a:rPr lang="zh-CN" altLang="en-US" dirty="0" smtClean="0">
                <a:solidFill>
                  <a:schemeClr val="tx1">
                    <a:lumMod val="75000"/>
                    <a:lumOff val="25000"/>
                  </a:schemeClr>
                </a:solidFill>
                <a:latin typeface="微软雅黑" pitchFamily="34" charset="-122"/>
                <a:ea typeface="微软雅黑" pitchFamily="34" charset="-122"/>
              </a:rPr>
              <a:t>的“质” </a:t>
            </a:r>
            <a:r>
              <a:rPr lang="zh-CN" altLang="en-US" dirty="0">
                <a:solidFill>
                  <a:schemeClr val="tx1">
                    <a:lumMod val="75000"/>
                    <a:lumOff val="25000"/>
                  </a:schemeClr>
                </a:solidFill>
                <a:latin typeface="微软雅黑" pitchFamily="34" charset="-122"/>
                <a:ea typeface="微软雅黑" pitchFamily="34" charset="-122"/>
              </a:rPr>
              <a:t>的指标</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表现</a:t>
            </a:r>
            <a:r>
              <a:rPr lang="zh-CN" altLang="en-US" dirty="0">
                <a:solidFill>
                  <a:schemeClr val="tx1">
                    <a:lumMod val="75000"/>
                    <a:lumOff val="25000"/>
                  </a:schemeClr>
                </a:solidFill>
                <a:latin typeface="微软雅黑" pitchFamily="34" charset="-122"/>
                <a:ea typeface="微软雅黑" pitchFamily="34" charset="-122"/>
              </a:rPr>
              <a:t>了发散思维的灵活性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是思维发散的关键</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变通</a:t>
            </a:r>
            <a:r>
              <a:rPr lang="zh-CN" altLang="en-US" dirty="0">
                <a:solidFill>
                  <a:schemeClr val="tx1">
                    <a:lumMod val="75000"/>
                    <a:lumOff val="25000"/>
                  </a:schemeClr>
                </a:solidFill>
                <a:latin typeface="微软雅黑" pitchFamily="34" charset="-122"/>
                <a:ea typeface="微软雅黑" pitchFamily="34" charset="-122"/>
              </a:rPr>
              <a:t>性表现着思维的继续</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表现着一种内在毅力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表现</a:t>
            </a:r>
            <a:r>
              <a:rPr lang="zh-CN" altLang="en-US" dirty="0" smtClean="0">
                <a:solidFill>
                  <a:schemeClr val="tx1">
                    <a:lumMod val="75000"/>
                    <a:lumOff val="25000"/>
                  </a:schemeClr>
                </a:solidFill>
                <a:latin typeface="微软雅黑" pitchFamily="34" charset="-122"/>
                <a:ea typeface="微软雅黑" pitchFamily="34" charset="-122"/>
              </a:rPr>
              <a:t>着事物</a:t>
            </a:r>
            <a:r>
              <a:rPr lang="zh-CN" altLang="en-US" dirty="0">
                <a:solidFill>
                  <a:schemeClr val="tx1">
                    <a:lumMod val="75000"/>
                    <a:lumOff val="25000"/>
                  </a:schemeClr>
                </a:solidFill>
                <a:latin typeface="微软雅黑" pitchFamily="34" charset="-122"/>
                <a:ea typeface="微软雅黑" pitchFamily="34" charset="-122"/>
              </a:rPr>
              <a:t>发展的希望。</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8794750" y="3802626"/>
            <a:ext cx="3162300" cy="2086725"/>
          </a:xfrm>
          <a:prstGeom prst="rect">
            <a:avLst/>
          </a:prstGeom>
        </p:spPr>
        <p:txBody>
          <a:bodyPr wrap="square">
            <a:spAutoFit/>
          </a:bodyPr>
          <a:lstStyle/>
          <a:p>
            <a:pPr indent="457200" algn="just">
              <a:lnSpc>
                <a:spcPct val="120000"/>
              </a:lnSpc>
            </a:pPr>
            <a:r>
              <a:rPr lang="en-US" altLang="zh-CN" b="1" dirty="0">
                <a:solidFill>
                  <a:schemeClr val="accent1">
                    <a:lumMod val="75000"/>
                  </a:schemeClr>
                </a:solidFill>
                <a:latin typeface="微软雅黑" pitchFamily="34" charset="-122"/>
                <a:ea typeface="微软雅黑" pitchFamily="34" charset="-122"/>
              </a:rPr>
              <a:t>3. </a:t>
            </a:r>
            <a:r>
              <a:rPr lang="zh-CN" altLang="en-US" b="1" dirty="0">
                <a:solidFill>
                  <a:schemeClr val="accent1">
                    <a:lumMod val="75000"/>
                  </a:schemeClr>
                </a:solidFill>
                <a:latin typeface="微软雅黑" pitchFamily="34" charset="-122"/>
                <a:ea typeface="微软雅黑" pitchFamily="34" charset="-122"/>
              </a:rPr>
              <a:t>独创性</a:t>
            </a: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独创性也可称之为新颖性、 求异性</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是指产生与众不同的新奇思想的能力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是</a:t>
            </a:r>
            <a:r>
              <a:rPr lang="zh-CN" altLang="en-US" dirty="0" smtClean="0">
                <a:solidFill>
                  <a:schemeClr val="tx1">
                    <a:lumMod val="75000"/>
                    <a:lumOff val="25000"/>
                  </a:schemeClr>
                </a:solidFill>
                <a:latin typeface="微软雅黑" pitchFamily="34" charset="-122"/>
                <a:ea typeface="微软雅黑" pitchFamily="34" charset="-122"/>
              </a:rPr>
              <a:t>发散思维</a:t>
            </a:r>
            <a:r>
              <a:rPr lang="zh-CN" altLang="en-US" dirty="0">
                <a:solidFill>
                  <a:schemeClr val="tx1">
                    <a:lumMod val="75000"/>
                    <a:lumOff val="25000"/>
                  </a:schemeClr>
                </a:solidFill>
                <a:latin typeface="微软雅黑" pitchFamily="34" charset="-122"/>
                <a:ea typeface="微软雅黑" pitchFamily="34" charset="-122"/>
              </a:rPr>
              <a:t>的本质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表现发散思维的新奇成分</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是思维发散的目的。</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文本框 9"/>
          <p:cNvSpPr txBox="1"/>
          <p:nvPr/>
        </p:nvSpPr>
        <p:spPr>
          <a:xfrm>
            <a:off x="840784" y="203271"/>
            <a:ext cx="68046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a:t>
            </a:r>
            <a:r>
              <a:rPr lang="zh-CN" altLang="en-US" sz="2400" b="1" dirty="0" smtClean="0">
                <a:solidFill>
                  <a:schemeClr val="tx1">
                    <a:lumMod val="75000"/>
                    <a:lumOff val="25000"/>
                  </a:schemeClr>
                </a:solidFill>
                <a:latin typeface="微软雅黑" pitchFamily="34" charset="-122"/>
                <a:ea typeface="微软雅黑" pitchFamily="34" charset="-122"/>
              </a:rPr>
              <a:t>发散思维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发散思维的特征</a:t>
            </a:r>
          </a:p>
        </p:txBody>
      </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34115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1695450" y="1721116"/>
            <a:ext cx="5429250" cy="227703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所谓收敛思维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又称聚合思维</a:t>
            </a:r>
            <a:r>
              <a:rPr lang="zh-CN" altLang="en-US" sz="2000" dirty="0" smtClean="0">
                <a:solidFill>
                  <a:schemeClr val="tx1">
                    <a:lumMod val="75000"/>
                    <a:lumOff val="25000"/>
                  </a:schemeClr>
                </a:solidFill>
                <a:latin typeface="微软雅黑" pitchFamily="34" charset="-122"/>
                <a:ea typeface="微软雅黑" pitchFamily="34" charset="-122"/>
              </a:rPr>
              <a:t>、集中</a:t>
            </a:r>
            <a:r>
              <a:rPr lang="zh-CN" altLang="en-US" sz="2000" dirty="0">
                <a:solidFill>
                  <a:schemeClr val="tx1">
                    <a:lumMod val="75000"/>
                    <a:lumOff val="25000"/>
                  </a:schemeClr>
                </a:solidFill>
                <a:latin typeface="微软雅黑" pitchFamily="34" charset="-122"/>
                <a:ea typeface="微软雅黑" pitchFamily="34" charset="-122"/>
              </a:rPr>
              <a:t>思维</a:t>
            </a:r>
            <a:r>
              <a:rPr lang="zh-CN" altLang="en-US" sz="2000" dirty="0" smtClean="0">
                <a:solidFill>
                  <a:schemeClr val="tx1">
                    <a:lumMod val="75000"/>
                    <a:lumOff val="25000"/>
                  </a:schemeClr>
                </a:solidFill>
                <a:latin typeface="微软雅黑" pitchFamily="34" charset="-122"/>
                <a:ea typeface="微软雅黑" pitchFamily="34" charset="-122"/>
              </a:rPr>
              <a:t>、求</a:t>
            </a:r>
            <a:r>
              <a:rPr lang="zh-CN" altLang="en-US" sz="2000" dirty="0">
                <a:solidFill>
                  <a:schemeClr val="tx1">
                    <a:lumMod val="75000"/>
                    <a:lumOff val="25000"/>
                  </a:schemeClr>
                </a:solidFill>
                <a:latin typeface="微软雅黑" pitchFamily="34" charset="-122"/>
                <a:ea typeface="微软雅黑" pitchFamily="34" charset="-122"/>
              </a:rPr>
              <a:t>同</a:t>
            </a:r>
            <a:r>
              <a:rPr lang="zh-CN" altLang="en-US" sz="2000" dirty="0" smtClean="0">
                <a:solidFill>
                  <a:schemeClr val="tx1">
                    <a:lumMod val="75000"/>
                    <a:lumOff val="25000"/>
                  </a:schemeClr>
                </a:solidFill>
                <a:latin typeface="微软雅黑" pitchFamily="34" charset="-122"/>
                <a:ea typeface="微软雅黑" pitchFamily="34" charset="-122"/>
              </a:rPr>
              <a:t>思维、综合</a:t>
            </a:r>
            <a:r>
              <a:rPr lang="zh-CN" altLang="en-US" sz="2000" dirty="0">
                <a:solidFill>
                  <a:schemeClr val="tx1">
                    <a:lumMod val="75000"/>
                    <a:lumOff val="25000"/>
                  </a:schemeClr>
                </a:solidFill>
                <a:latin typeface="微软雅黑" pitchFamily="34" charset="-122"/>
                <a:ea typeface="微软雅黑" pitchFamily="34" charset="-122"/>
              </a:rPr>
              <a:t>思维</a:t>
            </a:r>
            <a:r>
              <a:rPr lang="zh-CN" altLang="en-US" sz="2000" dirty="0" smtClean="0">
                <a:solidFill>
                  <a:schemeClr val="tx1">
                    <a:lumMod val="75000"/>
                    <a:lumOff val="25000"/>
                  </a:schemeClr>
                </a:solidFill>
                <a:latin typeface="微软雅黑" pitchFamily="34" charset="-122"/>
                <a:ea typeface="微软雅黑" pitchFamily="34" charset="-122"/>
              </a:rPr>
              <a:t>、辐辏</a:t>
            </a:r>
            <a:r>
              <a:rPr lang="zh-CN" altLang="en-US" sz="2000" dirty="0">
                <a:solidFill>
                  <a:schemeClr val="tx1">
                    <a:lumMod val="75000"/>
                    <a:lumOff val="25000"/>
                  </a:schemeClr>
                </a:solidFill>
                <a:latin typeface="微软雅黑" pitchFamily="34" charset="-122"/>
                <a:ea typeface="微软雅黑" pitchFamily="34" charset="-122"/>
              </a:rPr>
              <a:t>思维</a:t>
            </a:r>
            <a:r>
              <a:rPr lang="zh-CN" altLang="en-US" sz="2000" dirty="0" smtClean="0">
                <a:solidFill>
                  <a:schemeClr val="tx1">
                    <a:lumMod val="75000"/>
                    <a:lumOff val="25000"/>
                  </a:schemeClr>
                </a:solidFill>
                <a:latin typeface="微软雅黑" pitchFamily="34" charset="-122"/>
                <a:ea typeface="微软雅黑" pitchFamily="34" charset="-122"/>
              </a:rPr>
              <a:t>、辏</a:t>
            </a:r>
            <a:r>
              <a:rPr lang="zh-CN" altLang="en-US" sz="2000" dirty="0">
                <a:solidFill>
                  <a:schemeClr val="tx1">
                    <a:lumMod val="75000"/>
                    <a:lumOff val="25000"/>
                  </a:schemeClr>
                </a:solidFill>
                <a:latin typeface="微软雅黑" pitchFamily="34" charset="-122"/>
                <a:ea typeface="微软雅黑" pitchFamily="34" charset="-122"/>
              </a:rPr>
              <a:t>合显同思维等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是指以</a:t>
            </a:r>
            <a:r>
              <a:rPr lang="zh-CN" altLang="en-US" sz="2000" dirty="0" smtClean="0">
                <a:solidFill>
                  <a:schemeClr val="tx1">
                    <a:lumMod val="75000"/>
                    <a:lumOff val="25000"/>
                  </a:schemeClr>
                </a:solidFill>
                <a:latin typeface="微软雅黑" pitchFamily="34" charset="-122"/>
                <a:ea typeface="微软雅黑" pitchFamily="34" charset="-122"/>
              </a:rPr>
              <a:t>某个</a:t>
            </a:r>
            <a:r>
              <a:rPr lang="zh-CN" altLang="en-US" sz="2000" dirty="0">
                <a:solidFill>
                  <a:schemeClr val="tx1">
                    <a:lumMod val="75000"/>
                    <a:lumOff val="25000"/>
                  </a:schemeClr>
                </a:solidFill>
                <a:latin typeface="微软雅黑" pitchFamily="34" charset="-122"/>
                <a:ea typeface="微软雅黑" pitchFamily="34" charset="-122"/>
              </a:rPr>
              <a:t>思考对象为中心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尽可能运用已有的经验和知识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a:t>
            </a:r>
            <a:r>
              <a:rPr lang="zh-CN" altLang="en-US" sz="2000" dirty="0" smtClean="0">
                <a:solidFill>
                  <a:schemeClr val="tx1">
                    <a:lumMod val="75000"/>
                    <a:lumOff val="25000"/>
                  </a:schemeClr>
                </a:solidFill>
                <a:latin typeface="微软雅黑" pitchFamily="34" charset="-122"/>
                <a:ea typeface="微软雅黑" pitchFamily="34" charset="-122"/>
              </a:rPr>
              <a:t>各种</a:t>
            </a:r>
            <a:r>
              <a:rPr lang="zh-CN" altLang="en-US" sz="2000" dirty="0">
                <a:solidFill>
                  <a:schemeClr val="tx1">
                    <a:lumMod val="75000"/>
                    <a:lumOff val="25000"/>
                  </a:schemeClr>
                </a:solidFill>
                <a:latin typeface="微软雅黑" pitchFamily="34" charset="-122"/>
                <a:ea typeface="微软雅黑" pitchFamily="34" charset="-122"/>
              </a:rPr>
              <a:t>信息重新进行组织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从不同的方面和角度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将思维</a:t>
            </a:r>
            <a:r>
              <a:rPr lang="zh-CN" altLang="en-US" sz="2000" dirty="0" smtClean="0">
                <a:solidFill>
                  <a:schemeClr val="tx1">
                    <a:lumMod val="75000"/>
                    <a:lumOff val="25000"/>
                  </a:schemeClr>
                </a:solidFill>
                <a:latin typeface="微软雅黑" pitchFamily="34" charset="-122"/>
                <a:ea typeface="微软雅黑" pitchFamily="34" charset="-122"/>
              </a:rPr>
              <a:t>集中指向</a:t>
            </a:r>
            <a:r>
              <a:rPr lang="zh-CN" altLang="en-US" sz="2000" dirty="0">
                <a:solidFill>
                  <a:schemeClr val="tx1">
                    <a:lumMod val="75000"/>
                    <a:lumOff val="25000"/>
                  </a:schemeClr>
                </a:solidFill>
                <a:latin typeface="微软雅黑" pitchFamily="34" charset="-122"/>
                <a:ea typeface="微软雅黑" pitchFamily="34" charset="-122"/>
              </a:rPr>
              <a:t>这个中心点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从而达到解决问题的目的。</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文本框 9"/>
          <p:cNvSpPr txBox="1"/>
          <p:nvPr/>
        </p:nvSpPr>
        <p:spPr>
          <a:xfrm>
            <a:off x="840784" y="203271"/>
            <a:ext cx="68046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收敛思维的</a:t>
            </a:r>
            <a:r>
              <a:rPr lang="zh-CN" altLang="en-US" sz="2400" b="1" dirty="0" smtClean="0">
                <a:solidFill>
                  <a:schemeClr val="tx1">
                    <a:lumMod val="75000"/>
                    <a:lumOff val="25000"/>
                  </a:schemeClr>
                </a:solidFill>
                <a:latin typeface="微软雅黑" pitchFamily="34" charset="-122"/>
                <a:ea typeface="微软雅黑" pitchFamily="34" charset="-122"/>
              </a:rPr>
              <a:t>定义</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8156" y="1689100"/>
            <a:ext cx="3512931" cy="351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29"/>
          <p:cNvSpPr/>
          <p:nvPr/>
        </p:nvSpPr>
        <p:spPr>
          <a:xfrm>
            <a:off x="8615055" y="5377934"/>
            <a:ext cx="2262158" cy="369332"/>
          </a:xfrm>
          <a:prstGeom prst="rect">
            <a:avLst/>
          </a:prstGeom>
        </p:spPr>
        <p:txBody>
          <a:bodyPr wrap="none">
            <a:spAutoFit/>
          </a:bodyPr>
          <a:lstStyle/>
          <a:p>
            <a:r>
              <a:rPr lang="zh-CN" altLang="en-US" dirty="0">
                <a:latin typeface="微软雅黑" pitchFamily="34" charset="-122"/>
                <a:ea typeface="微软雅黑" pitchFamily="34" charset="-122"/>
              </a:rPr>
              <a:t>收敛思维轨迹示意图</a:t>
            </a:r>
          </a:p>
        </p:txBody>
      </p:sp>
    </p:spTree>
    <p:extLst>
      <p:ext uri="{BB962C8B-B14F-4D97-AF65-F5344CB8AC3E}">
        <p14:creationId xmlns:p14="http://schemas.microsoft.com/office/powerpoint/2010/main" val="343837318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wipe(down)">
                                      <p:cBhvr>
                                        <p:cTn id="7" dur="500"/>
                                        <p:tgtEl>
                                          <p:spTgt spid="6246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240304" y="933716"/>
            <a:ext cx="4242796" cy="1569660"/>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1. </a:t>
            </a:r>
            <a:r>
              <a:rPr lang="zh-CN" altLang="en-US" sz="2000" b="1" dirty="0">
                <a:solidFill>
                  <a:schemeClr val="accent1">
                    <a:lumMod val="75000"/>
                  </a:schemeClr>
                </a:solidFill>
                <a:latin typeface="微软雅黑" pitchFamily="34" charset="-122"/>
                <a:ea typeface="微软雅黑" pitchFamily="34" charset="-122"/>
              </a:rPr>
              <a:t>封闭性</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收敛思维是</a:t>
            </a:r>
            <a:r>
              <a:rPr lang="zh-CN" altLang="en-US" sz="2000" dirty="0">
                <a:solidFill>
                  <a:schemeClr val="tx1">
                    <a:lumMod val="75000"/>
                    <a:lumOff val="25000"/>
                  </a:schemeClr>
                </a:solidFill>
                <a:latin typeface="微软雅黑" pitchFamily="34" charset="-122"/>
                <a:ea typeface="微软雅黑" pitchFamily="34" charset="-122"/>
              </a:rPr>
              <a:t>把许多发散思维的结果由四面八方集合起来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选择一个合理的答案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具有</a:t>
            </a:r>
            <a:r>
              <a:rPr lang="zh-CN" altLang="en-US" sz="2000" dirty="0" smtClean="0">
                <a:solidFill>
                  <a:schemeClr val="tx1">
                    <a:lumMod val="75000"/>
                    <a:lumOff val="25000"/>
                  </a:schemeClr>
                </a:solidFill>
                <a:latin typeface="微软雅黑" pitchFamily="34" charset="-122"/>
                <a:ea typeface="微软雅黑" pitchFamily="34" charset="-122"/>
              </a:rPr>
              <a:t>封闭性</a:t>
            </a:r>
            <a:r>
              <a:rPr lang="zh-CN" altLang="en-US" sz="2000" dirty="0">
                <a:solidFill>
                  <a:schemeClr val="tx1">
                    <a:lumMod val="75000"/>
                    <a:lumOff val="25000"/>
                  </a:schemeClr>
                </a:solidFill>
                <a:latin typeface="微软雅黑" pitchFamily="34" charset="-122"/>
                <a:ea typeface="微软雅黑" pitchFamily="34" charset="-122"/>
              </a:rPr>
              <a:t>。 </a:t>
            </a:r>
          </a:p>
        </p:txBody>
      </p:sp>
      <p:sp>
        <p:nvSpPr>
          <p:cNvPr id="10" name="矩形 9"/>
          <p:cNvSpPr/>
          <p:nvPr/>
        </p:nvSpPr>
        <p:spPr>
          <a:xfrm>
            <a:off x="153311" y="4664993"/>
            <a:ext cx="4416782" cy="1200329"/>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2. </a:t>
            </a:r>
            <a:r>
              <a:rPr lang="zh-CN" altLang="en-US" sz="2000" b="1" dirty="0">
                <a:solidFill>
                  <a:schemeClr val="accent1">
                    <a:lumMod val="75000"/>
                  </a:schemeClr>
                </a:solidFill>
                <a:latin typeface="微软雅黑" pitchFamily="34" charset="-122"/>
                <a:ea typeface="微软雅黑" pitchFamily="34" charset="-122"/>
              </a:rPr>
              <a:t>连续性</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收敛</a:t>
            </a:r>
            <a:r>
              <a:rPr lang="zh-CN" altLang="en-US" sz="2000" dirty="0">
                <a:solidFill>
                  <a:schemeClr val="tx1">
                    <a:lumMod val="75000"/>
                    <a:lumOff val="25000"/>
                  </a:schemeClr>
                </a:solidFill>
                <a:latin typeface="微软雅黑" pitchFamily="34" charset="-122"/>
                <a:ea typeface="微软雅黑" pitchFamily="34" charset="-122"/>
              </a:rPr>
              <a:t>思维的进行方式则相反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是一环扣一环的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具有较强的</a:t>
            </a:r>
            <a:r>
              <a:rPr lang="zh-CN" altLang="en-US" sz="2000" dirty="0" smtClean="0">
                <a:solidFill>
                  <a:schemeClr val="tx1">
                    <a:lumMod val="75000"/>
                    <a:lumOff val="25000"/>
                  </a:schemeClr>
                </a:solidFill>
                <a:latin typeface="微软雅黑" pitchFamily="34" charset="-122"/>
                <a:ea typeface="微软雅黑" pitchFamily="34" charset="-122"/>
              </a:rPr>
              <a:t>连续性</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12" name="矩形 11"/>
          <p:cNvSpPr/>
          <p:nvPr/>
        </p:nvSpPr>
        <p:spPr>
          <a:xfrm>
            <a:off x="6158016" y="756700"/>
            <a:ext cx="5011182" cy="1938992"/>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3. </a:t>
            </a:r>
            <a:r>
              <a:rPr lang="zh-CN" altLang="en-US" sz="2000" b="1" dirty="0">
                <a:solidFill>
                  <a:schemeClr val="accent1">
                    <a:lumMod val="75000"/>
                  </a:schemeClr>
                </a:solidFill>
                <a:latin typeface="微软雅黑" pitchFamily="34" charset="-122"/>
                <a:ea typeface="微软雅黑" pitchFamily="34" charset="-122"/>
              </a:rPr>
              <a:t>求实</a:t>
            </a:r>
            <a:r>
              <a:rPr lang="zh-CN" altLang="en-US" sz="2000" b="1" dirty="0" smtClean="0">
                <a:solidFill>
                  <a:schemeClr val="accent1">
                    <a:lumMod val="75000"/>
                  </a:schemeClr>
                </a:solidFill>
                <a:latin typeface="微软雅黑" pitchFamily="34" charset="-122"/>
                <a:ea typeface="微软雅黑" pitchFamily="34" charset="-122"/>
              </a:rPr>
              <a:t>性</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对发散思维的结果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必须进行筛选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收敛思维就</a:t>
            </a:r>
            <a:r>
              <a:rPr lang="zh-CN" altLang="en-US" sz="2000" dirty="0" smtClean="0">
                <a:solidFill>
                  <a:schemeClr val="tx1">
                    <a:lumMod val="75000"/>
                    <a:lumOff val="25000"/>
                  </a:schemeClr>
                </a:solidFill>
                <a:latin typeface="微软雅黑" pitchFamily="34" charset="-122"/>
                <a:ea typeface="微软雅黑" pitchFamily="34" charset="-122"/>
              </a:rPr>
              <a:t>可以起</a:t>
            </a:r>
            <a:r>
              <a:rPr lang="zh-CN" altLang="en-US" sz="2000" dirty="0">
                <a:solidFill>
                  <a:schemeClr val="tx1">
                    <a:lumMod val="75000"/>
                    <a:lumOff val="25000"/>
                  </a:schemeClr>
                </a:solidFill>
                <a:latin typeface="微软雅黑" pitchFamily="34" charset="-122"/>
                <a:ea typeface="微软雅黑" pitchFamily="34" charset="-122"/>
              </a:rPr>
              <a:t>到这种筛选作用</a:t>
            </a:r>
            <a:r>
              <a:rPr lang="zh-CN" altLang="en-US" sz="2000" dirty="0" smtClean="0">
                <a:solidFill>
                  <a:schemeClr val="tx1">
                    <a:lumMod val="75000"/>
                    <a:lumOff val="25000"/>
                  </a:schemeClr>
                </a:solidFill>
                <a:latin typeface="微软雅黑" pitchFamily="34" charset="-122"/>
                <a:ea typeface="微软雅黑" pitchFamily="34" charset="-122"/>
              </a:rPr>
              <a:t>。被</a:t>
            </a:r>
            <a:r>
              <a:rPr lang="zh-CN" altLang="en-US" sz="2000" dirty="0">
                <a:solidFill>
                  <a:schemeClr val="tx1">
                    <a:lumMod val="75000"/>
                    <a:lumOff val="25000"/>
                  </a:schemeClr>
                </a:solidFill>
                <a:latin typeface="微软雅黑" pitchFamily="34" charset="-122"/>
                <a:ea typeface="微软雅黑" pitchFamily="34" charset="-122"/>
              </a:rPr>
              <a:t>选择出来的设想或方案是按照实用的标准来决定的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应当是</a:t>
            </a:r>
            <a:r>
              <a:rPr lang="zh-CN" altLang="en-US" sz="2000" dirty="0" smtClean="0">
                <a:solidFill>
                  <a:schemeClr val="tx1">
                    <a:lumMod val="75000"/>
                    <a:lumOff val="25000"/>
                  </a:schemeClr>
                </a:solidFill>
                <a:latin typeface="微软雅黑" pitchFamily="34" charset="-122"/>
                <a:ea typeface="微软雅黑" pitchFamily="34" charset="-122"/>
              </a:rPr>
              <a:t>切实可行</a:t>
            </a:r>
            <a:r>
              <a:rPr lang="zh-CN" altLang="en-US" sz="2000" dirty="0">
                <a:solidFill>
                  <a:schemeClr val="tx1">
                    <a:lumMod val="75000"/>
                    <a:lumOff val="25000"/>
                  </a:schemeClr>
                </a:solidFill>
                <a:latin typeface="微软雅黑" pitchFamily="34" charset="-122"/>
                <a:ea typeface="微软雅黑" pitchFamily="34" charset="-122"/>
              </a:rPr>
              <a:t>的。</a:t>
            </a:r>
          </a:p>
        </p:txBody>
      </p:sp>
      <p:sp>
        <p:nvSpPr>
          <p:cNvPr id="14" name="矩形 13"/>
          <p:cNvSpPr/>
          <p:nvPr/>
        </p:nvSpPr>
        <p:spPr>
          <a:xfrm>
            <a:off x="5816600" y="4440509"/>
            <a:ext cx="6153150" cy="1938992"/>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4. </a:t>
            </a:r>
            <a:r>
              <a:rPr lang="zh-CN" altLang="en-US" sz="2000" b="1" dirty="0">
                <a:solidFill>
                  <a:schemeClr val="accent1">
                    <a:lumMod val="75000"/>
                  </a:schemeClr>
                </a:solidFill>
                <a:latin typeface="微软雅黑" pitchFamily="34" charset="-122"/>
                <a:ea typeface="微软雅黑" pitchFamily="34" charset="-122"/>
              </a:rPr>
              <a:t>聚焦性</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聚焦性就是围绕问题进行反复思考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有时甚至停顿下来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使原有的思维浓缩</a:t>
            </a:r>
            <a:r>
              <a:rPr lang="zh-CN" altLang="en-US" sz="2000" dirty="0" smtClean="0">
                <a:solidFill>
                  <a:schemeClr val="tx1">
                    <a:lumMod val="75000"/>
                    <a:lumOff val="25000"/>
                  </a:schemeClr>
                </a:solidFill>
                <a:latin typeface="微软雅黑" pitchFamily="34" charset="-122"/>
                <a:ea typeface="微软雅黑" pitchFamily="34" charset="-122"/>
              </a:rPr>
              <a:t>、聚拢</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形成</a:t>
            </a:r>
            <a:r>
              <a:rPr lang="zh-CN" altLang="en-US" sz="2000" dirty="0">
                <a:solidFill>
                  <a:schemeClr val="tx1">
                    <a:lumMod val="75000"/>
                    <a:lumOff val="25000"/>
                  </a:schemeClr>
                </a:solidFill>
                <a:latin typeface="微软雅黑" pitchFamily="34" charset="-122"/>
                <a:ea typeface="微软雅黑" pitchFamily="34" charset="-122"/>
              </a:rPr>
              <a:t>思维的纵向深度和强大的穿透力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在解决问题的特定指向上思考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积累一定量的</a:t>
            </a:r>
            <a:r>
              <a:rPr lang="zh-CN" altLang="en-US" sz="2000" dirty="0" smtClean="0">
                <a:solidFill>
                  <a:schemeClr val="tx1">
                    <a:lumMod val="75000"/>
                    <a:lumOff val="25000"/>
                  </a:schemeClr>
                </a:solidFill>
                <a:latin typeface="微软雅黑" pitchFamily="34" charset="-122"/>
                <a:ea typeface="微软雅黑" pitchFamily="34" charset="-122"/>
              </a:rPr>
              <a:t>努力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最终达到质的飞跃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顺利解决问题。</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840784" y="203271"/>
            <a:ext cx="68046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收敛思维的特征</a:t>
            </a:r>
          </a:p>
        </p:txBody>
      </p:sp>
    </p:spTree>
    <p:extLst>
      <p:ext uri="{BB962C8B-B14F-4D97-AF65-F5344CB8AC3E}">
        <p14:creationId xmlns:p14="http://schemas.microsoft.com/office/powerpoint/2010/main" val="84416566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7280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发散思维与收敛思维的相互关系</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29628" y="17780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472478" y="1839535"/>
            <a:ext cx="1198845" cy="492449"/>
          </a:xfrm>
          <a:prstGeom prst="rect">
            <a:avLst/>
          </a:prstGeom>
          <a:noFill/>
        </p:spPr>
        <p:txBody>
          <a:bodyPr wrap="square" lIns="121926" tIns="60963" rIns="121926" bIns="60963" rtlCol="0">
            <a:spAutoFit/>
          </a:bodyPr>
          <a:lstStyle/>
          <a:p>
            <a:r>
              <a:rPr lang="en-US" altLang="zh-CN" sz="2400" b="1" dirty="0">
                <a:solidFill>
                  <a:schemeClr val="bg1"/>
                </a:solidFill>
                <a:latin typeface="微软雅黑"/>
                <a:ea typeface="微软雅黑"/>
                <a:cs typeface="+mn-ea"/>
                <a:sym typeface="微软雅黑"/>
              </a:rPr>
              <a:t>01</a:t>
            </a:r>
            <a:endParaRPr lang="zh-CN" altLang="en-US" sz="2400" b="1" dirty="0">
              <a:solidFill>
                <a:schemeClr val="bg1"/>
              </a:solidFill>
              <a:latin typeface="微软雅黑"/>
              <a:ea typeface="微软雅黑"/>
              <a:cs typeface="+mn-ea"/>
              <a:sym typeface="微软雅黑"/>
            </a:endParaRPr>
          </a:p>
        </p:txBody>
      </p:sp>
      <p:sp>
        <p:nvSpPr>
          <p:cNvPr id="18" name="矩形 17"/>
          <p:cNvSpPr/>
          <p:nvPr/>
        </p:nvSpPr>
        <p:spPr>
          <a:xfrm>
            <a:off x="1529628" y="31877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9" name="TextBox 18"/>
          <p:cNvSpPr txBox="1"/>
          <p:nvPr/>
        </p:nvSpPr>
        <p:spPr>
          <a:xfrm>
            <a:off x="1472478" y="3249235"/>
            <a:ext cx="1198845" cy="492449"/>
          </a:xfrm>
          <a:prstGeom prst="rect">
            <a:avLst/>
          </a:prstGeom>
          <a:noFill/>
        </p:spPr>
        <p:txBody>
          <a:bodyPr wrap="square" lIns="121926" tIns="60963" rIns="121926" bIns="60963" rtlCol="0">
            <a:spAutoFit/>
          </a:bodyPr>
          <a:lstStyle/>
          <a:p>
            <a:r>
              <a:rPr lang="en-US" altLang="zh-CN" sz="2400" b="1" dirty="0" smtClean="0">
                <a:solidFill>
                  <a:schemeClr val="bg1"/>
                </a:solidFill>
                <a:latin typeface="微软雅黑"/>
                <a:ea typeface="微软雅黑"/>
                <a:cs typeface="+mn-ea"/>
                <a:sym typeface="微软雅黑"/>
              </a:rPr>
              <a:t>02</a:t>
            </a:r>
            <a:endParaRPr lang="zh-CN" altLang="en-US" sz="2400" b="1" dirty="0">
              <a:solidFill>
                <a:schemeClr val="bg1"/>
              </a:solidFill>
              <a:latin typeface="微软雅黑"/>
              <a:ea typeface="微软雅黑"/>
              <a:cs typeface="+mn-ea"/>
              <a:sym typeface="微软雅黑"/>
            </a:endParaRPr>
          </a:p>
        </p:txBody>
      </p:sp>
      <p:sp>
        <p:nvSpPr>
          <p:cNvPr id="3" name="矩形 2"/>
          <p:cNvSpPr/>
          <p:nvPr/>
        </p:nvSpPr>
        <p:spPr>
          <a:xfrm>
            <a:off x="2616200" y="1598340"/>
            <a:ext cx="7588250"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发散思维和收敛思维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是人们进行创造活动时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运用的两种不同方向的思维。</a:t>
            </a:r>
          </a:p>
        </p:txBody>
      </p:sp>
      <p:sp>
        <p:nvSpPr>
          <p:cNvPr id="4" name="矩形 3"/>
          <p:cNvSpPr/>
          <p:nvPr/>
        </p:nvSpPr>
        <p:spPr>
          <a:xfrm>
            <a:off x="2501900" y="3187700"/>
            <a:ext cx="77787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发散思维与收敛思维的辩证关系是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发散思维与收敛思维在思维方向上的互补</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以及</a:t>
            </a:r>
            <a:r>
              <a:rPr lang="zh-CN" altLang="en-US" sz="2000" dirty="0">
                <a:solidFill>
                  <a:schemeClr val="tx1">
                    <a:lumMod val="75000"/>
                    <a:lumOff val="25000"/>
                  </a:schemeClr>
                </a:solidFill>
                <a:latin typeface="微软雅黑" pitchFamily="34" charset="-122"/>
                <a:ea typeface="微软雅黑" pitchFamily="34" charset="-122"/>
              </a:rPr>
              <a:t>在思维过程上的互补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是创造性解决问题所必需的。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发散思维</a:t>
            </a:r>
            <a:r>
              <a:rPr lang="zh-CN" altLang="en-US" sz="2000" dirty="0">
                <a:solidFill>
                  <a:schemeClr val="tx1">
                    <a:lumMod val="75000"/>
                    <a:lumOff val="25000"/>
                  </a:schemeClr>
                </a:solidFill>
                <a:latin typeface="微软雅黑" pitchFamily="34" charset="-122"/>
                <a:ea typeface="微软雅黑" pitchFamily="34" charset="-122"/>
              </a:rPr>
              <a:t>向四面八方发散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收敛思维</a:t>
            </a:r>
            <a:r>
              <a:rPr lang="zh-CN" altLang="en-US" sz="2000" dirty="0">
                <a:solidFill>
                  <a:schemeClr val="tx1">
                    <a:lumMod val="75000"/>
                    <a:lumOff val="25000"/>
                  </a:schemeClr>
                </a:solidFill>
                <a:latin typeface="微软雅黑" pitchFamily="34" charset="-122"/>
                <a:ea typeface="微软雅黑" pitchFamily="34" charset="-122"/>
              </a:rPr>
              <a:t>向一个方向聚集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在解决问题的早期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发散思维起到更主要的作用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在解决问题的</a:t>
            </a:r>
            <a:r>
              <a:rPr lang="zh-CN" altLang="en-US" sz="2000" dirty="0" smtClean="0">
                <a:solidFill>
                  <a:schemeClr val="tx1">
                    <a:lumMod val="75000"/>
                    <a:lumOff val="25000"/>
                  </a:schemeClr>
                </a:solidFill>
                <a:latin typeface="微软雅黑" pitchFamily="34" charset="-122"/>
                <a:ea typeface="微软雅黑" pitchFamily="34" charset="-122"/>
              </a:rPr>
              <a:t>后期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收敛思维则扮演着越来越重要的角色。</a:t>
            </a:r>
          </a:p>
        </p:txBody>
      </p:sp>
    </p:spTree>
    <p:extLst>
      <p:ext uri="{BB962C8B-B14F-4D97-AF65-F5344CB8AC3E}">
        <p14:creationId xmlns:p14="http://schemas.microsoft.com/office/powerpoint/2010/main" val="52538112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style.rotation</p:attrName>
                                        </p:attrNameLst>
                                      </p:cBhvr>
                                      <p:tavLst>
                                        <p:tav tm="0">
                                          <p:val>
                                            <p:fltVal val="90"/>
                                          </p:val>
                                        </p:tav>
                                        <p:tav tm="100000">
                                          <p:val>
                                            <p:fltVal val="0"/>
                                          </p:val>
                                        </p:tav>
                                      </p:tavLst>
                                    </p:anim>
                                    <p:animEffect transition="in" filter="fade">
                                      <p:cBhvr>
                                        <p:cTn id="33" dur="1000"/>
                                        <p:tgtEl>
                                          <p:spTgt spid="19"/>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style.rotation</p:attrName>
                                        </p:attrNameLst>
                                      </p:cBhvr>
                                      <p:tavLst>
                                        <p:tav tm="0">
                                          <p:val>
                                            <p:fltVal val="90"/>
                                          </p:val>
                                        </p:tav>
                                        <p:tav tm="100000">
                                          <p:val>
                                            <p:fltVal val="0"/>
                                          </p:val>
                                        </p:tav>
                                      </p:tavLst>
                                    </p:anim>
                                    <p:animEffect transition="in" filter="fade">
                                      <p:cBhvr>
                                        <p:cTn id="3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8" grpId="0" animBg="1"/>
      <p:bldP spid="19"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5547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逆向</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逆向思维的定义</a:t>
            </a:r>
          </a:p>
        </p:txBody>
      </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353036" y="5317730"/>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969766"/>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在创造中</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人们经常使用具有挑战性</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、批判</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性和新颖性的逆向思维来启发思路</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逆向思维</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的本质是知识和经验向相反方向转移</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是对习惯性思维的一种自觉冲击</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所以</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这种从</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对立的</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、颠倒</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、相反</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的角度去想问题的方式往往能打破常规</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破除由经验和习惯</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造成的</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僵化的认知模式</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因而能为创造扫清障碍。</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488688" y="1297285"/>
            <a:ext cx="3915161" cy="1938992"/>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逆向思维是从相反的、 颠倒的角度思考问题</a:t>
            </a:r>
            <a:r>
              <a:rPr lang="zh-CN" altLang="en-US" sz="2000" dirty="0" smtClean="0">
                <a:solidFill>
                  <a:schemeClr val="bg1"/>
                </a:solidFill>
                <a:latin typeface="微软雅黑" pitchFamily="34" charset="-122"/>
                <a:ea typeface="微软雅黑" pitchFamily="34" charset="-122"/>
              </a:rPr>
              <a:t>。把</a:t>
            </a:r>
            <a:r>
              <a:rPr lang="zh-CN" altLang="en-US" sz="2000" dirty="0">
                <a:solidFill>
                  <a:schemeClr val="bg1"/>
                </a:solidFill>
                <a:latin typeface="微软雅黑" pitchFamily="34" charset="-122"/>
                <a:ea typeface="微软雅黑" pitchFamily="34" charset="-122"/>
              </a:rPr>
              <a:t>事情从反面来考虑</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或者说颠倒</a:t>
            </a:r>
            <a:r>
              <a:rPr lang="zh-CN" altLang="en-US" sz="2000" dirty="0" smtClean="0">
                <a:solidFill>
                  <a:schemeClr val="bg1"/>
                </a:solidFill>
                <a:latin typeface="微软雅黑" pitchFamily="34" charset="-122"/>
                <a:ea typeface="微软雅黑" pitchFamily="34" charset="-122"/>
              </a:rPr>
              <a:t>过来考虑</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从而促使我们产生意想不到的创意</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这就是逆向思维</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又叫</a:t>
            </a:r>
            <a:r>
              <a:rPr lang="zh-CN" altLang="en-US" sz="2000" b="1" dirty="0">
                <a:solidFill>
                  <a:schemeClr val="bg1"/>
                </a:solidFill>
                <a:latin typeface="微软雅黑" pitchFamily="34" charset="-122"/>
                <a:ea typeface="微软雅黑" pitchFamily="34" charset="-122"/>
              </a:rPr>
              <a:t>逆向构思法</a:t>
            </a:r>
            <a:r>
              <a:rPr lang="zh-CN" altLang="en-US" sz="2000"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42662680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192880" y="1316766"/>
            <a:ext cx="4108092" cy="3046988"/>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1. </a:t>
            </a:r>
            <a:r>
              <a:rPr lang="zh-CN" altLang="en-US" sz="2000" b="1" dirty="0">
                <a:solidFill>
                  <a:schemeClr val="accent1">
                    <a:lumMod val="75000"/>
                  </a:schemeClr>
                </a:solidFill>
                <a:latin typeface="微软雅黑" pitchFamily="34" charset="-122"/>
                <a:ea typeface="微软雅黑" pitchFamily="34" charset="-122"/>
              </a:rPr>
              <a:t>普遍性</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逆向思维在各种领域</a:t>
            </a:r>
            <a:r>
              <a:rPr lang="zh-CN" altLang="en-US" sz="2000" dirty="0" smtClean="0">
                <a:solidFill>
                  <a:schemeClr val="tx1">
                    <a:lumMod val="75000"/>
                    <a:lumOff val="25000"/>
                  </a:schemeClr>
                </a:solidFill>
                <a:latin typeface="微软雅黑" pitchFamily="34" charset="-122"/>
                <a:ea typeface="微软雅黑" pitchFamily="34" charset="-122"/>
              </a:rPr>
              <a:t>、各种</a:t>
            </a:r>
            <a:r>
              <a:rPr lang="zh-CN" altLang="en-US" sz="2000" dirty="0">
                <a:solidFill>
                  <a:schemeClr val="tx1">
                    <a:lumMod val="75000"/>
                    <a:lumOff val="25000"/>
                  </a:schemeClr>
                </a:solidFill>
                <a:latin typeface="微软雅黑" pitchFamily="34" charset="-122"/>
                <a:ea typeface="微软雅黑" pitchFamily="34" charset="-122"/>
              </a:rPr>
              <a:t>活动中都有适用性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由于对立统一规律是普遍适用的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而对立统一</a:t>
            </a:r>
            <a:r>
              <a:rPr lang="zh-CN" altLang="en-US" sz="2000" dirty="0">
                <a:solidFill>
                  <a:schemeClr val="tx1">
                    <a:lumMod val="75000"/>
                    <a:lumOff val="25000"/>
                  </a:schemeClr>
                </a:solidFill>
                <a:latin typeface="微软雅黑" pitchFamily="34" charset="-122"/>
                <a:ea typeface="微软雅黑" pitchFamily="34" charset="-122"/>
              </a:rPr>
              <a:t>的形式又是多种多样的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有一种对立统一的形式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相应地就有一种逆向思维的</a:t>
            </a:r>
            <a:r>
              <a:rPr lang="zh-CN" altLang="en-US" sz="2000" dirty="0" smtClean="0">
                <a:solidFill>
                  <a:schemeClr val="tx1">
                    <a:lumMod val="75000"/>
                    <a:lumOff val="25000"/>
                  </a:schemeClr>
                </a:solidFill>
                <a:latin typeface="微软雅黑" pitchFamily="34" charset="-122"/>
                <a:ea typeface="微软雅黑" pitchFamily="34" charset="-122"/>
              </a:rPr>
              <a:t>角度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所以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逆向思维也有无限多种形式。</a:t>
            </a:r>
          </a:p>
        </p:txBody>
      </p:sp>
      <p:sp>
        <p:nvSpPr>
          <p:cNvPr id="13" name="矩形 12"/>
          <p:cNvSpPr/>
          <p:nvPr/>
        </p:nvSpPr>
        <p:spPr>
          <a:xfrm>
            <a:off x="7694253" y="1439989"/>
            <a:ext cx="4193135" cy="2308324"/>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2. </a:t>
            </a:r>
            <a:r>
              <a:rPr lang="zh-CN" altLang="en-US" sz="2000" b="1" dirty="0">
                <a:solidFill>
                  <a:schemeClr val="accent1">
                    <a:lumMod val="75000"/>
                  </a:schemeClr>
                </a:solidFill>
                <a:latin typeface="微软雅黑" pitchFamily="34" charset="-122"/>
                <a:ea typeface="微软雅黑" pitchFamily="34" charset="-122"/>
              </a:rPr>
              <a:t>批判性</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逆向是与正向比较而言的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正向是指常规的</a:t>
            </a:r>
            <a:r>
              <a:rPr lang="zh-CN" altLang="en-US" sz="2000" dirty="0" smtClean="0">
                <a:solidFill>
                  <a:schemeClr val="tx1">
                    <a:lumMod val="75000"/>
                    <a:lumOff val="25000"/>
                  </a:schemeClr>
                </a:solidFill>
                <a:latin typeface="微软雅黑" pitchFamily="34" charset="-122"/>
                <a:ea typeface="微软雅黑" pitchFamily="34" charset="-122"/>
              </a:rPr>
              <a:t>、常识</a:t>
            </a:r>
            <a:r>
              <a:rPr lang="zh-CN" altLang="en-US" sz="2000" dirty="0">
                <a:solidFill>
                  <a:schemeClr val="tx1">
                    <a:lumMod val="75000"/>
                    <a:lumOff val="25000"/>
                  </a:schemeClr>
                </a:solidFill>
                <a:latin typeface="微软雅黑" pitchFamily="34" charset="-122"/>
                <a:ea typeface="微软雅黑" pitchFamily="34" charset="-122"/>
              </a:rPr>
              <a:t>的</a:t>
            </a:r>
            <a:r>
              <a:rPr lang="zh-CN" altLang="en-US" sz="2000" dirty="0" smtClean="0">
                <a:solidFill>
                  <a:schemeClr val="tx1">
                    <a:lumMod val="75000"/>
                    <a:lumOff val="25000"/>
                  </a:schemeClr>
                </a:solidFill>
                <a:latin typeface="微软雅黑" pitchFamily="34" charset="-122"/>
                <a:ea typeface="微软雅黑" pitchFamily="34" charset="-122"/>
              </a:rPr>
              <a:t>、公认</a:t>
            </a:r>
            <a:r>
              <a:rPr lang="zh-CN" altLang="en-US" sz="2000" dirty="0">
                <a:solidFill>
                  <a:schemeClr val="tx1">
                    <a:lumMod val="75000"/>
                    <a:lumOff val="25000"/>
                  </a:schemeClr>
                </a:solidFill>
                <a:latin typeface="微软雅黑" pitchFamily="34" charset="-122"/>
                <a:ea typeface="微软雅黑" pitchFamily="34" charset="-122"/>
              </a:rPr>
              <a:t>的或习惯的想法与做法</a:t>
            </a:r>
            <a:r>
              <a:rPr lang="zh-CN" altLang="en-US" sz="2000" dirty="0" smtClean="0">
                <a:solidFill>
                  <a:schemeClr val="tx1">
                    <a:lumMod val="75000"/>
                    <a:lumOff val="25000"/>
                  </a:schemeClr>
                </a:solidFill>
                <a:latin typeface="微软雅黑" pitchFamily="34" charset="-122"/>
                <a:ea typeface="微软雅黑" pitchFamily="34" charset="-122"/>
              </a:rPr>
              <a:t>。逆向</a:t>
            </a:r>
            <a:r>
              <a:rPr lang="zh-CN" altLang="en-US" sz="2000" dirty="0">
                <a:solidFill>
                  <a:schemeClr val="tx1">
                    <a:lumMod val="75000"/>
                    <a:lumOff val="25000"/>
                  </a:schemeClr>
                </a:solidFill>
                <a:latin typeface="微软雅黑" pitchFamily="34" charset="-122"/>
                <a:ea typeface="微软雅黑" pitchFamily="34" charset="-122"/>
              </a:rPr>
              <a:t>思维则恰恰相反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是对传统</a:t>
            </a:r>
            <a:r>
              <a:rPr lang="zh-CN" altLang="en-US" sz="2000" dirty="0" smtClean="0">
                <a:solidFill>
                  <a:schemeClr val="tx1">
                    <a:lumMod val="75000"/>
                    <a:lumOff val="25000"/>
                  </a:schemeClr>
                </a:solidFill>
                <a:latin typeface="微软雅黑" pitchFamily="34" charset="-122"/>
                <a:ea typeface="微软雅黑" pitchFamily="34" charset="-122"/>
              </a:rPr>
              <a:t>、惯例、常识</a:t>
            </a:r>
            <a:r>
              <a:rPr lang="zh-CN" altLang="en-US" sz="2000" dirty="0">
                <a:solidFill>
                  <a:schemeClr val="tx1">
                    <a:lumMod val="75000"/>
                    <a:lumOff val="25000"/>
                  </a:schemeClr>
                </a:solidFill>
                <a:latin typeface="微软雅黑" pitchFamily="34" charset="-122"/>
                <a:ea typeface="微软雅黑" pitchFamily="34" charset="-122"/>
              </a:rPr>
              <a:t>的逆反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是对常规的挑战。</a:t>
            </a:r>
          </a:p>
        </p:txBody>
      </p:sp>
      <p:sp>
        <p:nvSpPr>
          <p:cNvPr id="26" name="矩形 25"/>
          <p:cNvSpPr/>
          <p:nvPr/>
        </p:nvSpPr>
        <p:spPr>
          <a:xfrm>
            <a:off x="2190749" y="4600506"/>
            <a:ext cx="8172449" cy="1569660"/>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3. </a:t>
            </a:r>
            <a:r>
              <a:rPr lang="zh-CN" altLang="en-US" sz="2000" b="1" dirty="0">
                <a:solidFill>
                  <a:schemeClr val="accent1">
                    <a:lumMod val="75000"/>
                  </a:schemeClr>
                </a:solidFill>
                <a:latin typeface="微软雅黑" pitchFamily="34" charset="-122"/>
                <a:ea typeface="微软雅黑" pitchFamily="34" charset="-122"/>
              </a:rPr>
              <a:t>新颖性</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循规蹈矩的思维和按传统方式解决问题虽然简单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但容易使思路僵化、 刻板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摆脱</a:t>
            </a:r>
            <a:r>
              <a:rPr lang="zh-CN" altLang="en-US" sz="2000" dirty="0" smtClean="0">
                <a:solidFill>
                  <a:schemeClr val="tx1">
                    <a:lumMod val="75000"/>
                    <a:lumOff val="25000"/>
                  </a:schemeClr>
                </a:solidFill>
                <a:latin typeface="微软雅黑" pitchFamily="34" charset="-122"/>
                <a:ea typeface="微软雅黑" pitchFamily="34" charset="-122"/>
              </a:rPr>
              <a:t>不掉</a:t>
            </a:r>
            <a:r>
              <a:rPr lang="zh-CN" altLang="en-US" sz="2000" dirty="0">
                <a:solidFill>
                  <a:schemeClr val="tx1">
                    <a:lumMod val="75000"/>
                    <a:lumOff val="25000"/>
                  </a:schemeClr>
                </a:solidFill>
                <a:latin typeface="微软雅黑" pitchFamily="34" charset="-122"/>
                <a:ea typeface="微软雅黑" pitchFamily="34" charset="-122"/>
              </a:rPr>
              <a:t>习惯的束缚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得到的往往是一些司空见惯的答案。运用逆向</a:t>
            </a:r>
            <a:r>
              <a:rPr lang="zh-CN" altLang="en-US" sz="2000" dirty="0" smtClean="0">
                <a:solidFill>
                  <a:schemeClr val="tx1">
                    <a:lumMod val="75000"/>
                    <a:lumOff val="25000"/>
                  </a:schemeClr>
                </a:solidFill>
                <a:latin typeface="微软雅黑" pitchFamily="34" charset="-122"/>
                <a:ea typeface="微软雅黑" pitchFamily="34" charset="-122"/>
              </a:rPr>
              <a:t>思维能</a:t>
            </a:r>
            <a:r>
              <a:rPr lang="zh-CN" altLang="en-US" sz="2000" dirty="0">
                <a:solidFill>
                  <a:schemeClr val="tx1">
                    <a:lumMod val="75000"/>
                    <a:lumOff val="25000"/>
                  </a:schemeClr>
                </a:solidFill>
                <a:latin typeface="微软雅黑" pitchFamily="34" charset="-122"/>
                <a:ea typeface="微软雅黑" pitchFamily="34" charset="-122"/>
              </a:rPr>
              <a:t>克服这一障碍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往往出人意料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给人以耳目一新的感觉。</a:t>
            </a:r>
          </a:p>
        </p:txBody>
      </p:sp>
      <p:sp>
        <p:nvSpPr>
          <p:cNvPr id="23" name="Freeform 5"/>
          <p:cNvSpPr>
            <a:spLocks noEditPoints="1"/>
          </p:cNvSpPr>
          <p:nvPr/>
        </p:nvSpPr>
        <p:spPr bwMode="auto">
          <a:xfrm>
            <a:off x="5513197" y="230307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zh-CN" altLang="en-US" sz="1799" dirty="0">
              <a:latin typeface="印品黑体" panose="00000500000000000000" pitchFamily="2" charset="-122"/>
              <a:ea typeface="印品黑体" panose="00000500000000000000" pitchFamily="2" charset="-122"/>
            </a:endParaRPr>
          </a:p>
        </p:txBody>
      </p:sp>
      <p:sp>
        <p:nvSpPr>
          <p:cNvPr id="24" name="Freeform 5"/>
          <p:cNvSpPr>
            <a:spLocks/>
          </p:cNvSpPr>
          <p:nvPr/>
        </p:nvSpPr>
        <p:spPr bwMode="auto">
          <a:xfrm>
            <a:off x="4332107" y="129110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0F914C"/>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5" name="Freeform 6"/>
          <p:cNvSpPr>
            <a:spLocks/>
          </p:cNvSpPr>
          <p:nvPr/>
        </p:nvSpPr>
        <p:spPr bwMode="auto">
          <a:xfrm>
            <a:off x="4587595" y="350479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26B375"/>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7" name="Freeform 7"/>
          <p:cNvSpPr>
            <a:spLocks/>
          </p:cNvSpPr>
          <p:nvPr/>
        </p:nvSpPr>
        <p:spPr bwMode="auto">
          <a:xfrm>
            <a:off x="6011026" y="126972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8" name="Freeform 8"/>
          <p:cNvSpPr>
            <a:spLocks/>
          </p:cNvSpPr>
          <p:nvPr/>
        </p:nvSpPr>
        <p:spPr bwMode="auto">
          <a:xfrm>
            <a:off x="5772993" y="454896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9" name="Freeform 9"/>
          <p:cNvSpPr>
            <a:spLocks/>
          </p:cNvSpPr>
          <p:nvPr/>
        </p:nvSpPr>
        <p:spPr bwMode="auto">
          <a:xfrm>
            <a:off x="4151012" y="189614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30" name="Freeform 10"/>
          <p:cNvSpPr>
            <a:spLocks/>
          </p:cNvSpPr>
          <p:nvPr/>
        </p:nvSpPr>
        <p:spPr bwMode="auto">
          <a:xfrm>
            <a:off x="7395920" y="189614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5547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逆向</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逆向思维的特征</a:t>
            </a:r>
          </a:p>
        </p:txBody>
      </p:sp>
    </p:spTree>
    <p:extLst>
      <p:ext uri="{BB962C8B-B14F-4D97-AF65-F5344CB8AC3E}">
        <p14:creationId xmlns:p14="http://schemas.microsoft.com/office/powerpoint/2010/main" val="236729779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anim calcmode="lin" valueType="num">
                                      <p:cBhvr>
                                        <p:cTn id="41" dur="2000" fill="hold"/>
                                        <p:tgtEl>
                                          <p:spTgt spid="25"/>
                                        </p:tgtEl>
                                        <p:attrNameLst>
                                          <p:attrName>ppt_w</p:attrName>
                                        </p:attrNameLst>
                                      </p:cBhvr>
                                      <p:tavLst>
                                        <p:tav tm="0" fmla="#ppt_w*sin(2.5*pi*$)">
                                          <p:val>
                                            <p:fltVal val="0"/>
                                          </p:val>
                                        </p:tav>
                                        <p:tav tm="100000">
                                          <p:val>
                                            <p:fltVal val="1"/>
                                          </p:val>
                                        </p:tav>
                                      </p:tavLst>
                                    </p:anim>
                                    <p:anim calcmode="lin" valueType="num">
                                      <p:cBhvr>
                                        <p:cTn id="42" dur="2000" fill="hold"/>
                                        <p:tgtEl>
                                          <p:spTgt spid="25"/>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anim calcmode="lin" valueType="num">
                                      <p:cBhvr>
                                        <p:cTn id="46" dur="2000" fill="hold"/>
                                        <p:tgtEl>
                                          <p:spTgt spid="28"/>
                                        </p:tgtEl>
                                        <p:attrNameLst>
                                          <p:attrName>ppt_w</p:attrName>
                                        </p:attrNameLst>
                                      </p:cBhvr>
                                      <p:tavLst>
                                        <p:tav tm="0" fmla="#ppt_w*sin(2.5*pi*$)">
                                          <p:val>
                                            <p:fltVal val="0"/>
                                          </p:val>
                                        </p:tav>
                                        <p:tav tm="100000">
                                          <p:val>
                                            <p:fltVal val="1"/>
                                          </p:val>
                                        </p:tav>
                                      </p:tavLst>
                                    </p:anim>
                                    <p:anim calcmode="lin" valueType="num">
                                      <p:cBhvr>
                                        <p:cTn id="47" dur="2000" fill="hold"/>
                                        <p:tgtEl>
                                          <p:spTgt spid="28"/>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anim calcmode="lin" valueType="num">
                                      <p:cBhvr>
                                        <p:cTn id="51" dur="2000" fill="hold"/>
                                        <p:tgtEl>
                                          <p:spTgt spid="26"/>
                                        </p:tgtEl>
                                        <p:attrNameLst>
                                          <p:attrName>ppt_w</p:attrName>
                                        </p:attrNameLst>
                                      </p:cBhvr>
                                      <p:tavLst>
                                        <p:tav tm="0" fmla="#ppt_w*sin(2.5*pi*$)">
                                          <p:val>
                                            <p:fltVal val="0"/>
                                          </p:val>
                                        </p:tav>
                                        <p:tav tm="100000">
                                          <p:val>
                                            <p:fltVal val="1"/>
                                          </p:val>
                                        </p:tav>
                                      </p:tavLst>
                                    </p:anim>
                                    <p:anim calcmode="lin" valueType="num">
                                      <p:cBhvr>
                                        <p:cTn id="52"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6" grpId="0"/>
      <p:bldP spid="23" grpId="0" animBg="1"/>
      <p:bldP spid="24" grpId="0" animBg="1"/>
      <p:bldP spid="25" grpId="0" animBg="1"/>
      <p:bldP spid="27" grpId="0" animBg="1"/>
      <p:bldP spid="28"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82506"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5282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联想</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联想思维的定义</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13400" y="1977627"/>
            <a:ext cx="58674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联想思维是指由某一事物联想到另一事物而产生认识的心理过程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即由所感知或所</a:t>
            </a:r>
            <a:r>
              <a:rPr lang="zh-CN" altLang="en-US" sz="2000" dirty="0" smtClean="0">
                <a:solidFill>
                  <a:schemeClr val="tx1">
                    <a:lumMod val="75000"/>
                    <a:lumOff val="25000"/>
                  </a:schemeClr>
                </a:solidFill>
                <a:latin typeface="微软雅黑" pitchFamily="34" charset="-122"/>
                <a:ea typeface="微软雅黑" pitchFamily="34" charset="-122"/>
              </a:rPr>
              <a:t>思考</a:t>
            </a:r>
            <a:r>
              <a:rPr lang="zh-CN" altLang="en-US" sz="2000" dirty="0">
                <a:solidFill>
                  <a:schemeClr val="tx1">
                    <a:lumMod val="75000"/>
                    <a:lumOff val="25000"/>
                  </a:schemeClr>
                </a:solidFill>
                <a:latin typeface="微软雅黑" pitchFamily="34" charset="-122"/>
                <a:ea typeface="微软雅黑" pitchFamily="34" charset="-122"/>
              </a:rPr>
              <a:t>的事物</a:t>
            </a:r>
            <a:r>
              <a:rPr lang="zh-CN" altLang="en-US" sz="2000" dirty="0" smtClean="0">
                <a:solidFill>
                  <a:schemeClr val="tx1">
                    <a:lumMod val="75000"/>
                    <a:lumOff val="25000"/>
                  </a:schemeClr>
                </a:solidFill>
                <a:latin typeface="微软雅黑" pitchFamily="34" charset="-122"/>
                <a:ea typeface="微软雅黑" pitchFamily="34" charset="-122"/>
              </a:rPr>
              <a:t>、概念</a:t>
            </a:r>
            <a:r>
              <a:rPr lang="zh-CN" altLang="en-US" sz="2000" dirty="0">
                <a:solidFill>
                  <a:schemeClr val="tx1">
                    <a:lumMod val="75000"/>
                    <a:lumOff val="25000"/>
                  </a:schemeClr>
                </a:solidFill>
                <a:latin typeface="微软雅黑" pitchFamily="34" charset="-122"/>
                <a:ea typeface="微软雅黑" pitchFamily="34" charset="-122"/>
              </a:rPr>
              <a:t>或现象的刺激而想到其他的与之有关的事物</a:t>
            </a:r>
            <a:r>
              <a:rPr lang="zh-CN" altLang="en-US" sz="2000" dirty="0" smtClean="0">
                <a:solidFill>
                  <a:schemeClr val="tx1">
                    <a:lumMod val="75000"/>
                    <a:lumOff val="25000"/>
                  </a:schemeClr>
                </a:solidFill>
                <a:latin typeface="微软雅黑" pitchFamily="34" charset="-122"/>
                <a:ea typeface="微软雅黑" pitchFamily="34" charset="-122"/>
              </a:rPr>
              <a:t>、概念</a:t>
            </a:r>
            <a:r>
              <a:rPr lang="zh-CN" altLang="en-US" sz="2000" dirty="0">
                <a:solidFill>
                  <a:schemeClr val="tx1">
                    <a:lumMod val="75000"/>
                    <a:lumOff val="25000"/>
                  </a:schemeClr>
                </a:solidFill>
                <a:latin typeface="微软雅黑" pitchFamily="34" charset="-122"/>
                <a:ea typeface="微软雅黑" pitchFamily="34" charset="-122"/>
              </a:rPr>
              <a:t>或现象的思维过程</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简单</a:t>
            </a:r>
            <a:r>
              <a:rPr lang="zh-CN" altLang="en-US" sz="2000" dirty="0">
                <a:solidFill>
                  <a:schemeClr val="tx1">
                    <a:lumMod val="75000"/>
                    <a:lumOff val="25000"/>
                  </a:schemeClr>
                </a:solidFill>
                <a:latin typeface="微软雅黑" pitchFamily="34" charset="-122"/>
                <a:ea typeface="微软雅黑" pitchFamily="34" charset="-122"/>
              </a:rPr>
              <a:t>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联想思维就是通过思路的连接把看似毫不相干的事件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或事项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联系起来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从而得到</a:t>
            </a:r>
            <a:r>
              <a:rPr lang="zh-CN" altLang="en-US" sz="2000" dirty="0">
                <a:solidFill>
                  <a:schemeClr val="tx1">
                    <a:lumMod val="75000"/>
                    <a:lumOff val="25000"/>
                  </a:schemeClr>
                </a:solidFill>
                <a:latin typeface="微软雅黑" pitchFamily="34" charset="-122"/>
                <a:ea typeface="微软雅黑" pitchFamily="34" charset="-122"/>
              </a:rPr>
              <a:t>新的成果的思维过程。</a:t>
            </a:r>
          </a:p>
        </p:txBody>
      </p:sp>
    </p:spTree>
    <p:extLst>
      <p:ext uri="{BB962C8B-B14F-4D97-AF65-F5344CB8AC3E}">
        <p14:creationId xmlns:p14="http://schemas.microsoft.com/office/powerpoint/2010/main" val="28539483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263525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842372" y="2020059"/>
              <a:ext cx="1480633" cy="249499"/>
            </a:xfrm>
            <a:prstGeom prst="rect">
              <a:avLst/>
            </a:prstGeom>
            <a:noFill/>
          </p:spPr>
          <p:txBody>
            <a:bodyPr wrap="none" rtlCol="0">
              <a:spAutoFit/>
            </a:bodyPr>
            <a:lstStyle/>
            <a:p>
              <a:r>
                <a:rPr lang="en-US" altLang="zh-CN" sz="1600" b="1" dirty="0">
                  <a:solidFill>
                    <a:schemeClr val="bg1"/>
                  </a:solidFill>
                  <a:latin typeface="微软雅黑" pitchFamily="34" charset="-122"/>
                  <a:ea typeface="微软雅黑" pitchFamily="34" charset="-122"/>
                </a:rPr>
                <a:t>1. </a:t>
              </a:r>
              <a:r>
                <a:rPr lang="zh-CN" altLang="en-US" sz="1600" b="1" dirty="0">
                  <a:solidFill>
                    <a:schemeClr val="bg1"/>
                  </a:solidFill>
                  <a:latin typeface="微软雅黑" pitchFamily="34" charset="-122"/>
                  <a:ea typeface="微软雅黑" pitchFamily="34" charset="-122"/>
                </a:rPr>
                <a:t>目的性和方向性</a:t>
              </a:r>
            </a:p>
          </p:txBody>
        </p:sp>
      </p:grpSp>
      <p:grpSp>
        <p:nvGrpSpPr>
          <p:cNvPr id="23" name="组合 22"/>
          <p:cNvGrpSpPr/>
          <p:nvPr/>
        </p:nvGrpSpPr>
        <p:grpSpPr>
          <a:xfrm>
            <a:off x="1473200" y="48006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786214" y="2029166"/>
              <a:ext cx="1627301" cy="269228"/>
            </a:xfrm>
            <a:prstGeom prst="rect">
              <a:avLst/>
            </a:prstGeom>
            <a:noFill/>
          </p:spPr>
          <p:txBody>
            <a:bodyPr wrap="none" rtlCol="0">
              <a:spAutoFit/>
            </a:bodyPr>
            <a:lstStyle/>
            <a:p>
              <a:r>
                <a:rPr lang="en-US" altLang="zh-CN" b="1" dirty="0">
                  <a:solidFill>
                    <a:schemeClr val="bg1"/>
                  </a:solidFill>
                  <a:latin typeface="微软雅黑" pitchFamily="34" charset="-122"/>
                  <a:ea typeface="微软雅黑" pitchFamily="34" charset="-122"/>
                </a:rPr>
                <a:t>2. </a:t>
              </a:r>
              <a:r>
                <a:rPr lang="zh-CN" altLang="en-US" b="1" dirty="0">
                  <a:solidFill>
                    <a:schemeClr val="bg1"/>
                  </a:solidFill>
                  <a:latin typeface="微软雅黑" pitchFamily="34" charset="-122"/>
                  <a:ea typeface="微软雅黑" pitchFamily="34" charset="-122"/>
                </a:rPr>
                <a:t>形象性和概括性</a:t>
              </a:r>
            </a:p>
          </p:txBody>
        </p:sp>
      </p:grpSp>
      <p:cxnSp>
        <p:nvCxnSpPr>
          <p:cNvPr id="26" name="直接连接符 25"/>
          <p:cNvCxnSpPr>
            <a:stCxn id="21" idx="3"/>
          </p:cNvCxnSpPr>
          <p:nvPr/>
        </p:nvCxnSpPr>
        <p:spPr>
          <a:xfrm flipV="1">
            <a:off x="3870344" y="293530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51017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295580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51236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1246485"/>
            <a:ext cx="6534150" cy="156966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联想思维是从一定的思考对象出发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有目的</a:t>
            </a:r>
            <a:r>
              <a:rPr lang="zh-CN" altLang="en-US" sz="2000" dirty="0" smtClean="0">
                <a:solidFill>
                  <a:schemeClr val="tx1">
                    <a:lumMod val="75000"/>
                    <a:lumOff val="25000"/>
                  </a:schemeClr>
                </a:solidFill>
                <a:latin typeface="微软雅黑" pitchFamily="34" charset="-122"/>
                <a:ea typeface="微软雅黑" pitchFamily="34" charset="-122"/>
              </a:rPr>
              <a:t>、有</a:t>
            </a:r>
            <a:r>
              <a:rPr lang="zh-CN" altLang="en-US" sz="2000" dirty="0">
                <a:solidFill>
                  <a:schemeClr val="tx1">
                    <a:lumMod val="75000"/>
                    <a:lumOff val="25000"/>
                  </a:schemeClr>
                </a:solidFill>
                <a:latin typeface="微软雅黑" pitchFamily="34" charset="-122"/>
                <a:ea typeface="微软雅黑" pitchFamily="34" charset="-122"/>
              </a:rPr>
              <a:t>方向地想到其他事物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以扩大或</a:t>
            </a:r>
            <a:r>
              <a:rPr lang="zh-CN" altLang="en-US" sz="2000" dirty="0" smtClean="0">
                <a:solidFill>
                  <a:schemeClr val="tx1">
                    <a:lumMod val="75000"/>
                    <a:lumOff val="25000"/>
                  </a:schemeClr>
                </a:solidFill>
                <a:latin typeface="微软雅黑" pitchFamily="34" charset="-122"/>
                <a:ea typeface="微软雅黑" pitchFamily="34" charset="-122"/>
              </a:rPr>
              <a:t>加强对</a:t>
            </a:r>
            <a:r>
              <a:rPr lang="zh-CN" altLang="en-US" sz="2000" dirty="0">
                <a:solidFill>
                  <a:schemeClr val="tx1">
                    <a:lumMod val="75000"/>
                    <a:lumOff val="25000"/>
                  </a:schemeClr>
                </a:solidFill>
                <a:latin typeface="微软雅黑" pitchFamily="34" charset="-122"/>
                <a:ea typeface="微软雅黑" pitchFamily="34" charset="-122"/>
              </a:rPr>
              <a:t>思考对象某方面本质和规律的认识或解决某一问题</a:t>
            </a:r>
            <a:r>
              <a:rPr lang="zh-CN" altLang="en-US" sz="2000" dirty="0" smtClean="0">
                <a:solidFill>
                  <a:schemeClr val="tx1">
                    <a:lumMod val="75000"/>
                    <a:lumOff val="25000"/>
                  </a:schemeClr>
                </a:solidFill>
                <a:latin typeface="微软雅黑" pitchFamily="34" charset="-122"/>
                <a:ea typeface="微软雅黑" pitchFamily="34" charset="-122"/>
              </a:rPr>
              <a:t>。联想</a:t>
            </a:r>
            <a:r>
              <a:rPr lang="zh-CN" altLang="en-US" sz="2000" dirty="0">
                <a:solidFill>
                  <a:schemeClr val="tx1">
                    <a:lumMod val="75000"/>
                    <a:lumOff val="25000"/>
                  </a:schemeClr>
                </a:solidFill>
                <a:latin typeface="微软雅黑" pitchFamily="34" charset="-122"/>
                <a:ea typeface="微软雅黑" pitchFamily="34" charset="-122"/>
              </a:rPr>
              <a:t>思维是反映事物某方面本质</a:t>
            </a:r>
            <a:r>
              <a:rPr lang="zh-CN" altLang="en-US" sz="2000" dirty="0" smtClean="0">
                <a:solidFill>
                  <a:schemeClr val="tx1">
                    <a:lumMod val="75000"/>
                    <a:lumOff val="25000"/>
                  </a:schemeClr>
                </a:solidFill>
                <a:latin typeface="微软雅黑" pitchFamily="34" charset="-122"/>
                <a:ea typeface="微软雅黑" pitchFamily="34" charset="-122"/>
              </a:rPr>
              <a:t>的理性认识</a:t>
            </a:r>
            <a:r>
              <a:rPr lang="zh-CN" altLang="en-US" sz="2000" dirty="0">
                <a:solidFill>
                  <a:schemeClr val="tx1">
                    <a:lumMod val="75000"/>
                    <a:lumOff val="25000"/>
                  </a:schemeClr>
                </a:solidFill>
                <a:latin typeface="微软雅黑" pitchFamily="34" charset="-122"/>
                <a:ea typeface="微软雅黑" pitchFamily="34" charset="-122"/>
              </a:rPr>
              <a:t>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是后天培养训练发展起来</a:t>
            </a:r>
            <a:r>
              <a:rPr lang="zh-CN" altLang="en-US" sz="2000" dirty="0" smtClean="0">
                <a:solidFill>
                  <a:schemeClr val="tx1">
                    <a:lumMod val="75000"/>
                    <a:lumOff val="25000"/>
                  </a:schemeClr>
                </a:solidFill>
                <a:latin typeface="微软雅黑" pitchFamily="34" charset="-122"/>
                <a:ea typeface="微软雅黑" pitchFamily="34" charset="-122"/>
              </a:rPr>
              <a:t>的。</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4064000" y="3776272"/>
            <a:ext cx="6534150" cy="1169038"/>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联想到的不是某个具体的形象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而是带有事物一般特征的形象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即联想思维具有</a:t>
            </a:r>
            <a:r>
              <a:rPr lang="zh-CN" altLang="en-US" sz="2000" dirty="0" smtClean="0">
                <a:solidFill>
                  <a:schemeClr val="tx1">
                    <a:lumMod val="75000"/>
                    <a:lumOff val="25000"/>
                  </a:schemeClr>
                </a:solidFill>
                <a:latin typeface="微软雅黑" pitchFamily="34" charset="-122"/>
                <a:ea typeface="微软雅黑" pitchFamily="34" charset="-122"/>
              </a:rPr>
              <a:t>概括性。</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由带钩的草籽想到子母扣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由蜡烛想到奉献等。</a:t>
            </a:r>
          </a:p>
        </p:txBody>
      </p:sp>
      <p:sp>
        <p:nvSpPr>
          <p:cNvPr id="32" name="文本框 9"/>
          <p:cNvSpPr txBox="1"/>
          <p:nvPr/>
        </p:nvSpPr>
        <p:spPr>
          <a:xfrm>
            <a:off x="840784" y="203271"/>
            <a:ext cx="55282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联想</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联想思维的特征</a:t>
            </a:r>
          </a:p>
        </p:txBody>
      </p:sp>
    </p:spTree>
    <p:extLst>
      <p:ext uri="{BB962C8B-B14F-4D97-AF65-F5344CB8AC3E}">
        <p14:creationId xmlns:p14="http://schemas.microsoft.com/office/powerpoint/2010/main" val="1531091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53631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灵感</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灵感思维的定义</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06650" y="1482136"/>
            <a:ext cx="6216650" cy="349018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灵感思维也称为</a:t>
            </a:r>
            <a:r>
              <a:rPr lang="zh-CN" altLang="en-US" sz="2400" b="1" dirty="0">
                <a:solidFill>
                  <a:schemeClr val="accent1">
                    <a:lumMod val="75000"/>
                  </a:schemeClr>
                </a:solidFill>
                <a:latin typeface="微软雅黑" pitchFamily="34" charset="-122"/>
                <a:ea typeface="微软雅黑" pitchFamily="34" charset="-122"/>
              </a:rPr>
              <a:t>顿悟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它是人们借助直觉启示猝然迸发一种领悟或理解的思维形式</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诗人、文学家</a:t>
            </a:r>
            <a:r>
              <a:rPr lang="zh-CN" altLang="en-US" sz="2000" dirty="0">
                <a:solidFill>
                  <a:schemeClr val="tx1">
                    <a:lumMod val="75000"/>
                    <a:lumOff val="25000"/>
                  </a:schemeClr>
                </a:solidFill>
                <a:latin typeface="微软雅黑" pitchFamily="34" charset="-122"/>
                <a:ea typeface="微软雅黑" pitchFamily="34" charset="-122"/>
              </a:rPr>
              <a:t>的 “神来之笔”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军事指挥家</a:t>
            </a:r>
            <a:r>
              <a:rPr lang="zh-CN" altLang="en-US" sz="2000" dirty="0" smtClean="0">
                <a:solidFill>
                  <a:schemeClr val="tx1">
                    <a:lumMod val="75000"/>
                    <a:lumOff val="25000"/>
                  </a:schemeClr>
                </a:solidFill>
                <a:latin typeface="微软雅黑" pitchFamily="34" charset="-122"/>
                <a:ea typeface="微软雅黑" pitchFamily="34" charset="-122"/>
              </a:rPr>
              <a:t>的“出奇制胜”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思想战略家</a:t>
            </a:r>
            <a:r>
              <a:rPr lang="zh-CN" altLang="en-US" sz="2000" dirty="0" smtClean="0">
                <a:solidFill>
                  <a:schemeClr val="tx1">
                    <a:lumMod val="75000"/>
                    <a:lumOff val="25000"/>
                  </a:schemeClr>
                </a:solidFill>
                <a:latin typeface="微软雅黑" pitchFamily="34" charset="-122"/>
                <a:ea typeface="微软雅黑" pitchFamily="34" charset="-122"/>
              </a:rPr>
              <a:t>的“豁然贯通”</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科学家、发明家的“茅塞顿开”等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都说明了灵感的这一特点</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它</a:t>
            </a:r>
            <a:r>
              <a:rPr lang="zh-CN" altLang="en-US" sz="2000" dirty="0">
                <a:solidFill>
                  <a:schemeClr val="tx1">
                    <a:lumMod val="75000"/>
                    <a:lumOff val="25000"/>
                  </a:schemeClr>
                </a:solidFill>
                <a:latin typeface="微软雅黑" pitchFamily="34" charset="-122"/>
                <a:ea typeface="微软雅黑" pitchFamily="34" charset="-122"/>
              </a:rPr>
              <a:t>是在经过长时间的</a:t>
            </a:r>
            <a:r>
              <a:rPr lang="zh-CN" altLang="en-US" sz="2000" dirty="0" smtClean="0">
                <a:solidFill>
                  <a:schemeClr val="tx1">
                    <a:lumMod val="75000"/>
                    <a:lumOff val="25000"/>
                  </a:schemeClr>
                </a:solidFill>
                <a:latin typeface="微软雅黑" pitchFamily="34" charset="-122"/>
                <a:ea typeface="微软雅黑" pitchFamily="34" charset="-122"/>
              </a:rPr>
              <a:t>思索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问题没有得到解决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但是突然受到某一事物的启发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问题却一下子解决的思维方法</a:t>
            </a:r>
            <a:r>
              <a:rPr lang="zh-CN" altLang="en-US" sz="2000" dirty="0" smtClean="0">
                <a:solidFill>
                  <a:schemeClr val="tx1">
                    <a:lumMod val="75000"/>
                    <a:lumOff val="25000"/>
                  </a:schemeClr>
                </a:solidFill>
                <a:latin typeface="微软雅黑" pitchFamily="34" charset="-122"/>
                <a:ea typeface="微软雅黑" pitchFamily="34" charset="-122"/>
              </a:rPr>
              <a:t>。所谓“</a:t>
            </a:r>
            <a:r>
              <a:rPr lang="zh-CN" altLang="en-US" sz="2000" dirty="0">
                <a:solidFill>
                  <a:schemeClr val="tx1">
                    <a:lumMod val="75000"/>
                    <a:lumOff val="25000"/>
                  </a:schemeClr>
                </a:solidFill>
                <a:latin typeface="微软雅黑" pitchFamily="34" charset="-122"/>
                <a:ea typeface="微软雅黑" pitchFamily="34" charset="-122"/>
              </a:rPr>
              <a:t>众里寻他千百度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蓦然回首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那人却在灯火阑珊处。</a:t>
            </a:r>
            <a:r>
              <a:rPr lang="zh-CN" altLang="en-US" sz="2000" dirty="0" smtClean="0">
                <a:solidFill>
                  <a:schemeClr val="tx1">
                    <a:lumMod val="75000"/>
                    <a:lumOff val="25000"/>
                  </a:schemeClr>
                </a:solidFill>
                <a:latin typeface="微软雅黑" pitchFamily="34" charset="-122"/>
                <a:ea typeface="微软雅黑" pitchFamily="34" charset="-122"/>
              </a:rPr>
              <a:t>”描写</a:t>
            </a:r>
            <a:r>
              <a:rPr lang="zh-CN" altLang="en-US" sz="2000" dirty="0">
                <a:solidFill>
                  <a:schemeClr val="tx1">
                    <a:lumMod val="75000"/>
                    <a:lumOff val="25000"/>
                  </a:schemeClr>
                </a:solidFill>
                <a:latin typeface="微软雅黑" pitchFamily="34" charset="-122"/>
                <a:ea typeface="微软雅黑" pitchFamily="34" charset="-122"/>
              </a:rPr>
              <a:t>的就是这样一种意境。</a:t>
            </a:r>
          </a:p>
        </p:txBody>
      </p:sp>
    </p:spTree>
    <p:extLst>
      <p:ext uri="{BB962C8B-B14F-4D97-AF65-F5344CB8AC3E}">
        <p14:creationId xmlns:p14="http://schemas.microsoft.com/office/powerpoint/2010/main" val="18532166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4"/>
          <p:cNvSpPr>
            <a:spLocks/>
          </p:cNvSpPr>
          <p:nvPr/>
        </p:nvSpPr>
        <p:spPr bwMode="auto">
          <a:xfrm>
            <a:off x="1109207" y="2490045"/>
            <a:ext cx="9148760" cy="1587"/>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404585"/>
          </a:solidFill>
          <a:ln w="25400" cap="flat" cmpd="sng">
            <a:solidFill>
              <a:srgbClr val="404585"/>
            </a:solidFill>
            <a:bevel/>
            <a:headEnd type="oval" w="med" len="med"/>
            <a:tailEnd type="oval" w="med" len="med"/>
          </a:ln>
        </p:spPr>
        <p:txBody>
          <a:bodyPr lIns="121917" tIns="60958" rIns="121917" bIns="60958" anchor="ctr"/>
          <a:lstStyle/>
          <a:p>
            <a:endParaRPr lang="zh-CN" altLang="en-US" sz="1600"/>
          </a:p>
        </p:txBody>
      </p:sp>
      <p:grpSp>
        <p:nvGrpSpPr>
          <p:cNvPr id="25" name="组合 5"/>
          <p:cNvGrpSpPr>
            <a:grpSpLocks/>
          </p:cNvGrpSpPr>
          <p:nvPr/>
        </p:nvGrpSpPr>
        <p:grpSpPr bwMode="auto">
          <a:xfrm>
            <a:off x="1109208" y="2394844"/>
            <a:ext cx="2600484" cy="3732906"/>
            <a:chOff x="0" y="750888"/>
            <a:chExt cx="1984214" cy="3734850"/>
          </a:xfrm>
          <a:solidFill>
            <a:srgbClr val="404585"/>
          </a:solidFill>
        </p:grpSpPr>
        <p:sp>
          <p:nvSpPr>
            <p:cNvPr id="26" name="椭圆 6"/>
            <p:cNvSpPr>
              <a:spLocks noChangeArrowheads="1"/>
            </p:cNvSpPr>
            <p:nvPr/>
          </p:nvSpPr>
          <p:spPr bwMode="auto">
            <a:xfrm>
              <a:off x="1101409" y="750888"/>
              <a:ext cx="133665"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0" name="任意多边形 8"/>
            <p:cNvSpPr>
              <a:spLocks noChangeArrowheads="1"/>
            </p:cNvSpPr>
            <p:nvPr/>
          </p:nvSpPr>
          <p:spPr bwMode="auto">
            <a:xfrm>
              <a:off x="0" y="1006475"/>
              <a:ext cx="1984214" cy="34792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1" name="组合 9"/>
          <p:cNvGrpSpPr>
            <a:grpSpLocks/>
          </p:cNvGrpSpPr>
          <p:nvPr/>
        </p:nvGrpSpPr>
        <p:grpSpPr bwMode="auto">
          <a:xfrm>
            <a:off x="4311650" y="2394844"/>
            <a:ext cx="2533649" cy="3650356"/>
            <a:chOff x="-484163" y="750888"/>
            <a:chExt cx="2534969" cy="3652257"/>
          </a:xfrm>
          <a:solidFill>
            <a:srgbClr val="404585"/>
          </a:solidFill>
        </p:grpSpPr>
        <p:sp>
          <p:nvSpPr>
            <p:cNvPr id="36"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8" name="任意多边形 12"/>
            <p:cNvSpPr>
              <a:spLocks noChangeArrowheads="1"/>
            </p:cNvSpPr>
            <p:nvPr/>
          </p:nvSpPr>
          <p:spPr bwMode="auto">
            <a:xfrm>
              <a:off x="-484163" y="1006475"/>
              <a:ext cx="2534969" cy="3396670"/>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9" name="组合 13"/>
          <p:cNvGrpSpPr>
            <a:grpSpLocks/>
          </p:cNvGrpSpPr>
          <p:nvPr/>
        </p:nvGrpSpPr>
        <p:grpSpPr bwMode="auto">
          <a:xfrm>
            <a:off x="7702550" y="2394844"/>
            <a:ext cx="2851150" cy="3650356"/>
            <a:chOff x="-549763" y="750888"/>
            <a:chExt cx="2852635" cy="3652257"/>
          </a:xfrm>
          <a:solidFill>
            <a:srgbClr val="404585"/>
          </a:solidFill>
        </p:grpSpPr>
        <p:sp>
          <p:nvSpPr>
            <p:cNvPr id="40"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42" name="任意多边形 16"/>
            <p:cNvSpPr>
              <a:spLocks noChangeArrowheads="1"/>
            </p:cNvSpPr>
            <p:nvPr/>
          </p:nvSpPr>
          <p:spPr bwMode="auto">
            <a:xfrm>
              <a:off x="-549763" y="1006475"/>
              <a:ext cx="2852635" cy="3396670"/>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sp>
        <p:nvSpPr>
          <p:cNvPr id="3" name="矩形 2"/>
          <p:cNvSpPr/>
          <p:nvPr/>
        </p:nvSpPr>
        <p:spPr>
          <a:xfrm>
            <a:off x="1384299" y="1758950"/>
            <a:ext cx="2050969"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1. </a:t>
            </a:r>
            <a:r>
              <a:rPr lang="zh-CN" altLang="en-US" dirty="0">
                <a:latin typeface="微软雅黑" pitchFamily="34" charset="-122"/>
                <a:ea typeface="微软雅黑" pitchFamily="34" charset="-122"/>
              </a:rPr>
              <a:t>突发性</a:t>
            </a:r>
          </a:p>
        </p:txBody>
      </p:sp>
      <p:sp>
        <p:nvSpPr>
          <p:cNvPr id="59" name="矩形 58"/>
          <p:cNvSpPr/>
          <p:nvPr/>
        </p:nvSpPr>
        <p:spPr>
          <a:xfrm>
            <a:off x="4445000" y="1758950"/>
            <a:ext cx="2124462"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偶然性</a:t>
            </a:r>
          </a:p>
        </p:txBody>
      </p:sp>
      <p:sp>
        <p:nvSpPr>
          <p:cNvPr id="60" name="矩形 59"/>
          <p:cNvSpPr/>
          <p:nvPr/>
        </p:nvSpPr>
        <p:spPr>
          <a:xfrm>
            <a:off x="7702550" y="1758950"/>
            <a:ext cx="2120900"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模糊性</a:t>
            </a:r>
          </a:p>
        </p:txBody>
      </p:sp>
      <p:sp>
        <p:nvSpPr>
          <p:cNvPr id="4" name="矩形 3"/>
          <p:cNvSpPr/>
          <p:nvPr/>
        </p:nvSpPr>
        <p:spPr>
          <a:xfrm>
            <a:off x="1174751" y="3298050"/>
            <a:ext cx="2470150" cy="2277034"/>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在时间上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它不期而至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突如其来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在效果上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突然领悟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意想不到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是灵感思维最突出</a:t>
            </a:r>
            <a:r>
              <a:rPr lang="zh-CN" altLang="en-US" sz="2000" dirty="0" smtClean="0">
                <a:solidFill>
                  <a:schemeClr val="tx1">
                    <a:lumMod val="75000"/>
                    <a:lumOff val="25000"/>
                  </a:schemeClr>
                </a:solidFill>
                <a:latin typeface="微软雅黑" pitchFamily="34" charset="-122"/>
                <a:ea typeface="微软雅黑" pitchFamily="34" charset="-122"/>
              </a:rPr>
              <a:t>的特征。</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5" name="矩形 4"/>
          <p:cNvSpPr/>
          <p:nvPr/>
        </p:nvSpPr>
        <p:spPr>
          <a:xfrm>
            <a:off x="4445000" y="3221335"/>
            <a:ext cx="2260600" cy="26463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灵感在什么时间可以出现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在什么地点可以出现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或在哪种条件下可以出现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都使</a:t>
            </a:r>
            <a:r>
              <a:rPr lang="zh-CN" altLang="en-US" sz="2000" dirty="0" smtClean="0">
                <a:solidFill>
                  <a:schemeClr val="tx1">
                    <a:lumMod val="75000"/>
                    <a:lumOff val="25000"/>
                  </a:schemeClr>
                </a:solidFill>
                <a:latin typeface="微软雅黑" pitchFamily="34" charset="-122"/>
                <a:ea typeface="微软雅黑" pitchFamily="34" charset="-122"/>
              </a:rPr>
              <a:t>人难以</a:t>
            </a:r>
            <a:r>
              <a:rPr lang="zh-CN" altLang="en-US" sz="2000" dirty="0">
                <a:solidFill>
                  <a:schemeClr val="tx1">
                    <a:lumMod val="75000"/>
                    <a:lumOff val="25000"/>
                  </a:schemeClr>
                </a:solidFill>
                <a:latin typeface="微软雅黑" pitchFamily="34" charset="-122"/>
                <a:ea typeface="微软雅黑" pitchFamily="34" charset="-122"/>
              </a:rPr>
              <a:t>预测而带有很大的</a:t>
            </a:r>
            <a:r>
              <a:rPr lang="zh-CN" altLang="en-US" sz="2000" dirty="0" smtClean="0">
                <a:solidFill>
                  <a:schemeClr val="tx1">
                    <a:lumMod val="75000"/>
                    <a:lumOff val="25000"/>
                  </a:schemeClr>
                </a:solidFill>
                <a:latin typeface="微软雅黑" pitchFamily="34" charset="-122"/>
                <a:ea typeface="微软雅黑" pitchFamily="34" charset="-122"/>
              </a:rPr>
              <a:t>偶然性。</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7823200" y="3234035"/>
            <a:ext cx="25844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灵感的产生往往是闪现式的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而且稍纵即逝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它所产生的新线索</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结果或新结论</a:t>
            </a:r>
            <a:r>
              <a:rPr lang="zh-CN" altLang="en-US" sz="2000" dirty="0" smtClean="0">
                <a:solidFill>
                  <a:schemeClr val="tx1">
                    <a:lumMod val="75000"/>
                    <a:lumOff val="25000"/>
                  </a:schemeClr>
                </a:solidFill>
                <a:latin typeface="微软雅黑" pitchFamily="34" charset="-122"/>
                <a:ea typeface="微软雅黑" pitchFamily="34" charset="-122"/>
              </a:rPr>
              <a:t>使人</a:t>
            </a:r>
            <a:r>
              <a:rPr lang="zh-CN" altLang="en-US" sz="2000" dirty="0">
                <a:solidFill>
                  <a:schemeClr val="tx1">
                    <a:lumMod val="75000"/>
                    <a:lumOff val="25000"/>
                  </a:schemeClr>
                </a:solidFill>
                <a:latin typeface="微软雅黑" pitchFamily="34" charset="-122"/>
                <a:ea typeface="微软雅黑" pitchFamily="34" charset="-122"/>
              </a:rPr>
              <a:t>感到模糊不清。</a:t>
            </a:r>
          </a:p>
        </p:txBody>
      </p:sp>
      <p:sp>
        <p:nvSpPr>
          <p:cNvPr id="29" name="文本框 9"/>
          <p:cNvSpPr txBox="1"/>
          <p:nvPr/>
        </p:nvSpPr>
        <p:spPr>
          <a:xfrm>
            <a:off x="840784" y="203271"/>
            <a:ext cx="53631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灵感</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灵感思维的特征</a:t>
            </a:r>
          </a:p>
        </p:txBody>
      </p:sp>
    </p:spTree>
    <p:extLst>
      <p:ext uri="{BB962C8B-B14F-4D97-AF65-F5344CB8AC3E}">
        <p14:creationId xmlns:p14="http://schemas.microsoft.com/office/powerpoint/2010/main" val="11635826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0" fill="hold"/>
                                        <p:tgtEl>
                                          <p:spTgt spid="59"/>
                                        </p:tgtEl>
                                        <p:attrNameLst>
                                          <p:attrName>ppt_w</p:attrName>
                                        </p:attrNameLst>
                                      </p:cBhvr>
                                      <p:tavLst>
                                        <p:tav tm="0">
                                          <p:val>
                                            <p:fltVal val="0"/>
                                          </p:val>
                                        </p:tav>
                                        <p:tav tm="100000">
                                          <p:val>
                                            <p:strVal val="#ppt_w"/>
                                          </p:val>
                                        </p:tav>
                                      </p:tavLst>
                                    </p:anim>
                                    <p:anim calcmode="lin" valueType="num">
                                      <p:cBhvr>
                                        <p:cTn id="22" dur="1000" fill="hold"/>
                                        <p:tgtEl>
                                          <p:spTgt spid="59"/>
                                        </p:tgtEl>
                                        <p:attrNameLst>
                                          <p:attrName>ppt_h</p:attrName>
                                        </p:attrNameLst>
                                      </p:cBhvr>
                                      <p:tavLst>
                                        <p:tav tm="0">
                                          <p:val>
                                            <p:fltVal val="0"/>
                                          </p:val>
                                        </p:tav>
                                        <p:tav tm="100000">
                                          <p:val>
                                            <p:strVal val="#ppt_h"/>
                                          </p:val>
                                        </p:tav>
                                      </p:tavLst>
                                    </p:anim>
                                    <p:anim calcmode="lin" valueType="num">
                                      <p:cBhvr>
                                        <p:cTn id="23" dur="1000" fill="hold"/>
                                        <p:tgtEl>
                                          <p:spTgt spid="59"/>
                                        </p:tgtEl>
                                        <p:attrNameLst>
                                          <p:attrName>style.rotation</p:attrName>
                                        </p:attrNameLst>
                                      </p:cBhvr>
                                      <p:tavLst>
                                        <p:tav tm="0">
                                          <p:val>
                                            <p:fltVal val="90"/>
                                          </p:val>
                                        </p:tav>
                                        <p:tav tm="100000">
                                          <p:val>
                                            <p:fltVal val="0"/>
                                          </p:val>
                                        </p:tav>
                                      </p:tavLst>
                                    </p:anim>
                                    <p:animEffect transition="in" filter="fade">
                                      <p:cBhvr>
                                        <p:cTn id="24" dur="1000"/>
                                        <p:tgtEl>
                                          <p:spTgt spid="59"/>
                                        </p:tgtEl>
                                      </p:cBhvr>
                                    </p:animEffect>
                                  </p:childTnLst>
                                </p:cTn>
                              </p:par>
                              <p:par>
                                <p:cTn id="25" presetID="3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0" fill="hold"/>
                                        <p:tgtEl>
                                          <p:spTgt spid="31"/>
                                        </p:tgtEl>
                                        <p:attrNameLst>
                                          <p:attrName>ppt_w</p:attrName>
                                        </p:attrNameLst>
                                      </p:cBhvr>
                                      <p:tavLst>
                                        <p:tav tm="0">
                                          <p:val>
                                            <p:fltVal val="0"/>
                                          </p:val>
                                        </p:tav>
                                        <p:tav tm="100000">
                                          <p:val>
                                            <p:strVal val="#ppt_w"/>
                                          </p:val>
                                        </p:tav>
                                      </p:tavLst>
                                    </p:anim>
                                    <p:anim calcmode="lin" valueType="num">
                                      <p:cBhvr>
                                        <p:cTn id="28" dur="1000" fill="hold"/>
                                        <p:tgtEl>
                                          <p:spTgt spid="31"/>
                                        </p:tgtEl>
                                        <p:attrNameLst>
                                          <p:attrName>ppt_h</p:attrName>
                                        </p:attrNameLst>
                                      </p:cBhvr>
                                      <p:tavLst>
                                        <p:tav tm="0">
                                          <p:val>
                                            <p:fltVal val="0"/>
                                          </p:val>
                                        </p:tav>
                                        <p:tav tm="100000">
                                          <p:val>
                                            <p:strVal val="#ppt_h"/>
                                          </p:val>
                                        </p:tav>
                                      </p:tavLst>
                                    </p:anim>
                                    <p:anim calcmode="lin" valueType="num">
                                      <p:cBhvr>
                                        <p:cTn id="29" dur="1000" fill="hold"/>
                                        <p:tgtEl>
                                          <p:spTgt spid="31"/>
                                        </p:tgtEl>
                                        <p:attrNameLst>
                                          <p:attrName>style.rotation</p:attrName>
                                        </p:attrNameLst>
                                      </p:cBhvr>
                                      <p:tavLst>
                                        <p:tav tm="0">
                                          <p:val>
                                            <p:fltVal val="90"/>
                                          </p:val>
                                        </p:tav>
                                        <p:tav tm="100000">
                                          <p:val>
                                            <p:fltVal val="0"/>
                                          </p:val>
                                        </p:tav>
                                      </p:tavLst>
                                    </p:anim>
                                    <p:animEffect transition="in" filter="fade">
                                      <p:cBhvr>
                                        <p:cTn id="30" dur="1000"/>
                                        <p:tgtEl>
                                          <p:spTgt spid="3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down)">
                                      <p:cBhvr>
                                        <p:cTn id="41" dur="580">
                                          <p:stCondLst>
                                            <p:cond delay="0"/>
                                          </p:stCondLst>
                                        </p:cTn>
                                        <p:tgtEl>
                                          <p:spTgt spid="60"/>
                                        </p:tgtEl>
                                      </p:cBhvr>
                                    </p:animEffect>
                                    <p:anim calcmode="lin" valueType="num">
                                      <p:cBhvr>
                                        <p:cTn id="42"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47" dur="26">
                                          <p:stCondLst>
                                            <p:cond delay="650"/>
                                          </p:stCondLst>
                                        </p:cTn>
                                        <p:tgtEl>
                                          <p:spTgt spid="60"/>
                                        </p:tgtEl>
                                      </p:cBhvr>
                                      <p:to x="100000" y="60000"/>
                                    </p:animScale>
                                    <p:animScale>
                                      <p:cBhvr>
                                        <p:cTn id="48" dur="166" decel="50000">
                                          <p:stCondLst>
                                            <p:cond delay="676"/>
                                          </p:stCondLst>
                                        </p:cTn>
                                        <p:tgtEl>
                                          <p:spTgt spid="60"/>
                                        </p:tgtEl>
                                      </p:cBhvr>
                                      <p:to x="100000" y="100000"/>
                                    </p:animScale>
                                    <p:animScale>
                                      <p:cBhvr>
                                        <p:cTn id="49" dur="26">
                                          <p:stCondLst>
                                            <p:cond delay="1312"/>
                                          </p:stCondLst>
                                        </p:cTn>
                                        <p:tgtEl>
                                          <p:spTgt spid="60"/>
                                        </p:tgtEl>
                                      </p:cBhvr>
                                      <p:to x="100000" y="80000"/>
                                    </p:animScale>
                                    <p:animScale>
                                      <p:cBhvr>
                                        <p:cTn id="50" dur="166" decel="50000">
                                          <p:stCondLst>
                                            <p:cond delay="1338"/>
                                          </p:stCondLst>
                                        </p:cTn>
                                        <p:tgtEl>
                                          <p:spTgt spid="60"/>
                                        </p:tgtEl>
                                      </p:cBhvr>
                                      <p:to x="100000" y="100000"/>
                                    </p:animScale>
                                    <p:animScale>
                                      <p:cBhvr>
                                        <p:cTn id="51" dur="26">
                                          <p:stCondLst>
                                            <p:cond delay="1642"/>
                                          </p:stCondLst>
                                        </p:cTn>
                                        <p:tgtEl>
                                          <p:spTgt spid="60"/>
                                        </p:tgtEl>
                                      </p:cBhvr>
                                      <p:to x="100000" y="90000"/>
                                    </p:animScale>
                                    <p:animScale>
                                      <p:cBhvr>
                                        <p:cTn id="52" dur="166" decel="50000">
                                          <p:stCondLst>
                                            <p:cond delay="1668"/>
                                          </p:stCondLst>
                                        </p:cTn>
                                        <p:tgtEl>
                                          <p:spTgt spid="60"/>
                                        </p:tgtEl>
                                      </p:cBhvr>
                                      <p:to x="100000" y="100000"/>
                                    </p:animScale>
                                    <p:animScale>
                                      <p:cBhvr>
                                        <p:cTn id="53" dur="26">
                                          <p:stCondLst>
                                            <p:cond delay="1808"/>
                                          </p:stCondLst>
                                        </p:cTn>
                                        <p:tgtEl>
                                          <p:spTgt spid="60"/>
                                        </p:tgtEl>
                                      </p:cBhvr>
                                      <p:to x="100000" y="95000"/>
                                    </p:animScale>
                                    <p:animScale>
                                      <p:cBhvr>
                                        <p:cTn id="54" dur="166" decel="50000">
                                          <p:stCondLst>
                                            <p:cond delay="1834"/>
                                          </p:stCondLst>
                                        </p:cTn>
                                        <p:tgtEl>
                                          <p:spTgt spid="60"/>
                                        </p:tgtEl>
                                      </p:cBhvr>
                                      <p:to x="100000" y="100000"/>
                                    </p:animScale>
                                  </p:childTnLst>
                                </p:cTn>
                              </p:par>
                              <p:par>
                                <p:cTn id="55" presetID="26"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80">
                                          <p:stCondLst>
                                            <p:cond delay="0"/>
                                          </p:stCondLst>
                                        </p:cTn>
                                        <p:tgtEl>
                                          <p:spTgt spid="6"/>
                                        </p:tgtEl>
                                      </p:cBhvr>
                                    </p:animEffect>
                                    <p:anim calcmode="lin" valueType="num">
                                      <p:cBhvr>
                                        <p:cTn id="5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3" dur="26">
                                          <p:stCondLst>
                                            <p:cond delay="650"/>
                                          </p:stCondLst>
                                        </p:cTn>
                                        <p:tgtEl>
                                          <p:spTgt spid="6"/>
                                        </p:tgtEl>
                                      </p:cBhvr>
                                      <p:to x="100000" y="60000"/>
                                    </p:animScale>
                                    <p:animScale>
                                      <p:cBhvr>
                                        <p:cTn id="64" dur="166" decel="50000">
                                          <p:stCondLst>
                                            <p:cond delay="676"/>
                                          </p:stCondLst>
                                        </p:cTn>
                                        <p:tgtEl>
                                          <p:spTgt spid="6"/>
                                        </p:tgtEl>
                                      </p:cBhvr>
                                      <p:to x="100000" y="100000"/>
                                    </p:animScale>
                                    <p:animScale>
                                      <p:cBhvr>
                                        <p:cTn id="65" dur="26">
                                          <p:stCondLst>
                                            <p:cond delay="1312"/>
                                          </p:stCondLst>
                                        </p:cTn>
                                        <p:tgtEl>
                                          <p:spTgt spid="6"/>
                                        </p:tgtEl>
                                      </p:cBhvr>
                                      <p:to x="100000" y="80000"/>
                                    </p:animScale>
                                    <p:animScale>
                                      <p:cBhvr>
                                        <p:cTn id="66" dur="166" decel="50000">
                                          <p:stCondLst>
                                            <p:cond delay="1338"/>
                                          </p:stCondLst>
                                        </p:cTn>
                                        <p:tgtEl>
                                          <p:spTgt spid="6"/>
                                        </p:tgtEl>
                                      </p:cBhvr>
                                      <p:to x="100000" y="100000"/>
                                    </p:animScale>
                                    <p:animScale>
                                      <p:cBhvr>
                                        <p:cTn id="67" dur="26">
                                          <p:stCondLst>
                                            <p:cond delay="1642"/>
                                          </p:stCondLst>
                                        </p:cTn>
                                        <p:tgtEl>
                                          <p:spTgt spid="6"/>
                                        </p:tgtEl>
                                      </p:cBhvr>
                                      <p:to x="100000" y="90000"/>
                                    </p:animScale>
                                    <p:animScale>
                                      <p:cBhvr>
                                        <p:cTn id="68" dur="166" decel="50000">
                                          <p:stCondLst>
                                            <p:cond delay="1668"/>
                                          </p:stCondLst>
                                        </p:cTn>
                                        <p:tgtEl>
                                          <p:spTgt spid="6"/>
                                        </p:tgtEl>
                                      </p:cBhvr>
                                      <p:to x="100000" y="100000"/>
                                    </p:animScale>
                                    <p:animScale>
                                      <p:cBhvr>
                                        <p:cTn id="69" dur="26">
                                          <p:stCondLst>
                                            <p:cond delay="1808"/>
                                          </p:stCondLst>
                                        </p:cTn>
                                        <p:tgtEl>
                                          <p:spTgt spid="6"/>
                                        </p:tgtEl>
                                      </p:cBhvr>
                                      <p:to x="100000" y="95000"/>
                                    </p:animScale>
                                    <p:animScale>
                                      <p:cBhvr>
                                        <p:cTn id="70" dur="166" decel="50000">
                                          <p:stCondLst>
                                            <p:cond delay="1834"/>
                                          </p:stCondLst>
                                        </p:cTn>
                                        <p:tgtEl>
                                          <p:spTgt spid="6"/>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down)">
                                      <p:cBhvr>
                                        <p:cTn id="73" dur="580">
                                          <p:stCondLst>
                                            <p:cond delay="0"/>
                                          </p:stCondLst>
                                        </p:cTn>
                                        <p:tgtEl>
                                          <p:spTgt spid="39"/>
                                        </p:tgtEl>
                                      </p:cBhvr>
                                    </p:animEffect>
                                    <p:anim calcmode="lin" valueType="num">
                                      <p:cBhvr>
                                        <p:cTn id="74"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79" dur="26">
                                          <p:stCondLst>
                                            <p:cond delay="650"/>
                                          </p:stCondLst>
                                        </p:cTn>
                                        <p:tgtEl>
                                          <p:spTgt spid="39"/>
                                        </p:tgtEl>
                                      </p:cBhvr>
                                      <p:to x="100000" y="60000"/>
                                    </p:animScale>
                                    <p:animScale>
                                      <p:cBhvr>
                                        <p:cTn id="80" dur="166" decel="50000">
                                          <p:stCondLst>
                                            <p:cond delay="676"/>
                                          </p:stCondLst>
                                        </p:cTn>
                                        <p:tgtEl>
                                          <p:spTgt spid="39"/>
                                        </p:tgtEl>
                                      </p:cBhvr>
                                      <p:to x="100000" y="100000"/>
                                    </p:animScale>
                                    <p:animScale>
                                      <p:cBhvr>
                                        <p:cTn id="81" dur="26">
                                          <p:stCondLst>
                                            <p:cond delay="1312"/>
                                          </p:stCondLst>
                                        </p:cTn>
                                        <p:tgtEl>
                                          <p:spTgt spid="39"/>
                                        </p:tgtEl>
                                      </p:cBhvr>
                                      <p:to x="100000" y="80000"/>
                                    </p:animScale>
                                    <p:animScale>
                                      <p:cBhvr>
                                        <p:cTn id="82" dur="166" decel="50000">
                                          <p:stCondLst>
                                            <p:cond delay="1338"/>
                                          </p:stCondLst>
                                        </p:cTn>
                                        <p:tgtEl>
                                          <p:spTgt spid="39"/>
                                        </p:tgtEl>
                                      </p:cBhvr>
                                      <p:to x="100000" y="100000"/>
                                    </p:animScale>
                                    <p:animScale>
                                      <p:cBhvr>
                                        <p:cTn id="83" dur="26">
                                          <p:stCondLst>
                                            <p:cond delay="1642"/>
                                          </p:stCondLst>
                                        </p:cTn>
                                        <p:tgtEl>
                                          <p:spTgt spid="39"/>
                                        </p:tgtEl>
                                      </p:cBhvr>
                                      <p:to x="100000" y="90000"/>
                                    </p:animScale>
                                    <p:animScale>
                                      <p:cBhvr>
                                        <p:cTn id="84" dur="166" decel="50000">
                                          <p:stCondLst>
                                            <p:cond delay="1668"/>
                                          </p:stCondLst>
                                        </p:cTn>
                                        <p:tgtEl>
                                          <p:spTgt spid="39"/>
                                        </p:tgtEl>
                                      </p:cBhvr>
                                      <p:to x="100000" y="100000"/>
                                    </p:animScale>
                                    <p:animScale>
                                      <p:cBhvr>
                                        <p:cTn id="85" dur="26">
                                          <p:stCondLst>
                                            <p:cond delay="1808"/>
                                          </p:stCondLst>
                                        </p:cTn>
                                        <p:tgtEl>
                                          <p:spTgt spid="39"/>
                                        </p:tgtEl>
                                      </p:cBhvr>
                                      <p:to x="100000" y="95000"/>
                                    </p:animScale>
                                    <p:animScale>
                                      <p:cBhvr>
                                        <p:cTn id="86"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P spid="59" grpId="0" animBg="1"/>
      <p:bldP spid="60" grpId="0" animBg="1"/>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53631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六、 想象</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想象思维的定义</a:t>
            </a:r>
          </a:p>
        </p:txBody>
      </p:sp>
      <p:pic>
        <p:nvPicPr>
          <p:cNvPr id="63490" name="Picture 2" descr="https://gimg2.baidu.com/image_search/src=http%3A%2F%2Fimg.it610.com%2Fimage%2Finfo10%2F789129715bdd4dd98b4640ba397843f1.jpg&amp;refer=http%3A%2F%2Fimg.it610.com&amp;app=2002&amp;size=f9999,10000&amp;q=a80&amp;n=0&amp;g=0n&amp;fmt=auto?sec=1666950514&amp;t=1f7d372550f58dd6fde1bdc75d2e8c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000" y="1041400"/>
            <a:ext cx="5057775" cy="501015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2" name="矩形 1"/>
          <p:cNvSpPr/>
          <p:nvPr/>
        </p:nvSpPr>
        <p:spPr>
          <a:xfrm>
            <a:off x="1384300" y="2446635"/>
            <a:ext cx="492125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想象思维是指人脑对存储的形象进行加工</a:t>
            </a:r>
            <a:r>
              <a:rPr lang="zh-CN" altLang="en-US" sz="2000" dirty="0" smtClean="0">
                <a:solidFill>
                  <a:schemeClr val="tx1">
                    <a:lumMod val="75000"/>
                    <a:lumOff val="25000"/>
                  </a:schemeClr>
                </a:solidFill>
                <a:latin typeface="微软雅黑" pitchFamily="34" charset="-122"/>
                <a:ea typeface="微软雅黑" pitchFamily="34" charset="-122"/>
              </a:rPr>
              <a:t>、改造</a:t>
            </a:r>
            <a:r>
              <a:rPr lang="zh-CN" altLang="en-US" sz="2000" dirty="0">
                <a:solidFill>
                  <a:schemeClr val="tx1">
                    <a:lumMod val="75000"/>
                    <a:lumOff val="25000"/>
                  </a:schemeClr>
                </a:solidFill>
                <a:latin typeface="微软雅黑" pitchFamily="34" charset="-122"/>
                <a:ea typeface="微软雅黑" pitchFamily="34" charset="-122"/>
              </a:rPr>
              <a:t>或重组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从而形成新形象的思维活动。</a:t>
            </a:r>
          </a:p>
        </p:txBody>
      </p:sp>
    </p:spTree>
    <p:extLst>
      <p:ext uri="{BB962C8B-B14F-4D97-AF65-F5344CB8AC3E}">
        <p14:creationId xmlns:p14="http://schemas.microsoft.com/office/powerpoint/2010/main" val="29386284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randombar(horizontal)">
                                      <p:cBhvr>
                                        <p:cTn id="7" dur="500"/>
                                        <p:tgtEl>
                                          <p:spTgt spid="6349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9"/>
          <p:cNvSpPr txBox="1"/>
          <p:nvPr/>
        </p:nvSpPr>
        <p:spPr>
          <a:xfrm>
            <a:off x="840784" y="203271"/>
            <a:ext cx="53631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六、 想象</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想象思维的特征</a:t>
            </a:r>
          </a:p>
        </p:txBody>
      </p:sp>
      <p:sp>
        <p:nvSpPr>
          <p:cNvPr id="69" name="Rectangle 2"/>
          <p:cNvSpPr>
            <a:spLocks noChangeArrowheads="1"/>
          </p:cNvSpPr>
          <p:nvPr/>
        </p:nvSpPr>
        <p:spPr bwMode="auto">
          <a:xfrm>
            <a:off x="0" y="2756751"/>
            <a:ext cx="12192000" cy="4101249"/>
          </a:xfrm>
          <a:prstGeom prst="rect">
            <a:avLst/>
          </a:prstGeom>
          <a:blipFill dpi="0" rotWithShape="1">
            <a:blip r:embed="rId3"/>
            <a:srcRect/>
            <a:stretch>
              <a:fillRect r="-33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nchor="ctr"/>
          <a:lstStyle/>
          <a:p>
            <a:pPr>
              <a:buFont typeface="Arial" pitchFamily="34" charset="0"/>
              <a:buNone/>
              <a:defRPr/>
            </a:pPr>
            <a:endParaRPr lang="zh-CN" altLang="en-US">
              <a:latin typeface="微软雅黑"/>
              <a:ea typeface="微软雅黑"/>
              <a:cs typeface="+mn-ea"/>
              <a:sym typeface="微软雅黑"/>
            </a:endParaRPr>
          </a:p>
        </p:txBody>
      </p:sp>
      <p:sp>
        <p:nvSpPr>
          <p:cNvPr id="70" name="Rectangle 3"/>
          <p:cNvSpPr>
            <a:spLocks noChangeArrowheads="1"/>
          </p:cNvSpPr>
          <p:nvPr/>
        </p:nvSpPr>
        <p:spPr bwMode="auto">
          <a:xfrm>
            <a:off x="0" y="2756751"/>
            <a:ext cx="12192000" cy="4101249"/>
          </a:xfrm>
          <a:prstGeom prst="rect">
            <a:avLst/>
          </a:prstGeom>
          <a:solidFill>
            <a:srgbClr val="0070C0">
              <a:alpha val="82000"/>
            </a:srgbClr>
          </a:solidFill>
          <a:ln>
            <a:noFill/>
          </a:ln>
          <a:effectLst/>
          <a:extLst/>
        </p:spPr>
        <p:txBody>
          <a:bodyPr wrap="none" lIns="121926" tIns="60963" rIns="121926" bIns="60963" anchor="ctr"/>
          <a:lstStyle/>
          <a:p>
            <a:endParaRPr lang="zh-CN" altLang="en-US">
              <a:latin typeface="微软雅黑"/>
              <a:ea typeface="微软雅黑"/>
              <a:cs typeface="+mn-ea"/>
              <a:sym typeface="微软雅黑"/>
            </a:endParaRPr>
          </a:p>
        </p:txBody>
      </p:sp>
      <p:sp>
        <p:nvSpPr>
          <p:cNvPr id="71" name="Text Box 8"/>
          <p:cNvSpPr txBox="1">
            <a:spLocks noChangeArrowheads="1"/>
          </p:cNvSpPr>
          <p:nvPr/>
        </p:nvSpPr>
        <p:spPr bwMode="auto">
          <a:xfrm>
            <a:off x="4339168" y="4249617"/>
            <a:ext cx="3750732" cy="2449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indent="457200" algn="just" eaLnBrk="1" hangingPunct="1">
              <a:lnSpc>
                <a:spcPct val="120000"/>
              </a:lnSpc>
              <a:spcBef>
                <a:spcPct val="0"/>
              </a:spcBef>
            </a:pPr>
            <a:r>
              <a:rPr lang="en-US" altLang="zh-CN" dirty="0">
                <a:solidFill>
                  <a:schemeClr val="bg1"/>
                </a:solidFill>
                <a:latin typeface="微软雅黑" pitchFamily="34" charset="-122"/>
                <a:ea typeface="微软雅黑" pitchFamily="34" charset="-122"/>
                <a:sym typeface="微软雅黑"/>
              </a:rPr>
              <a:t>2. </a:t>
            </a:r>
            <a:r>
              <a:rPr lang="zh-CN" altLang="en-US" dirty="0">
                <a:solidFill>
                  <a:schemeClr val="bg1"/>
                </a:solidFill>
                <a:latin typeface="微软雅黑" pitchFamily="34" charset="-122"/>
                <a:ea typeface="微软雅黑" pitchFamily="34" charset="-122"/>
                <a:sym typeface="微软雅黑"/>
              </a:rPr>
              <a:t>概括性</a:t>
            </a:r>
          </a:p>
          <a:p>
            <a:pPr indent="457200" algn="just" eaLnBrk="1" hangingPunct="1">
              <a:lnSpc>
                <a:spcPct val="120000"/>
              </a:lnSpc>
              <a:spcBef>
                <a:spcPct val="0"/>
              </a:spcBef>
            </a:pPr>
            <a:r>
              <a:rPr lang="zh-CN" altLang="en-US" dirty="0">
                <a:solidFill>
                  <a:schemeClr val="bg1"/>
                </a:solidFill>
                <a:latin typeface="微软雅黑" pitchFamily="34" charset="-122"/>
                <a:ea typeface="微软雅黑" pitchFamily="34" charset="-122"/>
                <a:sym typeface="微软雅黑"/>
              </a:rPr>
              <a:t>想象思维是对外部世界的整体把握</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概括性很强。 爱因斯坦说</a:t>
            </a:r>
            <a:r>
              <a:rPr lang="en-US" altLang="zh-CN" dirty="0" smtClean="0">
                <a:solidFill>
                  <a:schemeClr val="bg1"/>
                </a:solidFill>
                <a:latin typeface="微软雅黑" pitchFamily="34" charset="-122"/>
                <a:ea typeface="微软雅黑" pitchFamily="34" charset="-122"/>
                <a:sym typeface="微软雅黑"/>
              </a:rPr>
              <a:t>:“</a:t>
            </a:r>
            <a:r>
              <a:rPr lang="zh-CN" altLang="en-US" dirty="0">
                <a:solidFill>
                  <a:schemeClr val="bg1"/>
                </a:solidFill>
                <a:latin typeface="微软雅黑" pitchFamily="34" charset="-122"/>
                <a:ea typeface="微软雅黑" pitchFamily="34" charset="-122"/>
                <a:sym typeface="微软雅黑"/>
              </a:rPr>
              <a:t>想象力比知识更</a:t>
            </a:r>
            <a:r>
              <a:rPr lang="zh-CN" altLang="en-US" dirty="0" smtClean="0">
                <a:solidFill>
                  <a:schemeClr val="bg1"/>
                </a:solidFill>
                <a:latin typeface="微软雅黑" pitchFamily="34" charset="-122"/>
                <a:ea typeface="微软雅黑" pitchFamily="34" charset="-122"/>
                <a:sym typeface="微软雅黑"/>
              </a:rPr>
              <a:t>重要</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因为知识是有限的</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而想象力概括着世界上的一切</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推动着进步</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并且是知识进化</a:t>
            </a:r>
            <a:r>
              <a:rPr lang="zh-CN" altLang="en-US" dirty="0" smtClean="0">
                <a:solidFill>
                  <a:schemeClr val="bg1"/>
                </a:solidFill>
                <a:latin typeface="微软雅黑" pitchFamily="34" charset="-122"/>
                <a:ea typeface="微软雅黑" pitchFamily="34" charset="-122"/>
                <a:sym typeface="微软雅黑"/>
              </a:rPr>
              <a:t>的源泉</a:t>
            </a:r>
            <a:r>
              <a:rPr lang="zh-CN" altLang="en-US" dirty="0">
                <a:solidFill>
                  <a:schemeClr val="bg1"/>
                </a:solidFill>
                <a:latin typeface="微软雅黑" pitchFamily="34" charset="-122"/>
                <a:ea typeface="微软雅黑" pitchFamily="34" charset="-122"/>
                <a:sym typeface="微软雅黑"/>
              </a:rPr>
              <a:t>。”</a:t>
            </a:r>
          </a:p>
        </p:txBody>
      </p:sp>
      <p:sp>
        <p:nvSpPr>
          <p:cNvPr id="72" name="Text Box 9"/>
          <p:cNvSpPr txBox="1">
            <a:spLocks noChangeArrowheads="1"/>
          </p:cNvSpPr>
          <p:nvPr/>
        </p:nvSpPr>
        <p:spPr bwMode="auto">
          <a:xfrm>
            <a:off x="8587318" y="4357567"/>
            <a:ext cx="3045882" cy="2117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indent="457200" algn="just" eaLnBrk="1" hangingPunct="1">
              <a:lnSpc>
                <a:spcPct val="120000"/>
              </a:lnSpc>
              <a:spcBef>
                <a:spcPct val="0"/>
              </a:spcBef>
            </a:pPr>
            <a:r>
              <a:rPr lang="en-US" altLang="zh-CN" dirty="0">
                <a:solidFill>
                  <a:schemeClr val="bg1"/>
                </a:solidFill>
                <a:latin typeface="微软雅黑" pitchFamily="34" charset="-122"/>
                <a:ea typeface="微软雅黑" pitchFamily="34" charset="-122"/>
                <a:sym typeface="微软雅黑"/>
              </a:rPr>
              <a:t>3. </a:t>
            </a:r>
            <a:r>
              <a:rPr lang="zh-CN" altLang="en-US" dirty="0">
                <a:solidFill>
                  <a:schemeClr val="bg1"/>
                </a:solidFill>
                <a:latin typeface="微软雅黑" pitchFamily="34" charset="-122"/>
                <a:ea typeface="微软雅黑" pitchFamily="34" charset="-122"/>
                <a:sym typeface="微软雅黑"/>
              </a:rPr>
              <a:t>超越性</a:t>
            </a:r>
          </a:p>
          <a:p>
            <a:pPr indent="457200" algn="just" eaLnBrk="1" hangingPunct="1">
              <a:lnSpc>
                <a:spcPct val="120000"/>
              </a:lnSpc>
              <a:spcBef>
                <a:spcPct val="0"/>
              </a:spcBef>
            </a:pPr>
            <a:r>
              <a:rPr lang="zh-CN" altLang="en-US" dirty="0">
                <a:solidFill>
                  <a:schemeClr val="bg1"/>
                </a:solidFill>
                <a:latin typeface="微软雅黑" pitchFamily="34" charset="-122"/>
                <a:ea typeface="微软雅黑" pitchFamily="34" charset="-122"/>
                <a:sym typeface="微软雅黑"/>
              </a:rPr>
              <a:t>想象中的形象源于现实但又不同于现实</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它是对现实形象的超越</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正是借助这种对</a:t>
            </a:r>
            <a:r>
              <a:rPr lang="zh-CN" altLang="en-US" dirty="0" smtClean="0">
                <a:solidFill>
                  <a:schemeClr val="bg1"/>
                </a:solidFill>
                <a:latin typeface="微软雅黑" pitchFamily="34" charset="-122"/>
                <a:ea typeface="微软雅黑" pitchFamily="34" charset="-122"/>
                <a:sym typeface="微软雅黑"/>
              </a:rPr>
              <a:t>现实</a:t>
            </a:r>
            <a:r>
              <a:rPr lang="zh-CN" altLang="en-US" dirty="0">
                <a:solidFill>
                  <a:schemeClr val="bg1"/>
                </a:solidFill>
                <a:latin typeface="微软雅黑" pitchFamily="34" charset="-122"/>
                <a:ea typeface="微软雅黑" pitchFamily="34" charset="-122"/>
                <a:sym typeface="微软雅黑"/>
              </a:rPr>
              <a:t>形象的超越</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我们才产生了无数发明创造。</a:t>
            </a:r>
            <a:endParaRPr lang="en-US" altLang="zh-CN" dirty="0">
              <a:solidFill>
                <a:schemeClr val="bg1"/>
              </a:solidFill>
              <a:latin typeface="微软雅黑" pitchFamily="34" charset="-122"/>
              <a:ea typeface="微软雅黑" pitchFamily="34" charset="-122"/>
              <a:sym typeface="微软雅黑"/>
            </a:endParaRPr>
          </a:p>
        </p:txBody>
      </p:sp>
      <p:grpSp>
        <p:nvGrpSpPr>
          <p:cNvPr id="73" name="组合 72"/>
          <p:cNvGrpSpPr/>
          <p:nvPr/>
        </p:nvGrpSpPr>
        <p:grpSpPr>
          <a:xfrm>
            <a:off x="2082800" y="2144846"/>
            <a:ext cx="1219200" cy="1219576"/>
            <a:chOff x="1562100" y="1608138"/>
            <a:chExt cx="914400" cy="914400"/>
          </a:xfrm>
        </p:grpSpPr>
        <p:sp>
          <p:nvSpPr>
            <p:cNvPr id="74" name="Oval 10"/>
            <p:cNvSpPr>
              <a:spLocks noChangeArrowheads="1"/>
            </p:cNvSpPr>
            <p:nvPr/>
          </p:nvSpPr>
          <p:spPr bwMode="auto">
            <a:xfrm>
              <a:off x="1562100" y="1608138"/>
              <a:ext cx="914400" cy="914400"/>
            </a:xfrm>
            <a:prstGeom prst="ellipse">
              <a:avLst/>
            </a:prstGeom>
            <a:solidFill>
              <a:srgbClr val="0070C0"/>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a:ea typeface="微软雅黑"/>
                <a:cs typeface="+mn-ea"/>
                <a:sym typeface="微软雅黑"/>
              </a:endParaRPr>
            </a:p>
          </p:txBody>
        </p:sp>
        <p:grpSp>
          <p:nvGrpSpPr>
            <p:cNvPr id="75" name="Group 11"/>
            <p:cNvGrpSpPr>
              <a:grpSpLocks/>
            </p:cNvGrpSpPr>
            <p:nvPr/>
          </p:nvGrpSpPr>
          <p:grpSpPr bwMode="auto">
            <a:xfrm>
              <a:off x="1803400" y="1854200"/>
              <a:ext cx="457200" cy="419100"/>
              <a:chOff x="0" y="0"/>
              <a:chExt cx="378" cy="347"/>
            </a:xfrm>
          </p:grpSpPr>
          <p:sp>
            <p:nvSpPr>
              <p:cNvPr id="76" name="Freeform 12"/>
              <p:cNvSpPr>
                <a:spLocks/>
              </p:cNvSpPr>
              <p:nvPr/>
            </p:nvSpPr>
            <p:spPr bwMode="auto">
              <a:xfrm>
                <a:off x="330" y="0"/>
                <a:ext cx="48" cy="48"/>
              </a:xfrm>
              <a:custGeom>
                <a:avLst/>
                <a:gdLst>
                  <a:gd name="T0" fmla="*/ 40 w 23"/>
                  <a:gd name="T1" fmla="*/ 8 h 23"/>
                  <a:gd name="T2" fmla="*/ 31 w 23"/>
                  <a:gd name="T3" fmla="*/ 4 h 23"/>
                  <a:gd name="T4" fmla="*/ 10 w 23"/>
                  <a:gd name="T5" fmla="*/ 10 h 23"/>
                  <a:gd name="T6" fmla="*/ 0 w 23"/>
                  <a:gd name="T7" fmla="*/ 27 h 23"/>
                  <a:gd name="T8" fmla="*/ 33 w 23"/>
                  <a:gd name="T9" fmla="*/ 48 h 23"/>
                  <a:gd name="T10" fmla="*/ 44 w 23"/>
                  <a:gd name="T11" fmla="*/ 31 h 23"/>
                  <a:gd name="T12" fmla="*/ 40 w 23"/>
                  <a:gd name="T13" fmla="*/ 8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23">
                    <a:moveTo>
                      <a:pt x="19" y="4"/>
                    </a:moveTo>
                    <a:cubicBezTo>
                      <a:pt x="15" y="2"/>
                      <a:pt x="15" y="2"/>
                      <a:pt x="15" y="2"/>
                    </a:cubicBezTo>
                    <a:cubicBezTo>
                      <a:pt x="11" y="0"/>
                      <a:pt x="7" y="1"/>
                      <a:pt x="5" y="5"/>
                    </a:cubicBezTo>
                    <a:cubicBezTo>
                      <a:pt x="0" y="13"/>
                      <a:pt x="0" y="13"/>
                      <a:pt x="0" y="13"/>
                    </a:cubicBezTo>
                    <a:cubicBezTo>
                      <a:pt x="16" y="23"/>
                      <a:pt x="16" y="23"/>
                      <a:pt x="16" y="23"/>
                    </a:cubicBezTo>
                    <a:cubicBezTo>
                      <a:pt x="21" y="15"/>
                      <a:pt x="21" y="15"/>
                      <a:pt x="21" y="15"/>
                    </a:cubicBezTo>
                    <a:cubicBezTo>
                      <a:pt x="23" y="11"/>
                      <a:pt x="22" y="7"/>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77" name="Freeform 13"/>
              <p:cNvSpPr>
                <a:spLocks/>
              </p:cNvSpPr>
              <p:nvPr/>
            </p:nvSpPr>
            <p:spPr bwMode="auto">
              <a:xfrm>
                <a:off x="158" y="123"/>
                <a:ext cx="108" cy="19"/>
              </a:xfrm>
              <a:custGeom>
                <a:avLst/>
                <a:gdLst>
                  <a:gd name="T0" fmla="*/ 108 w 108"/>
                  <a:gd name="T1" fmla="*/ 0 h 19"/>
                  <a:gd name="T2" fmla="*/ 0 w 108"/>
                  <a:gd name="T3" fmla="*/ 0 h 19"/>
                  <a:gd name="T4" fmla="*/ 0 w 108"/>
                  <a:gd name="T5" fmla="*/ 19 h 19"/>
                  <a:gd name="T6" fmla="*/ 97 w 108"/>
                  <a:gd name="T7" fmla="*/ 19 h 19"/>
                  <a:gd name="T8" fmla="*/ 108 w 108"/>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9">
                    <a:moveTo>
                      <a:pt x="108" y="0"/>
                    </a:moveTo>
                    <a:lnTo>
                      <a:pt x="0" y="0"/>
                    </a:lnTo>
                    <a:lnTo>
                      <a:pt x="0" y="19"/>
                    </a:lnTo>
                    <a:lnTo>
                      <a:pt x="97" y="19"/>
                    </a:ln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78" name="Freeform 14"/>
              <p:cNvSpPr>
                <a:spLocks/>
              </p:cNvSpPr>
              <p:nvPr/>
            </p:nvSpPr>
            <p:spPr bwMode="auto">
              <a:xfrm>
                <a:off x="158" y="162"/>
                <a:ext cx="85" cy="19"/>
              </a:xfrm>
              <a:custGeom>
                <a:avLst/>
                <a:gdLst>
                  <a:gd name="T0" fmla="*/ 0 w 85"/>
                  <a:gd name="T1" fmla="*/ 0 h 19"/>
                  <a:gd name="T2" fmla="*/ 0 w 85"/>
                  <a:gd name="T3" fmla="*/ 19 h 19"/>
                  <a:gd name="T4" fmla="*/ 79 w 85"/>
                  <a:gd name="T5" fmla="*/ 19 h 19"/>
                  <a:gd name="T6" fmla="*/ 85 w 85"/>
                  <a:gd name="T7" fmla="*/ 0 h 19"/>
                  <a:gd name="T8" fmla="*/ 0 w 8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0" y="0"/>
                    </a:moveTo>
                    <a:lnTo>
                      <a:pt x="0" y="19"/>
                    </a:lnTo>
                    <a:lnTo>
                      <a:pt x="79" y="19"/>
                    </a:lnTo>
                    <a:lnTo>
                      <a:pt x="8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79" name="Freeform 15"/>
              <p:cNvSpPr>
                <a:spLocks/>
              </p:cNvSpPr>
              <p:nvPr/>
            </p:nvSpPr>
            <p:spPr bwMode="auto">
              <a:xfrm>
                <a:off x="237" y="173"/>
                <a:ext cx="41" cy="50"/>
              </a:xfrm>
              <a:custGeom>
                <a:avLst/>
                <a:gdLst>
                  <a:gd name="T0" fmla="*/ 0 w 41"/>
                  <a:gd name="T1" fmla="*/ 50 h 50"/>
                  <a:gd name="T2" fmla="*/ 41 w 41"/>
                  <a:gd name="T3" fmla="*/ 21 h 50"/>
                  <a:gd name="T4" fmla="*/ 6 w 41"/>
                  <a:gd name="T5" fmla="*/ 0 h 50"/>
                  <a:gd name="T6" fmla="*/ 0 w 41"/>
                  <a:gd name="T7" fmla="*/ 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50">
                    <a:moveTo>
                      <a:pt x="0" y="50"/>
                    </a:moveTo>
                    <a:lnTo>
                      <a:pt x="41" y="21"/>
                    </a:lnTo>
                    <a:lnTo>
                      <a:pt x="6" y="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0" name="Freeform 16"/>
              <p:cNvSpPr>
                <a:spLocks/>
              </p:cNvSpPr>
              <p:nvPr/>
            </p:nvSpPr>
            <p:spPr bwMode="auto">
              <a:xfrm>
                <a:off x="245" y="206"/>
                <a:ext cx="42" cy="19"/>
              </a:xfrm>
              <a:custGeom>
                <a:avLst/>
                <a:gdLst>
                  <a:gd name="T0" fmla="*/ 42 w 42"/>
                  <a:gd name="T1" fmla="*/ 0 h 19"/>
                  <a:gd name="T2" fmla="*/ 25 w 42"/>
                  <a:gd name="T3" fmla="*/ 0 h 19"/>
                  <a:gd name="T4" fmla="*/ 0 w 42"/>
                  <a:gd name="T5" fmla="*/ 19 h 19"/>
                  <a:gd name="T6" fmla="*/ 42 w 42"/>
                  <a:gd name="T7" fmla="*/ 19 h 19"/>
                  <a:gd name="T8" fmla="*/ 42 w 4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9">
                    <a:moveTo>
                      <a:pt x="42" y="0"/>
                    </a:moveTo>
                    <a:lnTo>
                      <a:pt x="25" y="0"/>
                    </a:lnTo>
                    <a:lnTo>
                      <a:pt x="0" y="19"/>
                    </a:lnTo>
                    <a:lnTo>
                      <a:pt x="42" y="1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1" name="Freeform 17"/>
              <p:cNvSpPr>
                <a:spLocks noEditPoints="1"/>
              </p:cNvSpPr>
              <p:nvPr/>
            </p:nvSpPr>
            <p:spPr bwMode="auto">
              <a:xfrm>
                <a:off x="245" y="31"/>
                <a:ext cx="116" cy="161"/>
              </a:xfrm>
              <a:custGeom>
                <a:avLst/>
                <a:gdLst>
                  <a:gd name="T0" fmla="*/ 0 w 56"/>
                  <a:gd name="T1" fmla="*/ 140 h 77"/>
                  <a:gd name="T2" fmla="*/ 33 w 56"/>
                  <a:gd name="T3" fmla="*/ 161 h 77"/>
                  <a:gd name="T4" fmla="*/ 116 w 56"/>
                  <a:gd name="T5" fmla="*/ 21 h 77"/>
                  <a:gd name="T6" fmla="*/ 83 w 56"/>
                  <a:gd name="T7" fmla="*/ 0 h 77"/>
                  <a:gd name="T8" fmla="*/ 0 w 56"/>
                  <a:gd name="T9" fmla="*/ 140 h 77"/>
                  <a:gd name="T10" fmla="*/ 110 w 56"/>
                  <a:gd name="T11" fmla="*/ 21 h 77"/>
                  <a:gd name="T12" fmla="*/ 54 w 56"/>
                  <a:gd name="T13" fmla="*/ 115 h 77"/>
                  <a:gd name="T14" fmla="*/ 48 w 56"/>
                  <a:gd name="T15" fmla="*/ 117 h 77"/>
                  <a:gd name="T16" fmla="*/ 48 w 56"/>
                  <a:gd name="T17" fmla="*/ 109 h 77"/>
                  <a:gd name="T18" fmla="*/ 102 w 56"/>
                  <a:gd name="T19" fmla="*/ 17 h 77"/>
                  <a:gd name="T20" fmla="*/ 110 w 56"/>
                  <a:gd name="T21" fmla="*/ 21 h 77"/>
                  <a:gd name="T22" fmla="*/ 93 w 56"/>
                  <a:gd name="T23" fmla="*/ 10 h 77"/>
                  <a:gd name="T24" fmla="*/ 39 w 56"/>
                  <a:gd name="T25" fmla="*/ 105 h 77"/>
                  <a:gd name="T26" fmla="*/ 31 w 56"/>
                  <a:gd name="T27" fmla="*/ 109 h 77"/>
                  <a:gd name="T28" fmla="*/ 31 w 56"/>
                  <a:gd name="T29" fmla="*/ 100 h 77"/>
                  <a:gd name="T30" fmla="*/ 87 w 56"/>
                  <a:gd name="T31" fmla="*/ 6 h 77"/>
                  <a:gd name="T32" fmla="*/ 93 w 56"/>
                  <a:gd name="T33" fmla="*/ 1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77">
                    <a:moveTo>
                      <a:pt x="0" y="67"/>
                    </a:moveTo>
                    <a:cubicBezTo>
                      <a:pt x="16" y="77"/>
                      <a:pt x="16" y="77"/>
                      <a:pt x="16" y="77"/>
                    </a:cubicBezTo>
                    <a:cubicBezTo>
                      <a:pt x="56" y="10"/>
                      <a:pt x="56" y="10"/>
                      <a:pt x="56" y="10"/>
                    </a:cubicBezTo>
                    <a:cubicBezTo>
                      <a:pt x="40" y="0"/>
                      <a:pt x="40" y="0"/>
                      <a:pt x="40" y="0"/>
                    </a:cubicBezTo>
                    <a:lnTo>
                      <a:pt x="0" y="67"/>
                    </a:lnTo>
                    <a:close/>
                    <a:moveTo>
                      <a:pt x="53" y="10"/>
                    </a:moveTo>
                    <a:cubicBezTo>
                      <a:pt x="26" y="55"/>
                      <a:pt x="26" y="55"/>
                      <a:pt x="26" y="55"/>
                    </a:cubicBezTo>
                    <a:cubicBezTo>
                      <a:pt x="25" y="56"/>
                      <a:pt x="24" y="57"/>
                      <a:pt x="23" y="56"/>
                    </a:cubicBezTo>
                    <a:cubicBezTo>
                      <a:pt x="22" y="55"/>
                      <a:pt x="22" y="54"/>
                      <a:pt x="23" y="52"/>
                    </a:cubicBezTo>
                    <a:cubicBezTo>
                      <a:pt x="49" y="8"/>
                      <a:pt x="49" y="8"/>
                      <a:pt x="49" y="8"/>
                    </a:cubicBezTo>
                    <a:lnTo>
                      <a:pt x="53" y="10"/>
                    </a:lnTo>
                    <a:close/>
                    <a:moveTo>
                      <a:pt x="45" y="5"/>
                    </a:moveTo>
                    <a:cubicBezTo>
                      <a:pt x="19" y="50"/>
                      <a:pt x="19" y="50"/>
                      <a:pt x="19" y="50"/>
                    </a:cubicBezTo>
                    <a:cubicBezTo>
                      <a:pt x="18" y="52"/>
                      <a:pt x="16" y="52"/>
                      <a:pt x="15" y="52"/>
                    </a:cubicBezTo>
                    <a:cubicBezTo>
                      <a:pt x="14" y="51"/>
                      <a:pt x="14" y="49"/>
                      <a:pt x="15" y="48"/>
                    </a:cubicBezTo>
                    <a:cubicBezTo>
                      <a:pt x="42" y="3"/>
                      <a:pt x="42" y="3"/>
                      <a:pt x="42" y="3"/>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2" name="Freeform 18"/>
              <p:cNvSpPr>
                <a:spLocks/>
              </p:cNvSpPr>
              <p:nvPr/>
            </p:nvSpPr>
            <p:spPr bwMode="auto">
              <a:xfrm>
                <a:off x="112" y="81"/>
                <a:ext cx="179" cy="115"/>
              </a:xfrm>
              <a:custGeom>
                <a:avLst/>
                <a:gdLst>
                  <a:gd name="T0" fmla="*/ 23 w 179"/>
                  <a:gd name="T1" fmla="*/ 23 h 115"/>
                  <a:gd name="T2" fmla="*/ 166 w 179"/>
                  <a:gd name="T3" fmla="*/ 23 h 115"/>
                  <a:gd name="T4" fmla="*/ 179 w 179"/>
                  <a:gd name="T5" fmla="*/ 0 h 115"/>
                  <a:gd name="T6" fmla="*/ 0 w 179"/>
                  <a:gd name="T7" fmla="*/ 0 h 115"/>
                  <a:gd name="T8" fmla="*/ 0 w 179"/>
                  <a:gd name="T9" fmla="*/ 115 h 115"/>
                  <a:gd name="T10" fmla="*/ 23 w 179"/>
                  <a:gd name="T11" fmla="*/ 115 h 115"/>
                  <a:gd name="T12" fmla="*/ 23 w 179"/>
                  <a:gd name="T13" fmla="*/ 2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 h="115">
                    <a:moveTo>
                      <a:pt x="23" y="23"/>
                    </a:moveTo>
                    <a:lnTo>
                      <a:pt x="166" y="23"/>
                    </a:lnTo>
                    <a:lnTo>
                      <a:pt x="179" y="0"/>
                    </a:lnTo>
                    <a:lnTo>
                      <a:pt x="0" y="0"/>
                    </a:lnTo>
                    <a:lnTo>
                      <a:pt x="0" y="115"/>
                    </a:lnTo>
                    <a:lnTo>
                      <a:pt x="23" y="115"/>
                    </a:lnTo>
                    <a:lnTo>
                      <a:pt x="2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3" name="Freeform 19"/>
              <p:cNvSpPr>
                <a:spLocks/>
              </p:cNvSpPr>
              <p:nvPr/>
            </p:nvSpPr>
            <p:spPr bwMode="auto">
              <a:xfrm>
                <a:off x="226" y="115"/>
                <a:ext cx="104" cy="191"/>
              </a:xfrm>
              <a:custGeom>
                <a:avLst/>
                <a:gdLst>
                  <a:gd name="T0" fmla="*/ 81 w 50"/>
                  <a:gd name="T1" fmla="*/ 168 h 92"/>
                  <a:gd name="T2" fmla="*/ 0 w 50"/>
                  <a:gd name="T3" fmla="*/ 168 h 92"/>
                  <a:gd name="T4" fmla="*/ 0 w 50"/>
                  <a:gd name="T5" fmla="*/ 191 h 92"/>
                  <a:gd name="T6" fmla="*/ 100 w 50"/>
                  <a:gd name="T7" fmla="*/ 191 h 92"/>
                  <a:gd name="T8" fmla="*/ 100 w 50"/>
                  <a:gd name="T9" fmla="*/ 189 h 92"/>
                  <a:gd name="T10" fmla="*/ 104 w 50"/>
                  <a:gd name="T11" fmla="*/ 189 h 92"/>
                  <a:gd name="T12" fmla="*/ 104 w 50"/>
                  <a:gd name="T13" fmla="*/ 0 h 92"/>
                  <a:gd name="T14" fmla="*/ 81 w 50"/>
                  <a:gd name="T15" fmla="*/ 39 h 92"/>
                  <a:gd name="T16" fmla="*/ 81 w 50"/>
                  <a:gd name="T17" fmla="*/ 168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92">
                    <a:moveTo>
                      <a:pt x="39" y="81"/>
                    </a:moveTo>
                    <a:cubicBezTo>
                      <a:pt x="0" y="81"/>
                      <a:pt x="0" y="81"/>
                      <a:pt x="0" y="81"/>
                    </a:cubicBezTo>
                    <a:cubicBezTo>
                      <a:pt x="0" y="92"/>
                      <a:pt x="0" y="92"/>
                      <a:pt x="0" y="92"/>
                    </a:cubicBezTo>
                    <a:cubicBezTo>
                      <a:pt x="48" y="92"/>
                      <a:pt x="48" y="92"/>
                      <a:pt x="48" y="92"/>
                    </a:cubicBezTo>
                    <a:cubicBezTo>
                      <a:pt x="48" y="92"/>
                      <a:pt x="48" y="92"/>
                      <a:pt x="48" y="91"/>
                    </a:cubicBezTo>
                    <a:cubicBezTo>
                      <a:pt x="50" y="91"/>
                      <a:pt x="50" y="91"/>
                      <a:pt x="50" y="91"/>
                    </a:cubicBezTo>
                    <a:cubicBezTo>
                      <a:pt x="50" y="0"/>
                      <a:pt x="50" y="0"/>
                      <a:pt x="50" y="0"/>
                    </a:cubicBezTo>
                    <a:cubicBezTo>
                      <a:pt x="39" y="19"/>
                      <a:pt x="39" y="19"/>
                      <a:pt x="39" y="19"/>
                    </a:cubicBezTo>
                    <a:lnTo>
                      <a:pt x="39"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4" name="Rectangle 20"/>
              <p:cNvSpPr>
                <a:spLocks noChangeArrowheads="1"/>
              </p:cNvSpPr>
              <p:nvPr/>
            </p:nvSpPr>
            <p:spPr bwMode="auto">
              <a:xfrm>
                <a:off x="226" y="246"/>
                <a:ext cx="61"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a:ea typeface="微软雅黑"/>
                  <a:cs typeface="+mn-ea"/>
                  <a:sym typeface="微软雅黑"/>
                </a:endParaRPr>
              </a:p>
            </p:txBody>
          </p:sp>
          <p:sp>
            <p:nvSpPr>
              <p:cNvPr id="85" name="Freeform 21"/>
              <p:cNvSpPr>
                <a:spLocks/>
              </p:cNvSpPr>
              <p:nvPr/>
            </p:nvSpPr>
            <p:spPr bwMode="auto">
              <a:xfrm>
                <a:off x="0" y="202"/>
                <a:ext cx="220" cy="27"/>
              </a:xfrm>
              <a:custGeom>
                <a:avLst/>
                <a:gdLst>
                  <a:gd name="T0" fmla="*/ 210 w 106"/>
                  <a:gd name="T1" fmla="*/ 0 h 13"/>
                  <a:gd name="T2" fmla="*/ 12 w 106"/>
                  <a:gd name="T3" fmla="*/ 0 h 13"/>
                  <a:gd name="T4" fmla="*/ 0 w 106"/>
                  <a:gd name="T5" fmla="*/ 10 h 13"/>
                  <a:gd name="T6" fmla="*/ 0 w 106"/>
                  <a:gd name="T7" fmla="*/ 27 h 13"/>
                  <a:gd name="T8" fmla="*/ 220 w 106"/>
                  <a:gd name="T9" fmla="*/ 27 h 13"/>
                  <a:gd name="T10" fmla="*/ 220 w 106"/>
                  <a:gd name="T11" fmla="*/ 10 h 13"/>
                  <a:gd name="T12" fmla="*/ 210 w 106"/>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3">
                    <a:moveTo>
                      <a:pt x="101" y="0"/>
                    </a:moveTo>
                    <a:cubicBezTo>
                      <a:pt x="6" y="0"/>
                      <a:pt x="6" y="0"/>
                      <a:pt x="6" y="0"/>
                    </a:cubicBezTo>
                    <a:cubicBezTo>
                      <a:pt x="3" y="0"/>
                      <a:pt x="0" y="2"/>
                      <a:pt x="0" y="5"/>
                    </a:cubicBezTo>
                    <a:cubicBezTo>
                      <a:pt x="0" y="13"/>
                      <a:pt x="0" y="13"/>
                      <a:pt x="0" y="13"/>
                    </a:cubicBezTo>
                    <a:cubicBezTo>
                      <a:pt x="106" y="13"/>
                      <a:pt x="106" y="13"/>
                      <a:pt x="106" y="13"/>
                    </a:cubicBezTo>
                    <a:cubicBezTo>
                      <a:pt x="106" y="5"/>
                      <a:pt x="106" y="5"/>
                      <a:pt x="106" y="5"/>
                    </a:cubicBezTo>
                    <a:cubicBezTo>
                      <a:pt x="106" y="2"/>
                      <a:pt x="104" y="0"/>
                      <a:pt x="10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6" name="Freeform 22"/>
              <p:cNvSpPr>
                <a:spLocks/>
              </p:cNvSpPr>
              <p:nvPr/>
            </p:nvSpPr>
            <p:spPr bwMode="auto">
              <a:xfrm>
                <a:off x="224" y="206"/>
                <a:ext cx="11" cy="19"/>
              </a:xfrm>
              <a:custGeom>
                <a:avLst/>
                <a:gdLst>
                  <a:gd name="T0" fmla="*/ 2 w 5"/>
                  <a:gd name="T1" fmla="*/ 19 h 9"/>
                  <a:gd name="T2" fmla="*/ 7 w 5"/>
                  <a:gd name="T3" fmla="*/ 19 h 9"/>
                  <a:gd name="T4" fmla="*/ 11 w 5"/>
                  <a:gd name="T5" fmla="*/ 0 h 9"/>
                  <a:gd name="T6" fmla="*/ 0 w 5"/>
                  <a:gd name="T7" fmla="*/ 0 h 9"/>
                  <a:gd name="T8" fmla="*/ 2 w 5"/>
                  <a:gd name="T9" fmla="*/ 6 h 9"/>
                  <a:gd name="T10" fmla="*/ 2 w 5"/>
                  <a:gd name="T11" fmla="*/ 1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1" y="9"/>
                    </a:moveTo>
                    <a:cubicBezTo>
                      <a:pt x="3" y="9"/>
                      <a:pt x="3" y="9"/>
                      <a:pt x="3" y="9"/>
                    </a:cubicBezTo>
                    <a:cubicBezTo>
                      <a:pt x="5" y="0"/>
                      <a:pt x="5" y="0"/>
                      <a:pt x="5" y="0"/>
                    </a:cubicBezTo>
                    <a:cubicBezTo>
                      <a:pt x="0" y="0"/>
                      <a:pt x="0" y="0"/>
                      <a:pt x="0" y="0"/>
                    </a:cubicBezTo>
                    <a:cubicBezTo>
                      <a:pt x="1" y="1"/>
                      <a:pt x="1" y="2"/>
                      <a:pt x="1" y="3"/>
                    </a:cubicBez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87" name="Freeform 23"/>
              <p:cNvSpPr>
                <a:spLocks noEditPoints="1"/>
              </p:cNvSpPr>
              <p:nvPr/>
            </p:nvSpPr>
            <p:spPr bwMode="auto">
              <a:xfrm>
                <a:off x="0" y="241"/>
                <a:ext cx="220" cy="106"/>
              </a:xfrm>
              <a:custGeom>
                <a:avLst/>
                <a:gdLst>
                  <a:gd name="T0" fmla="*/ 0 w 106"/>
                  <a:gd name="T1" fmla="*/ 96 h 51"/>
                  <a:gd name="T2" fmla="*/ 12 w 106"/>
                  <a:gd name="T3" fmla="*/ 106 h 51"/>
                  <a:gd name="T4" fmla="*/ 210 w 106"/>
                  <a:gd name="T5" fmla="*/ 106 h 51"/>
                  <a:gd name="T6" fmla="*/ 220 w 106"/>
                  <a:gd name="T7" fmla="*/ 96 h 51"/>
                  <a:gd name="T8" fmla="*/ 220 w 106"/>
                  <a:gd name="T9" fmla="*/ 0 h 51"/>
                  <a:gd name="T10" fmla="*/ 0 w 106"/>
                  <a:gd name="T11" fmla="*/ 0 h 51"/>
                  <a:gd name="T12" fmla="*/ 0 w 106"/>
                  <a:gd name="T13" fmla="*/ 96 h 51"/>
                  <a:gd name="T14" fmla="*/ 131 w 106"/>
                  <a:gd name="T15" fmla="*/ 29 h 51"/>
                  <a:gd name="T16" fmla="*/ 205 w 106"/>
                  <a:gd name="T17" fmla="*/ 29 h 51"/>
                  <a:gd name="T18" fmla="*/ 205 w 106"/>
                  <a:gd name="T19" fmla="*/ 75 h 51"/>
                  <a:gd name="T20" fmla="*/ 131 w 106"/>
                  <a:gd name="T21" fmla="*/ 75 h 51"/>
                  <a:gd name="T22" fmla="*/ 131 w 106"/>
                  <a:gd name="T23" fmla="*/ 29 h 51"/>
                  <a:gd name="T24" fmla="*/ 17 w 106"/>
                  <a:gd name="T25" fmla="*/ 29 h 51"/>
                  <a:gd name="T26" fmla="*/ 104 w 106"/>
                  <a:gd name="T27" fmla="*/ 29 h 51"/>
                  <a:gd name="T28" fmla="*/ 104 w 106"/>
                  <a:gd name="T29" fmla="*/ 44 h 51"/>
                  <a:gd name="T30" fmla="*/ 17 w 106"/>
                  <a:gd name="T31" fmla="*/ 44 h 51"/>
                  <a:gd name="T32" fmla="*/ 17 w 106"/>
                  <a:gd name="T33" fmla="*/ 29 h 51"/>
                  <a:gd name="T34" fmla="*/ 17 w 106"/>
                  <a:gd name="T35" fmla="*/ 62 h 51"/>
                  <a:gd name="T36" fmla="*/ 104 w 106"/>
                  <a:gd name="T37" fmla="*/ 62 h 51"/>
                  <a:gd name="T38" fmla="*/ 104 w 106"/>
                  <a:gd name="T39" fmla="*/ 75 h 51"/>
                  <a:gd name="T40" fmla="*/ 17 w 106"/>
                  <a:gd name="T41" fmla="*/ 75 h 51"/>
                  <a:gd name="T42" fmla="*/ 17 w 106"/>
                  <a:gd name="T43" fmla="*/ 6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 h="51">
                    <a:moveTo>
                      <a:pt x="0" y="46"/>
                    </a:moveTo>
                    <a:cubicBezTo>
                      <a:pt x="0" y="49"/>
                      <a:pt x="3" y="51"/>
                      <a:pt x="6" y="51"/>
                    </a:cubicBezTo>
                    <a:cubicBezTo>
                      <a:pt x="101" y="51"/>
                      <a:pt x="101" y="51"/>
                      <a:pt x="101" y="51"/>
                    </a:cubicBezTo>
                    <a:cubicBezTo>
                      <a:pt x="104" y="51"/>
                      <a:pt x="106" y="49"/>
                      <a:pt x="106" y="46"/>
                    </a:cubicBezTo>
                    <a:cubicBezTo>
                      <a:pt x="106" y="0"/>
                      <a:pt x="106" y="0"/>
                      <a:pt x="106" y="0"/>
                    </a:cubicBezTo>
                    <a:cubicBezTo>
                      <a:pt x="0" y="0"/>
                      <a:pt x="0" y="0"/>
                      <a:pt x="0" y="0"/>
                    </a:cubicBezTo>
                    <a:lnTo>
                      <a:pt x="0" y="46"/>
                    </a:lnTo>
                    <a:close/>
                    <a:moveTo>
                      <a:pt x="63" y="14"/>
                    </a:moveTo>
                    <a:cubicBezTo>
                      <a:pt x="99" y="14"/>
                      <a:pt x="99" y="14"/>
                      <a:pt x="99" y="14"/>
                    </a:cubicBezTo>
                    <a:cubicBezTo>
                      <a:pt x="99" y="36"/>
                      <a:pt x="99" y="36"/>
                      <a:pt x="99" y="36"/>
                    </a:cubicBezTo>
                    <a:cubicBezTo>
                      <a:pt x="63" y="36"/>
                      <a:pt x="63" y="36"/>
                      <a:pt x="63" y="36"/>
                    </a:cubicBezTo>
                    <a:lnTo>
                      <a:pt x="63" y="14"/>
                    </a:lnTo>
                    <a:close/>
                    <a:moveTo>
                      <a:pt x="8" y="14"/>
                    </a:moveTo>
                    <a:cubicBezTo>
                      <a:pt x="50" y="14"/>
                      <a:pt x="50" y="14"/>
                      <a:pt x="50" y="14"/>
                    </a:cubicBezTo>
                    <a:cubicBezTo>
                      <a:pt x="50" y="21"/>
                      <a:pt x="50" y="21"/>
                      <a:pt x="50" y="21"/>
                    </a:cubicBezTo>
                    <a:cubicBezTo>
                      <a:pt x="8" y="21"/>
                      <a:pt x="8" y="21"/>
                      <a:pt x="8" y="21"/>
                    </a:cubicBezTo>
                    <a:lnTo>
                      <a:pt x="8" y="14"/>
                    </a:lnTo>
                    <a:close/>
                    <a:moveTo>
                      <a:pt x="8" y="30"/>
                    </a:moveTo>
                    <a:cubicBezTo>
                      <a:pt x="50" y="30"/>
                      <a:pt x="50" y="30"/>
                      <a:pt x="50" y="30"/>
                    </a:cubicBezTo>
                    <a:cubicBezTo>
                      <a:pt x="50" y="36"/>
                      <a:pt x="50" y="36"/>
                      <a:pt x="50" y="36"/>
                    </a:cubicBezTo>
                    <a:cubicBezTo>
                      <a:pt x="8" y="36"/>
                      <a:pt x="8" y="36"/>
                      <a:pt x="8" y="36"/>
                    </a:cubicBezTo>
                    <a:lnTo>
                      <a:pt x="8"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grpSp>
      </p:grpSp>
      <p:grpSp>
        <p:nvGrpSpPr>
          <p:cNvPr id="88" name="Group 24"/>
          <p:cNvGrpSpPr>
            <a:grpSpLocks/>
          </p:cNvGrpSpPr>
          <p:nvPr/>
        </p:nvGrpSpPr>
        <p:grpSpPr bwMode="auto">
          <a:xfrm>
            <a:off x="2226734" y="2072857"/>
            <a:ext cx="296333" cy="296425"/>
            <a:chOff x="0" y="0"/>
            <a:chExt cx="140" cy="140"/>
          </a:xfrm>
        </p:grpSpPr>
        <p:sp>
          <p:nvSpPr>
            <p:cNvPr id="89" name="Oval 25"/>
            <p:cNvSpPr>
              <a:spLocks noChangeArrowheads="1"/>
            </p:cNvSpPr>
            <p:nvPr/>
          </p:nvSpPr>
          <p:spPr bwMode="auto">
            <a:xfrm>
              <a:off x="0" y="0"/>
              <a:ext cx="140" cy="140"/>
            </a:xfrm>
            <a:prstGeom prst="ellipse">
              <a:avLst/>
            </a:prstGeom>
            <a:solidFill>
              <a:srgbClr val="364D76"/>
            </a:solidFill>
            <a:ln w="12700">
              <a:solidFill>
                <a:schemeClr val="bg1"/>
              </a:solidFill>
              <a:round/>
              <a:headEnd/>
              <a:tailEnd/>
            </a:ln>
          </p:spPr>
          <p:txBody>
            <a:bodyPr/>
            <a:lstStyle/>
            <a:p>
              <a:endParaRPr lang="zh-CN" altLang="en-US">
                <a:latin typeface="微软雅黑"/>
                <a:ea typeface="微软雅黑"/>
                <a:cs typeface="+mn-ea"/>
                <a:sym typeface="微软雅黑"/>
              </a:endParaRPr>
            </a:p>
          </p:txBody>
        </p:sp>
        <p:sp>
          <p:nvSpPr>
            <p:cNvPr id="90" name="Rectangle 26"/>
            <p:cNvSpPr>
              <a:spLocks noChangeArrowheads="1"/>
            </p:cNvSpPr>
            <p:nvPr/>
          </p:nvSpPr>
          <p:spPr bwMode="auto">
            <a:xfrm>
              <a:off x="43" y="19"/>
              <a:ext cx="5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500" dirty="0">
                  <a:solidFill>
                    <a:srgbClr val="FFFFFF"/>
                  </a:solidFill>
                  <a:latin typeface="微软雅黑"/>
                  <a:ea typeface="微软雅黑"/>
                  <a:cs typeface="+mn-ea"/>
                  <a:sym typeface="微软雅黑"/>
                </a:rPr>
                <a:t>1</a:t>
              </a:r>
              <a:endParaRPr lang="zh-CN" altLang="zh-CN" dirty="0">
                <a:latin typeface="微软雅黑"/>
                <a:ea typeface="微软雅黑"/>
                <a:cs typeface="+mn-ea"/>
                <a:sym typeface="微软雅黑"/>
              </a:endParaRPr>
            </a:p>
          </p:txBody>
        </p:sp>
      </p:grpSp>
      <p:sp>
        <p:nvSpPr>
          <p:cNvPr id="91" name="Text Box 27"/>
          <p:cNvSpPr txBox="1">
            <a:spLocks noChangeArrowheads="1"/>
          </p:cNvSpPr>
          <p:nvPr/>
        </p:nvSpPr>
        <p:spPr bwMode="auto">
          <a:xfrm>
            <a:off x="656634" y="4236917"/>
            <a:ext cx="3335401" cy="2117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indent="457200" algn="just" eaLnBrk="1" hangingPunct="1">
              <a:lnSpc>
                <a:spcPct val="120000"/>
              </a:lnSpc>
              <a:spcBef>
                <a:spcPct val="0"/>
              </a:spcBef>
            </a:pPr>
            <a:r>
              <a:rPr lang="en-US" altLang="zh-CN" dirty="0">
                <a:solidFill>
                  <a:schemeClr val="bg1"/>
                </a:solidFill>
                <a:latin typeface="微软雅黑" pitchFamily="34" charset="-122"/>
                <a:ea typeface="微软雅黑" pitchFamily="34" charset="-122"/>
                <a:sym typeface="微软雅黑"/>
              </a:rPr>
              <a:t>1. </a:t>
            </a:r>
            <a:r>
              <a:rPr lang="zh-CN" altLang="en-US" dirty="0">
                <a:solidFill>
                  <a:schemeClr val="bg1"/>
                </a:solidFill>
                <a:latin typeface="微软雅黑" pitchFamily="34" charset="-122"/>
                <a:ea typeface="微软雅黑" pitchFamily="34" charset="-122"/>
                <a:sym typeface="微软雅黑"/>
              </a:rPr>
              <a:t>形象性</a:t>
            </a:r>
          </a:p>
          <a:p>
            <a:pPr indent="457200" algn="just" eaLnBrk="1" hangingPunct="1">
              <a:lnSpc>
                <a:spcPct val="120000"/>
              </a:lnSpc>
              <a:spcBef>
                <a:spcPct val="0"/>
              </a:spcBef>
            </a:pPr>
            <a:r>
              <a:rPr lang="zh-CN" altLang="en-US" dirty="0">
                <a:solidFill>
                  <a:schemeClr val="bg1"/>
                </a:solidFill>
                <a:latin typeface="微软雅黑" pitchFamily="34" charset="-122"/>
                <a:ea typeface="微软雅黑" pitchFamily="34" charset="-122"/>
                <a:sym typeface="微软雅黑"/>
              </a:rPr>
              <a:t>想象思维是借助形象或图像展开的</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不是数字</a:t>
            </a:r>
            <a:r>
              <a:rPr lang="zh-CN" altLang="en-US" dirty="0" smtClean="0">
                <a:solidFill>
                  <a:schemeClr val="bg1"/>
                </a:solidFill>
                <a:latin typeface="微软雅黑" pitchFamily="34" charset="-122"/>
                <a:ea typeface="微软雅黑" pitchFamily="34" charset="-122"/>
                <a:sym typeface="微软雅黑"/>
              </a:rPr>
              <a:t>、概念</a:t>
            </a:r>
            <a:r>
              <a:rPr lang="zh-CN" altLang="en-US" dirty="0">
                <a:solidFill>
                  <a:schemeClr val="bg1"/>
                </a:solidFill>
                <a:latin typeface="微软雅黑" pitchFamily="34" charset="-122"/>
                <a:ea typeface="微软雅黑" pitchFamily="34" charset="-122"/>
                <a:sym typeface="微软雅黑"/>
              </a:rPr>
              <a:t>或符号</a:t>
            </a:r>
            <a:r>
              <a:rPr lang="zh-CN" altLang="en-US" dirty="0" smtClean="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所以</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我们可以根据</a:t>
            </a:r>
            <a:r>
              <a:rPr lang="zh-CN" altLang="en-US" dirty="0" smtClean="0">
                <a:solidFill>
                  <a:schemeClr val="bg1"/>
                </a:solidFill>
                <a:latin typeface="微软雅黑" pitchFamily="34" charset="-122"/>
                <a:ea typeface="微软雅黑" pitchFamily="34" charset="-122"/>
                <a:sym typeface="微软雅黑"/>
              </a:rPr>
              <a:t>他人</a:t>
            </a:r>
            <a:r>
              <a:rPr lang="zh-CN" altLang="en-US" dirty="0">
                <a:solidFill>
                  <a:schemeClr val="bg1"/>
                </a:solidFill>
                <a:latin typeface="微软雅黑" pitchFamily="34" charset="-122"/>
                <a:ea typeface="微软雅黑" pitchFamily="34" charset="-122"/>
                <a:sym typeface="微软雅黑"/>
              </a:rPr>
              <a:t>的描述</a:t>
            </a:r>
            <a:r>
              <a:rPr lang="en-US" altLang="zh-CN" dirty="0">
                <a:solidFill>
                  <a:schemeClr val="bg1"/>
                </a:solidFill>
                <a:latin typeface="微软雅黑" pitchFamily="34" charset="-122"/>
                <a:ea typeface="微软雅黑" pitchFamily="34" charset="-122"/>
                <a:sym typeface="微软雅黑"/>
              </a:rPr>
              <a:t>, </a:t>
            </a:r>
            <a:r>
              <a:rPr lang="zh-CN" altLang="en-US" dirty="0">
                <a:solidFill>
                  <a:schemeClr val="bg1"/>
                </a:solidFill>
                <a:latin typeface="微软雅黑" pitchFamily="34" charset="-122"/>
                <a:ea typeface="微软雅黑" pitchFamily="34" charset="-122"/>
                <a:sym typeface="微软雅黑"/>
              </a:rPr>
              <a:t>在头脑中塑造出各种各样的形象。</a:t>
            </a:r>
            <a:endParaRPr lang="en-US" altLang="zh-CN" dirty="0">
              <a:solidFill>
                <a:schemeClr val="bg1"/>
              </a:solidFill>
              <a:latin typeface="微软雅黑" pitchFamily="34" charset="-122"/>
              <a:ea typeface="微软雅黑" pitchFamily="34" charset="-122"/>
              <a:sym typeface="微软雅黑"/>
            </a:endParaRPr>
          </a:p>
        </p:txBody>
      </p:sp>
      <p:sp>
        <p:nvSpPr>
          <p:cNvPr id="92" name="Line 28"/>
          <p:cNvSpPr>
            <a:spLocks noChangeShapeType="1"/>
          </p:cNvSpPr>
          <p:nvPr/>
        </p:nvSpPr>
        <p:spPr bwMode="auto">
          <a:xfrm>
            <a:off x="2700867" y="3734953"/>
            <a:ext cx="0" cy="844811"/>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26" tIns="60963" rIns="121926" bIns="60963"/>
          <a:lstStyle/>
          <a:p>
            <a:endParaRPr lang="zh-CN" altLang="en-US">
              <a:latin typeface="微软雅黑"/>
              <a:ea typeface="微软雅黑"/>
              <a:cs typeface="+mn-ea"/>
              <a:sym typeface="微软雅黑"/>
            </a:endParaRPr>
          </a:p>
        </p:txBody>
      </p:sp>
      <p:sp>
        <p:nvSpPr>
          <p:cNvPr id="93" name="Line 29"/>
          <p:cNvSpPr>
            <a:spLocks noChangeShapeType="1"/>
          </p:cNvSpPr>
          <p:nvPr/>
        </p:nvSpPr>
        <p:spPr bwMode="auto">
          <a:xfrm>
            <a:off x="6085417" y="3734953"/>
            <a:ext cx="0" cy="844811"/>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26" tIns="60963" rIns="121926" bIns="60963"/>
          <a:lstStyle/>
          <a:p>
            <a:endParaRPr lang="zh-CN" altLang="en-US">
              <a:latin typeface="微软雅黑"/>
              <a:ea typeface="微软雅黑"/>
              <a:cs typeface="+mn-ea"/>
              <a:sym typeface="微软雅黑"/>
            </a:endParaRPr>
          </a:p>
        </p:txBody>
      </p:sp>
      <p:sp>
        <p:nvSpPr>
          <p:cNvPr id="94" name="Line 30"/>
          <p:cNvSpPr>
            <a:spLocks noChangeShapeType="1"/>
          </p:cNvSpPr>
          <p:nvPr/>
        </p:nvSpPr>
        <p:spPr bwMode="auto">
          <a:xfrm>
            <a:off x="9398000" y="3734953"/>
            <a:ext cx="0" cy="844811"/>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26" tIns="60963" rIns="121926" bIns="60963"/>
          <a:lstStyle/>
          <a:p>
            <a:endParaRPr lang="zh-CN" altLang="en-US">
              <a:latin typeface="微软雅黑"/>
              <a:ea typeface="微软雅黑"/>
              <a:cs typeface="+mn-ea"/>
              <a:sym typeface="微软雅黑"/>
            </a:endParaRPr>
          </a:p>
        </p:txBody>
      </p:sp>
      <p:grpSp>
        <p:nvGrpSpPr>
          <p:cNvPr id="95" name="组合 94"/>
          <p:cNvGrpSpPr/>
          <p:nvPr/>
        </p:nvGrpSpPr>
        <p:grpSpPr>
          <a:xfrm>
            <a:off x="5486400" y="2144846"/>
            <a:ext cx="1219200" cy="1219576"/>
            <a:chOff x="4114800" y="1608138"/>
            <a:chExt cx="914400" cy="914400"/>
          </a:xfrm>
        </p:grpSpPr>
        <p:sp>
          <p:nvSpPr>
            <p:cNvPr id="96" name="Oval 31"/>
            <p:cNvSpPr>
              <a:spLocks noChangeArrowheads="1"/>
            </p:cNvSpPr>
            <p:nvPr/>
          </p:nvSpPr>
          <p:spPr bwMode="auto">
            <a:xfrm>
              <a:off x="4114800" y="1608138"/>
              <a:ext cx="914400" cy="914400"/>
            </a:xfrm>
            <a:prstGeom prst="ellipse">
              <a:avLst/>
            </a:prstGeom>
            <a:solidFill>
              <a:srgbClr val="0070C0"/>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a:ea typeface="微软雅黑"/>
                <a:cs typeface="+mn-ea"/>
                <a:sym typeface="微软雅黑"/>
              </a:endParaRPr>
            </a:p>
          </p:txBody>
        </p:sp>
        <p:grpSp>
          <p:nvGrpSpPr>
            <p:cNvPr id="97" name="Group 32"/>
            <p:cNvGrpSpPr>
              <a:grpSpLocks/>
            </p:cNvGrpSpPr>
            <p:nvPr/>
          </p:nvGrpSpPr>
          <p:grpSpPr bwMode="auto">
            <a:xfrm>
              <a:off x="4351338" y="1895475"/>
              <a:ext cx="438150" cy="342900"/>
              <a:chOff x="0" y="0"/>
              <a:chExt cx="359" cy="282"/>
            </a:xfrm>
          </p:grpSpPr>
          <p:sp>
            <p:nvSpPr>
              <p:cNvPr id="98" name="Freeform 33"/>
              <p:cNvSpPr>
                <a:spLocks noEditPoints="1"/>
              </p:cNvSpPr>
              <p:nvPr/>
            </p:nvSpPr>
            <p:spPr bwMode="auto">
              <a:xfrm>
                <a:off x="0" y="232"/>
                <a:ext cx="343" cy="50"/>
              </a:xfrm>
              <a:custGeom>
                <a:avLst/>
                <a:gdLst>
                  <a:gd name="T0" fmla="*/ 337 w 343"/>
                  <a:gd name="T1" fmla="*/ 0 h 50"/>
                  <a:gd name="T2" fmla="*/ 6 w 343"/>
                  <a:gd name="T3" fmla="*/ 0 h 50"/>
                  <a:gd name="T4" fmla="*/ 0 w 343"/>
                  <a:gd name="T5" fmla="*/ 23 h 50"/>
                  <a:gd name="T6" fmla="*/ 0 w 343"/>
                  <a:gd name="T7" fmla="*/ 23 h 50"/>
                  <a:gd name="T8" fmla="*/ 0 w 343"/>
                  <a:gd name="T9" fmla="*/ 50 h 50"/>
                  <a:gd name="T10" fmla="*/ 343 w 343"/>
                  <a:gd name="T11" fmla="*/ 50 h 50"/>
                  <a:gd name="T12" fmla="*/ 343 w 343"/>
                  <a:gd name="T13" fmla="*/ 23 h 50"/>
                  <a:gd name="T14" fmla="*/ 343 w 343"/>
                  <a:gd name="T15" fmla="*/ 23 h 50"/>
                  <a:gd name="T16" fmla="*/ 337 w 343"/>
                  <a:gd name="T17" fmla="*/ 0 h 50"/>
                  <a:gd name="T18" fmla="*/ 226 w 343"/>
                  <a:gd name="T19" fmla="*/ 40 h 50"/>
                  <a:gd name="T20" fmla="*/ 116 w 343"/>
                  <a:gd name="T21" fmla="*/ 40 h 50"/>
                  <a:gd name="T22" fmla="*/ 116 w 343"/>
                  <a:gd name="T23" fmla="*/ 27 h 50"/>
                  <a:gd name="T24" fmla="*/ 226 w 343"/>
                  <a:gd name="T25" fmla="*/ 27 h 50"/>
                  <a:gd name="T26" fmla="*/ 226 w 343"/>
                  <a:gd name="T27" fmla="*/ 4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3" h="50">
                    <a:moveTo>
                      <a:pt x="337" y="0"/>
                    </a:moveTo>
                    <a:lnTo>
                      <a:pt x="6" y="0"/>
                    </a:lnTo>
                    <a:lnTo>
                      <a:pt x="0" y="23"/>
                    </a:lnTo>
                    <a:lnTo>
                      <a:pt x="0" y="50"/>
                    </a:lnTo>
                    <a:lnTo>
                      <a:pt x="343" y="50"/>
                    </a:lnTo>
                    <a:lnTo>
                      <a:pt x="343" y="23"/>
                    </a:lnTo>
                    <a:lnTo>
                      <a:pt x="337" y="0"/>
                    </a:lnTo>
                    <a:close/>
                    <a:moveTo>
                      <a:pt x="226" y="40"/>
                    </a:moveTo>
                    <a:lnTo>
                      <a:pt x="116" y="40"/>
                    </a:lnTo>
                    <a:lnTo>
                      <a:pt x="116" y="27"/>
                    </a:lnTo>
                    <a:lnTo>
                      <a:pt x="226" y="27"/>
                    </a:lnTo>
                    <a:lnTo>
                      <a:pt x="2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99" name="Freeform 34"/>
              <p:cNvSpPr>
                <a:spLocks/>
              </p:cNvSpPr>
              <p:nvPr/>
            </p:nvSpPr>
            <p:spPr bwMode="auto">
              <a:xfrm>
                <a:off x="25" y="0"/>
                <a:ext cx="291" cy="226"/>
              </a:xfrm>
              <a:custGeom>
                <a:avLst/>
                <a:gdLst>
                  <a:gd name="T0" fmla="*/ 291 w 140"/>
                  <a:gd name="T1" fmla="*/ 104 h 109"/>
                  <a:gd name="T2" fmla="*/ 266 w 140"/>
                  <a:gd name="T3" fmla="*/ 129 h 109"/>
                  <a:gd name="T4" fmla="*/ 266 w 140"/>
                  <a:gd name="T5" fmla="*/ 201 h 109"/>
                  <a:gd name="T6" fmla="*/ 25 w 140"/>
                  <a:gd name="T7" fmla="*/ 201 h 109"/>
                  <a:gd name="T8" fmla="*/ 25 w 140"/>
                  <a:gd name="T9" fmla="*/ 25 h 109"/>
                  <a:gd name="T10" fmla="*/ 266 w 140"/>
                  <a:gd name="T11" fmla="*/ 25 h 109"/>
                  <a:gd name="T12" fmla="*/ 266 w 140"/>
                  <a:gd name="T13" fmla="*/ 95 h 109"/>
                  <a:gd name="T14" fmla="*/ 287 w 140"/>
                  <a:gd name="T15" fmla="*/ 75 h 109"/>
                  <a:gd name="T16" fmla="*/ 285 w 140"/>
                  <a:gd name="T17" fmla="*/ 60 h 109"/>
                  <a:gd name="T18" fmla="*/ 291 w 140"/>
                  <a:gd name="T19" fmla="*/ 41 h 109"/>
                  <a:gd name="T20" fmla="*/ 291 w 140"/>
                  <a:gd name="T21" fmla="*/ 0 h 109"/>
                  <a:gd name="T22" fmla="*/ 0 w 140"/>
                  <a:gd name="T23" fmla="*/ 0 h 109"/>
                  <a:gd name="T24" fmla="*/ 0 w 140"/>
                  <a:gd name="T25" fmla="*/ 226 h 109"/>
                  <a:gd name="T26" fmla="*/ 291 w 140"/>
                  <a:gd name="T27" fmla="*/ 226 h 109"/>
                  <a:gd name="T28" fmla="*/ 291 w 140"/>
                  <a:gd name="T29" fmla="*/ 104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 h="109">
                    <a:moveTo>
                      <a:pt x="140" y="50"/>
                    </a:moveTo>
                    <a:cubicBezTo>
                      <a:pt x="128" y="62"/>
                      <a:pt x="128" y="62"/>
                      <a:pt x="128" y="62"/>
                    </a:cubicBezTo>
                    <a:cubicBezTo>
                      <a:pt x="128" y="97"/>
                      <a:pt x="128" y="97"/>
                      <a:pt x="128" y="97"/>
                    </a:cubicBezTo>
                    <a:cubicBezTo>
                      <a:pt x="12" y="97"/>
                      <a:pt x="12" y="97"/>
                      <a:pt x="12" y="97"/>
                    </a:cubicBezTo>
                    <a:cubicBezTo>
                      <a:pt x="12" y="12"/>
                      <a:pt x="12" y="12"/>
                      <a:pt x="12" y="12"/>
                    </a:cubicBezTo>
                    <a:cubicBezTo>
                      <a:pt x="128" y="12"/>
                      <a:pt x="128" y="12"/>
                      <a:pt x="128" y="12"/>
                    </a:cubicBezTo>
                    <a:cubicBezTo>
                      <a:pt x="128" y="46"/>
                      <a:pt x="128" y="46"/>
                      <a:pt x="128" y="46"/>
                    </a:cubicBezTo>
                    <a:cubicBezTo>
                      <a:pt x="138" y="36"/>
                      <a:pt x="138" y="36"/>
                      <a:pt x="138" y="36"/>
                    </a:cubicBezTo>
                    <a:cubicBezTo>
                      <a:pt x="137" y="34"/>
                      <a:pt x="137" y="31"/>
                      <a:pt x="137" y="29"/>
                    </a:cubicBezTo>
                    <a:cubicBezTo>
                      <a:pt x="137" y="26"/>
                      <a:pt x="138" y="23"/>
                      <a:pt x="140" y="20"/>
                    </a:cubicBezTo>
                    <a:cubicBezTo>
                      <a:pt x="140" y="0"/>
                      <a:pt x="140" y="0"/>
                      <a:pt x="140" y="0"/>
                    </a:cubicBezTo>
                    <a:cubicBezTo>
                      <a:pt x="0" y="0"/>
                      <a:pt x="0" y="0"/>
                      <a:pt x="0" y="0"/>
                    </a:cubicBezTo>
                    <a:cubicBezTo>
                      <a:pt x="0" y="109"/>
                      <a:pt x="0" y="109"/>
                      <a:pt x="0" y="109"/>
                    </a:cubicBezTo>
                    <a:cubicBezTo>
                      <a:pt x="140" y="109"/>
                      <a:pt x="140" y="109"/>
                      <a:pt x="140" y="109"/>
                    </a:cubicBezTo>
                    <a:lnTo>
                      <a:pt x="14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00" name="Freeform 35"/>
              <p:cNvSpPr>
                <a:spLocks/>
              </p:cNvSpPr>
              <p:nvPr/>
            </p:nvSpPr>
            <p:spPr bwMode="auto">
              <a:xfrm>
                <a:off x="72" y="37"/>
                <a:ext cx="287" cy="145"/>
              </a:xfrm>
              <a:custGeom>
                <a:avLst/>
                <a:gdLst>
                  <a:gd name="T0" fmla="*/ 264 w 138"/>
                  <a:gd name="T1" fmla="*/ 0 h 70"/>
                  <a:gd name="T2" fmla="*/ 243 w 138"/>
                  <a:gd name="T3" fmla="*/ 23 h 70"/>
                  <a:gd name="T4" fmla="*/ 250 w 138"/>
                  <a:gd name="T5" fmla="*/ 37 h 70"/>
                  <a:gd name="T6" fmla="*/ 189 w 138"/>
                  <a:gd name="T7" fmla="*/ 97 h 70"/>
                  <a:gd name="T8" fmla="*/ 181 w 138"/>
                  <a:gd name="T9" fmla="*/ 95 h 70"/>
                  <a:gd name="T10" fmla="*/ 168 w 138"/>
                  <a:gd name="T11" fmla="*/ 99 h 70"/>
                  <a:gd name="T12" fmla="*/ 125 w 138"/>
                  <a:gd name="T13" fmla="*/ 48 h 70"/>
                  <a:gd name="T14" fmla="*/ 129 w 138"/>
                  <a:gd name="T15" fmla="*/ 35 h 70"/>
                  <a:gd name="T16" fmla="*/ 106 w 138"/>
                  <a:gd name="T17" fmla="*/ 15 h 70"/>
                  <a:gd name="T18" fmla="*/ 85 w 138"/>
                  <a:gd name="T19" fmla="*/ 35 h 70"/>
                  <a:gd name="T20" fmla="*/ 87 w 138"/>
                  <a:gd name="T21" fmla="*/ 48 h 70"/>
                  <a:gd name="T22" fmla="*/ 31 w 138"/>
                  <a:gd name="T23" fmla="*/ 104 h 70"/>
                  <a:gd name="T24" fmla="*/ 21 w 138"/>
                  <a:gd name="T25" fmla="*/ 102 h 70"/>
                  <a:gd name="T26" fmla="*/ 0 w 138"/>
                  <a:gd name="T27" fmla="*/ 122 h 70"/>
                  <a:gd name="T28" fmla="*/ 21 w 138"/>
                  <a:gd name="T29" fmla="*/ 145 h 70"/>
                  <a:gd name="T30" fmla="*/ 44 w 138"/>
                  <a:gd name="T31" fmla="*/ 122 h 70"/>
                  <a:gd name="T32" fmla="*/ 40 w 138"/>
                  <a:gd name="T33" fmla="*/ 110 h 70"/>
                  <a:gd name="T34" fmla="*/ 96 w 138"/>
                  <a:gd name="T35" fmla="*/ 54 h 70"/>
                  <a:gd name="T36" fmla="*/ 106 w 138"/>
                  <a:gd name="T37" fmla="*/ 58 h 70"/>
                  <a:gd name="T38" fmla="*/ 116 w 138"/>
                  <a:gd name="T39" fmla="*/ 54 h 70"/>
                  <a:gd name="T40" fmla="*/ 162 w 138"/>
                  <a:gd name="T41" fmla="*/ 106 h 70"/>
                  <a:gd name="T42" fmla="*/ 160 w 138"/>
                  <a:gd name="T43" fmla="*/ 116 h 70"/>
                  <a:gd name="T44" fmla="*/ 181 w 138"/>
                  <a:gd name="T45" fmla="*/ 139 h 70"/>
                  <a:gd name="T46" fmla="*/ 204 w 138"/>
                  <a:gd name="T47" fmla="*/ 116 h 70"/>
                  <a:gd name="T48" fmla="*/ 198 w 138"/>
                  <a:gd name="T49" fmla="*/ 102 h 70"/>
                  <a:gd name="T50" fmla="*/ 258 w 138"/>
                  <a:gd name="T51" fmla="*/ 44 h 70"/>
                  <a:gd name="T52" fmla="*/ 264 w 138"/>
                  <a:gd name="T53" fmla="*/ 44 h 70"/>
                  <a:gd name="T54" fmla="*/ 287 w 138"/>
                  <a:gd name="T55" fmla="*/ 23 h 70"/>
                  <a:gd name="T56" fmla="*/ 264 w 138"/>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70">
                    <a:moveTo>
                      <a:pt x="127" y="0"/>
                    </a:moveTo>
                    <a:cubicBezTo>
                      <a:pt x="121" y="0"/>
                      <a:pt x="117" y="5"/>
                      <a:pt x="117" y="11"/>
                    </a:cubicBezTo>
                    <a:cubicBezTo>
                      <a:pt x="117" y="14"/>
                      <a:pt x="118" y="16"/>
                      <a:pt x="120" y="18"/>
                    </a:cubicBezTo>
                    <a:cubicBezTo>
                      <a:pt x="91" y="47"/>
                      <a:pt x="91" y="47"/>
                      <a:pt x="91" y="47"/>
                    </a:cubicBezTo>
                    <a:cubicBezTo>
                      <a:pt x="90" y="46"/>
                      <a:pt x="88" y="46"/>
                      <a:pt x="87" y="46"/>
                    </a:cubicBezTo>
                    <a:cubicBezTo>
                      <a:pt x="85" y="46"/>
                      <a:pt x="83" y="47"/>
                      <a:pt x="81" y="48"/>
                    </a:cubicBezTo>
                    <a:cubicBezTo>
                      <a:pt x="60" y="23"/>
                      <a:pt x="60" y="23"/>
                      <a:pt x="60" y="23"/>
                    </a:cubicBezTo>
                    <a:cubicBezTo>
                      <a:pt x="61" y="22"/>
                      <a:pt x="62" y="20"/>
                      <a:pt x="62" y="17"/>
                    </a:cubicBezTo>
                    <a:cubicBezTo>
                      <a:pt x="62" y="12"/>
                      <a:pt x="57" y="7"/>
                      <a:pt x="51" y="7"/>
                    </a:cubicBezTo>
                    <a:cubicBezTo>
                      <a:pt x="45" y="7"/>
                      <a:pt x="41" y="12"/>
                      <a:pt x="41" y="17"/>
                    </a:cubicBezTo>
                    <a:cubicBezTo>
                      <a:pt x="41" y="20"/>
                      <a:pt x="41" y="21"/>
                      <a:pt x="42" y="23"/>
                    </a:cubicBezTo>
                    <a:cubicBezTo>
                      <a:pt x="15" y="50"/>
                      <a:pt x="15" y="50"/>
                      <a:pt x="15" y="50"/>
                    </a:cubicBezTo>
                    <a:cubicBezTo>
                      <a:pt x="14" y="49"/>
                      <a:pt x="12" y="49"/>
                      <a:pt x="10" y="49"/>
                    </a:cubicBezTo>
                    <a:cubicBezTo>
                      <a:pt x="5" y="49"/>
                      <a:pt x="0" y="53"/>
                      <a:pt x="0" y="59"/>
                    </a:cubicBezTo>
                    <a:cubicBezTo>
                      <a:pt x="0" y="65"/>
                      <a:pt x="5" y="70"/>
                      <a:pt x="10" y="70"/>
                    </a:cubicBezTo>
                    <a:cubicBezTo>
                      <a:pt x="16" y="70"/>
                      <a:pt x="21" y="65"/>
                      <a:pt x="21" y="59"/>
                    </a:cubicBezTo>
                    <a:cubicBezTo>
                      <a:pt x="21" y="57"/>
                      <a:pt x="20" y="55"/>
                      <a:pt x="19" y="53"/>
                    </a:cubicBezTo>
                    <a:cubicBezTo>
                      <a:pt x="46" y="26"/>
                      <a:pt x="46" y="26"/>
                      <a:pt x="46" y="26"/>
                    </a:cubicBezTo>
                    <a:cubicBezTo>
                      <a:pt x="47" y="27"/>
                      <a:pt x="49" y="28"/>
                      <a:pt x="51" y="28"/>
                    </a:cubicBezTo>
                    <a:cubicBezTo>
                      <a:pt x="53" y="28"/>
                      <a:pt x="55" y="27"/>
                      <a:pt x="56" y="26"/>
                    </a:cubicBezTo>
                    <a:cubicBezTo>
                      <a:pt x="78" y="51"/>
                      <a:pt x="78" y="51"/>
                      <a:pt x="78" y="51"/>
                    </a:cubicBezTo>
                    <a:cubicBezTo>
                      <a:pt x="77" y="53"/>
                      <a:pt x="77" y="54"/>
                      <a:pt x="77" y="56"/>
                    </a:cubicBezTo>
                    <a:cubicBezTo>
                      <a:pt x="77" y="62"/>
                      <a:pt x="81" y="67"/>
                      <a:pt x="87" y="67"/>
                    </a:cubicBezTo>
                    <a:cubicBezTo>
                      <a:pt x="93" y="67"/>
                      <a:pt x="98" y="62"/>
                      <a:pt x="98" y="56"/>
                    </a:cubicBezTo>
                    <a:cubicBezTo>
                      <a:pt x="98" y="54"/>
                      <a:pt x="97" y="51"/>
                      <a:pt x="95" y="49"/>
                    </a:cubicBezTo>
                    <a:cubicBezTo>
                      <a:pt x="124" y="21"/>
                      <a:pt x="124" y="21"/>
                      <a:pt x="124" y="21"/>
                    </a:cubicBezTo>
                    <a:cubicBezTo>
                      <a:pt x="125" y="21"/>
                      <a:pt x="126" y="21"/>
                      <a:pt x="127" y="21"/>
                    </a:cubicBezTo>
                    <a:cubicBezTo>
                      <a:pt x="133" y="21"/>
                      <a:pt x="138" y="17"/>
                      <a:pt x="138" y="11"/>
                    </a:cubicBezTo>
                    <a:cubicBezTo>
                      <a:pt x="138" y="5"/>
                      <a:pt x="133" y="0"/>
                      <a:pt x="1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01" name="Freeform 36"/>
              <p:cNvSpPr>
                <a:spLocks/>
              </p:cNvSpPr>
              <p:nvPr/>
            </p:nvSpPr>
            <p:spPr bwMode="auto">
              <a:xfrm>
                <a:off x="66" y="97"/>
                <a:ext cx="13" cy="31"/>
              </a:xfrm>
              <a:custGeom>
                <a:avLst/>
                <a:gdLst>
                  <a:gd name="T0" fmla="*/ 13 w 13"/>
                  <a:gd name="T1" fmla="*/ 31 h 31"/>
                  <a:gd name="T2" fmla="*/ 13 w 13"/>
                  <a:gd name="T3" fmla="*/ 0 h 31"/>
                  <a:gd name="T4" fmla="*/ 6 w 13"/>
                  <a:gd name="T5" fmla="*/ 0 h 31"/>
                  <a:gd name="T6" fmla="*/ 0 w 13"/>
                  <a:gd name="T7" fmla="*/ 4 h 31"/>
                  <a:gd name="T8" fmla="*/ 0 w 13"/>
                  <a:gd name="T9" fmla="*/ 11 h 31"/>
                  <a:gd name="T10" fmla="*/ 6 w 13"/>
                  <a:gd name="T11" fmla="*/ 6 h 31"/>
                  <a:gd name="T12" fmla="*/ 6 w 13"/>
                  <a:gd name="T13" fmla="*/ 6 h 31"/>
                  <a:gd name="T14" fmla="*/ 6 w 13"/>
                  <a:gd name="T15" fmla="*/ 31 h 31"/>
                  <a:gd name="T16" fmla="*/ 13 w 13"/>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31">
                    <a:moveTo>
                      <a:pt x="13" y="31"/>
                    </a:moveTo>
                    <a:lnTo>
                      <a:pt x="13" y="0"/>
                    </a:lnTo>
                    <a:lnTo>
                      <a:pt x="6" y="0"/>
                    </a:lnTo>
                    <a:lnTo>
                      <a:pt x="0" y="4"/>
                    </a:lnTo>
                    <a:lnTo>
                      <a:pt x="0" y="11"/>
                    </a:lnTo>
                    <a:lnTo>
                      <a:pt x="6" y="6"/>
                    </a:lnTo>
                    <a:lnTo>
                      <a:pt x="6"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02" name="Freeform 37"/>
              <p:cNvSpPr>
                <a:spLocks/>
              </p:cNvSpPr>
              <p:nvPr/>
            </p:nvSpPr>
            <p:spPr bwMode="auto">
              <a:xfrm>
                <a:off x="214" y="45"/>
                <a:ext cx="23" cy="31"/>
              </a:xfrm>
              <a:custGeom>
                <a:avLst/>
                <a:gdLst>
                  <a:gd name="T0" fmla="*/ 4 w 11"/>
                  <a:gd name="T1" fmla="*/ 23 h 15"/>
                  <a:gd name="T2" fmla="*/ 0 w 11"/>
                  <a:gd name="T3" fmla="*/ 27 h 15"/>
                  <a:gd name="T4" fmla="*/ 0 w 11"/>
                  <a:gd name="T5" fmla="*/ 31 h 15"/>
                  <a:gd name="T6" fmla="*/ 23 w 11"/>
                  <a:gd name="T7" fmla="*/ 31 h 15"/>
                  <a:gd name="T8" fmla="*/ 23 w 11"/>
                  <a:gd name="T9" fmla="*/ 25 h 15"/>
                  <a:gd name="T10" fmla="*/ 10 w 11"/>
                  <a:gd name="T11" fmla="*/ 25 h 15"/>
                  <a:gd name="T12" fmla="*/ 10 w 11"/>
                  <a:gd name="T13" fmla="*/ 25 h 15"/>
                  <a:gd name="T14" fmla="*/ 13 w 11"/>
                  <a:gd name="T15" fmla="*/ 23 h 15"/>
                  <a:gd name="T16" fmla="*/ 21 w 11"/>
                  <a:gd name="T17" fmla="*/ 10 h 15"/>
                  <a:gd name="T18" fmla="*/ 10 w 11"/>
                  <a:gd name="T19" fmla="*/ 0 h 15"/>
                  <a:gd name="T20" fmla="*/ 0 w 11"/>
                  <a:gd name="T21" fmla="*/ 4 h 15"/>
                  <a:gd name="T22" fmla="*/ 2 w 11"/>
                  <a:gd name="T23" fmla="*/ 8 h 15"/>
                  <a:gd name="T24" fmla="*/ 8 w 11"/>
                  <a:gd name="T25" fmla="*/ 6 h 15"/>
                  <a:gd name="T26" fmla="*/ 15 w 11"/>
                  <a:gd name="T27" fmla="*/ 10 h 15"/>
                  <a:gd name="T28" fmla="*/ 4 w 11"/>
                  <a:gd name="T29" fmla="*/ 23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5">
                    <a:moveTo>
                      <a:pt x="2" y="11"/>
                    </a:moveTo>
                    <a:cubicBezTo>
                      <a:pt x="0" y="13"/>
                      <a:pt x="0" y="13"/>
                      <a:pt x="0" y="13"/>
                    </a:cubicBezTo>
                    <a:cubicBezTo>
                      <a:pt x="0" y="15"/>
                      <a:pt x="0" y="15"/>
                      <a:pt x="0" y="15"/>
                    </a:cubicBezTo>
                    <a:cubicBezTo>
                      <a:pt x="11" y="15"/>
                      <a:pt x="11" y="15"/>
                      <a:pt x="11" y="15"/>
                    </a:cubicBezTo>
                    <a:cubicBezTo>
                      <a:pt x="11" y="12"/>
                      <a:pt x="11" y="12"/>
                      <a:pt x="11" y="12"/>
                    </a:cubicBezTo>
                    <a:cubicBezTo>
                      <a:pt x="5" y="12"/>
                      <a:pt x="5" y="12"/>
                      <a:pt x="5" y="12"/>
                    </a:cubicBezTo>
                    <a:cubicBezTo>
                      <a:pt x="5" y="12"/>
                      <a:pt x="5" y="12"/>
                      <a:pt x="5" y="12"/>
                    </a:cubicBezTo>
                    <a:cubicBezTo>
                      <a:pt x="6" y="11"/>
                      <a:pt x="6" y="11"/>
                      <a:pt x="6" y="11"/>
                    </a:cubicBezTo>
                    <a:cubicBezTo>
                      <a:pt x="8" y="9"/>
                      <a:pt x="10" y="7"/>
                      <a:pt x="10" y="5"/>
                    </a:cubicBezTo>
                    <a:cubicBezTo>
                      <a:pt x="10" y="2"/>
                      <a:pt x="8" y="0"/>
                      <a:pt x="5" y="0"/>
                    </a:cubicBezTo>
                    <a:cubicBezTo>
                      <a:pt x="3" y="0"/>
                      <a:pt x="2" y="1"/>
                      <a:pt x="0" y="2"/>
                    </a:cubicBezTo>
                    <a:cubicBezTo>
                      <a:pt x="1" y="4"/>
                      <a:pt x="1" y="4"/>
                      <a:pt x="1" y="4"/>
                    </a:cubicBezTo>
                    <a:cubicBezTo>
                      <a:pt x="2" y="4"/>
                      <a:pt x="3" y="3"/>
                      <a:pt x="4" y="3"/>
                    </a:cubicBezTo>
                    <a:cubicBezTo>
                      <a:pt x="6" y="3"/>
                      <a:pt x="7" y="4"/>
                      <a:pt x="7" y="5"/>
                    </a:cubicBezTo>
                    <a:cubicBezTo>
                      <a:pt x="7" y="7"/>
                      <a:pt x="5" y="8"/>
                      <a:pt x="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03" name="Freeform 38"/>
              <p:cNvSpPr>
                <a:spLocks/>
              </p:cNvSpPr>
              <p:nvPr/>
            </p:nvSpPr>
            <p:spPr bwMode="auto">
              <a:xfrm>
                <a:off x="203" y="166"/>
                <a:ext cx="21" cy="31"/>
              </a:xfrm>
              <a:custGeom>
                <a:avLst/>
                <a:gdLst>
                  <a:gd name="T0" fmla="*/ 8 w 10"/>
                  <a:gd name="T1" fmla="*/ 25 h 15"/>
                  <a:gd name="T2" fmla="*/ 2 w 10"/>
                  <a:gd name="T3" fmla="*/ 25 h 15"/>
                  <a:gd name="T4" fmla="*/ 0 w 10"/>
                  <a:gd name="T5" fmla="*/ 29 h 15"/>
                  <a:gd name="T6" fmla="*/ 8 w 10"/>
                  <a:gd name="T7" fmla="*/ 31 h 15"/>
                  <a:gd name="T8" fmla="*/ 21 w 10"/>
                  <a:gd name="T9" fmla="*/ 23 h 15"/>
                  <a:gd name="T10" fmla="*/ 15 w 10"/>
                  <a:gd name="T11" fmla="*/ 14 h 15"/>
                  <a:gd name="T12" fmla="*/ 15 w 10"/>
                  <a:gd name="T13" fmla="*/ 14 h 15"/>
                  <a:gd name="T14" fmla="*/ 21 w 10"/>
                  <a:gd name="T15" fmla="*/ 8 h 15"/>
                  <a:gd name="T16" fmla="*/ 11 w 10"/>
                  <a:gd name="T17" fmla="*/ 0 h 15"/>
                  <a:gd name="T18" fmla="*/ 2 w 10"/>
                  <a:gd name="T19" fmla="*/ 2 h 15"/>
                  <a:gd name="T20" fmla="*/ 2 w 10"/>
                  <a:gd name="T21" fmla="*/ 8 h 15"/>
                  <a:gd name="T22" fmla="*/ 8 w 10"/>
                  <a:gd name="T23" fmla="*/ 6 h 15"/>
                  <a:gd name="T24" fmla="*/ 13 w 10"/>
                  <a:gd name="T25" fmla="*/ 8 h 15"/>
                  <a:gd name="T26" fmla="*/ 8 w 10"/>
                  <a:gd name="T27" fmla="*/ 12 h 15"/>
                  <a:gd name="T28" fmla="*/ 6 w 10"/>
                  <a:gd name="T29" fmla="*/ 12 h 15"/>
                  <a:gd name="T30" fmla="*/ 6 w 10"/>
                  <a:gd name="T31" fmla="*/ 17 h 15"/>
                  <a:gd name="T32" fmla="*/ 8 w 10"/>
                  <a:gd name="T33" fmla="*/ 17 h 15"/>
                  <a:gd name="T34" fmla="*/ 15 w 10"/>
                  <a:gd name="T35" fmla="*/ 23 h 15"/>
                  <a:gd name="T36" fmla="*/ 8 w 10"/>
                  <a:gd name="T37" fmla="*/ 2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5">
                    <a:moveTo>
                      <a:pt x="4" y="12"/>
                    </a:moveTo>
                    <a:cubicBezTo>
                      <a:pt x="3" y="12"/>
                      <a:pt x="1" y="12"/>
                      <a:pt x="1" y="12"/>
                    </a:cubicBezTo>
                    <a:cubicBezTo>
                      <a:pt x="0" y="14"/>
                      <a:pt x="0" y="14"/>
                      <a:pt x="0" y="14"/>
                    </a:cubicBezTo>
                    <a:cubicBezTo>
                      <a:pt x="1" y="15"/>
                      <a:pt x="3" y="15"/>
                      <a:pt x="4" y="15"/>
                    </a:cubicBezTo>
                    <a:cubicBezTo>
                      <a:pt x="8" y="15"/>
                      <a:pt x="10" y="13"/>
                      <a:pt x="10" y="11"/>
                    </a:cubicBezTo>
                    <a:cubicBezTo>
                      <a:pt x="10" y="9"/>
                      <a:pt x="9" y="8"/>
                      <a:pt x="7" y="7"/>
                    </a:cubicBezTo>
                    <a:cubicBezTo>
                      <a:pt x="7" y="7"/>
                      <a:pt x="7" y="7"/>
                      <a:pt x="7" y="7"/>
                    </a:cubicBezTo>
                    <a:cubicBezTo>
                      <a:pt x="9" y="7"/>
                      <a:pt x="10" y="5"/>
                      <a:pt x="10" y="4"/>
                    </a:cubicBezTo>
                    <a:cubicBezTo>
                      <a:pt x="10" y="2"/>
                      <a:pt x="8" y="0"/>
                      <a:pt x="5" y="0"/>
                    </a:cubicBezTo>
                    <a:cubicBezTo>
                      <a:pt x="3" y="0"/>
                      <a:pt x="2" y="1"/>
                      <a:pt x="1" y="1"/>
                    </a:cubicBezTo>
                    <a:cubicBezTo>
                      <a:pt x="1" y="4"/>
                      <a:pt x="1" y="4"/>
                      <a:pt x="1" y="4"/>
                    </a:cubicBezTo>
                    <a:cubicBezTo>
                      <a:pt x="2" y="3"/>
                      <a:pt x="3" y="3"/>
                      <a:pt x="4" y="3"/>
                    </a:cubicBezTo>
                    <a:cubicBezTo>
                      <a:pt x="6" y="3"/>
                      <a:pt x="6" y="4"/>
                      <a:pt x="6" y="4"/>
                    </a:cubicBezTo>
                    <a:cubicBezTo>
                      <a:pt x="6" y="6"/>
                      <a:pt x="5" y="6"/>
                      <a:pt x="4" y="6"/>
                    </a:cubicBezTo>
                    <a:cubicBezTo>
                      <a:pt x="3" y="6"/>
                      <a:pt x="3" y="6"/>
                      <a:pt x="3" y="6"/>
                    </a:cubicBezTo>
                    <a:cubicBezTo>
                      <a:pt x="3" y="8"/>
                      <a:pt x="3" y="8"/>
                      <a:pt x="3" y="8"/>
                    </a:cubicBezTo>
                    <a:cubicBezTo>
                      <a:pt x="4" y="8"/>
                      <a:pt x="4" y="8"/>
                      <a:pt x="4" y="8"/>
                    </a:cubicBezTo>
                    <a:cubicBezTo>
                      <a:pt x="5" y="8"/>
                      <a:pt x="7" y="9"/>
                      <a:pt x="7" y="11"/>
                    </a:cubicBezTo>
                    <a:cubicBezTo>
                      <a:pt x="7" y="12"/>
                      <a:pt x="6"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04" name="Freeform 39"/>
              <p:cNvSpPr>
                <a:spLocks noEditPoints="1"/>
              </p:cNvSpPr>
              <p:nvPr/>
            </p:nvSpPr>
            <p:spPr bwMode="auto">
              <a:xfrm>
                <a:off x="330" y="0"/>
                <a:ext cx="23" cy="29"/>
              </a:xfrm>
              <a:custGeom>
                <a:avLst/>
                <a:gdLst>
                  <a:gd name="T0" fmla="*/ 15 w 11"/>
                  <a:gd name="T1" fmla="*/ 29 h 14"/>
                  <a:gd name="T2" fmla="*/ 21 w 11"/>
                  <a:gd name="T3" fmla="*/ 29 h 14"/>
                  <a:gd name="T4" fmla="*/ 21 w 11"/>
                  <a:gd name="T5" fmla="*/ 23 h 14"/>
                  <a:gd name="T6" fmla="*/ 23 w 11"/>
                  <a:gd name="T7" fmla="*/ 23 h 14"/>
                  <a:gd name="T8" fmla="*/ 23 w 11"/>
                  <a:gd name="T9" fmla="*/ 17 h 14"/>
                  <a:gd name="T10" fmla="*/ 21 w 11"/>
                  <a:gd name="T11" fmla="*/ 17 h 14"/>
                  <a:gd name="T12" fmla="*/ 21 w 11"/>
                  <a:gd name="T13" fmla="*/ 0 h 14"/>
                  <a:gd name="T14" fmla="*/ 13 w 11"/>
                  <a:gd name="T15" fmla="*/ 0 h 14"/>
                  <a:gd name="T16" fmla="*/ 0 w 11"/>
                  <a:gd name="T17" fmla="*/ 19 h 14"/>
                  <a:gd name="T18" fmla="*/ 0 w 11"/>
                  <a:gd name="T19" fmla="*/ 23 h 14"/>
                  <a:gd name="T20" fmla="*/ 15 w 11"/>
                  <a:gd name="T21" fmla="*/ 23 h 14"/>
                  <a:gd name="T22" fmla="*/ 15 w 11"/>
                  <a:gd name="T23" fmla="*/ 29 h 14"/>
                  <a:gd name="T24" fmla="*/ 6 w 11"/>
                  <a:gd name="T25" fmla="*/ 17 h 14"/>
                  <a:gd name="T26" fmla="*/ 6 w 11"/>
                  <a:gd name="T27" fmla="*/ 17 h 14"/>
                  <a:gd name="T28" fmla="*/ 10 w 11"/>
                  <a:gd name="T29" fmla="*/ 10 h 14"/>
                  <a:gd name="T30" fmla="*/ 15 w 11"/>
                  <a:gd name="T31" fmla="*/ 4 h 14"/>
                  <a:gd name="T32" fmla="*/ 15 w 11"/>
                  <a:gd name="T33" fmla="*/ 4 h 14"/>
                  <a:gd name="T34" fmla="*/ 15 w 11"/>
                  <a:gd name="T35" fmla="*/ 10 h 14"/>
                  <a:gd name="T36" fmla="*/ 15 w 11"/>
                  <a:gd name="T37" fmla="*/ 17 h 14"/>
                  <a:gd name="T38" fmla="*/ 6 w 11"/>
                  <a:gd name="T39" fmla="*/ 17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 h="14">
                    <a:moveTo>
                      <a:pt x="7" y="14"/>
                    </a:moveTo>
                    <a:cubicBezTo>
                      <a:pt x="10" y="14"/>
                      <a:pt x="10" y="14"/>
                      <a:pt x="10" y="14"/>
                    </a:cubicBezTo>
                    <a:cubicBezTo>
                      <a:pt x="10" y="11"/>
                      <a:pt x="10" y="11"/>
                      <a:pt x="10" y="11"/>
                    </a:cubicBezTo>
                    <a:cubicBezTo>
                      <a:pt x="11" y="11"/>
                      <a:pt x="11" y="11"/>
                      <a:pt x="11" y="11"/>
                    </a:cubicBezTo>
                    <a:cubicBezTo>
                      <a:pt x="11" y="8"/>
                      <a:pt x="11" y="8"/>
                      <a:pt x="11" y="8"/>
                    </a:cubicBezTo>
                    <a:cubicBezTo>
                      <a:pt x="10" y="8"/>
                      <a:pt x="10" y="8"/>
                      <a:pt x="10" y="8"/>
                    </a:cubicBezTo>
                    <a:cubicBezTo>
                      <a:pt x="10" y="0"/>
                      <a:pt x="10" y="0"/>
                      <a:pt x="10" y="0"/>
                    </a:cubicBezTo>
                    <a:cubicBezTo>
                      <a:pt x="6" y="0"/>
                      <a:pt x="6" y="0"/>
                      <a:pt x="6" y="0"/>
                    </a:cubicBezTo>
                    <a:cubicBezTo>
                      <a:pt x="0" y="9"/>
                      <a:pt x="0" y="9"/>
                      <a:pt x="0" y="9"/>
                    </a:cubicBezTo>
                    <a:cubicBezTo>
                      <a:pt x="0" y="11"/>
                      <a:pt x="0" y="11"/>
                      <a:pt x="0" y="11"/>
                    </a:cubicBezTo>
                    <a:cubicBezTo>
                      <a:pt x="7" y="11"/>
                      <a:pt x="7" y="11"/>
                      <a:pt x="7" y="11"/>
                    </a:cubicBezTo>
                    <a:lnTo>
                      <a:pt x="7" y="14"/>
                    </a:lnTo>
                    <a:close/>
                    <a:moveTo>
                      <a:pt x="3" y="8"/>
                    </a:moveTo>
                    <a:cubicBezTo>
                      <a:pt x="3" y="8"/>
                      <a:pt x="3" y="8"/>
                      <a:pt x="3" y="8"/>
                    </a:cubicBezTo>
                    <a:cubicBezTo>
                      <a:pt x="5" y="5"/>
                      <a:pt x="5" y="5"/>
                      <a:pt x="5" y="5"/>
                    </a:cubicBezTo>
                    <a:cubicBezTo>
                      <a:pt x="6" y="4"/>
                      <a:pt x="6" y="3"/>
                      <a:pt x="7" y="2"/>
                    </a:cubicBezTo>
                    <a:cubicBezTo>
                      <a:pt x="7" y="2"/>
                      <a:pt x="7" y="2"/>
                      <a:pt x="7" y="2"/>
                    </a:cubicBezTo>
                    <a:cubicBezTo>
                      <a:pt x="7" y="3"/>
                      <a:pt x="7" y="4"/>
                      <a:pt x="7" y="5"/>
                    </a:cubicBezTo>
                    <a:cubicBezTo>
                      <a:pt x="7" y="8"/>
                      <a:pt x="7" y="8"/>
                      <a:pt x="7" y="8"/>
                    </a:cubicBez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grpSp>
      </p:grpSp>
      <p:grpSp>
        <p:nvGrpSpPr>
          <p:cNvPr id="105" name="Group 40"/>
          <p:cNvGrpSpPr>
            <a:grpSpLocks/>
          </p:cNvGrpSpPr>
          <p:nvPr/>
        </p:nvGrpSpPr>
        <p:grpSpPr bwMode="auto">
          <a:xfrm>
            <a:off x="5611284" y="2072857"/>
            <a:ext cx="294216" cy="296425"/>
            <a:chOff x="0" y="0"/>
            <a:chExt cx="139" cy="140"/>
          </a:xfrm>
        </p:grpSpPr>
        <p:sp>
          <p:nvSpPr>
            <p:cNvPr id="106" name="Oval 41"/>
            <p:cNvSpPr>
              <a:spLocks noChangeArrowheads="1"/>
            </p:cNvSpPr>
            <p:nvPr/>
          </p:nvSpPr>
          <p:spPr bwMode="auto">
            <a:xfrm>
              <a:off x="0" y="0"/>
              <a:ext cx="139" cy="140"/>
            </a:xfrm>
            <a:prstGeom prst="ellipse">
              <a:avLst/>
            </a:prstGeom>
            <a:solidFill>
              <a:srgbClr val="364D76"/>
            </a:solidFill>
            <a:ln w="12700">
              <a:solidFill>
                <a:schemeClr val="bg1"/>
              </a:solidFill>
              <a:round/>
              <a:headEnd/>
              <a:tailEnd/>
            </a:ln>
          </p:spPr>
          <p:txBody>
            <a:bodyPr/>
            <a:lstStyle/>
            <a:p>
              <a:endParaRPr lang="zh-CN" altLang="en-US">
                <a:latin typeface="微软雅黑"/>
                <a:ea typeface="微软雅黑"/>
                <a:cs typeface="+mn-ea"/>
                <a:sym typeface="微软雅黑"/>
              </a:endParaRPr>
            </a:p>
          </p:txBody>
        </p:sp>
        <p:sp>
          <p:nvSpPr>
            <p:cNvPr id="107" name="Rectangle 42"/>
            <p:cNvSpPr>
              <a:spLocks noChangeArrowheads="1"/>
            </p:cNvSpPr>
            <p:nvPr/>
          </p:nvSpPr>
          <p:spPr bwMode="auto">
            <a:xfrm>
              <a:off x="42" y="19"/>
              <a:ext cx="5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500" dirty="0">
                  <a:solidFill>
                    <a:srgbClr val="FFFFFF"/>
                  </a:solidFill>
                  <a:latin typeface="微软雅黑"/>
                  <a:ea typeface="微软雅黑"/>
                  <a:cs typeface="+mn-ea"/>
                  <a:sym typeface="微软雅黑"/>
                </a:rPr>
                <a:t>2</a:t>
              </a:r>
              <a:endParaRPr lang="zh-CN" altLang="zh-CN" dirty="0">
                <a:latin typeface="微软雅黑"/>
                <a:ea typeface="微软雅黑"/>
                <a:cs typeface="+mn-ea"/>
                <a:sym typeface="微软雅黑"/>
              </a:endParaRPr>
            </a:p>
          </p:txBody>
        </p:sp>
      </p:grpSp>
      <p:grpSp>
        <p:nvGrpSpPr>
          <p:cNvPr id="108" name="组合 107"/>
          <p:cNvGrpSpPr/>
          <p:nvPr/>
        </p:nvGrpSpPr>
        <p:grpSpPr>
          <a:xfrm>
            <a:off x="8788400" y="2144846"/>
            <a:ext cx="1219200" cy="1219576"/>
            <a:chOff x="6591300" y="1608138"/>
            <a:chExt cx="914400" cy="914400"/>
          </a:xfrm>
        </p:grpSpPr>
        <p:sp>
          <p:nvSpPr>
            <p:cNvPr id="109" name="Oval 43"/>
            <p:cNvSpPr>
              <a:spLocks noChangeArrowheads="1"/>
            </p:cNvSpPr>
            <p:nvPr/>
          </p:nvSpPr>
          <p:spPr bwMode="auto">
            <a:xfrm>
              <a:off x="6591300" y="1608138"/>
              <a:ext cx="914400" cy="914400"/>
            </a:xfrm>
            <a:prstGeom prst="ellipse">
              <a:avLst/>
            </a:prstGeom>
            <a:solidFill>
              <a:srgbClr val="0070C0"/>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a:ea typeface="微软雅黑"/>
                <a:cs typeface="+mn-ea"/>
                <a:sym typeface="微软雅黑"/>
              </a:endParaRPr>
            </a:p>
          </p:txBody>
        </p:sp>
        <p:grpSp>
          <p:nvGrpSpPr>
            <p:cNvPr id="110" name="Group 44"/>
            <p:cNvGrpSpPr>
              <a:grpSpLocks/>
            </p:cNvGrpSpPr>
            <p:nvPr/>
          </p:nvGrpSpPr>
          <p:grpSpPr bwMode="auto">
            <a:xfrm>
              <a:off x="6807200" y="1908175"/>
              <a:ext cx="574675" cy="317500"/>
              <a:chOff x="0" y="0"/>
              <a:chExt cx="474" cy="262"/>
            </a:xfrm>
          </p:grpSpPr>
          <p:sp>
            <p:nvSpPr>
              <p:cNvPr id="111" name="Freeform 45"/>
              <p:cNvSpPr>
                <a:spLocks noEditPoints="1"/>
              </p:cNvSpPr>
              <p:nvPr/>
            </p:nvSpPr>
            <p:spPr bwMode="auto">
              <a:xfrm>
                <a:off x="0" y="214"/>
                <a:ext cx="318" cy="48"/>
              </a:xfrm>
              <a:custGeom>
                <a:avLst/>
                <a:gdLst>
                  <a:gd name="T0" fmla="*/ 312 w 318"/>
                  <a:gd name="T1" fmla="*/ 0 h 48"/>
                  <a:gd name="T2" fmla="*/ 6 w 318"/>
                  <a:gd name="T3" fmla="*/ 0 h 48"/>
                  <a:gd name="T4" fmla="*/ 0 w 318"/>
                  <a:gd name="T5" fmla="*/ 23 h 48"/>
                  <a:gd name="T6" fmla="*/ 0 w 318"/>
                  <a:gd name="T7" fmla="*/ 23 h 48"/>
                  <a:gd name="T8" fmla="*/ 0 w 318"/>
                  <a:gd name="T9" fmla="*/ 48 h 48"/>
                  <a:gd name="T10" fmla="*/ 318 w 318"/>
                  <a:gd name="T11" fmla="*/ 48 h 48"/>
                  <a:gd name="T12" fmla="*/ 318 w 318"/>
                  <a:gd name="T13" fmla="*/ 23 h 48"/>
                  <a:gd name="T14" fmla="*/ 318 w 318"/>
                  <a:gd name="T15" fmla="*/ 23 h 48"/>
                  <a:gd name="T16" fmla="*/ 312 w 318"/>
                  <a:gd name="T17" fmla="*/ 0 h 48"/>
                  <a:gd name="T18" fmla="*/ 210 w 318"/>
                  <a:gd name="T19" fmla="*/ 37 h 48"/>
                  <a:gd name="T20" fmla="*/ 108 w 318"/>
                  <a:gd name="T21" fmla="*/ 37 h 48"/>
                  <a:gd name="T22" fmla="*/ 108 w 318"/>
                  <a:gd name="T23" fmla="*/ 25 h 48"/>
                  <a:gd name="T24" fmla="*/ 210 w 318"/>
                  <a:gd name="T25" fmla="*/ 25 h 48"/>
                  <a:gd name="T26" fmla="*/ 210 w 318"/>
                  <a:gd name="T27" fmla="*/ 3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8" h="48">
                    <a:moveTo>
                      <a:pt x="312" y="0"/>
                    </a:moveTo>
                    <a:lnTo>
                      <a:pt x="6" y="0"/>
                    </a:lnTo>
                    <a:lnTo>
                      <a:pt x="0" y="23"/>
                    </a:lnTo>
                    <a:lnTo>
                      <a:pt x="0" y="48"/>
                    </a:lnTo>
                    <a:lnTo>
                      <a:pt x="318" y="48"/>
                    </a:lnTo>
                    <a:lnTo>
                      <a:pt x="318" y="23"/>
                    </a:lnTo>
                    <a:lnTo>
                      <a:pt x="312" y="0"/>
                    </a:lnTo>
                    <a:close/>
                    <a:moveTo>
                      <a:pt x="210" y="37"/>
                    </a:moveTo>
                    <a:lnTo>
                      <a:pt x="108" y="37"/>
                    </a:lnTo>
                    <a:lnTo>
                      <a:pt x="108" y="25"/>
                    </a:lnTo>
                    <a:lnTo>
                      <a:pt x="210" y="25"/>
                    </a:lnTo>
                    <a:lnTo>
                      <a:pt x="210"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12" name="Rectangle 46"/>
              <p:cNvSpPr>
                <a:spLocks noChangeArrowheads="1"/>
              </p:cNvSpPr>
              <p:nvPr/>
            </p:nvSpPr>
            <p:spPr bwMode="auto">
              <a:xfrm>
                <a:off x="64" y="56"/>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a:ea typeface="微软雅黑"/>
                  <a:cs typeface="+mn-ea"/>
                  <a:sym typeface="微软雅黑"/>
                </a:endParaRPr>
              </a:p>
            </p:txBody>
          </p:sp>
          <p:sp>
            <p:nvSpPr>
              <p:cNvPr id="113" name="Rectangle 47"/>
              <p:cNvSpPr>
                <a:spLocks noChangeArrowheads="1"/>
              </p:cNvSpPr>
              <p:nvPr/>
            </p:nvSpPr>
            <p:spPr bwMode="auto">
              <a:xfrm>
                <a:off x="64" y="100"/>
                <a:ext cx="123"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a:ea typeface="微软雅黑"/>
                  <a:cs typeface="+mn-ea"/>
                  <a:sym typeface="微软雅黑"/>
                </a:endParaRPr>
              </a:p>
            </p:txBody>
          </p:sp>
          <p:sp>
            <p:nvSpPr>
              <p:cNvPr id="114" name="Rectangle 48"/>
              <p:cNvSpPr>
                <a:spLocks noChangeArrowheads="1"/>
              </p:cNvSpPr>
              <p:nvPr/>
            </p:nvSpPr>
            <p:spPr bwMode="auto">
              <a:xfrm>
                <a:off x="64" y="143"/>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a:ea typeface="微软雅黑"/>
                  <a:cs typeface="+mn-ea"/>
                  <a:sym typeface="微软雅黑"/>
                </a:endParaRPr>
              </a:p>
            </p:txBody>
          </p:sp>
          <p:sp>
            <p:nvSpPr>
              <p:cNvPr id="115" name="Freeform 49"/>
              <p:cNvSpPr>
                <a:spLocks/>
              </p:cNvSpPr>
              <p:nvPr/>
            </p:nvSpPr>
            <p:spPr bwMode="auto">
              <a:xfrm>
                <a:off x="23" y="0"/>
                <a:ext cx="270" cy="210"/>
              </a:xfrm>
              <a:custGeom>
                <a:avLst/>
                <a:gdLst>
                  <a:gd name="T0" fmla="*/ 270 w 130"/>
                  <a:gd name="T1" fmla="*/ 204 h 101"/>
                  <a:gd name="T2" fmla="*/ 218 w 130"/>
                  <a:gd name="T3" fmla="*/ 187 h 101"/>
                  <a:gd name="T4" fmla="*/ 23 w 130"/>
                  <a:gd name="T5" fmla="*/ 187 h 101"/>
                  <a:gd name="T6" fmla="*/ 23 w 130"/>
                  <a:gd name="T7" fmla="*/ 23 h 101"/>
                  <a:gd name="T8" fmla="*/ 228 w 130"/>
                  <a:gd name="T9" fmla="*/ 23 h 101"/>
                  <a:gd name="T10" fmla="*/ 268 w 130"/>
                  <a:gd name="T11" fmla="*/ 15 h 101"/>
                  <a:gd name="T12" fmla="*/ 270 w 130"/>
                  <a:gd name="T13" fmla="*/ 15 h 101"/>
                  <a:gd name="T14" fmla="*/ 270 w 130"/>
                  <a:gd name="T15" fmla="*/ 0 h 101"/>
                  <a:gd name="T16" fmla="*/ 0 w 130"/>
                  <a:gd name="T17" fmla="*/ 0 h 101"/>
                  <a:gd name="T18" fmla="*/ 0 w 130"/>
                  <a:gd name="T19" fmla="*/ 210 h 101"/>
                  <a:gd name="T20" fmla="*/ 270 w 130"/>
                  <a:gd name="T21" fmla="*/ 210 h 101"/>
                  <a:gd name="T22" fmla="*/ 270 w 130"/>
                  <a:gd name="T23" fmla="*/ 204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01">
                    <a:moveTo>
                      <a:pt x="130" y="98"/>
                    </a:moveTo>
                    <a:cubicBezTo>
                      <a:pt x="121" y="98"/>
                      <a:pt x="112" y="95"/>
                      <a:pt x="105" y="90"/>
                    </a:cubicBezTo>
                    <a:cubicBezTo>
                      <a:pt x="11" y="90"/>
                      <a:pt x="11" y="90"/>
                      <a:pt x="11" y="90"/>
                    </a:cubicBezTo>
                    <a:cubicBezTo>
                      <a:pt x="11" y="11"/>
                      <a:pt x="11" y="11"/>
                      <a:pt x="11" y="11"/>
                    </a:cubicBezTo>
                    <a:cubicBezTo>
                      <a:pt x="110" y="11"/>
                      <a:pt x="110" y="11"/>
                      <a:pt x="110" y="11"/>
                    </a:cubicBezTo>
                    <a:cubicBezTo>
                      <a:pt x="116" y="8"/>
                      <a:pt x="122" y="7"/>
                      <a:pt x="129" y="7"/>
                    </a:cubicBezTo>
                    <a:cubicBezTo>
                      <a:pt x="129" y="7"/>
                      <a:pt x="129" y="7"/>
                      <a:pt x="130" y="7"/>
                    </a:cubicBezTo>
                    <a:cubicBezTo>
                      <a:pt x="130" y="0"/>
                      <a:pt x="130" y="0"/>
                      <a:pt x="130" y="0"/>
                    </a:cubicBezTo>
                    <a:cubicBezTo>
                      <a:pt x="0" y="0"/>
                      <a:pt x="0" y="0"/>
                      <a:pt x="0" y="0"/>
                    </a:cubicBezTo>
                    <a:cubicBezTo>
                      <a:pt x="0" y="101"/>
                      <a:pt x="0" y="101"/>
                      <a:pt x="0" y="101"/>
                    </a:cubicBezTo>
                    <a:cubicBezTo>
                      <a:pt x="130" y="101"/>
                      <a:pt x="130" y="101"/>
                      <a:pt x="130" y="101"/>
                    </a:cubicBezTo>
                    <a:lnTo>
                      <a:pt x="130"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sp>
            <p:nvSpPr>
              <p:cNvPr id="116" name="Freeform 50"/>
              <p:cNvSpPr>
                <a:spLocks noEditPoints="1"/>
              </p:cNvSpPr>
              <p:nvPr/>
            </p:nvSpPr>
            <p:spPr bwMode="auto">
              <a:xfrm>
                <a:off x="193" y="8"/>
                <a:ext cx="281" cy="239"/>
              </a:xfrm>
              <a:custGeom>
                <a:avLst/>
                <a:gdLst>
                  <a:gd name="T0" fmla="*/ 269 w 135"/>
                  <a:gd name="T1" fmla="*/ 191 h 115"/>
                  <a:gd name="T2" fmla="*/ 187 w 135"/>
                  <a:gd name="T3" fmla="*/ 133 h 115"/>
                  <a:gd name="T4" fmla="*/ 183 w 135"/>
                  <a:gd name="T5" fmla="*/ 129 h 115"/>
                  <a:gd name="T6" fmla="*/ 177 w 135"/>
                  <a:gd name="T7" fmla="*/ 62 h 115"/>
                  <a:gd name="T8" fmla="*/ 60 w 135"/>
                  <a:gd name="T9" fmla="*/ 21 h 115"/>
                  <a:gd name="T10" fmla="*/ 23 w 135"/>
                  <a:gd name="T11" fmla="*/ 139 h 115"/>
                  <a:gd name="T12" fmla="*/ 139 w 135"/>
                  <a:gd name="T13" fmla="*/ 181 h 115"/>
                  <a:gd name="T14" fmla="*/ 154 w 135"/>
                  <a:gd name="T15" fmla="*/ 170 h 115"/>
                  <a:gd name="T16" fmla="*/ 158 w 135"/>
                  <a:gd name="T17" fmla="*/ 175 h 115"/>
                  <a:gd name="T18" fmla="*/ 237 w 135"/>
                  <a:gd name="T19" fmla="*/ 233 h 115"/>
                  <a:gd name="T20" fmla="*/ 269 w 135"/>
                  <a:gd name="T21" fmla="*/ 229 h 115"/>
                  <a:gd name="T22" fmla="*/ 273 w 135"/>
                  <a:gd name="T23" fmla="*/ 222 h 115"/>
                  <a:gd name="T24" fmla="*/ 269 w 135"/>
                  <a:gd name="T25" fmla="*/ 191 h 115"/>
                  <a:gd name="T26" fmla="*/ 127 w 135"/>
                  <a:gd name="T27" fmla="*/ 156 h 115"/>
                  <a:gd name="T28" fmla="*/ 48 w 135"/>
                  <a:gd name="T29" fmla="*/ 127 h 115"/>
                  <a:gd name="T30" fmla="*/ 73 w 135"/>
                  <a:gd name="T31" fmla="*/ 46 h 115"/>
                  <a:gd name="T32" fmla="*/ 152 w 135"/>
                  <a:gd name="T33" fmla="*/ 75 h 115"/>
                  <a:gd name="T34" fmla="*/ 127 w 135"/>
                  <a:gd name="T35" fmla="*/ 156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5" h="115">
                    <a:moveTo>
                      <a:pt x="129" y="92"/>
                    </a:moveTo>
                    <a:cubicBezTo>
                      <a:pt x="90" y="64"/>
                      <a:pt x="90" y="64"/>
                      <a:pt x="90" y="64"/>
                    </a:cubicBezTo>
                    <a:cubicBezTo>
                      <a:pt x="89" y="63"/>
                      <a:pt x="89" y="63"/>
                      <a:pt x="88" y="62"/>
                    </a:cubicBezTo>
                    <a:cubicBezTo>
                      <a:pt x="91" y="52"/>
                      <a:pt x="90" y="40"/>
                      <a:pt x="85" y="30"/>
                    </a:cubicBezTo>
                    <a:cubicBezTo>
                      <a:pt x="75" y="9"/>
                      <a:pt x="49" y="0"/>
                      <a:pt x="29" y="10"/>
                    </a:cubicBezTo>
                    <a:cubicBezTo>
                      <a:pt x="9" y="20"/>
                      <a:pt x="0" y="46"/>
                      <a:pt x="11" y="67"/>
                    </a:cubicBezTo>
                    <a:cubicBezTo>
                      <a:pt x="21" y="88"/>
                      <a:pt x="47" y="97"/>
                      <a:pt x="67" y="87"/>
                    </a:cubicBezTo>
                    <a:cubicBezTo>
                      <a:pt x="69" y="85"/>
                      <a:pt x="72" y="84"/>
                      <a:pt x="74" y="82"/>
                    </a:cubicBezTo>
                    <a:cubicBezTo>
                      <a:pt x="74" y="83"/>
                      <a:pt x="75" y="84"/>
                      <a:pt x="76" y="84"/>
                    </a:cubicBezTo>
                    <a:cubicBezTo>
                      <a:pt x="114" y="112"/>
                      <a:pt x="114" y="112"/>
                      <a:pt x="114" y="112"/>
                    </a:cubicBezTo>
                    <a:cubicBezTo>
                      <a:pt x="119" y="115"/>
                      <a:pt x="126" y="114"/>
                      <a:pt x="129" y="110"/>
                    </a:cubicBezTo>
                    <a:cubicBezTo>
                      <a:pt x="131" y="107"/>
                      <a:pt x="131" y="107"/>
                      <a:pt x="131" y="107"/>
                    </a:cubicBezTo>
                    <a:cubicBezTo>
                      <a:pt x="135" y="102"/>
                      <a:pt x="134" y="95"/>
                      <a:pt x="129" y="92"/>
                    </a:cubicBezTo>
                    <a:close/>
                    <a:moveTo>
                      <a:pt x="61" y="75"/>
                    </a:moveTo>
                    <a:cubicBezTo>
                      <a:pt x="47" y="82"/>
                      <a:pt x="30" y="75"/>
                      <a:pt x="23" y="61"/>
                    </a:cubicBezTo>
                    <a:cubicBezTo>
                      <a:pt x="16" y="46"/>
                      <a:pt x="21" y="29"/>
                      <a:pt x="35" y="22"/>
                    </a:cubicBezTo>
                    <a:cubicBezTo>
                      <a:pt x="49" y="15"/>
                      <a:pt x="66" y="21"/>
                      <a:pt x="73" y="36"/>
                    </a:cubicBezTo>
                    <a:cubicBezTo>
                      <a:pt x="80" y="50"/>
                      <a:pt x="75" y="68"/>
                      <a:pt x="6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a:ea typeface="微软雅黑"/>
                  <a:cs typeface="+mn-ea"/>
                  <a:sym typeface="微软雅黑"/>
                </a:endParaRPr>
              </a:p>
            </p:txBody>
          </p:sp>
        </p:grpSp>
      </p:grpSp>
      <p:grpSp>
        <p:nvGrpSpPr>
          <p:cNvPr id="117" name="Group 51"/>
          <p:cNvGrpSpPr>
            <a:grpSpLocks/>
          </p:cNvGrpSpPr>
          <p:nvPr/>
        </p:nvGrpSpPr>
        <p:grpSpPr bwMode="auto">
          <a:xfrm>
            <a:off x="8892117" y="2072857"/>
            <a:ext cx="294216" cy="296425"/>
            <a:chOff x="0" y="0"/>
            <a:chExt cx="139" cy="140"/>
          </a:xfrm>
        </p:grpSpPr>
        <p:sp>
          <p:nvSpPr>
            <p:cNvPr id="118" name="Oval 52"/>
            <p:cNvSpPr>
              <a:spLocks noChangeArrowheads="1"/>
            </p:cNvSpPr>
            <p:nvPr/>
          </p:nvSpPr>
          <p:spPr bwMode="auto">
            <a:xfrm>
              <a:off x="0" y="0"/>
              <a:ext cx="139" cy="140"/>
            </a:xfrm>
            <a:prstGeom prst="ellipse">
              <a:avLst/>
            </a:prstGeom>
            <a:solidFill>
              <a:srgbClr val="364D76"/>
            </a:solidFill>
            <a:ln w="12700">
              <a:solidFill>
                <a:schemeClr val="bg1"/>
              </a:solidFill>
              <a:round/>
              <a:headEnd/>
              <a:tailEnd/>
            </a:ln>
          </p:spPr>
          <p:txBody>
            <a:bodyPr/>
            <a:lstStyle/>
            <a:p>
              <a:endParaRPr lang="zh-CN" altLang="en-US">
                <a:latin typeface="微软雅黑"/>
                <a:ea typeface="微软雅黑"/>
                <a:cs typeface="+mn-ea"/>
                <a:sym typeface="微软雅黑"/>
              </a:endParaRPr>
            </a:p>
          </p:txBody>
        </p:sp>
        <p:sp>
          <p:nvSpPr>
            <p:cNvPr id="119" name="Rectangle 53"/>
            <p:cNvSpPr>
              <a:spLocks noChangeArrowheads="1"/>
            </p:cNvSpPr>
            <p:nvPr/>
          </p:nvSpPr>
          <p:spPr bwMode="auto">
            <a:xfrm>
              <a:off x="42" y="19"/>
              <a:ext cx="5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500" dirty="0">
                  <a:solidFill>
                    <a:srgbClr val="FFFFFF"/>
                  </a:solidFill>
                  <a:latin typeface="微软雅黑"/>
                  <a:ea typeface="微软雅黑"/>
                  <a:cs typeface="+mn-ea"/>
                  <a:sym typeface="微软雅黑"/>
                </a:rPr>
                <a:t>3</a:t>
              </a:r>
              <a:endParaRPr lang="zh-CN" altLang="zh-CN" dirty="0">
                <a:latin typeface="微软雅黑"/>
                <a:ea typeface="微软雅黑"/>
                <a:cs typeface="+mn-ea"/>
                <a:sym typeface="微软雅黑"/>
              </a:endParaRPr>
            </a:p>
          </p:txBody>
        </p:sp>
      </p:grpSp>
    </p:spTree>
    <p:extLst>
      <p:ext uri="{BB962C8B-B14F-4D97-AF65-F5344CB8AC3E}">
        <p14:creationId xmlns:p14="http://schemas.microsoft.com/office/powerpoint/2010/main" val="41304218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inVertical)">
                                      <p:cBhvr>
                                        <p:cTn id="7" dur="500"/>
                                        <p:tgtEl>
                                          <p:spTgt spid="70"/>
                                        </p:tgtEl>
                                      </p:cBhvr>
                                    </p:animEffect>
                                  </p:childTnLst>
                                </p:cTn>
                              </p:par>
                              <p:par>
                                <p:cTn id="8" presetID="16" presetClass="entr" presetSubtype="21" fill="hold" nodeType="withEffect">
                                  <p:stCondLst>
                                    <p:cond delay="0"/>
                                  </p:stCondLst>
                                  <p:childTnLst>
                                    <p:set>
                                      <p:cBhvr>
                                        <p:cTn id="9" dur="1" fill="hold">
                                          <p:stCondLst>
                                            <p:cond delay="0"/>
                                          </p:stCondLst>
                                        </p:cTn>
                                        <p:tgtEl>
                                          <p:spTgt spid="73"/>
                                        </p:tgtEl>
                                        <p:attrNameLst>
                                          <p:attrName>style.visibility</p:attrName>
                                        </p:attrNameLst>
                                      </p:cBhvr>
                                      <p:to>
                                        <p:strVal val="visible"/>
                                      </p:to>
                                    </p:set>
                                    <p:animEffect transition="in" filter="barn(inVertical)">
                                      <p:cBhvr>
                                        <p:cTn id="10" dur="500"/>
                                        <p:tgtEl>
                                          <p:spTgt spid="73"/>
                                        </p:tgtEl>
                                      </p:cBhvr>
                                    </p:animEffect>
                                  </p:childTnLst>
                                </p:cTn>
                              </p:par>
                              <p:par>
                                <p:cTn id="11" presetID="16" presetClass="entr" presetSubtype="21" fill="hold" nodeType="with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barn(inVertical)">
                                      <p:cBhvr>
                                        <p:cTn id="13" dur="500"/>
                                        <p:tgtEl>
                                          <p:spTgt spid="88"/>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barn(inVertical)">
                                      <p:cBhvr>
                                        <p:cTn id="16" dur="500"/>
                                        <p:tgtEl>
                                          <p:spTgt spid="91"/>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randombar(horizontal)">
                                      <p:cBhvr>
                                        <p:cTn id="21" dur="500"/>
                                        <p:tgtEl>
                                          <p:spTgt spid="95"/>
                                        </p:tgtEl>
                                      </p:cBhvr>
                                    </p:animEffect>
                                  </p:childTnLst>
                                </p:cTn>
                              </p:par>
                              <p:par>
                                <p:cTn id="22" presetID="14" presetClass="entr" presetSubtype="10" fill="hold" nodeType="with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randombar(horizontal)">
                                      <p:cBhvr>
                                        <p:cTn id="24" dur="500"/>
                                        <p:tgtEl>
                                          <p:spTgt spid="10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randombar(horizontal)">
                                      <p:cBhvr>
                                        <p:cTn id="27" dur="5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nodeType="clickEffect">
                                  <p:stCondLst>
                                    <p:cond delay="0"/>
                                  </p:stCondLst>
                                  <p:childTnLst>
                                    <p:set>
                                      <p:cBhvr>
                                        <p:cTn id="31" dur="1" fill="hold">
                                          <p:stCondLst>
                                            <p:cond delay="0"/>
                                          </p:stCondLst>
                                        </p:cTn>
                                        <p:tgtEl>
                                          <p:spTgt spid="108"/>
                                        </p:tgtEl>
                                        <p:attrNameLst>
                                          <p:attrName>style.visibility</p:attrName>
                                        </p:attrNameLst>
                                      </p:cBhvr>
                                      <p:to>
                                        <p:strVal val="visible"/>
                                      </p:to>
                                    </p:set>
                                    <p:animEffect transition="in" filter="fade">
                                      <p:cBhvr>
                                        <p:cTn id="32" dur="2000"/>
                                        <p:tgtEl>
                                          <p:spTgt spid="108"/>
                                        </p:tgtEl>
                                      </p:cBhvr>
                                    </p:animEffect>
                                    <p:anim calcmode="lin" valueType="num">
                                      <p:cBhvr>
                                        <p:cTn id="33" dur="2000" fill="hold"/>
                                        <p:tgtEl>
                                          <p:spTgt spid="108"/>
                                        </p:tgtEl>
                                        <p:attrNameLst>
                                          <p:attrName>ppt_w</p:attrName>
                                        </p:attrNameLst>
                                      </p:cBhvr>
                                      <p:tavLst>
                                        <p:tav tm="0" fmla="#ppt_w*sin(2.5*pi*$)">
                                          <p:val>
                                            <p:fltVal val="0"/>
                                          </p:val>
                                        </p:tav>
                                        <p:tav tm="100000">
                                          <p:val>
                                            <p:fltVal val="1"/>
                                          </p:val>
                                        </p:tav>
                                      </p:tavLst>
                                    </p:anim>
                                    <p:anim calcmode="lin" valueType="num">
                                      <p:cBhvr>
                                        <p:cTn id="34" dur="2000" fill="hold"/>
                                        <p:tgtEl>
                                          <p:spTgt spid="108"/>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117"/>
                                        </p:tgtEl>
                                        <p:attrNameLst>
                                          <p:attrName>style.visibility</p:attrName>
                                        </p:attrNameLst>
                                      </p:cBhvr>
                                      <p:to>
                                        <p:strVal val="visible"/>
                                      </p:to>
                                    </p:set>
                                    <p:animEffect transition="in" filter="fade">
                                      <p:cBhvr>
                                        <p:cTn id="37" dur="2000"/>
                                        <p:tgtEl>
                                          <p:spTgt spid="117"/>
                                        </p:tgtEl>
                                      </p:cBhvr>
                                    </p:animEffect>
                                    <p:anim calcmode="lin" valueType="num">
                                      <p:cBhvr>
                                        <p:cTn id="38" dur="2000" fill="hold"/>
                                        <p:tgtEl>
                                          <p:spTgt spid="117"/>
                                        </p:tgtEl>
                                        <p:attrNameLst>
                                          <p:attrName>ppt_w</p:attrName>
                                        </p:attrNameLst>
                                      </p:cBhvr>
                                      <p:tavLst>
                                        <p:tav tm="0" fmla="#ppt_w*sin(2.5*pi*$)">
                                          <p:val>
                                            <p:fltVal val="0"/>
                                          </p:val>
                                        </p:tav>
                                        <p:tav tm="100000">
                                          <p:val>
                                            <p:fltVal val="1"/>
                                          </p:val>
                                        </p:tav>
                                      </p:tavLst>
                                    </p:anim>
                                    <p:anim calcmode="lin" valueType="num">
                                      <p:cBhvr>
                                        <p:cTn id="39" dur="2000" fill="hold"/>
                                        <p:tgtEl>
                                          <p:spTgt spid="11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fade">
                                      <p:cBhvr>
                                        <p:cTn id="42" dur="2000"/>
                                        <p:tgtEl>
                                          <p:spTgt spid="72"/>
                                        </p:tgtEl>
                                      </p:cBhvr>
                                    </p:animEffect>
                                    <p:anim calcmode="lin" valueType="num">
                                      <p:cBhvr>
                                        <p:cTn id="43" dur="2000" fill="hold"/>
                                        <p:tgtEl>
                                          <p:spTgt spid="72"/>
                                        </p:tgtEl>
                                        <p:attrNameLst>
                                          <p:attrName>ppt_w</p:attrName>
                                        </p:attrNameLst>
                                      </p:cBhvr>
                                      <p:tavLst>
                                        <p:tav tm="0" fmla="#ppt_w*sin(2.5*pi*$)">
                                          <p:val>
                                            <p:fltVal val="0"/>
                                          </p:val>
                                        </p:tav>
                                        <p:tav tm="100000">
                                          <p:val>
                                            <p:fltVal val="1"/>
                                          </p:val>
                                        </p:tav>
                                      </p:tavLst>
                                    </p:anim>
                                    <p:anim calcmode="lin" valueType="num">
                                      <p:cBhvr>
                                        <p:cTn id="44" dur="2000" fill="hold"/>
                                        <p:tgtEl>
                                          <p:spTgt spid="7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p:bldP spid="72" grpId="0"/>
      <p:bldP spid="9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思维</a:t>
            </a:r>
            <a:r>
              <a:rPr lang="zh-CN" altLang="en-US" sz="3200" b="1" dirty="0">
                <a:solidFill>
                  <a:schemeClr val="accent1"/>
                </a:solidFill>
                <a:latin typeface="微软雅黑" pitchFamily="34" charset="-122"/>
                <a:ea typeface="微软雅黑" pitchFamily="34" charset="-122"/>
              </a:rPr>
              <a:t>定式及创新思维障碍</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576916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思维定式</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31950" y="2225586"/>
            <a:ext cx="478790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所谓思维定式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就是按照已有的思考和解决问题的思维规律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以及不断积累的思维</a:t>
            </a:r>
            <a:r>
              <a:rPr lang="zh-CN" altLang="en-US" sz="2000" dirty="0" smtClean="0">
                <a:solidFill>
                  <a:schemeClr val="tx1">
                    <a:lumMod val="75000"/>
                    <a:lumOff val="25000"/>
                  </a:schemeClr>
                </a:solidFill>
                <a:latin typeface="微软雅黑" pitchFamily="34" charset="-122"/>
                <a:ea typeface="微软雅黑" pitchFamily="34" charset="-122"/>
              </a:rPr>
              <a:t>活动</a:t>
            </a:r>
            <a:r>
              <a:rPr lang="zh-CN" altLang="en-US" sz="2000" dirty="0">
                <a:solidFill>
                  <a:schemeClr val="tx1">
                    <a:lumMod val="75000"/>
                    <a:lumOff val="25000"/>
                  </a:schemeClr>
                </a:solidFill>
                <a:latin typeface="微软雅黑" pitchFamily="34" charset="-122"/>
                <a:ea typeface="微软雅黑" pitchFamily="34" charset="-122"/>
              </a:rPr>
              <a:t>经验教训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在长期不断反复使用过程中形成的相对比较稳定</a:t>
            </a:r>
            <a:r>
              <a:rPr lang="zh-CN" altLang="en-US" sz="2000" dirty="0" smtClean="0">
                <a:solidFill>
                  <a:schemeClr val="tx1">
                    <a:lumMod val="75000"/>
                    <a:lumOff val="25000"/>
                  </a:schemeClr>
                </a:solidFill>
                <a:latin typeface="微软雅黑" pitchFamily="34" charset="-122"/>
                <a:ea typeface="微软雅黑" pitchFamily="34" charset="-122"/>
              </a:rPr>
              <a:t>、定型化</a:t>
            </a:r>
            <a:r>
              <a:rPr lang="zh-CN" altLang="en-US" sz="2000" dirty="0">
                <a:solidFill>
                  <a:schemeClr val="tx1">
                    <a:lumMod val="75000"/>
                    <a:lumOff val="25000"/>
                  </a:schemeClr>
                </a:solidFill>
                <a:latin typeface="微软雅黑" pitchFamily="34" charset="-122"/>
                <a:ea typeface="微软雅黑" pitchFamily="34" charset="-122"/>
              </a:rPr>
              <a:t>的思维方式</a:t>
            </a:r>
            <a:r>
              <a:rPr lang="zh-CN" altLang="en-US" sz="2000" dirty="0" smtClean="0">
                <a:solidFill>
                  <a:schemeClr val="tx1">
                    <a:lumMod val="75000"/>
                    <a:lumOff val="25000"/>
                  </a:schemeClr>
                </a:solidFill>
                <a:latin typeface="微软雅黑" pitchFamily="34" charset="-122"/>
                <a:ea typeface="微软雅黑" pitchFamily="34" charset="-122"/>
              </a:rPr>
              <a:t>、路线、模式</a:t>
            </a:r>
            <a:r>
              <a:rPr lang="zh-CN" altLang="en-US" sz="2000" dirty="0">
                <a:solidFill>
                  <a:schemeClr val="tx1">
                    <a:lumMod val="75000"/>
                    <a:lumOff val="25000"/>
                  </a:schemeClr>
                </a:solidFill>
                <a:latin typeface="微软雅黑" pitchFamily="34" charset="-122"/>
                <a:ea typeface="微软雅黑" pitchFamily="34" charset="-122"/>
              </a:rPr>
              <a:t>和程序。</a:t>
            </a:r>
          </a:p>
        </p:txBody>
      </p:sp>
      <p:pic>
        <p:nvPicPr>
          <p:cNvPr id="1029" name="Picture 5" descr="https://img1.baidu.com/it/u=2377701237,3189834880&amp;fm=253&amp;fmt=auto&amp;app=138&amp;f=JPEG?w=500&amp;h=5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200" y="1063778"/>
            <a:ext cx="5022849" cy="5203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0045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circle(in)">
                                      <p:cBhvr>
                                        <p:cTn id="7" dur="2000"/>
                                        <p:tgtEl>
                                          <p:spTgt spid="1029"/>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225675" y="1868438"/>
            <a:ext cx="621665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在问题解决活动中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思维定式的</a:t>
            </a:r>
            <a:r>
              <a:rPr lang="zh-CN" altLang="en-US" sz="2000" dirty="0" smtClean="0">
                <a:solidFill>
                  <a:schemeClr val="tx1">
                    <a:lumMod val="75000"/>
                    <a:lumOff val="25000"/>
                  </a:schemeClr>
                </a:solidFill>
                <a:latin typeface="微软雅黑" pitchFamily="34" charset="-122"/>
                <a:ea typeface="微软雅黑" pitchFamily="34" charset="-122"/>
              </a:rPr>
              <a:t>作用是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根据面临的问题联想起已经解决的类似的问题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将新问题的特征与旧问题的特征</a:t>
            </a:r>
            <a:r>
              <a:rPr lang="zh-CN" altLang="en-US" sz="2000" dirty="0" smtClean="0">
                <a:solidFill>
                  <a:schemeClr val="tx1">
                    <a:lumMod val="75000"/>
                    <a:lumOff val="25000"/>
                  </a:schemeClr>
                </a:solidFill>
                <a:latin typeface="微软雅黑" pitchFamily="34" charset="-122"/>
                <a:ea typeface="微软雅黑" pitchFamily="34" charset="-122"/>
              </a:rPr>
              <a:t>进行比较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抓住新旧问题的共同特征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将已有的知识和经验与当前问题情境建立联系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利用</a:t>
            </a:r>
            <a:r>
              <a:rPr lang="zh-CN" altLang="en-US" sz="2000" dirty="0" smtClean="0">
                <a:solidFill>
                  <a:schemeClr val="tx1">
                    <a:lumMod val="75000"/>
                    <a:lumOff val="25000"/>
                  </a:schemeClr>
                </a:solidFill>
                <a:latin typeface="微软雅黑" pitchFamily="34" charset="-122"/>
                <a:ea typeface="微软雅黑" pitchFamily="34" charset="-122"/>
              </a:rPr>
              <a:t>处理</a:t>
            </a:r>
            <a:r>
              <a:rPr lang="zh-CN" altLang="en-US" sz="2000" dirty="0">
                <a:solidFill>
                  <a:schemeClr val="tx1">
                    <a:lumMod val="75000"/>
                    <a:lumOff val="25000"/>
                  </a:schemeClr>
                </a:solidFill>
                <a:latin typeface="微软雅黑" pitchFamily="34" charset="-122"/>
                <a:ea typeface="微软雅黑" pitchFamily="34" charset="-122"/>
              </a:rPr>
              <a:t>类似的旧问题的知识和经验处理新问题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或把新问题转化成一个已解决的熟悉的旧</a:t>
            </a:r>
            <a:r>
              <a:rPr lang="zh-CN" altLang="en-US" sz="2000" dirty="0" smtClean="0">
                <a:solidFill>
                  <a:schemeClr val="tx1">
                    <a:lumMod val="75000"/>
                    <a:lumOff val="25000"/>
                  </a:schemeClr>
                </a:solidFill>
                <a:latin typeface="微软雅黑" pitchFamily="34" charset="-122"/>
                <a:ea typeface="微软雅黑" pitchFamily="34" charset="-122"/>
              </a:rPr>
              <a:t>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从而为新问题的解决做好积极的心理准备。</a:t>
            </a:r>
          </a:p>
        </p:txBody>
      </p:sp>
      <p:sp>
        <p:nvSpPr>
          <p:cNvPr id="12" name="文本框 9"/>
          <p:cNvSpPr txBox="1"/>
          <p:nvPr/>
        </p:nvSpPr>
        <p:spPr>
          <a:xfrm>
            <a:off x="840784" y="203271"/>
            <a:ext cx="6112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思维</a:t>
            </a:r>
            <a:r>
              <a:rPr lang="zh-CN" altLang="en-US" sz="2400" b="1" dirty="0" smtClean="0">
                <a:solidFill>
                  <a:schemeClr val="tx1">
                    <a:lumMod val="75000"/>
                    <a:lumOff val="25000"/>
                  </a:schemeClr>
                </a:solidFill>
                <a:latin typeface="微软雅黑" pitchFamily="34" charset="-122"/>
                <a:ea typeface="微软雅黑" pitchFamily="34" charset="-122"/>
              </a:rPr>
              <a:t>定式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思维定式的积极</a:t>
            </a:r>
            <a:r>
              <a:rPr lang="zh-CN" altLang="en-US" sz="2400" b="1" dirty="0" smtClean="0">
                <a:solidFill>
                  <a:schemeClr val="tx1">
                    <a:lumMod val="75000"/>
                    <a:lumOff val="25000"/>
                  </a:schemeClr>
                </a:solidFill>
                <a:latin typeface="微软雅黑" pitchFamily="34" charset="-122"/>
                <a:ea typeface="微软雅黑" pitchFamily="34" charset="-122"/>
              </a:rPr>
              <a:t>作用</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0924738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224385"/>
            <a:ext cx="2260600" cy="2646365"/>
          </a:xfrm>
          <a:prstGeom prst="rect">
            <a:avLst/>
          </a:prstGeom>
        </p:spPr>
        <p:txBody>
          <a:bodyPr wrap="square">
            <a:spAutoFit/>
          </a:bodyPr>
          <a:lstStyle/>
          <a:p>
            <a:pPr indent="457200" algn="just">
              <a:lnSpc>
                <a:spcPct val="120000"/>
              </a:lnSpc>
              <a:spcBef>
                <a:spcPct val="0"/>
              </a:spcBef>
            </a:pPr>
            <a:r>
              <a:rPr lang="en-US" altLang="zh-CN" sz="2000" dirty="0">
                <a:solidFill>
                  <a:schemeClr val="bg1"/>
                </a:solidFill>
                <a:latin typeface="微软雅黑" pitchFamily="34" charset="-122"/>
                <a:ea typeface="微软雅黑" pitchFamily="34" charset="-122"/>
              </a:rPr>
              <a:t>(1) </a:t>
            </a:r>
            <a:r>
              <a:rPr lang="zh-CN" altLang="en-US" sz="2000" dirty="0">
                <a:solidFill>
                  <a:schemeClr val="bg1"/>
                </a:solidFill>
                <a:latin typeface="微软雅黑" pitchFamily="34" charset="-122"/>
                <a:ea typeface="微软雅黑" pitchFamily="34" charset="-122"/>
              </a:rPr>
              <a:t>定式解决问题总要有一个明确的方向和清晰的目标</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否则思考将会陷入盲目性。</a:t>
            </a: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定向是成功解题的前提。</a:t>
            </a:r>
          </a:p>
        </p:txBody>
      </p:sp>
      <p:sp>
        <p:nvSpPr>
          <p:cNvPr id="9" name="矩形 8"/>
          <p:cNvSpPr/>
          <p:nvPr/>
        </p:nvSpPr>
        <p:spPr>
          <a:xfrm>
            <a:off x="4102100" y="1932285"/>
            <a:ext cx="4159250" cy="1569660"/>
          </a:xfrm>
          <a:prstGeom prst="rect">
            <a:avLst/>
          </a:prstGeom>
        </p:spPr>
        <p:txBody>
          <a:bodyPr wrap="square">
            <a:spAutoFit/>
          </a:bodyPr>
          <a:lstStyle/>
          <a:p>
            <a:pPr indent="457200" algn="just">
              <a:lnSpc>
                <a:spcPct val="120000"/>
              </a:lnSpc>
              <a:spcBef>
                <a:spcPct val="0"/>
              </a:spcBef>
            </a:pPr>
            <a:r>
              <a:rPr lang="en-US" altLang="zh-CN" sz="2000" dirty="0">
                <a:solidFill>
                  <a:schemeClr val="bg1"/>
                </a:solidFill>
                <a:latin typeface="微软雅黑" pitchFamily="34" charset="-122"/>
                <a:ea typeface="微软雅黑" pitchFamily="34" charset="-122"/>
              </a:rPr>
              <a:t>(2) </a:t>
            </a:r>
            <a:r>
              <a:rPr lang="zh-CN" altLang="en-US" sz="2000" dirty="0">
                <a:solidFill>
                  <a:schemeClr val="bg1"/>
                </a:solidFill>
                <a:latin typeface="微软雅黑" pitchFamily="34" charset="-122"/>
                <a:ea typeface="微软雅黑" pitchFamily="34" charset="-122"/>
              </a:rPr>
              <a:t>定式解决问题的方法是实现目标的手段</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广义的方法泛指一切用来解决问题的</a:t>
            </a:r>
            <a:r>
              <a:rPr lang="zh-CN" altLang="en-US" sz="2000" dirty="0" smtClean="0">
                <a:solidFill>
                  <a:schemeClr val="bg1"/>
                </a:solidFill>
                <a:latin typeface="微软雅黑" pitchFamily="34" charset="-122"/>
                <a:ea typeface="微软雅黑" pitchFamily="34" charset="-122"/>
              </a:rPr>
              <a:t>工具</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也包括所用的知识</a:t>
            </a:r>
            <a:r>
              <a:rPr lang="zh-CN" altLang="en-US" sz="2000" dirty="0" smtClean="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10" name="矩形 9"/>
          <p:cNvSpPr/>
          <p:nvPr/>
        </p:nvSpPr>
        <p:spPr>
          <a:xfrm>
            <a:off x="6610350" y="4154785"/>
            <a:ext cx="4108450" cy="1169038"/>
          </a:xfrm>
          <a:prstGeom prst="rect">
            <a:avLst/>
          </a:prstGeom>
        </p:spPr>
        <p:txBody>
          <a:bodyPr wrap="square">
            <a:spAutoFit/>
          </a:bodyPr>
          <a:lstStyle/>
          <a:p>
            <a:pPr indent="457200" algn="just">
              <a:lnSpc>
                <a:spcPct val="120000"/>
              </a:lnSpc>
              <a:spcBef>
                <a:spcPct val="0"/>
              </a:spcBef>
            </a:pPr>
            <a:r>
              <a:rPr lang="en-US" altLang="zh-CN" sz="2000" dirty="0">
                <a:solidFill>
                  <a:schemeClr val="bg1"/>
                </a:solidFill>
                <a:latin typeface="微软雅黑" pitchFamily="34" charset="-122"/>
                <a:ea typeface="微软雅黑" pitchFamily="34" charset="-122"/>
              </a:rPr>
              <a:t>(3) </a:t>
            </a:r>
            <a:r>
              <a:rPr lang="zh-CN" altLang="en-US" sz="2000" dirty="0">
                <a:solidFill>
                  <a:schemeClr val="bg1"/>
                </a:solidFill>
                <a:latin typeface="微软雅黑" pitchFamily="34" charset="-122"/>
                <a:ea typeface="微软雅黑" pitchFamily="34" charset="-122"/>
              </a:rPr>
              <a:t>定式解决问题是一个有目的、 有计划的活动</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必须有步骤地进行</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并遵守</a:t>
            </a:r>
            <a:r>
              <a:rPr lang="zh-CN" altLang="en-US" sz="2000" dirty="0" smtClean="0">
                <a:solidFill>
                  <a:schemeClr val="bg1"/>
                </a:solidFill>
                <a:latin typeface="微软雅黑" pitchFamily="34" charset="-122"/>
                <a:ea typeface="微软雅黑" pitchFamily="34" charset="-122"/>
              </a:rPr>
              <a:t>规范化的</a:t>
            </a:r>
            <a:r>
              <a:rPr lang="zh-CN" altLang="en-US" sz="2000" dirty="0">
                <a:solidFill>
                  <a:schemeClr val="bg1"/>
                </a:solidFill>
                <a:latin typeface="微软雅黑" pitchFamily="34" charset="-122"/>
                <a:ea typeface="微软雅黑" pitchFamily="34" charset="-122"/>
              </a:rPr>
              <a:t>要求。</a:t>
            </a:r>
          </a:p>
        </p:txBody>
      </p:sp>
      <p:sp>
        <p:nvSpPr>
          <p:cNvPr id="21" name="文本框 9"/>
          <p:cNvSpPr txBox="1"/>
          <p:nvPr/>
        </p:nvSpPr>
        <p:spPr>
          <a:xfrm>
            <a:off x="840784" y="203271"/>
            <a:ext cx="6112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思维</a:t>
            </a:r>
            <a:r>
              <a:rPr lang="zh-CN" altLang="en-US" sz="2400" b="1" dirty="0" smtClean="0">
                <a:solidFill>
                  <a:schemeClr val="tx1">
                    <a:lumMod val="75000"/>
                    <a:lumOff val="25000"/>
                  </a:schemeClr>
                </a:solidFill>
                <a:latin typeface="微软雅黑" pitchFamily="34" charset="-122"/>
                <a:ea typeface="微软雅黑" pitchFamily="34" charset="-122"/>
              </a:rPr>
              <a:t>定式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思维定式的积极</a:t>
            </a:r>
            <a:r>
              <a:rPr lang="zh-CN" altLang="en-US" sz="2400" b="1" dirty="0" smtClean="0">
                <a:solidFill>
                  <a:schemeClr val="tx1">
                    <a:lumMod val="75000"/>
                    <a:lumOff val="25000"/>
                  </a:schemeClr>
                </a:solidFill>
                <a:latin typeface="微软雅黑" pitchFamily="34" charset="-122"/>
                <a:ea typeface="微软雅黑" pitchFamily="34" charset="-122"/>
              </a:rPr>
              <a:t>作用</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6" name="矩形 5"/>
          <p:cNvSpPr/>
          <p:nvPr/>
        </p:nvSpPr>
        <p:spPr>
          <a:xfrm>
            <a:off x="884546" y="863474"/>
            <a:ext cx="7662553" cy="4616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具体来说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在问题解决中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思维定式主要包括以下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方面内容。</a:t>
            </a:r>
          </a:p>
        </p:txBody>
      </p:sp>
    </p:spTree>
    <p:extLst>
      <p:ext uri="{BB962C8B-B14F-4D97-AF65-F5344CB8AC3E}">
        <p14:creationId xmlns:p14="http://schemas.microsoft.com/office/powerpoint/2010/main" val="11675493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8077630" y="388525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543300" y="2919201"/>
            <a:ext cx="5352629" cy="1569143"/>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何为创新思维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创新思维有什么特征</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创新思维有哪些形式</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何为创新思维障碍</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如何突破</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创新思维如何训练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88997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9"/>
          <p:cNvSpPr txBox="1"/>
          <p:nvPr/>
        </p:nvSpPr>
        <p:spPr>
          <a:xfrm>
            <a:off x="840784" y="203271"/>
            <a:ext cx="6112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思维</a:t>
            </a:r>
            <a:r>
              <a:rPr lang="zh-CN" altLang="en-US" sz="2400" b="1" dirty="0" smtClean="0">
                <a:solidFill>
                  <a:schemeClr val="tx1">
                    <a:lumMod val="75000"/>
                    <a:lumOff val="25000"/>
                  </a:schemeClr>
                </a:solidFill>
                <a:latin typeface="微软雅黑" pitchFamily="34" charset="-122"/>
                <a:ea typeface="微软雅黑" pitchFamily="34" charset="-122"/>
              </a:rPr>
              <a:t>定式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思维定式的消极作用</a:t>
            </a:r>
          </a:p>
        </p:txBody>
      </p:sp>
      <p:pic>
        <p:nvPicPr>
          <p:cNvPr id="78850" name="Picture 2" descr="https://img2.baidu.com/it/u=2073806242,1133460313&amp;fm=253&amp;fmt=auto&amp;app=138&amp;f=PNG?w=545&amp;h=5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1726734"/>
            <a:ext cx="4416425" cy="405176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203700" y="1262787"/>
            <a:ext cx="6731000" cy="415498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当一个问题的条件发生质的变化时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思维定式会使解题者墨守成规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难以涌现出新思维</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做出</a:t>
            </a:r>
            <a:r>
              <a:rPr lang="zh-CN" altLang="en-US" sz="2000" dirty="0">
                <a:solidFill>
                  <a:schemeClr val="tx1">
                    <a:lumMod val="75000"/>
                    <a:lumOff val="25000"/>
                  </a:schemeClr>
                </a:solidFill>
                <a:latin typeface="微软雅黑" pitchFamily="34" charset="-122"/>
                <a:ea typeface="微软雅黑" pitchFamily="34" charset="-122"/>
              </a:rPr>
              <a:t>新决策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造成知识和经验的负迁移。</a:t>
            </a: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思维</a:t>
            </a:r>
            <a:r>
              <a:rPr lang="zh-CN" altLang="en-US" sz="2000" dirty="0">
                <a:solidFill>
                  <a:schemeClr val="tx1">
                    <a:lumMod val="75000"/>
                    <a:lumOff val="25000"/>
                  </a:schemeClr>
                </a:solidFill>
                <a:latin typeface="微软雅黑" pitchFamily="34" charset="-122"/>
                <a:ea typeface="微软雅黑" pitchFamily="34" charset="-122"/>
              </a:rPr>
              <a:t>定式所强调</a:t>
            </a:r>
            <a:r>
              <a:rPr lang="zh-CN" altLang="en-US" sz="2000" dirty="0" smtClean="0">
                <a:solidFill>
                  <a:schemeClr val="tx1">
                    <a:lumMod val="75000"/>
                    <a:lumOff val="25000"/>
                  </a:schemeClr>
                </a:solidFill>
                <a:latin typeface="微软雅黑" pitchFamily="34" charset="-122"/>
                <a:ea typeface="微软雅黑" pitchFamily="34" charset="-122"/>
              </a:rPr>
              <a:t>的是</a:t>
            </a:r>
            <a:r>
              <a:rPr lang="zh-CN" altLang="en-US" sz="2000" dirty="0">
                <a:solidFill>
                  <a:schemeClr val="tx1">
                    <a:lumMod val="75000"/>
                    <a:lumOff val="25000"/>
                  </a:schemeClr>
                </a:solidFill>
                <a:latin typeface="微软雅黑" pitchFamily="34" charset="-122"/>
                <a:ea typeface="微软雅黑" pitchFamily="34" charset="-122"/>
              </a:rPr>
              <a:t>事物间的相似性和不变性。当新问题相对于旧问题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是其相似性起主导作用时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由旧问题的求解所形成的思维</a:t>
            </a:r>
            <a:r>
              <a:rPr lang="zh-CN" altLang="en-US" sz="2000" dirty="0" smtClean="0">
                <a:solidFill>
                  <a:schemeClr val="tx1">
                    <a:lumMod val="75000"/>
                    <a:lumOff val="25000"/>
                  </a:schemeClr>
                </a:solidFill>
                <a:latin typeface="微软雅黑" pitchFamily="34" charset="-122"/>
                <a:ea typeface="微软雅黑" pitchFamily="34" charset="-122"/>
              </a:rPr>
              <a:t>定式</a:t>
            </a:r>
            <a:r>
              <a:rPr lang="zh-CN" altLang="en-US" sz="2000" dirty="0">
                <a:solidFill>
                  <a:schemeClr val="tx1">
                    <a:lumMod val="75000"/>
                    <a:lumOff val="25000"/>
                  </a:schemeClr>
                </a:solidFill>
                <a:latin typeface="微软雅黑" pitchFamily="34" charset="-122"/>
                <a:ea typeface="微软雅黑" pitchFamily="34" charset="-122"/>
              </a:rPr>
              <a:t>往往有助于新问题的解决</a:t>
            </a:r>
            <a:r>
              <a:rPr lang="zh-CN" altLang="en-US" sz="2000" dirty="0" smtClean="0">
                <a:solidFill>
                  <a:schemeClr val="tx1">
                    <a:lumMod val="75000"/>
                    <a:lumOff val="25000"/>
                  </a:schemeClr>
                </a:solidFill>
                <a:latin typeface="微软雅黑" pitchFamily="34" charset="-122"/>
                <a:ea typeface="微软雅黑" pitchFamily="34" charset="-122"/>
              </a:rPr>
              <a:t>。而</a:t>
            </a:r>
            <a:r>
              <a:rPr lang="zh-CN" altLang="en-US" sz="2000" dirty="0">
                <a:solidFill>
                  <a:schemeClr val="tx1">
                    <a:lumMod val="75000"/>
                    <a:lumOff val="25000"/>
                  </a:schemeClr>
                </a:solidFill>
                <a:latin typeface="微软雅黑" pitchFamily="34" charset="-122"/>
                <a:ea typeface="微软雅黑" pitchFamily="34" charset="-122"/>
              </a:rPr>
              <a:t>当新问题相对于旧问题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是其差异性起主导作用时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a:t>
            </a:r>
            <a:r>
              <a:rPr lang="zh-CN" altLang="en-US" sz="2000" dirty="0" smtClean="0">
                <a:solidFill>
                  <a:schemeClr val="tx1">
                    <a:lumMod val="75000"/>
                    <a:lumOff val="25000"/>
                  </a:schemeClr>
                </a:solidFill>
                <a:latin typeface="微软雅黑" pitchFamily="34" charset="-122"/>
                <a:ea typeface="微软雅黑" pitchFamily="34" charset="-122"/>
              </a:rPr>
              <a:t>旧问题</a:t>
            </a:r>
            <a:r>
              <a:rPr lang="zh-CN" altLang="en-US" sz="2000" dirty="0">
                <a:solidFill>
                  <a:schemeClr val="tx1">
                    <a:lumMod val="75000"/>
                    <a:lumOff val="25000"/>
                  </a:schemeClr>
                </a:solidFill>
                <a:latin typeface="微软雅黑" pitchFamily="34" charset="-122"/>
                <a:ea typeface="微软雅黑" pitchFamily="34" charset="-122"/>
              </a:rPr>
              <a:t>的求解所形成的思维定式则往往有碍于新问题的解决</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当两次思维活动属于同类性质时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前次</a:t>
            </a:r>
            <a:r>
              <a:rPr lang="zh-CN" altLang="en-US" sz="2000" dirty="0">
                <a:solidFill>
                  <a:schemeClr val="tx1">
                    <a:lumMod val="75000"/>
                    <a:lumOff val="25000"/>
                  </a:schemeClr>
                </a:solidFill>
                <a:latin typeface="微软雅黑" pitchFamily="34" charset="-122"/>
                <a:ea typeface="微软雅黑" pitchFamily="34" charset="-122"/>
              </a:rPr>
              <a:t>思维活动会对后次思维活动起正确的引导作用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当两次思维活动属于异类性质时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前次思维</a:t>
            </a:r>
            <a:r>
              <a:rPr lang="zh-CN" altLang="en-US" sz="2000" dirty="0">
                <a:solidFill>
                  <a:schemeClr val="tx1">
                    <a:lumMod val="75000"/>
                    <a:lumOff val="25000"/>
                  </a:schemeClr>
                </a:solidFill>
                <a:latin typeface="微软雅黑" pitchFamily="34" charset="-122"/>
                <a:ea typeface="微软雅黑" pitchFamily="34" charset="-122"/>
              </a:rPr>
              <a:t>活动会对后次思维活动起错误的引导作用。</a:t>
            </a:r>
          </a:p>
        </p:txBody>
      </p:sp>
    </p:spTree>
    <p:extLst>
      <p:ext uri="{BB962C8B-B14F-4D97-AF65-F5344CB8AC3E}">
        <p14:creationId xmlns:p14="http://schemas.microsoft.com/office/powerpoint/2010/main" val="14498531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ppt_x"/>
                                          </p:val>
                                        </p:tav>
                                        <p:tav tm="100000">
                                          <p:val>
                                            <p:strVal val="#ppt_x"/>
                                          </p:val>
                                        </p:tav>
                                      </p:tavLst>
                                    </p:anim>
                                    <p:anim calcmode="lin" valueType="num">
                                      <p:cBhvr additive="base">
                                        <p:cTn id="8" dur="500" fill="hold"/>
                                        <p:tgtEl>
                                          <p:spTgt spid="788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从众型创新思维障碍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39117"/>
            <a:ext cx="11391900" cy="2184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从众</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即指一切服从众人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按众人的意志说话</a:t>
            </a:r>
            <a:r>
              <a:rPr lang="zh-CN" altLang="en-US" sz="2000" dirty="0" smtClean="0">
                <a:solidFill>
                  <a:schemeClr val="bg1"/>
                </a:solidFill>
                <a:latin typeface="微软雅黑" pitchFamily="34" charset="-122"/>
                <a:ea typeface="微软雅黑" pitchFamily="34" charset="-122"/>
                <a:sym typeface="微软雅黑" pitchFamily="34" charset="-122"/>
              </a:rPr>
              <a:t>、办事</a:t>
            </a:r>
            <a:r>
              <a:rPr lang="zh-CN" altLang="en-US" sz="2000" dirty="0">
                <a:solidFill>
                  <a:schemeClr val="bg1"/>
                </a:solidFill>
                <a:latin typeface="微软雅黑" pitchFamily="34" charset="-122"/>
                <a:ea typeface="微软雅黑" pitchFamily="34" charset="-122"/>
                <a:sym typeface="微软雅黑" pitchFamily="34" charset="-122"/>
              </a:rPr>
              <a:t>的心理和行为现象</a:t>
            </a:r>
            <a:r>
              <a:rPr lang="zh-CN" altLang="en-US" sz="2000" dirty="0" smtClean="0">
                <a:solidFill>
                  <a:schemeClr val="bg1"/>
                </a:solidFill>
                <a:latin typeface="微软雅黑" pitchFamily="34" charset="-122"/>
                <a:ea typeface="微软雅黑" pitchFamily="34" charset="-122"/>
                <a:sym typeface="微软雅黑" pitchFamily="34" charset="-122"/>
              </a:rPr>
              <a:t>。通俗</a:t>
            </a:r>
            <a:r>
              <a:rPr lang="zh-CN" altLang="en-US" sz="2000" dirty="0">
                <a:solidFill>
                  <a:schemeClr val="bg1"/>
                </a:solidFill>
                <a:latin typeface="微软雅黑" pitchFamily="34" charset="-122"/>
                <a:ea typeface="微软雅黑" pitchFamily="34" charset="-122"/>
                <a:sym typeface="微软雅黑" pitchFamily="34" charset="-122"/>
              </a:rPr>
              <a:t>来说</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就是“随大流”</a:t>
            </a:r>
            <a:r>
              <a:rPr lang="zh-CN" altLang="en-US" sz="2000" dirty="0">
                <a:solidFill>
                  <a:schemeClr val="bg1"/>
                </a:solidFill>
                <a:latin typeface="微软雅黑" pitchFamily="34" charset="-122"/>
                <a:ea typeface="微软雅黑" pitchFamily="34" charset="-122"/>
                <a:sym typeface="微软雅黑" pitchFamily="34" charset="-122"/>
              </a:rPr>
              <a:t>。 它是思维定式中最常见</a:t>
            </a:r>
            <a:r>
              <a:rPr lang="zh-CN" altLang="en-US" sz="2000" dirty="0" smtClean="0">
                <a:solidFill>
                  <a:schemeClr val="bg1"/>
                </a:solidFill>
                <a:latin typeface="微软雅黑" pitchFamily="34" charset="-122"/>
                <a:ea typeface="微软雅黑" pitchFamily="34" charset="-122"/>
                <a:sym typeface="微软雅黑" pitchFamily="34" charset="-122"/>
              </a:rPr>
              <a:t>、最</a:t>
            </a:r>
            <a:r>
              <a:rPr lang="zh-CN" altLang="en-US" sz="2000" dirty="0">
                <a:solidFill>
                  <a:schemeClr val="bg1"/>
                </a:solidFill>
                <a:latin typeface="微软雅黑" pitchFamily="34" charset="-122"/>
                <a:ea typeface="微软雅黑" pitchFamily="34" charset="-122"/>
                <a:sym typeface="微软雅黑" pitchFamily="34" charset="-122"/>
              </a:rPr>
              <a:t>典型的表现之一</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思维</a:t>
            </a:r>
            <a:r>
              <a:rPr lang="zh-CN" altLang="en-US" sz="2000" dirty="0">
                <a:solidFill>
                  <a:schemeClr val="bg1"/>
                </a:solidFill>
                <a:latin typeface="微软雅黑" pitchFamily="34" charset="-122"/>
                <a:ea typeface="微软雅黑" pitchFamily="34" charset="-122"/>
                <a:sym typeface="微软雅黑" pitchFamily="34" charset="-122"/>
              </a:rPr>
              <a:t>从众倾向比较强烈</a:t>
            </a:r>
            <a:r>
              <a:rPr lang="zh-CN" altLang="en-US" sz="2000" dirty="0" smtClean="0">
                <a:solidFill>
                  <a:schemeClr val="bg1"/>
                </a:solidFill>
                <a:latin typeface="微软雅黑" pitchFamily="34" charset="-122"/>
                <a:ea typeface="微软雅黑" pitchFamily="34" charset="-122"/>
                <a:sym typeface="微软雅黑" pitchFamily="34" charset="-122"/>
              </a:rPr>
              <a:t>的人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在认识事物</a:t>
            </a:r>
            <a:r>
              <a:rPr lang="zh-CN" altLang="en-US" sz="2000" dirty="0" smtClean="0">
                <a:solidFill>
                  <a:schemeClr val="bg1"/>
                </a:solidFill>
                <a:latin typeface="微软雅黑" pitchFamily="34" charset="-122"/>
                <a:ea typeface="微软雅黑" pitchFamily="34" charset="-122"/>
                <a:sym typeface="微软雅黑" pitchFamily="34" charset="-122"/>
              </a:rPr>
              <a:t>、判断</a:t>
            </a:r>
            <a:r>
              <a:rPr lang="zh-CN" altLang="en-US" sz="2000" dirty="0">
                <a:solidFill>
                  <a:schemeClr val="bg1"/>
                </a:solidFill>
                <a:latin typeface="微软雅黑" pitchFamily="34" charset="-122"/>
                <a:ea typeface="微软雅黑" pitchFamily="34" charset="-122"/>
                <a:sym typeface="微软雅黑" pitchFamily="34" charset="-122"/>
              </a:rPr>
              <a:t>是非的时候</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往往是附和多数</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人云亦云</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缺乏自己的独立思考</a:t>
            </a:r>
            <a:r>
              <a:rPr lang="zh-CN" altLang="en-US" sz="2000" dirty="0" smtClean="0">
                <a:solidFill>
                  <a:schemeClr val="bg1"/>
                </a:solidFill>
                <a:latin typeface="微软雅黑" pitchFamily="34" charset="-122"/>
                <a:ea typeface="微软雅黑" pitchFamily="34" charset="-122"/>
                <a:sym typeface="微软雅黑" pitchFamily="34" charset="-122"/>
              </a:rPr>
              <a:t>和主见。从众</a:t>
            </a:r>
            <a:r>
              <a:rPr lang="zh-CN" altLang="en-US" sz="2000" dirty="0">
                <a:solidFill>
                  <a:schemeClr val="bg1"/>
                </a:solidFill>
                <a:latin typeface="微软雅黑" pitchFamily="34" charset="-122"/>
                <a:ea typeface="微软雅黑" pitchFamily="34" charset="-122"/>
                <a:sym typeface="微软雅黑" pitchFamily="34" charset="-122"/>
              </a:rPr>
              <a:t>对个人来说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使人有一种归属感和安全感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能够消除孤单和恐惧心理</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也是</a:t>
            </a:r>
            <a:r>
              <a:rPr lang="zh-CN" altLang="en-US" sz="2000" dirty="0" smtClean="0">
                <a:solidFill>
                  <a:schemeClr val="bg1"/>
                </a:solidFill>
                <a:latin typeface="微软雅黑" pitchFamily="34" charset="-122"/>
                <a:ea typeface="微软雅黑" pitchFamily="34" charset="-122"/>
                <a:sym typeface="微软雅黑" pitchFamily="34" charset="-122"/>
              </a:rPr>
              <a:t>一种</a:t>
            </a:r>
            <a:r>
              <a:rPr lang="zh-CN" altLang="en-US" sz="2000" dirty="0">
                <a:solidFill>
                  <a:schemeClr val="bg1"/>
                </a:solidFill>
                <a:latin typeface="微软雅黑" pitchFamily="34" charset="-122"/>
                <a:ea typeface="微软雅黑" pitchFamily="34" charset="-122"/>
                <a:sym typeface="微软雅黑" pitchFamily="34" charset="-122"/>
              </a:rPr>
              <a:t>比较保险的处世态度</a:t>
            </a:r>
            <a:r>
              <a:rPr lang="zh-CN" altLang="en-US" sz="2000" dirty="0" smtClean="0">
                <a:solidFill>
                  <a:schemeClr val="bg1"/>
                </a:solidFill>
                <a:latin typeface="微软雅黑" pitchFamily="34" charset="-122"/>
                <a:ea typeface="微软雅黑" pitchFamily="34" charset="-122"/>
                <a:sym typeface="微软雅黑" pitchFamily="34" charset="-122"/>
              </a:rPr>
              <a:t>。具有</a:t>
            </a:r>
            <a:r>
              <a:rPr lang="zh-CN" altLang="en-US" sz="2000" dirty="0">
                <a:solidFill>
                  <a:schemeClr val="bg1"/>
                </a:solidFill>
                <a:latin typeface="微软雅黑" pitchFamily="34" charset="-122"/>
                <a:ea typeface="微软雅黑" pitchFamily="34" charset="-122"/>
                <a:sym typeface="微软雅黑" pitchFamily="34" charset="-122"/>
              </a:rPr>
              <a:t>从众思维定式的人不仅没有主见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在一定情况下甚至会</a:t>
            </a:r>
            <a:r>
              <a:rPr lang="zh-CN" altLang="en-US" sz="2000" dirty="0" smtClean="0">
                <a:solidFill>
                  <a:schemeClr val="bg1"/>
                </a:solidFill>
                <a:latin typeface="微软雅黑" pitchFamily="34" charset="-122"/>
                <a:ea typeface="微软雅黑" pitchFamily="34" charset="-122"/>
                <a:sym typeface="微软雅黑" pitchFamily="34" charset="-122"/>
              </a:rPr>
              <a:t>随着众人</a:t>
            </a:r>
            <a:r>
              <a:rPr lang="zh-CN" altLang="en-US" sz="2000" dirty="0">
                <a:solidFill>
                  <a:schemeClr val="bg1"/>
                </a:solidFill>
                <a:latin typeface="微软雅黑" pitchFamily="34" charset="-122"/>
                <a:ea typeface="微软雅黑" pitchFamily="34" charset="-122"/>
                <a:sym typeface="微软雅黑" pitchFamily="34" charset="-122"/>
              </a:rPr>
              <a:t>犯错误</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当然更不可能有什么创新了。</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80166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权威型创新思维障碍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315267"/>
            <a:ext cx="11391900" cy="2585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在思维领域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不少人习惯于引证权威的观点</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不假思索地以权威的是非为是非</a:t>
            </a:r>
            <a:r>
              <a:rPr lang="zh-CN" altLang="en-US" sz="2000" dirty="0" smtClean="0">
                <a:solidFill>
                  <a:schemeClr val="bg1"/>
                </a:solidFill>
                <a:latin typeface="微软雅黑" pitchFamily="34" charset="-122"/>
                <a:ea typeface="微软雅黑" pitchFamily="34" charset="-122"/>
                <a:sym typeface="微软雅黑" pitchFamily="34" charset="-122"/>
              </a:rPr>
              <a:t>。这些</a:t>
            </a:r>
            <a:r>
              <a:rPr lang="zh-CN" altLang="en-US" sz="2000" dirty="0">
                <a:solidFill>
                  <a:schemeClr val="bg1"/>
                </a:solidFill>
                <a:latin typeface="微软雅黑" pitchFamily="34" charset="-122"/>
                <a:ea typeface="微软雅黑" pitchFamily="34" charset="-122"/>
                <a:sym typeface="微软雅黑" pitchFamily="34" charset="-122"/>
              </a:rPr>
              <a:t>都源于对权威的某种崇拜</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人们</a:t>
            </a:r>
            <a:r>
              <a:rPr lang="zh-CN" altLang="en-US" sz="2000" dirty="0">
                <a:solidFill>
                  <a:schemeClr val="bg1"/>
                </a:solidFill>
                <a:latin typeface="微软雅黑" pitchFamily="34" charset="-122"/>
                <a:ea typeface="微软雅黑" pitchFamily="34" charset="-122"/>
                <a:sym typeface="微软雅黑" pitchFamily="34" charset="-122"/>
              </a:rPr>
              <a:t>对权威普遍存在崇拜之情</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这是可以理解的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然而这种尊崇</a:t>
            </a:r>
            <a:r>
              <a:rPr lang="zh-CN" altLang="en-US" sz="2000" dirty="0" smtClean="0">
                <a:solidFill>
                  <a:schemeClr val="bg1"/>
                </a:solidFill>
                <a:latin typeface="微软雅黑" pitchFamily="34" charset="-122"/>
                <a:ea typeface="微软雅黑" pitchFamily="34" charset="-122"/>
                <a:sym typeface="微软雅黑" pitchFamily="34" charset="-122"/>
              </a:rPr>
              <a:t>常常</a:t>
            </a:r>
            <a:r>
              <a:rPr lang="zh-CN" altLang="en-US" sz="2000" dirty="0">
                <a:solidFill>
                  <a:schemeClr val="bg1"/>
                </a:solidFill>
                <a:latin typeface="微软雅黑" pitchFamily="34" charset="-122"/>
                <a:ea typeface="微软雅黑" pitchFamily="34" charset="-122"/>
                <a:sym typeface="微软雅黑" pitchFamily="34" charset="-122"/>
              </a:rPr>
              <a:t>演变为神化和迷信</a:t>
            </a:r>
            <a:r>
              <a:rPr lang="zh-CN" altLang="en-US" sz="2000" dirty="0" smtClean="0">
                <a:solidFill>
                  <a:schemeClr val="bg1"/>
                </a:solidFill>
                <a:latin typeface="微软雅黑" pitchFamily="34" charset="-122"/>
                <a:ea typeface="微软雅黑" pitchFamily="34" charset="-122"/>
                <a:sym typeface="微软雅黑" pitchFamily="34" charset="-122"/>
              </a:rPr>
              <a:t>。一旦</a:t>
            </a:r>
            <a:r>
              <a:rPr lang="zh-CN" altLang="en-US" sz="2000" dirty="0">
                <a:solidFill>
                  <a:schemeClr val="bg1"/>
                </a:solidFill>
                <a:latin typeface="微软雅黑" pitchFamily="34" charset="-122"/>
                <a:ea typeface="微软雅黑" pitchFamily="34" charset="-122"/>
                <a:sym typeface="微软雅黑" pitchFamily="34" charset="-122"/>
              </a:rPr>
              <a:t>发现与权威相违背的观点或理论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便想当然地认为其必错</a:t>
            </a:r>
            <a:r>
              <a:rPr lang="zh-CN" altLang="en-US" sz="2000" dirty="0" smtClean="0">
                <a:solidFill>
                  <a:schemeClr val="bg1"/>
                </a:solidFill>
                <a:latin typeface="微软雅黑" pitchFamily="34" charset="-122"/>
                <a:ea typeface="微软雅黑" pitchFamily="34" charset="-122"/>
                <a:sym typeface="微软雅黑" pitchFamily="34" charset="-122"/>
              </a:rPr>
              <a:t>无疑</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甚至大张挞伐</a:t>
            </a:r>
            <a:r>
              <a:rPr lang="zh-CN" altLang="en-US" sz="2000" dirty="0" smtClean="0">
                <a:solidFill>
                  <a:schemeClr val="bg1"/>
                </a:solidFill>
                <a:latin typeface="微软雅黑" pitchFamily="34" charset="-122"/>
                <a:ea typeface="微软雅黑" pitchFamily="34" charset="-122"/>
                <a:sym typeface="微软雅黑" pitchFamily="34" charset="-122"/>
              </a:rPr>
              <a:t>。这</a:t>
            </a:r>
            <a:r>
              <a:rPr lang="zh-CN" altLang="en-US" sz="2000" dirty="0">
                <a:solidFill>
                  <a:schemeClr val="bg1"/>
                </a:solidFill>
                <a:latin typeface="微软雅黑" pitchFamily="34" charset="-122"/>
                <a:ea typeface="微软雅黑" pitchFamily="34" charset="-122"/>
                <a:sym typeface="微软雅黑" pitchFamily="34" charset="-122"/>
              </a:rPr>
              <a:t>就是创新思维的另一重大障碍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即权威型障碍</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质疑观念的核心特征是它的</a:t>
            </a:r>
            <a:r>
              <a:rPr lang="zh-CN" altLang="en-US" sz="2000" dirty="0" smtClean="0">
                <a:solidFill>
                  <a:schemeClr val="bg1"/>
                </a:solidFill>
                <a:latin typeface="微软雅黑" pitchFamily="34" charset="-122"/>
                <a:ea typeface="微软雅黑" pitchFamily="34" charset="-122"/>
                <a:sym typeface="微软雅黑" pitchFamily="34" charset="-122"/>
              </a:rPr>
              <a:t>疑问性</a:t>
            </a:r>
            <a:r>
              <a:rPr lang="en-US" altLang="zh-CN" sz="2000" dirty="0" smtClean="0">
                <a:solidFill>
                  <a:schemeClr val="bg1"/>
                </a:solidFill>
                <a:latin typeface="微软雅黑" pitchFamily="34" charset="-122"/>
                <a:ea typeface="微软雅黑" pitchFamily="34" charset="-122"/>
                <a:sym typeface="微软雅黑" pitchFamily="34" charset="-122"/>
              </a:rPr>
              <a:t>—— </a:t>
            </a:r>
            <a:r>
              <a:rPr lang="en-US" altLang="zh-CN" sz="2000" dirty="0">
                <a:solidFill>
                  <a:schemeClr val="bg1"/>
                </a:solidFill>
                <a:latin typeface="微软雅黑" pitchFamily="34" charset="-122"/>
                <a:ea typeface="微软雅黑" pitchFamily="34" charset="-122"/>
                <a:sym typeface="微软雅黑" pitchFamily="34" charset="-122"/>
              </a:rPr>
              <a:t>“</a:t>
            </a:r>
            <a:r>
              <a:rPr lang="zh-CN" altLang="en-US" sz="2000" dirty="0">
                <a:solidFill>
                  <a:schemeClr val="bg1"/>
                </a:solidFill>
                <a:latin typeface="微软雅黑" pitchFamily="34" charset="-122"/>
                <a:ea typeface="微软雅黑" pitchFamily="34" charset="-122"/>
                <a:sym typeface="微软雅黑" pitchFamily="34" charset="-122"/>
              </a:rPr>
              <a:t>为什么</a:t>
            </a:r>
            <a:r>
              <a:rPr lang="zh-CN" altLang="en-US" sz="2000" dirty="0" smtClean="0">
                <a:solidFill>
                  <a:schemeClr val="bg1"/>
                </a:solidFill>
                <a:latin typeface="微软雅黑" pitchFamily="34" charset="-122"/>
                <a:ea typeface="微软雅黑" pitchFamily="34" charset="-122"/>
                <a:sym typeface="微软雅黑" pitchFamily="34" charset="-122"/>
              </a:rPr>
              <a:t>”或“是什么”。对</a:t>
            </a:r>
            <a:r>
              <a:rPr lang="zh-CN" altLang="en-US" sz="2000" dirty="0">
                <a:solidFill>
                  <a:schemeClr val="bg1"/>
                </a:solidFill>
                <a:latin typeface="微软雅黑" pitchFamily="34" charset="-122"/>
                <a:ea typeface="微软雅黑" pitchFamily="34" charset="-122"/>
                <a:sym typeface="微软雅黑" pitchFamily="34" charset="-122"/>
              </a:rPr>
              <a:t>权威的质疑不是信口开河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而是需要理论和实践的论证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最终</a:t>
            </a:r>
            <a:r>
              <a:rPr lang="zh-CN" altLang="en-US" sz="2000" dirty="0" smtClean="0">
                <a:solidFill>
                  <a:schemeClr val="bg1"/>
                </a:solidFill>
                <a:latin typeface="微软雅黑" pitchFamily="34" charset="-122"/>
                <a:ea typeface="微软雅黑" pitchFamily="34" charset="-122"/>
                <a:sym typeface="微软雅黑" pitchFamily="34" charset="-122"/>
              </a:rPr>
              <a:t>验证</a:t>
            </a:r>
            <a:r>
              <a:rPr lang="zh-CN" altLang="en-US" sz="2000" dirty="0">
                <a:solidFill>
                  <a:schemeClr val="bg1"/>
                </a:solidFill>
                <a:latin typeface="微软雅黑" pitchFamily="34" charset="-122"/>
                <a:ea typeface="微软雅黑" pitchFamily="34" charset="-122"/>
                <a:sym typeface="微软雅黑" pitchFamily="34" charset="-122"/>
              </a:rPr>
              <a:t>自己的怀疑是正确的。</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280469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书本型创新思维障碍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46766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读书时不怀疑、 不辨别</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而是全盘接受</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书本上怎样说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自己也就</a:t>
            </a:r>
            <a:r>
              <a:rPr lang="zh-CN" altLang="en-US" sz="2000" dirty="0" smtClean="0">
                <a:solidFill>
                  <a:schemeClr val="bg1"/>
                </a:solidFill>
                <a:latin typeface="微软雅黑" pitchFamily="34" charset="-122"/>
                <a:ea typeface="微软雅黑" pitchFamily="34" charset="-122"/>
                <a:sym typeface="微软雅黑" pitchFamily="34" charset="-122"/>
              </a:rPr>
              <a:t>怎样</a:t>
            </a:r>
            <a:r>
              <a:rPr lang="zh-CN" altLang="en-US" sz="2000" dirty="0">
                <a:solidFill>
                  <a:schemeClr val="bg1"/>
                </a:solidFill>
                <a:latin typeface="微软雅黑" pitchFamily="34" charset="-122"/>
                <a:ea typeface="微软雅黑" pitchFamily="34" charset="-122"/>
                <a:sym typeface="微软雅黑" pitchFamily="34" charset="-122"/>
              </a:rPr>
              <a:t>说、 怎样做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最终被书本所主宰</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成了书本</a:t>
            </a:r>
            <a:r>
              <a:rPr lang="zh-CN" altLang="en-US" sz="2000" dirty="0" smtClean="0">
                <a:solidFill>
                  <a:schemeClr val="bg1"/>
                </a:solidFill>
                <a:latin typeface="微软雅黑" pitchFamily="34" charset="-122"/>
                <a:ea typeface="微软雅黑" pitchFamily="34" charset="-122"/>
                <a:sym typeface="微软雅黑" pitchFamily="34" charset="-122"/>
              </a:rPr>
              <a:t>的“奴隶”。这种</a:t>
            </a:r>
            <a:r>
              <a:rPr lang="zh-CN" altLang="en-US" sz="2000" dirty="0">
                <a:solidFill>
                  <a:schemeClr val="bg1"/>
                </a:solidFill>
                <a:latin typeface="微软雅黑" pitchFamily="34" charset="-122"/>
                <a:ea typeface="微软雅黑" pitchFamily="34" charset="-122"/>
                <a:sym typeface="微软雅黑" pitchFamily="34" charset="-122"/>
              </a:rPr>
              <a:t>读书的态度是错误的</a:t>
            </a:r>
            <a:r>
              <a:rPr lang="zh-CN" altLang="en-US" sz="2000" dirty="0" smtClean="0">
                <a:solidFill>
                  <a:schemeClr val="bg1"/>
                </a:solidFill>
                <a:latin typeface="微软雅黑" pitchFamily="34" charset="-122"/>
                <a:ea typeface="微软雅黑" pitchFamily="34" charset="-122"/>
                <a:sym typeface="微软雅黑" pitchFamily="34" charset="-122"/>
              </a:rPr>
              <a:t>、有害</a:t>
            </a:r>
            <a:r>
              <a:rPr lang="zh-CN" altLang="en-US" sz="2000" dirty="0">
                <a:solidFill>
                  <a:schemeClr val="bg1"/>
                </a:solidFill>
                <a:latin typeface="微软雅黑" pitchFamily="34" charset="-122"/>
                <a:ea typeface="微软雅黑" pitchFamily="34" charset="-122"/>
                <a:sym typeface="微软雅黑" pitchFamily="34" charset="-122"/>
              </a:rPr>
              <a:t>的</a:t>
            </a:r>
            <a:r>
              <a:rPr lang="zh-CN" altLang="en-US" sz="2000" dirty="0" smtClean="0">
                <a:solidFill>
                  <a:schemeClr val="bg1"/>
                </a:solidFill>
                <a:latin typeface="微软雅黑" pitchFamily="34" charset="-122"/>
                <a:ea typeface="微软雅黑" pitchFamily="34" charset="-122"/>
                <a:sym typeface="微软雅黑" pitchFamily="34" charset="-122"/>
              </a:rPr>
              <a:t>。书</a:t>
            </a:r>
            <a:r>
              <a:rPr lang="zh-CN" altLang="en-US" sz="2000" dirty="0">
                <a:solidFill>
                  <a:schemeClr val="bg1"/>
                </a:solidFill>
                <a:latin typeface="微软雅黑" pitchFamily="34" charset="-122"/>
                <a:ea typeface="微软雅黑" pitchFamily="34" charset="-122"/>
                <a:sym typeface="微软雅黑" pitchFamily="34" charset="-122"/>
              </a:rPr>
              <a:t>是人类知识和实践经验的总结</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是人类进步的阶梯</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书当然还是应该读的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但是一定</a:t>
            </a:r>
            <a:r>
              <a:rPr lang="zh-CN" altLang="en-US" sz="2000" dirty="0">
                <a:solidFill>
                  <a:schemeClr val="bg1"/>
                </a:solidFill>
                <a:latin typeface="微软雅黑" pitchFamily="34" charset="-122"/>
                <a:ea typeface="微软雅黑" pitchFamily="34" charset="-122"/>
                <a:sym typeface="微软雅黑" pitchFamily="34" charset="-122"/>
              </a:rPr>
              <a:t>要采取怀疑和批判的态度去读</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否则</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就无法判断正确与错误</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因此</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当理论与事实发生矛盾的时候</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人们</a:t>
            </a:r>
            <a:r>
              <a:rPr lang="zh-CN" altLang="en-US" sz="2000" dirty="0">
                <a:solidFill>
                  <a:schemeClr val="bg1"/>
                </a:solidFill>
                <a:latin typeface="微软雅黑" pitchFamily="34" charset="-122"/>
                <a:ea typeface="微软雅黑" pitchFamily="34" charset="-122"/>
                <a:sym typeface="微软雅黑" pitchFamily="34" charset="-122"/>
              </a:rPr>
              <a:t>只能修改理论使之与事实相适应</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而不应该本末倒置地要求事实去符合理论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这</a:t>
            </a:r>
            <a:r>
              <a:rPr lang="zh-CN" altLang="en-US" sz="2000" dirty="0" smtClean="0">
                <a:solidFill>
                  <a:schemeClr val="bg1"/>
                </a:solidFill>
                <a:latin typeface="微软雅黑" pitchFamily="34" charset="-122"/>
                <a:ea typeface="微软雅黑" pitchFamily="34" charset="-122"/>
                <a:sym typeface="微软雅黑" pitchFamily="34" charset="-122"/>
              </a:rPr>
              <a:t>才是唯一</a:t>
            </a:r>
            <a:r>
              <a:rPr lang="zh-CN" altLang="en-US" sz="2000" dirty="0">
                <a:solidFill>
                  <a:schemeClr val="bg1"/>
                </a:solidFill>
                <a:latin typeface="微软雅黑" pitchFamily="34" charset="-122"/>
                <a:ea typeface="微软雅黑" pitchFamily="34" charset="-122"/>
                <a:sym typeface="微软雅黑" pitchFamily="34" charset="-122"/>
              </a:rPr>
              <a:t>正确的选择。</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222725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经验型创新思维障碍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50576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经验是具有稳定性的东西</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也有其负面效应</a:t>
            </a:r>
            <a:r>
              <a:rPr lang="zh-CN" altLang="en-US" sz="2000" dirty="0" smtClean="0">
                <a:solidFill>
                  <a:schemeClr val="bg1"/>
                </a:solidFill>
                <a:latin typeface="微软雅黑" pitchFamily="34" charset="-122"/>
                <a:ea typeface="微软雅黑" pitchFamily="34" charset="-122"/>
                <a:sym typeface="微软雅黑" pitchFamily="34" charset="-122"/>
              </a:rPr>
              <a:t>。表现</a:t>
            </a:r>
            <a:r>
              <a:rPr lang="zh-CN" altLang="en-US" sz="2000" dirty="0">
                <a:solidFill>
                  <a:schemeClr val="bg1"/>
                </a:solidFill>
                <a:latin typeface="微软雅黑" pitchFamily="34" charset="-122"/>
                <a:ea typeface="微软雅黑" pitchFamily="34" charset="-122"/>
                <a:sym typeface="微软雅黑" pitchFamily="34" charset="-122"/>
              </a:rPr>
              <a:t>就是</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可能</a:t>
            </a:r>
            <a:r>
              <a:rPr lang="zh-CN" altLang="en-US" sz="2000" dirty="0" smtClean="0">
                <a:solidFill>
                  <a:schemeClr val="bg1"/>
                </a:solidFill>
                <a:latin typeface="微软雅黑" pitchFamily="34" charset="-122"/>
                <a:ea typeface="微软雅黑" pitchFamily="34" charset="-122"/>
                <a:sym typeface="微软雅黑" pitchFamily="34" charset="-122"/>
              </a:rPr>
              <a:t>导致</a:t>
            </a:r>
            <a:r>
              <a:rPr lang="zh-CN" altLang="en-US" sz="2000" dirty="0">
                <a:solidFill>
                  <a:schemeClr val="bg1"/>
                </a:solidFill>
                <a:latin typeface="微软雅黑" pitchFamily="34" charset="-122"/>
                <a:ea typeface="微软雅黑" pitchFamily="34" charset="-122"/>
                <a:sym typeface="微软雅黑" pitchFamily="34" charset="-122"/>
              </a:rPr>
              <a:t>人们对经验的过分依赖</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形成固定的思维模式</a:t>
            </a:r>
            <a:r>
              <a:rPr lang="zh-CN" altLang="en-US" sz="2000" dirty="0" smtClean="0">
                <a:solidFill>
                  <a:schemeClr val="bg1"/>
                </a:solidFill>
                <a:latin typeface="微软雅黑" pitchFamily="34" charset="-122"/>
                <a:ea typeface="微软雅黑" pitchFamily="34" charset="-122"/>
                <a:sym typeface="微软雅黑" pitchFamily="34" charset="-122"/>
              </a:rPr>
              <a:t>。这样一来</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就会削弱人们头脑的</a:t>
            </a:r>
            <a:r>
              <a:rPr lang="zh-CN" altLang="en-US" sz="2000" dirty="0" smtClean="0">
                <a:solidFill>
                  <a:schemeClr val="bg1"/>
                </a:solidFill>
                <a:latin typeface="微软雅黑" pitchFamily="34" charset="-122"/>
                <a:ea typeface="微软雅黑" pitchFamily="34" charset="-122"/>
                <a:sym typeface="微软雅黑" pitchFamily="34" charset="-122"/>
              </a:rPr>
              <a:t>想象力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制约人们的创新意识</a:t>
            </a:r>
            <a:r>
              <a:rPr lang="zh-CN" altLang="en-US" sz="2000" dirty="0" smtClean="0">
                <a:solidFill>
                  <a:schemeClr val="bg1"/>
                </a:solidFill>
                <a:latin typeface="微软雅黑" pitchFamily="34" charset="-122"/>
                <a:ea typeface="微软雅黑" pitchFamily="34" charset="-122"/>
                <a:sym typeface="微软雅黑" pitchFamily="34" charset="-122"/>
              </a:rPr>
              <a:t>。这就是说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经验具有很大的狭隘性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在某种情况下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甚至</a:t>
            </a:r>
            <a:r>
              <a:rPr lang="zh-CN" altLang="en-US" sz="2000" dirty="0" smtClean="0">
                <a:solidFill>
                  <a:schemeClr val="bg1"/>
                </a:solidFill>
                <a:latin typeface="微软雅黑" pitchFamily="34" charset="-122"/>
                <a:ea typeface="微软雅黑" pitchFamily="34" charset="-122"/>
                <a:sym typeface="微软雅黑" pitchFamily="34" charset="-122"/>
              </a:rPr>
              <a:t>可能成为</a:t>
            </a:r>
            <a:r>
              <a:rPr lang="zh-CN" altLang="en-US" sz="2000" dirty="0">
                <a:solidFill>
                  <a:schemeClr val="bg1"/>
                </a:solidFill>
                <a:latin typeface="微软雅黑" pitchFamily="34" charset="-122"/>
                <a:ea typeface="微软雅黑" pitchFamily="34" charset="-122"/>
                <a:sym typeface="微软雅黑" pitchFamily="34" charset="-122"/>
              </a:rPr>
              <a:t>束缚人们思维的枷锁</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过分相信和依赖自己现有的优势从而意外跌倒的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这种情况在现实中并不少见。 从</a:t>
            </a:r>
            <a:r>
              <a:rPr lang="zh-CN" altLang="en-US" sz="2000" dirty="0" smtClean="0">
                <a:solidFill>
                  <a:schemeClr val="bg1"/>
                </a:solidFill>
                <a:latin typeface="微软雅黑" pitchFamily="34" charset="-122"/>
                <a:ea typeface="微软雅黑" pitchFamily="34" charset="-122"/>
                <a:sym typeface="微软雅黑" pitchFamily="34" charset="-122"/>
              </a:rPr>
              <a:t>方法论</a:t>
            </a:r>
            <a:r>
              <a:rPr lang="zh-CN" altLang="en-US" sz="2000" dirty="0">
                <a:solidFill>
                  <a:schemeClr val="bg1"/>
                </a:solidFill>
                <a:latin typeface="微软雅黑" pitchFamily="34" charset="-122"/>
                <a:ea typeface="微软雅黑" pitchFamily="34" charset="-122"/>
                <a:sym typeface="微软雅黑" pitchFamily="34" charset="-122"/>
              </a:rPr>
              <a:t>上说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这是被过去成功的经验和方法所束缚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忽视了原有优势在认识和实践上存在</a:t>
            </a:r>
            <a:r>
              <a:rPr lang="zh-CN" altLang="en-US" sz="2000" dirty="0" smtClean="0">
                <a:solidFill>
                  <a:schemeClr val="bg1"/>
                </a:solidFill>
                <a:latin typeface="微软雅黑" pitchFamily="34" charset="-122"/>
                <a:ea typeface="微软雅黑" pitchFamily="34" charset="-122"/>
                <a:sym typeface="微软雅黑" pitchFamily="34" charset="-122"/>
              </a:rPr>
              <a:t>的局限性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陷入了盲目性的误区</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因而在面对新情况时就出现了不适应。</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07635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五</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自我中心型创新思维障碍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07367"/>
            <a:ext cx="1139190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“自我中心型” 就是 “自以为是”。在这种思维定式的束缚下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个人的思考以自己为中心</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听不进别人的意见和建议</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总认为</a:t>
            </a:r>
            <a:r>
              <a:rPr lang="zh-CN" altLang="en-US" sz="2000" dirty="0">
                <a:solidFill>
                  <a:schemeClr val="bg1"/>
                </a:solidFill>
                <a:latin typeface="微软雅黑" pitchFamily="34" charset="-122"/>
                <a:ea typeface="微软雅黑" pitchFamily="34" charset="-122"/>
                <a:sym typeface="微软雅黑" pitchFamily="34" charset="-122"/>
              </a:rPr>
              <a:t>自己的思考没有任何问题</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是完全正确的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甚至认为就是真理</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岂知</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所谓“真理”都是</a:t>
            </a:r>
            <a:r>
              <a:rPr lang="zh-CN" altLang="en-US" sz="2000" dirty="0">
                <a:solidFill>
                  <a:schemeClr val="bg1"/>
                </a:solidFill>
                <a:latin typeface="微软雅黑" pitchFamily="34" charset="-122"/>
                <a:ea typeface="微软雅黑" pitchFamily="34" charset="-122"/>
                <a:sym typeface="微软雅黑" pitchFamily="34" charset="-122"/>
              </a:rPr>
              <a:t>相对的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具有一定的时空性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在这一场合正确的观点</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换个场合也许就是错误的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现在</a:t>
            </a:r>
            <a:r>
              <a:rPr lang="zh-CN" altLang="en-US" sz="2000" dirty="0">
                <a:solidFill>
                  <a:schemeClr val="bg1"/>
                </a:solidFill>
                <a:latin typeface="微软雅黑" pitchFamily="34" charset="-122"/>
                <a:ea typeface="微软雅黑" pitchFamily="34" charset="-122"/>
                <a:sym typeface="微软雅黑" pitchFamily="34" charset="-122"/>
              </a:rPr>
              <a:t>没有问题的知识</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随着时间的推移就不一定没有问题了</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能承认自己的错误</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多</a:t>
            </a:r>
            <a:r>
              <a:rPr lang="zh-CN" altLang="en-US" sz="2000" dirty="0" smtClean="0">
                <a:solidFill>
                  <a:schemeClr val="bg1"/>
                </a:solidFill>
                <a:latin typeface="微软雅黑" pitchFamily="34" charset="-122"/>
                <a:ea typeface="微软雅黑" pitchFamily="34" charset="-122"/>
                <a:sym typeface="微软雅黑" pitchFamily="34" charset="-122"/>
              </a:rPr>
              <a:t>听取</a:t>
            </a:r>
            <a:r>
              <a:rPr lang="zh-CN" altLang="en-US" sz="2000" dirty="0">
                <a:solidFill>
                  <a:schemeClr val="bg1"/>
                </a:solidFill>
                <a:latin typeface="微软雅黑" pitchFamily="34" charset="-122"/>
                <a:ea typeface="微软雅黑" pitchFamily="34" charset="-122"/>
                <a:sym typeface="微软雅黑" pitchFamily="34" charset="-122"/>
              </a:rPr>
              <a:t>别人的意见和建议</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对我们的进一步思考能起到积极作用。</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119360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六</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习惯型创新思维障碍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51846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习惯之所以</a:t>
            </a:r>
            <a:r>
              <a:rPr lang="zh-CN" altLang="en-US" sz="2000" dirty="0">
                <a:solidFill>
                  <a:schemeClr val="bg1"/>
                </a:solidFill>
                <a:latin typeface="微软雅黑" pitchFamily="34" charset="-122"/>
                <a:ea typeface="微软雅黑" pitchFamily="34" charset="-122"/>
                <a:sym typeface="微软雅黑" pitchFamily="34" charset="-122"/>
              </a:rPr>
              <a:t>成为创新思维的障碍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是因为人们对习惯的事物失去了敏感性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反应变得迟钝</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甚至</a:t>
            </a:r>
            <a:r>
              <a:rPr lang="zh-CN" altLang="en-US" sz="2000" dirty="0">
                <a:solidFill>
                  <a:schemeClr val="bg1"/>
                </a:solidFill>
                <a:latin typeface="微软雅黑" pitchFamily="34" charset="-122"/>
                <a:ea typeface="微软雅黑" pitchFamily="34" charset="-122"/>
                <a:sym typeface="微软雅黑" pitchFamily="34" charset="-122"/>
              </a:rPr>
              <a:t>熟视无睹</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发现不了问题</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当然也谈不上解决这些问题</a:t>
            </a:r>
            <a:r>
              <a:rPr lang="zh-CN" altLang="en-US" sz="2000" dirty="0" smtClean="0">
                <a:solidFill>
                  <a:schemeClr val="bg1"/>
                </a:solidFill>
                <a:latin typeface="微软雅黑" pitchFamily="34" charset="-122"/>
                <a:ea typeface="微软雅黑" pitchFamily="34" charset="-122"/>
                <a:sym typeface="微软雅黑" pitchFamily="34" charset="-122"/>
              </a:rPr>
              <a:t>。习惯</a:t>
            </a:r>
            <a:r>
              <a:rPr lang="zh-CN" altLang="en-US" sz="2000" dirty="0">
                <a:solidFill>
                  <a:schemeClr val="bg1"/>
                </a:solidFill>
                <a:latin typeface="微软雅黑" pitchFamily="34" charset="-122"/>
                <a:ea typeface="微软雅黑" pitchFamily="34" charset="-122"/>
                <a:sym typeface="微软雅黑" pitchFamily="34" charset="-122"/>
              </a:rPr>
              <a:t>之所以成为创新思维的</a:t>
            </a:r>
            <a:r>
              <a:rPr lang="zh-CN" altLang="en-US" sz="2000" dirty="0" smtClean="0">
                <a:solidFill>
                  <a:schemeClr val="bg1"/>
                </a:solidFill>
                <a:latin typeface="微软雅黑" pitchFamily="34" charset="-122"/>
                <a:ea typeface="微软雅黑" pitchFamily="34" charset="-122"/>
                <a:sym typeface="微软雅黑" pitchFamily="34" charset="-122"/>
              </a:rPr>
              <a:t>障碍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还因为惯性非常容易成为惰性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而惰性历来是创新的大敌</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它压制不符合习惯的</a:t>
            </a:r>
            <a:r>
              <a:rPr lang="zh-CN" altLang="en-US" sz="2000" dirty="0" smtClean="0">
                <a:solidFill>
                  <a:schemeClr val="bg1"/>
                </a:solidFill>
                <a:latin typeface="微软雅黑" pitchFamily="34" charset="-122"/>
                <a:ea typeface="微软雅黑" pitchFamily="34" charset="-122"/>
                <a:sym typeface="微软雅黑" pitchFamily="34" charset="-122"/>
              </a:rPr>
              <a:t>思想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阻止对习性的改变</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习惯</a:t>
            </a:r>
            <a:r>
              <a:rPr lang="zh-CN" altLang="en-US" sz="2000" dirty="0" smtClean="0">
                <a:solidFill>
                  <a:schemeClr val="bg1"/>
                </a:solidFill>
                <a:latin typeface="微软雅黑" pitchFamily="34" charset="-122"/>
                <a:ea typeface="微软雅黑" pitchFamily="34" charset="-122"/>
                <a:sym typeface="微软雅黑" pitchFamily="34" charset="-122"/>
              </a:rPr>
              <a:t>有时</a:t>
            </a:r>
            <a:r>
              <a:rPr lang="zh-CN" altLang="en-US" sz="2000" dirty="0">
                <a:solidFill>
                  <a:schemeClr val="bg1"/>
                </a:solidFill>
                <a:latin typeface="微软雅黑" pitchFamily="34" charset="-122"/>
                <a:ea typeface="微软雅黑" pitchFamily="34" charset="-122"/>
                <a:sym typeface="微软雅黑" pitchFamily="34" charset="-122"/>
              </a:rPr>
              <a:t>它也会转化成无形的包袱或绊脚石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使我们自我设限</a:t>
            </a:r>
            <a:r>
              <a:rPr lang="zh-CN" altLang="en-US" sz="2000" dirty="0" smtClean="0">
                <a:solidFill>
                  <a:schemeClr val="bg1"/>
                </a:solidFill>
                <a:latin typeface="微软雅黑" pitchFamily="34" charset="-122"/>
                <a:ea typeface="微软雅黑" pitchFamily="34" charset="-122"/>
                <a:sym typeface="微软雅黑" pitchFamily="34" charset="-122"/>
              </a:rPr>
              <a:t>、故步自封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从而制约和扼杀了人的思考潜能</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创造性思维</a:t>
            </a:r>
            <a:r>
              <a:rPr lang="zh-CN" altLang="en-US" sz="2000" dirty="0">
                <a:solidFill>
                  <a:schemeClr val="bg1"/>
                </a:solidFill>
                <a:latin typeface="微软雅黑" pitchFamily="34" charset="-122"/>
                <a:ea typeface="微软雅黑" pitchFamily="34" charset="-122"/>
                <a:sym typeface="微软雅黑" pitchFamily="34" charset="-122"/>
              </a:rPr>
              <a:t>追求创新</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绝不与他人雷同</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更</a:t>
            </a:r>
            <a:r>
              <a:rPr lang="zh-CN" altLang="en-US" sz="2000" dirty="0" smtClean="0">
                <a:solidFill>
                  <a:schemeClr val="bg1"/>
                </a:solidFill>
                <a:latin typeface="微软雅黑" pitchFamily="34" charset="-122"/>
                <a:ea typeface="微软雅黑" pitchFamily="34" charset="-122"/>
                <a:sym typeface="微软雅黑" pitchFamily="34" charset="-122"/>
              </a:rPr>
              <a:t>不能落入</a:t>
            </a:r>
            <a:r>
              <a:rPr lang="zh-CN" altLang="en-US" sz="2000" dirty="0">
                <a:solidFill>
                  <a:schemeClr val="bg1"/>
                </a:solidFill>
                <a:latin typeface="微软雅黑" pitchFamily="34" charset="-122"/>
                <a:ea typeface="微软雅黑" pitchFamily="34" charset="-122"/>
                <a:sym typeface="微软雅黑" pitchFamily="34" charset="-122"/>
              </a:rPr>
              <a:t>定型的套路</a:t>
            </a:r>
            <a:r>
              <a:rPr lang="zh-CN" altLang="en-US" sz="2000" dirty="0" smtClean="0">
                <a:solidFill>
                  <a:schemeClr val="bg1"/>
                </a:solidFill>
                <a:latin typeface="微软雅黑" pitchFamily="34" charset="-122"/>
                <a:ea typeface="微软雅黑" pitchFamily="34" charset="-122"/>
                <a:sym typeface="微软雅黑" pitchFamily="34" charset="-122"/>
              </a:rPr>
              <a:t>、格式、模式</a:t>
            </a:r>
            <a:r>
              <a:rPr lang="zh-CN" altLang="en-US" sz="2000" dirty="0">
                <a:solidFill>
                  <a:schemeClr val="bg1"/>
                </a:solidFill>
                <a:latin typeface="微软雅黑" pitchFamily="34" charset="-122"/>
                <a:ea typeface="微软雅黑" pitchFamily="34" charset="-122"/>
                <a:sym typeface="微软雅黑" pitchFamily="34" charset="-122"/>
              </a:rPr>
              <a:t>之中。</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1329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自卑型创新思维障碍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83567"/>
            <a:ext cx="11391900" cy="181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缺乏自信心最会妨碍创造性思维的产生</a:t>
            </a:r>
            <a:r>
              <a:rPr lang="zh-CN" altLang="en-US" sz="2000" dirty="0" smtClean="0">
                <a:solidFill>
                  <a:schemeClr val="bg1"/>
                </a:solidFill>
                <a:latin typeface="微软雅黑" pitchFamily="34" charset="-122"/>
                <a:ea typeface="微软雅黑" pitchFamily="34" charset="-122"/>
                <a:sym typeface="微软雅黑" pitchFamily="34" charset="-122"/>
              </a:rPr>
              <a:t>。过分</a:t>
            </a:r>
            <a:r>
              <a:rPr lang="zh-CN" altLang="en-US" sz="2000" dirty="0">
                <a:solidFill>
                  <a:schemeClr val="bg1"/>
                </a:solidFill>
                <a:latin typeface="微软雅黑" pitchFamily="34" charset="-122"/>
                <a:ea typeface="微软雅黑" pitchFamily="34" charset="-122"/>
                <a:sym typeface="微软雅黑" pitchFamily="34" charset="-122"/>
              </a:rPr>
              <a:t>地自我批判是妨碍创造性思维产生的</a:t>
            </a:r>
            <a:r>
              <a:rPr lang="zh-CN" altLang="en-US" sz="2000" dirty="0" smtClean="0">
                <a:solidFill>
                  <a:schemeClr val="bg1"/>
                </a:solidFill>
                <a:latin typeface="微软雅黑" pitchFamily="34" charset="-122"/>
                <a:ea typeface="微软雅黑" pitchFamily="34" charset="-122"/>
                <a:sym typeface="微软雅黑" pitchFamily="34" charset="-122"/>
              </a:rPr>
              <a:t>又一</a:t>
            </a:r>
            <a:r>
              <a:rPr lang="zh-CN" altLang="en-US" sz="2000" dirty="0">
                <a:solidFill>
                  <a:schemeClr val="bg1"/>
                </a:solidFill>
                <a:latin typeface="微软雅黑" pitchFamily="34" charset="-122"/>
                <a:ea typeface="微软雅黑" pitchFamily="34" charset="-122"/>
                <a:sym typeface="微软雅黑" pitchFamily="34" charset="-122"/>
              </a:rPr>
              <a:t>个心理障碍。 这种人往往过于责备自己</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对自己的成就和行为过分挑剔</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认真、精益求精</a:t>
            </a:r>
            <a:r>
              <a:rPr lang="zh-CN" altLang="en-US" sz="2000" dirty="0">
                <a:solidFill>
                  <a:schemeClr val="bg1"/>
                </a:solidFill>
                <a:latin typeface="微软雅黑" pitchFamily="34" charset="-122"/>
                <a:ea typeface="微软雅黑" pitchFamily="34" charset="-122"/>
                <a:sym typeface="微软雅黑" pitchFamily="34" charset="-122"/>
              </a:rPr>
              <a:t>固然是好事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但凡事都有一个尺度</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不能把尺度片面地夸大或绝对化</a:t>
            </a:r>
            <a:r>
              <a:rPr lang="zh-CN" altLang="en-US" sz="2000" dirty="0" smtClean="0">
                <a:solidFill>
                  <a:schemeClr val="bg1"/>
                </a:solidFill>
                <a:latin typeface="微软雅黑" pitchFamily="34" charset="-122"/>
                <a:ea typeface="微软雅黑" pitchFamily="34" charset="-122"/>
                <a:sym typeface="微软雅黑" pitchFamily="34" charset="-122"/>
              </a:rPr>
              <a:t>。畏惧</a:t>
            </a:r>
            <a:r>
              <a:rPr lang="zh-CN" altLang="en-US" sz="2000" dirty="0">
                <a:solidFill>
                  <a:schemeClr val="bg1"/>
                </a:solidFill>
                <a:latin typeface="微软雅黑" pitchFamily="34" charset="-122"/>
                <a:ea typeface="微软雅黑" pitchFamily="34" charset="-122"/>
                <a:sym typeface="微软雅黑" pitchFamily="34" charset="-122"/>
              </a:rPr>
              <a:t>思想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a:t>
            </a:r>
            <a:r>
              <a:rPr lang="zh-CN" altLang="en-US" sz="2000" dirty="0" smtClean="0">
                <a:solidFill>
                  <a:schemeClr val="bg1"/>
                </a:solidFill>
                <a:latin typeface="微软雅黑" pitchFamily="34" charset="-122"/>
                <a:ea typeface="微软雅黑" pitchFamily="34" charset="-122"/>
                <a:sym typeface="微软雅黑" pitchFamily="34" charset="-122"/>
              </a:rPr>
              <a:t>创造性思维</a:t>
            </a:r>
            <a:r>
              <a:rPr lang="zh-CN" altLang="en-US" sz="2000" dirty="0">
                <a:solidFill>
                  <a:schemeClr val="bg1"/>
                </a:solidFill>
                <a:latin typeface="微软雅黑" pitchFamily="34" charset="-122"/>
                <a:ea typeface="微软雅黑" pitchFamily="34" charset="-122"/>
                <a:sym typeface="微软雅黑" pitchFamily="34" charset="-122"/>
              </a:rPr>
              <a:t>最大的障碍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因为有了畏惧思想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就会谨小慎微</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患得患失</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怕失败</a:t>
            </a:r>
            <a:r>
              <a:rPr lang="zh-CN" altLang="en-US" sz="2000" dirty="0" smtClean="0">
                <a:solidFill>
                  <a:schemeClr val="bg1"/>
                </a:solidFill>
                <a:latin typeface="微软雅黑" pitchFamily="34" charset="-122"/>
                <a:ea typeface="微软雅黑" pitchFamily="34" charset="-122"/>
                <a:sym typeface="微软雅黑" pitchFamily="34" charset="-122"/>
              </a:rPr>
              <a:t>、怕</a:t>
            </a:r>
            <a:r>
              <a:rPr lang="zh-CN" altLang="en-US" sz="2000" dirty="0">
                <a:solidFill>
                  <a:schemeClr val="bg1"/>
                </a:solidFill>
                <a:latin typeface="微软雅黑" pitchFamily="34" charset="-122"/>
                <a:ea typeface="微软雅黑" pitchFamily="34" charset="-122"/>
                <a:sym typeface="微软雅黑" pitchFamily="34" charset="-122"/>
              </a:rPr>
              <a:t>犯</a:t>
            </a:r>
            <a:r>
              <a:rPr lang="zh-CN" altLang="en-US" sz="2000" dirty="0" smtClean="0">
                <a:solidFill>
                  <a:schemeClr val="bg1"/>
                </a:solidFill>
                <a:latin typeface="微软雅黑" pitchFamily="34" charset="-122"/>
                <a:ea typeface="微软雅黑" pitchFamily="34" charset="-122"/>
                <a:sym typeface="微软雅黑" pitchFamily="34" charset="-122"/>
              </a:rPr>
              <a:t>错误、怕</a:t>
            </a:r>
            <a:r>
              <a:rPr lang="zh-CN" altLang="en-US" sz="2000" dirty="0">
                <a:solidFill>
                  <a:schemeClr val="bg1"/>
                </a:solidFill>
                <a:latin typeface="微软雅黑" pitchFamily="34" charset="-122"/>
                <a:ea typeface="微软雅黑" pitchFamily="34" charset="-122"/>
                <a:sym typeface="微软雅黑" pitchFamily="34" charset="-122"/>
              </a:rPr>
              <a:t>困难</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畏惧</a:t>
            </a:r>
            <a:r>
              <a:rPr lang="zh-CN" altLang="en-US" sz="2000" dirty="0">
                <a:solidFill>
                  <a:schemeClr val="bg1"/>
                </a:solidFill>
                <a:latin typeface="微软雅黑" pitchFamily="34" charset="-122"/>
                <a:ea typeface="微软雅黑" pitchFamily="34" charset="-122"/>
                <a:sym typeface="微软雅黑" pitchFamily="34" charset="-122"/>
              </a:rPr>
              <a:t>会磨灭人的想象力和创造精神</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使人在许多有可能获得成功的机会中</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丢失</a:t>
            </a:r>
            <a:r>
              <a:rPr lang="zh-CN" altLang="en-US" sz="2000" dirty="0">
                <a:solidFill>
                  <a:schemeClr val="bg1"/>
                </a:solidFill>
                <a:latin typeface="微软雅黑" pitchFamily="34" charset="-122"/>
                <a:ea typeface="微软雅黑" pitchFamily="34" charset="-122"/>
                <a:sym typeface="微软雅黑" pitchFamily="34" charset="-122"/>
              </a:rPr>
              <a:t>了这种机会。</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544205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0"/>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八</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偏见型创新思维障碍</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2971801"/>
            <a:ext cx="12215087" cy="2976824"/>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48671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固执和偏见是创造性思维的克星和杀手</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当</a:t>
            </a:r>
            <a:r>
              <a:rPr lang="zh-CN" altLang="en-US" sz="2000" dirty="0">
                <a:solidFill>
                  <a:schemeClr val="bg1"/>
                </a:solidFill>
                <a:latin typeface="微软雅黑" pitchFamily="34" charset="-122"/>
                <a:ea typeface="微软雅黑" pitchFamily="34" charset="-122"/>
                <a:sym typeface="微软雅黑" pitchFamily="34" charset="-122"/>
              </a:rPr>
              <a:t>某种观念为人们所普遍接受后</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会在人们的头脑中相对固定下来</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成为一种固定</a:t>
            </a:r>
            <a:r>
              <a:rPr lang="zh-CN" altLang="en-US" sz="2000" dirty="0" smtClean="0">
                <a:solidFill>
                  <a:schemeClr val="bg1"/>
                </a:solidFill>
                <a:latin typeface="微软雅黑" pitchFamily="34" charset="-122"/>
                <a:ea typeface="微软雅黑" pitchFamily="34" charset="-122"/>
                <a:sym typeface="微软雅黑" pitchFamily="34" charset="-122"/>
              </a:rPr>
              <a:t>的观念。固定</a:t>
            </a:r>
            <a:r>
              <a:rPr lang="zh-CN" altLang="en-US" sz="2000" dirty="0">
                <a:solidFill>
                  <a:schemeClr val="bg1"/>
                </a:solidFill>
                <a:latin typeface="微软雅黑" pitchFamily="34" charset="-122"/>
                <a:ea typeface="微软雅黑" pitchFamily="34" charset="-122"/>
                <a:sym typeface="微软雅黑" pitchFamily="34" charset="-122"/>
              </a:rPr>
              <a:t>观念对于人们学习</a:t>
            </a:r>
            <a:r>
              <a:rPr lang="zh-CN" altLang="en-US" sz="2000" dirty="0" smtClean="0">
                <a:solidFill>
                  <a:schemeClr val="bg1"/>
                </a:solidFill>
                <a:latin typeface="微软雅黑" pitchFamily="34" charset="-122"/>
                <a:ea typeface="微软雅黑" pitchFamily="34" charset="-122"/>
                <a:sym typeface="微软雅黑" pitchFamily="34" charset="-122"/>
              </a:rPr>
              <a:t>知识、阐述</a:t>
            </a:r>
            <a:r>
              <a:rPr lang="zh-CN" altLang="en-US" sz="2000" dirty="0">
                <a:solidFill>
                  <a:schemeClr val="bg1"/>
                </a:solidFill>
                <a:latin typeface="微软雅黑" pitchFamily="34" charset="-122"/>
                <a:ea typeface="微软雅黑" pitchFamily="34" charset="-122"/>
                <a:sym typeface="微软雅黑" pitchFamily="34" charset="-122"/>
              </a:rPr>
              <a:t>问题</a:t>
            </a:r>
            <a:r>
              <a:rPr lang="zh-CN" altLang="en-US" sz="2000" dirty="0" smtClean="0">
                <a:solidFill>
                  <a:schemeClr val="bg1"/>
                </a:solidFill>
                <a:latin typeface="微软雅黑" pitchFamily="34" charset="-122"/>
                <a:ea typeface="微软雅黑" pitchFamily="34" charset="-122"/>
                <a:sym typeface="微软雅黑" pitchFamily="34" charset="-122"/>
              </a:rPr>
              <a:t>、利用</a:t>
            </a:r>
            <a:r>
              <a:rPr lang="zh-CN" altLang="en-US" sz="2000" dirty="0">
                <a:solidFill>
                  <a:schemeClr val="bg1"/>
                </a:solidFill>
                <a:latin typeface="微软雅黑" pitchFamily="34" charset="-122"/>
                <a:ea typeface="微软雅黑" pitchFamily="34" charset="-122"/>
                <a:sym typeface="微软雅黑" pitchFamily="34" charset="-122"/>
              </a:rPr>
              <a:t>知识从事常规性工作可以说是必不可少的</a:t>
            </a:r>
            <a:r>
              <a:rPr lang="zh-CN" altLang="en-US" sz="2000" dirty="0" smtClean="0">
                <a:solidFill>
                  <a:schemeClr val="bg1"/>
                </a:solidFill>
                <a:latin typeface="微软雅黑" pitchFamily="34" charset="-122"/>
                <a:ea typeface="微软雅黑" pitchFamily="34" charset="-122"/>
                <a:sym typeface="微软雅黑" pitchFamily="34" charset="-122"/>
              </a:rPr>
              <a:t>。然而</a:t>
            </a:r>
            <a:r>
              <a:rPr lang="zh-CN" altLang="en-US" sz="2000" dirty="0">
                <a:solidFill>
                  <a:schemeClr val="bg1"/>
                </a:solidFill>
                <a:latin typeface="微软雅黑" pitchFamily="34" charset="-122"/>
                <a:ea typeface="微软雅黑" pitchFamily="34" charset="-122"/>
                <a:sym typeface="微软雅黑" pitchFamily="34" charset="-122"/>
              </a:rPr>
              <a:t>对于发展</a:t>
            </a:r>
            <a:r>
              <a:rPr lang="zh-CN" altLang="en-US" sz="2000" dirty="0" smtClean="0">
                <a:solidFill>
                  <a:schemeClr val="bg1"/>
                </a:solidFill>
                <a:latin typeface="微软雅黑" pitchFamily="34" charset="-122"/>
                <a:ea typeface="微软雅黑" pitchFamily="34" charset="-122"/>
                <a:sym typeface="微软雅黑" pitchFamily="34" charset="-122"/>
              </a:rPr>
              <a:t>、拓宽创新思维</a:t>
            </a:r>
            <a:r>
              <a:rPr lang="zh-CN" altLang="en-US" sz="2000" dirty="0">
                <a:solidFill>
                  <a:schemeClr val="bg1"/>
                </a:solidFill>
                <a:latin typeface="微软雅黑" pitchFamily="34" charset="-122"/>
                <a:ea typeface="微软雅黑" pitchFamily="34" charset="-122"/>
                <a:sym typeface="微软雅黑" pitchFamily="34" charset="-122"/>
              </a:rPr>
              <a:t>而言就会成为一种阻碍</a:t>
            </a:r>
            <a:r>
              <a:rPr lang="zh-CN" altLang="en-US" sz="2000" dirty="0" smtClean="0">
                <a:solidFill>
                  <a:schemeClr val="bg1"/>
                </a:solidFill>
                <a:latin typeface="微软雅黑" pitchFamily="34" charset="-122"/>
                <a:ea typeface="微软雅黑" pitchFamily="34" charset="-122"/>
                <a:sym typeface="微软雅黑" pitchFamily="34" charset="-122"/>
              </a:rPr>
              <a:t>。它</a:t>
            </a:r>
            <a:r>
              <a:rPr lang="zh-CN" altLang="en-US" sz="2000" dirty="0">
                <a:solidFill>
                  <a:schemeClr val="bg1"/>
                </a:solidFill>
                <a:latin typeface="微软雅黑" pitchFamily="34" charset="-122"/>
                <a:ea typeface="微软雅黑" pitchFamily="34" charset="-122"/>
                <a:sym typeface="微软雅黑" pitchFamily="34" charset="-122"/>
              </a:rPr>
              <a:t>用已有的知识</a:t>
            </a:r>
            <a:r>
              <a:rPr lang="zh-CN" altLang="en-US" sz="2000" dirty="0" smtClean="0">
                <a:solidFill>
                  <a:schemeClr val="bg1"/>
                </a:solidFill>
                <a:latin typeface="微软雅黑" pitchFamily="34" charset="-122"/>
                <a:ea typeface="微软雅黑" pitchFamily="34" charset="-122"/>
                <a:sym typeface="微软雅黑" pitchFamily="34" charset="-122"/>
              </a:rPr>
              <a:t>、观念</a:t>
            </a:r>
            <a:r>
              <a:rPr lang="zh-CN" altLang="en-US" sz="2000" dirty="0">
                <a:solidFill>
                  <a:schemeClr val="bg1"/>
                </a:solidFill>
                <a:latin typeface="微软雅黑" pitchFamily="34" charset="-122"/>
                <a:ea typeface="微软雅黑" pitchFamily="34" charset="-122"/>
                <a:sym typeface="微软雅黑" pitchFamily="34" charset="-122"/>
              </a:rPr>
              <a:t>在人们和新事物</a:t>
            </a:r>
            <a:r>
              <a:rPr lang="zh-CN" altLang="en-US" sz="2000" dirty="0" smtClean="0">
                <a:solidFill>
                  <a:schemeClr val="bg1"/>
                </a:solidFill>
                <a:latin typeface="微软雅黑" pitchFamily="34" charset="-122"/>
                <a:ea typeface="微软雅黑" pitchFamily="34" charset="-122"/>
                <a:sym typeface="微软雅黑" pitchFamily="34" charset="-122"/>
              </a:rPr>
              <a:t>、新</a:t>
            </a:r>
            <a:r>
              <a:rPr lang="zh-CN" altLang="en-US" sz="2000" dirty="0">
                <a:solidFill>
                  <a:schemeClr val="bg1"/>
                </a:solidFill>
                <a:latin typeface="微软雅黑" pitchFamily="34" charset="-122"/>
                <a:ea typeface="微软雅黑" pitchFamily="34" charset="-122"/>
                <a:sym typeface="微软雅黑" pitchFamily="34" charset="-122"/>
              </a:rPr>
              <a:t>现象之间形成</a:t>
            </a:r>
            <a:r>
              <a:rPr lang="zh-CN" altLang="en-US" sz="2000" dirty="0" smtClean="0">
                <a:solidFill>
                  <a:schemeClr val="bg1"/>
                </a:solidFill>
                <a:latin typeface="微软雅黑" pitchFamily="34" charset="-122"/>
                <a:ea typeface="微软雅黑" pitchFamily="34" charset="-122"/>
                <a:sym typeface="微软雅黑" pitchFamily="34" charset="-122"/>
              </a:rPr>
              <a:t>了某种</a:t>
            </a:r>
            <a:r>
              <a:rPr lang="zh-CN" altLang="en-US" sz="2000" dirty="0">
                <a:solidFill>
                  <a:schemeClr val="bg1"/>
                </a:solidFill>
                <a:latin typeface="微软雅黑" pitchFamily="34" charset="-122"/>
                <a:ea typeface="微软雅黑" pitchFamily="34" charset="-122"/>
                <a:sym typeface="微软雅黑" pitchFamily="34" charset="-122"/>
              </a:rPr>
              <a:t>屏障</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总是觉得熟悉的事物比较有安全感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易对新事物有所猜忌</a:t>
            </a:r>
            <a:r>
              <a:rPr lang="zh-CN" altLang="en-US" sz="2000" dirty="0" smtClean="0">
                <a:solidFill>
                  <a:schemeClr val="bg1"/>
                </a:solidFill>
                <a:latin typeface="微软雅黑" pitchFamily="34" charset="-122"/>
                <a:ea typeface="微软雅黑" pitchFamily="34" charset="-122"/>
                <a:sym typeface="微软雅黑" pitchFamily="34" charset="-122"/>
              </a:rPr>
              <a:t>、犹豫</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使人们的</a:t>
            </a:r>
            <a:r>
              <a:rPr lang="zh-CN" altLang="en-US" sz="2000" dirty="0" smtClean="0">
                <a:solidFill>
                  <a:schemeClr val="bg1"/>
                </a:solidFill>
                <a:latin typeface="微软雅黑" pitchFamily="34" charset="-122"/>
                <a:ea typeface="微软雅黑" pitchFamily="34" charset="-122"/>
                <a:sym typeface="微软雅黑" pitchFamily="34" charset="-122"/>
              </a:rPr>
              <a:t>思维</a:t>
            </a:r>
            <a:r>
              <a:rPr lang="zh-CN" altLang="en-US" sz="2000" dirty="0">
                <a:solidFill>
                  <a:schemeClr val="bg1"/>
                </a:solidFill>
                <a:latin typeface="微软雅黑" pitchFamily="34" charset="-122"/>
                <a:ea typeface="微软雅黑" pitchFamily="34" charset="-122"/>
                <a:sym typeface="微软雅黑" pitchFamily="34" charset="-122"/>
              </a:rPr>
              <a:t>无法实现突破。 在固有观念的影响下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人们往往会利用已有的经验过早地做出判断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而把</a:t>
            </a:r>
            <a:r>
              <a:rPr lang="zh-CN" altLang="en-US" sz="2000" dirty="0">
                <a:solidFill>
                  <a:schemeClr val="bg1"/>
                </a:solidFill>
                <a:latin typeface="微软雅黑" pitchFamily="34" charset="-122"/>
                <a:ea typeface="微软雅黑" pitchFamily="34" charset="-122"/>
                <a:sym typeface="微软雅黑" pitchFamily="34" charset="-122"/>
              </a:rPr>
              <a:t>新构想的幼芽扼杀在摇篮里。</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创新思维障碍</a:t>
            </a:r>
            <a:r>
              <a:rPr lang="zh-CN" altLang="en-US" sz="2400" b="1" dirty="0" smtClean="0">
                <a:solidFill>
                  <a:schemeClr val="tx1">
                    <a:lumMod val="75000"/>
                    <a:lumOff val="25000"/>
                  </a:schemeClr>
                </a:solidFill>
                <a:latin typeface="微软雅黑" pitchFamily="34" charset="-122"/>
                <a:ea typeface="微软雅黑" pitchFamily="34" charset="-122"/>
              </a:rPr>
              <a:t>类型</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29554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创新</a:t>
            </a:r>
            <a:r>
              <a:rPr lang="zh-CN" altLang="en-US" sz="3200" b="1" dirty="0">
                <a:solidFill>
                  <a:schemeClr val="accent1"/>
                </a:solidFill>
                <a:latin typeface="微软雅黑" pitchFamily="34" charset="-122"/>
                <a:ea typeface="微软雅黑" pitchFamily="34" charset="-122"/>
              </a:rPr>
              <a:t>思维与企业管理</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204089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1103445" y="2086372"/>
            <a:ext cx="9889099" cy="430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如何在 </a:t>
            </a:r>
            <a:r>
              <a:rPr lang="en-US" altLang="zh-CN" b="1" dirty="0">
                <a:solidFill>
                  <a:srgbClr val="FF0000"/>
                </a:solidFill>
                <a:latin typeface="微软雅黑" pitchFamily="34" charset="-122"/>
                <a:ea typeface="微软雅黑" pitchFamily="34" charset="-122"/>
                <a:sym typeface="微软雅黑" pitchFamily="34" charset="-122"/>
              </a:rPr>
              <a:t>2 </a:t>
            </a:r>
            <a:r>
              <a:rPr lang="zh-CN" altLang="en-US" b="1" dirty="0">
                <a:solidFill>
                  <a:srgbClr val="FF0000"/>
                </a:solidFill>
                <a:latin typeface="微软雅黑" pitchFamily="34" charset="-122"/>
                <a:ea typeface="微软雅黑" pitchFamily="34" charset="-122"/>
                <a:sym typeface="微软雅黑" pitchFamily="34" charset="-122"/>
              </a:rPr>
              <a:t>小时内用 </a:t>
            </a:r>
            <a:r>
              <a:rPr lang="en-US" altLang="zh-CN" b="1" dirty="0">
                <a:solidFill>
                  <a:srgbClr val="FF0000"/>
                </a:solidFill>
                <a:latin typeface="微软雅黑" pitchFamily="34" charset="-122"/>
                <a:ea typeface="微软雅黑" pitchFamily="34" charset="-122"/>
                <a:sym typeface="微软雅黑" pitchFamily="34" charset="-122"/>
              </a:rPr>
              <a:t>5 </a:t>
            </a:r>
            <a:r>
              <a:rPr lang="zh-CN" altLang="en-US" b="1" dirty="0">
                <a:solidFill>
                  <a:srgbClr val="FF0000"/>
                </a:solidFill>
                <a:latin typeface="微软雅黑" pitchFamily="34" charset="-122"/>
                <a:ea typeface="微软雅黑" pitchFamily="34" charset="-122"/>
                <a:sym typeface="微软雅黑" pitchFamily="34" charset="-122"/>
              </a:rPr>
              <a:t>块钱赚到尽量多的钱</a:t>
            </a:r>
            <a:r>
              <a:rPr lang="en-US" altLang="zh-CN" b="1" dirty="0" smtClean="0">
                <a:solidFill>
                  <a:srgbClr val="FF0000"/>
                </a:solidFill>
                <a:latin typeface="微软雅黑" pitchFamily="34" charset="-122"/>
                <a:ea typeface="微软雅黑" pitchFamily="34" charset="-122"/>
                <a:sym typeface="微软雅黑" pitchFamily="34" charset="-122"/>
              </a:rPr>
              <a:t>?</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在美国斯坦福大学的课堂上</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Tina </a:t>
            </a:r>
            <a:r>
              <a:rPr lang="en-US" altLang="zh-CN" sz="2000" dirty="0" err="1">
                <a:solidFill>
                  <a:schemeClr val="tx1">
                    <a:lumMod val="75000"/>
                    <a:lumOff val="25000"/>
                  </a:schemeClr>
                </a:solidFill>
                <a:latin typeface="微软雅黑" pitchFamily="34" charset="-122"/>
                <a:ea typeface="微软雅黑" pitchFamily="34" charset="-122"/>
                <a:sym typeface="微软雅黑" pitchFamily="34" charset="-122"/>
              </a:rPr>
              <a:t>Seelig</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教授做了一个小测试</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她给了</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班上</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14</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个小组各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美元</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作为启动基金。 学生们有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天的时间去思考如何完成任务</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当他们打开信封</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就</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代表任务启动。 每个队伍需要在两个小时之内</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运用这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美元赚到尽量多的钱</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然后</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在周日</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晚上将他们的成果整理成文档发给教授</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并在周一早上用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分钟在全班同学</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面前展示。</a:t>
            </a:r>
            <a:endPar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这个</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团队把课上的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分钟卖给了一个公司</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让他们打招聘广告</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。就</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这样简简单单</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分钟赚</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了</a:t>
            </a:r>
            <a:r>
              <a:rPr lang="en-US" altLang="zh-CN" sz="2000" dirty="0" smtClean="0">
                <a:solidFill>
                  <a:schemeClr val="tx1">
                    <a:lumMod val="75000"/>
                    <a:lumOff val="25000"/>
                  </a:schemeClr>
                </a:solidFill>
                <a:latin typeface="微软雅黑" pitchFamily="34" charset="-122"/>
                <a:ea typeface="微软雅黑" pitchFamily="34" charset="-122"/>
                <a:sym typeface="微软雅黑" pitchFamily="34" charset="-122"/>
              </a:rPr>
              <a:t>650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美元</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。他们</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发现</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他们最值得做的事情既不是去售卖自己的时间</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也不是去卖面子</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而是</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售卖</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他们班上同学的创意</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。这种</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思维方式</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就是现在人人都在追求的 “创新思维”。</a:t>
            </a:r>
            <a:endPar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6152368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6239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事业</a:t>
            </a:r>
            <a:r>
              <a:rPr lang="zh-CN" altLang="en-US" sz="2400" b="1" dirty="0" smtClean="0">
                <a:solidFill>
                  <a:schemeClr val="tx1">
                    <a:lumMod val="75000"/>
                    <a:lumOff val="25000"/>
                  </a:schemeClr>
                </a:solidFill>
                <a:latin typeface="微软雅黑" pitchFamily="34" charset="-122"/>
                <a:ea typeface="微软雅黑" pitchFamily="34" charset="-122"/>
              </a:rPr>
              <a:t>角度</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84764" y="2069048"/>
            <a:ext cx="5663686"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在工作满意度评估中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事业成就感较之其他维度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占有举足轻重的影响力比重</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成就感</a:t>
            </a:r>
            <a:r>
              <a:rPr lang="zh-CN" altLang="en-US" sz="2000" dirty="0">
                <a:solidFill>
                  <a:schemeClr val="tx1">
                    <a:lumMod val="75000"/>
                    <a:lumOff val="25000"/>
                  </a:schemeClr>
                </a:solidFill>
                <a:latin typeface="微软雅黑" pitchFamily="34" charset="-122"/>
                <a:ea typeface="微软雅黑" pitchFamily="34" charset="-122"/>
              </a:rPr>
              <a:t>不能满足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自信心受挫的人才难免远走高飞</a:t>
            </a:r>
            <a:r>
              <a:rPr lang="zh-CN" altLang="en-US" sz="2000" dirty="0" smtClean="0">
                <a:solidFill>
                  <a:schemeClr val="tx1">
                    <a:lumMod val="75000"/>
                    <a:lumOff val="25000"/>
                  </a:schemeClr>
                </a:solidFill>
                <a:latin typeface="微软雅黑" pitchFamily="34" charset="-122"/>
                <a:ea typeface="微软雅黑" pitchFamily="34" charset="-122"/>
              </a:rPr>
              <a:t>。使</a:t>
            </a:r>
            <a:r>
              <a:rPr lang="zh-CN" altLang="en-US" sz="2000" dirty="0">
                <a:solidFill>
                  <a:schemeClr val="tx1">
                    <a:lumMod val="75000"/>
                    <a:lumOff val="25000"/>
                  </a:schemeClr>
                </a:solidFill>
                <a:latin typeface="微软雅黑" pitchFamily="34" charset="-122"/>
                <a:ea typeface="微软雅黑" pitchFamily="34" charset="-122"/>
              </a:rPr>
              <a:t>员工产生自己有</a:t>
            </a:r>
            <a:r>
              <a:rPr lang="zh-CN" altLang="en-US" sz="2000" dirty="0" smtClean="0">
                <a:solidFill>
                  <a:schemeClr val="tx1">
                    <a:lumMod val="75000"/>
                    <a:lumOff val="25000"/>
                  </a:schemeClr>
                </a:solidFill>
                <a:latin typeface="微软雅黑" pitchFamily="34" charset="-122"/>
                <a:ea typeface="微软雅黑" pitchFamily="34" charset="-122"/>
              </a:rPr>
              <a:t>发展、企业</a:t>
            </a:r>
            <a:r>
              <a:rPr lang="zh-CN" altLang="en-US" sz="2000" dirty="0">
                <a:solidFill>
                  <a:schemeClr val="tx1">
                    <a:lumMod val="75000"/>
                    <a:lumOff val="25000"/>
                  </a:schemeClr>
                </a:solidFill>
                <a:latin typeface="微软雅黑" pitchFamily="34" charset="-122"/>
                <a:ea typeface="微软雅黑" pitchFamily="34" charset="-122"/>
              </a:rPr>
              <a:t>有未来、 行业有前景的积极价值观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才能克服成就动机不足带来的负面影响。</a:t>
            </a:r>
          </a:p>
        </p:txBody>
      </p:sp>
      <p:pic>
        <p:nvPicPr>
          <p:cNvPr id="82948" name="Picture 4" descr="https://gimg2.baidu.com/image_search/src=http%3A%2F%2Fpic2.zhimg.com%2Fv2-332cdc0a0d123c656f73fcf1591c2434_1440w.jpg%3Fsource%3D172ae18b&amp;refer=http%3A%2F%2Fpic2.zhimg.com&amp;app=2002&amp;size=f9999,10000&amp;q=a80&amp;n=0&amp;g=0n&amp;fmt=auto?sec=1666964249&amp;t=f7f6e82fcd62f72aa04ff81cff569b7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1650" y="2930092"/>
            <a:ext cx="4718049" cy="3146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4263675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wipe(down)">
                                      <p:cBhvr>
                                        <p:cTn id="7" dur="500"/>
                                        <p:tgtEl>
                                          <p:spTgt spid="8294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6239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环境角度</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08564" y="1383248"/>
            <a:ext cx="6038336" cy="452431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除了硬件条件以外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管理者更应关注企业自身的人际环境和企业文化环境</a:t>
            </a:r>
            <a:r>
              <a:rPr lang="zh-CN" altLang="en-US" sz="2000" dirty="0" smtClean="0">
                <a:solidFill>
                  <a:schemeClr val="tx1">
                    <a:lumMod val="75000"/>
                    <a:lumOff val="25000"/>
                  </a:schemeClr>
                </a:solidFill>
                <a:latin typeface="微软雅黑" pitchFamily="34" charset="-122"/>
                <a:ea typeface="微软雅黑" pitchFamily="34" charset="-122"/>
              </a:rPr>
              <a:t>。工作氛围的</a:t>
            </a:r>
            <a:r>
              <a:rPr lang="zh-CN" altLang="en-US" sz="2000" dirty="0">
                <a:solidFill>
                  <a:schemeClr val="tx1">
                    <a:lumMod val="75000"/>
                    <a:lumOff val="25000"/>
                  </a:schemeClr>
                </a:solidFill>
                <a:latin typeface="微软雅黑" pitchFamily="34" charset="-122"/>
                <a:ea typeface="微软雅黑" pitchFamily="34" charset="-122"/>
              </a:rPr>
              <a:t>营造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是内部环境建设中最能体现关心人</a:t>
            </a:r>
            <a:r>
              <a:rPr lang="zh-CN" altLang="en-US" sz="2000" dirty="0" smtClean="0">
                <a:solidFill>
                  <a:schemeClr val="tx1">
                    <a:lumMod val="75000"/>
                    <a:lumOff val="25000"/>
                  </a:schemeClr>
                </a:solidFill>
                <a:latin typeface="微软雅黑" pitchFamily="34" charset="-122"/>
                <a:ea typeface="微软雅黑" pitchFamily="34" charset="-122"/>
              </a:rPr>
              <a:t>、尊重</a:t>
            </a:r>
            <a:r>
              <a:rPr lang="zh-CN" altLang="en-US" sz="2000" dirty="0">
                <a:solidFill>
                  <a:schemeClr val="tx1">
                    <a:lumMod val="75000"/>
                    <a:lumOff val="25000"/>
                  </a:schemeClr>
                </a:solidFill>
                <a:latin typeface="微软雅黑" pitchFamily="34" charset="-122"/>
                <a:ea typeface="微软雅黑" pitchFamily="34" charset="-122"/>
              </a:rPr>
              <a:t>人</a:t>
            </a:r>
            <a:r>
              <a:rPr lang="zh-CN" altLang="en-US" sz="2000" dirty="0" smtClean="0">
                <a:solidFill>
                  <a:schemeClr val="tx1">
                    <a:lumMod val="75000"/>
                    <a:lumOff val="25000"/>
                  </a:schemeClr>
                </a:solidFill>
                <a:latin typeface="微软雅黑" pitchFamily="34" charset="-122"/>
                <a:ea typeface="微软雅黑" pitchFamily="34" charset="-122"/>
              </a:rPr>
              <a:t>、影响</a:t>
            </a:r>
            <a:r>
              <a:rPr lang="zh-CN" altLang="en-US" sz="2000" dirty="0">
                <a:solidFill>
                  <a:schemeClr val="tx1">
                    <a:lumMod val="75000"/>
                    <a:lumOff val="25000"/>
                  </a:schemeClr>
                </a:solidFill>
                <a:latin typeface="微软雅黑" pitchFamily="34" charset="-122"/>
                <a:ea typeface="微软雅黑" pitchFamily="34" charset="-122"/>
              </a:rPr>
              <a:t>人的一项管理工作</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b="1" dirty="0" smtClean="0">
                <a:solidFill>
                  <a:schemeClr val="accent1"/>
                </a:solidFill>
                <a:latin typeface="微软雅黑" pitchFamily="34" charset="-122"/>
                <a:ea typeface="微软雅黑" pitchFamily="34" charset="-122"/>
              </a:rPr>
              <a:t>良好</a:t>
            </a:r>
            <a:r>
              <a:rPr lang="zh-CN" altLang="en-US" sz="2000" b="1" dirty="0">
                <a:solidFill>
                  <a:schemeClr val="accent1"/>
                </a:solidFill>
                <a:latin typeface="微软雅黑" pitchFamily="34" charset="-122"/>
                <a:ea typeface="微软雅黑" pitchFamily="34" charset="-122"/>
              </a:rPr>
              <a:t>的</a:t>
            </a:r>
            <a:r>
              <a:rPr lang="zh-CN" altLang="en-US" sz="2000" b="1" dirty="0" smtClean="0">
                <a:solidFill>
                  <a:schemeClr val="accent1"/>
                </a:solidFill>
                <a:latin typeface="微软雅黑" pitchFamily="34" charset="-122"/>
                <a:ea typeface="微软雅黑" pitchFamily="34" charset="-122"/>
              </a:rPr>
              <a:t>工作</a:t>
            </a:r>
            <a:r>
              <a:rPr lang="zh-CN" altLang="en-US" sz="2000" b="1" dirty="0">
                <a:solidFill>
                  <a:schemeClr val="accent1"/>
                </a:solidFill>
                <a:latin typeface="微软雅黑" pitchFamily="34" charset="-122"/>
                <a:ea typeface="微软雅黑" pitchFamily="34" charset="-122"/>
              </a:rPr>
              <a:t>氛围包括和谐的人际关系、 恰当的领导方式</a:t>
            </a:r>
            <a:r>
              <a:rPr lang="zh-CN" altLang="en-US" sz="2000" b="1" dirty="0" smtClean="0">
                <a:solidFill>
                  <a:schemeClr val="accent1"/>
                </a:solidFill>
                <a:latin typeface="微软雅黑" pitchFamily="34" charset="-122"/>
                <a:ea typeface="微软雅黑" pitchFamily="34" charset="-122"/>
              </a:rPr>
              <a:t>、公正</a:t>
            </a:r>
            <a:r>
              <a:rPr lang="zh-CN" altLang="en-US" sz="2000" b="1" dirty="0">
                <a:solidFill>
                  <a:schemeClr val="accent1"/>
                </a:solidFill>
                <a:latin typeface="微软雅黑" pitchFamily="34" charset="-122"/>
                <a:ea typeface="微软雅黑" pitchFamily="34" charset="-122"/>
              </a:rPr>
              <a:t>透明的合作竞争体制</a:t>
            </a:r>
            <a:r>
              <a:rPr lang="zh-CN" altLang="en-US" sz="2000" b="1" dirty="0" smtClean="0">
                <a:solidFill>
                  <a:schemeClr val="accent1"/>
                </a:solidFill>
                <a:latin typeface="微软雅黑" pitchFamily="34" charset="-122"/>
                <a:ea typeface="微软雅黑" pitchFamily="34" charset="-122"/>
              </a:rPr>
              <a:t>、通畅</a:t>
            </a:r>
            <a:r>
              <a:rPr lang="zh-CN" altLang="en-US" sz="2000" b="1" dirty="0">
                <a:solidFill>
                  <a:schemeClr val="accent1"/>
                </a:solidFill>
                <a:latin typeface="微软雅黑" pitchFamily="34" charset="-122"/>
                <a:ea typeface="微软雅黑" pitchFamily="34" charset="-122"/>
              </a:rPr>
              <a:t>的心理</a:t>
            </a:r>
            <a:r>
              <a:rPr lang="zh-CN" altLang="en-US" sz="2000" b="1" dirty="0" smtClean="0">
                <a:solidFill>
                  <a:schemeClr val="accent1"/>
                </a:solidFill>
                <a:latin typeface="微软雅黑" pitchFamily="34" charset="-122"/>
                <a:ea typeface="微软雅黑" pitchFamily="34" charset="-122"/>
              </a:rPr>
              <a:t>相融</a:t>
            </a:r>
            <a:r>
              <a:rPr lang="zh-CN" altLang="en-US" sz="2000" b="1" dirty="0">
                <a:solidFill>
                  <a:schemeClr val="accent1"/>
                </a:solidFill>
                <a:latin typeface="微软雅黑" pitchFamily="34" charset="-122"/>
                <a:ea typeface="微软雅黑" pitchFamily="34" charset="-122"/>
              </a:rPr>
              <a:t>等要素</a:t>
            </a:r>
            <a:r>
              <a:rPr lang="zh-CN" altLang="en-US" sz="2000" b="1" dirty="0" smtClean="0">
                <a:solidFill>
                  <a:schemeClr val="accent1"/>
                </a:solidFill>
                <a:latin typeface="微软雅黑" pitchFamily="34" charset="-122"/>
                <a:ea typeface="微软雅黑" pitchFamily="34" charset="-122"/>
              </a:rPr>
              <a:t>。</a:t>
            </a:r>
            <a:endParaRPr lang="en-US" altLang="zh-CN" sz="2000" b="1" dirty="0" smtClean="0">
              <a:solidFill>
                <a:schemeClr val="accent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良好</a:t>
            </a:r>
            <a:r>
              <a:rPr lang="zh-CN" altLang="en-US" sz="2000" dirty="0">
                <a:solidFill>
                  <a:schemeClr val="tx1">
                    <a:lumMod val="75000"/>
                    <a:lumOff val="25000"/>
                  </a:schemeClr>
                </a:solidFill>
                <a:latin typeface="微软雅黑" pitchFamily="34" charset="-122"/>
                <a:ea typeface="微软雅黑" pitchFamily="34" charset="-122"/>
              </a:rPr>
              <a:t>的环境氛围有助于增强人际关系的融洽</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提高群体内的心理相融程度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从而</a:t>
            </a:r>
            <a:r>
              <a:rPr lang="zh-CN" altLang="en-US" sz="2000" dirty="0">
                <a:solidFill>
                  <a:schemeClr val="tx1">
                    <a:lumMod val="75000"/>
                    <a:lumOff val="25000"/>
                  </a:schemeClr>
                </a:solidFill>
                <a:latin typeface="微软雅黑" pitchFamily="34" charset="-122"/>
                <a:ea typeface="微软雅黑" pitchFamily="34" charset="-122"/>
              </a:rPr>
              <a:t>产生巨大的心理效应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激发员工积极工作的动机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提高工作效率</a:t>
            </a:r>
            <a:r>
              <a:rPr lang="zh-CN" altLang="en-US" sz="2000" dirty="0" smtClean="0">
                <a:solidFill>
                  <a:schemeClr val="tx1">
                    <a:lumMod val="75000"/>
                    <a:lumOff val="25000"/>
                  </a:schemeClr>
                </a:solidFill>
                <a:latin typeface="微软雅黑" pitchFamily="34" charset="-122"/>
                <a:ea typeface="微软雅黑" pitchFamily="34" charset="-122"/>
              </a:rPr>
              <a:t>。反之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会使员工</a:t>
            </a:r>
            <a:r>
              <a:rPr lang="zh-CN" altLang="en-US" sz="2000" dirty="0" smtClean="0">
                <a:solidFill>
                  <a:schemeClr val="tx1">
                    <a:lumMod val="75000"/>
                    <a:lumOff val="25000"/>
                  </a:schemeClr>
                </a:solidFill>
                <a:latin typeface="微软雅黑" pitchFamily="34" charset="-122"/>
                <a:ea typeface="微软雅黑" pitchFamily="34" charset="-122"/>
              </a:rPr>
              <a:t>感到心理</a:t>
            </a:r>
            <a:r>
              <a:rPr lang="zh-CN" altLang="en-US" sz="2000" dirty="0">
                <a:solidFill>
                  <a:schemeClr val="tx1">
                    <a:lumMod val="75000"/>
                    <a:lumOff val="25000"/>
                  </a:schemeClr>
                </a:solidFill>
                <a:latin typeface="微软雅黑" pitchFamily="34" charset="-122"/>
                <a:ea typeface="微软雅黑" pitchFamily="34" charset="-122"/>
              </a:rPr>
              <a:t>压抑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缺乏工作热情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丧失积极向上的精神和要求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无法满足员工自我成长的需求。</a:t>
            </a:r>
          </a:p>
        </p:txBody>
      </p:sp>
      <p:pic>
        <p:nvPicPr>
          <p:cNvPr id="92162" name="Picture 2" descr="https://gimg2.baidu.com/image_search/src=http%3A%2F%2Fcyculture.cn%2Fupload%2Fimage%2F20150820%2F20150820102235_87637.jpg&amp;refer=http%3A%2F%2Fcyculture.cn&amp;app=2002&amp;size=f9999,10000&amp;q=a80&amp;n=0&amp;g=0n&amp;fmt=auto?sec=1666964364&amp;t=75b527566b951e6bcfb1fc6a9549d5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250" y="3386578"/>
            <a:ext cx="4765675" cy="31491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3539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p:cTn id="7" dur="1000" fill="hold"/>
                                        <p:tgtEl>
                                          <p:spTgt spid="92162"/>
                                        </p:tgtEl>
                                        <p:attrNameLst>
                                          <p:attrName>ppt_w</p:attrName>
                                        </p:attrNameLst>
                                      </p:cBhvr>
                                      <p:tavLst>
                                        <p:tav tm="0">
                                          <p:val>
                                            <p:fltVal val="0"/>
                                          </p:val>
                                        </p:tav>
                                        <p:tav tm="100000">
                                          <p:val>
                                            <p:strVal val="#ppt_w"/>
                                          </p:val>
                                        </p:tav>
                                      </p:tavLst>
                                    </p:anim>
                                    <p:anim calcmode="lin" valueType="num">
                                      <p:cBhvr>
                                        <p:cTn id="8" dur="1000" fill="hold"/>
                                        <p:tgtEl>
                                          <p:spTgt spid="92162"/>
                                        </p:tgtEl>
                                        <p:attrNameLst>
                                          <p:attrName>ppt_h</p:attrName>
                                        </p:attrNameLst>
                                      </p:cBhvr>
                                      <p:tavLst>
                                        <p:tav tm="0">
                                          <p:val>
                                            <p:fltVal val="0"/>
                                          </p:val>
                                        </p:tav>
                                        <p:tav tm="100000">
                                          <p:val>
                                            <p:strVal val="#ppt_h"/>
                                          </p:val>
                                        </p:tav>
                                      </p:tavLst>
                                    </p:anim>
                                    <p:anim calcmode="lin" valueType="num">
                                      <p:cBhvr>
                                        <p:cTn id="9" dur="1000" fill="hold"/>
                                        <p:tgtEl>
                                          <p:spTgt spid="92162"/>
                                        </p:tgtEl>
                                        <p:attrNameLst>
                                          <p:attrName>style.rotation</p:attrName>
                                        </p:attrNameLst>
                                      </p:cBhvr>
                                      <p:tavLst>
                                        <p:tav tm="0">
                                          <p:val>
                                            <p:fltVal val="90"/>
                                          </p:val>
                                        </p:tav>
                                        <p:tav tm="100000">
                                          <p:val>
                                            <p:fltVal val="0"/>
                                          </p:val>
                                        </p:tav>
                                      </p:tavLst>
                                    </p:anim>
                                    <p:animEffect transition="in" filter="fade">
                                      <p:cBhvr>
                                        <p:cTn id="10" dur="1000"/>
                                        <p:tgtEl>
                                          <p:spTgt spid="9216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6239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情感角度</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1564" y="1884898"/>
            <a:ext cx="6038336" cy="341632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经验表明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永远将人放在第一位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打情感</a:t>
            </a:r>
            <a:r>
              <a:rPr lang="zh-CN" altLang="en-US" sz="2000" dirty="0">
                <a:solidFill>
                  <a:schemeClr val="tx1">
                    <a:lumMod val="75000"/>
                    <a:lumOff val="25000"/>
                  </a:schemeClr>
                </a:solidFill>
                <a:latin typeface="微软雅黑" pitchFamily="34" charset="-122"/>
                <a:ea typeface="微软雅黑" pitchFamily="34" charset="-122"/>
              </a:rPr>
              <a:t>牌是管理者屡试不爽的一招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实际管理工作中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可考虑使用共同情感训练法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a:t>
            </a:r>
            <a:r>
              <a:rPr lang="zh-CN" altLang="en-US" sz="2000" dirty="0" smtClean="0">
                <a:solidFill>
                  <a:schemeClr val="tx1">
                    <a:lumMod val="75000"/>
                    <a:lumOff val="25000"/>
                  </a:schemeClr>
                </a:solidFill>
                <a:latin typeface="微软雅黑" pitchFamily="34" charset="-122"/>
                <a:ea typeface="微软雅黑" pitchFamily="34" charset="-122"/>
              </a:rPr>
              <a:t>管理</a:t>
            </a:r>
            <a:r>
              <a:rPr lang="zh-CN" altLang="en-US" sz="2000" dirty="0">
                <a:solidFill>
                  <a:schemeClr val="tx1">
                    <a:lumMod val="75000"/>
                    <a:lumOff val="25000"/>
                  </a:schemeClr>
                </a:solidFill>
                <a:latin typeface="微软雅黑" pitchFamily="34" charset="-122"/>
                <a:ea typeface="微软雅黑" pitchFamily="34" charset="-122"/>
              </a:rPr>
              <a:t>者通过倾听员工意见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或开诚布公地表明自己的态度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以求获得员工的心理认同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培育共同</a:t>
            </a:r>
            <a:r>
              <a:rPr lang="zh-CN" altLang="en-US" sz="2000" dirty="0">
                <a:solidFill>
                  <a:schemeClr val="tx1">
                    <a:lumMod val="75000"/>
                    <a:lumOff val="25000"/>
                  </a:schemeClr>
                </a:solidFill>
                <a:latin typeface="微软雅黑" pitchFamily="34" charset="-122"/>
                <a:ea typeface="微软雅黑" pitchFamily="34" charset="-122"/>
              </a:rPr>
              <a:t>价值观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感情上拉近距离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对不良的情绪和情感及时调整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增加彼此的情感交流</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建立</a:t>
            </a:r>
            <a:r>
              <a:rPr lang="zh-CN" altLang="en-US" sz="2000" dirty="0">
                <a:solidFill>
                  <a:schemeClr val="tx1">
                    <a:lumMod val="75000"/>
                    <a:lumOff val="25000"/>
                  </a:schemeClr>
                </a:solidFill>
                <a:latin typeface="微软雅黑" pitchFamily="34" charset="-122"/>
                <a:ea typeface="微软雅黑" pitchFamily="34" charset="-122"/>
              </a:rPr>
              <a:t>亲近感</a:t>
            </a:r>
            <a:r>
              <a:rPr lang="zh-CN" altLang="en-US" sz="2000" dirty="0" smtClean="0">
                <a:solidFill>
                  <a:schemeClr val="tx1">
                    <a:lumMod val="75000"/>
                    <a:lumOff val="25000"/>
                  </a:schemeClr>
                </a:solidFill>
                <a:latin typeface="微软雅黑" pitchFamily="34" charset="-122"/>
                <a:ea typeface="微软雅黑" pitchFamily="34" charset="-122"/>
              </a:rPr>
              <a:t>、信任感。</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从</a:t>
            </a:r>
            <a:r>
              <a:rPr lang="zh-CN" altLang="en-US" sz="2000" dirty="0">
                <a:solidFill>
                  <a:schemeClr val="tx1">
                    <a:lumMod val="75000"/>
                    <a:lumOff val="25000"/>
                  </a:schemeClr>
                </a:solidFill>
                <a:latin typeface="微软雅黑" pitchFamily="34" charset="-122"/>
                <a:ea typeface="微软雅黑" pitchFamily="34" charset="-122"/>
              </a:rPr>
              <a:t>情感角度出发的管理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有利于促进企业的良性运行。</a:t>
            </a:r>
          </a:p>
        </p:txBody>
      </p:sp>
      <p:pic>
        <p:nvPicPr>
          <p:cNvPr id="93186" name="Picture 2" descr="https://gimg2.baidu.com/image_search/src=http%3A%2F%2Fnimg.ws.126.net%2F%3Furl%3Dhttp%3A%2F%2Fdingyue.ws.126.net%2F2021%2F0211%2Fdfafec1bp00qoc8yv0280c001gn00z2c.png%26thumbnail%3D650x2147483647%26quality%3D80%26type%3Djpg&amp;refer=http%3A%2F%2Fnimg.ws.126.net&amp;app=2002&amp;size=f9999,10000&amp;q=a80&amp;n=0&amp;g=0n&amp;fmt=auto?sec=1666964635&amp;t=934643886cc2bd05f8b7e0abc0c4d6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1884898"/>
            <a:ext cx="5524500" cy="36801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9401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barn(inVertical)">
                                      <p:cBhvr>
                                        <p:cTn id="7" dur="500"/>
                                        <p:tgtEl>
                                          <p:spTgt spid="9318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6239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团队</a:t>
            </a:r>
            <a:r>
              <a:rPr lang="zh-CN" altLang="en-US" sz="2400" b="1" dirty="0" smtClean="0">
                <a:solidFill>
                  <a:schemeClr val="tx1">
                    <a:lumMod val="75000"/>
                    <a:lumOff val="25000"/>
                  </a:schemeClr>
                </a:solidFill>
                <a:latin typeface="微软雅黑" pitchFamily="34" charset="-122"/>
                <a:ea typeface="微软雅黑" pitchFamily="34" charset="-122"/>
              </a:rPr>
              <a:t>角度</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1564" y="1884898"/>
            <a:ext cx="5587486" cy="3046988"/>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团队</a:t>
            </a:r>
            <a:r>
              <a:rPr lang="zh-CN" altLang="en-US" sz="2000" dirty="0">
                <a:solidFill>
                  <a:schemeClr val="tx1">
                    <a:lumMod val="75000"/>
                    <a:lumOff val="25000"/>
                  </a:schemeClr>
                </a:solidFill>
                <a:latin typeface="微软雅黑" pitchFamily="34" charset="-122"/>
                <a:ea typeface="微软雅黑" pitchFamily="34" charset="-122"/>
              </a:rPr>
              <a:t>合作对企业管理者的最终成功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起着举足轻重的</a:t>
            </a:r>
            <a:r>
              <a:rPr lang="zh-CN" altLang="en-US" sz="2000" dirty="0" smtClean="0">
                <a:solidFill>
                  <a:schemeClr val="tx1">
                    <a:lumMod val="75000"/>
                    <a:lumOff val="25000"/>
                  </a:schemeClr>
                </a:solidFill>
                <a:latin typeface="微软雅黑" pitchFamily="34" charset="-122"/>
                <a:ea typeface="微软雅黑" pitchFamily="34" charset="-122"/>
              </a:rPr>
              <a:t>作用。据</a:t>
            </a:r>
            <a:r>
              <a:rPr lang="zh-CN" altLang="en-US" sz="2000" dirty="0">
                <a:solidFill>
                  <a:schemeClr val="tx1">
                    <a:lumMod val="75000"/>
                    <a:lumOff val="25000"/>
                  </a:schemeClr>
                </a:solidFill>
                <a:latin typeface="微软雅黑" pitchFamily="34" charset="-122"/>
                <a:ea typeface="微软雅黑" pitchFamily="34" charset="-122"/>
              </a:rPr>
              <a:t>统计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solidFill>
                <a:latin typeface="微软雅黑" pitchFamily="34" charset="-122"/>
                <a:ea typeface="微软雅黑" pitchFamily="34" charset="-122"/>
              </a:rPr>
              <a:t>管理者和同事</a:t>
            </a:r>
            <a:r>
              <a:rPr lang="zh-CN" altLang="en-US" sz="2000" b="1" dirty="0" smtClean="0">
                <a:solidFill>
                  <a:schemeClr val="accent1"/>
                </a:solidFill>
                <a:latin typeface="微软雅黑" pitchFamily="34" charset="-122"/>
                <a:ea typeface="微软雅黑" pitchFamily="34" charset="-122"/>
              </a:rPr>
              <a:t>、下级</a:t>
            </a:r>
            <a:r>
              <a:rPr lang="zh-CN" altLang="en-US" sz="2000" b="1" dirty="0">
                <a:solidFill>
                  <a:schemeClr val="accent1"/>
                </a:solidFill>
                <a:latin typeface="微软雅黑" pitchFamily="34" charset="-122"/>
                <a:ea typeface="微软雅黑" pitchFamily="34" charset="-122"/>
              </a:rPr>
              <a:t>处理不好关系</a:t>
            </a:r>
            <a:r>
              <a:rPr lang="en-US" altLang="zh-CN" sz="2000" b="1" dirty="0">
                <a:solidFill>
                  <a:schemeClr val="accent1"/>
                </a:solidFill>
                <a:latin typeface="微软雅黑" pitchFamily="34" charset="-122"/>
                <a:ea typeface="微软雅黑" pitchFamily="34" charset="-122"/>
              </a:rPr>
              <a:t>, </a:t>
            </a:r>
            <a:r>
              <a:rPr lang="zh-CN" altLang="en-US" sz="2000" b="1" dirty="0">
                <a:solidFill>
                  <a:schemeClr val="accent1"/>
                </a:solidFill>
                <a:latin typeface="微软雅黑" pitchFamily="34" charset="-122"/>
                <a:ea typeface="微软雅黑" pitchFamily="34" charset="-122"/>
              </a:rPr>
              <a:t>是管理失败的巨大诱因之一</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富有</a:t>
            </a:r>
            <a:r>
              <a:rPr lang="zh-CN" altLang="en-US" sz="2000" dirty="0" smtClean="0">
                <a:solidFill>
                  <a:schemeClr val="tx1">
                    <a:lumMod val="75000"/>
                    <a:lumOff val="25000"/>
                  </a:schemeClr>
                </a:solidFill>
                <a:latin typeface="微软雅黑" pitchFamily="34" charset="-122"/>
                <a:ea typeface="微软雅黑" pitchFamily="34" charset="-122"/>
              </a:rPr>
              <a:t>发展潜质</a:t>
            </a:r>
            <a:r>
              <a:rPr lang="zh-CN" altLang="en-US" sz="2000" dirty="0">
                <a:solidFill>
                  <a:schemeClr val="tx1">
                    <a:lumMod val="75000"/>
                    <a:lumOff val="25000"/>
                  </a:schemeClr>
                </a:solidFill>
                <a:latin typeface="微软雅黑" pitchFamily="34" charset="-122"/>
                <a:ea typeface="微软雅黑" pitchFamily="34" charset="-122"/>
              </a:rPr>
              <a:t>的管理者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可表现出团队取向的工作风格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并乐于协同作战</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实际管理工作中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企业管理</a:t>
            </a:r>
            <a:r>
              <a:rPr lang="zh-CN" altLang="en-US" sz="2000" dirty="0">
                <a:solidFill>
                  <a:schemeClr val="tx1">
                    <a:lumMod val="75000"/>
                    <a:lumOff val="25000"/>
                  </a:schemeClr>
                </a:solidFill>
                <a:latin typeface="微软雅黑" pitchFamily="34" charset="-122"/>
                <a:ea typeface="微软雅黑" pitchFamily="34" charset="-122"/>
              </a:rPr>
              <a:t>需运用头脑风暴放大集体的智慧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以开放的心态欢迎批评</a:t>
            </a:r>
            <a:r>
              <a:rPr lang="zh-CN" altLang="en-US" sz="2000" dirty="0" smtClean="0">
                <a:solidFill>
                  <a:schemeClr val="tx1">
                    <a:lumMod val="75000"/>
                    <a:lumOff val="25000"/>
                  </a:schemeClr>
                </a:solidFill>
                <a:latin typeface="微软雅黑" pitchFamily="34" charset="-122"/>
                <a:ea typeface="微软雅黑" pitchFamily="34" charset="-122"/>
              </a:rPr>
              <a:t>、面对</a:t>
            </a:r>
            <a:r>
              <a:rPr lang="zh-CN" altLang="en-US" sz="2000" dirty="0">
                <a:solidFill>
                  <a:schemeClr val="tx1">
                    <a:lumMod val="75000"/>
                    <a:lumOff val="25000"/>
                  </a:schemeClr>
                </a:solidFill>
                <a:latin typeface="微软雅黑" pitchFamily="34" charset="-122"/>
                <a:ea typeface="微软雅黑" pitchFamily="34" charset="-122"/>
              </a:rPr>
              <a:t>冲突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寻找最好</a:t>
            </a:r>
            <a:r>
              <a:rPr lang="zh-CN" altLang="en-US" sz="2000" dirty="0" smtClean="0">
                <a:solidFill>
                  <a:schemeClr val="tx1">
                    <a:lumMod val="75000"/>
                    <a:lumOff val="25000"/>
                  </a:schemeClr>
                </a:solidFill>
                <a:latin typeface="微软雅黑" pitchFamily="34" charset="-122"/>
                <a:ea typeface="微软雅黑" pitchFamily="34" charset="-122"/>
              </a:rPr>
              <a:t>的问题解决</a:t>
            </a:r>
            <a:r>
              <a:rPr lang="zh-CN" altLang="en-US" sz="2000" dirty="0">
                <a:solidFill>
                  <a:schemeClr val="tx1">
                    <a:lumMod val="75000"/>
                    <a:lumOff val="25000"/>
                  </a:schemeClr>
                </a:solidFill>
                <a:latin typeface="微软雅黑" pitchFamily="34" charset="-122"/>
                <a:ea typeface="微软雅黑" pitchFamily="34" charset="-122"/>
              </a:rPr>
              <a:t>办法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随时关注团队成员的共同发展。</a:t>
            </a:r>
          </a:p>
        </p:txBody>
      </p:sp>
      <p:pic>
        <p:nvPicPr>
          <p:cNvPr id="94210" name="Picture 2" descr="https://gimg2.baidu.com/image_search/src=http%3A%2F%2Fbpic.51yuansu.com%2Fpic3%2Fcover%2F01%2F64%2F41%2F59577d2d6647f_610.jpg&amp;refer=http%3A%2F%2Fbpic.51yuansu.com&amp;app=2002&amp;size=f9999,10000&amp;q=a80&amp;n=0&amp;g=0n&amp;fmt=auto?sec=1666964730&amp;t=8bc4863f28bd430e85b48bdfe040e7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30163"/>
            <a:ext cx="5041900" cy="4545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8568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4210"/>
                                        </p:tgtEl>
                                        <p:attrNameLst>
                                          <p:attrName>style.visibility</p:attrName>
                                        </p:attrNameLst>
                                      </p:cBhvr>
                                      <p:to>
                                        <p:strVal val="visible"/>
                                      </p:to>
                                    </p:set>
                                    <p:animEffect transition="in" filter="randombar(horizontal)">
                                      <p:cBhvr>
                                        <p:cTn id="7" dur="500"/>
                                        <p:tgtEl>
                                          <p:spTgt spid="942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6239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待遇角度</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61564" y="1884898"/>
            <a:ext cx="5587486" cy="2308324"/>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solidFill>
                <a:latin typeface="微软雅黑" pitchFamily="34" charset="-122"/>
                <a:ea typeface="微软雅黑" pitchFamily="34" charset="-122"/>
              </a:rPr>
              <a:t>经济待遇与员工福利是员工衡量自我价值的重要指标之一。 </a:t>
            </a:r>
            <a:endParaRPr lang="en-US" altLang="zh-CN" sz="2000" b="1" dirty="0" smtClean="0">
              <a:solidFill>
                <a:schemeClr val="accent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其他条件相当的</a:t>
            </a:r>
            <a:r>
              <a:rPr lang="zh-CN" altLang="en-US" sz="2000" dirty="0" smtClean="0">
                <a:solidFill>
                  <a:schemeClr val="tx1">
                    <a:lumMod val="75000"/>
                    <a:lumOff val="25000"/>
                  </a:schemeClr>
                </a:solidFill>
                <a:latin typeface="微软雅黑" pitchFamily="34" charset="-122"/>
                <a:ea typeface="微软雅黑" pitchFamily="34" charset="-122"/>
              </a:rPr>
              <a:t>情况下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企业管理者需站在对方角度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尽量使员工待遇保持在同行业平均水平上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以保证</a:t>
            </a:r>
            <a:r>
              <a:rPr lang="zh-CN" altLang="en-US" sz="2000" dirty="0" smtClean="0">
                <a:solidFill>
                  <a:schemeClr val="tx1">
                    <a:lumMod val="75000"/>
                    <a:lumOff val="25000"/>
                  </a:schemeClr>
                </a:solidFill>
                <a:latin typeface="微软雅黑" pitchFamily="34" charset="-122"/>
                <a:ea typeface="微软雅黑" pitchFamily="34" charset="-122"/>
              </a:rPr>
              <a:t>员工在</a:t>
            </a:r>
            <a:r>
              <a:rPr lang="zh-CN" altLang="en-US" sz="2000" dirty="0">
                <a:solidFill>
                  <a:schemeClr val="tx1">
                    <a:lumMod val="75000"/>
                    <a:lumOff val="25000"/>
                  </a:schemeClr>
                </a:solidFill>
                <a:latin typeface="微软雅黑" pitchFamily="34" charset="-122"/>
                <a:ea typeface="微软雅黑" pitchFamily="34" charset="-122"/>
              </a:rPr>
              <a:t>该环节的认知不致失衡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分散原本应集中于本职的注意力与宝贵精力。</a:t>
            </a:r>
          </a:p>
        </p:txBody>
      </p:sp>
      <p:pic>
        <p:nvPicPr>
          <p:cNvPr id="95236" name="Picture 4" descr="https://b.bdstatic.com/bd6b3a4324a4d67111a8e898be935487.jpeg@h_12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6400" y="3086100"/>
            <a:ext cx="5383319" cy="31432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8980820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wipe(down)">
                                      <p:cBhvr>
                                        <p:cTn id="7" dur="500"/>
                                        <p:tgtEl>
                                          <p:spTgt spid="9523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7357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开拓管理者的创新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可持续发展角度</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40264" y="1668998"/>
            <a:ext cx="5587486" cy="3385029"/>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管理</a:t>
            </a:r>
            <a:r>
              <a:rPr lang="zh-CN" altLang="en-US" sz="2000" dirty="0">
                <a:solidFill>
                  <a:schemeClr val="tx1">
                    <a:lumMod val="75000"/>
                    <a:lumOff val="25000"/>
                  </a:schemeClr>
                </a:solidFill>
                <a:latin typeface="微软雅黑" pitchFamily="34" charset="-122"/>
                <a:ea typeface="微软雅黑" pitchFamily="34" charset="-122"/>
              </a:rPr>
              <a:t>者对员工的技术能力及综合素质提出更高要求的同时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需清醒</a:t>
            </a:r>
            <a:r>
              <a:rPr lang="zh-CN" altLang="en-US" sz="2000" dirty="0" smtClean="0">
                <a:solidFill>
                  <a:schemeClr val="tx1">
                    <a:lumMod val="75000"/>
                    <a:lumOff val="25000"/>
                  </a:schemeClr>
                </a:solidFill>
                <a:latin typeface="微软雅黑" pitchFamily="34" charset="-122"/>
                <a:ea typeface="微软雅黑" pitchFamily="34" charset="-122"/>
              </a:rPr>
              <a:t>意识</a:t>
            </a:r>
            <a:r>
              <a:rPr lang="zh-CN" altLang="en-US" sz="2000" dirty="0">
                <a:solidFill>
                  <a:schemeClr val="tx1">
                    <a:lumMod val="75000"/>
                    <a:lumOff val="25000"/>
                  </a:schemeClr>
                </a:solidFill>
                <a:latin typeface="微软雅黑" pitchFamily="34" charset="-122"/>
                <a:ea typeface="微软雅黑" pitchFamily="34" charset="-122"/>
              </a:rPr>
              <a:t>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受到既成知识结构或其他因素的影响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员工的提升空间与自我提升意识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在一定</a:t>
            </a:r>
            <a:r>
              <a:rPr lang="zh-CN" altLang="en-US" sz="2000" dirty="0" smtClean="0">
                <a:solidFill>
                  <a:schemeClr val="tx1">
                    <a:lumMod val="75000"/>
                    <a:lumOff val="25000"/>
                  </a:schemeClr>
                </a:solidFill>
                <a:latin typeface="微软雅黑" pitchFamily="34" charset="-122"/>
                <a:ea typeface="微软雅黑" pitchFamily="34" charset="-122"/>
              </a:rPr>
              <a:t>程度</a:t>
            </a:r>
            <a:r>
              <a:rPr lang="zh-CN" altLang="en-US" sz="2000" dirty="0">
                <a:solidFill>
                  <a:schemeClr val="tx1">
                    <a:lumMod val="75000"/>
                    <a:lumOff val="25000"/>
                  </a:schemeClr>
                </a:solidFill>
                <a:latin typeface="微软雅黑" pitchFamily="34" charset="-122"/>
                <a:ea typeface="微软雅黑" pitchFamily="34" charset="-122"/>
              </a:rPr>
              <a:t>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会显著低于企业管理者的目标和规划</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站</a:t>
            </a:r>
            <a:r>
              <a:rPr lang="zh-CN" altLang="en-US" sz="2000" dirty="0">
                <a:solidFill>
                  <a:schemeClr val="tx1">
                    <a:lumMod val="75000"/>
                    <a:lumOff val="25000"/>
                  </a:schemeClr>
                </a:solidFill>
                <a:latin typeface="微软雅黑" pitchFamily="34" charset="-122"/>
                <a:ea typeface="微软雅黑" pitchFamily="34" charset="-122"/>
              </a:rPr>
              <a:t>在可持续发展的角度上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solidFill>
                <a:latin typeface="微软雅黑" pitchFamily="34" charset="-122"/>
                <a:ea typeface="微软雅黑" pitchFamily="34" charset="-122"/>
              </a:rPr>
              <a:t>培养并激发</a:t>
            </a:r>
            <a:r>
              <a:rPr lang="zh-CN" altLang="en-US" sz="2000" b="1" dirty="0" smtClean="0">
                <a:solidFill>
                  <a:schemeClr val="accent1"/>
                </a:solidFill>
                <a:latin typeface="微软雅黑" pitchFamily="34" charset="-122"/>
                <a:ea typeface="微软雅黑" pitchFamily="34" charset="-122"/>
              </a:rPr>
              <a:t>员工的</a:t>
            </a:r>
            <a:r>
              <a:rPr lang="zh-CN" altLang="en-US" sz="2000" b="1" dirty="0">
                <a:solidFill>
                  <a:schemeClr val="accent1"/>
                </a:solidFill>
                <a:latin typeface="微软雅黑" pitchFamily="34" charset="-122"/>
                <a:ea typeface="微软雅黑" pitchFamily="34" charset="-122"/>
              </a:rPr>
              <a:t>能力与潜能</a:t>
            </a:r>
            <a:r>
              <a:rPr lang="en-US" altLang="zh-CN" sz="2000" b="1" dirty="0">
                <a:solidFill>
                  <a:schemeClr val="accent1"/>
                </a:solidFill>
                <a:latin typeface="微软雅黑" pitchFamily="34" charset="-122"/>
                <a:ea typeface="微软雅黑" pitchFamily="34" charset="-122"/>
              </a:rPr>
              <a:t>, </a:t>
            </a:r>
            <a:r>
              <a:rPr lang="zh-CN" altLang="en-US" sz="2000" b="1" dirty="0">
                <a:solidFill>
                  <a:schemeClr val="accent1"/>
                </a:solidFill>
                <a:latin typeface="微软雅黑" pitchFamily="34" charset="-122"/>
                <a:ea typeface="微软雅黑" pitchFamily="34" charset="-122"/>
              </a:rPr>
              <a:t>使理论型</a:t>
            </a:r>
            <a:r>
              <a:rPr lang="zh-CN" altLang="en-US" sz="2000" b="1" dirty="0" smtClean="0">
                <a:solidFill>
                  <a:schemeClr val="accent1"/>
                </a:solidFill>
                <a:latin typeface="微软雅黑" pitchFamily="34" charset="-122"/>
                <a:ea typeface="微软雅黑" pitchFamily="34" charset="-122"/>
              </a:rPr>
              <a:t>、操作型</a:t>
            </a:r>
            <a:r>
              <a:rPr lang="zh-CN" altLang="en-US" sz="2000" b="1" dirty="0">
                <a:solidFill>
                  <a:schemeClr val="accent1"/>
                </a:solidFill>
                <a:latin typeface="微软雅黑" pitchFamily="34" charset="-122"/>
                <a:ea typeface="微软雅黑" pitchFamily="34" charset="-122"/>
              </a:rPr>
              <a:t>员工转化为技能型</a:t>
            </a:r>
            <a:r>
              <a:rPr lang="zh-CN" altLang="en-US" sz="2000" b="1" dirty="0" smtClean="0">
                <a:solidFill>
                  <a:schemeClr val="accent1"/>
                </a:solidFill>
                <a:latin typeface="微软雅黑" pitchFamily="34" charset="-122"/>
                <a:ea typeface="微软雅黑" pitchFamily="34" charset="-122"/>
              </a:rPr>
              <a:t>、综合型</a:t>
            </a:r>
            <a:r>
              <a:rPr lang="zh-CN" altLang="en-US" sz="2000" b="1" dirty="0">
                <a:solidFill>
                  <a:schemeClr val="accent1"/>
                </a:solidFill>
                <a:latin typeface="微软雅黑" pitchFamily="34" charset="-122"/>
                <a:ea typeface="微软雅黑" pitchFamily="34" charset="-122"/>
              </a:rPr>
              <a:t>人才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这样也是对企业</a:t>
            </a:r>
            <a:r>
              <a:rPr lang="zh-CN" altLang="en-US" sz="2000" dirty="0" smtClean="0">
                <a:solidFill>
                  <a:schemeClr val="tx1">
                    <a:lumMod val="75000"/>
                    <a:lumOff val="25000"/>
                  </a:schemeClr>
                </a:solidFill>
                <a:latin typeface="微软雅黑" pitchFamily="34" charset="-122"/>
                <a:ea typeface="微软雅黑" pitchFamily="34" charset="-122"/>
              </a:rPr>
              <a:t>自身的</a:t>
            </a:r>
            <a:r>
              <a:rPr lang="zh-CN" altLang="en-US" sz="2000" dirty="0">
                <a:solidFill>
                  <a:schemeClr val="tx1">
                    <a:lumMod val="75000"/>
                    <a:lumOff val="25000"/>
                  </a:schemeClr>
                </a:solidFill>
                <a:latin typeface="微软雅黑" pitchFamily="34" charset="-122"/>
                <a:ea typeface="微软雅黑" pitchFamily="34" charset="-122"/>
              </a:rPr>
              <a:t>呵护和提升。</a:t>
            </a:r>
          </a:p>
        </p:txBody>
      </p:sp>
      <p:pic>
        <p:nvPicPr>
          <p:cNvPr id="96258" name="Picture 2" descr="https://gimg2.baidu.com/image_search/src=http%3A%2F%2Fpic4.zhimg.com%2Fv2-ea874cfd93162e054f8c17a939be5552_1200x500.jpg&amp;refer=http%3A%2F%2Fpic4.zhimg.com&amp;app=2002&amp;size=f9999,10000&amp;q=a80&amp;n=0&amp;g=0n&amp;fmt=auto?sec=1666965052&amp;t=58dc7fae2f15e71a19c9f780d4ebd1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650" y="2451100"/>
            <a:ext cx="5618850" cy="3440113"/>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23445508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barn(inVertical)">
                                      <p:cBhvr>
                                        <p:cTn id="7" dur="500"/>
                                        <p:tgtEl>
                                          <p:spTgt spid="9625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挖掘企业员工的创新思维</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578031" y="2229120"/>
            <a:ext cx="3555819" cy="3046988"/>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一</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总结经验</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多角度全方位</a:t>
            </a:r>
            <a:r>
              <a:rPr lang="zh-CN" altLang="en-US" sz="2000" b="1" dirty="0" smtClean="0">
                <a:solidFill>
                  <a:schemeClr val="accent1">
                    <a:lumMod val="75000"/>
                  </a:schemeClr>
                </a:solidFill>
                <a:latin typeface="微软雅黑" pitchFamily="34" charset="-122"/>
                <a:ea typeface="微软雅黑" pitchFamily="34" charset="-122"/>
              </a:rPr>
              <a:t>观察</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在创新的过程中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无论是企业的管理</a:t>
            </a:r>
            <a:r>
              <a:rPr lang="zh-CN" altLang="en-US" sz="2000" dirty="0" smtClean="0">
                <a:solidFill>
                  <a:schemeClr val="tx1">
                    <a:lumMod val="75000"/>
                    <a:lumOff val="25000"/>
                  </a:schemeClr>
                </a:solidFill>
                <a:latin typeface="微软雅黑" pitchFamily="34" charset="-122"/>
                <a:ea typeface="微软雅黑" pitchFamily="34" charset="-122"/>
              </a:rPr>
              <a:t>者还是</a:t>
            </a:r>
            <a:r>
              <a:rPr lang="zh-CN" altLang="en-US" sz="2000" dirty="0">
                <a:solidFill>
                  <a:schemeClr val="tx1">
                    <a:lumMod val="75000"/>
                    <a:lumOff val="25000"/>
                  </a:schemeClr>
                </a:solidFill>
                <a:latin typeface="微软雅黑" pitchFamily="34" charset="-122"/>
                <a:ea typeface="微软雅黑" pitchFamily="34" charset="-122"/>
              </a:rPr>
              <a:t>员工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都应立足于过去的一个点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哪怕是一个错误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而后在头脑中做 </a:t>
            </a:r>
            <a:r>
              <a:rPr lang="en-US" altLang="zh-CN" sz="2000" dirty="0">
                <a:solidFill>
                  <a:schemeClr val="tx1">
                    <a:lumMod val="75000"/>
                    <a:lumOff val="25000"/>
                  </a:schemeClr>
                </a:solidFill>
                <a:latin typeface="微软雅黑" pitchFamily="34" charset="-122"/>
                <a:ea typeface="微软雅黑" pitchFamily="34" charset="-122"/>
              </a:rPr>
              <a:t>360°</a:t>
            </a:r>
            <a:r>
              <a:rPr lang="zh-CN" altLang="en-US" sz="2000" dirty="0">
                <a:solidFill>
                  <a:schemeClr val="tx1">
                    <a:lumMod val="75000"/>
                    <a:lumOff val="25000"/>
                  </a:schemeClr>
                </a:solidFill>
                <a:latin typeface="微软雅黑" pitchFamily="34" charset="-122"/>
                <a:ea typeface="微软雅黑" pitchFamily="34" charset="-122"/>
              </a:rPr>
              <a:t>全方位</a:t>
            </a:r>
            <a:r>
              <a:rPr lang="zh-CN" altLang="en-US" sz="2000" dirty="0" smtClean="0">
                <a:solidFill>
                  <a:schemeClr val="tx1">
                    <a:lumMod val="75000"/>
                    <a:lumOff val="25000"/>
                  </a:schemeClr>
                </a:solidFill>
                <a:latin typeface="微软雅黑" pitchFamily="34" charset="-122"/>
                <a:ea typeface="微软雅黑" pitchFamily="34" charset="-122"/>
              </a:rPr>
              <a:t>运动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不急于下手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尝试多角度思考。</a:t>
            </a:r>
          </a:p>
        </p:txBody>
      </p:sp>
      <p:sp>
        <p:nvSpPr>
          <p:cNvPr id="4" name="矩形 3"/>
          <p:cNvSpPr/>
          <p:nvPr/>
        </p:nvSpPr>
        <p:spPr>
          <a:xfrm>
            <a:off x="7721600" y="1753285"/>
            <a:ext cx="4000500" cy="1569660"/>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二</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着眼于</a:t>
            </a:r>
            <a:r>
              <a:rPr lang="zh-CN" altLang="en-US" sz="2000" b="1" dirty="0" smtClean="0">
                <a:solidFill>
                  <a:schemeClr val="accent1">
                    <a:lumMod val="75000"/>
                  </a:schemeClr>
                </a:solidFill>
                <a:latin typeface="微软雅黑" pitchFamily="34" charset="-122"/>
                <a:ea typeface="微软雅黑" pitchFamily="34" charset="-122"/>
              </a:rPr>
              <a:t>未来</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把</a:t>
            </a:r>
            <a:r>
              <a:rPr lang="zh-CN" altLang="en-US" sz="2000" dirty="0" smtClean="0">
                <a:solidFill>
                  <a:schemeClr val="tx1">
                    <a:lumMod val="75000"/>
                    <a:lumOff val="25000"/>
                  </a:schemeClr>
                </a:solidFill>
                <a:latin typeface="微软雅黑" pitchFamily="34" charset="-122"/>
                <a:ea typeface="微软雅黑" pitchFamily="34" charset="-122"/>
              </a:rPr>
              <a:t>长远</a:t>
            </a:r>
            <a:r>
              <a:rPr lang="zh-CN" altLang="en-US" sz="2000" dirty="0">
                <a:solidFill>
                  <a:schemeClr val="tx1">
                    <a:lumMod val="75000"/>
                    <a:lumOff val="25000"/>
                  </a:schemeClr>
                </a:solidFill>
                <a:latin typeface="微软雅黑" pitchFamily="34" charset="-122"/>
                <a:ea typeface="微软雅黑" pitchFamily="34" charset="-122"/>
              </a:rPr>
              <a:t>目标与近期工作结合起来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在管理和工作中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注重对未来产生影响的改革与发展。</a:t>
            </a:r>
          </a:p>
        </p:txBody>
      </p:sp>
    </p:spTree>
    <p:extLst>
      <p:ext uri="{BB962C8B-B14F-4D97-AF65-F5344CB8AC3E}">
        <p14:creationId xmlns:p14="http://schemas.microsoft.com/office/powerpoint/2010/main" val="9227417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p:cNvGrpSpPr/>
          <p:nvPr/>
        </p:nvGrpSpPr>
        <p:grpSpPr>
          <a:xfrm>
            <a:off x="1892300" y="1800918"/>
            <a:ext cx="2720301" cy="725171"/>
            <a:chOff x="1703478" y="2060000"/>
            <a:chExt cx="3480623" cy="1037589"/>
          </a:xfrm>
        </p:grpSpPr>
        <p:sp>
          <p:nvSpPr>
            <p:cNvPr id="22" name="矩形 21"/>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3" name="Freeform 7"/>
            <p:cNvSpPr>
              <a:spLocks/>
            </p:cNvSpPr>
            <p:nvPr/>
          </p:nvSpPr>
          <p:spPr bwMode="auto">
            <a:xfrm>
              <a:off x="1865978" y="2060000"/>
              <a:ext cx="2470630"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24" name="组合 23"/>
            <p:cNvGrpSpPr/>
            <p:nvPr/>
          </p:nvGrpSpPr>
          <p:grpSpPr>
            <a:xfrm>
              <a:off x="4659778" y="2229073"/>
              <a:ext cx="201152" cy="472325"/>
              <a:chOff x="3997325" y="2735263"/>
              <a:chExt cx="250825" cy="588962"/>
            </a:xfrm>
          </p:grpSpPr>
          <p:sp>
            <p:nvSpPr>
              <p:cNvPr id="26" name="Freeform 10"/>
              <p:cNvSpPr>
                <a:spLocks/>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7" name="Freeform 11"/>
              <p:cNvSpPr>
                <a:spLocks/>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25" name="党"/>
            <p:cNvSpPr txBox="1"/>
            <p:nvPr/>
          </p:nvSpPr>
          <p:spPr>
            <a:xfrm>
              <a:off x="1703478" y="2193410"/>
              <a:ext cx="2933060"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a:t>
              </a:r>
              <a:r>
                <a:rPr lang="zh-CN" altLang="en-US" sz="2000" b="1" dirty="0">
                  <a:solidFill>
                    <a:schemeClr val="tx1">
                      <a:lumMod val="75000"/>
                      <a:lumOff val="25000"/>
                    </a:schemeClr>
                  </a:solidFill>
                  <a:latin typeface="微软雅黑" pitchFamily="34" charset="-122"/>
                  <a:ea typeface="微软雅黑" pitchFamily="34" charset="-122"/>
                </a:rPr>
                <a:t>三</a:t>
              </a:r>
              <a:r>
                <a:rPr lang="en-US" altLang="zh-CN" sz="2000" b="1"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tx1">
                      <a:lumMod val="75000"/>
                      <a:lumOff val="25000"/>
                    </a:schemeClr>
                  </a:solidFill>
                  <a:latin typeface="微软雅黑" pitchFamily="34" charset="-122"/>
                  <a:ea typeface="微软雅黑" pitchFamily="34" charset="-122"/>
                </a:rPr>
                <a:t>注重以人为本</a:t>
              </a:r>
            </a:p>
          </p:txBody>
        </p:sp>
      </p:grpSp>
      <p:grpSp>
        <p:nvGrpSpPr>
          <p:cNvPr id="35" name="组合 34"/>
          <p:cNvGrpSpPr/>
          <p:nvPr/>
        </p:nvGrpSpPr>
        <p:grpSpPr>
          <a:xfrm>
            <a:off x="7600951" y="1817440"/>
            <a:ext cx="2378425" cy="725171"/>
            <a:chOff x="2140916" y="2060000"/>
            <a:chExt cx="3043185" cy="1037589"/>
          </a:xfrm>
        </p:grpSpPr>
        <p:sp>
          <p:nvSpPr>
            <p:cNvPr id="36" name="矩形 35"/>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Freeform 7"/>
            <p:cNvSpPr>
              <a:spLocks/>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39" name="党"/>
            <p:cNvSpPr txBox="1"/>
            <p:nvPr/>
          </p:nvSpPr>
          <p:spPr>
            <a:xfrm>
              <a:off x="2140916" y="2193410"/>
              <a:ext cx="2499026"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a:t>
              </a:r>
              <a:r>
                <a:rPr lang="zh-CN" altLang="en-US" sz="2000" b="1" dirty="0">
                  <a:solidFill>
                    <a:schemeClr val="tx1">
                      <a:lumMod val="75000"/>
                      <a:lumOff val="25000"/>
                    </a:schemeClr>
                  </a:solidFill>
                  <a:latin typeface="微软雅黑" pitchFamily="34" charset="-122"/>
                  <a:ea typeface="微软雅黑" pitchFamily="34" charset="-122"/>
                </a:rPr>
                <a:t>四</a:t>
              </a:r>
              <a:r>
                <a:rPr lang="en-US" altLang="zh-CN" sz="2000" b="1"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tx1">
                      <a:lumMod val="75000"/>
                      <a:lumOff val="25000"/>
                    </a:schemeClr>
                  </a:solidFill>
                  <a:latin typeface="微软雅黑" pitchFamily="34" charset="-122"/>
                  <a:ea typeface="微软雅黑" pitchFamily="34" charset="-122"/>
                </a:rPr>
                <a:t>把握细节</a:t>
              </a:r>
            </a:p>
          </p:txBody>
        </p:sp>
      </p:grpSp>
      <p:sp>
        <p:nvSpPr>
          <p:cNvPr id="42" name="Freeform 9"/>
          <p:cNvSpPr>
            <a:spLocks noEditPoints="1"/>
          </p:cNvSpPr>
          <p:nvPr/>
        </p:nvSpPr>
        <p:spPr bwMode="auto">
          <a:xfrm>
            <a:off x="9522333" y="1962925"/>
            <a:ext cx="263017" cy="253322"/>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11" name="矩形 10"/>
          <p:cNvSpPr/>
          <p:nvPr/>
        </p:nvSpPr>
        <p:spPr>
          <a:xfrm>
            <a:off x="844550" y="2720886"/>
            <a:ext cx="46418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在企业中</a:t>
            </a:r>
            <a:r>
              <a:rPr lang="zh-CN" altLang="en-US" sz="2000" dirty="0" smtClean="0">
                <a:solidFill>
                  <a:schemeClr val="tx1">
                    <a:lumMod val="75000"/>
                    <a:lumOff val="25000"/>
                  </a:schemeClr>
                </a:solidFill>
                <a:latin typeface="微软雅黑" pitchFamily="34" charset="-122"/>
                <a:ea typeface="微软雅黑" pitchFamily="34" charset="-122"/>
              </a:rPr>
              <a:t>特别是</a:t>
            </a:r>
            <a:r>
              <a:rPr lang="zh-CN" altLang="en-US" sz="2000" dirty="0">
                <a:solidFill>
                  <a:schemeClr val="tx1">
                    <a:lumMod val="75000"/>
                    <a:lumOff val="25000"/>
                  </a:schemeClr>
                </a:solidFill>
                <a:latin typeface="微软雅黑" pitchFamily="34" charset="-122"/>
                <a:ea typeface="微软雅黑" pitchFamily="34" charset="-122"/>
              </a:rPr>
              <a:t>管理层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应将企业的经济</a:t>
            </a:r>
            <a:r>
              <a:rPr lang="zh-CN" altLang="en-US" sz="2000" dirty="0" smtClean="0">
                <a:solidFill>
                  <a:schemeClr val="tx1">
                    <a:lumMod val="75000"/>
                    <a:lumOff val="25000"/>
                  </a:schemeClr>
                </a:solidFill>
                <a:latin typeface="微软雅黑" pitchFamily="34" charset="-122"/>
                <a:ea typeface="微软雅黑" pitchFamily="34" charset="-122"/>
              </a:rPr>
              <a:t>、品牌</a:t>
            </a:r>
            <a:r>
              <a:rPr lang="zh-CN" altLang="en-US" sz="2000" dirty="0">
                <a:solidFill>
                  <a:schemeClr val="tx1">
                    <a:lumMod val="75000"/>
                    <a:lumOff val="25000"/>
                  </a:schemeClr>
                </a:solidFill>
                <a:latin typeface="微软雅黑" pitchFamily="34" charset="-122"/>
                <a:ea typeface="微软雅黑" pitchFamily="34" charset="-122"/>
              </a:rPr>
              <a:t>效益与员工的实际利益和发展相结合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关注自身的</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文化建设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借鉴人本主义的基本观点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从人的角度发展思维。</a:t>
            </a:r>
          </a:p>
        </p:txBody>
      </p:sp>
      <p:sp>
        <p:nvSpPr>
          <p:cNvPr id="14" name="矩形 13"/>
          <p:cNvSpPr/>
          <p:nvPr/>
        </p:nvSpPr>
        <p:spPr>
          <a:xfrm>
            <a:off x="6813550" y="2722085"/>
            <a:ext cx="4210050" cy="190770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在实际企业管理中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注重细节的管理者往往具有敏捷的洞察力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关注</a:t>
            </a:r>
            <a:r>
              <a:rPr lang="zh-CN" altLang="en-US" sz="2000" dirty="0" smtClean="0">
                <a:solidFill>
                  <a:schemeClr val="tx1">
                    <a:lumMod val="75000"/>
                    <a:lumOff val="25000"/>
                  </a:schemeClr>
                </a:solidFill>
                <a:latin typeface="微软雅黑" pitchFamily="34" charset="-122"/>
                <a:ea typeface="微软雅黑" pitchFamily="34" charset="-122"/>
              </a:rPr>
              <a:t>细节的</a:t>
            </a:r>
            <a:r>
              <a:rPr lang="zh-CN" altLang="en-US" sz="2000" dirty="0">
                <a:solidFill>
                  <a:schemeClr val="tx1">
                    <a:lumMod val="75000"/>
                    <a:lumOff val="25000"/>
                  </a:schemeClr>
                </a:solidFill>
                <a:latin typeface="微软雅黑" pitchFamily="34" charset="-122"/>
                <a:ea typeface="微软雅黑" pitchFamily="34" charset="-122"/>
              </a:rPr>
              <a:t>员工往往具有更强的执行力。 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在正确的方向和战略基础上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更应该在细节中</a:t>
            </a:r>
            <a:r>
              <a:rPr lang="zh-CN" altLang="en-US" sz="2000" dirty="0" smtClean="0">
                <a:solidFill>
                  <a:schemeClr val="tx1">
                    <a:lumMod val="75000"/>
                    <a:lumOff val="25000"/>
                  </a:schemeClr>
                </a:solidFill>
                <a:latin typeface="微软雅黑" pitchFamily="34" charset="-122"/>
                <a:ea typeface="微软雅黑" pitchFamily="34" charset="-122"/>
              </a:rPr>
              <a:t>寻找创新</a:t>
            </a:r>
            <a:r>
              <a:rPr lang="zh-CN" altLang="en-US" sz="2000" dirty="0">
                <a:solidFill>
                  <a:schemeClr val="tx1">
                    <a:lumMod val="75000"/>
                    <a:lumOff val="25000"/>
                  </a:schemeClr>
                </a:solidFill>
                <a:latin typeface="微软雅黑" pitchFamily="34" charset="-122"/>
                <a:ea typeface="微软雅黑" pitchFamily="34" charset="-122"/>
              </a:rPr>
              <a:t>的灵感。</a:t>
            </a:r>
          </a:p>
        </p:txBody>
      </p:sp>
      <p:cxnSp>
        <p:nvCxnSpPr>
          <p:cNvPr id="44" name="直接连接符 43"/>
          <p:cNvCxnSpPr/>
          <p:nvPr/>
        </p:nvCxnSpPr>
        <p:spPr>
          <a:xfrm>
            <a:off x="6064250" y="2622550"/>
            <a:ext cx="19050" cy="2286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挖掘企业员工的创新思维</a:t>
            </a:r>
          </a:p>
        </p:txBody>
      </p:sp>
    </p:spTree>
    <p:extLst>
      <p:ext uri="{BB962C8B-B14F-4D97-AF65-F5344CB8AC3E}">
        <p14:creationId xmlns:p14="http://schemas.microsoft.com/office/powerpoint/2010/main" val="25982460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circle(in)">
                                      <p:cBhvr>
                                        <p:cTn id="13" dur="20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69189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挖掘企业员工的创新</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头脑风暴</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238764" y="1385171"/>
            <a:ext cx="7073386" cy="3416320"/>
          </a:xfrm>
          <a:prstGeom prst="rect">
            <a:avLst/>
          </a:prstGeom>
        </p:spPr>
        <p:txBody>
          <a:bodyPr wrap="square">
            <a:spAutoFit/>
          </a:bodyPr>
          <a:lstStyle/>
          <a:p>
            <a:pPr marL="342900" indent="-342900" algn="just">
              <a:lnSpc>
                <a:spcPct val="120000"/>
              </a:lnSpc>
              <a:spcBef>
                <a:spcPct val="0"/>
              </a:spcBef>
              <a:buFont typeface="Wingdings" pitchFamily="2" charset="2"/>
              <a:buChar char="u"/>
            </a:pPr>
            <a:r>
              <a:rPr lang="zh-CN" altLang="en-US" sz="2000" dirty="0">
                <a:solidFill>
                  <a:schemeClr val="tx1">
                    <a:lumMod val="75000"/>
                    <a:lumOff val="25000"/>
                  </a:schemeClr>
                </a:solidFill>
                <a:latin typeface="微软雅黑" pitchFamily="34" charset="-122"/>
                <a:ea typeface="微软雅黑" pitchFamily="34" charset="-122"/>
              </a:rPr>
              <a:t>头脑风暴最大化地集思广益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体现团队合作的智慧</a:t>
            </a:r>
            <a:r>
              <a:rPr lang="zh-CN" altLang="en-US" sz="2000" dirty="0" smtClean="0">
                <a:solidFill>
                  <a:schemeClr val="tx1">
                    <a:lumMod val="75000"/>
                    <a:lumOff val="25000"/>
                  </a:schemeClr>
                </a:solidFill>
                <a:latin typeface="微软雅黑" pitchFamily="34" charset="-122"/>
                <a:ea typeface="微软雅黑" pitchFamily="34" charset="-122"/>
              </a:rPr>
              <a:t>。每个人</a:t>
            </a:r>
            <a:r>
              <a:rPr lang="zh-CN" altLang="en-US" sz="2000" dirty="0">
                <a:solidFill>
                  <a:schemeClr val="tx1">
                    <a:lumMod val="75000"/>
                    <a:lumOff val="25000"/>
                  </a:schemeClr>
                </a:solidFill>
                <a:latin typeface="微软雅黑" pitchFamily="34" charset="-122"/>
                <a:ea typeface="微软雅黑" pitchFamily="34" charset="-122"/>
              </a:rPr>
              <a:t>思维都</a:t>
            </a:r>
            <a:r>
              <a:rPr lang="zh-CN" altLang="en-US" sz="2000" dirty="0" smtClean="0">
                <a:solidFill>
                  <a:schemeClr val="tx1">
                    <a:lumMod val="75000"/>
                    <a:lumOff val="25000"/>
                  </a:schemeClr>
                </a:solidFill>
                <a:latin typeface="微软雅黑" pitchFamily="34" charset="-122"/>
                <a:ea typeface="微软雅黑" pitchFamily="34" charset="-122"/>
              </a:rPr>
              <a:t>能得到</a:t>
            </a:r>
            <a:r>
              <a:rPr lang="zh-CN" altLang="en-US" sz="2000" dirty="0">
                <a:solidFill>
                  <a:schemeClr val="tx1">
                    <a:lumMod val="75000"/>
                    <a:lumOff val="25000"/>
                  </a:schemeClr>
                </a:solidFill>
                <a:latin typeface="微软雅黑" pitchFamily="34" charset="-122"/>
                <a:ea typeface="微软雅黑" pitchFamily="34" charset="-122"/>
              </a:rPr>
              <a:t>最大限度开拓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有效开阔思路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产生大量意想不到的收获</a:t>
            </a:r>
            <a:r>
              <a:rPr lang="zh-CN" altLang="en-US" sz="2000" dirty="0" smtClean="0">
                <a:solidFill>
                  <a:schemeClr val="tx1">
                    <a:lumMod val="75000"/>
                    <a:lumOff val="25000"/>
                  </a:schemeClr>
                </a:solidFill>
                <a:latin typeface="微软雅黑" pitchFamily="34" charset="-122"/>
                <a:ea typeface="微软雅黑" pitchFamily="34" charset="-122"/>
              </a:rPr>
              <a:t>。类似</a:t>
            </a:r>
            <a:r>
              <a:rPr lang="zh-CN" altLang="en-US" sz="2000" dirty="0">
                <a:solidFill>
                  <a:schemeClr val="tx1">
                    <a:lumMod val="75000"/>
                    <a:lumOff val="25000"/>
                  </a:schemeClr>
                </a:solidFill>
                <a:latin typeface="微软雅黑" pitchFamily="34" charset="-122"/>
                <a:ea typeface="微软雅黑" pitchFamily="34" charset="-122"/>
              </a:rPr>
              <a:t>头脑风暴的培训</a:t>
            </a:r>
            <a:r>
              <a:rPr lang="zh-CN" altLang="en-US" sz="2000" dirty="0" smtClean="0">
                <a:solidFill>
                  <a:schemeClr val="tx1">
                    <a:lumMod val="75000"/>
                    <a:lumOff val="25000"/>
                  </a:schemeClr>
                </a:solidFill>
                <a:latin typeface="微软雅黑" pitchFamily="34" charset="-122"/>
                <a:ea typeface="微软雅黑" pitchFamily="34" charset="-122"/>
              </a:rPr>
              <a:t>游戏与</a:t>
            </a:r>
            <a:r>
              <a:rPr lang="zh-CN" altLang="en-US" sz="2000" dirty="0">
                <a:solidFill>
                  <a:schemeClr val="tx1">
                    <a:lumMod val="75000"/>
                    <a:lumOff val="25000"/>
                  </a:schemeClr>
                </a:solidFill>
                <a:latin typeface="微软雅黑" pitchFamily="34" charset="-122"/>
                <a:ea typeface="微软雅黑" pitchFamily="34" charset="-122"/>
              </a:rPr>
              <a:t>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可以锻炼企业管理者和员工思维的敏捷度和灵活度</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企业管理中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有广大的</a:t>
            </a:r>
            <a:r>
              <a:rPr lang="zh-CN" altLang="en-US" sz="2000" dirty="0" smtClean="0">
                <a:solidFill>
                  <a:schemeClr val="tx1">
                    <a:lumMod val="75000"/>
                    <a:lumOff val="25000"/>
                  </a:schemeClr>
                </a:solidFill>
                <a:latin typeface="微软雅黑" pitchFamily="34" charset="-122"/>
                <a:ea typeface="微软雅黑" pitchFamily="34" charset="-122"/>
              </a:rPr>
              <a:t>应用</a:t>
            </a:r>
            <a:r>
              <a:rPr lang="zh-CN" altLang="en-US" sz="2000" dirty="0">
                <a:solidFill>
                  <a:schemeClr val="tx1">
                    <a:lumMod val="75000"/>
                    <a:lumOff val="25000"/>
                  </a:schemeClr>
                </a:solidFill>
                <a:latin typeface="微软雅黑" pitchFamily="34" charset="-122"/>
                <a:ea typeface="微软雅黑" pitchFamily="34" charset="-122"/>
              </a:rPr>
              <a:t>前景与意义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marL="342900" indent="-342900" algn="just">
              <a:lnSpc>
                <a:spcPct val="120000"/>
              </a:lnSpc>
              <a:spcBef>
                <a:spcPct val="0"/>
              </a:spcBef>
              <a:buFont typeface="Wingdings" pitchFamily="2" charset="2"/>
              <a:buChar char="u"/>
            </a:pPr>
            <a:r>
              <a:rPr lang="zh-CN" altLang="en-US" sz="2000" dirty="0">
                <a:solidFill>
                  <a:schemeClr val="tx1">
                    <a:lumMod val="75000"/>
                    <a:lumOff val="25000"/>
                  </a:schemeClr>
                </a:solidFill>
                <a:latin typeface="微软雅黑" pitchFamily="34" charset="-122"/>
                <a:ea typeface="微软雅黑" pitchFamily="34" charset="-122"/>
              </a:rPr>
              <a:t>以头脑风暴式的思维迸发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提高企业管理水平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增强竞争实力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提高经济效益的</a:t>
            </a:r>
            <a:r>
              <a:rPr lang="zh-CN" altLang="en-US" sz="2000" dirty="0" smtClean="0">
                <a:solidFill>
                  <a:schemeClr val="tx1">
                    <a:lumMod val="75000"/>
                    <a:lumOff val="25000"/>
                  </a:schemeClr>
                </a:solidFill>
                <a:latin typeface="微软雅黑" pitchFamily="34" charset="-122"/>
                <a:ea typeface="微软雅黑" pitchFamily="34" charset="-122"/>
              </a:rPr>
              <a:t>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促进企业的健康发展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使企业管理成为一种扁平化的组织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企业中的每一个体都</a:t>
            </a:r>
            <a:r>
              <a:rPr lang="zh-CN" altLang="en-US" sz="2000" dirty="0" smtClean="0">
                <a:solidFill>
                  <a:schemeClr val="tx1">
                    <a:lumMod val="75000"/>
                    <a:lumOff val="25000"/>
                  </a:schemeClr>
                </a:solidFill>
                <a:latin typeface="微软雅黑" pitchFamily="34" charset="-122"/>
                <a:ea typeface="微软雅黑" pitchFamily="34" charset="-122"/>
              </a:rPr>
              <a:t>成为富有</a:t>
            </a:r>
            <a:r>
              <a:rPr lang="zh-CN" altLang="en-US" sz="2000" dirty="0">
                <a:solidFill>
                  <a:schemeClr val="tx1">
                    <a:lumMod val="75000"/>
                    <a:lumOff val="25000"/>
                  </a:schemeClr>
                </a:solidFill>
                <a:latin typeface="微软雅黑" pitchFamily="34" charset="-122"/>
                <a:ea typeface="微软雅黑" pitchFamily="34" charset="-122"/>
              </a:rPr>
              <a:t>创新意识和创新能力的创造性的个体。</a:t>
            </a:r>
          </a:p>
        </p:txBody>
      </p:sp>
    </p:spTree>
    <p:extLst>
      <p:ext uri="{BB962C8B-B14F-4D97-AF65-F5344CB8AC3E}">
        <p14:creationId xmlns:p14="http://schemas.microsoft.com/office/powerpoint/2010/main" val="63796333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第五</a:t>
            </a:r>
            <a:r>
              <a:rPr lang="zh-CN" altLang="en-US" sz="3200" b="1" dirty="0" smtClean="0">
                <a:solidFill>
                  <a:schemeClr val="accent1"/>
                </a:solidFill>
                <a:latin typeface="微软雅黑" pitchFamily="34" charset="-122"/>
                <a:ea typeface="微软雅黑" pitchFamily="34" charset="-122"/>
              </a:rPr>
              <a:t>节  </a:t>
            </a:r>
            <a:r>
              <a:rPr lang="zh-CN" altLang="en-US" sz="3200" b="1" dirty="0">
                <a:solidFill>
                  <a:schemeClr val="accent1"/>
                </a:solidFill>
                <a:latin typeface="微软雅黑" pitchFamily="34" charset="-122"/>
                <a:ea typeface="微软雅黑" pitchFamily="34" charset="-122"/>
              </a:rPr>
              <a:t>创新思维训练方法</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114929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第一</a:t>
            </a:r>
            <a:r>
              <a:rPr lang="zh-CN" altLang="en-US" sz="3200" b="1" dirty="0" smtClean="0">
                <a:solidFill>
                  <a:schemeClr val="accent1"/>
                </a:solidFill>
                <a:latin typeface="微软雅黑" pitchFamily="34" charset="-122"/>
                <a:ea typeface="微软雅黑" pitchFamily="34" charset="-122"/>
              </a:rPr>
              <a:t>节  创新</a:t>
            </a:r>
            <a:r>
              <a:rPr lang="zh-CN" altLang="en-US" sz="3200" b="1" dirty="0">
                <a:solidFill>
                  <a:schemeClr val="accent1"/>
                </a:solidFill>
                <a:latin typeface="微软雅黑" pitchFamily="34" charset="-122"/>
                <a:ea typeface="微软雅黑" pitchFamily="34" charset="-122"/>
              </a:rPr>
              <a:t>思维的基本知识</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发散思维训练方法</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96699" y="3008833"/>
            <a:ext cx="4559813" cy="2134666"/>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2473273" y="2650711"/>
            <a:ext cx="1806665" cy="677945"/>
            <a:chOff x="3123788" y="1995506"/>
            <a:chExt cx="1806665" cy="677945"/>
          </a:xfrm>
        </p:grpSpPr>
        <p:sp>
          <p:nvSpPr>
            <p:cNvPr id="15" name="圆角矩形 14"/>
            <p:cNvSpPr/>
            <p:nvPr/>
          </p:nvSpPr>
          <p:spPr>
            <a:xfrm>
              <a:off x="3123788" y="1995506"/>
              <a:ext cx="1806665" cy="677945"/>
            </a:xfrm>
            <a:prstGeom prst="roundRect">
              <a:avLst>
                <a:gd name="adj" fmla="val 50000"/>
              </a:avLst>
            </a:prstGeom>
            <a:solidFill>
              <a:srgbClr val="0F9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16" name="矩形 15"/>
            <p:cNvSpPr/>
            <p:nvPr/>
          </p:nvSpPr>
          <p:spPr>
            <a:xfrm>
              <a:off x="3307230" y="2136810"/>
              <a:ext cx="153461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第一种</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17" name="矩形 1"/>
          <p:cNvSpPr>
            <a:spLocks noChangeArrowheads="1"/>
          </p:cNvSpPr>
          <p:nvPr/>
        </p:nvSpPr>
        <p:spPr bwMode="auto">
          <a:xfrm>
            <a:off x="1331237" y="3437323"/>
            <a:ext cx="40907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smtClean="0">
                <a:solidFill>
                  <a:schemeClr val="tx1">
                    <a:lumMod val="75000"/>
                    <a:lumOff val="25000"/>
                  </a:schemeClr>
                </a:solidFill>
                <a:latin typeface="微软雅黑" pitchFamily="34" charset="-122"/>
              </a:rPr>
              <a:t>根据</a:t>
            </a:r>
            <a:r>
              <a:rPr lang="zh-CN" altLang="en-US" dirty="0">
                <a:solidFill>
                  <a:schemeClr val="tx1">
                    <a:lumMod val="75000"/>
                    <a:lumOff val="25000"/>
                  </a:schemeClr>
                </a:solidFill>
                <a:latin typeface="微软雅黑" pitchFamily="34" charset="-122"/>
              </a:rPr>
              <a:t>物品的特征进行发散</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想出可能的用途。</a:t>
            </a:r>
          </a:p>
        </p:txBody>
      </p:sp>
      <p:sp>
        <p:nvSpPr>
          <p:cNvPr id="20" name="矩形 19"/>
          <p:cNvSpPr/>
          <p:nvPr/>
        </p:nvSpPr>
        <p:spPr>
          <a:xfrm>
            <a:off x="6406636" y="3008832"/>
            <a:ext cx="4559813" cy="2134667"/>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7807273" y="2650711"/>
            <a:ext cx="1758539" cy="677945"/>
            <a:chOff x="3123788" y="1995506"/>
            <a:chExt cx="1758539" cy="677945"/>
          </a:xfrm>
        </p:grpSpPr>
        <p:sp>
          <p:nvSpPr>
            <p:cNvPr id="25" name="圆角矩形 24"/>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26" name="矩形 25"/>
            <p:cNvSpPr/>
            <p:nvPr/>
          </p:nvSpPr>
          <p:spPr>
            <a:xfrm>
              <a:off x="3228948" y="2127616"/>
              <a:ext cx="148136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第二种</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29" name="矩形 1"/>
          <p:cNvSpPr>
            <a:spLocks noChangeArrowheads="1"/>
          </p:cNvSpPr>
          <p:nvPr/>
        </p:nvSpPr>
        <p:spPr bwMode="auto">
          <a:xfrm>
            <a:off x="6540833" y="3437323"/>
            <a:ext cx="431799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smtClean="0">
                <a:solidFill>
                  <a:schemeClr val="tx1">
                    <a:lumMod val="75000"/>
                    <a:lumOff val="25000"/>
                  </a:schemeClr>
                </a:solidFill>
                <a:latin typeface="微软雅黑" pitchFamily="34" charset="-122"/>
              </a:rPr>
              <a:t>进行</a:t>
            </a:r>
            <a:r>
              <a:rPr lang="zh-CN" altLang="en-US" dirty="0">
                <a:solidFill>
                  <a:schemeClr val="tx1">
                    <a:lumMod val="75000"/>
                    <a:lumOff val="25000"/>
                  </a:schemeClr>
                </a:solidFill>
                <a:latin typeface="微软雅黑" pitchFamily="34" charset="-122"/>
              </a:rPr>
              <a:t>强制性的思维发散</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即随便想出一个事物</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把该事物和作为发散点的事物强制地联系在一起</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寻找新用途。</a:t>
            </a:r>
          </a:p>
        </p:txBody>
      </p:sp>
      <p:sp>
        <p:nvSpPr>
          <p:cNvPr id="30" name="矩形 29"/>
          <p:cNvSpPr/>
          <p:nvPr/>
        </p:nvSpPr>
        <p:spPr>
          <a:xfrm>
            <a:off x="664566" y="1528346"/>
            <a:ext cx="9869750" cy="830997"/>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所谓用途发散就是以某物品作为发散点</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设想出它的多种用途。 </a:t>
            </a: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用途发散有两种思维方式。</a:t>
            </a:r>
          </a:p>
        </p:txBody>
      </p:sp>
    </p:spTree>
    <p:extLst>
      <p:ext uri="{BB962C8B-B14F-4D97-AF65-F5344CB8AC3E}">
        <p14:creationId xmlns:p14="http://schemas.microsoft.com/office/powerpoint/2010/main" val="6192700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发散思维训练方法</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9968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二</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功能发散法</a:t>
            </a:r>
          </a:p>
        </p:txBody>
      </p:sp>
      <p:sp>
        <p:nvSpPr>
          <p:cNvPr id="25" name="矩形 24"/>
          <p:cNvSpPr/>
          <p:nvPr/>
        </p:nvSpPr>
        <p:spPr>
          <a:xfrm>
            <a:off x="1403350" y="2713039"/>
            <a:ext cx="8578850" cy="227703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功能发散是从某事物的功能出发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构想出获得该功能的各种可能性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如对“</a:t>
            </a:r>
            <a:r>
              <a:rPr lang="zh-CN" altLang="en-US" sz="2000" dirty="0">
                <a:solidFill>
                  <a:schemeClr val="tx1">
                    <a:lumMod val="75000"/>
                    <a:lumOff val="25000"/>
                  </a:schemeClr>
                </a:solidFill>
                <a:latin typeface="微软雅黑" pitchFamily="34" charset="-122"/>
                <a:ea typeface="微软雅黑" pitchFamily="34" charset="-122"/>
              </a:rPr>
              <a:t>怎样</a:t>
            </a:r>
            <a:r>
              <a:rPr lang="zh-CN" altLang="en-US" sz="2000" dirty="0" smtClean="0">
                <a:solidFill>
                  <a:schemeClr val="tx1">
                    <a:lumMod val="75000"/>
                    <a:lumOff val="25000"/>
                  </a:schemeClr>
                </a:solidFill>
                <a:latin typeface="微软雅黑" pitchFamily="34" charset="-122"/>
                <a:ea typeface="微软雅黑" pitchFamily="34" charset="-122"/>
              </a:rPr>
              <a:t>才能达到</a:t>
            </a:r>
            <a:r>
              <a:rPr lang="zh-CN" altLang="en-US" sz="2000" dirty="0">
                <a:solidFill>
                  <a:schemeClr val="tx1">
                    <a:lumMod val="75000"/>
                    <a:lumOff val="25000"/>
                  </a:schemeClr>
                </a:solidFill>
                <a:latin typeface="微软雅黑" pitchFamily="34" charset="-122"/>
                <a:ea typeface="微软雅黑" pitchFamily="34" charset="-122"/>
              </a:rPr>
              <a:t>照明的目的</a:t>
            </a: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一问题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有人做出如下构想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点油灯</a:t>
            </a:r>
            <a:r>
              <a:rPr lang="zh-CN" altLang="en-US" sz="2000" dirty="0" smtClean="0">
                <a:solidFill>
                  <a:schemeClr val="tx1">
                    <a:lumMod val="75000"/>
                    <a:lumOff val="25000"/>
                  </a:schemeClr>
                </a:solidFill>
                <a:latin typeface="微软雅黑" pitchFamily="34" charset="-122"/>
                <a:ea typeface="微软雅黑" pitchFamily="34" charset="-122"/>
              </a:rPr>
              <a:t>、开</a:t>
            </a:r>
            <a:r>
              <a:rPr lang="zh-CN" altLang="en-US" sz="2000" dirty="0">
                <a:solidFill>
                  <a:schemeClr val="tx1">
                    <a:lumMod val="75000"/>
                    <a:lumOff val="25000"/>
                  </a:schemeClr>
                </a:solidFill>
                <a:latin typeface="微软雅黑" pitchFamily="34" charset="-122"/>
                <a:ea typeface="微软雅黑" pitchFamily="34" charset="-122"/>
              </a:rPr>
              <a:t>电灯</a:t>
            </a:r>
            <a:r>
              <a:rPr lang="zh-CN" altLang="en-US" sz="2000" dirty="0" smtClean="0">
                <a:solidFill>
                  <a:schemeClr val="tx1">
                    <a:lumMod val="75000"/>
                    <a:lumOff val="25000"/>
                  </a:schemeClr>
                </a:solidFill>
                <a:latin typeface="微软雅黑" pitchFamily="34" charset="-122"/>
                <a:ea typeface="微软雅黑" pitchFamily="34" charset="-122"/>
              </a:rPr>
              <a:t>、点</a:t>
            </a:r>
            <a:r>
              <a:rPr lang="zh-CN" altLang="en-US" sz="2000" dirty="0">
                <a:solidFill>
                  <a:schemeClr val="tx1">
                    <a:lumMod val="75000"/>
                    <a:lumOff val="25000"/>
                  </a:schemeClr>
                </a:solidFill>
                <a:latin typeface="微软雅黑" pitchFamily="34" charset="-122"/>
                <a:ea typeface="微软雅黑" pitchFamily="34" charset="-122"/>
              </a:rPr>
              <a:t>蜡烛</a:t>
            </a:r>
            <a:r>
              <a:rPr lang="zh-CN" altLang="en-US" sz="2000" dirty="0" smtClean="0">
                <a:solidFill>
                  <a:schemeClr val="tx1">
                    <a:lumMod val="75000"/>
                    <a:lumOff val="25000"/>
                  </a:schemeClr>
                </a:solidFill>
                <a:latin typeface="微软雅黑" pitchFamily="34" charset="-122"/>
                <a:ea typeface="微软雅黑" pitchFamily="34" charset="-122"/>
              </a:rPr>
              <a:t>、划</a:t>
            </a:r>
            <a:r>
              <a:rPr lang="zh-CN" altLang="en-US" sz="2000" dirty="0">
                <a:solidFill>
                  <a:schemeClr val="tx1">
                    <a:lumMod val="75000"/>
                    <a:lumOff val="25000"/>
                  </a:schemeClr>
                </a:solidFill>
                <a:latin typeface="微软雅黑" pitchFamily="34" charset="-122"/>
                <a:ea typeface="微软雅黑" pitchFamily="34" charset="-122"/>
              </a:rPr>
              <a:t>火柴</a:t>
            </a:r>
            <a:r>
              <a:rPr lang="zh-CN" altLang="en-US" sz="2000" dirty="0" smtClean="0">
                <a:solidFill>
                  <a:schemeClr val="tx1">
                    <a:lumMod val="75000"/>
                    <a:lumOff val="25000"/>
                  </a:schemeClr>
                </a:solidFill>
                <a:latin typeface="微软雅黑" pitchFamily="34" charset="-122"/>
                <a:ea typeface="微软雅黑" pitchFamily="34" charset="-122"/>
              </a:rPr>
              <a:t>、烧纸</a:t>
            </a:r>
            <a:r>
              <a:rPr lang="zh-CN" altLang="en-US" sz="2000" dirty="0">
                <a:solidFill>
                  <a:schemeClr val="tx1">
                    <a:lumMod val="75000"/>
                    <a:lumOff val="25000"/>
                  </a:schemeClr>
                </a:solidFill>
                <a:latin typeface="微软雅黑" pitchFamily="34" charset="-122"/>
                <a:ea typeface="微软雅黑" pitchFamily="34" charset="-122"/>
              </a:rPr>
              <a:t>片</a:t>
            </a:r>
            <a:r>
              <a:rPr lang="zh-CN" altLang="en-US" sz="2000" dirty="0" smtClean="0">
                <a:solidFill>
                  <a:schemeClr val="tx1">
                    <a:lumMod val="75000"/>
                    <a:lumOff val="25000"/>
                  </a:schemeClr>
                </a:solidFill>
                <a:latin typeface="微软雅黑" pitchFamily="34" charset="-122"/>
                <a:ea typeface="微软雅黑" pitchFamily="34" charset="-122"/>
              </a:rPr>
              <a:t>、用</a:t>
            </a:r>
            <a:r>
              <a:rPr lang="zh-CN" altLang="en-US" sz="2000" dirty="0">
                <a:solidFill>
                  <a:schemeClr val="tx1">
                    <a:lumMod val="75000"/>
                    <a:lumOff val="25000"/>
                  </a:schemeClr>
                </a:solidFill>
                <a:latin typeface="微软雅黑" pitchFamily="34" charset="-122"/>
                <a:ea typeface="微软雅黑" pitchFamily="34" charset="-122"/>
              </a:rPr>
              <a:t>手电筒</a:t>
            </a:r>
            <a:r>
              <a:rPr lang="zh-CN" altLang="en-US" sz="2000" dirty="0" smtClean="0">
                <a:solidFill>
                  <a:schemeClr val="tx1">
                    <a:lumMod val="75000"/>
                    <a:lumOff val="25000"/>
                  </a:schemeClr>
                </a:solidFill>
                <a:latin typeface="微软雅黑" pitchFamily="34" charset="-122"/>
                <a:ea typeface="微软雅黑" pitchFamily="34" charset="-122"/>
              </a:rPr>
              <a:t>、点火</a:t>
            </a:r>
            <a:r>
              <a:rPr lang="zh-CN" altLang="en-US" sz="2000" dirty="0">
                <a:solidFill>
                  <a:schemeClr val="tx1">
                    <a:lumMod val="75000"/>
                    <a:lumOff val="25000"/>
                  </a:schemeClr>
                </a:solidFill>
                <a:latin typeface="微软雅黑" pitchFamily="34" charset="-122"/>
                <a:ea typeface="微软雅黑" pitchFamily="34" charset="-122"/>
              </a:rPr>
              <a:t>把</a:t>
            </a:r>
            <a:r>
              <a:rPr lang="zh-CN" altLang="en-US" sz="2000" dirty="0" smtClean="0">
                <a:solidFill>
                  <a:schemeClr val="tx1">
                    <a:lumMod val="75000"/>
                    <a:lumOff val="25000"/>
                  </a:schemeClr>
                </a:solidFill>
                <a:latin typeface="微软雅黑" pitchFamily="34" charset="-122"/>
                <a:ea typeface="微软雅黑" pitchFamily="34" charset="-122"/>
              </a:rPr>
              <a:t>、燃</a:t>
            </a:r>
            <a:r>
              <a:rPr lang="zh-CN" altLang="en-US" sz="2000" dirty="0">
                <a:solidFill>
                  <a:schemeClr val="tx1">
                    <a:lumMod val="75000"/>
                    <a:lumOff val="25000"/>
                  </a:schemeClr>
                </a:solidFill>
                <a:latin typeface="微软雅黑" pitchFamily="34" charset="-122"/>
                <a:ea typeface="微软雅黑" pitchFamily="34" charset="-122"/>
              </a:rPr>
              <a:t>篝火</a:t>
            </a:r>
            <a:r>
              <a:rPr lang="zh-CN" altLang="en-US" sz="2000" dirty="0" smtClean="0">
                <a:solidFill>
                  <a:schemeClr val="tx1">
                    <a:lumMod val="75000"/>
                    <a:lumOff val="25000"/>
                  </a:schemeClr>
                </a:solidFill>
                <a:latin typeface="微软雅黑" pitchFamily="34" charset="-122"/>
                <a:ea typeface="微软雅黑" pitchFamily="34" charset="-122"/>
              </a:rPr>
              <a:t>、用</a:t>
            </a:r>
            <a:r>
              <a:rPr lang="zh-CN" altLang="en-US" sz="2000" dirty="0">
                <a:solidFill>
                  <a:schemeClr val="tx1">
                    <a:lumMod val="75000"/>
                    <a:lumOff val="25000"/>
                  </a:schemeClr>
                </a:solidFill>
                <a:latin typeface="微软雅黑" pitchFamily="34" charset="-122"/>
                <a:ea typeface="微软雅黑" pitchFamily="34" charset="-122"/>
              </a:rPr>
              <a:t>镜子反射太阳光等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从</a:t>
            </a:r>
            <a:r>
              <a:rPr lang="zh-CN" altLang="en-US" sz="2000" dirty="0">
                <a:solidFill>
                  <a:schemeClr val="tx1">
                    <a:lumMod val="75000"/>
                    <a:lumOff val="25000"/>
                  </a:schemeClr>
                </a:solidFill>
                <a:latin typeface="微软雅黑" pitchFamily="34" charset="-122"/>
                <a:ea typeface="微软雅黑" pitchFamily="34" charset="-122"/>
              </a:rPr>
              <a:t>发散思维的角度出发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没有废物</a:t>
            </a:r>
            <a:r>
              <a:rPr lang="zh-CN" altLang="en-US" sz="2000" dirty="0">
                <a:solidFill>
                  <a:schemeClr val="tx1">
                    <a:lumMod val="75000"/>
                    <a:lumOff val="25000"/>
                  </a:schemeClr>
                </a:solidFill>
                <a:latin typeface="微软雅黑" pitchFamily="34" charset="-122"/>
                <a:ea typeface="微软雅黑" pitchFamily="34" charset="-122"/>
              </a:rPr>
              <a:t>或废料</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只要能合理地借助功能发散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有时加上视角转换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一定能变废为宝。</a:t>
            </a:r>
          </a:p>
        </p:txBody>
      </p:sp>
    </p:spTree>
    <p:extLst>
      <p:ext uri="{BB962C8B-B14F-4D97-AF65-F5344CB8AC3E}">
        <p14:creationId xmlns:p14="http://schemas.microsoft.com/office/powerpoint/2010/main" val="38230790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4"/>
          <p:cNvGrpSpPr/>
          <p:nvPr/>
        </p:nvGrpSpPr>
        <p:grpSpPr bwMode="auto">
          <a:xfrm>
            <a:off x="1775758" y="1118130"/>
            <a:ext cx="2298276" cy="2062113"/>
            <a:chOff x="0" y="0"/>
            <a:chExt cx="1604963" cy="1417638"/>
          </a:xfrm>
          <a:solidFill>
            <a:schemeClr val="accent1"/>
          </a:solidFill>
        </p:grpSpPr>
        <p:sp>
          <p:nvSpPr>
            <p:cNvPr id="16"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6"/>
          <p:cNvGrpSpPr/>
          <p:nvPr/>
        </p:nvGrpSpPr>
        <p:grpSpPr bwMode="auto">
          <a:xfrm>
            <a:off x="7698313" y="954725"/>
            <a:ext cx="2271187" cy="2328226"/>
            <a:chOff x="0" y="0"/>
            <a:chExt cx="1609725" cy="1692275"/>
          </a:xfrm>
          <a:solidFill>
            <a:schemeClr val="accent2"/>
          </a:solidFill>
        </p:grpSpPr>
        <p:sp>
          <p:nvSpPr>
            <p:cNvPr id="3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TextBox 682"/>
          <p:cNvSpPr>
            <a:spLocks noChangeArrowheads="1"/>
          </p:cNvSpPr>
          <p:nvPr/>
        </p:nvSpPr>
        <p:spPr bwMode="auto">
          <a:xfrm>
            <a:off x="2216773" y="1973783"/>
            <a:ext cx="1115165"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800" kern="0" dirty="0" smtClean="0">
                <a:solidFill>
                  <a:schemeClr val="tx1">
                    <a:lumMod val="65000"/>
                    <a:lumOff val="35000"/>
                  </a:schemeClr>
                </a:solidFill>
                <a:latin typeface="微软雅黑" panose="020B0503020204020204" pitchFamily="34" charset="-122"/>
                <a:ea typeface="微软雅黑" panose="020B0503020204020204" pitchFamily="34" charset="-122"/>
              </a:rPr>
              <a:t>（三）</a:t>
            </a:r>
            <a:endParaRPr lang="zh-CN" altLang="en-US" sz="28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682"/>
          <p:cNvSpPr>
            <a:spLocks noChangeArrowheads="1"/>
          </p:cNvSpPr>
          <p:nvPr/>
        </p:nvSpPr>
        <p:spPr bwMode="auto">
          <a:xfrm>
            <a:off x="8056685" y="1902516"/>
            <a:ext cx="1096277"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（四）</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515825" y="3394866"/>
            <a:ext cx="4961289"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结构发散法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结构发散是以某个事物结构为扩散点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设想出利用该结构的各种可能性的思维活动。</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尽可能多地说出含圆形结构的东西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太阳</a:t>
            </a:r>
            <a:r>
              <a:rPr lang="zh-CN" altLang="en-US" sz="2000" dirty="0" smtClean="0">
                <a:solidFill>
                  <a:schemeClr val="tx1">
                    <a:lumMod val="75000"/>
                    <a:lumOff val="25000"/>
                  </a:schemeClr>
                </a:solidFill>
                <a:latin typeface="微软雅黑" pitchFamily="34" charset="-122"/>
                <a:ea typeface="微软雅黑" pitchFamily="34" charset="-122"/>
              </a:rPr>
              <a:t>、水滴、酒杯、西瓜、扇子、瓶盖</a:t>
            </a:r>
            <a:r>
              <a:rPr lang="zh-CN" altLang="en-US"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镜子、头等。经常</a:t>
            </a:r>
            <a:r>
              <a:rPr lang="zh-CN" altLang="en-US" sz="2000" dirty="0">
                <a:solidFill>
                  <a:schemeClr val="tx1">
                    <a:lumMod val="75000"/>
                    <a:lumOff val="25000"/>
                  </a:schemeClr>
                </a:solidFill>
                <a:latin typeface="微软雅黑" pitchFamily="34" charset="-122"/>
                <a:ea typeface="微软雅黑" pitchFamily="34" charset="-122"/>
              </a:rPr>
              <a:t>进行这种思考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可以增加我们头脑中的形象储备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锻炼想象力。</a:t>
            </a:r>
          </a:p>
        </p:txBody>
      </p:sp>
      <p:sp>
        <p:nvSpPr>
          <p:cNvPr id="6" name="矩形 5"/>
          <p:cNvSpPr/>
          <p:nvPr/>
        </p:nvSpPr>
        <p:spPr>
          <a:xfrm>
            <a:off x="6413499" y="3403679"/>
            <a:ext cx="5067083" cy="3046988"/>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形态发散法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形态发散是以事物的形态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如颜色</a:t>
            </a:r>
            <a:r>
              <a:rPr lang="zh-CN" altLang="en-US" sz="2000" dirty="0" smtClean="0">
                <a:solidFill>
                  <a:schemeClr val="tx1">
                    <a:lumMod val="75000"/>
                    <a:lumOff val="25000"/>
                  </a:schemeClr>
                </a:solidFill>
                <a:latin typeface="微软雅黑" pitchFamily="34" charset="-122"/>
                <a:ea typeface="微软雅黑" pitchFamily="34" charset="-122"/>
              </a:rPr>
              <a:t>、形状、味道、明暗</a:t>
            </a:r>
            <a:r>
              <a:rPr lang="zh-CN" altLang="en-US" sz="2000" dirty="0">
                <a:solidFill>
                  <a:schemeClr val="tx1">
                    <a:lumMod val="75000"/>
                    <a:lumOff val="25000"/>
                  </a:schemeClr>
                </a:solidFill>
                <a:latin typeface="微软雅黑" pitchFamily="34" charset="-122"/>
                <a:ea typeface="微软雅黑" pitchFamily="34" charset="-122"/>
              </a:rPr>
              <a:t>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为发散点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设想出利用</a:t>
            </a:r>
            <a:r>
              <a:rPr lang="zh-CN" altLang="en-US" sz="2000" dirty="0" smtClean="0">
                <a:solidFill>
                  <a:schemeClr val="tx1">
                    <a:lumMod val="75000"/>
                    <a:lumOff val="25000"/>
                  </a:schemeClr>
                </a:solidFill>
                <a:latin typeface="微软雅黑" pitchFamily="34" charset="-122"/>
                <a:ea typeface="微软雅黑" pitchFamily="34" charset="-122"/>
              </a:rPr>
              <a:t>某种</a:t>
            </a:r>
            <a:r>
              <a:rPr lang="zh-CN" altLang="en-US" sz="2000" dirty="0">
                <a:solidFill>
                  <a:schemeClr val="tx1">
                    <a:lumMod val="75000"/>
                    <a:lumOff val="25000"/>
                  </a:schemeClr>
                </a:solidFill>
                <a:latin typeface="微软雅黑" pitchFamily="34" charset="-122"/>
                <a:ea typeface="微软雅黑" pitchFamily="34" charset="-122"/>
              </a:rPr>
              <a:t>形态的各种可能性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你能设想出利用红色可做什么或办什么事吗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这是一种</a:t>
            </a:r>
            <a:r>
              <a:rPr lang="zh-CN" altLang="en-US" sz="2000" dirty="0" smtClean="0">
                <a:solidFill>
                  <a:schemeClr val="tx1">
                    <a:lumMod val="75000"/>
                    <a:lumOff val="25000"/>
                  </a:schemeClr>
                </a:solidFill>
                <a:latin typeface="微软雅黑" pitchFamily="34" charset="-122"/>
                <a:ea typeface="微软雅黑" pitchFamily="34" charset="-122"/>
              </a:rPr>
              <a:t>形态发散</a:t>
            </a:r>
            <a:r>
              <a:rPr lang="zh-CN" altLang="en-US" sz="2000" dirty="0">
                <a:solidFill>
                  <a:schemeClr val="tx1">
                    <a:lumMod val="75000"/>
                    <a:lumOff val="25000"/>
                  </a:schemeClr>
                </a:solidFill>
                <a:latin typeface="微软雅黑" pitchFamily="34" charset="-122"/>
                <a:ea typeface="微软雅黑" pitchFamily="34" charset="-122"/>
              </a:rPr>
              <a:t>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如利用红颜色可做信号灯</a:t>
            </a:r>
            <a:r>
              <a:rPr lang="zh-CN" altLang="en-US" sz="2000" dirty="0" smtClean="0">
                <a:solidFill>
                  <a:schemeClr val="tx1">
                    <a:lumMod val="75000"/>
                    <a:lumOff val="25000"/>
                  </a:schemeClr>
                </a:solidFill>
                <a:latin typeface="微软雅黑" pitchFamily="34" charset="-122"/>
                <a:ea typeface="微软雅黑" pitchFamily="34" charset="-122"/>
              </a:rPr>
              <a:t>、红墨水、红</a:t>
            </a:r>
            <a:r>
              <a:rPr lang="zh-CN" altLang="en-US" sz="2000" dirty="0">
                <a:solidFill>
                  <a:schemeClr val="tx1">
                    <a:lumMod val="75000"/>
                    <a:lumOff val="25000"/>
                  </a:schemeClr>
                </a:solidFill>
                <a:latin typeface="微软雅黑" pitchFamily="34" charset="-122"/>
                <a:ea typeface="微软雅黑" pitchFamily="34" charset="-122"/>
              </a:rPr>
              <a:t>围巾</a:t>
            </a:r>
            <a:r>
              <a:rPr lang="zh-CN" altLang="en-US" sz="2000" dirty="0" smtClean="0">
                <a:solidFill>
                  <a:schemeClr val="tx1">
                    <a:lumMod val="75000"/>
                    <a:lumOff val="25000"/>
                  </a:schemeClr>
                </a:solidFill>
                <a:latin typeface="微软雅黑" pitchFamily="34" charset="-122"/>
                <a:ea typeface="微软雅黑" pitchFamily="34" charset="-122"/>
              </a:rPr>
              <a:t>、红</a:t>
            </a:r>
            <a:r>
              <a:rPr lang="zh-CN" altLang="en-US" sz="2000" dirty="0">
                <a:solidFill>
                  <a:schemeClr val="tx1">
                    <a:lumMod val="75000"/>
                    <a:lumOff val="25000"/>
                  </a:schemeClr>
                </a:solidFill>
                <a:latin typeface="微软雅黑" pitchFamily="34" charset="-122"/>
                <a:ea typeface="微软雅黑" pitchFamily="34" charset="-122"/>
              </a:rPr>
              <a:t>灯笼</a:t>
            </a:r>
            <a:r>
              <a:rPr lang="zh-CN" altLang="en-US" sz="2000" dirty="0" smtClean="0">
                <a:solidFill>
                  <a:schemeClr val="tx1">
                    <a:lumMod val="75000"/>
                    <a:lumOff val="25000"/>
                  </a:schemeClr>
                </a:solidFill>
                <a:latin typeface="微软雅黑" pitchFamily="34" charset="-122"/>
                <a:ea typeface="微软雅黑" pitchFamily="34" charset="-122"/>
              </a:rPr>
              <a:t>、红</a:t>
            </a:r>
            <a:r>
              <a:rPr lang="zh-CN" altLang="en-US" sz="2000" dirty="0">
                <a:solidFill>
                  <a:schemeClr val="tx1">
                    <a:lumMod val="75000"/>
                    <a:lumOff val="25000"/>
                  </a:schemeClr>
                </a:solidFill>
                <a:latin typeface="微软雅黑" pitchFamily="34" charset="-122"/>
                <a:ea typeface="微软雅黑" pitchFamily="34" charset="-122"/>
              </a:rPr>
              <a:t>粉笔</a:t>
            </a:r>
            <a:r>
              <a:rPr lang="zh-CN" altLang="en-US" sz="2000" dirty="0" smtClean="0">
                <a:solidFill>
                  <a:schemeClr val="tx1">
                    <a:lumMod val="75000"/>
                    <a:lumOff val="25000"/>
                  </a:schemeClr>
                </a:solidFill>
                <a:latin typeface="微软雅黑" pitchFamily="34" charset="-122"/>
                <a:ea typeface="微软雅黑" pitchFamily="34" charset="-122"/>
              </a:rPr>
              <a:t>、红</a:t>
            </a:r>
            <a:r>
              <a:rPr lang="zh-CN" altLang="en-US" sz="2000" dirty="0">
                <a:solidFill>
                  <a:schemeClr val="tx1">
                    <a:lumMod val="75000"/>
                    <a:lumOff val="25000"/>
                  </a:schemeClr>
                </a:solidFill>
                <a:latin typeface="微软雅黑" pitchFamily="34" charset="-122"/>
                <a:ea typeface="微软雅黑" pitchFamily="34" charset="-122"/>
              </a:rPr>
              <a:t>喜报等。</a:t>
            </a:r>
          </a:p>
        </p:txBody>
      </p:sp>
      <p:sp>
        <p:nvSpPr>
          <p:cNvPr id="50"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发散思维训练方法</a:t>
            </a:r>
          </a:p>
        </p:txBody>
      </p:sp>
    </p:spTree>
    <p:extLst>
      <p:ext uri="{BB962C8B-B14F-4D97-AF65-F5344CB8AC3E}">
        <p14:creationId xmlns:p14="http://schemas.microsoft.com/office/powerpoint/2010/main" val="260783487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80">
                                          <p:stCondLst>
                                            <p:cond delay="0"/>
                                          </p:stCondLst>
                                        </p:cTn>
                                        <p:tgtEl>
                                          <p:spTgt spid="35"/>
                                        </p:tgtEl>
                                      </p:cBhvr>
                                    </p:animEffect>
                                    <p:anim calcmode="lin" valueType="num">
                                      <p:cBhvr>
                                        <p:cTn id="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4" dur="26">
                                          <p:stCondLst>
                                            <p:cond delay="650"/>
                                          </p:stCondLst>
                                        </p:cTn>
                                        <p:tgtEl>
                                          <p:spTgt spid="35"/>
                                        </p:tgtEl>
                                      </p:cBhvr>
                                      <p:to x="100000" y="60000"/>
                                    </p:animScale>
                                    <p:animScale>
                                      <p:cBhvr>
                                        <p:cTn id="25" dur="166" decel="50000">
                                          <p:stCondLst>
                                            <p:cond delay="676"/>
                                          </p:stCondLst>
                                        </p:cTn>
                                        <p:tgtEl>
                                          <p:spTgt spid="35"/>
                                        </p:tgtEl>
                                      </p:cBhvr>
                                      <p:to x="100000" y="100000"/>
                                    </p:animScale>
                                    <p:animScale>
                                      <p:cBhvr>
                                        <p:cTn id="26" dur="26">
                                          <p:stCondLst>
                                            <p:cond delay="1312"/>
                                          </p:stCondLst>
                                        </p:cTn>
                                        <p:tgtEl>
                                          <p:spTgt spid="35"/>
                                        </p:tgtEl>
                                      </p:cBhvr>
                                      <p:to x="100000" y="80000"/>
                                    </p:animScale>
                                    <p:animScale>
                                      <p:cBhvr>
                                        <p:cTn id="27" dur="166" decel="50000">
                                          <p:stCondLst>
                                            <p:cond delay="1338"/>
                                          </p:stCondLst>
                                        </p:cTn>
                                        <p:tgtEl>
                                          <p:spTgt spid="35"/>
                                        </p:tgtEl>
                                      </p:cBhvr>
                                      <p:to x="100000" y="100000"/>
                                    </p:animScale>
                                    <p:animScale>
                                      <p:cBhvr>
                                        <p:cTn id="28" dur="26">
                                          <p:stCondLst>
                                            <p:cond delay="1642"/>
                                          </p:stCondLst>
                                        </p:cTn>
                                        <p:tgtEl>
                                          <p:spTgt spid="35"/>
                                        </p:tgtEl>
                                      </p:cBhvr>
                                      <p:to x="100000" y="90000"/>
                                    </p:animScale>
                                    <p:animScale>
                                      <p:cBhvr>
                                        <p:cTn id="29" dur="166" decel="50000">
                                          <p:stCondLst>
                                            <p:cond delay="1668"/>
                                          </p:stCondLst>
                                        </p:cTn>
                                        <p:tgtEl>
                                          <p:spTgt spid="35"/>
                                        </p:tgtEl>
                                      </p:cBhvr>
                                      <p:to x="100000" y="100000"/>
                                    </p:animScale>
                                    <p:animScale>
                                      <p:cBhvr>
                                        <p:cTn id="30" dur="26">
                                          <p:stCondLst>
                                            <p:cond delay="1808"/>
                                          </p:stCondLst>
                                        </p:cTn>
                                        <p:tgtEl>
                                          <p:spTgt spid="35"/>
                                        </p:tgtEl>
                                      </p:cBhvr>
                                      <p:to x="100000" y="95000"/>
                                    </p:animScale>
                                    <p:animScale>
                                      <p:cBhvr>
                                        <p:cTn id="31" dur="166" decel="50000">
                                          <p:stCondLst>
                                            <p:cond delay="1834"/>
                                          </p:stCondLst>
                                        </p:cTn>
                                        <p:tgtEl>
                                          <p:spTgt spid="3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80">
                                          <p:stCondLst>
                                            <p:cond delay="0"/>
                                          </p:stCondLst>
                                        </p:cTn>
                                        <p:tgtEl>
                                          <p:spTgt spid="48"/>
                                        </p:tgtEl>
                                      </p:cBhvr>
                                    </p:animEffect>
                                    <p:anim calcmode="lin" valueType="num">
                                      <p:cBhvr>
                                        <p:cTn id="35"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0" dur="26">
                                          <p:stCondLst>
                                            <p:cond delay="650"/>
                                          </p:stCondLst>
                                        </p:cTn>
                                        <p:tgtEl>
                                          <p:spTgt spid="48"/>
                                        </p:tgtEl>
                                      </p:cBhvr>
                                      <p:to x="100000" y="60000"/>
                                    </p:animScale>
                                    <p:animScale>
                                      <p:cBhvr>
                                        <p:cTn id="41" dur="166" decel="50000">
                                          <p:stCondLst>
                                            <p:cond delay="676"/>
                                          </p:stCondLst>
                                        </p:cTn>
                                        <p:tgtEl>
                                          <p:spTgt spid="48"/>
                                        </p:tgtEl>
                                      </p:cBhvr>
                                      <p:to x="100000" y="100000"/>
                                    </p:animScale>
                                    <p:animScale>
                                      <p:cBhvr>
                                        <p:cTn id="42" dur="26">
                                          <p:stCondLst>
                                            <p:cond delay="1312"/>
                                          </p:stCondLst>
                                        </p:cTn>
                                        <p:tgtEl>
                                          <p:spTgt spid="48"/>
                                        </p:tgtEl>
                                      </p:cBhvr>
                                      <p:to x="100000" y="80000"/>
                                    </p:animScale>
                                    <p:animScale>
                                      <p:cBhvr>
                                        <p:cTn id="43" dur="166" decel="50000">
                                          <p:stCondLst>
                                            <p:cond delay="1338"/>
                                          </p:stCondLst>
                                        </p:cTn>
                                        <p:tgtEl>
                                          <p:spTgt spid="48"/>
                                        </p:tgtEl>
                                      </p:cBhvr>
                                      <p:to x="100000" y="100000"/>
                                    </p:animScale>
                                    <p:animScale>
                                      <p:cBhvr>
                                        <p:cTn id="44" dur="26">
                                          <p:stCondLst>
                                            <p:cond delay="1642"/>
                                          </p:stCondLst>
                                        </p:cTn>
                                        <p:tgtEl>
                                          <p:spTgt spid="48"/>
                                        </p:tgtEl>
                                      </p:cBhvr>
                                      <p:to x="100000" y="90000"/>
                                    </p:animScale>
                                    <p:animScale>
                                      <p:cBhvr>
                                        <p:cTn id="45" dur="166" decel="50000">
                                          <p:stCondLst>
                                            <p:cond delay="1668"/>
                                          </p:stCondLst>
                                        </p:cTn>
                                        <p:tgtEl>
                                          <p:spTgt spid="48"/>
                                        </p:tgtEl>
                                      </p:cBhvr>
                                      <p:to x="100000" y="100000"/>
                                    </p:animScale>
                                    <p:animScale>
                                      <p:cBhvr>
                                        <p:cTn id="46" dur="26">
                                          <p:stCondLst>
                                            <p:cond delay="1808"/>
                                          </p:stCondLst>
                                        </p:cTn>
                                        <p:tgtEl>
                                          <p:spTgt spid="48"/>
                                        </p:tgtEl>
                                      </p:cBhvr>
                                      <p:to x="100000" y="95000"/>
                                    </p:animScale>
                                    <p:animScale>
                                      <p:cBhvr>
                                        <p:cTn id="47" dur="166" decel="50000">
                                          <p:stCondLst>
                                            <p:cond delay="1834"/>
                                          </p:stCondLst>
                                        </p:cTn>
                                        <p:tgtEl>
                                          <p:spTgt spid="4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80">
                                          <p:stCondLst>
                                            <p:cond delay="0"/>
                                          </p:stCondLst>
                                        </p:cTn>
                                        <p:tgtEl>
                                          <p:spTgt spid="6"/>
                                        </p:tgtEl>
                                      </p:cBhvr>
                                    </p:animEffect>
                                    <p:anim calcmode="lin" valueType="num">
                                      <p:cBhvr>
                                        <p:cTn id="5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gtEl>
                                      </p:cBhvr>
                                      <p:to x="100000" y="60000"/>
                                    </p:animScale>
                                    <p:animScale>
                                      <p:cBhvr>
                                        <p:cTn id="57" dur="166" decel="50000">
                                          <p:stCondLst>
                                            <p:cond delay="676"/>
                                          </p:stCondLst>
                                        </p:cTn>
                                        <p:tgtEl>
                                          <p:spTgt spid="6"/>
                                        </p:tgtEl>
                                      </p:cBhvr>
                                      <p:to x="100000" y="100000"/>
                                    </p:animScale>
                                    <p:animScale>
                                      <p:cBhvr>
                                        <p:cTn id="58" dur="26">
                                          <p:stCondLst>
                                            <p:cond delay="1312"/>
                                          </p:stCondLst>
                                        </p:cTn>
                                        <p:tgtEl>
                                          <p:spTgt spid="6"/>
                                        </p:tgtEl>
                                      </p:cBhvr>
                                      <p:to x="100000" y="80000"/>
                                    </p:animScale>
                                    <p:animScale>
                                      <p:cBhvr>
                                        <p:cTn id="59" dur="166" decel="50000">
                                          <p:stCondLst>
                                            <p:cond delay="1338"/>
                                          </p:stCondLst>
                                        </p:cTn>
                                        <p:tgtEl>
                                          <p:spTgt spid="6"/>
                                        </p:tgtEl>
                                      </p:cBhvr>
                                      <p:to x="100000" y="100000"/>
                                    </p:animScale>
                                    <p:animScale>
                                      <p:cBhvr>
                                        <p:cTn id="60" dur="26">
                                          <p:stCondLst>
                                            <p:cond delay="1642"/>
                                          </p:stCondLst>
                                        </p:cTn>
                                        <p:tgtEl>
                                          <p:spTgt spid="6"/>
                                        </p:tgtEl>
                                      </p:cBhvr>
                                      <p:to x="100000" y="90000"/>
                                    </p:animScale>
                                    <p:animScale>
                                      <p:cBhvr>
                                        <p:cTn id="61" dur="166" decel="50000">
                                          <p:stCondLst>
                                            <p:cond delay="1668"/>
                                          </p:stCondLst>
                                        </p:cTn>
                                        <p:tgtEl>
                                          <p:spTgt spid="6"/>
                                        </p:tgtEl>
                                      </p:cBhvr>
                                      <p:to x="100000" y="100000"/>
                                    </p:animScale>
                                    <p:animScale>
                                      <p:cBhvr>
                                        <p:cTn id="62" dur="26">
                                          <p:stCondLst>
                                            <p:cond delay="1808"/>
                                          </p:stCondLst>
                                        </p:cTn>
                                        <p:tgtEl>
                                          <p:spTgt spid="6"/>
                                        </p:tgtEl>
                                      </p:cBhvr>
                                      <p:to x="100000" y="95000"/>
                                    </p:animScale>
                                    <p:animScale>
                                      <p:cBhvr>
                                        <p:cTn id="6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677656"/>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组合发散是以某一事物为发散点</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尽可能多地设想出与另一事物联结成具有新价值的新事物的可能性。组合发散是一种强制性的思维发散方法</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即你想到什么就与发散点的事物组合在一起。</a:t>
            </a: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组合思维是一种非常重要的创新思维方法</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组合思考不仅数量要多</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更重要的是组合要新奇而合理。</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经常进行组合发散思考</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将会提高我们的创新能力。</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a:t>
            </a:r>
            <a:r>
              <a:rPr lang="zh-CN" altLang="en-US" sz="2400" b="1" dirty="0" smtClean="0">
                <a:solidFill>
                  <a:schemeClr val="tx1">
                    <a:lumMod val="75000"/>
                    <a:lumOff val="25000"/>
                  </a:schemeClr>
                </a:solidFill>
                <a:latin typeface="微软雅黑" pitchFamily="34" charset="-122"/>
                <a:ea typeface="微软雅黑" pitchFamily="34" charset="-122"/>
              </a:rPr>
              <a:t>方法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组合发散</a:t>
            </a:r>
            <a:r>
              <a:rPr lang="zh-CN" altLang="en-US" sz="2400" b="1" dirty="0" smtClean="0">
                <a:solidFill>
                  <a:schemeClr val="tx1">
                    <a:lumMod val="75000"/>
                    <a:lumOff val="25000"/>
                  </a:schemeClr>
                </a:solidFill>
                <a:latin typeface="微软雅黑" pitchFamily="34" charset="-122"/>
                <a:ea typeface="微软雅黑" pitchFamily="34" charset="-122"/>
              </a:rPr>
              <a:t>法</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282220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110"/>
          <p:cNvGrpSpPr/>
          <p:nvPr/>
        </p:nvGrpSpPr>
        <p:grpSpPr>
          <a:xfrm>
            <a:off x="7126087" y="3014213"/>
            <a:ext cx="404812" cy="855663"/>
            <a:chOff x="7097769" y="2557319"/>
            <a:chExt cx="404812" cy="855663"/>
          </a:xfrm>
        </p:grpSpPr>
        <p:sp>
          <p:nvSpPr>
            <p:cNvPr id="38" name="MH_Other_3"/>
            <p:cNvSpPr/>
            <p:nvPr>
              <p:custDataLst>
                <p:tags r:id="rId8"/>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cxnSp>
          <p:nvCxnSpPr>
            <p:cNvPr id="39" name="MH_Other_4"/>
            <p:cNvCxnSpPr/>
            <p:nvPr>
              <p:custDataLst>
                <p:tags r:id="rId9"/>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0"/>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grpSp>
      <p:grpSp>
        <p:nvGrpSpPr>
          <p:cNvPr id="41" name="组合 114"/>
          <p:cNvGrpSpPr/>
          <p:nvPr/>
        </p:nvGrpSpPr>
        <p:grpSpPr>
          <a:xfrm>
            <a:off x="4427338" y="1965855"/>
            <a:ext cx="404812" cy="855663"/>
            <a:chOff x="4399020" y="1508961"/>
            <a:chExt cx="404812" cy="855663"/>
          </a:xfrm>
        </p:grpSpPr>
        <p:sp>
          <p:nvSpPr>
            <p:cNvPr id="42" name="MH_Other_9"/>
            <p:cNvSpPr/>
            <p:nvPr>
              <p:custDataLst>
                <p:tags r:id="rId5"/>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cxnSp>
          <p:nvCxnSpPr>
            <p:cNvPr id="43" name="MH_Other_10"/>
            <p:cNvCxnSpPr/>
            <p:nvPr>
              <p:custDataLst>
                <p:tags r:id="rId6"/>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44" name="MH_Other_11"/>
            <p:cNvSpPr/>
            <p:nvPr>
              <p:custDataLst>
                <p:tags r:id="rId7"/>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grpSp>
        <p:nvGrpSpPr>
          <p:cNvPr id="45" name="组合 130"/>
          <p:cNvGrpSpPr/>
          <p:nvPr/>
        </p:nvGrpSpPr>
        <p:grpSpPr>
          <a:xfrm>
            <a:off x="4887712" y="1892830"/>
            <a:ext cx="1001712" cy="1001713"/>
            <a:chOff x="3737792" y="1347614"/>
            <a:chExt cx="751284" cy="751285"/>
          </a:xfrm>
        </p:grpSpPr>
        <p:grpSp>
          <p:nvGrpSpPr>
            <p:cNvPr id="46" name="组合 131"/>
            <p:cNvGrpSpPr/>
            <p:nvPr/>
          </p:nvGrpSpPr>
          <p:grpSpPr>
            <a:xfrm>
              <a:off x="3737792" y="1347614"/>
              <a:ext cx="751284" cy="751285"/>
              <a:chOff x="4964170" y="1531186"/>
              <a:chExt cx="1001712" cy="1001713"/>
            </a:xfrm>
          </p:grpSpPr>
          <p:sp>
            <p:nvSpPr>
              <p:cNvPr id="4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4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47" name="TextBox 46"/>
            <p:cNvSpPr txBox="1"/>
            <p:nvPr/>
          </p:nvSpPr>
          <p:spPr>
            <a:xfrm>
              <a:off x="3784302" y="1571551"/>
              <a:ext cx="564430" cy="300083"/>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（六）</a:t>
              </a:r>
              <a:endParaRPr lang="zh-CN" altLang="en-US" sz="2000" dirty="0">
                <a:solidFill>
                  <a:schemeClr val="bg1"/>
                </a:solidFill>
                <a:latin typeface="微软雅黑" pitchFamily="34" charset="-122"/>
                <a:ea typeface="微软雅黑" pitchFamily="34" charset="-122"/>
              </a:endParaRPr>
            </a:p>
          </p:txBody>
        </p:sp>
      </p:grpSp>
      <p:grpSp>
        <p:nvGrpSpPr>
          <p:cNvPr id="50" name="组合 135"/>
          <p:cNvGrpSpPr/>
          <p:nvPr/>
        </p:nvGrpSpPr>
        <p:grpSpPr>
          <a:xfrm>
            <a:off x="6012689" y="2891037"/>
            <a:ext cx="1001712" cy="1001713"/>
            <a:chOff x="3737792" y="1347614"/>
            <a:chExt cx="751284" cy="751285"/>
          </a:xfrm>
        </p:grpSpPr>
        <p:grpSp>
          <p:nvGrpSpPr>
            <p:cNvPr id="51" name="组合 136"/>
            <p:cNvGrpSpPr/>
            <p:nvPr/>
          </p:nvGrpSpPr>
          <p:grpSpPr>
            <a:xfrm>
              <a:off x="3737792" y="1347614"/>
              <a:ext cx="751284" cy="751285"/>
              <a:chOff x="4964170" y="1531186"/>
              <a:chExt cx="1001712" cy="1001713"/>
            </a:xfrm>
          </p:grpSpPr>
          <p:sp>
            <p:nvSpPr>
              <p:cNvPr id="5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5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52" name="TextBox 51"/>
            <p:cNvSpPr txBox="1"/>
            <p:nvPr/>
          </p:nvSpPr>
          <p:spPr>
            <a:xfrm>
              <a:off x="3770013" y="1566789"/>
              <a:ext cx="614287" cy="300083"/>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（七）</a:t>
              </a:r>
              <a:endParaRPr lang="zh-CN" altLang="en-US" sz="2000" dirty="0">
                <a:solidFill>
                  <a:schemeClr val="bg1"/>
                </a:solidFill>
                <a:latin typeface="微软雅黑" pitchFamily="34" charset="-122"/>
                <a:ea typeface="微软雅黑" pitchFamily="34" charset="-122"/>
              </a:endParaRPr>
            </a:p>
          </p:txBody>
        </p:sp>
      </p:grpSp>
      <p:sp>
        <p:nvSpPr>
          <p:cNvPr id="8" name="矩形 7"/>
          <p:cNvSpPr/>
          <p:nvPr/>
        </p:nvSpPr>
        <p:spPr>
          <a:xfrm>
            <a:off x="419100" y="1734212"/>
            <a:ext cx="4008238" cy="3416320"/>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六</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方法发散法</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方法发散是以人们解决问题或制造物品的某种方法为扩散点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设想出利用该种方法的各种可能性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例如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说出</a:t>
            </a:r>
            <a:r>
              <a:rPr lang="zh-CN" altLang="en-US" sz="2000" dirty="0" smtClean="0">
                <a:solidFill>
                  <a:schemeClr val="tx1">
                    <a:lumMod val="75000"/>
                    <a:lumOff val="25000"/>
                  </a:schemeClr>
                </a:solidFill>
                <a:latin typeface="微软雅黑" pitchFamily="34" charset="-122"/>
                <a:ea typeface="微软雅黑" pitchFamily="34" charset="-122"/>
              </a:rPr>
              <a:t>用“吹”的</a:t>
            </a:r>
            <a:r>
              <a:rPr lang="zh-CN" altLang="en-US" sz="2000" dirty="0">
                <a:solidFill>
                  <a:schemeClr val="tx1">
                    <a:lumMod val="75000"/>
                    <a:lumOff val="25000"/>
                  </a:schemeClr>
                </a:solidFill>
                <a:latin typeface="微软雅黑" pitchFamily="34" charset="-122"/>
                <a:ea typeface="微软雅黑" pitchFamily="34" charset="-122"/>
              </a:rPr>
              <a:t>方法可能做的事或解决的问题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吹气球</a:t>
            </a:r>
            <a:r>
              <a:rPr lang="zh-CN" altLang="en-US" sz="2000" dirty="0" smtClean="0">
                <a:solidFill>
                  <a:schemeClr val="tx1">
                    <a:lumMod val="75000"/>
                    <a:lumOff val="25000"/>
                  </a:schemeClr>
                </a:solidFill>
                <a:latin typeface="微软雅黑" pitchFamily="34" charset="-122"/>
                <a:ea typeface="微软雅黑" pitchFamily="34" charset="-122"/>
              </a:rPr>
              <a:t>、吹口哨、吹笛子</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这是一种方法发散思考</a:t>
            </a:r>
            <a:r>
              <a:rPr lang="zh-CN" altLang="en-US" sz="2000" dirty="0" smtClean="0">
                <a:solidFill>
                  <a:schemeClr val="tx1">
                    <a:lumMod val="75000"/>
                    <a:lumOff val="25000"/>
                  </a:schemeClr>
                </a:solidFill>
                <a:latin typeface="微软雅黑" pitchFamily="34" charset="-122"/>
                <a:ea typeface="微软雅黑" pitchFamily="34" charset="-122"/>
              </a:rPr>
              <a:t>。方法</a:t>
            </a:r>
            <a:r>
              <a:rPr lang="zh-CN" altLang="en-US" sz="2000" dirty="0">
                <a:solidFill>
                  <a:schemeClr val="tx1">
                    <a:lumMod val="75000"/>
                    <a:lumOff val="25000"/>
                  </a:schemeClr>
                </a:solidFill>
                <a:latin typeface="微软雅黑" pitchFamily="34" charset="-122"/>
                <a:ea typeface="微软雅黑" pitchFamily="34" charset="-122"/>
              </a:rPr>
              <a:t>发散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是人们创新能力的一项重要素质。</a:t>
            </a:r>
          </a:p>
        </p:txBody>
      </p:sp>
      <p:sp>
        <p:nvSpPr>
          <p:cNvPr id="9" name="矩形 8"/>
          <p:cNvSpPr/>
          <p:nvPr/>
        </p:nvSpPr>
        <p:spPr>
          <a:xfrm>
            <a:off x="7664450" y="1328821"/>
            <a:ext cx="3822700" cy="4154984"/>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七</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因果发散法</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因果</a:t>
            </a:r>
            <a:r>
              <a:rPr lang="zh-CN" altLang="en-US" sz="2000" dirty="0">
                <a:solidFill>
                  <a:schemeClr val="tx1">
                    <a:lumMod val="75000"/>
                    <a:lumOff val="25000"/>
                  </a:schemeClr>
                </a:solidFill>
                <a:latin typeface="微软雅黑" pitchFamily="34" charset="-122"/>
                <a:ea typeface="微软雅黑" pitchFamily="34" charset="-122"/>
              </a:rPr>
              <a:t>发散是以某事物发展结果起因为扩散点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设想出该事物出现的原因或该事物</a:t>
            </a:r>
            <a:r>
              <a:rPr lang="zh-CN" altLang="en-US" sz="2000" dirty="0" smtClean="0">
                <a:solidFill>
                  <a:schemeClr val="tx1">
                    <a:lumMod val="75000"/>
                    <a:lumOff val="25000"/>
                  </a:schemeClr>
                </a:solidFill>
                <a:latin typeface="微软雅黑" pitchFamily="34" charset="-122"/>
                <a:ea typeface="微软雅黑" pitchFamily="34" charset="-122"/>
              </a:rPr>
              <a:t>可能产生</a:t>
            </a:r>
            <a:r>
              <a:rPr lang="zh-CN" altLang="en-US" sz="2000" dirty="0">
                <a:solidFill>
                  <a:schemeClr val="tx1">
                    <a:lumMod val="75000"/>
                    <a:lumOff val="25000"/>
                  </a:schemeClr>
                </a:solidFill>
                <a:latin typeface="微软雅黑" pitchFamily="34" charset="-122"/>
                <a:ea typeface="微软雅黑" pitchFamily="34" charset="-122"/>
              </a:rPr>
              <a:t>的结果</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原因</a:t>
            </a:r>
            <a:r>
              <a:rPr lang="zh-CN" altLang="en-US" sz="2000" dirty="0">
                <a:solidFill>
                  <a:schemeClr val="tx1">
                    <a:lumMod val="75000"/>
                    <a:lumOff val="25000"/>
                  </a:schemeClr>
                </a:solidFill>
                <a:latin typeface="微软雅黑" pitchFamily="34" charset="-122"/>
                <a:ea typeface="微软雅黑" pitchFamily="34" charset="-122"/>
              </a:rPr>
              <a:t>发散是以某事物发展的结果为</a:t>
            </a:r>
            <a:r>
              <a:rPr lang="zh-CN" altLang="en-US" sz="2000" dirty="0" smtClean="0">
                <a:solidFill>
                  <a:schemeClr val="tx1">
                    <a:lumMod val="75000"/>
                    <a:lumOff val="25000"/>
                  </a:schemeClr>
                </a:solidFill>
                <a:latin typeface="微软雅黑" pitchFamily="34" charset="-122"/>
                <a:ea typeface="微软雅黑" pitchFamily="34" charset="-122"/>
              </a:rPr>
              <a:t>发散</a:t>
            </a:r>
            <a:r>
              <a:rPr lang="zh-CN" altLang="en-US" sz="2000" dirty="0">
                <a:solidFill>
                  <a:schemeClr val="tx1">
                    <a:lumMod val="75000"/>
                    <a:lumOff val="25000"/>
                  </a:schemeClr>
                </a:solidFill>
                <a:latin typeface="微软雅黑" pitchFamily="34" charset="-122"/>
                <a:ea typeface="微软雅黑" pitchFamily="34" charset="-122"/>
              </a:rPr>
              <a:t>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推测造成此结果的各种可能的原因</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后果</a:t>
            </a:r>
            <a:r>
              <a:rPr lang="zh-CN" altLang="en-US" sz="2000" dirty="0">
                <a:solidFill>
                  <a:schemeClr val="tx1">
                    <a:lumMod val="75000"/>
                    <a:lumOff val="25000"/>
                  </a:schemeClr>
                </a:solidFill>
                <a:latin typeface="微软雅黑" pitchFamily="34" charset="-122"/>
                <a:ea typeface="微软雅黑" pitchFamily="34" charset="-122"/>
              </a:rPr>
              <a:t>发散是以某事物的起因为扩散点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推测可能产生的各种结果。 </a:t>
            </a:r>
          </a:p>
        </p:txBody>
      </p:sp>
      <p:sp>
        <p:nvSpPr>
          <p:cNvPr id="30"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a:t>
            </a:r>
            <a:r>
              <a:rPr lang="zh-CN" altLang="en-US" sz="2400" b="1" dirty="0" smtClean="0">
                <a:solidFill>
                  <a:schemeClr val="tx1">
                    <a:lumMod val="75000"/>
                    <a:lumOff val="25000"/>
                  </a:schemeClr>
                </a:solidFill>
                <a:latin typeface="微软雅黑" pitchFamily="34" charset="-122"/>
                <a:ea typeface="微软雅黑" pitchFamily="34" charset="-122"/>
              </a:rPr>
              <a:t>方法</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884036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anim calcmode="lin" valueType="num">
                                      <p:cBhvr>
                                        <p:cTn id="19" dur="2000" fill="hold"/>
                                        <p:tgtEl>
                                          <p:spTgt spid="37"/>
                                        </p:tgtEl>
                                        <p:attrNameLst>
                                          <p:attrName>ppt_w</p:attrName>
                                        </p:attrNameLst>
                                      </p:cBhvr>
                                      <p:tavLst>
                                        <p:tav tm="0" fmla="#ppt_w*sin(2.5*pi*$)">
                                          <p:val>
                                            <p:fltVal val="0"/>
                                          </p:val>
                                        </p:tav>
                                        <p:tav tm="100000">
                                          <p:val>
                                            <p:fltVal val="1"/>
                                          </p:val>
                                        </p:tav>
                                      </p:tavLst>
                                    </p:anim>
                                    <p:anim calcmode="lin" valueType="num">
                                      <p:cBhvr>
                                        <p:cTn id="20" dur="2000" fill="hold"/>
                                        <p:tgtEl>
                                          <p:spTgt spid="37"/>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000"/>
                                        <p:tgtEl>
                                          <p:spTgt spid="50"/>
                                        </p:tgtEl>
                                      </p:cBhvr>
                                    </p:animEffect>
                                    <p:anim calcmode="lin" valueType="num">
                                      <p:cBhvr>
                                        <p:cTn id="24" dur="2000" fill="hold"/>
                                        <p:tgtEl>
                                          <p:spTgt spid="50"/>
                                        </p:tgtEl>
                                        <p:attrNameLst>
                                          <p:attrName>ppt_w</p:attrName>
                                        </p:attrNameLst>
                                      </p:cBhvr>
                                      <p:tavLst>
                                        <p:tav tm="0" fmla="#ppt_w*sin(2.5*pi*$)">
                                          <p:val>
                                            <p:fltVal val="0"/>
                                          </p:val>
                                        </p:tav>
                                        <p:tav tm="100000">
                                          <p:val>
                                            <p:fltVal val="1"/>
                                          </p:val>
                                        </p:tav>
                                      </p:tavLst>
                                    </p:anim>
                                    <p:anim calcmode="lin" valueType="num">
                                      <p:cBhvr>
                                        <p:cTn id="25" dur="2000" fill="hold"/>
                                        <p:tgtEl>
                                          <p:spTgt spid="50"/>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2016543"/>
            <a:ext cx="7574880" cy="272524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403140" y="2313962"/>
            <a:ext cx="707105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关系发散是从某一对象出发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尽可能多地设想它与其他对象之间的关系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关系发散有以下两种方式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第一种是从某一事物出发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尽可能</a:t>
            </a:r>
            <a:r>
              <a:rPr lang="zh-CN" altLang="en-US" sz="2000" dirty="0" smtClean="0">
                <a:solidFill>
                  <a:schemeClr val="tx1">
                    <a:lumMod val="75000"/>
                    <a:lumOff val="25000"/>
                  </a:schemeClr>
                </a:solidFill>
                <a:latin typeface="微软雅黑" pitchFamily="34" charset="-122"/>
                <a:ea typeface="微软雅黑" pitchFamily="34" charset="-122"/>
              </a:rPr>
              <a:t>设想</a:t>
            </a:r>
            <a:r>
              <a:rPr lang="zh-CN" altLang="en-US" sz="2000" dirty="0">
                <a:solidFill>
                  <a:schemeClr val="tx1">
                    <a:lumMod val="75000"/>
                    <a:lumOff val="25000"/>
                  </a:schemeClr>
                </a:solidFill>
                <a:latin typeface="微软雅黑" pitchFamily="34" charset="-122"/>
                <a:ea typeface="微软雅黑" pitchFamily="34" charset="-122"/>
              </a:rPr>
              <a:t>出其与其他事物的各种关系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第二种</a:t>
            </a:r>
            <a:r>
              <a:rPr lang="zh-CN" altLang="en-US" sz="2000" dirty="0">
                <a:solidFill>
                  <a:schemeClr val="tx1">
                    <a:lumMod val="75000"/>
                    <a:lumOff val="25000"/>
                  </a:schemeClr>
                </a:solidFill>
                <a:latin typeface="微软雅黑" pitchFamily="34" charset="-122"/>
                <a:ea typeface="微软雅黑" pitchFamily="34" charset="-122"/>
              </a:rPr>
              <a:t>是给出两个事物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请说出这两个事物之间的各种关系。</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发散思维训练</a:t>
            </a:r>
            <a:r>
              <a:rPr lang="zh-CN" altLang="en-US" sz="2400" b="1" dirty="0" smtClean="0">
                <a:solidFill>
                  <a:schemeClr val="tx1">
                    <a:lumMod val="75000"/>
                    <a:lumOff val="25000"/>
                  </a:schemeClr>
                </a:solidFill>
                <a:latin typeface="微软雅黑" pitchFamily="34" charset="-122"/>
                <a:ea typeface="微软雅黑" pitchFamily="34" charset="-122"/>
              </a:rPr>
              <a:t>方法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八</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关系发散法</a:t>
            </a:r>
          </a:p>
        </p:txBody>
      </p:sp>
    </p:spTree>
    <p:extLst>
      <p:ext uri="{BB962C8B-B14F-4D97-AF65-F5344CB8AC3E}">
        <p14:creationId xmlns:p14="http://schemas.microsoft.com/office/powerpoint/2010/main" val="30404312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cxnSp>
        <p:nvCxnSpPr>
          <p:cNvPr id="45" name="原创设计师QQ598969553      _1"/>
          <p:cNvCxnSpPr/>
          <p:nvPr/>
        </p:nvCxnSpPr>
        <p:spPr bwMode="auto">
          <a:xfrm>
            <a:off x="5908371" y="195991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原创设计师QQ598969553      _2"/>
          <p:cNvCxnSpPr/>
          <p:nvPr/>
        </p:nvCxnSpPr>
        <p:spPr bwMode="auto">
          <a:xfrm>
            <a:off x="5908371" y="404312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原创设计师QQ598969553      _3"/>
          <p:cNvSpPr/>
          <p:nvPr/>
        </p:nvSpPr>
        <p:spPr bwMode="auto">
          <a:xfrm>
            <a:off x="5499034" y="335531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8" name="原创设计师QQ598969553      _4"/>
          <p:cNvSpPr txBox="1"/>
          <p:nvPr/>
        </p:nvSpPr>
        <p:spPr>
          <a:xfrm>
            <a:off x="7327513" y="1351073"/>
            <a:ext cx="3494505"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defPPr>
              <a:defRPr lang="zh-CN"/>
            </a:defPPr>
            <a:lvl1pPr algn="r">
              <a:defRPr b="1">
                <a:solidFill>
                  <a:schemeClr val="bg1"/>
                </a:solidFill>
                <a:latin typeface="+mn-ea"/>
              </a:defRPr>
            </a:lvl1pPr>
          </a:lstStyle>
          <a:p>
            <a:r>
              <a:rPr lang="en-US" altLang="zh-CN" sz="2000" b="0" kern="0" dirty="0">
                <a:solidFill>
                  <a:schemeClr val="accent1"/>
                </a:solidFill>
                <a:latin typeface="微软雅黑" pitchFamily="34" charset="-122"/>
                <a:ea typeface="微软雅黑" pitchFamily="34" charset="-122"/>
              </a:rPr>
              <a:t>(</a:t>
            </a:r>
            <a:r>
              <a:rPr lang="zh-CN" altLang="en-US" sz="2000" b="0" kern="0" dirty="0">
                <a:solidFill>
                  <a:schemeClr val="accent1"/>
                </a:solidFill>
                <a:latin typeface="微软雅黑" pitchFamily="34" charset="-122"/>
                <a:ea typeface="微软雅黑" pitchFamily="34" charset="-122"/>
              </a:rPr>
              <a:t>二</a:t>
            </a:r>
            <a:r>
              <a:rPr lang="en-US" altLang="zh-CN" sz="2000" b="0" kern="0" dirty="0">
                <a:solidFill>
                  <a:schemeClr val="accent1"/>
                </a:solidFill>
                <a:latin typeface="微软雅黑" pitchFamily="34" charset="-122"/>
                <a:ea typeface="微软雅黑" pitchFamily="34" charset="-122"/>
              </a:rPr>
              <a:t>) </a:t>
            </a:r>
            <a:r>
              <a:rPr lang="zh-CN" altLang="en-US" sz="2000" b="0" kern="0" dirty="0">
                <a:solidFill>
                  <a:schemeClr val="accent1"/>
                </a:solidFill>
                <a:latin typeface="微软雅黑" pitchFamily="34" charset="-122"/>
                <a:ea typeface="微软雅黑" pitchFamily="34" charset="-122"/>
              </a:rPr>
              <a:t>层层剥笋法 </a:t>
            </a:r>
            <a:r>
              <a:rPr lang="en-US" altLang="zh-CN" sz="2000" b="0" kern="0" dirty="0">
                <a:solidFill>
                  <a:schemeClr val="accent1"/>
                </a:solidFill>
                <a:latin typeface="微软雅黑" pitchFamily="34" charset="-122"/>
                <a:ea typeface="微软雅黑" pitchFamily="34" charset="-122"/>
              </a:rPr>
              <a:t>(</a:t>
            </a:r>
            <a:r>
              <a:rPr lang="zh-CN" altLang="en-US" sz="2000" b="0" kern="0" dirty="0">
                <a:solidFill>
                  <a:schemeClr val="accent1"/>
                </a:solidFill>
                <a:latin typeface="微软雅黑" pitchFamily="34" charset="-122"/>
                <a:ea typeface="微软雅黑" pitchFamily="34" charset="-122"/>
              </a:rPr>
              <a:t>分析综合法</a:t>
            </a:r>
            <a:r>
              <a:rPr lang="en-US" altLang="zh-CN" sz="2000" b="0" kern="0" dirty="0">
                <a:solidFill>
                  <a:schemeClr val="accent1"/>
                </a:solidFill>
                <a:latin typeface="微软雅黑" pitchFamily="34" charset="-122"/>
                <a:ea typeface="微软雅黑" pitchFamily="34" charset="-122"/>
              </a:rPr>
              <a:t>)</a:t>
            </a:r>
            <a:endParaRPr lang="zh-CN" altLang="en-US" sz="2000" b="0" kern="0" dirty="0">
              <a:solidFill>
                <a:schemeClr val="accent1"/>
              </a:solidFill>
              <a:latin typeface="微软雅黑" pitchFamily="34" charset="-122"/>
              <a:ea typeface="微软雅黑" pitchFamily="34" charset="-122"/>
            </a:endParaRPr>
          </a:p>
        </p:txBody>
      </p:sp>
      <p:sp>
        <p:nvSpPr>
          <p:cNvPr id="49" name="原创设计师QQ598969553      _15"/>
          <p:cNvSpPr txBox="1"/>
          <p:nvPr/>
        </p:nvSpPr>
        <p:spPr>
          <a:xfrm>
            <a:off x="5659875" y="344167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50" name="原创设计师QQ598969553      _16"/>
          <p:cNvSpPr txBox="1"/>
          <p:nvPr/>
        </p:nvSpPr>
        <p:spPr>
          <a:xfrm>
            <a:off x="2379069" y="1417286"/>
            <a:ext cx="1966843"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en-US" altLang="zh-CN" sz="2000" kern="0" dirty="0">
                <a:solidFill>
                  <a:schemeClr val="accent1"/>
                </a:solidFill>
                <a:latin typeface="微软雅黑" pitchFamily="34" charset="-122"/>
                <a:ea typeface="微软雅黑" pitchFamily="34" charset="-122"/>
              </a:rPr>
              <a:t>(</a:t>
            </a:r>
            <a:r>
              <a:rPr lang="zh-CN" altLang="en-US" sz="2000" kern="0" dirty="0">
                <a:solidFill>
                  <a:schemeClr val="accent1"/>
                </a:solidFill>
                <a:latin typeface="微软雅黑" pitchFamily="34" charset="-122"/>
                <a:ea typeface="微软雅黑" pitchFamily="34" charset="-122"/>
              </a:rPr>
              <a:t>一</a:t>
            </a:r>
            <a:r>
              <a:rPr lang="en-US" altLang="zh-CN" sz="2000" kern="0" dirty="0">
                <a:solidFill>
                  <a:schemeClr val="accent1"/>
                </a:solidFill>
                <a:latin typeface="微软雅黑" pitchFamily="34" charset="-122"/>
                <a:ea typeface="微软雅黑" pitchFamily="34" charset="-122"/>
              </a:rPr>
              <a:t>) </a:t>
            </a:r>
            <a:r>
              <a:rPr lang="zh-CN" altLang="en-US" sz="2000" kern="0" dirty="0">
                <a:solidFill>
                  <a:schemeClr val="accent1"/>
                </a:solidFill>
                <a:latin typeface="微软雅黑" pitchFamily="34" charset="-122"/>
                <a:ea typeface="微软雅黑" pitchFamily="34" charset="-122"/>
              </a:rPr>
              <a:t>聚合显同法</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8" name="矩形 7"/>
          <p:cNvSpPr/>
          <p:nvPr/>
        </p:nvSpPr>
        <p:spPr>
          <a:xfrm>
            <a:off x="984764" y="1937866"/>
            <a:ext cx="4108775"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聚合显同法就是把所有感知到的对象按照一定的</a:t>
            </a:r>
            <a:r>
              <a:rPr lang="zh-CN" altLang="en-US" sz="2000" dirty="0" smtClean="0">
                <a:solidFill>
                  <a:schemeClr val="tx1">
                    <a:lumMod val="75000"/>
                    <a:lumOff val="25000"/>
                  </a:schemeClr>
                </a:solidFill>
                <a:latin typeface="微软雅黑" pitchFamily="34" charset="-122"/>
                <a:ea typeface="微软雅黑" pitchFamily="34" charset="-122"/>
              </a:rPr>
              <a:t>标准“聚合”起来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显示它们的</a:t>
            </a:r>
            <a:r>
              <a:rPr lang="zh-CN" altLang="en-US" sz="2000" dirty="0" smtClean="0">
                <a:solidFill>
                  <a:schemeClr val="tx1">
                    <a:lumMod val="75000"/>
                    <a:lumOff val="25000"/>
                  </a:schemeClr>
                </a:solidFill>
                <a:latin typeface="微软雅黑" pitchFamily="34" charset="-122"/>
                <a:ea typeface="微软雅黑" pitchFamily="34" charset="-122"/>
              </a:rPr>
              <a:t>共性和</a:t>
            </a:r>
            <a:r>
              <a:rPr lang="zh-CN" altLang="en-US" sz="2000" dirty="0">
                <a:solidFill>
                  <a:schemeClr val="tx1">
                    <a:lumMod val="75000"/>
                    <a:lumOff val="25000"/>
                  </a:schemeClr>
                </a:solidFill>
                <a:latin typeface="微软雅黑" pitchFamily="34" charset="-122"/>
                <a:ea typeface="微软雅黑" pitchFamily="34" charset="-122"/>
              </a:rPr>
              <a:t>本质。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徐光启在写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除蝗疏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的</a:t>
            </a:r>
            <a:r>
              <a:rPr lang="zh-CN" altLang="en-US" sz="2000" dirty="0" smtClean="0">
                <a:solidFill>
                  <a:schemeClr val="tx1">
                    <a:lumMod val="75000"/>
                    <a:lumOff val="25000"/>
                  </a:schemeClr>
                </a:solidFill>
                <a:latin typeface="微软雅黑" pitchFamily="34" charset="-122"/>
                <a:ea typeface="微软雅黑" pitchFamily="34" charset="-122"/>
              </a:rPr>
              <a:t>整个思维过程</a:t>
            </a:r>
            <a:r>
              <a:rPr lang="zh-CN" altLang="en-US" sz="2000" dirty="0">
                <a:solidFill>
                  <a:schemeClr val="tx1">
                    <a:lumMod val="75000"/>
                    <a:lumOff val="25000"/>
                  </a:schemeClr>
                </a:solidFill>
                <a:latin typeface="微软雅黑" pitchFamily="34" charset="-122"/>
                <a:ea typeface="微软雅黑" pitchFamily="34" charset="-122"/>
              </a:rPr>
              <a:t>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运用的思考方法就是聚合显同法。</a:t>
            </a:r>
          </a:p>
        </p:txBody>
      </p:sp>
      <p:sp>
        <p:nvSpPr>
          <p:cNvPr id="10" name="矩形 9"/>
          <p:cNvSpPr/>
          <p:nvPr/>
        </p:nvSpPr>
        <p:spPr>
          <a:xfrm>
            <a:off x="6762750" y="1980337"/>
            <a:ext cx="46672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我们在思考问题时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最初认识的仅仅是问题的表层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表面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也是很肤浅的</a:t>
            </a:r>
            <a:r>
              <a:rPr lang="zh-CN" altLang="en-US" sz="2000" dirty="0" smtClean="0">
                <a:solidFill>
                  <a:schemeClr val="tx1">
                    <a:lumMod val="75000"/>
                    <a:lumOff val="25000"/>
                  </a:schemeClr>
                </a:solidFill>
                <a:latin typeface="微软雅黑" pitchFamily="34" charset="-122"/>
                <a:ea typeface="微软雅黑" pitchFamily="34" charset="-122"/>
              </a:rPr>
              <a:t>东西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层层分析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向问题的核心进一步逼近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抛弃那些非本质的</a:t>
            </a:r>
            <a:r>
              <a:rPr lang="zh-CN" altLang="en-US" sz="2000" dirty="0" smtClean="0">
                <a:solidFill>
                  <a:schemeClr val="tx1">
                    <a:lumMod val="75000"/>
                    <a:lumOff val="25000"/>
                  </a:schemeClr>
                </a:solidFill>
                <a:latin typeface="微软雅黑" pitchFamily="34" charset="-122"/>
                <a:ea typeface="微软雅黑" pitchFamily="34" charset="-122"/>
              </a:rPr>
              <a:t>、繁杂</a:t>
            </a:r>
            <a:r>
              <a:rPr lang="zh-CN" altLang="en-US" sz="2000" dirty="0">
                <a:solidFill>
                  <a:schemeClr val="tx1">
                    <a:lumMod val="75000"/>
                    <a:lumOff val="25000"/>
                  </a:schemeClr>
                </a:solidFill>
                <a:latin typeface="微软雅黑" pitchFamily="34" charset="-122"/>
                <a:ea typeface="微软雅黑" pitchFamily="34" charset="-122"/>
              </a:rPr>
              <a:t>的特征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以便揭示</a:t>
            </a:r>
            <a:r>
              <a:rPr lang="zh-CN" altLang="en-US" sz="2000" dirty="0">
                <a:solidFill>
                  <a:schemeClr val="tx1">
                    <a:lumMod val="75000"/>
                    <a:lumOff val="25000"/>
                  </a:schemeClr>
                </a:solidFill>
                <a:latin typeface="微软雅黑" pitchFamily="34" charset="-122"/>
                <a:ea typeface="微软雅黑" pitchFamily="34" charset="-122"/>
              </a:rPr>
              <a:t>出隐藏在事物表面现象下的深层本质。</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收敛思维训练方法</a:t>
            </a:r>
          </a:p>
        </p:txBody>
      </p:sp>
    </p:spTree>
    <p:extLst>
      <p:ext uri="{BB962C8B-B14F-4D97-AF65-F5344CB8AC3E}">
        <p14:creationId xmlns:p14="http://schemas.microsoft.com/office/powerpoint/2010/main" val="16814227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fltVal val="0"/>
                                          </p:val>
                                        </p:tav>
                                        <p:tav tm="100000">
                                          <p:val>
                                            <p:strVal val="#ppt_w"/>
                                          </p:val>
                                        </p:tav>
                                      </p:tavLst>
                                    </p:anim>
                                    <p:anim calcmode="lin" valueType="num">
                                      <p:cBhvr>
                                        <p:cTn id="18" dur="1000" fill="hold"/>
                                        <p:tgtEl>
                                          <p:spTgt spid="45"/>
                                        </p:tgtEl>
                                        <p:attrNameLst>
                                          <p:attrName>ppt_h</p:attrName>
                                        </p:attrNameLst>
                                      </p:cBhvr>
                                      <p:tavLst>
                                        <p:tav tm="0">
                                          <p:val>
                                            <p:fltVal val="0"/>
                                          </p:val>
                                        </p:tav>
                                        <p:tav tm="100000">
                                          <p:val>
                                            <p:strVal val="#ppt_h"/>
                                          </p:val>
                                        </p:tav>
                                      </p:tavLst>
                                    </p:anim>
                                    <p:anim calcmode="lin" valueType="num">
                                      <p:cBhvr>
                                        <p:cTn id="19" dur="1000" fill="hold"/>
                                        <p:tgtEl>
                                          <p:spTgt spid="45"/>
                                        </p:tgtEl>
                                        <p:attrNameLst>
                                          <p:attrName>style.rotation</p:attrName>
                                        </p:attrNameLst>
                                      </p:cBhvr>
                                      <p:tavLst>
                                        <p:tav tm="0">
                                          <p:val>
                                            <p:fltVal val="90"/>
                                          </p:val>
                                        </p:tav>
                                        <p:tav tm="100000">
                                          <p:val>
                                            <p:fltVal val="0"/>
                                          </p:val>
                                        </p:tav>
                                      </p:tavLst>
                                    </p:anim>
                                    <p:animEffect transition="in" filter="fade">
                                      <p:cBhvr>
                                        <p:cTn id="20" dur="1000"/>
                                        <p:tgtEl>
                                          <p:spTgt spid="45"/>
                                        </p:tgtEl>
                                      </p:cBhvr>
                                    </p:animEffect>
                                  </p:childTnLst>
                                </p:cTn>
                              </p:par>
                              <p:par>
                                <p:cTn id="21" presetID="3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fltVal val="0"/>
                                          </p:val>
                                        </p:tav>
                                        <p:tav tm="100000">
                                          <p:val>
                                            <p:strVal val="#ppt_w"/>
                                          </p:val>
                                        </p:tav>
                                      </p:tavLst>
                                    </p:anim>
                                    <p:anim calcmode="lin" valueType="num">
                                      <p:cBhvr>
                                        <p:cTn id="24" dur="1000" fill="hold"/>
                                        <p:tgtEl>
                                          <p:spTgt spid="46"/>
                                        </p:tgtEl>
                                        <p:attrNameLst>
                                          <p:attrName>ppt_h</p:attrName>
                                        </p:attrNameLst>
                                      </p:cBhvr>
                                      <p:tavLst>
                                        <p:tav tm="0">
                                          <p:val>
                                            <p:fltVal val="0"/>
                                          </p:val>
                                        </p:tav>
                                        <p:tav tm="100000">
                                          <p:val>
                                            <p:strVal val="#ppt_h"/>
                                          </p:val>
                                        </p:tav>
                                      </p:tavLst>
                                    </p:anim>
                                    <p:anim calcmode="lin" valueType="num">
                                      <p:cBhvr>
                                        <p:cTn id="25" dur="1000" fill="hold"/>
                                        <p:tgtEl>
                                          <p:spTgt spid="46"/>
                                        </p:tgtEl>
                                        <p:attrNameLst>
                                          <p:attrName>style.rotation</p:attrName>
                                        </p:attrNameLst>
                                      </p:cBhvr>
                                      <p:tavLst>
                                        <p:tav tm="0">
                                          <p:val>
                                            <p:fltVal val="90"/>
                                          </p:val>
                                        </p:tav>
                                        <p:tav tm="100000">
                                          <p:val>
                                            <p:fltVal val="0"/>
                                          </p:val>
                                        </p:tav>
                                      </p:tavLst>
                                    </p:anim>
                                    <p:animEffect transition="in" filter="fade">
                                      <p:cBhvr>
                                        <p:cTn id="26" dur="1000"/>
                                        <p:tgtEl>
                                          <p:spTgt spid="46"/>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1000" fill="hold"/>
                                        <p:tgtEl>
                                          <p:spTgt spid="47"/>
                                        </p:tgtEl>
                                        <p:attrNameLst>
                                          <p:attrName>ppt_w</p:attrName>
                                        </p:attrNameLst>
                                      </p:cBhvr>
                                      <p:tavLst>
                                        <p:tav tm="0">
                                          <p:val>
                                            <p:fltVal val="0"/>
                                          </p:val>
                                        </p:tav>
                                        <p:tav tm="100000">
                                          <p:val>
                                            <p:strVal val="#ppt_w"/>
                                          </p:val>
                                        </p:tav>
                                      </p:tavLst>
                                    </p:anim>
                                    <p:anim calcmode="lin" valueType="num">
                                      <p:cBhvr>
                                        <p:cTn id="30" dur="1000" fill="hold"/>
                                        <p:tgtEl>
                                          <p:spTgt spid="47"/>
                                        </p:tgtEl>
                                        <p:attrNameLst>
                                          <p:attrName>ppt_h</p:attrName>
                                        </p:attrNameLst>
                                      </p:cBhvr>
                                      <p:tavLst>
                                        <p:tav tm="0">
                                          <p:val>
                                            <p:fltVal val="0"/>
                                          </p:val>
                                        </p:tav>
                                        <p:tav tm="100000">
                                          <p:val>
                                            <p:strVal val="#ppt_h"/>
                                          </p:val>
                                        </p:tav>
                                      </p:tavLst>
                                    </p:anim>
                                    <p:anim calcmode="lin" valueType="num">
                                      <p:cBhvr>
                                        <p:cTn id="31" dur="1000" fill="hold"/>
                                        <p:tgtEl>
                                          <p:spTgt spid="47"/>
                                        </p:tgtEl>
                                        <p:attrNameLst>
                                          <p:attrName>style.rotation</p:attrName>
                                        </p:attrNameLst>
                                      </p:cBhvr>
                                      <p:tavLst>
                                        <p:tav tm="0">
                                          <p:val>
                                            <p:fltVal val="90"/>
                                          </p:val>
                                        </p:tav>
                                        <p:tav tm="100000">
                                          <p:val>
                                            <p:fltVal val="0"/>
                                          </p:val>
                                        </p:tav>
                                      </p:tavLst>
                                    </p:anim>
                                    <p:animEffect transition="in" filter="fade">
                                      <p:cBhvr>
                                        <p:cTn id="32" dur="1000"/>
                                        <p:tgtEl>
                                          <p:spTgt spid="4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1000" fill="hold"/>
                                        <p:tgtEl>
                                          <p:spTgt spid="48"/>
                                        </p:tgtEl>
                                        <p:attrNameLst>
                                          <p:attrName>ppt_w</p:attrName>
                                        </p:attrNameLst>
                                      </p:cBhvr>
                                      <p:tavLst>
                                        <p:tav tm="0">
                                          <p:val>
                                            <p:fltVal val="0"/>
                                          </p:val>
                                        </p:tav>
                                        <p:tav tm="100000">
                                          <p:val>
                                            <p:strVal val="#ppt_w"/>
                                          </p:val>
                                        </p:tav>
                                      </p:tavLst>
                                    </p:anim>
                                    <p:anim calcmode="lin" valueType="num">
                                      <p:cBhvr>
                                        <p:cTn id="36" dur="1000" fill="hold"/>
                                        <p:tgtEl>
                                          <p:spTgt spid="48"/>
                                        </p:tgtEl>
                                        <p:attrNameLst>
                                          <p:attrName>ppt_h</p:attrName>
                                        </p:attrNameLst>
                                      </p:cBhvr>
                                      <p:tavLst>
                                        <p:tav tm="0">
                                          <p:val>
                                            <p:fltVal val="0"/>
                                          </p:val>
                                        </p:tav>
                                        <p:tav tm="100000">
                                          <p:val>
                                            <p:strVal val="#ppt_h"/>
                                          </p:val>
                                        </p:tav>
                                      </p:tavLst>
                                    </p:anim>
                                    <p:anim calcmode="lin" valueType="num">
                                      <p:cBhvr>
                                        <p:cTn id="37" dur="1000" fill="hold"/>
                                        <p:tgtEl>
                                          <p:spTgt spid="48"/>
                                        </p:tgtEl>
                                        <p:attrNameLst>
                                          <p:attrName>style.rotation</p:attrName>
                                        </p:attrNameLst>
                                      </p:cBhvr>
                                      <p:tavLst>
                                        <p:tav tm="0">
                                          <p:val>
                                            <p:fltVal val="90"/>
                                          </p:val>
                                        </p:tav>
                                        <p:tav tm="100000">
                                          <p:val>
                                            <p:fltVal val="0"/>
                                          </p:val>
                                        </p:tav>
                                      </p:tavLst>
                                    </p:anim>
                                    <p:animEffect transition="in" filter="fade">
                                      <p:cBhvr>
                                        <p:cTn id="38" dur="1000"/>
                                        <p:tgtEl>
                                          <p:spTgt spid="48"/>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1000" fill="hold"/>
                                        <p:tgtEl>
                                          <p:spTgt spid="49"/>
                                        </p:tgtEl>
                                        <p:attrNameLst>
                                          <p:attrName>ppt_w</p:attrName>
                                        </p:attrNameLst>
                                      </p:cBhvr>
                                      <p:tavLst>
                                        <p:tav tm="0">
                                          <p:val>
                                            <p:fltVal val="0"/>
                                          </p:val>
                                        </p:tav>
                                        <p:tav tm="100000">
                                          <p:val>
                                            <p:strVal val="#ppt_w"/>
                                          </p:val>
                                        </p:tav>
                                      </p:tavLst>
                                    </p:anim>
                                    <p:anim calcmode="lin" valueType="num">
                                      <p:cBhvr>
                                        <p:cTn id="42" dur="1000" fill="hold"/>
                                        <p:tgtEl>
                                          <p:spTgt spid="49"/>
                                        </p:tgtEl>
                                        <p:attrNameLst>
                                          <p:attrName>ppt_h</p:attrName>
                                        </p:attrNameLst>
                                      </p:cBhvr>
                                      <p:tavLst>
                                        <p:tav tm="0">
                                          <p:val>
                                            <p:fltVal val="0"/>
                                          </p:val>
                                        </p:tav>
                                        <p:tav tm="100000">
                                          <p:val>
                                            <p:strVal val="#ppt_h"/>
                                          </p:val>
                                        </p:tav>
                                      </p:tavLst>
                                    </p:anim>
                                    <p:anim calcmode="lin" valueType="num">
                                      <p:cBhvr>
                                        <p:cTn id="43" dur="1000" fill="hold"/>
                                        <p:tgtEl>
                                          <p:spTgt spid="49"/>
                                        </p:tgtEl>
                                        <p:attrNameLst>
                                          <p:attrName>style.rotation</p:attrName>
                                        </p:attrNameLst>
                                      </p:cBhvr>
                                      <p:tavLst>
                                        <p:tav tm="0">
                                          <p:val>
                                            <p:fltVal val="90"/>
                                          </p:val>
                                        </p:tav>
                                        <p:tav tm="100000">
                                          <p:val>
                                            <p:fltVal val="0"/>
                                          </p:val>
                                        </p:tav>
                                      </p:tavLst>
                                    </p:anim>
                                    <p:animEffect transition="in" filter="fade">
                                      <p:cBhvr>
                                        <p:cTn id="44" dur="1000"/>
                                        <p:tgtEl>
                                          <p:spTgt spid="4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90"/>
                                          </p:val>
                                        </p:tav>
                                        <p:tav tm="100000">
                                          <p:val>
                                            <p:fltVal val="0"/>
                                          </p:val>
                                        </p:tav>
                                      </p:tavLst>
                                    </p:anim>
                                    <p:animEffect transition="in" filter="fade">
                                      <p:cBhvr>
                                        <p:cTn id="5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p:bldP spid="8" grpId="0"/>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收敛思维训练方法</a:t>
            </a:r>
          </a:p>
        </p:txBody>
      </p:sp>
      <p:sp>
        <p:nvSpPr>
          <p:cNvPr id="25" name="矩形 24"/>
          <p:cNvSpPr/>
          <p:nvPr/>
        </p:nvSpPr>
        <p:spPr>
          <a:xfrm>
            <a:off x="1783851" y="1624628"/>
            <a:ext cx="3306966"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27" name="TextBox 26"/>
          <p:cNvSpPr txBox="1"/>
          <p:nvPr/>
        </p:nvSpPr>
        <p:spPr>
          <a:xfrm>
            <a:off x="2450761" y="1633953"/>
            <a:ext cx="1854046"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a:t>
            </a:r>
            <a:r>
              <a:rPr lang="zh-CN" altLang="en-US" dirty="0">
                <a:solidFill>
                  <a:schemeClr val="bg1"/>
                </a:solidFill>
                <a:latin typeface="微软雅黑"/>
                <a:ea typeface="微软雅黑"/>
                <a:cs typeface="+mn-ea"/>
                <a:sym typeface="微软雅黑"/>
              </a:rPr>
              <a:t>三</a:t>
            </a:r>
            <a:r>
              <a:rPr lang="en-US" altLang="zh-CN" dirty="0">
                <a:solidFill>
                  <a:schemeClr val="bg1"/>
                </a:solidFill>
                <a:latin typeface="微软雅黑"/>
                <a:ea typeface="微软雅黑"/>
                <a:cs typeface="+mn-ea"/>
                <a:sym typeface="微软雅黑"/>
              </a:rPr>
              <a:t>) </a:t>
            </a:r>
            <a:r>
              <a:rPr lang="zh-CN" altLang="en-US" dirty="0">
                <a:solidFill>
                  <a:schemeClr val="bg1"/>
                </a:solidFill>
                <a:latin typeface="微软雅黑"/>
                <a:ea typeface="微软雅黑"/>
                <a:cs typeface="+mn-ea"/>
                <a:sym typeface="微软雅黑"/>
              </a:rPr>
              <a:t>目标确定法</a:t>
            </a:r>
          </a:p>
        </p:txBody>
      </p:sp>
      <p:sp>
        <p:nvSpPr>
          <p:cNvPr id="28" name="TextBox 27"/>
          <p:cNvSpPr txBox="1"/>
          <p:nvPr/>
        </p:nvSpPr>
        <p:spPr>
          <a:xfrm>
            <a:off x="1466850" y="2286298"/>
            <a:ext cx="3810000" cy="3077772"/>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这个方法要求首先要正确地确定搜寻的目标</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进行认真的观察并做出判断</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找出</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其中关键</a:t>
            </a:r>
            <a:r>
              <a:rPr lang="zh-CN" altLang="en-US" sz="2000" dirty="0">
                <a:solidFill>
                  <a:schemeClr val="tx1">
                    <a:lumMod val="75000"/>
                    <a:lumOff val="25000"/>
                  </a:schemeClr>
                </a:solidFill>
                <a:latin typeface="微软雅黑" pitchFamily="34" charset="-122"/>
                <a:ea typeface="微软雅黑" pitchFamily="34" charset="-122"/>
                <a:sym typeface="微软雅黑"/>
              </a:rPr>
              <a:t>的现象</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围绕目标进行收敛思维</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a:t>
            </a:r>
            <a:endParaRPr lang="en-US" altLang="zh-CN" sz="2000" dirty="0" smtClean="0">
              <a:solidFill>
                <a:schemeClr val="tx1">
                  <a:lumMod val="75000"/>
                  <a:lumOff val="25000"/>
                </a:schemeClr>
              </a:solidFill>
              <a:latin typeface="微软雅黑" pitchFamily="34" charset="-122"/>
              <a:ea typeface="微软雅黑" pitchFamily="34" charset="-122"/>
              <a:sym typeface="微软雅黑"/>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目标也可以分为近期的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、远期</a:t>
            </a:r>
            <a:r>
              <a:rPr lang="zh-CN" altLang="en-US" sz="2000" dirty="0">
                <a:solidFill>
                  <a:schemeClr val="tx1">
                    <a:lumMod val="75000"/>
                    <a:lumOff val="25000"/>
                  </a:schemeClr>
                </a:solidFill>
                <a:latin typeface="微软雅黑" pitchFamily="34" charset="-122"/>
                <a:ea typeface="微软雅黑" pitchFamily="34" charset="-122"/>
                <a:sym typeface="微软雅黑"/>
              </a:rPr>
              <a:t>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、大</a:t>
            </a:r>
            <a:r>
              <a:rPr lang="zh-CN" altLang="en-US" sz="2000" dirty="0">
                <a:solidFill>
                  <a:schemeClr val="tx1">
                    <a:lumMod val="75000"/>
                    <a:lumOff val="25000"/>
                  </a:schemeClr>
                </a:solidFill>
                <a:latin typeface="微软雅黑" pitchFamily="34" charset="-122"/>
                <a:ea typeface="微软雅黑" pitchFamily="34" charset="-122"/>
                <a:sym typeface="微软雅黑"/>
              </a:rPr>
              <a:t>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、小</a:t>
            </a:r>
            <a:r>
              <a:rPr lang="zh-CN" altLang="en-US" sz="2000" dirty="0">
                <a:solidFill>
                  <a:schemeClr val="tx1">
                    <a:lumMod val="75000"/>
                    <a:lumOff val="25000"/>
                  </a:schemeClr>
                </a:solidFill>
                <a:latin typeface="微软雅黑" pitchFamily="34" charset="-122"/>
                <a:ea typeface="微软雅黑" pitchFamily="34" charset="-122"/>
                <a:sym typeface="微软雅黑"/>
              </a:rPr>
              <a:t>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。开始</a:t>
            </a:r>
            <a:r>
              <a:rPr lang="zh-CN" altLang="en-US" sz="2000" dirty="0">
                <a:solidFill>
                  <a:schemeClr val="tx1">
                    <a:lumMod val="75000"/>
                    <a:lumOff val="25000"/>
                  </a:schemeClr>
                </a:solidFill>
                <a:latin typeface="微软雅黑" pitchFamily="34" charset="-122"/>
                <a:ea typeface="微软雅黑" pitchFamily="34" charset="-122"/>
                <a:sym typeface="微软雅黑"/>
              </a:rPr>
              <a:t>运用时</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可以先选小的</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、近期</a:t>
            </a:r>
            <a:r>
              <a:rPr lang="zh-CN" altLang="en-US" sz="2000" dirty="0">
                <a:solidFill>
                  <a:schemeClr val="tx1">
                    <a:lumMod val="75000"/>
                    <a:lumOff val="25000"/>
                  </a:schemeClr>
                </a:solidFill>
                <a:latin typeface="微软雅黑" pitchFamily="34" charset="-122"/>
                <a:ea typeface="微软雅黑" pitchFamily="34" charset="-122"/>
                <a:sym typeface="微软雅黑"/>
              </a:rPr>
              <a:t>的</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熟练</a:t>
            </a:r>
            <a:r>
              <a:rPr lang="zh-CN" altLang="en-US" sz="2000" dirty="0">
                <a:solidFill>
                  <a:schemeClr val="tx1">
                    <a:lumMod val="75000"/>
                    <a:lumOff val="25000"/>
                  </a:schemeClr>
                </a:solidFill>
                <a:latin typeface="微软雅黑" pitchFamily="34" charset="-122"/>
                <a:ea typeface="微软雅黑" pitchFamily="34" charset="-122"/>
                <a:sym typeface="微软雅黑"/>
              </a:rPr>
              <a:t>后再逐渐扩大。 </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29" name="矩形 28"/>
          <p:cNvSpPr/>
          <p:nvPr/>
        </p:nvSpPr>
        <p:spPr>
          <a:xfrm>
            <a:off x="6870700" y="1593239"/>
            <a:ext cx="3438587"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30" name="TextBox 29"/>
          <p:cNvSpPr txBox="1"/>
          <p:nvPr/>
        </p:nvSpPr>
        <p:spPr>
          <a:xfrm>
            <a:off x="7821448" y="1624628"/>
            <a:ext cx="1400395" cy="400116"/>
          </a:xfrm>
          <a:prstGeom prst="rect">
            <a:avLst/>
          </a:prstGeom>
          <a:noFill/>
        </p:spPr>
        <p:txBody>
          <a:bodyPr wrap="none" lIns="121926" tIns="60963" rIns="121926" bIns="60963" rtlCol="0">
            <a:spAutoFit/>
          </a:bodyPr>
          <a:lstStyle/>
          <a:p>
            <a:r>
              <a:rPr lang="en-US" altLang="zh-CN" dirty="0">
                <a:solidFill>
                  <a:schemeClr val="bg1"/>
                </a:solidFill>
                <a:latin typeface="微软雅黑"/>
                <a:ea typeface="微软雅黑"/>
                <a:cs typeface="+mn-ea"/>
                <a:sym typeface="微软雅黑"/>
              </a:rPr>
              <a:t>(</a:t>
            </a:r>
            <a:r>
              <a:rPr lang="zh-CN" altLang="en-US" dirty="0">
                <a:solidFill>
                  <a:schemeClr val="bg1"/>
                </a:solidFill>
                <a:latin typeface="微软雅黑"/>
                <a:ea typeface="微软雅黑"/>
                <a:cs typeface="+mn-ea"/>
                <a:sym typeface="微软雅黑"/>
              </a:rPr>
              <a:t>四</a:t>
            </a:r>
            <a:r>
              <a:rPr lang="en-US" altLang="zh-CN" dirty="0">
                <a:solidFill>
                  <a:schemeClr val="bg1"/>
                </a:solidFill>
                <a:latin typeface="微软雅黑"/>
                <a:ea typeface="微软雅黑"/>
                <a:cs typeface="+mn-ea"/>
                <a:sym typeface="微软雅黑"/>
              </a:rPr>
              <a:t>) </a:t>
            </a:r>
            <a:r>
              <a:rPr lang="zh-CN" altLang="en-US" dirty="0">
                <a:solidFill>
                  <a:schemeClr val="bg1"/>
                </a:solidFill>
                <a:latin typeface="微软雅黑"/>
                <a:ea typeface="微软雅黑"/>
                <a:cs typeface="+mn-ea"/>
                <a:sym typeface="微软雅黑"/>
              </a:rPr>
              <a:t>聚焦法</a:t>
            </a:r>
          </a:p>
        </p:txBody>
      </p:sp>
      <p:sp>
        <p:nvSpPr>
          <p:cNvPr id="31" name="TextBox 30"/>
          <p:cNvSpPr txBox="1"/>
          <p:nvPr/>
        </p:nvSpPr>
        <p:spPr>
          <a:xfrm>
            <a:off x="6870701" y="2274165"/>
            <a:ext cx="3708400" cy="2708440"/>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聚焦法就是人们常说的沉思</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、再</a:t>
            </a:r>
            <a:r>
              <a:rPr lang="zh-CN" altLang="en-US" sz="2000" dirty="0">
                <a:solidFill>
                  <a:schemeClr val="tx1">
                    <a:lumMod val="75000"/>
                    <a:lumOff val="25000"/>
                  </a:schemeClr>
                </a:solidFill>
                <a:latin typeface="微软雅黑" pitchFamily="34" charset="-122"/>
                <a:ea typeface="微软雅黑" pitchFamily="34" charset="-122"/>
                <a:sym typeface="微软雅黑"/>
              </a:rPr>
              <a:t>思</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、三思</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是指在思考问题时</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有意识</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、有</a:t>
            </a:r>
            <a:r>
              <a:rPr lang="zh-CN" altLang="en-US" sz="2000" dirty="0">
                <a:solidFill>
                  <a:schemeClr val="tx1">
                    <a:lumMod val="75000"/>
                    <a:lumOff val="25000"/>
                  </a:schemeClr>
                </a:solidFill>
                <a:latin typeface="微软雅黑" pitchFamily="34" charset="-122"/>
                <a:ea typeface="微软雅黑" pitchFamily="34" charset="-122"/>
                <a:sym typeface="微软雅黑"/>
              </a:rPr>
              <a:t>目的地</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将思维过程</a:t>
            </a:r>
            <a:r>
              <a:rPr lang="zh-CN" altLang="en-US" sz="2000" dirty="0">
                <a:solidFill>
                  <a:schemeClr val="tx1">
                    <a:lumMod val="75000"/>
                    <a:lumOff val="25000"/>
                  </a:schemeClr>
                </a:solidFill>
                <a:latin typeface="微软雅黑" pitchFamily="34" charset="-122"/>
                <a:ea typeface="微软雅黑" pitchFamily="34" charset="-122"/>
                <a:sym typeface="微软雅黑"/>
              </a:rPr>
              <a:t>停顿下来</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并将前后思维领域浓缩和聚拢起来</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以便帮助我们更有效地审视和</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判断</a:t>
            </a:r>
            <a:r>
              <a:rPr lang="zh-CN" altLang="en-US" sz="2000" dirty="0">
                <a:solidFill>
                  <a:schemeClr val="tx1">
                    <a:lumMod val="75000"/>
                    <a:lumOff val="25000"/>
                  </a:schemeClr>
                </a:solidFill>
                <a:latin typeface="微软雅黑" pitchFamily="34" charset="-122"/>
                <a:ea typeface="微软雅黑" pitchFamily="34" charset="-122"/>
                <a:sym typeface="微软雅黑"/>
              </a:rPr>
              <a:t>某一事件</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、某</a:t>
            </a:r>
            <a:r>
              <a:rPr lang="zh-CN" altLang="en-US" sz="2000" dirty="0">
                <a:solidFill>
                  <a:schemeClr val="tx1">
                    <a:lumMod val="75000"/>
                    <a:lumOff val="25000"/>
                  </a:schemeClr>
                </a:solidFill>
                <a:latin typeface="微软雅黑" pitchFamily="34" charset="-122"/>
                <a:ea typeface="微软雅黑" pitchFamily="34" charset="-122"/>
                <a:sym typeface="微软雅黑"/>
              </a:rPr>
              <a:t>一问题、 某一片段信息。</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Tree>
    <p:extLst>
      <p:ext uri="{BB962C8B-B14F-4D97-AF65-F5344CB8AC3E}">
        <p14:creationId xmlns:p14="http://schemas.microsoft.com/office/powerpoint/2010/main" val="31168779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down)">
                                      <p:cBhvr>
                                        <p:cTn id="10" dur="500"/>
                                        <p:tgtEl>
                                          <p:spTgt spid="2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animEffect transition="in" filter="fade">
                                      <p:cBhvr>
                                        <p:cTn id="20" dur="500"/>
                                        <p:tgtEl>
                                          <p:spTgt spid="2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28" grpId="0"/>
      <p:bldP spid="29" grpId="0" animBg="1"/>
      <p:bldP spid="30" grpId="0"/>
      <p:bldP spid="3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
          <p:cNvSpPr/>
          <p:nvPr/>
        </p:nvSpPr>
        <p:spPr>
          <a:xfrm rot="2919292">
            <a:off x="6194767" y="2854462"/>
            <a:ext cx="796679"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5"/>
          <p:cNvSpPr/>
          <p:nvPr/>
        </p:nvSpPr>
        <p:spPr>
          <a:xfrm rot="18719445">
            <a:off x="5061742" y="2788325"/>
            <a:ext cx="796679"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4" name="组合 13"/>
          <p:cNvGrpSpPr/>
          <p:nvPr/>
        </p:nvGrpSpPr>
        <p:grpSpPr>
          <a:xfrm>
            <a:off x="4514952" y="2247681"/>
            <a:ext cx="1007849" cy="1007849"/>
            <a:chOff x="4416945" y="2276872"/>
            <a:chExt cx="1008112" cy="1008112"/>
          </a:xfrm>
        </p:grpSpPr>
        <p:sp>
          <p:nvSpPr>
            <p:cNvPr id="15" name="椭圆 14"/>
            <p:cNvSpPr/>
            <p:nvPr/>
          </p:nvSpPr>
          <p:spPr>
            <a:xfrm>
              <a:off x="4416945" y="2276872"/>
              <a:ext cx="1008112" cy="1008112"/>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6"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grpSp>
        <p:nvGrpSpPr>
          <p:cNvPr id="17" name="组合 16"/>
          <p:cNvGrpSpPr/>
          <p:nvPr/>
        </p:nvGrpSpPr>
        <p:grpSpPr>
          <a:xfrm>
            <a:off x="5388275" y="3039561"/>
            <a:ext cx="1285483" cy="1285483"/>
            <a:chOff x="5290496" y="3068960"/>
            <a:chExt cx="1285817" cy="1285817"/>
          </a:xfrm>
        </p:grpSpPr>
        <p:sp>
          <p:nvSpPr>
            <p:cNvPr id="18" name="椭圆 17"/>
            <p:cNvSpPr/>
            <p:nvPr/>
          </p:nvSpPr>
          <p:spPr>
            <a:xfrm>
              <a:off x="5290496" y="3068960"/>
              <a:ext cx="1285817" cy="1285817"/>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5"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grpSp>
        <p:nvGrpSpPr>
          <p:cNvPr id="26" name="组合 25"/>
          <p:cNvGrpSpPr/>
          <p:nvPr/>
        </p:nvGrpSpPr>
        <p:grpSpPr>
          <a:xfrm>
            <a:off x="6555102" y="1848698"/>
            <a:ext cx="1511775" cy="1511775"/>
            <a:chOff x="6457627" y="1877786"/>
            <a:chExt cx="1512168" cy="1512168"/>
          </a:xfrm>
        </p:grpSpPr>
        <p:sp>
          <p:nvSpPr>
            <p:cNvPr id="27" name="椭圆 26"/>
            <p:cNvSpPr/>
            <p:nvPr/>
          </p:nvSpPr>
          <p:spPr>
            <a:xfrm>
              <a:off x="6457627" y="1877786"/>
              <a:ext cx="1512168" cy="1512168"/>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sp>
        <p:nvSpPr>
          <p:cNvPr id="29" name="弧形 28"/>
          <p:cNvSpPr/>
          <p:nvPr/>
        </p:nvSpPr>
        <p:spPr>
          <a:xfrm rot="15231781">
            <a:off x="4274602" y="2113270"/>
            <a:ext cx="1328329" cy="1328329"/>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30" name="弧形 29"/>
          <p:cNvSpPr/>
          <p:nvPr/>
        </p:nvSpPr>
        <p:spPr>
          <a:xfrm rot="8176387">
            <a:off x="5316992" y="3020245"/>
            <a:ext cx="1546283" cy="1546283"/>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31" name="椭圆 30"/>
          <p:cNvSpPr/>
          <p:nvPr/>
        </p:nvSpPr>
        <p:spPr>
          <a:xfrm>
            <a:off x="4758791" y="1980031"/>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标题 4"/>
          <p:cNvSpPr txBox="1">
            <a:spLocks/>
          </p:cNvSpPr>
          <p:nvPr/>
        </p:nvSpPr>
        <p:spPr>
          <a:xfrm>
            <a:off x="4715925" y="1990732"/>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01</a:t>
            </a:r>
          </a:p>
        </p:txBody>
      </p:sp>
      <p:sp>
        <p:nvSpPr>
          <p:cNvPr id="33" name="椭圆 32"/>
          <p:cNvSpPr/>
          <p:nvPr/>
        </p:nvSpPr>
        <p:spPr>
          <a:xfrm>
            <a:off x="5288416" y="3964721"/>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标题 4"/>
          <p:cNvSpPr txBox="1">
            <a:spLocks/>
          </p:cNvSpPr>
          <p:nvPr/>
        </p:nvSpPr>
        <p:spPr>
          <a:xfrm>
            <a:off x="5245550" y="3975421"/>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02</a:t>
            </a:r>
          </a:p>
        </p:txBody>
      </p:sp>
      <p:sp>
        <p:nvSpPr>
          <p:cNvPr id="35" name="椭圆 34"/>
          <p:cNvSpPr/>
          <p:nvPr/>
        </p:nvSpPr>
        <p:spPr>
          <a:xfrm>
            <a:off x="7376104" y="1599776"/>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6" name="标题 4"/>
          <p:cNvSpPr txBox="1">
            <a:spLocks/>
          </p:cNvSpPr>
          <p:nvPr/>
        </p:nvSpPr>
        <p:spPr>
          <a:xfrm>
            <a:off x="7333238" y="1610476"/>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03</a:t>
            </a:r>
          </a:p>
        </p:txBody>
      </p:sp>
      <p:sp>
        <p:nvSpPr>
          <p:cNvPr id="37" name="矩形 36"/>
          <p:cNvSpPr/>
          <p:nvPr/>
        </p:nvSpPr>
        <p:spPr>
          <a:xfrm>
            <a:off x="322088" y="1192484"/>
            <a:ext cx="3668925" cy="3416320"/>
          </a:xfrm>
          <a:prstGeom prst="rect">
            <a:avLst/>
          </a:prstGeom>
        </p:spPr>
        <p:txBody>
          <a:bodyPr wrap="square">
            <a:spAutoFit/>
          </a:bodyPr>
          <a:lstStyle/>
          <a:p>
            <a:pPr indent="457200" algn="just">
              <a:lnSpc>
                <a:spcPct val="120000"/>
              </a:lnSpc>
              <a:defRPr/>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一</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作用颠倒</a:t>
            </a:r>
            <a:r>
              <a:rPr lang="zh-CN" altLang="en-US" sz="2000" b="1" dirty="0" smtClean="0">
                <a:solidFill>
                  <a:schemeClr val="accent1">
                    <a:lumMod val="75000"/>
                  </a:schemeClr>
                </a:solidFill>
                <a:latin typeface="微软雅黑" pitchFamily="34" charset="-122"/>
                <a:ea typeface="微软雅黑" pitchFamily="34" charset="-122"/>
              </a:rPr>
              <a:t>法</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defRPr/>
            </a:pPr>
            <a:r>
              <a:rPr lang="zh-CN" altLang="en-US" sz="2000" dirty="0">
                <a:solidFill>
                  <a:schemeClr val="tx1">
                    <a:lumMod val="75000"/>
                    <a:lumOff val="25000"/>
                  </a:schemeClr>
                </a:solidFill>
                <a:latin typeface="微软雅黑" pitchFamily="34" charset="-122"/>
                <a:ea typeface="微软雅黑" pitchFamily="34" charset="-122"/>
              </a:rPr>
              <a:t>一个事物对另一个事物来说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既可以起正作用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也可以</a:t>
            </a:r>
            <a:r>
              <a:rPr lang="zh-CN" altLang="en-US" sz="2000" dirty="0">
                <a:solidFill>
                  <a:schemeClr val="tx1">
                    <a:lumMod val="75000"/>
                    <a:lumOff val="25000"/>
                  </a:schemeClr>
                </a:solidFill>
                <a:latin typeface="微软雅黑" pitchFamily="34" charset="-122"/>
                <a:ea typeface="微软雅黑" pitchFamily="34" charset="-122"/>
              </a:rPr>
              <a:t>起反作用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defRPr/>
            </a:pPr>
            <a:r>
              <a:rPr lang="zh-CN" altLang="en-US" sz="2000" dirty="0">
                <a:solidFill>
                  <a:schemeClr val="tx1">
                    <a:lumMod val="75000"/>
                    <a:lumOff val="25000"/>
                  </a:schemeClr>
                </a:solidFill>
                <a:latin typeface="微软雅黑" pitchFamily="34" charset="-122"/>
                <a:ea typeface="微软雅黑" pitchFamily="34" charset="-122"/>
              </a:rPr>
              <a:t>基于这样的事理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如果我们对事物的某种作用进行逆向思维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就有可能想出更好</a:t>
            </a:r>
            <a:r>
              <a:rPr lang="zh-CN" altLang="en-US" sz="2000" dirty="0" smtClean="0">
                <a:solidFill>
                  <a:schemeClr val="tx1">
                    <a:lumMod val="75000"/>
                    <a:lumOff val="25000"/>
                  </a:schemeClr>
                </a:solidFill>
                <a:latin typeface="微软雅黑" pitchFamily="34" charset="-122"/>
                <a:ea typeface="微软雅黑" pitchFamily="34" charset="-122"/>
              </a:rPr>
              <a:t>利用</a:t>
            </a:r>
            <a:r>
              <a:rPr lang="zh-CN" altLang="en-US" sz="2000" dirty="0">
                <a:solidFill>
                  <a:schemeClr val="tx1">
                    <a:lumMod val="75000"/>
                    <a:lumOff val="25000"/>
                  </a:schemeClr>
                </a:solidFill>
                <a:latin typeface="微软雅黑" pitchFamily="34" charset="-122"/>
                <a:ea typeface="微软雅黑" pitchFamily="34" charset="-122"/>
              </a:rPr>
              <a:t>该事物或与该事物相关的新设想、 新主意来</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8" name="矩形 37"/>
          <p:cNvSpPr/>
          <p:nvPr/>
        </p:nvSpPr>
        <p:spPr>
          <a:xfrm>
            <a:off x="2503603" y="4886504"/>
            <a:ext cx="6038395" cy="1569660"/>
          </a:xfrm>
          <a:prstGeom prst="rect">
            <a:avLst/>
          </a:prstGeom>
        </p:spPr>
        <p:txBody>
          <a:bodyPr wrap="square">
            <a:spAutoFit/>
          </a:bodyPr>
          <a:lstStyle/>
          <a:p>
            <a:pPr indent="457200" algn="just">
              <a:lnSpc>
                <a:spcPct val="120000"/>
              </a:lnSpc>
              <a:defRPr/>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二</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方式颠倒</a:t>
            </a:r>
            <a:r>
              <a:rPr lang="zh-CN" altLang="en-US" sz="2000" b="1" dirty="0" smtClean="0">
                <a:solidFill>
                  <a:schemeClr val="accent1">
                    <a:lumMod val="75000"/>
                  </a:schemeClr>
                </a:solidFill>
                <a:latin typeface="微软雅黑" pitchFamily="34" charset="-122"/>
                <a:ea typeface="微软雅黑" pitchFamily="34" charset="-122"/>
              </a:rPr>
              <a:t>法</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defRPr/>
            </a:pPr>
            <a:r>
              <a:rPr lang="zh-CN" altLang="en-US" sz="2000" dirty="0">
                <a:solidFill>
                  <a:schemeClr val="tx1">
                    <a:lumMod val="75000"/>
                    <a:lumOff val="25000"/>
                  </a:schemeClr>
                </a:solidFill>
                <a:latin typeface="微软雅黑" pitchFamily="34" charset="-122"/>
                <a:ea typeface="微软雅黑" pitchFamily="34" charset="-122"/>
              </a:rPr>
              <a:t>基于事物同其起作用的方式之间的这种客观存在的关系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就可以</a:t>
            </a:r>
            <a:r>
              <a:rPr lang="zh-CN" altLang="en-US" sz="2000" dirty="0" smtClean="0">
                <a:solidFill>
                  <a:schemeClr val="tx1">
                    <a:lumMod val="75000"/>
                    <a:lumOff val="25000"/>
                  </a:schemeClr>
                </a:solidFill>
                <a:latin typeface="微软雅黑" pitchFamily="34" charset="-122"/>
                <a:ea typeface="微软雅黑" pitchFamily="34" charset="-122"/>
              </a:rPr>
              <a:t>进行</a:t>
            </a:r>
            <a:r>
              <a:rPr lang="zh-CN" altLang="en-US" sz="2000" dirty="0">
                <a:solidFill>
                  <a:schemeClr val="tx1">
                    <a:lumMod val="75000"/>
                    <a:lumOff val="25000"/>
                  </a:schemeClr>
                </a:solidFill>
                <a:latin typeface="微软雅黑" pitchFamily="34" charset="-122"/>
                <a:ea typeface="微软雅黑" pitchFamily="34" charset="-122"/>
              </a:rPr>
              <a:t>创新思考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也可以就事物起作用的方式倒过来想。</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8174827" y="1685870"/>
            <a:ext cx="3464724" cy="3046988"/>
          </a:xfrm>
          <a:prstGeom prst="rect">
            <a:avLst/>
          </a:prstGeom>
        </p:spPr>
        <p:txBody>
          <a:bodyPr wrap="square">
            <a:spAutoFit/>
          </a:bodyPr>
          <a:lstStyle/>
          <a:p>
            <a:pPr indent="457200" algn="just">
              <a:lnSpc>
                <a:spcPct val="120000"/>
              </a:lnSpc>
              <a:defRPr/>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三</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过程颠倒</a:t>
            </a:r>
            <a:r>
              <a:rPr lang="zh-CN" altLang="en-US" sz="2000" b="1" dirty="0" smtClean="0">
                <a:solidFill>
                  <a:schemeClr val="accent1">
                    <a:lumMod val="75000"/>
                  </a:schemeClr>
                </a:solidFill>
                <a:latin typeface="微软雅黑" pitchFamily="34" charset="-122"/>
                <a:ea typeface="微软雅黑" pitchFamily="34" charset="-122"/>
              </a:rPr>
              <a:t>法</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defRPr/>
            </a:pPr>
            <a:r>
              <a:rPr lang="zh-CN" altLang="en-US" sz="2000" dirty="0" smtClean="0">
                <a:solidFill>
                  <a:schemeClr val="tx1">
                    <a:lumMod val="75000"/>
                    <a:lumOff val="25000"/>
                  </a:schemeClr>
                </a:solidFill>
                <a:latin typeface="微软雅黑" pitchFamily="34" charset="-122"/>
                <a:ea typeface="微软雅黑" pitchFamily="34" charset="-122"/>
              </a:rPr>
              <a:t>是</a:t>
            </a:r>
            <a:r>
              <a:rPr lang="zh-CN" altLang="en-US" sz="2000" dirty="0">
                <a:solidFill>
                  <a:schemeClr val="tx1">
                    <a:lumMod val="75000"/>
                    <a:lumOff val="25000"/>
                  </a:schemeClr>
                </a:solidFill>
                <a:latin typeface="微软雅黑" pitchFamily="34" charset="-122"/>
                <a:ea typeface="微软雅黑" pitchFamily="34" charset="-122"/>
              </a:rPr>
              <a:t>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事物起作用的过程一旦方向有所颠倒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人们对它的认识和态度便会有所</a:t>
            </a:r>
            <a:r>
              <a:rPr lang="zh-CN" altLang="en-US" sz="2000" dirty="0" smtClean="0">
                <a:solidFill>
                  <a:schemeClr val="tx1">
                    <a:lumMod val="75000"/>
                    <a:lumOff val="25000"/>
                  </a:schemeClr>
                </a:solidFill>
                <a:latin typeface="微软雅黑" pitchFamily="34" charset="-122"/>
                <a:ea typeface="微软雅黑" pitchFamily="34" charset="-122"/>
              </a:rPr>
              <a:t>改变</a:t>
            </a:r>
            <a:r>
              <a:rPr lang="zh-CN" altLang="en-US" sz="2000" dirty="0">
                <a:solidFill>
                  <a:schemeClr val="tx1">
                    <a:lumMod val="75000"/>
                    <a:lumOff val="25000"/>
                  </a:schemeClr>
                </a:solidFill>
                <a:latin typeface="微软雅黑" pitchFamily="34" charset="-122"/>
                <a:ea typeface="微软雅黑" pitchFamily="34" charset="-122"/>
              </a:rPr>
              <a:t>。 所以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如果有意识地就事物起作用的过程从相反的方向思考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便有可能从中引发新</a:t>
            </a:r>
            <a:r>
              <a:rPr lang="zh-CN" altLang="en-US" sz="2000" dirty="0" smtClean="0">
                <a:solidFill>
                  <a:schemeClr val="tx1">
                    <a:lumMod val="75000"/>
                    <a:lumOff val="25000"/>
                  </a:schemeClr>
                </a:solidFill>
                <a:latin typeface="微软雅黑" pitchFamily="34" charset="-122"/>
                <a:ea typeface="微软雅黑" pitchFamily="34" charset="-122"/>
              </a:rPr>
              <a:t>的设想</a:t>
            </a:r>
            <a:r>
              <a:rPr lang="zh-CN" altLang="en-US" sz="2000" dirty="0">
                <a:solidFill>
                  <a:schemeClr val="tx1">
                    <a:lumMod val="75000"/>
                    <a:lumOff val="25000"/>
                  </a:schemeClr>
                </a:solidFill>
                <a:latin typeface="微软雅黑" pitchFamily="34" charset="-122"/>
                <a:ea typeface="微软雅黑" pitchFamily="34" charset="-122"/>
              </a:rPr>
              <a:t>。</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40"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逆向思维训练方法</a:t>
            </a:r>
          </a:p>
        </p:txBody>
      </p:sp>
    </p:spTree>
    <p:extLst>
      <p:ext uri="{BB962C8B-B14F-4D97-AF65-F5344CB8AC3E}">
        <p14:creationId xmlns:p14="http://schemas.microsoft.com/office/powerpoint/2010/main" val="7048533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in)">
                                      <p:cBhvr>
                                        <p:cTn id="24" dur="2000"/>
                                        <p:tgtEl>
                                          <p:spTgt spid="1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circle(in)">
                                      <p:cBhvr>
                                        <p:cTn id="27" dur="2000"/>
                                        <p:tgtEl>
                                          <p:spTgt spid="33"/>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circle(in)">
                                      <p:cBhvr>
                                        <p:cTn id="30" dur="2000"/>
                                        <p:tgtEl>
                                          <p:spTgt spid="30"/>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circle(in)">
                                      <p:cBhvr>
                                        <p:cTn id="33" dur="20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down)">
                                      <p:cBhvr>
                                        <p:cTn id="44" dur="500"/>
                                        <p:tgtEl>
                                          <p:spTgt spid="3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9" grpId="0" animBg="1"/>
      <p:bldP spid="30" grpId="0" animBg="1"/>
      <p:bldP spid="31" grpId="0" animBg="1"/>
      <p:bldP spid="33" grpId="0" animBg="1"/>
      <p:bldP spid="35" grpId="0" animBg="1"/>
      <p:bldP spid="36" grpId="0"/>
      <p:bldP spid="37" grpId="0"/>
      <p:bldP spid="38" grpId="0"/>
      <p:bldP spid="3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2480691" y="1582670"/>
            <a:ext cx="0" cy="38416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498599" y="158826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四</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位置颠倒法</a:t>
            </a:r>
          </a:p>
        </p:txBody>
      </p:sp>
      <p:sp>
        <p:nvSpPr>
          <p:cNvPr id="35" name="矩形 34"/>
          <p:cNvSpPr/>
          <p:nvPr/>
        </p:nvSpPr>
        <p:spPr>
          <a:xfrm>
            <a:off x="1498599" y="330911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五</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结果颠倒法</a:t>
            </a:r>
          </a:p>
        </p:txBody>
      </p:sp>
      <p:sp>
        <p:nvSpPr>
          <p:cNvPr id="37" name="矩形 36"/>
          <p:cNvSpPr/>
          <p:nvPr/>
        </p:nvSpPr>
        <p:spPr>
          <a:xfrm>
            <a:off x="1498599" y="506171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六</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观点颠倒法</a:t>
            </a:r>
          </a:p>
        </p:txBody>
      </p:sp>
      <p:sp>
        <p:nvSpPr>
          <p:cNvPr id="3" name="矩形 2"/>
          <p:cNvSpPr/>
          <p:nvPr/>
        </p:nvSpPr>
        <p:spPr>
          <a:xfrm>
            <a:off x="3581400" y="1405235"/>
            <a:ext cx="70993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两个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以及多个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事物之间在空间上总是保持着一定的位置关系。在创新思考过程中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将事物之间的</a:t>
            </a:r>
            <a:r>
              <a:rPr lang="zh-CN" altLang="en-US" sz="2000" dirty="0" smtClean="0">
                <a:solidFill>
                  <a:schemeClr val="tx1">
                    <a:lumMod val="75000"/>
                    <a:lumOff val="25000"/>
                  </a:schemeClr>
                </a:solidFill>
                <a:latin typeface="微软雅黑" pitchFamily="34" charset="-122"/>
                <a:ea typeface="微软雅黑" pitchFamily="34" charset="-122"/>
              </a:rPr>
              <a:t>位置</a:t>
            </a:r>
            <a:r>
              <a:rPr lang="zh-CN" altLang="en-US" sz="2000" dirty="0">
                <a:solidFill>
                  <a:schemeClr val="tx1">
                    <a:lumMod val="75000"/>
                    <a:lumOff val="25000"/>
                  </a:schemeClr>
                </a:solidFill>
                <a:latin typeface="微软雅黑" pitchFamily="34" charset="-122"/>
                <a:ea typeface="微软雅黑" pitchFamily="34" charset="-122"/>
              </a:rPr>
              <a:t>关系倒过来思考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也有可能产生新的看法和设想。</a:t>
            </a:r>
          </a:p>
        </p:txBody>
      </p:sp>
      <p:sp>
        <p:nvSpPr>
          <p:cNvPr id="4" name="矩形 3"/>
          <p:cNvSpPr/>
          <p:nvPr/>
        </p:nvSpPr>
        <p:spPr>
          <a:xfrm>
            <a:off x="3638550" y="2685534"/>
            <a:ext cx="71691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结果颠倒作为一种逆向思维的创新思考方法是指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对具有因果关系的事物之间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a:t>
            </a:r>
            <a:r>
              <a:rPr lang="zh-CN" altLang="en-US" sz="2000" dirty="0" smtClean="0">
                <a:solidFill>
                  <a:schemeClr val="tx1">
                    <a:lumMod val="75000"/>
                    <a:lumOff val="25000"/>
                  </a:schemeClr>
                </a:solidFill>
                <a:latin typeface="微软雅黑" pitchFamily="34" charset="-122"/>
                <a:ea typeface="微软雅黑" pitchFamily="34" charset="-122"/>
              </a:rPr>
              <a:t>作为</a:t>
            </a:r>
            <a:r>
              <a:rPr lang="zh-CN" altLang="en-US" sz="2000" dirty="0">
                <a:solidFill>
                  <a:schemeClr val="tx1">
                    <a:lumMod val="75000"/>
                    <a:lumOff val="25000"/>
                  </a:schemeClr>
                </a:solidFill>
                <a:latin typeface="微软雅黑" pitchFamily="34" charset="-122"/>
                <a:ea typeface="微软雅黑" pitchFamily="34" charset="-122"/>
              </a:rPr>
              <a:t>结果的事物乙出发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倒回去思考作为原因的事物甲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以及思考从事物甲到事物乙发生</a:t>
            </a:r>
            <a:r>
              <a:rPr lang="zh-CN" altLang="en-US" sz="2000" dirty="0" smtClean="0">
                <a:solidFill>
                  <a:schemeClr val="tx1">
                    <a:lumMod val="75000"/>
                    <a:lumOff val="25000"/>
                  </a:schemeClr>
                </a:solidFill>
                <a:latin typeface="微软雅黑" pitchFamily="34" charset="-122"/>
                <a:ea typeface="微软雅黑" pitchFamily="34" charset="-122"/>
              </a:rPr>
              <a:t>、发展</a:t>
            </a:r>
            <a:r>
              <a:rPr lang="zh-CN" altLang="en-US" sz="2000" dirty="0">
                <a:solidFill>
                  <a:schemeClr val="tx1">
                    <a:lumMod val="75000"/>
                    <a:lumOff val="25000"/>
                  </a:schemeClr>
                </a:solidFill>
                <a:latin typeface="微软雅黑" pitchFamily="34" charset="-122"/>
                <a:ea typeface="微软雅黑" pitchFamily="34" charset="-122"/>
              </a:rPr>
              <a:t>的过程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这样往往能获得新的认识和设想。</a:t>
            </a:r>
          </a:p>
        </p:txBody>
      </p:sp>
      <p:sp>
        <p:nvSpPr>
          <p:cNvPr id="6" name="矩形 5"/>
          <p:cNvSpPr/>
          <p:nvPr/>
        </p:nvSpPr>
        <p:spPr>
          <a:xfrm>
            <a:off x="3581400" y="4402435"/>
            <a:ext cx="7099300" cy="190770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理论观点是人主观意识的产物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但它们归根结底都是客观事物及其规律在人们头脑</a:t>
            </a:r>
            <a:r>
              <a:rPr lang="zh-CN" altLang="en-US" sz="2000" dirty="0" smtClean="0">
                <a:solidFill>
                  <a:schemeClr val="tx1">
                    <a:lumMod val="75000"/>
                    <a:lumOff val="25000"/>
                  </a:schemeClr>
                </a:solidFill>
                <a:latin typeface="微软雅黑" pitchFamily="34" charset="-122"/>
                <a:ea typeface="微软雅黑" pitchFamily="34" charset="-122"/>
              </a:rPr>
              <a:t>中的</a:t>
            </a:r>
            <a:r>
              <a:rPr lang="zh-CN" altLang="en-US" sz="2000" dirty="0">
                <a:solidFill>
                  <a:schemeClr val="tx1">
                    <a:lumMod val="75000"/>
                    <a:lumOff val="25000"/>
                  </a:schemeClr>
                </a:solidFill>
                <a:latin typeface="微软雅黑" pitchFamily="34" charset="-122"/>
                <a:ea typeface="微软雅黑" pitchFamily="34" charset="-122"/>
              </a:rPr>
              <a:t>反映。 既然我们可以对客观事物进行逆向思维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那么对思想观点自然也可以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也就是</a:t>
            </a:r>
            <a:r>
              <a:rPr lang="zh-CN" altLang="en-US" sz="2000" dirty="0" smtClean="0">
                <a:solidFill>
                  <a:schemeClr val="tx1">
                    <a:lumMod val="75000"/>
                    <a:lumOff val="25000"/>
                  </a:schemeClr>
                </a:solidFill>
                <a:latin typeface="微软雅黑" pitchFamily="34" charset="-122"/>
                <a:ea typeface="微软雅黑" pitchFamily="34" charset="-122"/>
              </a:rPr>
              <a:t>将一</a:t>
            </a:r>
            <a:r>
              <a:rPr lang="zh-CN" altLang="en-US" sz="2000" dirty="0">
                <a:solidFill>
                  <a:schemeClr val="tx1">
                    <a:lumMod val="75000"/>
                    <a:lumOff val="25000"/>
                  </a:schemeClr>
                </a:solidFill>
                <a:latin typeface="微软雅黑" pitchFamily="34" charset="-122"/>
                <a:ea typeface="微软雅黑" pitchFamily="34" charset="-122"/>
              </a:rPr>
              <a:t>种观点从相反的方向思考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以便从中获得新的认识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形成新的见解。 这</a:t>
            </a:r>
          </a:p>
        </p:txBody>
      </p:sp>
      <p:sp>
        <p:nvSpPr>
          <p:cNvPr id="17"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逆向思维训练方法</a:t>
            </a:r>
          </a:p>
        </p:txBody>
      </p:sp>
    </p:spTree>
    <p:extLst>
      <p:ext uri="{BB962C8B-B14F-4D97-AF65-F5344CB8AC3E}">
        <p14:creationId xmlns:p14="http://schemas.microsoft.com/office/powerpoint/2010/main" val="379492761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randombar(horizontal)">
                                      <p:cBhvr>
                                        <p:cTn id="18" dur="500"/>
                                        <p:tgtEl>
                                          <p:spTgt spid="3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1000" fill="hold"/>
                                        <p:tgtEl>
                                          <p:spTgt spid="37"/>
                                        </p:tgtEl>
                                        <p:attrNameLst>
                                          <p:attrName>ppt_w</p:attrName>
                                        </p:attrNameLst>
                                      </p:cBhvr>
                                      <p:tavLst>
                                        <p:tav tm="0">
                                          <p:val>
                                            <p:fltVal val="0"/>
                                          </p:val>
                                        </p:tav>
                                        <p:tav tm="100000">
                                          <p:val>
                                            <p:strVal val="#ppt_w"/>
                                          </p:val>
                                        </p:tav>
                                      </p:tavLst>
                                    </p:anim>
                                    <p:anim calcmode="lin" valueType="num">
                                      <p:cBhvr>
                                        <p:cTn id="27" dur="1000" fill="hold"/>
                                        <p:tgtEl>
                                          <p:spTgt spid="37"/>
                                        </p:tgtEl>
                                        <p:attrNameLst>
                                          <p:attrName>ppt_h</p:attrName>
                                        </p:attrNameLst>
                                      </p:cBhvr>
                                      <p:tavLst>
                                        <p:tav tm="0">
                                          <p:val>
                                            <p:fltVal val="0"/>
                                          </p:val>
                                        </p:tav>
                                        <p:tav tm="100000">
                                          <p:val>
                                            <p:strVal val="#ppt_h"/>
                                          </p:val>
                                        </p:tav>
                                      </p:tavLst>
                                    </p:anim>
                                    <p:anim calcmode="lin" valueType="num">
                                      <p:cBhvr>
                                        <p:cTn id="28" dur="1000" fill="hold"/>
                                        <p:tgtEl>
                                          <p:spTgt spid="37"/>
                                        </p:tgtEl>
                                        <p:attrNameLst>
                                          <p:attrName>style.rotation</p:attrName>
                                        </p:attrNameLst>
                                      </p:cBhvr>
                                      <p:tavLst>
                                        <p:tav tm="0">
                                          <p:val>
                                            <p:fltVal val="90"/>
                                          </p:val>
                                        </p:tav>
                                        <p:tav tm="100000">
                                          <p:val>
                                            <p:fltVal val="0"/>
                                          </p:val>
                                        </p:tav>
                                      </p:tavLst>
                                    </p:anim>
                                    <p:animEffect transition="in" filter="fade">
                                      <p:cBhvr>
                                        <p:cTn id="29" dur="1000"/>
                                        <p:tgtEl>
                                          <p:spTgt spid="3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fltVal val="0"/>
                                          </p:val>
                                        </p:tav>
                                        <p:tav tm="100000">
                                          <p:val>
                                            <p:strVal val="#ppt_w"/>
                                          </p:val>
                                        </p:tav>
                                      </p:tavLst>
                                    </p:anim>
                                    <p:anim calcmode="lin" valueType="num">
                                      <p:cBhvr>
                                        <p:cTn id="33" dur="1000" fill="hold"/>
                                        <p:tgtEl>
                                          <p:spTgt spid="6"/>
                                        </p:tgtEl>
                                        <p:attrNameLst>
                                          <p:attrName>ppt_h</p:attrName>
                                        </p:attrNameLst>
                                      </p:cBhvr>
                                      <p:tavLst>
                                        <p:tav tm="0">
                                          <p:val>
                                            <p:fltVal val="0"/>
                                          </p:val>
                                        </p:tav>
                                        <p:tav tm="100000">
                                          <p:val>
                                            <p:strVal val="#ppt_h"/>
                                          </p:val>
                                        </p:tav>
                                      </p:tavLst>
                                    </p:anim>
                                    <p:anim calcmode="lin" valueType="num">
                                      <p:cBhvr>
                                        <p:cTn id="34" dur="1000" fill="hold"/>
                                        <p:tgtEl>
                                          <p:spTgt spid="6"/>
                                        </p:tgtEl>
                                        <p:attrNameLst>
                                          <p:attrName>style.rotation</p:attrName>
                                        </p:attrNameLst>
                                      </p:cBhvr>
                                      <p:tavLst>
                                        <p:tav tm="0">
                                          <p:val>
                                            <p:fltVal val="90"/>
                                          </p:val>
                                        </p:tav>
                                        <p:tav tm="100000">
                                          <p:val>
                                            <p:fltVal val="0"/>
                                          </p:val>
                                        </p:tav>
                                      </p:tavLst>
                                    </p:anim>
                                    <p:animEffect transition="in" filter="fade">
                                      <p:cBhvr>
                                        <p:cTn id="3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37" grpId="0" animBg="1"/>
      <p:bldP spid="3" grpId="0"/>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创新思维的概念</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7500" y="980986"/>
            <a:ext cx="114300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创新思维是人脑一种复杂的生理现象。某一部分回路可通过学习而固定下来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产生重复思维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而在此基础上</a:t>
            </a:r>
            <a:r>
              <a:rPr lang="zh-CN" altLang="en-US" sz="2000" dirty="0" smtClean="0">
                <a:solidFill>
                  <a:schemeClr val="tx1">
                    <a:lumMod val="75000"/>
                    <a:lumOff val="25000"/>
                  </a:schemeClr>
                </a:solidFill>
                <a:latin typeface="微软雅黑" pitchFamily="34" charset="-122"/>
                <a:ea typeface="微软雅黑" pitchFamily="34" charset="-122"/>
              </a:rPr>
              <a:t>产生</a:t>
            </a:r>
            <a:r>
              <a:rPr lang="zh-CN" altLang="en-US" sz="2000" dirty="0">
                <a:solidFill>
                  <a:schemeClr val="tx1">
                    <a:lumMod val="75000"/>
                    <a:lumOff val="25000"/>
                  </a:schemeClr>
                </a:solidFill>
                <a:latin typeface="微软雅黑" pitchFamily="34" charset="-122"/>
                <a:ea typeface="微软雅黑" pitchFamily="34" charset="-122"/>
              </a:rPr>
              <a:t>的新回路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则可产生创新思维。</a:t>
            </a:r>
            <a:endParaRPr lang="en-US" altLang="zh-CN" sz="2000" dirty="0" smtClean="0">
              <a:solidFill>
                <a:schemeClr val="tx1">
                  <a:lumMod val="75000"/>
                  <a:lumOff val="25000"/>
                </a:schemeClr>
              </a:solidFill>
              <a:latin typeface="微软雅黑" pitchFamily="34" charset="-122"/>
              <a:ea typeface="微软雅黑" pitchFamily="34" charset="-122"/>
            </a:endParaRPr>
          </a:p>
        </p:txBody>
      </p:sp>
      <p:pic>
        <p:nvPicPr>
          <p:cNvPr id="58370" name="Picture 2" descr="https://gimg2.baidu.com/image_search/src=http%3A%2F%2Fpic.51yuansu.com%2Fbackgd%2Fcover%2F00%2F21%2F89%2F5b9af2840eb41.jpg%21%2Ffw%2F780%2Fquality%2F90%2Funsharp%2Ftrue%2Fcompress%2Ftrue&amp;refer=http%3A%2F%2Fpic.51yuansu.com&amp;app=2002&amp;size=f9999,10000&amp;q=a80&amp;n=0&amp;g=0n&amp;fmt=auto?sec=1666948194&amp;t=9841bb706ca71b53b697a28fbd07696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0" y="3607328"/>
            <a:ext cx="4197350" cy="279823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矩形 8"/>
          <p:cNvSpPr/>
          <p:nvPr/>
        </p:nvSpPr>
        <p:spPr>
          <a:xfrm>
            <a:off x="308232" y="1934288"/>
            <a:ext cx="11255118"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将创新思维分为广义和狭义两种</a:t>
            </a:r>
            <a:r>
              <a:rPr lang="zh-CN" altLang="en-US" sz="2000" dirty="0" smtClean="0">
                <a:solidFill>
                  <a:schemeClr val="tx1">
                    <a:lumMod val="75000"/>
                    <a:lumOff val="25000"/>
                  </a:schemeClr>
                </a:solidFill>
                <a:latin typeface="微软雅黑" pitchFamily="34" charset="-122"/>
                <a:ea typeface="微软雅黑" pitchFamily="34" charset="-122"/>
              </a:rPr>
              <a:t>。从</a:t>
            </a:r>
            <a:r>
              <a:rPr lang="zh-CN" altLang="en-US" sz="2000" dirty="0">
                <a:solidFill>
                  <a:schemeClr val="tx1">
                    <a:lumMod val="75000"/>
                    <a:lumOff val="25000"/>
                  </a:schemeClr>
                </a:solidFill>
                <a:latin typeface="微软雅黑" pitchFamily="34" charset="-122"/>
                <a:ea typeface="微软雅黑" pitchFamily="34" charset="-122"/>
              </a:rPr>
              <a:t>狭义的角度来讲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是把创新思维定义</a:t>
            </a:r>
            <a:r>
              <a:rPr lang="zh-CN" altLang="en-US" sz="2000" dirty="0" smtClean="0">
                <a:solidFill>
                  <a:schemeClr val="tx1">
                    <a:lumMod val="75000"/>
                    <a:lumOff val="25000"/>
                  </a:schemeClr>
                </a:solidFill>
                <a:latin typeface="微软雅黑" pitchFamily="34" charset="-122"/>
                <a:ea typeface="微软雅黑" pitchFamily="34" charset="-122"/>
              </a:rPr>
              <a:t>为一</a:t>
            </a:r>
            <a:r>
              <a:rPr lang="zh-CN" altLang="en-US" sz="2000" dirty="0">
                <a:solidFill>
                  <a:schemeClr val="tx1">
                    <a:lumMod val="75000"/>
                    <a:lumOff val="25000"/>
                  </a:schemeClr>
                </a:solidFill>
                <a:latin typeface="微软雅黑" pitchFamily="34" charset="-122"/>
                <a:ea typeface="微软雅黑" pitchFamily="34" charset="-122"/>
              </a:rPr>
              <a:t>项具体的思维方法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即通常人们所说的创意思维或创造性思维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它是以发明创造为</a:t>
            </a:r>
            <a:r>
              <a:rPr lang="zh-CN" altLang="en-US" sz="2000" dirty="0" smtClean="0">
                <a:solidFill>
                  <a:schemeClr val="tx1">
                    <a:lumMod val="75000"/>
                    <a:lumOff val="25000"/>
                  </a:schemeClr>
                </a:solidFill>
                <a:latin typeface="微软雅黑" pitchFamily="34" charset="-122"/>
                <a:ea typeface="微软雅黑" pitchFamily="34" charset="-122"/>
              </a:rPr>
              <a:t>目的的</a:t>
            </a:r>
            <a:r>
              <a:rPr lang="zh-CN" altLang="en-US" sz="2000" dirty="0">
                <a:solidFill>
                  <a:schemeClr val="tx1">
                    <a:lumMod val="75000"/>
                    <a:lumOff val="25000"/>
                  </a:schemeClr>
                </a:solidFill>
                <a:latin typeface="微软雅黑" pitchFamily="34" charset="-122"/>
                <a:ea typeface="微软雅黑" pitchFamily="34" charset="-122"/>
              </a:rPr>
              <a:t>一种思维方法</a:t>
            </a:r>
            <a:r>
              <a:rPr lang="zh-CN" altLang="en-US" sz="2000" dirty="0" smtClean="0">
                <a:solidFill>
                  <a:schemeClr val="tx1">
                    <a:lumMod val="75000"/>
                    <a:lumOff val="25000"/>
                  </a:schemeClr>
                </a:solidFill>
                <a:latin typeface="微软雅黑" pitchFamily="34" charset="-122"/>
                <a:ea typeface="微软雅黑" pitchFamily="34" charset="-122"/>
              </a:rPr>
              <a:t>。从</a:t>
            </a:r>
            <a:r>
              <a:rPr lang="zh-CN" altLang="en-US" sz="2000" dirty="0">
                <a:solidFill>
                  <a:schemeClr val="tx1">
                    <a:lumMod val="75000"/>
                    <a:lumOff val="25000"/>
                  </a:schemeClr>
                </a:solidFill>
                <a:latin typeface="微软雅黑" pitchFamily="34" charset="-122"/>
                <a:ea typeface="微软雅黑" pitchFamily="34" charset="-122"/>
              </a:rPr>
              <a:t>广义来讲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创新思维是指对现有思维观念</a:t>
            </a:r>
            <a:r>
              <a:rPr lang="zh-CN" altLang="en-US" sz="2000" dirty="0" smtClean="0">
                <a:solidFill>
                  <a:schemeClr val="tx1">
                    <a:lumMod val="75000"/>
                    <a:lumOff val="25000"/>
                  </a:schemeClr>
                </a:solidFill>
                <a:latin typeface="微软雅黑" pitchFamily="34" charset="-122"/>
                <a:ea typeface="微软雅黑" pitchFamily="34" charset="-122"/>
              </a:rPr>
              <a:t>、思维</a:t>
            </a:r>
            <a:r>
              <a:rPr lang="zh-CN" altLang="en-US" sz="2000" dirty="0">
                <a:solidFill>
                  <a:schemeClr val="tx1">
                    <a:lumMod val="75000"/>
                    <a:lumOff val="25000"/>
                  </a:schemeClr>
                </a:solidFill>
                <a:latin typeface="微软雅黑" pitchFamily="34" charset="-122"/>
                <a:ea typeface="微软雅黑" pitchFamily="34" charset="-122"/>
              </a:rPr>
              <a:t>模式和思维方法的</a:t>
            </a:r>
            <a:r>
              <a:rPr lang="zh-CN" altLang="en-US" sz="2000" dirty="0" smtClean="0">
                <a:solidFill>
                  <a:schemeClr val="tx1">
                    <a:lumMod val="75000"/>
                    <a:lumOff val="25000"/>
                  </a:schemeClr>
                </a:solidFill>
                <a:latin typeface="微软雅黑" pitchFamily="34" charset="-122"/>
                <a:ea typeface="微软雅黑" pitchFamily="34" charset="-122"/>
              </a:rPr>
              <a:t>超越</a:t>
            </a:r>
            <a:r>
              <a:rPr lang="zh-CN" altLang="en-US" sz="2000" dirty="0">
                <a:solidFill>
                  <a:schemeClr val="tx1">
                    <a:lumMod val="75000"/>
                    <a:lumOff val="25000"/>
                  </a:schemeClr>
                </a:solidFill>
                <a:latin typeface="微软雅黑" pitchFamily="34" charset="-122"/>
                <a:ea typeface="微软雅黑" pitchFamily="34" charset="-122"/>
              </a:rPr>
              <a:t>和创新</a:t>
            </a:r>
            <a:r>
              <a:rPr lang="zh-CN" altLang="en-US" sz="2000" dirty="0" smtClean="0">
                <a:solidFill>
                  <a:schemeClr val="tx1">
                    <a:lumMod val="75000"/>
                    <a:lumOff val="25000"/>
                  </a:schemeClr>
                </a:solidFill>
                <a:latin typeface="微软雅黑" pitchFamily="34" charset="-122"/>
                <a:ea typeface="微软雅黑" pitchFamily="34" charset="-122"/>
              </a:rPr>
              <a:t>。它</a:t>
            </a:r>
            <a:r>
              <a:rPr lang="zh-CN" altLang="en-US" sz="2000" dirty="0">
                <a:solidFill>
                  <a:schemeClr val="tx1">
                    <a:lumMod val="75000"/>
                    <a:lumOff val="25000"/>
                  </a:schemeClr>
                </a:solidFill>
                <a:latin typeface="微软雅黑" pitchFamily="34" charset="-122"/>
                <a:ea typeface="微软雅黑" pitchFamily="34" charset="-122"/>
              </a:rPr>
              <a:t>的具体内容包括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超越现有思维观念的局限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打破固有思维模式的束缚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认知</a:t>
            </a:r>
            <a:r>
              <a:rPr lang="zh-CN" altLang="en-US" sz="2000" dirty="0">
                <a:solidFill>
                  <a:schemeClr val="tx1">
                    <a:lumMod val="75000"/>
                    <a:lumOff val="25000"/>
                  </a:schemeClr>
                </a:solidFill>
                <a:latin typeface="微软雅黑" pitchFamily="34" charset="-122"/>
                <a:ea typeface="微软雅黑" pitchFamily="34" charset="-122"/>
              </a:rPr>
              <a:t>和掌握新的思维方法。</a:t>
            </a:r>
          </a:p>
        </p:txBody>
      </p:sp>
      <p:sp>
        <p:nvSpPr>
          <p:cNvPr id="10" name="矩形 9"/>
          <p:cNvSpPr/>
          <p:nvPr/>
        </p:nvSpPr>
        <p:spPr>
          <a:xfrm>
            <a:off x="4787900" y="3667617"/>
            <a:ext cx="662305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创造性思维就是在客观需要的推动下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以获得的新信息和已储存的知识为</a:t>
            </a:r>
            <a:r>
              <a:rPr lang="zh-CN" altLang="en-US" sz="2000" dirty="0" smtClean="0">
                <a:solidFill>
                  <a:schemeClr val="tx1">
                    <a:lumMod val="75000"/>
                    <a:lumOff val="25000"/>
                  </a:schemeClr>
                </a:solidFill>
                <a:latin typeface="微软雅黑" pitchFamily="34" charset="-122"/>
                <a:ea typeface="微软雅黑" pitchFamily="34" charset="-122"/>
              </a:rPr>
              <a:t>基础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综合地运用各种思维形态或思维方式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克服思维定式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经过对各种信息知识的匹配</a:t>
            </a:r>
            <a:r>
              <a:rPr lang="zh-CN" altLang="en-US" sz="2000" dirty="0" smtClean="0">
                <a:solidFill>
                  <a:schemeClr val="tx1">
                    <a:lumMod val="75000"/>
                    <a:lumOff val="25000"/>
                  </a:schemeClr>
                </a:solidFill>
                <a:latin typeface="微软雅黑" pitchFamily="34" charset="-122"/>
                <a:ea typeface="微软雅黑" pitchFamily="34" charset="-122"/>
              </a:rPr>
              <a:t>、组合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或者从中选出解决问题的最优方案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或者系统地加以综合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或者借助于类比</a:t>
            </a:r>
            <a:r>
              <a:rPr lang="zh-CN" altLang="en-US" sz="2000" dirty="0" smtClean="0">
                <a:solidFill>
                  <a:schemeClr val="tx1">
                    <a:lumMod val="75000"/>
                    <a:lumOff val="25000"/>
                  </a:schemeClr>
                </a:solidFill>
                <a:latin typeface="微软雅黑" pitchFamily="34" charset="-122"/>
                <a:ea typeface="微软雅黑" pitchFamily="34" charset="-122"/>
              </a:rPr>
              <a:t>、直觉</a:t>
            </a:r>
            <a:r>
              <a:rPr lang="zh-CN" altLang="en-US" sz="2000" dirty="0">
                <a:solidFill>
                  <a:schemeClr val="tx1">
                    <a:lumMod val="75000"/>
                    <a:lumOff val="25000"/>
                  </a:schemeClr>
                </a:solidFill>
                <a:latin typeface="微软雅黑" pitchFamily="34" charset="-122"/>
                <a:ea typeface="微软雅黑" pitchFamily="34" charset="-122"/>
              </a:rPr>
              <a:t>、 灵感等创造新方法</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概念</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形象</a:t>
            </a:r>
            <a:r>
              <a:rPr lang="zh-CN" altLang="en-US" sz="2000" dirty="0" smtClean="0">
                <a:solidFill>
                  <a:schemeClr val="tx1">
                    <a:lumMod val="75000"/>
                    <a:lumOff val="25000"/>
                  </a:schemeClr>
                </a:solidFill>
                <a:latin typeface="微软雅黑" pitchFamily="34" charset="-122"/>
                <a:ea typeface="微软雅黑" pitchFamily="34" charset="-122"/>
              </a:rPr>
              <a:t>、新</a:t>
            </a:r>
            <a:r>
              <a:rPr lang="zh-CN" altLang="en-US" sz="2000" dirty="0">
                <a:solidFill>
                  <a:schemeClr val="tx1">
                    <a:lumMod val="75000"/>
                    <a:lumOff val="25000"/>
                  </a:schemeClr>
                </a:solidFill>
                <a:latin typeface="微软雅黑" pitchFamily="34" charset="-122"/>
                <a:ea typeface="微软雅黑" pitchFamily="34" charset="-122"/>
              </a:rPr>
              <a:t>观点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从而使知识或实践取得突破性进展</a:t>
            </a:r>
            <a:r>
              <a:rPr lang="zh-CN" altLang="en-US" sz="2000" dirty="0" smtClean="0">
                <a:solidFill>
                  <a:schemeClr val="tx1">
                    <a:lumMod val="75000"/>
                    <a:lumOff val="25000"/>
                  </a:schemeClr>
                </a:solidFill>
                <a:latin typeface="微软雅黑" pitchFamily="34" charset="-122"/>
                <a:ea typeface="微软雅黑" pitchFamily="34" charset="-122"/>
              </a:rPr>
              <a:t>的思维</a:t>
            </a:r>
            <a:r>
              <a:rPr lang="zh-CN" altLang="en-US" sz="2000" dirty="0">
                <a:solidFill>
                  <a:schemeClr val="tx1">
                    <a:lumMod val="75000"/>
                    <a:lumOff val="25000"/>
                  </a:schemeClr>
                </a:solidFill>
                <a:latin typeface="微软雅黑" pitchFamily="34" charset="-122"/>
                <a:ea typeface="微软雅黑" pitchFamily="34" charset="-122"/>
              </a:rPr>
              <a:t>活动。</a:t>
            </a:r>
          </a:p>
        </p:txBody>
      </p:sp>
    </p:spTree>
    <p:extLst>
      <p:ext uri="{BB962C8B-B14F-4D97-AF65-F5344CB8AC3E}">
        <p14:creationId xmlns:p14="http://schemas.microsoft.com/office/powerpoint/2010/main" val="777439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8370"/>
                                        </p:tgtEl>
                                        <p:attrNameLst>
                                          <p:attrName>style.visibility</p:attrName>
                                        </p:attrNameLst>
                                      </p:cBhvr>
                                      <p:to>
                                        <p:strVal val="visible"/>
                                      </p:to>
                                    </p:set>
                                    <p:anim calcmode="lin" valueType="num">
                                      <p:cBhvr>
                                        <p:cTn id="17" dur="1000" fill="hold"/>
                                        <p:tgtEl>
                                          <p:spTgt spid="58370"/>
                                        </p:tgtEl>
                                        <p:attrNameLst>
                                          <p:attrName>ppt_w</p:attrName>
                                        </p:attrNameLst>
                                      </p:cBhvr>
                                      <p:tavLst>
                                        <p:tav tm="0">
                                          <p:val>
                                            <p:fltVal val="0"/>
                                          </p:val>
                                        </p:tav>
                                        <p:tav tm="100000">
                                          <p:val>
                                            <p:strVal val="#ppt_w"/>
                                          </p:val>
                                        </p:tav>
                                      </p:tavLst>
                                    </p:anim>
                                    <p:anim calcmode="lin" valueType="num">
                                      <p:cBhvr>
                                        <p:cTn id="18" dur="1000" fill="hold"/>
                                        <p:tgtEl>
                                          <p:spTgt spid="58370"/>
                                        </p:tgtEl>
                                        <p:attrNameLst>
                                          <p:attrName>ppt_h</p:attrName>
                                        </p:attrNameLst>
                                      </p:cBhvr>
                                      <p:tavLst>
                                        <p:tav tm="0">
                                          <p:val>
                                            <p:fltVal val="0"/>
                                          </p:val>
                                        </p:tav>
                                        <p:tav tm="100000">
                                          <p:val>
                                            <p:strVal val="#ppt_h"/>
                                          </p:val>
                                        </p:tav>
                                      </p:tavLst>
                                    </p:anim>
                                    <p:anim calcmode="lin" valueType="num">
                                      <p:cBhvr>
                                        <p:cTn id="19" dur="1000" fill="hold"/>
                                        <p:tgtEl>
                                          <p:spTgt spid="58370"/>
                                        </p:tgtEl>
                                        <p:attrNameLst>
                                          <p:attrName>style.rotation</p:attrName>
                                        </p:attrNameLst>
                                      </p:cBhvr>
                                      <p:tavLst>
                                        <p:tav tm="0">
                                          <p:val>
                                            <p:fltVal val="90"/>
                                          </p:val>
                                        </p:tav>
                                        <p:tav tm="100000">
                                          <p:val>
                                            <p:fltVal val="0"/>
                                          </p:val>
                                        </p:tav>
                                      </p:tavLst>
                                    </p:anim>
                                    <p:animEffect transition="in" filter="fade">
                                      <p:cBhvr>
                                        <p:cTn id="20" dur="1000"/>
                                        <p:tgtEl>
                                          <p:spTgt spid="58370"/>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联想思维训练方法</a:t>
            </a:r>
          </a:p>
        </p:txBody>
      </p:sp>
      <p:grpSp>
        <p:nvGrpSpPr>
          <p:cNvPr id="15" name="组合 14"/>
          <p:cNvGrpSpPr/>
          <p:nvPr/>
        </p:nvGrpSpPr>
        <p:grpSpPr>
          <a:xfrm>
            <a:off x="1453965" y="1396591"/>
            <a:ext cx="9019443" cy="326053"/>
            <a:chOff x="654049" y="1419985"/>
            <a:chExt cx="9019443" cy="326053"/>
          </a:xfrm>
        </p:grpSpPr>
        <p:sp>
          <p:nvSpPr>
            <p:cNvPr id="16" name="直接连接符 15"/>
            <p:cNvSpPr/>
            <p:nvPr/>
          </p:nvSpPr>
          <p:spPr>
            <a:xfrm>
              <a:off x="1979712" y="1726160"/>
              <a:ext cx="769378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654049" y="141998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一</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直接类推法</a:t>
              </a:r>
            </a:p>
          </p:txBody>
        </p:sp>
      </p:grpSp>
      <p:grpSp>
        <p:nvGrpSpPr>
          <p:cNvPr id="19" name="组合 18"/>
          <p:cNvGrpSpPr/>
          <p:nvPr/>
        </p:nvGrpSpPr>
        <p:grpSpPr>
          <a:xfrm>
            <a:off x="1453966" y="2872073"/>
            <a:ext cx="9019442" cy="326053"/>
            <a:chOff x="654049" y="2414545"/>
            <a:chExt cx="9019442" cy="326053"/>
          </a:xfrm>
        </p:grpSpPr>
        <p:sp>
          <p:nvSpPr>
            <p:cNvPr id="20" name="直接连接符 19"/>
            <p:cNvSpPr/>
            <p:nvPr/>
          </p:nvSpPr>
          <p:spPr>
            <a:xfrm>
              <a:off x="1979712" y="2710781"/>
              <a:ext cx="7693779"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1" name="任意多边形 20"/>
            <p:cNvSpPr/>
            <p:nvPr/>
          </p:nvSpPr>
          <p:spPr>
            <a:xfrm>
              <a:off x="654049" y="2414545"/>
              <a:ext cx="3554145"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二</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强迫冲突法</a:t>
              </a:r>
              <a:endParaRPr lang="zh-CN" altLang="en-US" kern="1200" dirty="0">
                <a:latin typeface="微软雅黑" pitchFamily="34" charset="-122"/>
                <a:ea typeface="微软雅黑" pitchFamily="34" charset="-122"/>
              </a:endParaRPr>
            </a:p>
          </p:txBody>
        </p:sp>
      </p:grpSp>
      <p:grpSp>
        <p:nvGrpSpPr>
          <p:cNvPr id="22" name="组合 21"/>
          <p:cNvGrpSpPr/>
          <p:nvPr/>
        </p:nvGrpSpPr>
        <p:grpSpPr>
          <a:xfrm>
            <a:off x="1453966" y="4496598"/>
            <a:ext cx="9019442" cy="326053"/>
            <a:chOff x="654050" y="3409105"/>
            <a:chExt cx="9019442" cy="326053"/>
          </a:xfrm>
        </p:grpSpPr>
        <p:sp>
          <p:nvSpPr>
            <p:cNvPr id="23" name="直接连接符 22"/>
            <p:cNvSpPr/>
            <p:nvPr/>
          </p:nvSpPr>
          <p:spPr>
            <a:xfrm>
              <a:off x="1979711" y="3705341"/>
              <a:ext cx="7693781" cy="6004"/>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654050" y="3409105"/>
              <a:ext cx="3617448"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46399" tIns="46399" rIns="46399" bIns="30480" numCol="1" spcCol="1270" anchor="ctr" anchorCtr="0">
              <a:noAutofit/>
            </a:bodyPr>
            <a:lstStyle/>
            <a:p>
              <a:pPr lvl="0" algn="ctr" defTabSz="711200">
                <a:lnSpc>
                  <a:spcPct val="90000"/>
                </a:lnSpc>
                <a:spcBef>
                  <a:spcPct val="0"/>
                </a:spcBef>
                <a:spcAft>
                  <a:spcPct val="35000"/>
                </a:spcAft>
              </a:pP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三</a:t>
              </a:r>
              <a:r>
                <a:rPr lang="en-US" altLang="zh-CN" dirty="0">
                  <a:latin typeface="微软雅黑" pitchFamily="34" charset="-122"/>
                  <a:ea typeface="微软雅黑" pitchFamily="34" charset="-122"/>
                </a:rPr>
                <a:t>) </a:t>
              </a:r>
              <a:r>
                <a:rPr lang="zh-CN" altLang="en-US" dirty="0">
                  <a:latin typeface="微软雅黑" pitchFamily="34" charset="-122"/>
                  <a:ea typeface="微软雅黑" pitchFamily="34" charset="-122"/>
                </a:rPr>
                <a:t>相似对应法</a:t>
              </a:r>
            </a:p>
          </p:txBody>
        </p:sp>
      </p:grpSp>
      <p:sp>
        <p:nvSpPr>
          <p:cNvPr id="25" name="矩形 24"/>
          <p:cNvSpPr/>
          <p:nvPr/>
        </p:nvSpPr>
        <p:spPr>
          <a:xfrm>
            <a:off x="1545991" y="1876334"/>
            <a:ext cx="8924192"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直接类推法就是有意识地让自己突发奇想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把自己想象成所要解决问题的因素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这个因素</a:t>
            </a:r>
            <a:r>
              <a:rPr lang="zh-CN" altLang="en-US" sz="2000" dirty="0">
                <a:solidFill>
                  <a:schemeClr val="tx1">
                    <a:lumMod val="75000"/>
                    <a:lumOff val="25000"/>
                  </a:schemeClr>
                </a:solidFill>
                <a:latin typeface="微软雅黑" pitchFamily="34" charset="-122"/>
                <a:ea typeface="微软雅黑" pitchFamily="34" charset="-122"/>
              </a:rPr>
              <a:t>可以是人、 动物、 植物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然后运用知识的迁移来展开联想。</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545991" y="3411767"/>
            <a:ext cx="8857079"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强迫冲突法就是将两个截然相反的概念联系在一起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想象可能产生的各种奇怪的</a:t>
            </a:r>
            <a:r>
              <a:rPr lang="zh-CN" altLang="en-US" sz="2000" dirty="0" smtClean="0">
                <a:solidFill>
                  <a:schemeClr val="tx1">
                    <a:lumMod val="75000"/>
                    <a:lumOff val="25000"/>
                  </a:schemeClr>
                </a:solidFill>
                <a:latin typeface="微软雅黑" pitchFamily="34" charset="-122"/>
                <a:ea typeface="微软雅黑" pitchFamily="34" charset="-122"/>
              </a:rPr>
              <a:t>内涵。</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1545991" y="4927848"/>
            <a:ext cx="8828942"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相似对应法先确定对象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将两组对象组合在一起</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说明它们之间的关系。你所看到的每一件事物都是和其他事物有关联</a:t>
            </a:r>
            <a:r>
              <a:rPr lang="zh-CN" altLang="en-US" sz="2000" dirty="0" smtClean="0">
                <a:solidFill>
                  <a:schemeClr val="tx1">
                    <a:lumMod val="75000"/>
                    <a:lumOff val="25000"/>
                  </a:schemeClr>
                </a:solidFill>
                <a:latin typeface="微软雅黑" pitchFamily="34" charset="-122"/>
                <a:ea typeface="微软雅黑" pitchFamily="34" charset="-122"/>
              </a:rPr>
              <a:t>的。</a:t>
            </a:r>
            <a:endParaRPr lang="zh-CN" altLang="zh-CN"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737125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inVertical)">
                                      <p:cBhvr>
                                        <p:cTn id="10" dur="5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组合思维训练</a:t>
            </a:r>
          </a:p>
        </p:txBody>
      </p:sp>
      <p:grpSp>
        <p:nvGrpSpPr>
          <p:cNvPr id="29" name="组合 28"/>
          <p:cNvGrpSpPr/>
          <p:nvPr/>
        </p:nvGrpSpPr>
        <p:grpSpPr>
          <a:xfrm flipV="1">
            <a:off x="3915107" y="1968289"/>
            <a:ext cx="3256886" cy="2762240"/>
            <a:chOff x="2501702" y="1313926"/>
            <a:chExt cx="3727202" cy="3161127"/>
          </a:xfrm>
          <a:solidFill>
            <a:srgbClr val="21A3D0"/>
          </a:solidFill>
        </p:grpSpPr>
        <p:sp>
          <p:nvSpPr>
            <p:cNvPr id="33"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D3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69A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3458832" y="2871676"/>
              <a:ext cx="1822450" cy="1551623"/>
            </a:xfrm>
            <a:prstGeom prst="triangle">
              <a:avLst/>
            </a:prstGeom>
            <a:solidFill>
              <a:srgbClr val="C50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75139" y="1846650"/>
            <a:ext cx="3574879" cy="1938992"/>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一</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主体附加法</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主体附加法是指以某一特定的对象为主体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通过置换或插入其他技术或增加新的</a:t>
            </a:r>
            <a:r>
              <a:rPr lang="zh-CN" altLang="en-US" sz="2000" dirty="0" smtClean="0">
                <a:solidFill>
                  <a:schemeClr val="tx1">
                    <a:lumMod val="75000"/>
                    <a:lumOff val="25000"/>
                  </a:schemeClr>
                </a:solidFill>
                <a:latin typeface="微软雅黑" pitchFamily="34" charset="-122"/>
                <a:ea typeface="微软雅黑" pitchFamily="34" charset="-122"/>
              </a:rPr>
              <a:t>附件而</a:t>
            </a:r>
            <a:r>
              <a:rPr lang="zh-CN" altLang="en-US" sz="2000" dirty="0">
                <a:solidFill>
                  <a:schemeClr val="tx1">
                    <a:lumMod val="75000"/>
                    <a:lumOff val="25000"/>
                  </a:schemeClr>
                </a:solidFill>
                <a:latin typeface="微软雅黑" pitchFamily="34" charset="-122"/>
                <a:ea typeface="微软雅黑" pitchFamily="34" charset="-122"/>
              </a:rPr>
              <a:t>使发明或创新诞生的方法。</a:t>
            </a:r>
          </a:p>
        </p:txBody>
      </p:sp>
      <p:sp>
        <p:nvSpPr>
          <p:cNvPr id="39" name="矩形 38"/>
          <p:cNvSpPr/>
          <p:nvPr/>
        </p:nvSpPr>
        <p:spPr>
          <a:xfrm>
            <a:off x="7240270" y="1846650"/>
            <a:ext cx="3946914" cy="1938992"/>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二</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二元坐标法</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二元坐标法就是借用平面直角坐标系在两条数轴上标点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元素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按序轮番地进行</a:t>
            </a:r>
            <a:r>
              <a:rPr lang="zh-CN" altLang="en-US" sz="2000" dirty="0" smtClean="0">
                <a:solidFill>
                  <a:schemeClr val="tx1">
                    <a:lumMod val="75000"/>
                    <a:lumOff val="25000"/>
                  </a:schemeClr>
                </a:solidFill>
                <a:latin typeface="微软雅黑" pitchFamily="34" charset="-122"/>
                <a:ea typeface="微软雅黑" pitchFamily="34" charset="-122"/>
              </a:rPr>
              <a:t>两两</a:t>
            </a:r>
            <a:r>
              <a:rPr lang="zh-CN" altLang="en-US" sz="2000" dirty="0">
                <a:solidFill>
                  <a:schemeClr val="tx1">
                    <a:lumMod val="75000"/>
                    <a:lumOff val="25000"/>
                  </a:schemeClr>
                </a:solidFill>
                <a:latin typeface="微软雅黑" pitchFamily="34" charset="-122"/>
                <a:ea typeface="微软雅黑" pitchFamily="34" charset="-122"/>
              </a:rPr>
              <a:t>组合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然后选出有意义的组合物的创新方法。</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839317" y="4719469"/>
            <a:ext cx="6096000" cy="1569660"/>
          </a:xfrm>
          <a:prstGeom prst="rect">
            <a:avLst/>
          </a:prstGeom>
        </p:spPr>
        <p:txBody>
          <a:bodyPr>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三</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焦点法</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焦点法是以一预定事物为中心</a:t>
            </a:r>
            <a:r>
              <a:rPr lang="zh-CN" altLang="en-US" sz="2000" dirty="0" smtClean="0">
                <a:solidFill>
                  <a:schemeClr val="tx1">
                    <a:lumMod val="75000"/>
                    <a:lumOff val="25000"/>
                  </a:schemeClr>
                </a:solidFill>
                <a:latin typeface="微软雅黑" pitchFamily="34" charset="-122"/>
                <a:ea typeface="微软雅黑" pitchFamily="34" charset="-122"/>
              </a:rPr>
              <a:t>、为</a:t>
            </a:r>
            <a:r>
              <a:rPr lang="zh-CN" altLang="en-US" sz="2000" dirty="0">
                <a:solidFill>
                  <a:schemeClr val="tx1">
                    <a:lumMod val="75000"/>
                    <a:lumOff val="25000"/>
                  </a:schemeClr>
                </a:solidFill>
                <a:latin typeface="微软雅黑" pitchFamily="34" charset="-122"/>
                <a:ea typeface="微软雅黑" pitchFamily="34" charset="-122"/>
              </a:rPr>
              <a:t>焦点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依次与罗列的各元素一一构成联想点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寻求新产品、新技术</a:t>
            </a:r>
            <a:r>
              <a:rPr lang="zh-CN" altLang="en-US" sz="2000" dirty="0">
                <a:solidFill>
                  <a:schemeClr val="tx1">
                    <a:lumMod val="75000"/>
                    <a:lumOff val="25000"/>
                  </a:schemeClr>
                </a:solidFill>
                <a:latin typeface="微软雅黑" pitchFamily="34" charset="-122"/>
                <a:ea typeface="微软雅黑" pitchFamily="34" charset="-122"/>
              </a:rPr>
              <a:t>、 新思想的推广应用和某一问题的解决途径。 </a:t>
            </a:r>
            <a:endParaRPr lang="zh-CN" altLang="zh-CN"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1691539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inVertical)">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000" fill="hold"/>
                                        <p:tgtEl>
                                          <p:spTgt spid="39"/>
                                        </p:tgtEl>
                                        <p:attrNameLst>
                                          <p:attrName>ppt_w</p:attrName>
                                        </p:attrNameLst>
                                      </p:cBhvr>
                                      <p:tavLst>
                                        <p:tav tm="0">
                                          <p:val>
                                            <p:fltVal val="0"/>
                                          </p:val>
                                        </p:tav>
                                        <p:tav tm="100000">
                                          <p:val>
                                            <p:strVal val="#ppt_w"/>
                                          </p:val>
                                        </p:tav>
                                      </p:tavLst>
                                    </p:anim>
                                    <p:anim calcmode="lin" valueType="num">
                                      <p:cBhvr>
                                        <p:cTn id="16" dur="1000" fill="hold"/>
                                        <p:tgtEl>
                                          <p:spTgt spid="39"/>
                                        </p:tgtEl>
                                        <p:attrNameLst>
                                          <p:attrName>ppt_h</p:attrName>
                                        </p:attrNameLst>
                                      </p:cBhvr>
                                      <p:tavLst>
                                        <p:tav tm="0">
                                          <p:val>
                                            <p:fltVal val="0"/>
                                          </p:val>
                                        </p:tav>
                                        <p:tav tm="100000">
                                          <p:val>
                                            <p:strVal val="#ppt_h"/>
                                          </p:val>
                                        </p:tav>
                                      </p:tavLst>
                                    </p:anim>
                                    <p:anim calcmode="lin" valueType="num">
                                      <p:cBhvr>
                                        <p:cTn id="17" dur="1000" fill="hold"/>
                                        <p:tgtEl>
                                          <p:spTgt spid="39"/>
                                        </p:tgtEl>
                                        <p:attrNameLst>
                                          <p:attrName>style.rotation</p:attrName>
                                        </p:attrNameLst>
                                      </p:cBhvr>
                                      <p:tavLst>
                                        <p:tav tm="0">
                                          <p:val>
                                            <p:fltVal val="90"/>
                                          </p:val>
                                        </p:tav>
                                        <p:tav tm="100000">
                                          <p:val>
                                            <p:fltVal val="0"/>
                                          </p:val>
                                        </p:tav>
                                      </p:tavLst>
                                    </p:anim>
                                    <p:animEffect transition="in" filter="fade">
                                      <p:cBhvr>
                                        <p:cTn id="18" dur="10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2000"/>
                                        <p:tgtEl>
                                          <p:spTgt spid="40"/>
                                        </p:tgtEl>
                                      </p:cBhvr>
                                    </p:animEffect>
                                    <p:anim calcmode="lin" valueType="num">
                                      <p:cBhvr>
                                        <p:cTn id="24" dur="2000" fill="hold"/>
                                        <p:tgtEl>
                                          <p:spTgt spid="40"/>
                                        </p:tgtEl>
                                        <p:attrNameLst>
                                          <p:attrName>ppt_w</p:attrName>
                                        </p:attrNameLst>
                                      </p:cBhvr>
                                      <p:tavLst>
                                        <p:tav tm="0" fmla="#ppt_w*sin(2.5*pi*$)">
                                          <p:val>
                                            <p:fltVal val="0"/>
                                          </p:val>
                                        </p:tav>
                                        <p:tav tm="100000">
                                          <p:val>
                                            <p:fltVal val="1"/>
                                          </p:val>
                                        </p:tav>
                                      </p:tavLst>
                                    </p:anim>
                                    <p:anim calcmode="lin" valueType="num">
                                      <p:cBhvr>
                                        <p:cTn id="25" dur="200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Shape 8"/>
          <p:cNvSpPr>
            <a:spLocks/>
          </p:cNvSpPr>
          <p:nvPr/>
        </p:nvSpPr>
        <p:spPr bwMode="auto">
          <a:xfrm rot="5400000">
            <a:off x="6601394" y="2021275"/>
            <a:ext cx="512112" cy="2865082"/>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24" name="Freeform: Shape 10"/>
          <p:cNvSpPr>
            <a:spLocks/>
          </p:cNvSpPr>
          <p:nvPr/>
        </p:nvSpPr>
        <p:spPr bwMode="auto">
          <a:xfrm rot="5400000">
            <a:off x="8235960" y="3282819"/>
            <a:ext cx="1015357" cy="547247"/>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5" name="Freeform: Shape 11"/>
          <p:cNvSpPr>
            <a:spLocks/>
          </p:cNvSpPr>
          <p:nvPr/>
        </p:nvSpPr>
        <p:spPr bwMode="auto">
          <a:xfrm rot="5400000">
            <a:off x="8489799" y="30289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6" name="Freeform: Shape 12"/>
          <p:cNvSpPr>
            <a:spLocks/>
          </p:cNvSpPr>
          <p:nvPr/>
        </p:nvSpPr>
        <p:spPr bwMode="auto">
          <a:xfrm rot="5400000">
            <a:off x="8489799" y="30289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7" name="Freeform: Shape 13"/>
          <p:cNvSpPr>
            <a:spLocks/>
          </p:cNvSpPr>
          <p:nvPr/>
        </p:nvSpPr>
        <p:spPr bwMode="auto">
          <a:xfrm rot="5400000">
            <a:off x="8489799" y="35366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8" name="Freeform: Shape 14"/>
          <p:cNvSpPr>
            <a:spLocks/>
          </p:cNvSpPr>
          <p:nvPr/>
        </p:nvSpPr>
        <p:spPr bwMode="auto">
          <a:xfrm rot="5400000">
            <a:off x="8489799" y="35366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9" name="Freeform: Shape 16"/>
          <p:cNvSpPr>
            <a:spLocks/>
          </p:cNvSpPr>
          <p:nvPr/>
        </p:nvSpPr>
        <p:spPr bwMode="auto">
          <a:xfrm rot="5400000">
            <a:off x="6572993" y="204967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0" name="Freeform: Shape 18"/>
          <p:cNvSpPr>
            <a:spLocks/>
          </p:cNvSpPr>
          <p:nvPr/>
        </p:nvSpPr>
        <p:spPr bwMode="auto">
          <a:xfrm rot="5400000">
            <a:off x="8235960" y="3282819"/>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31" name="Freeform: Shape 20"/>
          <p:cNvSpPr>
            <a:spLocks/>
          </p:cNvSpPr>
          <p:nvPr/>
        </p:nvSpPr>
        <p:spPr bwMode="auto">
          <a:xfrm rot="5400000">
            <a:off x="5901749" y="1877689"/>
            <a:ext cx="517655" cy="2122488"/>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2" name="Freeform: Shape 22"/>
          <p:cNvSpPr>
            <a:spLocks/>
          </p:cNvSpPr>
          <p:nvPr/>
        </p:nvSpPr>
        <p:spPr bwMode="auto">
          <a:xfrm rot="5400000">
            <a:off x="4373587" y="2662400"/>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3" name="Freeform: Shape 23"/>
          <p:cNvSpPr>
            <a:spLocks/>
          </p:cNvSpPr>
          <p:nvPr/>
        </p:nvSpPr>
        <p:spPr bwMode="auto">
          <a:xfrm rot="5400000">
            <a:off x="4373587" y="26624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4" name="Freeform: Shape 24"/>
          <p:cNvSpPr>
            <a:spLocks/>
          </p:cNvSpPr>
          <p:nvPr/>
        </p:nvSpPr>
        <p:spPr bwMode="auto">
          <a:xfrm rot="5400000">
            <a:off x="4373587" y="26624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5" name="Freeform: Shape 25"/>
          <p:cNvSpPr>
            <a:spLocks/>
          </p:cNvSpPr>
          <p:nvPr/>
        </p:nvSpPr>
        <p:spPr bwMode="auto">
          <a:xfrm rot="5400000">
            <a:off x="5680746" y="19038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6" name="Freeform: Shape 26"/>
          <p:cNvSpPr>
            <a:spLocks/>
          </p:cNvSpPr>
          <p:nvPr/>
        </p:nvSpPr>
        <p:spPr bwMode="auto">
          <a:xfrm rot="5400000">
            <a:off x="5680746" y="19038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7" name="Freeform: Shape 29"/>
          <p:cNvSpPr>
            <a:spLocks/>
          </p:cNvSpPr>
          <p:nvPr/>
        </p:nvSpPr>
        <p:spPr bwMode="auto">
          <a:xfrm rot="5400000">
            <a:off x="4373587" y="2662400"/>
            <a:ext cx="1016465" cy="548633"/>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8" name="Freeform: Shape 31"/>
          <p:cNvSpPr>
            <a:spLocks/>
          </p:cNvSpPr>
          <p:nvPr/>
        </p:nvSpPr>
        <p:spPr bwMode="auto">
          <a:xfrm rot="5400000">
            <a:off x="6587402" y="1319719"/>
            <a:ext cx="516546" cy="2204229"/>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9" name="Freeform: Shape 33"/>
          <p:cNvSpPr>
            <a:spLocks/>
          </p:cNvSpPr>
          <p:nvPr/>
        </p:nvSpPr>
        <p:spPr bwMode="auto">
          <a:xfrm rot="5400000">
            <a:off x="7654021" y="2147517"/>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0" name="Freeform: Shape 35"/>
          <p:cNvSpPr>
            <a:spLocks/>
          </p:cNvSpPr>
          <p:nvPr/>
        </p:nvSpPr>
        <p:spPr bwMode="auto">
          <a:xfrm rot="5400000">
            <a:off x="6558307" y="1348813"/>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1" name="Freeform: Shape 36"/>
          <p:cNvSpPr>
            <a:spLocks/>
          </p:cNvSpPr>
          <p:nvPr/>
        </p:nvSpPr>
        <p:spPr bwMode="auto">
          <a:xfrm rot="5400000">
            <a:off x="7654021" y="2147517"/>
            <a:ext cx="1019791" cy="548633"/>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2" name="Freeform: Shape 38"/>
          <p:cNvSpPr>
            <a:spLocks/>
          </p:cNvSpPr>
          <p:nvPr/>
        </p:nvSpPr>
        <p:spPr bwMode="auto">
          <a:xfrm rot="5400000">
            <a:off x="5662068" y="682778"/>
            <a:ext cx="512112" cy="2449451"/>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3" name="Freeform: Shape 44"/>
          <p:cNvSpPr>
            <a:spLocks/>
          </p:cNvSpPr>
          <p:nvPr/>
        </p:nvSpPr>
        <p:spPr bwMode="auto">
          <a:xfrm rot="5400000">
            <a:off x="5693933" y="714643"/>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grpSp>
        <p:nvGrpSpPr>
          <p:cNvPr id="44" name="组合 72"/>
          <p:cNvGrpSpPr/>
          <p:nvPr/>
        </p:nvGrpSpPr>
        <p:grpSpPr>
          <a:xfrm>
            <a:off x="4208496" y="1431665"/>
            <a:ext cx="2934353" cy="1015357"/>
            <a:chOff x="2338165" y="1456384"/>
            <a:chExt cx="2934353" cy="1015357"/>
          </a:xfrm>
        </p:grpSpPr>
        <p:grpSp>
          <p:nvGrpSpPr>
            <p:cNvPr id="45" name="组合 71"/>
            <p:cNvGrpSpPr/>
            <p:nvPr/>
          </p:nvGrpSpPr>
          <p:grpSpPr>
            <a:xfrm>
              <a:off x="2338165" y="1456384"/>
              <a:ext cx="2934353" cy="1015357"/>
              <a:chOff x="2338165" y="1424545"/>
              <a:chExt cx="2934353" cy="1015357"/>
            </a:xfrm>
          </p:grpSpPr>
          <p:sp>
            <p:nvSpPr>
              <p:cNvPr id="4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6" name="TextBox 3"/>
            <p:cNvSpPr txBox="1"/>
            <p:nvPr/>
          </p:nvSpPr>
          <p:spPr>
            <a:xfrm>
              <a:off x="3140848" y="1775923"/>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第一步</a:t>
              </a:r>
              <a:endParaRPr lang="zh-CN" altLang="en-US" sz="2000" b="1" dirty="0">
                <a:solidFill>
                  <a:schemeClr val="bg1"/>
                </a:solidFill>
                <a:latin typeface="微软雅黑" pitchFamily="34" charset="-122"/>
                <a:ea typeface="微软雅黑" pitchFamily="34" charset="-122"/>
              </a:endParaRPr>
            </a:p>
          </p:txBody>
        </p:sp>
      </p:grpSp>
      <p:grpSp>
        <p:nvGrpSpPr>
          <p:cNvPr id="49" name="组合 73"/>
          <p:cNvGrpSpPr/>
          <p:nvPr/>
        </p:nvGrpSpPr>
        <p:grpSpPr>
          <a:xfrm>
            <a:off x="5743561" y="1943777"/>
            <a:ext cx="2694673" cy="1019791"/>
            <a:chOff x="3873229" y="1968496"/>
            <a:chExt cx="2694673" cy="1019791"/>
          </a:xfrm>
        </p:grpSpPr>
        <p:grpSp>
          <p:nvGrpSpPr>
            <p:cNvPr id="50" name="组合 70"/>
            <p:cNvGrpSpPr/>
            <p:nvPr/>
          </p:nvGrpSpPr>
          <p:grpSpPr>
            <a:xfrm>
              <a:off x="3873229" y="1968496"/>
              <a:ext cx="2694673" cy="1019791"/>
              <a:chOff x="3873229" y="1936657"/>
              <a:chExt cx="2694673" cy="1019791"/>
            </a:xfrm>
          </p:grpSpPr>
          <p:sp>
            <p:nvSpPr>
              <p:cNvPr id="52" name="Freeform: Shape 32"/>
              <p:cNvSpPr>
                <a:spLocks/>
              </p:cNvSpPr>
              <p:nvPr/>
            </p:nvSpPr>
            <p:spPr bwMode="auto">
              <a:xfrm rot="5400000">
                <a:off x="5783690" y="2172236"/>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4"/>
              <p:cNvSpPr>
                <a:spLocks/>
              </p:cNvSpPr>
              <p:nvPr/>
            </p:nvSpPr>
            <p:spPr bwMode="auto">
              <a:xfrm rot="5400000">
                <a:off x="4687976" y="1373532"/>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1" name="TextBox 4"/>
            <p:cNvSpPr txBox="1"/>
            <p:nvPr/>
          </p:nvSpPr>
          <p:spPr>
            <a:xfrm>
              <a:off x="4784173" y="2296152"/>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第二步</a:t>
              </a:r>
              <a:endParaRPr lang="zh-CN" altLang="en-US" sz="2000" b="1" dirty="0">
                <a:solidFill>
                  <a:schemeClr val="bg1"/>
                </a:solidFill>
                <a:latin typeface="微软雅黑" pitchFamily="34" charset="-122"/>
                <a:ea typeface="微软雅黑" pitchFamily="34" charset="-122"/>
              </a:endParaRPr>
            </a:p>
          </p:txBody>
        </p:sp>
      </p:grpSp>
      <p:grpSp>
        <p:nvGrpSpPr>
          <p:cNvPr id="54" name="组合 74"/>
          <p:cNvGrpSpPr/>
          <p:nvPr/>
        </p:nvGrpSpPr>
        <p:grpSpPr>
          <a:xfrm>
            <a:off x="4607503" y="2460323"/>
            <a:ext cx="2614318" cy="1016465"/>
            <a:chOff x="2737171" y="2485042"/>
            <a:chExt cx="2614318" cy="1016465"/>
          </a:xfrm>
        </p:grpSpPr>
        <p:grpSp>
          <p:nvGrpSpPr>
            <p:cNvPr id="55" name="组合 68"/>
            <p:cNvGrpSpPr/>
            <p:nvPr/>
          </p:nvGrpSpPr>
          <p:grpSpPr>
            <a:xfrm>
              <a:off x="2737171" y="2485042"/>
              <a:ext cx="2614318" cy="1016465"/>
              <a:chOff x="2737171" y="2453203"/>
              <a:chExt cx="2614318" cy="1016465"/>
            </a:xfrm>
          </p:grpSpPr>
          <p:sp>
            <p:nvSpPr>
              <p:cNvPr id="57" name="Freeform: Shape 21"/>
              <p:cNvSpPr>
                <a:spLocks/>
              </p:cNvSpPr>
              <p:nvPr/>
            </p:nvSpPr>
            <p:spPr bwMode="auto">
              <a:xfrm rot="5400000">
                <a:off x="2503255" y="2687119"/>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27"/>
              <p:cNvSpPr>
                <a:spLocks/>
              </p:cNvSpPr>
              <p:nvPr/>
            </p:nvSpPr>
            <p:spPr bwMode="auto">
              <a:xfrm rot="5400000">
                <a:off x="4059819" y="1930810"/>
                <a:ext cx="517655" cy="206568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TextBox 5"/>
            <p:cNvSpPr txBox="1"/>
            <p:nvPr/>
          </p:nvSpPr>
          <p:spPr>
            <a:xfrm>
              <a:off x="3422669" y="2812630"/>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第三步</a:t>
              </a:r>
              <a:endParaRPr lang="zh-CN" altLang="en-US" sz="2000" b="1" dirty="0">
                <a:solidFill>
                  <a:schemeClr val="bg1"/>
                </a:solidFill>
                <a:latin typeface="微软雅黑" pitchFamily="34" charset="-122"/>
                <a:ea typeface="微软雅黑" pitchFamily="34" charset="-122"/>
              </a:endParaRPr>
            </a:p>
          </p:txBody>
        </p:sp>
      </p:grpSp>
      <p:grpSp>
        <p:nvGrpSpPr>
          <p:cNvPr id="59" name="组合 75"/>
          <p:cNvGrpSpPr/>
          <p:nvPr/>
        </p:nvGrpSpPr>
        <p:grpSpPr>
          <a:xfrm>
            <a:off x="5424909" y="2977977"/>
            <a:ext cx="3355526" cy="1015357"/>
            <a:chOff x="3554578" y="3002696"/>
            <a:chExt cx="3355526" cy="1015357"/>
          </a:xfrm>
        </p:grpSpPr>
        <p:grpSp>
          <p:nvGrpSpPr>
            <p:cNvPr id="60" name="组合 69"/>
            <p:cNvGrpSpPr/>
            <p:nvPr/>
          </p:nvGrpSpPr>
          <p:grpSpPr>
            <a:xfrm>
              <a:off x="3554578" y="3002696"/>
              <a:ext cx="3355526" cy="1015357"/>
              <a:chOff x="3554578" y="2970857"/>
              <a:chExt cx="3355526" cy="1015357"/>
            </a:xfrm>
          </p:grpSpPr>
          <p:sp>
            <p:nvSpPr>
              <p:cNvPr id="62" name="Freeform: Shape 15"/>
              <p:cNvSpPr>
                <a:spLocks/>
              </p:cNvSpPr>
              <p:nvPr/>
            </p:nvSpPr>
            <p:spPr bwMode="auto">
              <a:xfrm rot="5400000">
                <a:off x="4702662" y="207439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17"/>
              <p:cNvSpPr>
                <a:spLocks/>
              </p:cNvSpPr>
              <p:nvPr/>
            </p:nvSpPr>
            <p:spPr bwMode="auto">
              <a:xfrm rot="5400000">
                <a:off x="6128802" y="3204912"/>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TextBox 6"/>
            <p:cNvSpPr txBox="1"/>
            <p:nvPr/>
          </p:nvSpPr>
          <p:spPr>
            <a:xfrm>
              <a:off x="4651380" y="3338568"/>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第四步</a:t>
              </a:r>
              <a:endParaRPr lang="zh-CN" altLang="en-US" sz="2000" b="1" dirty="0">
                <a:solidFill>
                  <a:schemeClr val="bg1"/>
                </a:solidFill>
                <a:latin typeface="微软雅黑" pitchFamily="34" charset="-122"/>
                <a:ea typeface="微软雅黑" pitchFamily="34" charset="-122"/>
              </a:endParaRPr>
            </a:p>
          </p:txBody>
        </p:sp>
      </p:grpSp>
      <p:grpSp>
        <p:nvGrpSpPr>
          <p:cNvPr id="64" name="组合 76"/>
          <p:cNvGrpSpPr/>
          <p:nvPr/>
        </p:nvGrpSpPr>
        <p:grpSpPr>
          <a:xfrm>
            <a:off x="4208496" y="3497897"/>
            <a:ext cx="2934353" cy="1015357"/>
            <a:chOff x="2338165" y="1456384"/>
            <a:chExt cx="2934353" cy="1015357"/>
          </a:xfrm>
          <a:solidFill>
            <a:schemeClr val="accent3"/>
          </a:solidFill>
        </p:grpSpPr>
        <p:grpSp>
          <p:nvGrpSpPr>
            <p:cNvPr id="65" name="组合 77"/>
            <p:cNvGrpSpPr/>
            <p:nvPr/>
          </p:nvGrpSpPr>
          <p:grpSpPr>
            <a:xfrm>
              <a:off x="2338165" y="1456384"/>
              <a:ext cx="2934353" cy="1015357"/>
              <a:chOff x="2338165" y="1424545"/>
              <a:chExt cx="2934353" cy="1015357"/>
            </a:xfrm>
            <a:grpFill/>
          </p:grpSpPr>
          <p:sp>
            <p:nvSpPr>
              <p:cNvPr id="6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 name="TextBox 3"/>
            <p:cNvSpPr txBox="1"/>
            <p:nvPr/>
          </p:nvSpPr>
          <p:spPr>
            <a:xfrm>
              <a:off x="3140848" y="1814023"/>
              <a:ext cx="1061829" cy="253916"/>
            </a:xfrm>
            <a:prstGeom prst="rect">
              <a:avLst/>
            </a:prstGeom>
            <a:grp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第五步</a:t>
              </a:r>
              <a:endParaRPr lang="zh-CN" altLang="en-US" sz="2000" b="1" dirty="0">
                <a:solidFill>
                  <a:schemeClr val="bg1"/>
                </a:solidFill>
                <a:latin typeface="微软雅黑" pitchFamily="34" charset="-122"/>
                <a:ea typeface="微软雅黑" pitchFamily="34" charset="-122"/>
              </a:endParaRPr>
            </a:p>
          </p:txBody>
        </p:sp>
      </p:grpSp>
      <p:sp>
        <p:nvSpPr>
          <p:cNvPr id="8" name="矩形 7"/>
          <p:cNvSpPr/>
          <p:nvPr/>
        </p:nvSpPr>
        <p:spPr>
          <a:xfrm>
            <a:off x="289981" y="1666587"/>
            <a:ext cx="4024246" cy="4616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zh-CN" altLang="en-US" sz="2000" dirty="0" smtClean="0">
                <a:solidFill>
                  <a:schemeClr val="tx1">
                    <a:lumMod val="75000"/>
                    <a:lumOff val="25000"/>
                  </a:schemeClr>
                </a:solidFill>
                <a:latin typeface="微软雅黑" pitchFamily="34" charset="-122"/>
                <a:ea typeface="微软雅黑" pitchFamily="34" charset="-122"/>
              </a:rPr>
              <a:t>步， </a:t>
            </a:r>
            <a:r>
              <a:rPr lang="zh-CN" altLang="en-US" sz="2000" dirty="0">
                <a:solidFill>
                  <a:schemeClr val="tx1">
                    <a:lumMod val="75000"/>
                    <a:lumOff val="25000"/>
                  </a:schemeClr>
                </a:solidFill>
                <a:latin typeface="微软雅黑" pitchFamily="34" charset="-122"/>
                <a:ea typeface="微软雅黑" pitchFamily="34" charset="-122"/>
              </a:rPr>
              <a:t>确定创新</a:t>
            </a:r>
            <a:r>
              <a:rPr lang="zh-CN" altLang="en-US" sz="2000" dirty="0" smtClean="0">
                <a:solidFill>
                  <a:schemeClr val="tx1">
                    <a:lumMod val="75000"/>
                    <a:lumOff val="25000"/>
                  </a:schemeClr>
                </a:solidFill>
                <a:latin typeface="微软雅黑" pitchFamily="34" charset="-122"/>
                <a:ea typeface="微软雅黑" pitchFamily="34" charset="-122"/>
              </a:rPr>
              <a:t>对象</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9" name="矩形 8"/>
          <p:cNvSpPr/>
          <p:nvPr/>
        </p:nvSpPr>
        <p:spPr>
          <a:xfrm>
            <a:off x="8438233" y="1542907"/>
            <a:ext cx="3544110" cy="1200329"/>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第二步，基本</a:t>
            </a:r>
            <a:r>
              <a:rPr lang="zh-CN" altLang="en-US" sz="2000" dirty="0">
                <a:solidFill>
                  <a:schemeClr val="tx1">
                    <a:lumMod val="75000"/>
                    <a:lumOff val="25000"/>
                  </a:schemeClr>
                </a:solidFill>
                <a:latin typeface="微软雅黑" pitchFamily="34" charset="-122"/>
                <a:ea typeface="微软雅黑" pitchFamily="34" charset="-122"/>
              </a:rPr>
              <a:t>因素分析。 确定创新对象的主要组成部分 </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基本因素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编制</a:t>
            </a:r>
            <a:r>
              <a:rPr lang="zh-CN" altLang="en-US" sz="2000" dirty="0" smtClean="0">
                <a:solidFill>
                  <a:schemeClr val="tx1">
                    <a:lumMod val="75000"/>
                    <a:lumOff val="25000"/>
                  </a:schemeClr>
                </a:solidFill>
                <a:latin typeface="微软雅黑" pitchFamily="34" charset="-122"/>
                <a:ea typeface="微软雅黑" pitchFamily="34" charset="-122"/>
              </a:rPr>
              <a:t>形态特征</a:t>
            </a:r>
            <a:r>
              <a:rPr lang="zh-CN" altLang="en-US" sz="2000" dirty="0">
                <a:solidFill>
                  <a:schemeClr val="tx1">
                    <a:lumMod val="75000"/>
                    <a:lumOff val="25000"/>
                  </a:schemeClr>
                </a:solidFill>
                <a:latin typeface="微软雅黑" pitchFamily="34" charset="-122"/>
                <a:ea typeface="微软雅黑" pitchFamily="34" charset="-122"/>
              </a:rPr>
              <a:t>表。</a:t>
            </a:r>
          </a:p>
        </p:txBody>
      </p:sp>
      <p:sp>
        <p:nvSpPr>
          <p:cNvPr id="10" name="矩形 9"/>
          <p:cNvSpPr/>
          <p:nvPr/>
        </p:nvSpPr>
        <p:spPr>
          <a:xfrm>
            <a:off x="374651" y="2334954"/>
            <a:ext cx="4024246"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zh-CN" altLang="en-US" sz="2000" dirty="0" smtClean="0">
                <a:solidFill>
                  <a:schemeClr val="tx1">
                    <a:lumMod val="75000"/>
                    <a:lumOff val="25000"/>
                  </a:schemeClr>
                </a:solidFill>
                <a:latin typeface="微软雅黑" pitchFamily="34" charset="-122"/>
                <a:ea typeface="微软雅黑" pitchFamily="34" charset="-122"/>
              </a:rPr>
              <a:t>步，形态</a:t>
            </a:r>
            <a:r>
              <a:rPr lang="zh-CN" altLang="en-US" sz="2000" dirty="0">
                <a:solidFill>
                  <a:schemeClr val="tx1">
                    <a:lumMod val="75000"/>
                    <a:lumOff val="25000"/>
                  </a:schemeClr>
                </a:solidFill>
                <a:latin typeface="微软雅黑" pitchFamily="34" charset="-122"/>
                <a:ea typeface="微软雅黑" pitchFamily="34" charset="-122"/>
              </a:rPr>
              <a:t>分析。每个因素的每个具体形态用符号 </a:t>
            </a:r>
            <a:r>
              <a:rPr lang="en-US" altLang="zh-CN" sz="2000" dirty="0">
                <a:solidFill>
                  <a:schemeClr val="tx1">
                    <a:lumMod val="75000"/>
                    <a:lumOff val="25000"/>
                  </a:schemeClr>
                </a:solidFill>
                <a:latin typeface="微软雅黑" pitchFamily="34" charset="-122"/>
                <a:ea typeface="微软雅黑" pitchFamily="34" charset="-122"/>
              </a:rPr>
              <a:t>i</a:t>
            </a:r>
            <a:r>
              <a:rPr lang="zh-CN" altLang="en-US" sz="2000" dirty="0">
                <a:solidFill>
                  <a:schemeClr val="tx1">
                    <a:lumMod val="75000"/>
                    <a:lumOff val="25000"/>
                  </a:schemeClr>
                </a:solidFill>
                <a:latin typeface="微软雅黑" pitchFamily="34" charset="-122"/>
                <a:ea typeface="微软雅黑" pitchFamily="34" charset="-122"/>
              </a:rPr>
              <a:t>、 </a:t>
            </a:r>
            <a:r>
              <a:rPr lang="en-US" altLang="zh-CN" sz="2000" dirty="0">
                <a:solidFill>
                  <a:schemeClr val="tx1">
                    <a:lumMod val="75000"/>
                    <a:lumOff val="25000"/>
                  </a:schemeClr>
                </a:solidFill>
                <a:latin typeface="微软雅黑" pitchFamily="34" charset="-122"/>
                <a:ea typeface="微软雅黑" pitchFamily="34" charset="-122"/>
              </a:rPr>
              <a:t>j </a:t>
            </a:r>
            <a:r>
              <a:rPr lang="zh-CN" altLang="en-US" sz="2000" dirty="0">
                <a:solidFill>
                  <a:schemeClr val="tx1">
                    <a:lumMod val="75000"/>
                    <a:lumOff val="25000"/>
                  </a:schemeClr>
                </a:solidFill>
                <a:latin typeface="微软雅黑" pitchFamily="34" charset="-122"/>
                <a:ea typeface="微软雅黑" pitchFamily="34" charset="-122"/>
              </a:rPr>
              <a:t>表示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其中 </a:t>
            </a:r>
            <a:r>
              <a:rPr lang="en-US" altLang="zh-CN" sz="2000" dirty="0">
                <a:solidFill>
                  <a:schemeClr val="tx1">
                    <a:lumMod val="75000"/>
                    <a:lumOff val="25000"/>
                  </a:schemeClr>
                </a:solidFill>
                <a:latin typeface="微软雅黑" pitchFamily="34" charset="-122"/>
                <a:ea typeface="微软雅黑" pitchFamily="34" charset="-122"/>
              </a:rPr>
              <a:t>i </a:t>
            </a:r>
            <a:r>
              <a:rPr lang="zh-CN" altLang="en-US" sz="2000" dirty="0">
                <a:solidFill>
                  <a:schemeClr val="tx1">
                    <a:lumMod val="75000"/>
                    <a:lumOff val="25000"/>
                  </a:schemeClr>
                </a:solidFill>
                <a:latin typeface="微软雅黑" pitchFamily="34" charset="-122"/>
                <a:ea typeface="微软雅黑" pitchFamily="34" charset="-122"/>
              </a:rPr>
              <a:t>代表</a:t>
            </a:r>
            <a:r>
              <a:rPr lang="zh-CN" altLang="en-US" sz="2000" dirty="0" smtClean="0">
                <a:solidFill>
                  <a:schemeClr val="tx1">
                    <a:lumMod val="75000"/>
                    <a:lumOff val="25000"/>
                  </a:schemeClr>
                </a:solidFill>
                <a:latin typeface="微软雅黑" pitchFamily="34" charset="-122"/>
                <a:ea typeface="微软雅黑" pitchFamily="34" charset="-122"/>
              </a:rPr>
              <a:t>因素</a:t>
            </a:r>
            <a:r>
              <a:rPr lang="en-US" altLang="zh-CN" sz="2000" dirty="0">
                <a:solidFill>
                  <a:schemeClr val="tx1">
                    <a:lumMod val="75000"/>
                    <a:lumOff val="25000"/>
                  </a:schemeClr>
                </a:solidFill>
                <a:latin typeface="微软雅黑" pitchFamily="34" charset="-122"/>
                <a:ea typeface="微软雅黑" pitchFamily="34" charset="-122"/>
              </a:rPr>
              <a:t>, j </a:t>
            </a:r>
            <a:r>
              <a:rPr lang="zh-CN" altLang="en-US" sz="2000" dirty="0">
                <a:solidFill>
                  <a:schemeClr val="tx1">
                    <a:lumMod val="75000"/>
                    <a:lumOff val="25000"/>
                  </a:schemeClr>
                </a:solidFill>
                <a:latin typeface="微软雅黑" pitchFamily="34" charset="-122"/>
                <a:ea typeface="微软雅黑" pitchFamily="34" charset="-122"/>
              </a:rPr>
              <a:t>代表具体形态。</a:t>
            </a:r>
          </a:p>
        </p:txBody>
      </p:sp>
      <p:sp>
        <p:nvSpPr>
          <p:cNvPr id="11" name="矩形 10"/>
          <p:cNvSpPr/>
          <p:nvPr/>
        </p:nvSpPr>
        <p:spPr>
          <a:xfrm>
            <a:off x="8655050" y="3197760"/>
            <a:ext cx="3315726" cy="4616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a:t>
            </a:r>
            <a:r>
              <a:rPr lang="zh-CN" altLang="en-US" sz="2000" dirty="0" smtClean="0">
                <a:solidFill>
                  <a:schemeClr val="tx1">
                    <a:lumMod val="75000"/>
                    <a:lumOff val="25000"/>
                  </a:schemeClr>
                </a:solidFill>
                <a:latin typeface="微软雅黑" pitchFamily="34" charset="-122"/>
                <a:ea typeface="微软雅黑" pitchFamily="34" charset="-122"/>
              </a:rPr>
              <a:t>步，形态组合。</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83839" y="3862667"/>
            <a:ext cx="3836531"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第五</a:t>
            </a:r>
            <a:r>
              <a:rPr lang="zh-CN" altLang="en-US" sz="2000" dirty="0" smtClean="0">
                <a:solidFill>
                  <a:schemeClr val="tx1">
                    <a:lumMod val="75000"/>
                    <a:lumOff val="25000"/>
                  </a:schemeClr>
                </a:solidFill>
                <a:latin typeface="微软雅黑" pitchFamily="34" charset="-122"/>
                <a:ea typeface="微软雅黑" pitchFamily="34" charset="-122"/>
              </a:rPr>
              <a:t>步，评价</a:t>
            </a:r>
            <a:r>
              <a:rPr lang="zh-CN" altLang="en-US" sz="2000" dirty="0">
                <a:solidFill>
                  <a:schemeClr val="tx1">
                    <a:lumMod val="75000"/>
                    <a:lumOff val="25000"/>
                  </a:schemeClr>
                </a:solidFill>
                <a:latin typeface="微软雅黑" pitchFamily="34" charset="-122"/>
                <a:ea typeface="微软雅黑" pitchFamily="34" charset="-122"/>
              </a:rPr>
              <a:t>选择最合理的具体方案。</a:t>
            </a:r>
          </a:p>
        </p:txBody>
      </p:sp>
      <p:sp>
        <p:nvSpPr>
          <p:cNvPr id="69"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组合思维</a:t>
            </a:r>
            <a:r>
              <a:rPr lang="zh-CN" altLang="en-US" sz="2400" b="1" dirty="0" smtClean="0">
                <a:solidFill>
                  <a:schemeClr val="tx1">
                    <a:lumMod val="75000"/>
                    <a:lumOff val="25000"/>
                  </a:schemeClr>
                </a:solidFill>
                <a:latin typeface="微软雅黑" pitchFamily="34" charset="-122"/>
                <a:ea typeface="微软雅黑" pitchFamily="34" charset="-122"/>
              </a:rPr>
              <a:t>训练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形态分析法</a:t>
            </a:r>
          </a:p>
        </p:txBody>
      </p:sp>
    </p:spTree>
    <p:extLst>
      <p:ext uri="{BB962C8B-B14F-4D97-AF65-F5344CB8AC3E}">
        <p14:creationId xmlns:p14="http://schemas.microsoft.com/office/powerpoint/2010/main" val="17537586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par>
                                <p:cTn id="29" presetID="26"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500"/>
                                        <p:tgtEl>
                                          <p:spTgt spid="64"/>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arn(inVertical)">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74858" y="1862038"/>
            <a:ext cx="6473992"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信息交合法实施步骤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把物体的总体信息分解成若干要素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然后把这种物体与人类</a:t>
            </a:r>
            <a:r>
              <a:rPr lang="zh-CN" altLang="en-US" sz="2000" dirty="0" smtClean="0">
                <a:solidFill>
                  <a:schemeClr val="tx1">
                    <a:lumMod val="75000"/>
                    <a:lumOff val="25000"/>
                  </a:schemeClr>
                </a:solidFill>
                <a:latin typeface="微软雅黑" pitchFamily="34" charset="-122"/>
                <a:ea typeface="微软雅黑" pitchFamily="34" charset="-122"/>
              </a:rPr>
              <a:t>各种</a:t>
            </a:r>
            <a:r>
              <a:rPr lang="zh-CN" altLang="en-US" sz="2000" dirty="0">
                <a:solidFill>
                  <a:schemeClr val="tx1">
                    <a:lumMod val="75000"/>
                    <a:lumOff val="25000"/>
                  </a:schemeClr>
                </a:solidFill>
                <a:latin typeface="微软雅黑" pitchFamily="34" charset="-122"/>
                <a:ea typeface="微软雅黑" pitchFamily="34" charset="-122"/>
              </a:rPr>
              <a:t>实践活动相关的用途要素分解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把两种信息要素用坐标法连成信息标 </a:t>
            </a:r>
            <a:r>
              <a:rPr lang="en-US" altLang="zh-CN" sz="2000" dirty="0">
                <a:solidFill>
                  <a:schemeClr val="tx1">
                    <a:lumMod val="75000"/>
                    <a:lumOff val="25000"/>
                  </a:schemeClr>
                </a:solidFill>
                <a:latin typeface="微软雅黑" pitchFamily="34" charset="-122"/>
                <a:ea typeface="微软雅黑" pitchFamily="34" charset="-122"/>
              </a:rPr>
              <a:t>x </a:t>
            </a:r>
            <a:r>
              <a:rPr lang="zh-CN" altLang="en-US" sz="2000" dirty="0">
                <a:solidFill>
                  <a:schemeClr val="tx1">
                    <a:lumMod val="75000"/>
                    <a:lumOff val="25000"/>
                  </a:schemeClr>
                </a:solidFill>
                <a:latin typeface="微软雅黑" pitchFamily="34" charset="-122"/>
                <a:ea typeface="微软雅黑" pitchFamily="34" charset="-122"/>
              </a:rPr>
              <a:t>轴与 </a:t>
            </a:r>
            <a:r>
              <a:rPr lang="en-US" altLang="zh-CN" sz="2000" dirty="0">
                <a:solidFill>
                  <a:schemeClr val="tx1">
                    <a:lumMod val="75000"/>
                    <a:lumOff val="25000"/>
                  </a:schemeClr>
                </a:solidFill>
                <a:latin typeface="微软雅黑" pitchFamily="34" charset="-122"/>
                <a:ea typeface="微软雅黑" pitchFamily="34" charset="-122"/>
              </a:rPr>
              <a:t>y </a:t>
            </a:r>
            <a:r>
              <a:rPr lang="zh-CN" altLang="en-US" sz="2000" dirty="0">
                <a:solidFill>
                  <a:schemeClr val="tx1">
                    <a:lumMod val="75000"/>
                    <a:lumOff val="25000"/>
                  </a:schemeClr>
                </a:solidFill>
                <a:latin typeface="微软雅黑" pitchFamily="34" charset="-122"/>
                <a:ea typeface="微软雅黑" pitchFamily="34" charset="-122"/>
              </a:rPr>
              <a:t>轴</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两</a:t>
            </a:r>
            <a:r>
              <a:rPr lang="zh-CN" altLang="en-US" sz="2000" dirty="0" smtClean="0">
                <a:solidFill>
                  <a:schemeClr val="tx1">
                    <a:lumMod val="75000"/>
                    <a:lumOff val="25000"/>
                  </a:schemeClr>
                </a:solidFill>
                <a:latin typeface="微软雅黑" pitchFamily="34" charset="-122"/>
                <a:ea typeface="微软雅黑" pitchFamily="34" charset="-122"/>
              </a:rPr>
              <a:t>轴垂直</a:t>
            </a:r>
            <a:r>
              <a:rPr lang="zh-CN" altLang="en-US" sz="2000" dirty="0">
                <a:solidFill>
                  <a:schemeClr val="tx1">
                    <a:lumMod val="75000"/>
                    <a:lumOff val="25000"/>
                  </a:schemeClr>
                </a:solidFill>
                <a:latin typeface="微软雅黑" pitchFamily="34" charset="-122"/>
                <a:ea typeface="微软雅黑" pitchFamily="34" charset="-122"/>
              </a:rPr>
              <a:t>相交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构成“信息反应场”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每个轴上的各点的信息依次与另一轴上的信息交合</a:t>
            </a:r>
            <a:r>
              <a:rPr lang="zh-CN" altLang="en-US" sz="2000" dirty="0" smtClean="0">
                <a:solidFill>
                  <a:schemeClr val="tx1">
                    <a:lumMod val="75000"/>
                    <a:lumOff val="25000"/>
                  </a:schemeClr>
                </a:solidFill>
                <a:latin typeface="微软雅黑" pitchFamily="34" charset="-122"/>
                <a:ea typeface="微软雅黑" pitchFamily="34" charset="-122"/>
              </a:rPr>
              <a:t>从而生</a:t>
            </a:r>
            <a:r>
              <a:rPr lang="zh-CN" altLang="en-US" sz="2000" dirty="0">
                <a:solidFill>
                  <a:schemeClr val="tx1">
                    <a:lumMod val="75000"/>
                    <a:lumOff val="25000"/>
                  </a:schemeClr>
                </a:solidFill>
                <a:latin typeface="微软雅黑" pitchFamily="34" charset="-122"/>
                <a:ea typeface="微软雅黑" pitchFamily="34" charset="-122"/>
              </a:rPr>
              <a:t>新的信息。</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组合思维</a:t>
            </a:r>
            <a:r>
              <a:rPr lang="zh-CN" altLang="en-US" sz="2400" b="1" dirty="0" smtClean="0">
                <a:solidFill>
                  <a:schemeClr val="tx1">
                    <a:lumMod val="75000"/>
                    <a:lumOff val="25000"/>
                  </a:schemeClr>
                </a:solidFill>
                <a:latin typeface="微软雅黑" pitchFamily="34" charset="-122"/>
                <a:ea typeface="微软雅黑" pitchFamily="34" charset="-122"/>
              </a:rPr>
              <a:t>训练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使用信息交合法</a:t>
            </a:r>
          </a:p>
        </p:txBody>
      </p:sp>
    </p:spTree>
    <p:extLst>
      <p:ext uri="{BB962C8B-B14F-4D97-AF65-F5344CB8AC3E}">
        <p14:creationId xmlns:p14="http://schemas.microsoft.com/office/powerpoint/2010/main" val="362380233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第六</a:t>
            </a:r>
            <a:r>
              <a:rPr lang="zh-CN" altLang="en-US" sz="3200" b="1" dirty="0" smtClean="0">
                <a:solidFill>
                  <a:schemeClr val="accent1"/>
                </a:solidFill>
                <a:latin typeface="微软雅黑" pitchFamily="34" charset="-122"/>
                <a:ea typeface="微软雅黑" pitchFamily="34" charset="-122"/>
              </a:rPr>
              <a:t>节  </a:t>
            </a:r>
            <a:r>
              <a:rPr lang="zh-CN" altLang="en-US" sz="3200" b="1" dirty="0">
                <a:solidFill>
                  <a:schemeClr val="accent1"/>
                </a:solidFill>
                <a:latin typeface="微软雅黑" pitchFamily="34" charset="-122"/>
                <a:ea typeface="微软雅黑" pitchFamily="34" charset="-122"/>
              </a:rPr>
              <a:t>创新思维的环境条件</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06</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613547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国内外高校创新创业教育对比</a:t>
            </a:r>
            <a:r>
              <a:rPr lang="zh-CN" altLang="en-US" sz="2400" b="1" dirty="0" smtClean="0">
                <a:solidFill>
                  <a:schemeClr val="tx1">
                    <a:lumMod val="75000"/>
                    <a:lumOff val="25000"/>
                  </a:schemeClr>
                </a:solidFill>
                <a:latin typeface="微软雅黑" pitchFamily="34" charset="-122"/>
                <a:ea typeface="微软雅黑" pitchFamily="34" charset="-122"/>
              </a:rPr>
              <a:t>总结</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37991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01560" y="2201975"/>
            <a:ext cx="8634386" cy="2339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家庭教育是培养人才的重要因素。</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家庭是一个人孕育创新思维能力的最早环境</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良好的家庭教育是培养人才的重要因素。</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家庭是一个人孕育创新思维能力的最早的环境</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良好的家庭教育在培养人们的创新精神方面</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起着学校教育和社会教育都难以起到的奠基作用。</a:t>
            </a:r>
            <a:endParaRPr lang="en-US" altLang="zh-CN" sz="2000" dirty="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家庭教育好比植物的根苗</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根苗茁壮</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才能枝繁叶茂</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开花结果。</a:t>
            </a:r>
          </a:p>
        </p:txBody>
      </p:sp>
      <p:sp>
        <p:nvSpPr>
          <p:cNvPr id="17" name="Rectangle 28"/>
          <p:cNvSpPr>
            <a:spLocks noChangeArrowheads="1"/>
          </p:cNvSpPr>
          <p:nvPr/>
        </p:nvSpPr>
        <p:spPr bwMode="black">
          <a:xfrm>
            <a:off x="2848440"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一</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家庭环境</a:t>
            </a:r>
          </a:p>
        </p:txBody>
      </p:sp>
    </p:spTree>
    <p:extLst>
      <p:ext uri="{BB962C8B-B14F-4D97-AF65-F5344CB8AC3E}">
        <p14:creationId xmlns:p14="http://schemas.microsoft.com/office/powerpoint/2010/main" val="10595095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37991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01560" y="2201975"/>
            <a:ext cx="863438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学校对于培养学生的创新精神有着重要的作用</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它</a:t>
            </a:r>
            <a:r>
              <a:rPr lang="zh-CN" altLang="en-US" sz="2000" dirty="0">
                <a:solidFill>
                  <a:schemeClr val="tx1">
                    <a:lumMod val="75000"/>
                    <a:lumOff val="25000"/>
                  </a:schemeClr>
                </a:solidFill>
                <a:latin typeface="微软雅黑" pitchFamily="34" charset="-122"/>
                <a:ea typeface="微软雅黑" panose="020B0503020204020204" pitchFamily="34" charset="-122"/>
              </a:rPr>
              <a:t>是按照人的身心发展的规律组织</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起来</a:t>
            </a:r>
            <a:r>
              <a:rPr lang="zh-CN" altLang="en-US" sz="2000" dirty="0">
                <a:solidFill>
                  <a:schemeClr val="tx1">
                    <a:lumMod val="75000"/>
                    <a:lumOff val="25000"/>
                  </a:schemeClr>
                </a:solidFill>
                <a:latin typeface="微软雅黑" pitchFamily="34" charset="-122"/>
                <a:ea typeface="微软雅黑" panose="020B0503020204020204" pitchFamily="34" charset="-122"/>
              </a:rPr>
              <a:t>的一种特殊环境</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它以有目的的经过选择的系统形式影响青少年</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在</a:t>
            </a:r>
            <a:r>
              <a:rPr lang="zh-CN" altLang="en-US" sz="2000" dirty="0">
                <a:solidFill>
                  <a:schemeClr val="tx1">
                    <a:lumMod val="75000"/>
                    <a:lumOff val="25000"/>
                  </a:schemeClr>
                </a:solidFill>
                <a:latin typeface="微软雅黑" pitchFamily="34" charset="-122"/>
                <a:ea typeface="微软雅黑" panose="020B0503020204020204" pitchFamily="34" charset="-122"/>
              </a:rPr>
              <a:t>学校的教育</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活动中</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接受学校所施加的各种影响</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从而获得知识</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发展智力</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创新能力和个性品质</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学校的</a:t>
            </a:r>
            <a:r>
              <a:rPr lang="zh-CN" altLang="en-US" sz="2000" dirty="0">
                <a:solidFill>
                  <a:schemeClr val="tx1">
                    <a:lumMod val="75000"/>
                    <a:lumOff val="25000"/>
                  </a:schemeClr>
                </a:solidFill>
                <a:latin typeface="微软雅黑" pitchFamily="34" charset="-122"/>
                <a:ea typeface="微软雅黑" panose="020B0503020204020204" pitchFamily="34" charset="-122"/>
              </a:rPr>
              <a:t>活动教育比较系统</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能使学生形成比较完善的意识倾向。</a:t>
            </a:r>
          </a:p>
        </p:txBody>
      </p:sp>
      <p:sp>
        <p:nvSpPr>
          <p:cNvPr id="17" name="Rectangle 28"/>
          <p:cNvSpPr>
            <a:spLocks noChangeArrowheads="1"/>
          </p:cNvSpPr>
          <p:nvPr/>
        </p:nvSpPr>
        <p:spPr bwMode="black">
          <a:xfrm>
            <a:off x="2848440"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学校环境</a:t>
            </a:r>
          </a:p>
        </p:txBody>
      </p:sp>
    </p:spTree>
    <p:extLst>
      <p:ext uri="{BB962C8B-B14F-4D97-AF65-F5344CB8AC3E}">
        <p14:creationId xmlns:p14="http://schemas.microsoft.com/office/powerpoint/2010/main" val="7071640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37991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01560" y="2201975"/>
            <a:ext cx="8634386" cy="2277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集体中的成员人人平等</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互相激励启发帮助</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共同进步</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有利于创新设想的形成</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相反</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如果存在内耗</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就会极大地损耗人的精力</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影响创新思维能力的发挥</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。要</a:t>
            </a:r>
            <a:r>
              <a:rPr lang="zh-CN" altLang="en-US" sz="2000" dirty="0">
                <a:solidFill>
                  <a:schemeClr val="tx1">
                    <a:lumMod val="75000"/>
                    <a:lumOff val="25000"/>
                  </a:schemeClr>
                </a:solidFill>
                <a:latin typeface="微软雅黑" pitchFamily="34" charset="-122"/>
                <a:ea typeface="微软雅黑" panose="020B0503020204020204" pitchFamily="34" charset="-122"/>
              </a:rPr>
              <a:t>有一个包含竞争意识的鼓励创新的工作环境</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竞争</a:t>
            </a:r>
            <a:r>
              <a:rPr lang="zh-CN" altLang="en-US" sz="2000" dirty="0">
                <a:solidFill>
                  <a:schemeClr val="tx1">
                    <a:lumMod val="75000"/>
                    <a:lumOff val="25000"/>
                  </a:schemeClr>
                </a:solidFill>
                <a:latin typeface="微软雅黑" pitchFamily="34" charset="-122"/>
                <a:ea typeface="微软雅黑" panose="020B0503020204020204" pitchFamily="34" charset="-122"/>
              </a:rPr>
              <a:t>给人以外在压力</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可去除惰性</a:t>
            </a:r>
            <a:r>
              <a:rPr lang="en-US" altLang="zh-CN" sz="2000" dirty="0" smtClean="0">
                <a:solidFill>
                  <a:schemeClr val="tx1">
                    <a:lumMod val="75000"/>
                    <a:lumOff val="25000"/>
                  </a:schemeClr>
                </a:solidFill>
                <a:latin typeface="微软雅黑"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激发</a:t>
            </a:r>
            <a:r>
              <a:rPr lang="zh-CN" altLang="en-US" sz="2000" dirty="0">
                <a:solidFill>
                  <a:schemeClr val="tx1">
                    <a:lumMod val="75000"/>
                    <a:lumOff val="25000"/>
                  </a:schemeClr>
                </a:solidFill>
                <a:latin typeface="微软雅黑" pitchFamily="34" charset="-122"/>
                <a:ea typeface="微软雅黑" panose="020B0503020204020204" pitchFamily="34" charset="-122"/>
              </a:rPr>
              <a:t>奋发向上的热情</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可以诱发人们进行创新探索的意识。</a:t>
            </a:r>
          </a:p>
        </p:txBody>
      </p:sp>
      <p:sp>
        <p:nvSpPr>
          <p:cNvPr id="17" name="Rectangle 28"/>
          <p:cNvSpPr>
            <a:spLocks noChangeArrowheads="1"/>
          </p:cNvSpPr>
          <p:nvPr/>
        </p:nvSpPr>
        <p:spPr bwMode="black">
          <a:xfrm>
            <a:off x="2848440" y="1338673"/>
            <a:ext cx="2204450"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三</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工作环境</a:t>
            </a:r>
          </a:p>
        </p:txBody>
      </p:sp>
    </p:spTree>
    <p:extLst>
      <p:ext uri="{BB962C8B-B14F-4D97-AF65-F5344CB8AC3E}">
        <p14:creationId xmlns:p14="http://schemas.microsoft.com/office/powerpoint/2010/main" val="9331323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3" y="1566577"/>
            <a:ext cx="7699218" cy="317052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01560" y="2481375"/>
            <a:ext cx="676459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20000"/>
              </a:lnSpc>
              <a:spcBef>
                <a:spcPts val="0"/>
              </a:spcBef>
              <a:buChar char="•"/>
              <a:defRPr/>
            </a:pPr>
            <a:r>
              <a:rPr lang="zh-CN" altLang="en-US" sz="2000" dirty="0">
                <a:solidFill>
                  <a:schemeClr val="tx1">
                    <a:lumMod val="75000"/>
                    <a:lumOff val="25000"/>
                  </a:schemeClr>
                </a:solidFill>
                <a:latin typeface="微软雅黑" pitchFamily="34" charset="-122"/>
                <a:ea typeface="微软雅黑" panose="020B0503020204020204" pitchFamily="34" charset="-122"/>
              </a:rPr>
              <a:t>社会生产力的发展与创造</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、创新</a:t>
            </a:r>
            <a:r>
              <a:rPr lang="zh-CN" altLang="en-US" sz="2000" dirty="0">
                <a:solidFill>
                  <a:schemeClr val="tx1">
                    <a:lumMod val="75000"/>
                    <a:lumOff val="25000"/>
                  </a:schemeClr>
                </a:solidFill>
                <a:latin typeface="微软雅黑" pitchFamily="34" charset="-122"/>
                <a:ea typeface="微软雅黑" panose="020B0503020204020204" pitchFamily="34" charset="-122"/>
              </a:rPr>
              <a:t>成果息息相关</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spcBef>
                <a:spcPts val="0"/>
              </a:spcBef>
              <a:buChar char="•"/>
              <a:defRP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生产</a:t>
            </a:r>
            <a:r>
              <a:rPr lang="zh-CN" altLang="en-US" sz="2000" dirty="0">
                <a:solidFill>
                  <a:schemeClr val="tx1">
                    <a:lumMod val="75000"/>
                    <a:lumOff val="25000"/>
                  </a:schemeClr>
                </a:solidFill>
                <a:latin typeface="微软雅黑" pitchFamily="34" charset="-122"/>
                <a:ea typeface="微软雅黑" panose="020B0503020204020204" pitchFamily="34" charset="-122"/>
              </a:rPr>
              <a:t>发展</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、生产力</a:t>
            </a:r>
            <a:r>
              <a:rPr lang="zh-CN" altLang="en-US" sz="2000" dirty="0">
                <a:solidFill>
                  <a:schemeClr val="tx1">
                    <a:lumMod val="75000"/>
                    <a:lumOff val="25000"/>
                  </a:schemeClr>
                </a:solidFill>
                <a:latin typeface="微软雅黑" pitchFamily="34" charset="-122"/>
                <a:ea typeface="微软雅黑" panose="020B0503020204020204" pitchFamily="34" charset="-122"/>
              </a:rPr>
              <a:t>水平提高为创造</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、创新</a:t>
            </a:r>
            <a:r>
              <a:rPr lang="zh-CN" altLang="en-US" sz="2000" dirty="0">
                <a:solidFill>
                  <a:schemeClr val="tx1">
                    <a:lumMod val="75000"/>
                    <a:lumOff val="25000"/>
                  </a:schemeClr>
                </a:solidFill>
                <a:latin typeface="微软雅黑" pitchFamily="34" charset="-122"/>
                <a:ea typeface="微软雅黑" panose="020B0503020204020204" pitchFamily="34" charset="-122"/>
              </a:rPr>
              <a:t>活动提供了良好的物质条件</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反过来创造</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、创新</a:t>
            </a:r>
            <a:r>
              <a:rPr lang="zh-CN" altLang="en-US" sz="2000" dirty="0">
                <a:solidFill>
                  <a:schemeClr val="tx1">
                    <a:lumMod val="75000"/>
                    <a:lumOff val="25000"/>
                  </a:schemeClr>
                </a:solidFill>
                <a:latin typeface="微软雅黑" pitchFamily="34" charset="-122"/>
                <a:ea typeface="微软雅黑" panose="020B0503020204020204" pitchFamily="34" charset="-122"/>
              </a:rPr>
              <a:t>活动又促进了生产的发展和生产力</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的提高</a:t>
            </a:r>
            <a:r>
              <a:rPr lang="zh-CN" altLang="en-US" sz="2000" dirty="0">
                <a:solidFill>
                  <a:schemeClr val="tx1">
                    <a:lumMod val="75000"/>
                    <a:lumOff val="25000"/>
                  </a:schemeClr>
                </a:solidFill>
                <a:latin typeface="微软雅黑" pitchFamily="34" charset="-122"/>
                <a:ea typeface="微软雅黑" panose="020B0503020204020204" pitchFamily="34" charset="-122"/>
              </a:rPr>
              <a:t>。</a:t>
            </a:r>
          </a:p>
        </p:txBody>
      </p:sp>
      <p:sp>
        <p:nvSpPr>
          <p:cNvPr id="17" name="Rectangle 28"/>
          <p:cNvSpPr>
            <a:spLocks noChangeArrowheads="1"/>
          </p:cNvSpPr>
          <p:nvPr/>
        </p:nvSpPr>
        <p:spPr bwMode="black">
          <a:xfrm>
            <a:off x="2207239" y="1338673"/>
            <a:ext cx="3486852"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四</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社会生产力发展环境</a:t>
            </a:r>
          </a:p>
        </p:txBody>
      </p:sp>
    </p:spTree>
    <p:extLst>
      <p:ext uri="{BB962C8B-B14F-4D97-AF65-F5344CB8AC3E}">
        <p14:creationId xmlns:p14="http://schemas.microsoft.com/office/powerpoint/2010/main" val="10738394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992426" y="1870750"/>
            <a:ext cx="3703963" cy="3948319"/>
          </a:xfrm>
          <a:prstGeom prst="rect">
            <a:avLst/>
          </a:prstGeom>
          <a:solidFill>
            <a:schemeClr val="bg1">
              <a:lumMod val="95000"/>
            </a:schemeClr>
          </a:solidFill>
          <a:ln>
            <a:solidFill>
              <a:srgbClr val="0170C1"/>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AutoShape 12"/>
          <p:cNvSpPr>
            <a:spLocks noChangeArrowheads="1"/>
          </p:cNvSpPr>
          <p:nvPr/>
        </p:nvSpPr>
        <p:spPr bwMode="auto">
          <a:xfrm>
            <a:off x="1979726" y="1475601"/>
            <a:ext cx="3703963" cy="790298"/>
          </a:xfrm>
          <a:prstGeom prst="homePlate">
            <a:avLst>
              <a:gd name="adj" fmla="val 63872"/>
            </a:avLst>
          </a:prstGeom>
          <a:solidFill>
            <a:srgbClr val="0170C1"/>
          </a:solidFill>
          <a:ln w="9525">
            <a:noFill/>
            <a:miter lim="800000"/>
            <a:headEnd/>
            <a:tailEnd/>
          </a:ln>
        </p:spPr>
        <p:txBody>
          <a:bodyPr wrap="none" lIns="91472" tIns="45736" rIns="91472" bIns="45736" anchor="ctr"/>
          <a:lstStyle/>
          <a:p>
            <a:pPr algn="ctr"/>
            <a:r>
              <a:rPr lang="en-US" altLang="zh-CN" sz="2000" b="1" dirty="0">
                <a:solidFill>
                  <a:prstClr val="white"/>
                </a:solidFill>
                <a:latin typeface="微软雅黑" pitchFamily="34" charset="-122"/>
                <a:ea typeface="微软雅黑" pitchFamily="34" charset="-122"/>
              </a:rPr>
              <a:t>(</a:t>
            </a:r>
            <a:r>
              <a:rPr lang="zh-CN" altLang="en-US" sz="2000" b="1" dirty="0">
                <a:solidFill>
                  <a:prstClr val="white"/>
                </a:solidFill>
                <a:latin typeface="微软雅黑" pitchFamily="34" charset="-122"/>
                <a:ea typeface="微软雅黑" pitchFamily="34" charset="-122"/>
              </a:rPr>
              <a:t>五</a:t>
            </a:r>
            <a:r>
              <a:rPr lang="en-US" altLang="zh-CN" sz="2000" b="1" dirty="0">
                <a:solidFill>
                  <a:prstClr val="white"/>
                </a:solidFill>
                <a:latin typeface="微软雅黑" pitchFamily="34" charset="-122"/>
                <a:ea typeface="微软雅黑" pitchFamily="34" charset="-122"/>
              </a:rPr>
              <a:t>) </a:t>
            </a:r>
            <a:r>
              <a:rPr lang="zh-CN" altLang="en-US" sz="2000" b="1" dirty="0">
                <a:solidFill>
                  <a:prstClr val="white"/>
                </a:solidFill>
                <a:latin typeface="微软雅黑" pitchFamily="34" charset="-122"/>
                <a:ea typeface="微软雅黑" pitchFamily="34" charset="-122"/>
              </a:rPr>
              <a:t>政治环境和经济环境</a:t>
            </a:r>
          </a:p>
        </p:txBody>
      </p:sp>
      <p:sp>
        <p:nvSpPr>
          <p:cNvPr id="25" name="TextBox 24"/>
          <p:cNvSpPr txBox="1"/>
          <p:nvPr/>
        </p:nvSpPr>
        <p:spPr>
          <a:xfrm>
            <a:off x="2180987" y="2551920"/>
            <a:ext cx="3299064" cy="2308357"/>
          </a:xfrm>
          <a:prstGeom prst="rect">
            <a:avLst/>
          </a:prstGeom>
          <a:noFill/>
        </p:spPr>
        <p:txBody>
          <a:bodyPr wrap="square" lIns="91472" tIns="45736" rIns="91472" bIns="45736" rtlCol="0">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政治环境作为上层建筑对创新创造有着十分重要的影响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经济环境为创造创新活动</a:t>
            </a:r>
            <a:r>
              <a:rPr lang="zh-CN" altLang="en-US" sz="2000" dirty="0" smtClean="0">
                <a:solidFill>
                  <a:schemeClr val="tx1">
                    <a:lumMod val="75000"/>
                    <a:lumOff val="25000"/>
                  </a:schemeClr>
                </a:solidFill>
                <a:latin typeface="微软雅黑" pitchFamily="34" charset="-122"/>
                <a:ea typeface="微软雅黑" pitchFamily="34" charset="-122"/>
              </a:rPr>
              <a:t>提供</a:t>
            </a:r>
            <a:r>
              <a:rPr lang="zh-CN" altLang="en-US" sz="2000" dirty="0">
                <a:solidFill>
                  <a:schemeClr val="tx1">
                    <a:lumMod val="75000"/>
                    <a:lumOff val="25000"/>
                  </a:schemeClr>
                </a:solidFill>
                <a:latin typeface="微软雅黑" pitchFamily="34" charset="-122"/>
                <a:ea typeface="微软雅黑" pitchFamily="34" charset="-122"/>
              </a:rPr>
              <a:t>了良好的物质条件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人们的创新</a:t>
            </a:r>
            <a:r>
              <a:rPr lang="zh-CN" altLang="en-US" sz="2000" dirty="0" smtClean="0">
                <a:solidFill>
                  <a:schemeClr val="tx1">
                    <a:lumMod val="75000"/>
                    <a:lumOff val="25000"/>
                  </a:schemeClr>
                </a:solidFill>
                <a:latin typeface="微软雅黑" pitchFamily="34" charset="-122"/>
                <a:ea typeface="微软雅黑" pitchFamily="34" charset="-122"/>
              </a:rPr>
              <a:t>、创造</a:t>
            </a:r>
            <a:r>
              <a:rPr lang="zh-CN" altLang="en-US" sz="2000" dirty="0">
                <a:solidFill>
                  <a:schemeClr val="tx1">
                    <a:lumMod val="75000"/>
                    <a:lumOff val="25000"/>
                  </a:schemeClr>
                </a:solidFill>
                <a:latin typeface="微软雅黑" pitchFamily="34" charset="-122"/>
                <a:ea typeface="微软雅黑" pitchFamily="34" charset="-122"/>
              </a:rPr>
              <a:t>精神也能得到充分的提高。</a:t>
            </a:r>
          </a:p>
        </p:txBody>
      </p:sp>
      <p:sp>
        <p:nvSpPr>
          <p:cNvPr id="26" name="矩形 25"/>
          <p:cNvSpPr/>
          <p:nvPr/>
        </p:nvSpPr>
        <p:spPr>
          <a:xfrm>
            <a:off x="6373260" y="1870750"/>
            <a:ext cx="3703963" cy="3948319"/>
          </a:xfrm>
          <a:prstGeom prst="rect">
            <a:avLst/>
          </a:prstGeom>
          <a:solidFill>
            <a:schemeClr val="bg1">
              <a:lumMod val="95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7" name="AutoShape 12"/>
          <p:cNvSpPr>
            <a:spLocks noChangeArrowheads="1"/>
          </p:cNvSpPr>
          <p:nvPr/>
        </p:nvSpPr>
        <p:spPr bwMode="auto">
          <a:xfrm flipH="1">
            <a:off x="6387774" y="1475601"/>
            <a:ext cx="3703963" cy="790298"/>
          </a:xfrm>
          <a:prstGeom prst="homePlate">
            <a:avLst>
              <a:gd name="adj" fmla="val 63872"/>
            </a:avLst>
          </a:prstGeom>
          <a:solidFill>
            <a:srgbClr val="00B0F0"/>
          </a:solidFill>
          <a:ln w="9525">
            <a:noFill/>
            <a:miter lim="800000"/>
            <a:headEnd/>
            <a:tailEnd/>
          </a:ln>
        </p:spPr>
        <p:txBody>
          <a:bodyPr wrap="none" lIns="91472" tIns="45736" rIns="91472" bIns="45736" anchor="ctr"/>
          <a:lstStyle/>
          <a:p>
            <a:pPr algn="ctr"/>
            <a:r>
              <a:rPr lang="en-US" altLang="zh-CN" sz="2000" b="1" dirty="0">
                <a:solidFill>
                  <a:prstClr val="white"/>
                </a:solidFill>
                <a:latin typeface="微软雅黑" pitchFamily="34" charset="-122"/>
                <a:ea typeface="微软雅黑" pitchFamily="34" charset="-122"/>
              </a:rPr>
              <a:t>(</a:t>
            </a:r>
            <a:r>
              <a:rPr lang="zh-CN" altLang="en-US" sz="2000" b="1" dirty="0">
                <a:solidFill>
                  <a:prstClr val="white"/>
                </a:solidFill>
                <a:latin typeface="微软雅黑" pitchFamily="34" charset="-122"/>
                <a:ea typeface="微软雅黑" pitchFamily="34" charset="-122"/>
              </a:rPr>
              <a:t>六</a:t>
            </a:r>
            <a:r>
              <a:rPr lang="en-US" altLang="zh-CN" sz="2000" b="1" dirty="0">
                <a:solidFill>
                  <a:prstClr val="white"/>
                </a:solidFill>
                <a:latin typeface="微软雅黑" pitchFamily="34" charset="-122"/>
                <a:ea typeface="微软雅黑" pitchFamily="34" charset="-122"/>
              </a:rPr>
              <a:t>) </a:t>
            </a:r>
            <a:r>
              <a:rPr lang="zh-CN" altLang="en-US" sz="2000" b="1" dirty="0">
                <a:solidFill>
                  <a:prstClr val="white"/>
                </a:solidFill>
                <a:latin typeface="微软雅黑" pitchFamily="34" charset="-122"/>
                <a:ea typeface="微软雅黑" pitchFamily="34" charset="-122"/>
              </a:rPr>
              <a:t>国际环境</a:t>
            </a:r>
          </a:p>
        </p:txBody>
      </p:sp>
      <p:sp>
        <p:nvSpPr>
          <p:cNvPr id="28" name="TextBox 27"/>
          <p:cNvSpPr txBox="1"/>
          <p:nvPr/>
        </p:nvSpPr>
        <p:spPr>
          <a:xfrm>
            <a:off x="6531885" y="2511084"/>
            <a:ext cx="3374116" cy="3047020"/>
          </a:xfrm>
          <a:prstGeom prst="rect">
            <a:avLst/>
          </a:prstGeom>
          <a:noFill/>
        </p:spPr>
        <p:txBody>
          <a:bodyPr wrap="square" lIns="91472" tIns="45736" rIns="91472" bIns="45736" rtlCol="0">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国际环境尤其是国际经济环境的风云变幻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往往会导致新思想、 新事物的诞生。</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历史经验</a:t>
            </a:r>
            <a:r>
              <a:rPr lang="zh-CN" altLang="en-US" sz="2000" dirty="0">
                <a:solidFill>
                  <a:schemeClr val="tx1">
                    <a:lumMod val="75000"/>
                    <a:lumOff val="25000"/>
                  </a:schemeClr>
                </a:solidFill>
                <a:latin typeface="微软雅黑" pitchFamily="34" charset="-122"/>
                <a:ea typeface="微软雅黑" pitchFamily="34" charset="-122"/>
              </a:rPr>
              <a:t>表明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每次经济危机往往能够催生重大的科技创新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而重大的科技成果也往往能</a:t>
            </a:r>
            <a:r>
              <a:rPr lang="zh-CN" altLang="en-US" sz="2000" dirty="0" smtClean="0">
                <a:solidFill>
                  <a:schemeClr val="tx1">
                    <a:lumMod val="75000"/>
                    <a:lumOff val="25000"/>
                  </a:schemeClr>
                </a:solidFill>
                <a:latin typeface="微软雅黑" pitchFamily="34" charset="-122"/>
                <a:ea typeface="微软雅黑" pitchFamily="34" charset="-122"/>
              </a:rPr>
              <a:t>推动世界</a:t>
            </a:r>
            <a:r>
              <a:rPr lang="zh-CN" altLang="en-US" sz="2000" dirty="0">
                <a:solidFill>
                  <a:schemeClr val="tx1">
                    <a:lumMod val="75000"/>
                    <a:lumOff val="25000"/>
                  </a:schemeClr>
                </a:solidFill>
                <a:latin typeface="微软雅黑" pitchFamily="34" charset="-122"/>
                <a:ea typeface="微软雅黑" pitchFamily="34" charset="-122"/>
              </a:rPr>
              <a:t>经济走向复苏与繁荣。</a:t>
            </a:r>
          </a:p>
        </p:txBody>
      </p:sp>
    </p:spTree>
    <p:extLst>
      <p:ext uri="{BB962C8B-B14F-4D97-AF65-F5344CB8AC3E}">
        <p14:creationId xmlns:p14="http://schemas.microsoft.com/office/powerpoint/2010/main" val="15365962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2000"/>
                                        <p:tgtEl>
                                          <p:spTgt spid="26"/>
                                        </p:tgtEl>
                                      </p:cBhvr>
                                    </p:animEffect>
                                    <p:anim calcmode="lin" valueType="num">
                                      <p:cBhvr>
                                        <p:cTn id="19" dur="2000" fill="hold"/>
                                        <p:tgtEl>
                                          <p:spTgt spid="26"/>
                                        </p:tgtEl>
                                        <p:attrNameLst>
                                          <p:attrName>ppt_w</p:attrName>
                                        </p:attrNameLst>
                                      </p:cBhvr>
                                      <p:tavLst>
                                        <p:tav tm="0" fmla="#ppt_w*sin(2.5*pi*$)">
                                          <p:val>
                                            <p:fltVal val="0"/>
                                          </p:val>
                                        </p:tav>
                                        <p:tav tm="100000">
                                          <p:val>
                                            <p:fltVal val="1"/>
                                          </p:val>
                                        </p:tav>
                                      </p:tavLst>
                                    </p:anim>
                                    <p:anim calcmode="lin" valueType="num">
                                      <p:cBhvr>
                                        <p:cTn id="20" dur="2000" fill="hold"/>
                                        <p:tgtEl>
                                          <p:spTgt spid="26"/>
                                        </p:tgtEl>
                                        <p:attrNameLst>
                                          <p:attrName>ppt_h</p:attrName>
                                        </p:attrNameLst>
                                      </p:cBhvr>
                                      <p:tavLst>
                                        <p:tav tm="0">
                                          <p:val>
                                            <p:strVal val="#ppt_h"/>
                                          </p:val>
                                        </p:tav>
                                        <p:tav tm="100000">
                                          <p:val>
                                            <p:strVal val="#ppt_h"/>
                                          </p:val>
                                        </p:tav>
                                      </p:tavLst>
                                    </p:anim>
                                  </p:childTnLst>
                                </p:cTn>
                              </p:par>
                              <p:par>
                                <p:cTn id="21" presetID="45"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2000"/>
                                        <p:tgtEl>
                                          <p:spTgt spid="27"/>
                                        </p:tgtEl>
                                      </p:cBhvr>
                                    </p:animEffect>
                                    <p:anim calcmode="lin" valueType="num">
                                      <p:cBhvr>
                                        <p:cTn id="24" dur="2000" fill="hold"/>
                                        <p:tgtEl>
                                          <p:spTgt spid="27"/>
                                        </p:tgtEl>
                                        <p:attrNameLst>
                                          <p:attrName>ppt_w</p:attrName>
                                        </p:attrNameLst>
                                      </p:cBhvr>
                                      <p:tavLst>
                                        <p:tav tm="0" fmla="#ppt_w*sin(2.5*pi*$)">
                                          <p:val>
                                            <p:fltVal val="0"/>
                                          </p:val>
                                        </p:tav>
                                        <p:tav tm="100000">
                                          <p:val>
                                            <p:fltVal val="1"/>
                                          </p:val>
                                        </p:tav>
                                      </p:tavLst>
                                    </p:anim>
                                    <p:anim calcmode="lin" valueType="num">
                                      <p:cBhvr>
                                        <p:cTn id="25" dur="2000" fill="hold"/>
                                        <p:tgtEl>
                                          <p:spTgt spid="27"/>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2000"/>
                                        <p:tgtEl>
                                          <p:spTgt spid="28"/>
                                        </p:tgtEl>
                                      </p:cBhvr>
                                    </p:animEffect>
                                    <p:anim calcmode="lin" valueType="num">
                                      <p:cBhvr>
                                        <p:cTn id="29" dur="2000" fill="hold"/>
                                        <p:tgtEl>
                                          <p:spTgt spid="28"/>
                                        </p:tgtEl>
                                        <p:attrNameLst>
                                          <p:attrName>ppt_w</p:attrName>
                                        </p:attrNameLst>
                                      </p:cBhvr>
                                      <p:tavLst>
                                        <p:tav tm="0" fmla="#ppt_w*sin(2.5*pi*$)">
                                          <p:val>
                                            <p:fltVal val="0"/>
                                          </p:val>
                                        </p:tav>
                                        <p:tav tm="100000">
                                          <p:val>
                                            <p:fltVal val="1"/>
                                          </p:val>
                                        </p:tav>
                                      </p:tavLst>
                                    </p:anim>
                                    <p:anim calcmode="lin" valueType="num">
                                      <p:cBhvr>
                                        <p:cTn id="30"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5" grpId="0"/>
      <p:bldP spid="26" grpId="0" animBg="1"/>
      <p:bldP spid="27" grpId="0" animBg="1"/>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552658" y="1912442"/>
            <a:ext cx="6181892"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所谓求异性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是指在认识过程中</a:t>
            </a:r>
            <a:r>
              <a:rPr lang="zh-CN" altLang="en-US" sz="2000" dirty="0" smtClean="0">
                <a:solidFill>
                  <a:schemeClr val="tx1">
                    <a:lumMod val="75000"/>
                    <a:lumOff val="25000"/>
                  </a:schemeClr>
                </a:solidFill>
                <a:latin typeface="微软雅黑" pitchFamily="34" charset="-122"/>
                <a:ea typeface="微软雅黑" pitchFamily="34" charset="-122"/>
              </a:rPr>
              <a:t>着力</a:t>
            </a:r>
            <a:r>
              <a:rPr lang="zh-CN" altLang="en-US" sz="2000" dirty="0">
                <a:solidFill>
                  <a:schemeClr val="tx1">
                    <a:lumMod val="75000"/>
                    <a:lumOff val="25000"/>
                  </a:schemeClr>
                </a:solidFill>
                <a:latin typeface="微软雅黑" pitchFamily="34" charset="-122"/>
                <a:ea typeface="微软雅黑" pitchFamily="34" charset="-122"/>
              </a:rPr>
              <a:t>于发掘客观事物之间的差异性</a:t>
            </a:r>
            <a:r>
              <a:rPr lang="zh-CN" altLang="en-US" sz="2000" dirty="0" smtClean="0">
                <a:solidFill>
                  <a:schemeClr val="tx1">
                    <a:lumMod val="75000"/>
                    <a:lumOff val="25000"/>
                  </a:schemeClr>
                </a:solidFill>
                <a:latin typeface="微软雅黑" pitchFamily="34" charset="-122"/>
                <a:ea typeface="微软雅黑" pitchFamily="34" charset="-122"/>
              </a:rPr>
              <a:t>、现象</a:t>
            </a:r>
            <a:r>
              <a:rPr lang="zh-CN" altLang="en-US" sz="2000" dirty="0">
                <a:solidFill>
                  <a:schemeClr val="tx1">
                    <a:lumMod val="75000"/>
                    <a:lumOff val="25000"/>
                  </a:schemeClr>
                </a:solidFill>
                <a:latin typeface="微软雅黑" pitchFamily="34" charset="-122"/>
                <a:ea typeface="微软雅黑" pitchFamily="34" charset="-122"/>
              </a:rPr>
              <a:t>与本质的不一致性</a:t>
            </a:r>
            <a:r>
              <a:rPr lang="zh-CN" altLang="en-US" sz="2000" dirty="0" smtClean="0">
                <a:solidFill>
                  <a:schemeClr val="tx1">
                    <a:lumMod val="75000"/>
                    <a:lumOff val="25000"/>
                  </a:schemeClr>
                </a:solidFill>
                <a:latin typeface="微软雅黑" pitchFamily="34" charset="-122"/>
                <a:ea typeface="微软雅黑" pitchFamily="34" charset="-122"/>
              </a:rPr>
              <a:t>、已</a:t>
            </a:r>
            <a:r>
              <a:rPr lang="zh-CN" altLang="en-US" sz="2000" dirty="0">
                <a:solidFill>
                  <a:schemeClr val="tx1">
                    <a:lumMod val="75000"/>
                    <a:lumOff val="25000"/>
                  </a:schemeClr>
                </a:solidFill>
                <a:latin typeface="微软雅黑" pitchFamily="34" charset="-122"/>
                <a:ea typeface="微软雅黑" pitchFamily="34" charset="-122"/>
              </a:rPr>
              <a:t>有知识与客观实际相比而</a:t>
            </a:r>
            <a:r>
              <a:rPr lang="zh-CN" altLang="en-US" sz="2000" dirty="0" smtClean="0">
                <a:solidFill>
                  <a:schemeClr val="tx1">
                    <a:lumMod val="75000"/>
                    <a:lumOff val="25000"/>
                  </a:schemeClr>
                </a:solidFill>
                <a:latin typeface="微软雅黑" pitchFamily="34" charset="-122"/>
                <a:ea typeface="微软雅黑" pitchFamily="34" charset="-122"/>
              </a:rPr>
              <a:t>具有</a:t>
            </a:r>
            <a:r>
              <a:rPr lang="zh-CN" altLang="en-US" sz="2000" dirty="0">
                <a:solidFill>
                  <a:schemeClr val="tx1">
                    <a:lumMod val="75000"/>
                    <a:lumOff val="25000"/>
                  </a:schemeClr>
                </a:solidFill>
                <a:latin typeface="微软雅黑" pitchFamily="34" charset="-122"/>
                <a:ea typeface="微软雅黑" pitchFamily="34" charset="-122"/>
              </a:rPr>
              <a:t>的局限性等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是对常见现象和人们习以为常的认识持怀疑</a:t>
            </a:r>
            <a:r>
              <a:rPr lang="zh-CN" altLang="en-US" sz="2000" dirty="0" smtClean="0">
                <a:solidFill>
                  <a:schemeClr val="tx1">
                    <a:lumMod val="75000"/>
                    <a:lumOff val="25000"/>
                  </a:schemeClr>
                </a:solidFill>
                <a:latin typeface="微软雅黑" pitchFamily="34" charset="-122"/>
                <a:ea typeface="微软雅黑" pitchFamily="34" charset="-122"/>
              </a:rPr>
              <a:t>、分析、批判</a:t>
            </a:r>
            <a:r>
              <a:rPr lang="zh-CN" altLang="en-US" sz="2000" dirty="0">
                <a:solidFill>
                  <a:schemeClr val="tx1">
                    <a:lumMod val="75000"/>
                    <a:lumOff val="25000"/>
                  </a:schemeClr>
                </a:solidFill>
                <a:latin typeface="微软雅黑" pitchFamily="34" charset="-122"/>
                <a:ea typeface="微软雅黑" pitchFamily="34" charset="-122"/>
              </a:rPr>
              <a:t>的态度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a:t>
            </a:r>
            <a:r>
              <a:rPr lang="zh-CN" altLang="en-US" sz="2000" dirty="0" smtClean="0">
                <a:solidFill>
                  <a:schemeClr val="tx1">
                    <a:lumMod val="75000"/>
                    <a:lumOff val="25000"/>
                  </a:schemeClr>
                </a:solidFill>
                <a:latin typeface="微软雅黑" pitchFamily="34" charset="-122"/>
                <a:ea typeface="微软雅黑" pitchFamily="34" charset="-122"/>
              </a:rPr>
              <a:t>怀疑、分析</a:t>
            </a:r>
            <a:r>
              <a:rPr lang="zh-CN" altLang="en-US" sz="2000" dirty="0">
                <a:solidFill>
                  <a:schemeClr val="tx1">
                    <a:lumMod val="75000"/>
                    <a:lumOff val="25000"/>
                  </a:schemeClr>
                </a:solidFill>
                <a:latin typeface="微软雅黑" pitchFamily="34" charset="-122"/>
                <a:ea typeface="微软雅黑" pitchFamily="34" charset="-122"/>
              </a:rPr>
              <a:t>和批判中去探索符合实际的客观规律。 </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创新思维的</a:t>
            </a:r>
            <a:r>
              <a:rPr lang="zh-CN" altLang="en-US" sz="2400" b="1" dirty="0" smtClean="0">
                <a:solidFill>
                  <a:schemeClr val="tx1">
                    <a:lumMod val="75000"/>
                    <a:lumOff val="25000"/>
                  </a:schemeClr>
                </a:solidFill>
                <a:latin typeface="微软雅黑" pitchFamily="34" charset="-122"/>
                <a:ea typeface="微软雅黑" pitchFamily="34" charset="-122"/>
              </a:rPr>
              <a:t>特征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创新思维的求</a:t>
            </a:r>
            <a:r>
              <a:rPr lang="zh-CN" altLang="en-US" sz="2400" b="1" dirty="0" smtClean="0">
                <a:solidFill>
                  <a:schemeClr val="tx1">
                    <a:lumMod val="75000"/>
                    <a:lumOff val="25000"/>
                  </a:schemeClr>
                </a:solidFill>
                <a:latin typeface="微软雅黑" pitchFamily="34" charset="-122"/>
                <a:ea typeface="微软雅黑" pitchFamily="34" charset="-122"/>
              </a:rPr>
              <a:t>异性</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33569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840783" y="837389"/>
            <a:ext cx="10424117" cy="5322111"/>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1106448" y="1236303"/>
            <a:ext cx="9892786" cy="4524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1. </a:t>
            </a:r>
            <a:r>
              <a:rPr lang="zh-CN" altLang="en-US" sz="2000" dirty="0">
                <a:solidFill>
                  <a:schemeClr val="tx1">
                    <a:lumMod val="75000"/>
                    <a:lumOff val="25000"/>
                  </a:schemeClr>
                </a:solidFill>
                <a:sym typeface="微软雅黑" pitchFamily="34" charset="-122"/>
              </a:rPr>
              <a:t>创新思维 </a:t>
            </a:r>
            <a:r>
              <a:rPr lang="en-US" altLang="zh-CN" sz="2000" dirty="0">
                <a:solidFill>
                  <a:schemeClr val="tx1">
                    <a:lumMod val="75000"/>
                    <a:lumOff val="25000"/>
                  </a:schemeClr>
                </a:solidFill>
                <a:sym typeface="微软雅黑" pitchFamily="34" charset="-122"/>
              </a:rPr>
              <a:t>(</a:t>
            </a:r>
            <a:r>
              <a:rPr lang="zh-CN" altLang="en-US" sz="2000" dirty="0">
                <a:solidFill>
                  <a:schemeClr val="tx1">
                    <a:lumMod val="75000"/>
                    <a:lumOff val="25000"/>
                  </a:schemeClr>
                </a:solidFill>
                <a:sym typeface="微软雅黑" pitchFamily="34" charset="-122"/>
              </a:rPr>
              <a:t>即创造性思维</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是人类思维的高级形式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通过这种思维</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人们可以</a:t>
            </a:r>
            <a:r>
              <a:rPr lang="zh-CN" altLang="en-US" sz="2000" dirty="0" smtClean="0">
                <a:solidFill>
                  <a:schemeClr val="tx1">
                    <a:lumMod val="75000"/>
                    <a:lumOff val="25000"/>
                  </a:schemeClr>
                </a:solidFill>
                <a:sym typeface="微软雅黑" pitchFamily="34" charset="-122"/>
              </a:rPr>
              <a:t>在现有</a:t>
            </a:r>
            <a:r>
              <a:rPr lang="zh-CN" altLang="en-US" sz="2000" dirty="0">
                <a:solidFill>
                  <a:schemeClr val="tx1">
                    <a:lumMod val="75000"/>
                    <a:lumOff val="25000"/>
                  </a:schemeClr>
                </a:solidFill>
                <a:sym typeface="微软雅黑" pitchFamily="34" charset="-122"/>
              </a:rPr>
              <a:t>的科学认知基础上</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创造出新成果</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形成新的认知结构</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并使认识达到一个新的</a:t>
            </a:r>
            <a:r>
              <a:rPr lang="zh-CN" altLang="en-US" sz="2000" dirty="0" smtClean="0">
                <a:solidFill>
                  <a:schemeClr val="tx1">
                    <a:lumMod val="75000"/>
                    <a:lumOff val="25000"/>
                  </a:schemeClr>
                </a:solidFill>
                <a:sym typeface="微软雅黑" pitchFamily="34" charset="-122"/>
              </a:rPr>
              <a:t>水平</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从而实现探索未知、 创造新知。</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2. </a:t>
            </a:r>
            <a:r>
              <a:rPr lang="zh-CN" altLang="en-US" sz="2000" dirty="0">
                <a:solidFill>
                  <a:schemeClr val="tx1">
                    <a:lumMod val="75000"/>
                    <a:lumOff val="25000"/>
                  </a:schemeClr>
                </a:solidFill>
                <a:sym typeface="微软雅黑" pitchFamily="34" charset="-122"/>
              </a:rPr>
              <a:t>创新思维使人能突破思维定式思考问题</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用新的思路去寻找解决问题的方法</a:t>
            </a:r>
            <a:r>
              <a:rPr lang="zh-CN" altLang="en-US" sz="2000" dirty="0" smtClean="0">
                <a:solidFill>
                  <a:schemeClr val="tx1">
                    <a:lumMod val="75000"/>
                    <a:lumOff val="25000"/>
                  </a:schemeClr>
                </a:solidFill>
                <a:sym typeface="微软雅黑" pitchFamily="34" charset="-122"/>
              </a:rPr>
              <a:t>。常用</a:t>
            </a:r>
            <a:r>
              <a:rPr lang="zh-CN" altLang="en-US" sz="2000" dirty="0">
                <a:solidFill>
                  <a:schemeClr val="tx1">
                    <a:lumMod val="75000"/>
                    <a:lumOff val="25000"/>
                  </a:schemeClr>
                </a:solidFill>
                <a:sym typeface="微软雅黑" pitchFamily="34" charset="-122"/>
              </a:rPr>
              <a:t>的创新思维有发散 </a:t>
            </a:r>
            <a:r>
              <a:rPr lang="en-US" altLang="zh-CN" sz="2000" dirty="0">
                <a:solidFill>
                  <a:schemeClr val="tx1">
                    <a:lumMod val="75000"/>
                    <a:lumOff val="25000"/>
                  </a:schemeClr>
                </a:solidFill>
                <a:sym typeface="微软雅黑" pitchFamily="34" charset="-122"/>
              </a:rPr>
              <a:t>(</a:t>
            </a:r>
            <a:r>
              <a:rPr lang="zh-CN" altLang="en-US" sz="2000" dirty="0">
                <a:solidFill>
                  <a:schemeClr val="tx1">
                    <a:lumMod val="75000"/>
                    <a:lumOff val="25000"/>
                  </a:schemeClr>
                </a:solidFill>
                <a:sym typeface="微软雅黑" pitchFamily="34" charset="-122"/>
              </a:rPr>
              <a:t>扩散</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、收敛 </a:t>
            </a:r>
            <a:r>
              <a:rPr lang="en-US" altLang="zh-CN" sz="2000" dirty="0">
                <a:solidFill>
                  <a:schemeClr val="tx1">
                    <a:lumMod val="75000"/>
                    <a:lumOff val="25000"/>
                  </a:schemeClr>
                </a:solidFill>
                <a:sym typeface="微软雅黑" pitchFamily="34" charset="-122"/>
              </a:rPr>
              <a:t>(</a:t>
            </a:r>
            <a:r>
              <a:rPr lang="zh-CN" altLang="en-US" sz="2000" dirty="0">
                <a:solidFill>
                  <a:schemeClr val="tx1">
                    <a:lumMod val="75000"/>
                    <a:lumOff val="25000"/>
                  </a:schemeClr>
                </a:solidFill>
                <a:sym typeface="微软雅黑" pitchFamily="34" charset="-122"/>
              </a:rPr>
              <a:t>集中</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、逆向</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、联想</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、灵感思维、想象</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、组合</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、逻辑思维、侧向</a:t>
            </a:r>
            <a:r>
              <a:rPr lang="zh-CN" altLang="en-US" sz="2000" dirty="0">
                <a:solidFill>
                  <a:schemeClr val="tx1">
                    <a:lumMod val="75000"/>
                    <a:lumOff val="25000"/>
                  </a:schemeClr>
                </a:solidFill>
                <a:sym typeface="微软雅黑" pitchFamily="34" charset="-122"/>
              </a:rPr>
              <a:t>思维</a:t>
            </a:r>
            <a:r>
              <a:rPr lang="zh-CN" altLang="en-US" sz="2000" dirty="0" smtClean="0">
                <a:solidFill>
                  <a:schemeClr val="tx1">
                    <a:lumMod val="75000"/>
                    <a:lumOff val="25000"/>
                  </a:schemeClr>
                </a:solidFill>
                <a:sym typeface="微软雅黑" pitchFamily="34" charset="-122"/>
              </a:rPr>
              <a:t>、求</a:t>
            </a:r>
            <a:r>
              <a:rPr lang="zh-CN" altLang="en-US" sz="2000" dirty="0">
                <a:solidFill>
                  <a:schemeClr val="tx1">
                    <a:lumMod val="75000"/>
                    <a:lumOff val="25000"/>
                  </a:schemeClr>
                </a:solidFill>
                <a:sym typeface="微软雅黑" pitchFamily="34" charset="-122"/>
              </a:rPr>
              <a:t>异思维</a:t>
            </a:r>
            <a:r>
              <a:rPr lang="zh-CN" altLang="en-US" sz="2000" dirty="0" smtClean="0">
                <a:solidFill>
                  <a:schemeClr val="tx1">
                    <a:lumMod val="75000"/>
                    <a:lumOff val="25000"/>
                  </a:schemeClr>
                </a:solidFill>
                <a:sym typeface="微软雅黑" pitchFamily="34" charset="-122"/>
              </a:rPr>
              <a:t>、类比</a:t>
            </a:r>
            <a:r>
              <a:rPr lang="zh-CN" altLang="en-US" sz="2000" dirty="0">
                <a:solidFill>
                  <a:schemeClr val="tx1">
                    <a:lumMod val="75000"/>
                    <a:lumOff val="25000"/>
                  </a:schemeClr>
                </a:solidFill>
                <a:sym typeface="微软雅黑" pitchFamily="34" charset="-122"/>
              </a:rPr>
              <a:t>思维等方式。</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3. </a:t>
            </a:r>
            <a:r>
              <a:rPr lang="zh-CN" altLang="en-US" sz="2000" dirty="0">
                <a:solidFill>
                  <a:schemeClr val="tx1">
                    <a:lumMod val="75000"/>
                    <a:lumOff val="25000"/>
                  </a:schemeClr>
                </a:solidFill>
                <a:sym typeface="微软雅黑" pitchFamily="34" charset="-122"/>
              </a:rPr>
              <a:t>思维定式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就是按照已有的思考和解决问题的思维规律</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以及不断积累的思维</a:t>
            </a:r>
            <a:r>
              <a:rPr lang="zh-CN" altLang="en-US" sz="2000" dirty="0" smtClean="0">
                <a:solidFill>
                  <a:schemeClr val="tx1">
                    <a:lumMod val="75000"/>
                    <a:lumOff val="25000"/>
                  </a:schemeClr>
                </a:solidFill>
                <a:sym typeface="微软雅黑" pitchFamily="34" charset="-122"/>
              </a:rPr>
              <a:t>活动</a:t>
            </a:r>
            <a:r>
              <a:rPr lang="zh-CN" altLang="en-US" sz="2000" dirty="0">
                <a:solidFill>
                  <a:schemeClr val="tx1">
                    <a:lumMod val="75000"/>
                    <a:lumOff val="25000"/>
                  </a:schemeClr>
                </a:solidFill>
                <a:sym typeface="微软雅黑" pitchFamily="34" charset="-122"/>
              </a:rPr>
              <a:t>经验教训</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在长期不断反复使用过程中形成的相对比较稳定</a:t>
            </a:r>
            <a:r>
              <a:rPr lang="zh-CN" altLang="en-US" sz="2000" dirty="0" smtClean="0">
                <a:solidFill>
                  <a:schemeClr val="tx1">
                    <a:lumMod val="75000"/>
                    <a:lumOff val="25000"/>
                  </a:schemeClr>
                </a:solidFill>
                <a:sym typeface="微软雅黑" pitchFamily="34" charset="-122"/>
              </a:rPr>
              <a:t>、定型化</a:t>
            </a:r>
            <a:r>
              <a:rPr lang="zh-CN" altLang="en-US" sz="2000" dirty="0">
                <a:solidFill>
                  <a:schemeClr val="tx1">
                    <a:lumMod val="75000"/>
                    <a:lumOff val="25000"/>
                  </a:schemeClr>
                </a:solidFill>
                <a:sym typeface="微软雅黑" pitchFamily="34" charset="-122"/>
              </a:rPr>
              <a:t>的思维方式</a:t>
            </a:r>
            <a:r>
              <a:rPr lang="zh-CN" altLang="en-US" sz="2000" dirty="0" smtClean="0">
                <a:solidFill>
                  <a:schemeClr val="tx1">
                    <a:lumMod val="75000"/>
                    <a:lumOff val="25000"/>
                  </a:schemeClr>
                </a:solidFill>
                <a:sym typeface="微软雅黑" pitchFamily="34" charset="-122"/>
              </a:rPr>
              <a:t>、路线、模式</a:t>
            </a:r>
            <a:r>
              <a:rPr lang="zh-CN" altLang="en-US" sz="2000" dirty="0">
                <a:solidFill>
                  <a:schemeClr val="tx1">
                    <a:lumMod val="75000"/>
                    <a:lumOff val="25000"/>
                  </a:schemeClr>
                </a:solidFill>
                <a:sym typeface="微软雅黑" pitchFamily="34" charset="-122"/>
              </a:rPr>
              <a:t>和程序。</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4. </a:t>
            </a:r>
            <a:r>
              <a:rPr lang="zh-CN" altLang="en-US" sz="2000" dirty="0">
                <a:solidFill>
                  <a:schemeClr val="tx1">
                    <a:lumMod val="75000"/>
                    <a:lumOff val="25000"/>
                  </a:schemeClr>
                </a:solidFill>
                <a:sym typeface="微软雅黑" pitchFamily="34" charset="-122"/>
              </a:rPr>
              <a:t>创新思维环境与一般环境不同</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是指影响人们进行创新思维和创新活动过程的</a:t>
            </a:r>
            <a:r>
              <a:rPr lang="zh-CN" altLang="en-US" sz="2000" dirty="0" smtClean="0">
                <a:solidFill>
                  <a:schemeClr val="tx1">
                    <a:lumMod val="75000"/>
                    <a:lumOff val="25000"/>
                  </a:schemeClr>
                </a:solidFill>
                <a:sym typeface="微软雅黑" pitchFamily="34" charset="-122"/>
              </a:rPr>
              <a:t>一切</a:t>
            </a:r>
            <a:r>
              <a:rPr lang="zh-CN" altLang="en-US" sz="2000" dirty="0">
                <a:solidFill>
                  <a:schemeClr val="tx1">
                    <a:lumMod val="75000"/>
                    <a:lumOff val="25000"/>
                  </a:schemeClr>
                </a:solidFill>
                <a:sym typeface="微软雅黑" pitchFamily="34" charset="-122"/>
              </a:rPr>
              <a:t>外部条件</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或者说是人在习惯创新活动时</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所处的外部条件</a:t>
            </a:r>
            <a:r>
              <a:rPr lang="zh-CN" altLang="en-US" sz="2000" dirty="0" smtClean="0">
                <a:solidFill>
                  <a:schemeClr val="tx1">
                    <a:lumMod val="75000"/>
                    <a:lumOff val="25000"/>
                  </a:schemeClr>
                </a:solidFill>
                <a:sym typeface="微软雅黑" pitchFamily="34" charset="-122"/>
              </a:rPr>
              <a:t>。另外</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创新思维环境还</a:t>
            </a:r>
            <a:r>
              <a:rPr lang="zh-CN" altLang="en-US" sz="2000" dirty="0" smtClean="0">
                <a:solidFill>
                  <a:schemeClr val="tx1">
                    <a:lumMod val="75000"/>
                    <a:lumOff val="25000"/>
                  </a:schemeClr>
                </a:solidFill>
                <a:sym typeface="微软雅黑" pitchFamily="34" charset="-122"/>
              </a:rPr>
              <a:t>应该</a:t>
            </a:r>
            <a:r>
              <a:rPr lang="zh-CN" altLang="en-US" sz="2000" dirty="0">
                <a:solidFill>
                  <a:schemeClr val="tx1">
                    <a:lumMod val="75000"/>
                    <a:lumOff val="25000"/>
                  </a:schemeClr>
                </a:solidFill>
                <a:sym typeface="微软雅黑" pitchFamily="34" charset="-122"/>
              </a:rPr>
              <a:t>包括进行创新活动的人对外部环境的感觉</a:t>
            </a:r>
            <a:r>
              <a:rPr lang="zh-CN" altLang="en-US" sz="2000" dirty="0" smtClean="0">
                <a:solidFill>
                  <a:schemeClr val="tx1">
                    <a:lumMod val="75000"/>
                    <a:lumOff val="25000"/>
                  </a:schemeClr>
                </a:solidFill>
                <a:sym typeface="微软雅黑" pitchFamily="34" charset="-122"/>
              </a:rPr>
              <a:t>、感受</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即自我创新环境。</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110860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140045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74899" y="2694922"/>
            <a:ext cx="7188201" cy="3077762"/>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请在 </a:t>
            </a:r>
            <a:r>
              <a:rPr lang="en-US" altLang="zh-CN" sz="2000" dirty="0">
                <a:solidFill>
                  <a:schemeClr val="tx1">
                    <a:lumMod val="75000"/>
                    <a:lumOff val="25000"/>
                  </a:schemeClr>
                </a:solidFill>
                <a:latin typeface="微软雅黑" pitchFamily="34" charset="-122"/>
                <a:ea typeface="微软雅黑" pitchFamily="34" charset="-122"/>
              </a:rPr>
              <a:t>10 </a:t>
            </a:r>
            <a:r>
              <a:rPr lang="zh-CN" altLang="en-US" sz="2000" dirty="0">
                <a:solidFill>
                  <a:schemeClr val="tx1">
                    <a:lumMod val="75000"/>
                    <a:lumOff val="25000"/>
                  </a:schemeClr>
                </a:solidFill>
                <a:latin typeface="微软雅黑" pitchFamily="34" charset="-122"/>
                <a:ea typeface="微软雅黑" pitchFamily="34" charset="-122"/>
              </a:rPr>
              <a:t>个 “十” 字上加上最多 </a:t>
            </a: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笔构成新的字。</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对名词</a:t>
            </a:r>
            <a:r>
              <a:rPr lang="zh-CN" altLang="en-US" sz="2000" dirty="0" smtClean="0">
                <a:solidFill>
                  <a:schemeClr val="tx1">
                    <a:lumMod val="75000"/>
                    <a:lumOff val="25000"/>
                  </a:schemeClr>
                </a:solidFill>
                <a:latin typeface="微软雅黑" pitchFamily="34" charset="-122"/>
                <a:ea typeface="微软雅黑" pitchFamily="34" charset="-122"/>
              </a:rPr>
              <a:t>、动词、形容词</a:t>
            </a:r>
            <a:r>
              <a:rPr lang="zh-CN" altLang="en-US" sz="2000" dirty="0">
                <a:solidFill>
                  <a:schemeClr val="tx1">
                    <a:lumMod val="75000"/>
                    <a:lumOff val="25000"/>
                  </a:schemeClr>
                </a:solidFill>
                <a:latin typeface="微软雅黑" pitchFamily="34" charset="-122"/>
                <a:ea typeface="微软雅黑" pitchFamily="34" charset="-122"/>
              </a:rPr>
              <a:t>在坐标上进行组合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经过筛选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找到创新方向的方法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就是</a:t>
            </a:r>
            <a:r>
              <a:rPr lang="zh-CN" altLang="en-US" sz="2000" dirty="0">
                <a:solidFill>
                  <a:schemeClr val="tx1">
                    <a:lumMod val="75000"/>
                    <a:lumOff val="25000"/>
                  </a:schemeClr>
                </a:solidFill>
                <a:latin typeface="微软雅黑" pitchFamily="34" charset="-122"/>
                <a:ea typeface="微软雅黑" pitchFamily="34" charset="-122"/>
              </a:rPr>
              <a:t>二元坐标法</a:t>
            </a:r>
            <a:r>
              <a:rPr lang="zh-CN" altLang="en-US" sz="2000" dirty="0" smtClean="0">
                <a:solidFill>
                  <a:schemeClr val="tx1">
                    <a:lumMod val="75000"/>
                    <a:lumOff val="25000"/>
                  </a:schemeClr>
                </a:solidFill>
                <a:latin typeface="微软雅黑" pitchFamily="34" charset="-122"/>
                <a:ea typeface="微软雅黑" pitchFamily="34" charset="-122"/>
              </a:rPr>
              <a:t>。应用</a:t>
            </a:r>
            <a:r>
              <a:rPr lang="zh-CN" altLang="en-US" sz="2000" dirty="0">
                <a:solidFill>
                  <a:schemeClr val="tx1">
                    <a:lumMod val="75000"/>
                    <a:lumOff val="25000"/>
                  </a:schemeClr>
                </a:solidFill>
                <a:latin typeface="微软雅黑" pitchFamily="34" charset="-122"/>
                <a:ea typeface="微软雅黑" pitchFamily="34" charset="-122"/>
              </a:rPr>
              <a:t>二元坐标法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对以下词语进行组合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并把有意义的结果写出来 </a:t>
            </a: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smtClean="0">
                <a:solidFill>
                  <a:schemeClr val="tx1">
                    <a:lumMod val="75000"/>
                    <a:lumOff val="25000"/>
                  </a:schemeClr>
                </a:solidFill>
                <a:latin typeface="微软雅黑" pitchFamily="34" charset="-122"/>
                <a:ea typeface="微软雅黑" pitchFamily="34" charset="-122"/>
              </a:rPr>
              <a:t>种以上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发光</a:t>
            </a:r>
            <a:r>
              <a:rPr lang="zh-CN" altLang="en-US" sz="2000" dirty="0" smtClean="0">
                <a:solidFill>
                  <a:schemeClr val="tx1">
                    <a:lumMod val="75000"/>
                    <a:lumOff val="25000"/>
                  </a:schemeClr>
                </a:solidFill>
                <a:latin typeface="微软雅黑" pitchFamily="34" charset="-122"/>
                <a:ea typeface="微软雅黑" pitchFamily="34" charset="-122"/>
              </a:rPr>
              <a:t>、温度、弹性、球、风筝</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天花板下悬挂两相距 </a:t>
            </a: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米的长绳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在旁边的桌子上有些小纸条和一把剪刀</a:t>
            </a:r>
            <a:r>
              <a:rPr lang="zh-CN" altLang="en-US" sz="2000" dirty="0" smtClean="0">
                <a:solidFill>
                  <a:schemeClr val="tx1">
                    <a:lumMod val="75000"/>
                    <a:lumOff val="25000"/>
                  </a:schemeClr>
                </a:solidFill>
                <a:latin typeface="微软雅黑" pitchFamily="34" charset="-122"/>
                <a:ea typeface="微软雅黑" pitchFamily="34" charset="-122"/>
              </a:rPr>
              <a:t>。你</a:t>
            </a:r>
            <a:r>
              <a:rPr lang="zh-CN" altLang="en-US" sz="2000" dirty="0">
                <a:solidFill>
                  <a:schemeClr val="tx1">
                    <a:lumMod val="75000"/>
                    <a:lumOff val="25000"/>
                  </a:schemeClr>
                </a:solidFill>
                <a:latin typeface="微软雅黑" pitchFamily="34" charset="-122"/>
                <a:ea typeface="微软雅黑" pitchFamily="34" charset="-122"/>
              </a:rPr>
              <a:t>能</a:t>
            </a:r>
            <a:r>
              <a:rPr lang="zh-CN" altLang="en-US" sz="2000" dirty="0" smtClean="0">
                <a:solidFill>
                  <a:schemeClr val="tx1">
                    <a:lumMod val="75000"/>
                    <a:lumOff val="25000"/>
                  </a:schemeClr>
                </a:solidFill>
                <a:latin typeface="微软雅黑" pitchFamily="34" charset="-122"/>
                <a:ea typeface="微软雅黑" pitchFamily="34" charset="-122"/>
              </a:rPr>
              <a:t>站在</a:t>
            </a:r>
            <a:r>
              <a:rPr lang="zh-CN" altLang="en-US" sz="2000" dirty="0">
                <a:solidFill>
                  <a:schemeClr val="tx1">
                    <a:lumMod val="75000"/>
                    <a:lumOff val="25000"/>
                  </a:schemeClr>
                </a:solidFill>
                <a:latin typeface="微软雅黑" pitchFamily="34" charset="-122"/>
                <a:ea typeface="微软雅黑" pitchFamily="34" charset="-122"/>
              </a:rPr>
              <a:t>两绳之间不动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伸开双臂双手各拉住一根绳子吗</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242987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9298850" y="5242597"/>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470108" y="1201478"/>
            <a:ext cx="6759742" cy="415498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突发性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又称偶然性</a:t>
            </a:r>
            <a:r>
              <a:rPr lang="zh-CN" altLang="en-US" sz="2000" dirty="0" smtClean="0">
                <a:solidFill>
                  <a:schemeClr val="tx1">
                    <a:lumMod val="75000"/>
                    <a:lumOff val="25000"/>
                  </a:schemeClr>
                </a:solidFill>
                <a:latin typeface="微软雅黑" pitchFamily="34" charset="-122"/>
                <a:ea typeface="微软雅黑" pitchFamily="34" charset="-122"/>
              </a:rPr>
              <a:t>、意外</a:t>
            </a:r>
            <a:r>
              <a:rPr lang="zh-CN" altLang="en-US" sz="2000" dirty="0">
                <a:solidFill>
                  <a:schemeClr val="tx1">
                    <a:lumMod val="75000"/>
                    <a:lumOff val="25000"/>
                  </a:schemeClr>
                </a:solidFill>
                <a:latin typeface="微软雅黑" pitchFamily="34" charset="-122"/>
                <a:ea typeface="微软雅黑" pitchFamily="34" charset="-122"/>
              </a:rPr>
              <a:t>性</a:t>
            </a:r>
            <a:r>
              <a:rPr lang="zh-CN" altLang="en-US" sz="2000" dirty="0" smtClean="0">
                <a:solidFill>
                  <a:schemeClr val="tx1">
                    <a:lumMod val="75000"/>
                    <a:lumOff val="25000"/>
                  </a:schemeClr>
                </a:solidFill>
                <a:latin typeface="微软雅黑" pitchFamily="34" charset="-122"/>
                <a:ea typeface="微软雅黑" pitchFamily="34" charset="-122"/>
              </a:rPr>
              <a:t>、非</a:t>
            </a:r>
            <a:r>
              <a:rPr lang="zh-CN" altLang="en-US" sz="2000" dirty="0">
                <a:solidFill>
                  <a:schemeClr val="tx1">
                    <a:lumMod val="75000"/>
                    <a:lumOff val="25000"/>
                  </a:schemeClr>
                </a:solidFill>
                <a:latin typeface="微软雅黑" pitchFamily="34" charset="-122"/>
                <a:ea typeface="微软雅黑" pitchFamily="34" charset="-122"/>
              </a:rPr>
              <a:t>逻辑性</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思维总是表现为在时间上以一种突然降临的情景标志着某一种突破的获得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表现了一种非逻辑的特征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这是在长期量变基础</a:t>
            </a:r>
            <a:r>
              <a:rPr lang="zh-CN" altLang="en-US" sz="2000" dirty="0" smtClean="0">
                <a:solidFill>
                  <a:schemeClr val="tx1">
                    <a:lumMod val="75000"/>
                    <a:lumOff val="25000"/>
                  </a:schemeClr>
                </a:solidFill>
                <a:latin typeface="微软雅黑" pitchFamily="34" charset="-122"/>
                <a:ea typeface="微软雅黑" pitchFamily="34" charset="-122"/>
              </a:rPr>
              <a:t>上的</a:t>
            </a:r>
            <a:r>
              <a:rPr lang="zh-CN" altLang="en-US" sz="2000" dirty="0">
                <a:solidFill>
                  <a:schemeClr val="tx1">
                    <a:lumMod val="75000"/>
                    <a:lumOff val="25000"/>
                  </a:schemeClr>
                </a:solidFill>
                <a:latin typeface="微软雅黑" pitchFamily="34" charset="-122"/>
                <a:ea typeface="微软雅黑" pitchFamily="34" charset="-122"/>
              </a:rPr>
              <a:t>爆发性的质的突破</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创造性成果的产生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是研究者长期观察</a:t>
            </a:r>
            <a:r>
              <a:rPr lang="zh-CN" altLang="en-US" sz="2000" dirty="0" smtClean="0">
                <a:solidFill>
                  <a:schemeClr val="tx1">
                    <a:lumMod val="75000"/>
                    <a:lumOff val="25000"/>
                  </a:schemeClr>
                </a:solidFill>
                <a:latin typeface="微软雅黑" pitchFamily="34" charset="-122"/>
                <a:ea typeface="微软雅黑" pitchFamily="34" charset="-122"/>
              </a:rPr>
              <a:t>、研究、思考</a:t>
            </a:r>
            <a:r>
              <a:rPr lang="zh-CN" altLang="en-US" sz="2000" dirty="0">
                <a:solidFill>
                  <a:schemeClr val="tx1">
                    <a:lumMod val="75000"/>
                    <a:lumOff val="25000"/>
                  </a:schemeClr>
                </a:solidFill>
                <a:latin typeface="微软雅黑" pitchFamily="34" charset="-122"/>
                <a:ea typeface="微软雅黑" pitchFamily="34" charset="-122"/>
              </a:rPr>
              <a:t>的结果</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是创新思维</a:t>
            </a:r>
            <a:r>
              <a:rPr lang="zh-CN" altLang="en-US" sz="2000" dirty="0" smtClean="0">
                <a:solidFill>
                  <a:schemeClr val="tx1">
                    <a:lumMod val="75000"/>
                    <a:lumOff val="25000"/>
                  </a:schemeClr>
                </a:solidFill>
                <a:latin typeface="微软雅黑" pitchFamily="34" charset="-122"/>
                <a:ea typeface="微软雅黑" pitchFamily="34" charset="-122"/>
              </a:rPr>
              <a:t>活动过程</a:t>
            </a:r>
            <a:r>
              <a:rPr lang="zh-CN" altLang="en-US" sz="2000" dirty="0">
                <a:solidFill>
                  <a:schemeClr val="tx1">
                    <a:lumMod val="75000"/>
                    <a:lumOff val="25000"/>
                  </a:schemeClr>
                </a:solidFill>
                <a:latin typeface="微软雅黑" pitchFamily="34" charset="-122"/>
                <a:ea typeface="微软雅黑" pitchFamily="34" charset="-122"/>
              </a:rPr>
              <a:t>的产物</a:t>
            </a: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这一过程中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往往存在着对于形成创造性成果有关键</a:t>
            </a:r>
            <a:r>
              <a:rPr lang="zh-CN" altLang="en-US" sz="2000" dirty="0" smtClean="0">
                <a:solidFill>
                  <a:schemeClr val="tx1">
                    <a:lumMod val="75000"/>
                    <a:lumOff val="25000"/>
                  </a:schemeClr>
                </a:solidFill>
                <a:latin typeface="微软雅黑" pitchFamily="34" charset="-122"/>
                <a:ea typeface="微软雅黑" pitchFamily="34" charset="-122"/>
              </a:rPr>
              <a:t>、决定</a:t>
            </a:r>
            <a:r>
              <a:rPr lang="zh-CN" altLang="en-US" sz="2000" dirty="0">
                <a:solidFill>
                  <a:schemeClr val="tx1">
                    <a:lumMod val="75000"/>
                    <a:lumOff val="25000"/>
                  </a:schemeClr>
                </a:solidFill>
                <a:latin typeface="微软雅黑" pitchFamily="34" charset="-122"/>
                <a:ea typeface="微软雅黑" pitchFamily="34" charset="-122"/>
              </a:rPr>
              <a:t>作用的</a:t>
            </a:r>
            <a:r>
              <a:rPr lang="zh-CN" altLang="en-US" sz="2000" dirty="0" smtClean="0">
                <a:solidFill>
                  <a:schemeClr val="tx1">
                    <a:lumMod val="75000"/>
                    <a:lumOff val="25000"/>
                  </a:schemeClr>
                </a:solidFill>
                <a:latin typeface="微软雅黑" pitchFamily="34" charset="-122"/>
                <a:ea typeface="微软雅黑" pitchFamily="34" charset="-122"/>
              </a:rPr>
              <a:t>突发性思维转折点。这种</a:t>
            </a:r>
            <a:r>
              <a:rPr lang="zh-CN" altLang="en-US" sz="2000" dirty="0">
                <a:solidFill>
                  <a:schemeClr val="tx1">
                    <a:lumMod val="75000"/>
                    <a:lumOff val="25000"/>
                  </a:schemeClr>
                </a:solidFill>
                <a:latin typeface="微软雅黑" pitchFamily="34" charset="-122"/>
                <a:ea typeface="微软雅黑" pitchFamily="34" charset="-122"/>
              </a:rPr>
              <a:t>突发性和偶然性表现在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思想火花</a:t>
            </a:r>
            <a:r>
              <a:rPr lang="zh-CN" altLang="en-US" sz="2000" dirty="0">
                <a:solidFill>
                  <a:schemeClr val="tx1">
                    <a:lumMod val="75000"/>
                    <a:lumOff val="25000"/>
                  </a:schemeClr>
                </a:solidFill>
                <a:latin typeface="微软雅黑" pitchFamily="34" charset="-122"/>
                <a:ea typeface="微软雅黑" pitchFamily="34" charset="-122"/>
              </a:rPr>
              <a:t>的爆发没有固定的时机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它的出现带有极大的随机性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创新思维的这种突然降临的特征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都是在</a:t>
            </a:r>
            <a:r>
              <a:rPr lang="zh-CN" altLang="en-US" sz="2000" dirty="0" smtClean="0">
                <a:solidFill>
                  <a:schemeClr val="tx1">
                    <a:lumMod val="75000"/>
                    <a:lumOff val="25000"/>
                  </a:schemeClr>
                </a:solidFill>
                <a:latin typeface="微软雅黑" pitchFamily="34" charset="-122"/>
                <a:ea typeface="微软雅黑" pitchFamily="34" charset="-122"/>
              </a:rPr>
              <a:t>长时间</a:t>
            </a:r>
            <a:r>
              <a:rPr lang="zh-CN" altLang="en-US" sz="2000" dirty="0">
                <a:solidFill>
                  <a:schemeClr val="tx1">
                    <a:lumMod val="75000"/>
                    <a:lumOff val="25000"/>
                  </a:schemeClr>
                </a:solidFill>
                <a:latin typeface="微软雅黑" pitchFamily="34" charset="-122"/>
                <a:ea typeface="微软雅黑" pitchFamily="34" charset="-122"/>
              </a:rPr>
              <a:t>思考的基础上的一个</a:t>
            </a:r>
            <a:r>
              <a:rPr lang="zh-CN" altLang="en-US" sz="2000" dirty="0" smtClean="0">
                <a:solidFill>
                  <a:schemeClr val="tx1">
                    <a:lumMod val="75000"/>
                    <a:lumOff val="25000"/>
                  </a:schemeClr>
                </a:solidFill>
                <a:latin typeface="微软雅黑" pitchFamily="34" charset="-122"/>
                <a:ea typeface="微软雅黑" pitchFamily="34" charset="-122"/>
              </a:rPr>
              <a:t>突破。</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创新思维的</a:t>
            </a:r>
            <a:r>
              <a:rPr lang="zh-CN" altLang="en-US" sz="2400" b="1" dirty="0" smtClean="0">
                <a:solidFill>
                  <a:schemeClr val="tx1">
                    <a:lumMod val="75000"/>
                    <a:lumOff val="25000"/>
                  </a:schemeClr>
                </a:solidFill>
                <a:latin typeface="微软雅黑" pitchFamily="34" charset="-122"/>
                <a:ea typeface="微软雅黑" pitchFamily="34" charset="-122"/>
              </a:rPr>
              <a:t>特征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创新思维的突发性</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56725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470108" y="1766628"/>
            <a:ext cx="6759742" cy="230832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思维的敏捷性是良好心理品质的前提</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敏捷</a:t>
            </a:r>
            <a:r>
              <a:rPr lang="zh-CN" altLang="en-US" sz="2000" dirty="0">
                <a:solidFill>
                  <a:schemeClr val="tx1">
                    <a:lumMod val="75000"/>
                    <a:lumOff val="25000"/>
                  </a:schemeClr>
                </a:solidFill>
                <a:latin typeface="微软雅黑" pitchFamily="34" charset="-122"/>
                <a:ea typeface="微软雅黑" pitchFamily="34" charset="-122"/>
              </a:rPr>
              <a:t>性是指在短时间内迅速调动思维的能力</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是</a:t>
            </a:r>
            <a:r>
              <a:rPr lang="zh-CN" altLang="en-US" sz="2000" dirty="0">
                <a:solidFill>
                  <a:schemeClr val="tx1">
                    <a:lumMod val="75000"/>
                    <a:lumOff val="25000"/>
                  </a:schemeClr>
                </a:solidFill>
                <a:latin typeface="微软雅黑" pitchFamily="34" charset="-122"/>
                <a:ea typeface="微软雅黑" pitchFamily="34" charset="-122"/>
              </a:rPr>
              <a:t>具备积极</a:t>
            </a:r>
            <a:r>
              <a:rPr lang="zh-CN" altLang="en-US" sz="2000" dirty="0" smtClean="0">
                <a:solidFill>
                  <a:schemeClr val="tx1">
                    <a:lumMod val="75000"/>
                    <a:lumOff val="25000"/>
                  </a:schemeClr>
                </a:solidFill>
                <a:latin typeface="微软雅黑" pitchFamily="34" charset="-122"/>
                <a:ea typeface="微软雅黑" pitchFamily="34" charset="-122"/>
              </a:rPr>
              <a:t>思维、周密</a:t>
            </a:r>
            <a:r>
              <a:rPr lang="zh-CN" altLang="en-US" sz="2000" dirty="0">
                <a:solidFill>
                  <a:schemeClr val="tx1">
                    <a:lumMod val="75000"/>
                    <a:lumOff val="25000"/>
                  </a:schemeClr>
                </a:solidFill>
                <a:latin typeface="微软雅黑" pitchFamily="34" charset="-122"/>
                <a:ea typeface="微软雅黑" pitchFamily="34" charset="-122"/>
              </a:rPr>
              <a:t>考虑</a:t>
            </a:r>
            <a:r>
              <a:rPr lang="zh-CN" altLang="en-US" sz="2000" dirty="0" smtClean="0">
                <a:solidFill>
                  <a:schemeClr val="tx1">
                    <a:lumMod val="75000"/>
                    <a:lumOff val="25000"/>
                  </a:schemeClr>
                </a:solidFill>
                <a:latin typeface="微软雅黑" pitchFamily="34" charset="-122"/>
                <a:ea typeface="微软雅黑" pitchFamily="34" charset="-122"/>
              </a:rPr>
              <a:t>、准确</a:t>
            </a:r>
            <a:r>
              <a:rPr lang="zh-CN" altLang="en-US" sz="2000" dirty="0">
                <a:solidFill>
                  <a:schemeClr val="tx1">
                    <a:lumMod val="75000"/>
                    <a:lumOff val="25000"/>
                  </a:schemeClr>
                </a:solidFill>
                <a:latin typeface="微软雅黑" pitchFamily="34" charset="-122"/>
                <a:ea typeface="微软雅黑" pitchFamily="34" charset="-122"/>
              </a:rPr>
              <a:t>判断特点的能力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其必须依赖于观察力以及良好的</a:t>
            </a:r>
            <a:r>
              <a:rPr lang="zh-CN" altLang="en-US" sz="2000" dirty="0" smtClean="0">
                <a:solidFill>
                  <a:schemeClr val="tx1">
                    <a:lumMod val="75000"/>
                    <a:lumOff val="25000"/>
                  </a:schemeClr>
                </a:solidFill>
                <a:latin typeface="微软雅黑" pitchFamily="34" charset="-122"/>
                <a:ea typeface="微软雅黑" pitchFamily="34" charset="-122"/>
              </a:rPr>
              <a:t>注意力</a:t>
            </a:r>
            <a:r>
              <a:rPr lang="zh-CN" altLang="en-US" sz="2000" dirty="0">
                <a:solidFill>
                  <a:schemeClr val="tx1">
                    <a:lumMod val="75000"/>
                    <a:lumOff val="25000"/>
                  </a:schemeClr>
                </a:solidFill>
                <a:latin typeface="微软雅黑" pitchFamily="34" charset="-122"/>
                <a:ea typeface="微软雅黑" pitchFamily="34" charset="-122"/>
              </a:rPr>
              <a:t>等优秀品质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没有</a:t>
            </a:r>
            <a:r>
              <a:rPr lang="zh-CN" altLang="en-US" sz="2000" dirty="0">
                <a:solidFill>
                  <a:schemeClr val="tx1">
                    <a:lumMod val="75000"/>
                    <a:lumOff val="25000"/>
                  </a:schemeClr>
                </a:solidFill>
                <a:latin typeface="微软雅黑" pitchFamily="34" charset="-122"/>
                <a:ea typeface="微软雅黑" pitchFamily="34" charset="-122"/>
              </a:rPr>
              <a:t>对事物敏锐的洞察力和反应能力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很难从众多事物中发掘</a:t>
            </a:r>
            <a:r>
              <a:rPr lang="zh-CN" altLang="en-US" sz="2000" dirty="0" smtClean="0">
                <a:solidFill>
                  <a:schemeClr val="tx1">
                    <a:lumMod val="75000"/>
                    <a:lumOff val="25000"/>
                  </a:schemeClr>
                </a:solidFill>
                <a:latin typeface="微软雅黑" pitchFamily="34" charset="-122"/>
                <a:ea typeface="微软雅黑" pitchFamily="34" charset="-122"/>
              </a:rPr>
              <a:t>到“潜力股”、找到</a:t>
            </a:r>
            <a:r>
              <a:rPr lang="zh-CN" altLang="en-US" sz="2000" dirty="0">
                <a:solidFill>
                  <a:schemeClr val="tx1">
                    <a:lumMod val="75000"/>
                    <a:lumOff val="25000"/>
                  </a:schemeClr>
                </a:solidFill>
                <a:latin typeface="微软雅黑" pitchFamily="34" charset="-122"/>
                <a:ea typeface="微软雅黑" pitchFamily="34" charset="-122"/>
              </a:rPr>
              <a:t>创新的起点。</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创新思维的</a:t>
            </a:r>
            <a:r>
              <a:rPr lang="zh-CN" altLang="en-US" sz="2400" b="1" dirty="0" smtClean="0">
                <a:solidFill>
                  <a:schemeClr val="tx1">
                    <a:lumMod val="75000"/>
                    <a:lumOff val="25000"/>
                  </a:schemeClr>
                </a:solidFill>
                <a:latin typeface="微软雅黑" pitchFamily="34" charset="-122"/>
                <a:ea typeface="微软雅黑" pitchFamily="34" charset="-122"/>
              </a:rPr>
              <a:t>特征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创新思维的敏捷</a:t>
            </a:r>
            <a:r>
              <a:rPr lang="zh-CN" altLang="en-US" sz="2400" b="1" dirty="0" smtClean="0">
                <a:solidFill>
                  <a:schemeClr val="tx1">
                    <a:lumMod val="75000"/>
                    <a:lumOff val="25000"/>
                  </a:schemeClr>
                </a:solidFill>
                <a:latin typeface="微软雅黑" pitchFamily="34" charset="-122"/>
                <a:ea typeface="微软雅黑" pitchFamily="34" charset="-122"/>
              </a:rPr>
              <a:t>性</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3959579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1255</TotalTime>
  <Words>8010</Words>
  <Application>Microsoft Office PowerPoint</Application>
  <PresentationFormat>自定义</PresentationFormat>
  <Paragraphs>429</Paragraphs>
  <Slides>72</Slides>
  <Notes>72</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533</cp:revision>
  <dcterms:created xsi:type="dcterms:W3CDTF">2017-04-08T12:39:30Z</dcterms:created>
  <dcterms:modified xsi:type="dcterms:W3CDTF">2022-10-07T02:58:38Z</dcterms:modified>
</cp:coreProperties>
</file>