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467" r:id="rId2"/>
    <p:sldId id="403" r:id="rId3"/>
    <p:sldId id="531" r:id="rId4"/>
    <p:sldId id="532" r:id="rId5"/>
    <p:sldId id="404" r:id="rId6"/>
    <p:sldId id="601" r:id="rId7"/>
    <p:sldId id="602" r:id="rId8"/>
    <p:sldId id="600" r:id="rId9"/>
    <p:sldId id="603" r:id="rId10"/>
    <p:sldId id="604" r:id="rId11"/>
    <p:sldId id="605" r:id="rId12"/>
    <p:sldId id="606" r:id="rId13"/>
    <p:sldId id="607" r:id="rId14"/>
    <p:sldId id="608" r:id="rId15"/>
    <p:sldId id="609" r:id="rId16"/>
    <p:sldId id="610" r:id="rId17"/>
    <p:sldId id="611" r:id="rId18"/>
    <p:sldId id="612" r:id="rId19"/>
    <p:sldId id="613" r:id="rId20"/>
    <p:sldId id="614" r:id="rId21"/>
    <p:sldId id="615" r:id="rId22"/>
    <p:sldId id="616" r:id="rId23"/>
    <p:sldId id="617" r:id="rId24"/>
    <p:sldId id="618" r:id="rId25"/>
    <p:sldId id="619" r:id="rId26"/>
    <p:sldId id="620" r:id="rId27"/>
    <p:sldId id="621" r:id="rId28"/>
    <p:sldId id="622" r:id="rId29"/>
    <p:sldId id="623" r:id="rId30"/>
    <p:sldId id="624" r:id="rId31"/>
    <p:sldId id="625" r:id="rId32"/>
    <p:sldId id="626" r:id="rId33"/>
    <p:sldId id="627" r:id="rId34"/>
    <p:sldId id="628" r:id="rId35"/>
    <p:sldId id="629" r:id="rId36"/>
    <p:sldId id="630" r:id="rId37"/>
    <p:sldId id="631" r:id="rId38"/>
    <p:sldId id="632" r:id="rId39"/>
    <p:sldId id="633" r:id="rId40"/>
    <p:sldId id="634" r:id="rId41"/>
    <p:sldId id="635" r:id="rId42"/>
    <p:sldId id="636" r:id="rId43"/>
    <p:sldId id="638" r:id="rId44"/>
    <p:sldId id="639" r:id="rId45"/>
    <p:sldId id="640" r:id="rId46"/>
    <p:sldId id="641" r:id="rId47"/>
    <p:sldId id="642" r:id="rId48"/>
    <p:sldId id="643" r:id="rId49"/>
    <p:sldId id="437" r:id="rId50"/>
    <p:sldId id="466" r:id="rId51"/>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12</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14</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19</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35</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44</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47</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50</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7661442" cy="415498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强化大学生对商业与企业本质的认知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有利于学生适应社会发展的需要和就业发展</a:t>
            </a:r>
            <a:r>
              <a:rPr lang="zh-CN" altLang="en-US" sz="2000" dirty="0" smtClean="0">
                <a:solidFill>
                  <a:schemeClr val="tx1">
                    <a:lumMod val="75000"/>
                    <a:lumOff val="25000"/>
                  </a:schemeClr>
                </a:solidFill>
                <a:latin typeface="微软雅黑" pitchFamily="34" charset="-122"/>
                <a:ea typeface="微软雅黑" pitchFamily="34" charset="-122"/>
              </a:rPr>
              <a:t>的需要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是大学生探索工作世界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并进行觉知与承诺的关键</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大学生</a:t>
            </a:r>
            <a:r>
              <a:rPr lang="zh-CN" altLang="en-US" sz="2000" dirty="0">
                <a:solidFill>
                  <a:schemeClr val="tx1">
                    <a:lumMod val="75000"/>
                    <a:lumOff val="25000"/>
                  </a:schemeClr>
                </a:solidFill>
                <a:latin typeface="微软雅黑" pitchFamily="34" charset="-122"/>
                <a:ea typeface="微软雅黑" pitchFamily="34" charset="-122"/>
              </a:rPr>
              <a:t>创新创业大赛以项目</a:t>
            </a:r>
            <a:r>
              <a:rPr lang="zh-CN" altLang="en-US" sz="2000" dirty="0" smtClean="0">
                <a:solidFill>
                  <a:schemeClr val="tx1">
                    <a:lumMod val="75000"/>
                    <a:lumOff val="25000"/>
                  </a:schemeClr>
                </a:solidFill>
                <a:latin typeface="微软雅黑" pitchFamily="34" charset="-122"/>
                <a:ea typeface="微软雅黑" pitchFamily="34" charset="-122"/>
              </a:rPr>
              <a:t>为导向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能让大学生体验创业全过程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了解创业部门的职能划分</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大学生</a:t>
            </a:r>
            <a:r>
              <a:rPr lang="zh-CN" altLang="en-US" sz="2000" dirty="0">
                <a:solidFill>
                  <a:schemeClr val="tx1">
                    <a:lumMod val="75000"/>
                    <a:lumOff val="25000"/>
                  </a:schemeClr>
                </a:solidFill>
                <a:latin typeface="微软雅黑" pitchFamily="34" charset="-122"/>
                <a:ea typeface="微软雅黑" pitchFamily="34" charset="-122"/>
              </a:rPr>
              <a:t>创新创业大赛从</a:t>
            </a:r>
            <a:r>
              <a:rPr lang="zh-CN" altLang="en-US" sz="2000" dirty="0" smtClean="0">
                <a:solidFill>
                  <a:schemeClr val="tx1">
                    <a:lumMod val="75000"/>
                    <a:lumOff val="25000"/>
                  </a:schemeClr>
                </a:solidFill>
                <a:latin typeface="微软雅黑" pitchFamily="34" charset="-122"/>
                <a:ea typeface="微软雅黑" pitchFamily="34" charset="-122"/>
              </a:rPr>
              <a:t>创意</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创业者</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创业团队</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创业机会的识别与利用</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创业风险的识别与防控</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商业模式的</a:t>
            </a:r>
            <a:r>
              <a:rPr lang="zh-CN" altLang="en-US" sz="2000" dirty="0" smtClean="0">
                <a:solidFill>
                  <a:schemeClr val="tx1">
                    <a:lumMod val="75000"/>
                    <a:lumOff val="25000"/>
                  </a:schemeClr>
                </a:solidFill>
                <a:latin typeface="微软雅黑" pitchFamily="34" charset="-122"/>
                <a:ea typeface="微软雅黑" pitchFamily="34" charset="-122"/>
              </a:rPr>
              <a:t>探索</a:t>
            </a:r>
            <a:r>
              <a:rPr lang="zh-CN" altLang="en-US" sz="2000" dirty="0">
                <a:solidFill>
                  <a:schemeClr val="tx1">
                    <a:lumMod val="75000"/>
                    <a:lumOff val="25000"/>
                  </a:schemeClr>
                </a:solidFill>
                <a:latin typeface="微软雅黑" pitchFamily="34" charset="-122"/>
                <a:ea typeface="微软雅黑" pitchFamily="34" charset="-122"/>
              </a:rPr>
              <a:t>与开发</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资源整合与创业融资</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新企业的开办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从产品研发</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生产服务</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市场营销</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人力资源</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资本财务</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综合行政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从行业链</a:t>
            </a:r>
            <a:r>
              <a:rPr lang="zh-CN" altLang="en-US" sz="2000" dirty="0" smtClean="0">
                <a:solidFill>
                  <a:schemeClr val="tx1">
                    <a:lumMod val="75000"/>
                    <a:lumOff val="25000"/>
                  </a:schemeClr>
                </a:solidFill>
                <a:latin typeface="微软雅黑" pitchFamily="34" charset="-122"/>
                <a:ea typeface="微软雅黑" pitchFamily="34" charset="-122"/>
              </a:rPr>
              <a:t>、产业</a:t>
            </a:r>
            <a:r>
              <a:rPr lang="zh-CN" altLang="en-US" sz="2000" dirty="0">
                <a:solidFill>
                  <a:schemeClr val="tx1">
                    <a:lumMod val="75000"/>
                    <a:lumOff val="25000"/>
                  </a:schemeClr>
                </a:solidFill>
                <a:latin typeface="微软雅黑" pitchFamily="34" charset="-122"/>
                <a:ea typeface="微软雅黑" pitchFamily="34" charset="-122"/>
              </a:rPr>
              <a:t>链让大学生更深层次理解企业的创办</a:t>
            </a:r>
            <a:r>
              <a:rPr lang="zh-CN" altLang="en-US" sz="2000" dirty="0" smtClean="0">
                <a:solidFill>
                  <a:schemeClr val="tx1">
                    <a:lumMod val="75000"/>
                    <a:lumOff val="25000"/>
                  </a:schemeClr>
                </a:solidFill>
                <a:latin typeface="微软雅黑" pitchFamily="34" charset="-122"/>
                <a:ea typeface="微软雅黑" pitchFamily="34" charset="-122"/>
              </a:rPr>
              <a:t>、运营</a:t>
            </a:r>
            <a:r>
              <a:rPr lang="zh-CN" altLang="en-US" sz="2000" dirty="0">
                <a:solidFill>
                  <a:schemeClr val="tx1">
                    <a:lumMod val="75000"/>
                    <a:lumOff val="25000"/>
                  </a:schemeClr>
                </a:solidFill>
                <a:latin typeface="微软雅黑" pitchFamily="34" charset="-122"/>
                <a:ea typeface="微软雅黑" pitchFamily="34" charset="-122"/>
              </a:rPr>
              <a:t>与发展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满足大学生适应社会的需要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提升大学生就业创业的能力。</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创新创业大赛与大学生创新创业能力的路径探析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312055" y="932934"/>
            <a:ext cx="8202887" cy="430374"/>
          </a:xfrm>
          <a:prstGeom prst="rect">
            <a:avLst/>
          </a:prstGeom>
        </p:spPr>
        <p:txBody>
          <a:bodyPr wrap="none">
            <a:spAutoFit/>
          </a:bodyPr>
          <a:lstStyle/>
          <a:p>
            <a:pPr indent="457200" algn="just">
              <a:lnSpc>
                <a:spcPct val="120000"/>
              </a:lnSpc>
              <a:spcBef>
                <a:spcPct val="0"/>
              </a:spcBef>
            </a:pPr>
            <a:r>
              <a:rPr lang="en-US" altLang="zh-CN" sz="2000" b="1" dirty="0" smtClean="0">
                <a:solidFill>
                  <a:schemeClr val="accent2"/>
                </a:solidFill>
                <a:latin typeface="微软雅黑" pitchFamily="34" charset="-122"/>
                <a:ea typeface="微软雅黑" pitchFamily="34" charset="-122"/>
              </a:rPr>
              <a:t>(</a:t>
            </a:r>
            <a:r>
              <a:rPr lang="zh-CN" altLang="en-US" sz="2000" b="1" dirty="0">
                <a:solidFill>
                  <a:schemeClr val="accent2"/>
                </a:solidFill>
                <a:latin typeface="微软雅黑" pitchFamily="34" charset="-122"/>
                <a:ea typeface="微软雅黑" pitchFamily="34" charset="-122"/>
              </a:rPr>
              <a:t>三</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培养与强化基于行业企业研究的大学生创业就业职务能力体系</a:t>
            </a:r>
          </a:p>
        </p:txBody>
      </p:sp>
    </p:spTree>
    <p:extLst>
      <p:ext uri="{BB962C8B-B14F-4D97-AF65-F5344CB8AC3E}">
        <p14:creationId xmlns:p14="http://schemas.microsoft.com/office/powerpoint/2010/main" val="10112510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1107992"/>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第二</a:t>
            </a:r>
            <a:r>
              <a:rPr lang="zh-CN" altLang="en-US" sz="3200" b="1" dirty="0" smtClean="0">
                <a:solidFill>
                  <a:schemeClr val="accent1"/>
                </a:solidFill>
                <a:latin typeface="微软雅黑" pitchFamily="34" charset="-122"/>
                <a:ea typeface="微软雅黑" pitchFamily="34" charset="-122"/>
              </a:rPr>
              <a:t>节  中国</a:t>
            </a:r>
            <a:r>
              <a:rPr lang="zh-CN" altLang="en-US" sz="3200" b="1" dirty="0">
                <a:solidFill>
                  <a:schemeClr val="accent1"/>
                </a:solidFill>
                <a:latin typeface="微软雅黑" pitchFamily="34" charset="-122"/>
                <a:ea typeface="微软雅黑" pitchFamily="34" charset="-122"/>
              </a:rPr>
              <a:t>“互联网</a:t>
            </a:r>
            <a:r>
              <a:rPr lang="en-US" altLang="zh-CN" sz="3200" b="1" dirty="0">
                <a:solidFill>
                  <a:schemeClr val="accent1"/>
                </a:solidFill>
                <a:latin typeface="微软雅黑" pitchFamily="34" charset="-122"/>
                <a:ea typeface="微软雅黑" pitchFamily="34" charset="-122"/>
              </a:rPr>
              <a:t>+”</a:t>
            </a:r>
            <a:r>
              <a:rPr lang="zh-CN" altLang="en-US" sz="3200" b="1" dirty="0" smtClean="0">
                <a:solidFill>
                  <a:schemeClr val="accent1"/>
                </a:solidFill>
                <a:latin typeface="微软雅黑" pitchFamily="34" charset="-122"/>
                <a:ea typeface="微软雅黑" pitchFamily="34" charset="-122"/>
              </a:rPr>
              <a:t>大学生</a:t>
            </a:r>
            <a:r>
              <a:rPr lang="en-US" altLang="zh-CN" sz="3200" b="1" dirty="0">
                <a:solidFill>
                  <a:schemeClr val="accent1"/>
                </a:solidFill>
                <a:latin typeface="微软雅黑" pitchFamily="34" charset="-122"/>
                <a:ea typeface="微软雅黑" pitchFamily="34" charset="-122"/>
              </a:rPr>
              <a:t/>
            </a:r>
            <a:br>
              <a:rPr lang="en-US" altLang="zh-CN" sz="3200" b="1" dirty="0">
                <a:solidFill>
                  <a:schemeClr val="accent1"/>
                </a:solidFill>
                <a:latin typeface="微软雅黑" pitchFamily="34" charset="-122"/>
                <a:ea typeface="微软雅黑" pitchFamily="34" charset="-122"/>
              </a:rPr>
            </a:br>
            <a:r>
              <a:rPr lang="zh-CN" altLang="en-US" sz="3200" b="1" dirty="0" smtClean="0">
                <a:solidFill>
                  <a:schemeClr val="accent1"/>
                </a:solidFill>
                <a:latin typeface="微软雅黑" pitchFamily="34" charset="-122"/>
                <a:ea typeface="微软雅黑" pitchFamily="34" charset="-122"/>
              </a:rPr>
              <a:t>创新</a:t>
            </a:r>
            <a:r>
              <a:rPr lang="zh-CN" altLang="en-US" sz="3200" b="1" dirty="0">
                <a:solidFill>
                  <a:schemeClr val="accent1"/>
                </a:solidFill>
                <a:latin typeface="微软雅黑" pitchFamily="34" charset="-122"/>
                <a:ea typeface="微软雅黑" pitchFamily="34" charset="-122"/>
              </a:rPr>
              <a:t>创业大赛</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5093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0905302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54150" y="1270000"/>
            <a:ext cx="1574800"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485177" y="1331535"/>
            <a:ext cx="1613623" cy="430893"/>
          </a:xfrm>
          <a:prstGeom prst="rect">
            <a:avLst/>
          </a:prstGeom>
          <a:noFill/>
        </p:spPr>
        <p:txBody>
          <a:bodyPr wrap="square" lIns="121926" tIns="60963" rIns="121926" bIns="60963" rtlCol="0">
            <a:spAutoFit/>
          </a:bodyPr>
          <a:lstStyle/>
          <a:p>
            <a:r>
              <a:rPr lang="zh-CN" altLang="en-US" sz="2000" b="1" dirty="0">
                <a:solidFill>
                  <a:schemeClr val="bg1"/>
                </a:solidFill>
                <a:latin typeface="微软雅黑"/>
                <a:ea typeface="微软雅黑"/>
                <a:cs typeface="+mn-ea"/>
                <a:sym typeface="微软雅黑"/>
              </a:rPr>
              <a:t>大赛</a:t>
            </a:r>
            <a:r>
              <a:rPr lang="zh-CN" altLang="en-US" sz="2000" b="1" dirty="0" smtClean="0">
                <a:solidFill>
                  <a:schemeClr val="bg1"/>
                </a:solidFill>
                <a:latin typeface="微软雅黑"/>
                <a:ea typeface="微软雅黑"/>
                <a:cs typeface="+mn-ea"/>
                <a:sym typeface="微软雅黑"/>
              </a:rPr>
              <a:t>的目的</a:t>
            </a:r>
            <a:endParaRPr lang="zh-CN" altLang="en-US" sz="2000" b="1" dirty="0">
              <a:solidFill>
                <a:schemeClr val="bg1"/>
              </a:solidFill>
              <a:latin typeface="微软雅黑"/>
              <a:ea typeface="微软雅黑"/>
              <a:cs typeface="+mn-ea"/>
              <a:sym typeface="微软雅黑"/>
            </a:endParaRPr>
          </a:p>
        </p:txBody>
      </p:sp>
      <p:sp>
        <p:nvSpPr>
          <p:cNvPr id="18" name="矩形 17"/>
          <p:cNvSpPr/>
          <p:nvPr/>
        </p:nvSpPr>
        <p:spPr>
          <a:xfrm>
            <a:off x="1460500" y="3105150"/>
            <a:ext cx="154737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 name="矩形 2"/>
          <p:cNvSpPr/>
          <p:nvPr/>
        </p:nvSpPr>
        <p:spPr>
          <a:xfrm>
            <a:off x="3168650" y="1082768"/>
            <a:ext cx="75882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深化高等教育综合改革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激发大学生的创造力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培养</a:t>
            </a:r>
            <a:r>
              <a:rPr lang="zh-CN" altLang="en-US" sz="2000" dirty="0" smtClean="0">
                <a:solidFill>
                  <a:schemeClr val="tx1">
                    <a:lumMod val="75000"/>
                    <a:lumOff val="25000"/>
                  </a:schemeClr>
                </a:solidFill>
                <a:latin typeface="微软雅黑" pitchFamily="34" charset="-122"/>
                <a:ea typeface="微软雅黑" pitchFamily="34" charset="-122"/>
              </a:rPr>
              <a:t>造就“</a:t>
            </a:r>
            <a:r>
              <a:rPr lang="zh-CN" altLang="en-US" sz="2000" dirty="0">
                <a:solidFill>
                  <a:schemeClr val="tx1">
                    <a:lumMod val="75000"/>
                    <a:lumOff val="25000"/>
                  </a:schemeClr>
                </a:solidFill>
                <a:latin typeface="微软雅黑" pitchFamily="34" charset="-122"/>
                <a:ea typeface="微软雅黑" pitchFamily="34" charset="-122"/>
              </a:rPr>
              <a:t>大众创业</a:t>
            </a:r>
            <a:r>
              <a:rPr lang="zh-CN" altLang="en-US" sz="2000" dirty="0" smtClean="0">
                <a:solidFill>
                  <a:schemeClr val="tx1">
                    <a:lumMod val="75000"/>
                    <a:lumOff val="25000"/>
                  </a:schemeClr>
                </a:solidFill>
                <a:latin typeface="微软雅黑" pitchFamily="34" charset="-122"/>
                <a:ea typeface="微软雅黑" pitchFamily="34" charset="-122"/>
              </a:rPr>
              <a:t>、万众</a:t>
            </a:r>
            <a:r>
              <a:rPr lang="zh-CN" altLang="en-US" sz="2000" dirty="0">
                <a:solidFill>
                  <a:schemeClr val="tx1">
                    <a:lumMod val="75000"/>
                    <a:lumOff val="25000"/>
                  </a:schemeClr>
                </a:solidFill>
                <a:latin typeface="微软雅黑" pitchFamily="34" charset="-122"/>
                <a:ea typeface="微软雅黑" pitchFamily="34" charset="-122"/>
              </a:rPr>
              <a:t>创新</a:t>
            </a:r>
            <a:r>
              <a:rPr lang="zh-CN" altLang="en-US" sz="2000" dirty="0" smtClean="0">
                <a:solidFill>
                  <a:schemeClr val="tx1">
                    <a:lumMod val="75000"/>
                    <a:lumOff val="25000"/>
                  </a:schemeClr>
                </a:solidFill>
                <a:latin typeface="微软雅黑" pitchFamily="34" charset="-122"/>
                <a:ea typeface="微软雅黑" pitchFamily="34" charset="-122"/>
              </a:rPr>
              <a:t>”生力军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鼓励广大青年扎根中国大地了解国情民情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在创新创业中增长智慧才干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a:t>
            </a:r>
            <a:r>
              <a:rPr lang="zh-CN" altLang="en-US" sz="2000" dirty="0" smtClean="0">
                <a:solidFill>
                  <a:schemeClr val="tx1">
                    <a:lumMod val="75000"/>
                    <a:lumOff val="25000"/>
                  </a:schemeClr>
                </a:solidFill>
                <a:latin typeface="微软雅黑" pitchFamily="34" charset="-122"/>
                <a:ea typeface="微软雅黑" pitchFamily="34" charset="-122"/>
              </a:rPr>
              <a:t>艰苦奋斗</a:t>
            </a:r>
            <a:r>
              <a:rPr lang="zh-CN" altLang="en-US" sz="2000" dirty="0">
                <a:solidFill>
                  <a:schemeClr val="tx1">
                    <a:lumMod val="75000"/>
                    <a:lumOff val="25000"/>
                  </a:schemeClr>
                </a:solidFill>
                <a:latin typeface="微软雅黑" pitchFamily="34" charset="-122"/>
                <a:ea typeface="微软雅黑" pitchFamily="34" charset="-122"/>
              </a:rPr>
              <a:t>中锤炼意志品质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把激昂的青春梦融入伟大的中国梦。</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3168650" y="2895600"/>
            <a:ext cx="770255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重在把大赛</a:t>
            </a:r>
            <a:r>
              <a:rPr lang="zh-CN" altLang="en-US" sz="2000" dirty="0" smtClean="0">
                <a:solidFill>
                  <a:schemeClr val="tx1">
                    <a:lumMod val="75000"/>
                    <a:lumOff val="25000"/>
                  </a:schemeClr>
                </a:solidFill>
                <a:latin typeface="微软雅黑" pitchFamily="34" charset="-122"/>
                <a:ea typeface="微软雅黑" pitchFamily="34" charset="-122"/>
              </a:rPr>
              <a:t>作为深化</a:t>
            </a:r>
            <a:r>
              <a:rPr lang="zh-CN" altLang="en-US" sz="2000" dirty="0">
                <a:solidFill>
                  <a:schemeClr val="tx1">
                    <a:lumMod val="75000"/>
                    <a:lumOff val="25000"/>
                  </a:schemeClr>
                </a:solidFill>
                <a:latin typeface="微软雅黑" pitchFamily="34" charset="-122"/>
                <a:ea typeface="微软雅黑" pitchFamily="34" charset="-122"/>
              </a:rPr>
              <a:t>创新创业教育改革的重要抓手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引导各地各高校主动服务国家战略和区域发展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积极开展</a:t>
            </a:r>
            <a:r>
              <a:rPr lang="zh-CN" altLang="en-US" sz="2000" dirty="0">
                <a:solidFill>
                  <a:schemeClr val="tx1">
                    <a:lumMod val="75000"/>
                    <a:lumOff val="25000"/>
                  </a:schemeClr>
                </a:solidFill>
                <a:latin typeface="微软雅黑" pitchFamily="34" charset="-122"/>
                <a:ea typeface="微软雅黑" pitchFamily="34" charset="-122"/>
              </a:rPr>
              <a:t>教育教学改革探索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切实提高高校学生的创新精神</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意识和创新创业能力。</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1472838" y="3159428"/>
            <a:ext cx="1562462" cy="430893"/>
          </a:xfrm>
          <a:prstGeom prst="rect">
            <a:avLst/>
          </a:prstGeom>
          <a:noFill/>
        </p:spPr>
        <p:txBody>
          <a:bodyPr wrap="square" lIns="121926" tIns="60963" rIns="121926" bIns="60963" rtlCol="0">
            <a:spAutoFit/>
          </a:bodyPr>
          <a:lstStyle/>
          <a:p>
            <a:r>
              <a:rPr lang="zh-CN" altLang="en-US" sz="2000" b="1" dirty="0">
                <a:solidFill>
                  <a:schemeClr val="bg1"/>
                </a:solidFill>
                <a:latin typeface="微软雅黑"/>
                <a:ea typeface="微软雅黑"/>
                <a:cs typeface="+mn-ea"/>
                <a:sym typeface="微软雅黑"/>
              </a:rPr>
              <a:t>大赛的任务</a:t>
            </a:r>
            <a:endParaRPr lang="zh-CN" altLang="en-US" sz="2000" b="1" dirty="0">
              <a:solidFill>
                <a:schemeClr val="bg1"/>
              </a:solidFill>
              <a:latin typeface="微软雅黑"/>
              <a:ea typeface="微软雅黑"/>
              <a:cs typeface="+mn-ea"/>
              <a:sym typeface="微软雅黑"/>
            </a:endParaRPr>
          </a:p>
        </p:txBody>
      </p:sp>
      <p:sp>
        <p:nvSpPr>
          <p:cNvPr id="14" name="矩形 13"/>
          <p:cNvSpPr/>
          <p:nvPr/>
        </p:nvSpPr>
        <p:spPr>
          <a:xfrm>
            <a:off x="1454150" y="4622979"/>
            <a:ext cx="1547372" cy="7929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5" name="矩形 14"/>
          <p:cNvSpPr/>
          <p:nvPr/>
        </p:nvSpPr>
        <p:spPr>
          <a:xfrm>
            <a:off x="3162300" y="4413429"/>
            <a:ext cx="77025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推动创新创业教育与思想政治教育紧密结合</a:t>
            </a:r>
            <a:r>
              <a:rPr lang="zh-CN" altLang="en-US" sz="2000" dirty="0" smtClean="0">
                <a:solidFill>
                  <a:schemeClr val="tx1">
                    <a:lumMod val="75000"/>
                    <a:lumOff val="25000"/>
                  </a:schemeClr>
                </a:solidFill>
                <a:latin typeface="微软雅黑" pitchFamily="34" charset="-122"/>
                <a:ea typeface="微软雅黑" pitchFamily="34" charset="-122"/>
              </a:rPr>
              <a:t>、与</a:t>
            </a:r>
            <a:r>
              <a:rPr lang="zh-CN" altLang="en-US" sz="2000" dirty="0">
                <a:solidFill>
                  <a:schemeClr val="tx1">
                    <a:lumMod val="75000"/>
                    <a:lumOff val="25000"/>
                  </a:schemeClr>
                </a:solidFill>
                <a:latin typeface="微软雅黑" pitchFamily="34" charset="-122"/>
                <a:ea typeface="微软雅黑" pitchFamily="34" charset="-122"/>
              </a:rPr>
              <a:t>专业教育深度融合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促进</a:t>
            </a:r>
            <a:r>
              <a:rPr lang="zh-CN" altLang="en-US" sz="2000" dirty="0" smtClean="0">
                <a:solidFill>
                  <a:schemeClr val="tx1">
                    <a:lumMod val="75000"/>
                    <a:lumOff val="25000"/>
                  </a:schemeClr>
                </a:solidFill>
                <a:latin typeface="微软雅黑" pitchFamily="34" charset="-122"/>
                <a:ea typeface="微软雅黑" pitchFamily="34" charset="-122"/>
              </a:rPr>
              <a:t>学生</a:t>
            </a:r>
            <a:r>
              <a:rPr lang="zh-CN" altLang="en-US" sz="2000" dirty="0">
                <a:solidFill>
                  <a:schemeClr val="tx1">
                    <a:lumMod val="75000"/>
                    <a:lumOff val="25000"/>
                  </a:schemeClr>
                </a:solidFill>
                <a:latin typeface="微软雅黑" pitchFamily="34" charset="-122"/>
                <a:ea typeface="微软雅黑" pitchFamily="34" charset="-122"/>
              </a:rPr>
              <a:t>全面发展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努力成为德才兼备的有为人才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推动赛事成果转化和产学研用紧密结合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促进“互联网</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业态形成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服务经济高质量发展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以创新引领创业</a:t>
            </a:r>
            <a:r>
              <a:rPr lang="zh-CN" altLang="en-US" sz="2000" dirty="0" smtClean="0">
                <a:solidFill>
                  <a:schemeClr val="tx1">
                    <a:lumMod val="75000"/>
                    <a:lumOff val="25000"/>
                  </a:schemeClr>
                </a:solidFill>
                <a:latin typeface="微软雅黑" pitchFamily="34" charset="-122"/>
                <a:ea typeface="微软雅黑" pitchFamily="34" charset="-122"/>
              </a:rPr>
              <a:t>、以</a:t>
            </a:r>
            <a:r>
              <a:rPr lang="zh-CN" altLang="en-US" sz="2000" dirty="0">
                <a:solidFill>
                  <a:schemeClr val="tx1">
                    <a:lumMod val="75000"/>
                    <a:lumOff val="25000"/>
                  </a:schemeClr>
                </a:solidFill>
                <a:latin typeface="微软雅黑" pitchFamily="34" charset="-122"/>
                <a:ea typeface="微软雅黑" pitchFamily="34" charset="-122"/>
              </a:rPr>
              <a:t>创业带动就业</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努力</a:t>
            </a:r>
            <a:r>
              <a:rPr lang="zh-CN" altLang="en-US" sz="2000" dirty="0">
                <a:solidFill>
                  <a:schemeClr val="tx1">
                    <a:lumMod val="75000"/>
                    <a:lumOff val="25000"/>
                  </a:schemeClr>
                </a:solidFill>
                <a:latin typeface="微软雅黑" pitchFamily="34" charset="-122"/>
                <a:ea typeface="微软雅黑" pitchFamily="34" charset="-122"/>
              </a:rPr>
              <a:t>形成高校毕业生更高质量创业就业的新局面。</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1466488" y="4677257"/>
            <a:ext cx="1562462" cy="738670"/>
          </a:xfrm>
          <a:prstGeom prst="rect">
            <a:avLst/>
          </a:prstGeom>
          <a:noFill/>
        </p:spPr>
        <p:txBody>
          <a:bodyPr wrap="square" lIns="121926" tIns="60963" rIns="121926" bIns="60963" rtlCol="0">
            <a:spAutoFit/>
          </a:bodyPr>
          <a:lstStyle/>
          <a:p>
            <a:pPr algn="ctr"/>
            <a:r>
              <a:rPr lang="zh-CN" altLang="en-US" sz="2000" b="1" dirty="0" smtClean="0">
                <a:solidFill>
                  <a:schemeClr val="bg1"/>
                </a:solidFill>
                <a:latin typeface="微软雅黑"/>
                <a:ea typeface="微软雅黑"/>
                <a:cs typeface="+mn-ea"/>
                <a:sym typeface="微软雅黑"/>
              </a:rPr>
              <a:t>本次大赛</a:t>
            </a:r>
            <a:r>
              <a:rPr lang="en-US" altLang="zh-CN" sz="2000" b="1" dirty="0" smtClean="0">
                <a:solidFill>
                  <a:schemeClr val="bg1"/>
                </a:solidFill>
                <a:latin typeface="微软雅黑"/>
                <a:ea typeface="微软雅黑"/>
                <a:cs typeface="+mn-ea"/>
                <a:sym typeface="微软雅黑"/>
              </a:rPr>
              <a:t/>
            </a:r>
            <a:br>
              <a:rPr lang="en-US" altLang="zh-CN" sz="2000" b="1" dirty="0" smtClean="0">
                <a:solidFill>
                  <a:schemeClr val="bg1"/>
                </a:solidFill>
                <a:latin typeface="微软雅黑"/>
                <a:ea typeface="微软雅黑"/>
                <a:cs typeface="+mn-ea"/>
                <a:sym typeface="微软雅黑"/>
              </a:rPr>
            </a:br>
            <a:r>
              <a:rPr lang="zh-CN" altLang="en-US" sz="2000" b="1" dirty="0" smtClean="0">
                <a:solidFill>
                  <a:schemeClr val="bg1"/>
                </a:solidFill>
                <a:latin typeface="微软雅黑"/>
                <a:ea typeface="微软雅黑"/>
                <a:cs typeface="+mn-ea"/>
                <a:sym typeface="微软雅黑"/>
              </a:rPr>
              <a:t>的目标</a:t>
            </a:r>
            <a:endParaRPr lang="zh-CN" altLang="en-US" sz="2000" b="1" dirty="0">
              <a:solidFill>
                <a:schemeClr val="bg1"/>
              </a:solidFill>
              <a:latin typeface="微软雅黑"/>
              <a:ea typeface="微软雅黑"/>
              <a:cs typeface="+mn-ea"/>
              <a:sym typeface="微软雅黑"/>
            </a:endParaRPr>
          </a:p>
        </p:txBody>
      </p:sp>
    </p:spTree>
    <p:extLst>
      <p:ext uri="{BB962C8B-B14F-4D97-AF65-F5344CB8AC3E}">
        <p14:creationId xmlns:p14="http://schemas.microsoft.com/office/powerpoint/2010/main" val="216194478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Effect transition="in" filter="fade">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8" grpId="0" animBg="1"/>
      <p:bldP spid="3" grpId="0"/>
      <p:bldP spid="4" grpId="0"/>
      <p:bldP spid="17" grpId="0"/>
      <p:bldP spid="14" grpId="0" animBg="1"/>
      <p:bldP spid="15"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7531101" y="942209"/>
            <a:ext cx="4660900" cy="2570426"/>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59" name="Freeform 7"/>
          <p:cNvSpPr>
            <a:spLocks noEditPoints="1"/>
          </p:cNvSpPr>
          <p:nvPr/>
        </p:nvSpPr>
        <p:spPr bwMode="auto">
          <a:xfrm>
            <a:off x="3848100" y="1636689"/>
            <a:ext cx="8343901" cy="209826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0" name="Freeform 8"/>
          <p:cNvSpPr>
            <a:spLocks noEditPoints="1"/>
          </p:cNvSpPr>
          <p:nvPr/>
        </p:nvSpPr>
        <p:spPr bwMode="auto">
          <a:xfrm>
            <a:off x="3073400" y="3525339"/>
            <a:ext cx="9118600" cy="749531"/>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1" name="Freeform 9"/>
          <p:cNvSpPr>
            <a:spLocks noEditPoints="1"/>
          </p:cNvSpPr>
          <p:nvPr/>
        </p:nvSpPr>
        <p:spPr bwMode="auto">
          <a:xfrm>
            <a:off x="4053418" y="4061020"/>
            <a:ext cx="8138584" cy="2098265"/>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2" name="Freeform 10"/>
          <p:cNvSpPr>
            <a:spLocks noEditPoints="1"/>
          </p:cNvSpPr>
          <p:nvPr/>
        </p:nvSpPr>
        <p:spPr bwMode="auto">
          <a:xfrm>
            <a:off x="7531101" y="4287574"/>
            <a:ext cx="4660900" cy="2570426"/>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8" name="Text Box 16"/>
          <p:cNvSpPr txBox="1">
            <a:spLocks noChangeArrowheads="1"/>
          </p:cNvSpPr>
          <p:nvPr/>
        </p:nvSpPr>
        <p:spPr bwMode="auto">
          <a:xfrm>
            <a:off x="4053417" y="1817331"/>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2</a:t>
            </a:r>
          </a:p>
        </p:txBody>
      </p:sp>
      <p:sp>
        <p:nvSpPr>
          <p:cNvPr id="23569" name="Text Box 17"/>
          <p:cNvSpPr txBox="1">
            <a:spLocks noChangeArrowheads="1"/>
          </p:cNvSpPr>
          <p:nvPr/>
        </p:nvSpPr>
        <p:spPr bwMode="auto">
          <a:xfrm>
            <a:off x="4247867" y="557278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4</a:t>
            </a:r>
          </a:p>
        </p:txBody>
      </p:sp>
      <p:sp>
        <p:nvSpPr>
          <p:cNvPr id="23570" name="Text Box 18"/>
          <p:cNvSpPr txBox="1">
            <a:spLocks noChangeArrowheads="1"/>
          </p:cNvSpPr>
          <p:nvPr/>
        </p:nvSpPr>
        <p:spPr bwMode="auto">
          <a:xfrm>
            <a:off x="7696200" y="153717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1</a:t>
            </a:r>
          </a:p>
        </p:txBody>
      </p:sp>
      <p:sp>
        <p:nvSpPr>
          <p:cNvPr id="23571" name="Text Box 19"/>
          <p:cNvSpPr txBox="1">
            <a:spLocks noChangeArrowheads="1"/>
          </p:cNvSpPr>
          <p:nvPr/>
        </p:nvSpPr>
        <p:spPr bwMode="auto">
          <a:xfrm>
            <a:off x="7696200" y="577816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latin typeface="微软雅黑"/>
                <a:ea typeface="微软雅黑"/>
                <a:cs typeface="+mn-ea"/>
                <a:sym typeface="微软雅黑"/>
              </a:rPr>
              <a:t>5</a:t>
            </a:r>
          </a:p>
        </p:txBody>
      </p:sp>
      <p:sp>
        <p:nvSpPr>
          <p:cNvPr id="23572" name="Text Box 20"/>
          <p:cNvSpPr txBox="1">
            <a:spLocks noChangeArrowheads="1"/>
          </p:cNvSpPr>
          <p:nvPr/>
        </p:nvSpPr>
        <p:spPr bwMode="auto">
          <a:xfrm>
            <a:off x="3225800" y="365449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3</a:t>
            </a:r>
          </a:p>
        </p:txBody>
      </p:sp>
      <p:sp>
        <p:nvSpPr>
          <p:cNvPr id="20" name="矩形 19"/>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6" name="等腰三角形 2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矩形 27"/>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122710" y="2290483"/>
            <a:ext cx="2480733"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“青年红色筑梦之旅” 活动。</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3" name="矩形 2"/>
          <p:cNvSpPr/>
          <p:nvPr/>
        </p:nvSpPr>
        <p:spPr>
          <a:xfrm>
            <a:off x="4636768" y="2352883"/>
            <a:ext cx="3048000"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a:t>
            </a:r>
            <a:r>
              <a:rPr lang="en-US" altLang="zh-CN" dirty="0">
                <a:solidFill>
                  <a:schemeClr val="tx1">
                    <a:lumMod val="75000"/>
                    <a:lumOff val="25000"/>
                  </a:schemeClr>
                </a:solidFill>
                <a:latin typeface="微软雅黑" pitchFamily="34" charset="-122"/>
                <a:ea typeface="微软雅黑" pitchFamily="34" charset="-122"/>
              </a:rPr>
              <a:t>21 </a:t>
            </a:r>
            <a:r>
              <a:rPr lang="zh-CN" altLang="en-US" dirty="0">
                <a:solidFill>
                  <a:schemeClr val="tx1">
                    <a:lumMod val="75000"/>
                    <a:lumOff val="25000"/>
                  </a:schemeClr>
                </a:solidFill>
                <a:latin typeface="微软雅黑" pitchFamily="34" charset="-122"/>
                <a:ea typeface="微软雅黑" pitchFamily="34" charset="-122"/>
              </a:rPr>
              <a:t>世纪海上丝绸之路” 系列</a:t>
            </a:r>
            <a:r>
              <a:rPr lang="zh-CN" altLang="en-US" dirty="0" smtClean="0">
                <a:solidFill>
                  <a:schemeClr val="tx1">
                    <a:lumMod val="75000"/>
                    <a:lumOff val="25000"/>
                  </a:schemeClr>
                </a:solidFill>
                <a:latin typeface="微软雅黑" pitchFamily="34" charset="-122"/>
                <a:ea typeface="微软雅黑" pitchFamily="34" charset="-122"/>
              </a:rPr>
              <a:t>活动。</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177800" y="3193879"/>
            <a:ext cx="2895600"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“大学生创客秀” </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大学生创新创业成果展</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4636768" y="4295809"/>
            <a:ext cx="2962066" cy="1421928"/>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改革开放 </a:t>
            </a:r>
            <a:r>
              <a:rPr lang="en-US" altLang="zh-CN" dirty="0">
                <a:solidFill>
                  <a:schemeClr val="tx1">
                    <a:lumMod val="75000"/>
                    <a:lumOff val="25000"/>
                  </a:schemeClr>
                </a:solidFill>
                <a:latin typeface="微软雅黑" pitchFamily="34" charset="-122"/>
                <a:ea typeface="微软雅黑" pitchFamily="34" charset="-122"/>
              </a:rPr>
              <a:t>40 </a:t>
            </a:r>
            <a:r>
              <a:rPr lang="zh-CN" altLang="en-US" dirty="0">
                <a:solidFill>
                  <a:schemeClr val="tx1">
                    <a:lumMod val="75000"/>
                    <a:lumOff val="25000"/>
                  </a:schemeClr>
                </a:solidFill>
                <a:latin typeface="微软雅黑" pitchFamily="34" charset="-122"/>
                <a:ea typeface="微软雅黑" pitchFamily="34" charset="-122"/>
              </a:rPr>
              <a:t>年优秀企业家对话大学生创业者 </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互联网</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产</a:t>
            </a:r>
            <a:r>
              <a:rPr lang="zh-CN" altLang="en-US" dirty="0">
                <a:solidFill>
                  <a:schemeClr val="tx1">
                    <a:lumMod val="75000"/>
                    <a:lumOff val="25000"/>
                  </a:schemeClr>
                </a:solidFill>
                <a:latin typeface="微软雅黑" pitchFamily="34" charset="-122"/>
                <a:ea typeface="微软雅黑" pitchFamily="34" charset="-122"/>
              </a:rPr>
              <a:t>学合作协同育人</a:t>
            </a:r>
            <a:r>
              <a:rPr lang="zh-CN" altLang="en-US" dirty="0" smtClean="0">
                <a:solidFill>
                  <a:schemeClr val="tx1">
                    <a:lumMod val="75000"/>
                    <a:lumOff val="25000"/>
                  </a:schemeClr>
                </a:solidFill>
                <a:latin typeface="微软雅黑" pitchFamily="34" charset="-122"/>
                <a:ea typeface="微软雅黑" pitchFamily="34" charset="-122"/>
              </a:rPr>
              <a:t>报告会</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8178800" y="4623485"/>
            <a:ext cx="2506134" cy="72898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大赛优秀项目对接巡展。 </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7" name="矩形 6"/>
          <p:cNvSpPr/>
          <p:nvPr/>
        </p:nvSpPr>
        <p:spPr>
          <a:xfrm>
            <a:off x="920750" y="397444"/>
            <a:ext cx="9764184" cy="757130"/>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本届大赛举办</a:t>
            </a:r>
            <a:r>
              <a:rPr lang="zh-CN" altLang="en-US" dirty="0" smtClean="0">
                <a:solidFill>
                  <a:schemeClr val="tx1">
                    <a:lumMod val="75000"/>
                    <a:lumOff val="25000"/>
                  </a:schemeClr>
                </a:solidFill>
                <a:latin typeface="微软雅黑" pitchFamily="34" charset="-122"/>
                <a:ea typeface="微软雅黑" pitchFamily="34" charset="-122"/>
              </a:rPr>
              <a:t>了“</a:t>
            </a:r>
            <a:r>
              <a:rPr lang="en-US" altLang="zh-CN" dirty="0" smtClean="0">
                <a:solidFill>
                  <a:schemeClr val="tx1">
                    <a:lumMod val="75000"/>
                    <a:lumOff val="25000"/>
                  </a:schemeClr>
                </a:solidFill>
                <a:latin typeface="微软雅黑" pitchFamily="34" charset="-122"/>
                <a:ea typeface="微软雅黑" pitchFamily="34" charset="-122"/>
              </a:rPr>
              <a:t>1+5”</a:t>
            </a:r>
            <a:r>
              <a:rPr lang="zh-CN" altLang="en-US" dirty="0" smtClean="0">
                <a:solidFill>
                  <a:schemeClr val="tx1">
                    <a:lumMod val="75000"/>
                    <a:lumOff val="25000"/>
                  </a:schemeClr>
                </a:solidFill>
                <a:latin typeface="微软雅黑" pitchFamily="34" charset="-122"/>
                <a:ea typeface="微软雅黑" pitchFamily="34" charset="-122"/>
              </a:rPr>
              <a:t>系列</a:t>
            </a:r>
            <a:r>
              <a:rPr lang="zh-CN" altLang="en-US" dirty="0">
                <a:solidFill>
                  <a:schemeClr val="tx1">
                    <a:lumMod val="75000"/>
                    <a:lumOff val="25000"/>
                  </a:schemeClr>
                </a:solidFill>
                <a:latin typeface="微软雅黑" pitchFamily="34" charset="-122"/>
                <a:ea typeface="微软雅黑" pitchFamily="34" charset="-122"/>
              </a:rPr>
              <a:t>活动</a:t>
            </a:r>
            <a:r>
              <a:rPr lang="zh-CN" altLang="en-US" dirty="0" smtClean="0">
                <a:solidFill>
                  <a:schemeClr val="tx1">
                    <a:lumMod val="75000"/>
                    <a:lumOff val="25000"/>
                  </a:schemeClr>
                </a:solidFill>
                <a:latin typeface="微软雅黑" pitchFamily="34" charset="-122"/>
                <a:ea typeface="微软雅黑" pitchFamily="34" charset="-122"/>
              </a:rPr>
              <a:t>。“</a:t>
            </a:r>
            <a:r>
              <a:rPr lang="en-US" altLang="zh-CN" dirty="0" smtClean="0">
                <a:solidFill>
                  <a:schemeClr val="tx1">
                    <a:lumMod val="75000"/>
                    <a:lumOff val="25000"/>
                  </a:schemeClr>
                </a:solidFill>
                <a:latin typeface="微软雅黑" pitchFamily="34" charset="-122"/>
                <a:ea typeface="微软雅黑" pitchFamily="34" charset="-122"/>
              </a:rPr>
              <a:t>1”</a:t>
            </a:r>
            <a:r>
              <a:rPr lang="zh-CN" altLang="en-US" dirty="0" smtClean="0">
                <a:solidFill>
                  <a:schemeClr val="tx1">
                    <a:lumMod val="75000"/>
                    <a:lumOff val="25000"/>
                  </a:schemeClr>
                </a:solidFill>
                <a:latin typeface="微软雅黑" pitchFamily="34" charset="-122"/>
                <a:ea typeface="微软雅黑" pitchFamily="34" charset="-122"/>
              </a:rPr>
              <a:t>是</a:t>
            </a:r>
            <a:r>
              <a:rPr lang="zh-CN" altLang="en-US" dirty="0">
                <a:solidFill>
                  <a:schemeClr val="tx1">
                    <a:lumMod val="75000"/>
                    <a:lumOff val="25000"/>
                  </a:schemeClr>
                </a:solidFill>
                <a:latin typeface="微软雅黑" pitchFamily="34" charset="-122"/>
                <a:ea typeface="微软雅黑" pitchFamily="34" charset="-122"/>
              </a:rPr>
              <a:t>主体赛事</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在校赛</a:t>
            </a:r>
            <a:r>
              <a:rPr lang="zh-CN" altLang="en-US" dirty="0" smtClean="0">
                <a:solidFill>
                  <a:schemeClr val="tx1">
                    <a:lumMod val="75000"/>
                    <a:lumOff val="25000"/>
                  </a:schemeClr>
                </a:solidFill>
                <a:latin typeface="微软雅黑" pitchFamily="34" charset="-122"/>
                <a:ea typeface="微软雅黑" pitchFamily="34" charset="-122"/>
              </a:rPr>
              <a:t>、省</a:t>
            </a:r>
            <a:r>
              <a:rPr lang="zh-CN" altLang="en-US" dirty="0">
                <a:solidFill>
                  <a:schemeClr val="tx1">
                    <a:lumMod val="75000"/>
                    <a:lumOff val="25000"/>
                  </a:schemeClr>
                </a:solidFill>
                <a:latin typeface="微软雅黑" pitchFamily="34" charset="-122"/>
                <a:ea typeface="微软雅黑" pitchFamily="34" charset="-122"/>
              </a:rPr>
              <a:t>赛基础上</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举办</a:t>
            </a:r>
            <a:r>
              <a:rPr lang="zh-CN" altLang="en-US" dirty="0" smtClean="0">
                <a:solidFill>
                  <a:schemeClr val="tx1">
                    <a:lumMod val="75000"/>
                    <a:lumOff val="25000"/>
                  </a:schemeClr>
                </a:solidFill>
                <a:latin typeface="微软雅黑" pitchFamily="34" charset="-122"/>
                <a:ea typeface="微软雅黑" pitchFamily="34" charset="-122"/>
              </a:rPr>
              <a:t>全国</a:t>
            </a:r>
            <a:r>
              <a:rPr lang="zh-CN" altLang="en-US" dirty="0">
                <a:solidFill>
                  <a:schemeClr val="tx1">
                    <a:lumMod val="75000"/>
                    <a:lumOff val="25000"/>
                  </a:schemeClr>
                </a:solidFill>
                <a:latin typeface="微软雅黑" pitchFamily="34" charset="-122"/>
                <a:ea typeface="微软雅黑" pitchFamily="34" charset="-122"/>
              </a:rPr>
              <a:t>总决赛 </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含金奖争夺赛</a:t>
            </a:r>
            <a:r>
              <a:rPr lang="zh-CN" altLang="en-US" dirty="0" smtClean="0">
                <a:solidFill>
                  <a:schemeClr val="tx1">
                    <a:lumMod val="75000"/>
                    <a:lumOff val="25000"/>
                  </a:schemeClr>
                </a:solidFill>
                <a:latin typeface="微软雅黑" pitchFamily="34" charset="-122"/>
                <a:ea typeface="微软雅黑" pitchFamily="34" charset="-122"/>
              </a:rPr>
              <a:t>、四</a:t>
            </a:r>
            <a:r>
              <a:rPr lang="zh-CN" altLang="en-US" dirty="0">
                <a:solidFill>
                  <a:schemeClr val="tx1">
                    <a:lumMod val="75000"/>
                    <a:lumOff val="25000"/>
                  </a:schemeClr>
                </a:solidFill>
                <a:latin typeface="微软雅黑" pitchFamily="34" charset="-122"/>
                <a:ea typeface="微软雅黑" pitchFamily="34" charset="-122"/>
              </a:rPr>
              <a:t>强争夺赛和冠军争夺赛</a:t>
            </a:r>
            <a:r>
              <a:rPr lang="en-US" altLang="zh-CN" dirty="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a:t>
            </a:r>
            <a:r>
              <a:rPr lang="en-US" altLang="zh-CN" dirty="0" smtClean="0">
                <a:solidFill>
                  <a:schemeClr val="tx1">
                    <a:lumMod val="75000"/>
                    <a:lumOff val="25000"/>
                  </a:schemeClr>
                </a:solidFill>
                <a:latin typeface="微软雅黑" pitchFamily="34" charset="-122"/>
                <a:ea typeface="微软雅黑" pitchFamily="34" charset="-122"/>
              </a:rPr>
              <a:t>5”</a:t>
            </a:r>
            <a:r>
              <a:rPr lang="zh-CN" altLang="en-US" dirty="0" smtClean="0">
                <a:solidFill>
                  <a:schemeClr val="tx1">
                    <a:lumMod val="75000"/>
                    <a:lumOff val="25000"/>
                  </a:schemeClr>
                </a:solidFill>
                <a:latin typeface="微软雅黑" pitchFamily="34" charset="-122"/>
                <a:ea typeface="微软雅黑" pitchFamily="34" charset="-122"/>
              </a:rPr>
              <a:t>是 </a:t>
            </a:r>
            <a:r>
              <a:rPr lang="en-US" altLang="zh-CN" dirty="0">
                <a:solidFill>
                  <a:schemeClr val="tx1">
                    <a:lumMod val="75000"/>
                    <a:lumOff val="25000"/>
                  </a:schemeClr>
                </a:solidFill>
                <a:latin typeface="微软雅黑" pitchFamily="34" charset="-122"/>
                <a:ea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rPr>
              <a:t>项同期活动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具体包括如下。</a:t>
            </a:r>
          </a:p>
        </p:txBody>
      </p:sp>
    </p:spTree>
    <p:extLst>
      <p:ext uri="{BB962C8B-B14F-4D97-AF65-F5344CB8AC3E}">
        <p14:creationId xmlns:p14="http://schemas.microsoft.com/office/powerpoint/2010/main" val="193675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80">
                                          <p:stCondLst>
                                            <p:cond delay="0"/>
                                          </p:stCondLst>
                                        </p:cTn>
                                        <p:tgtEl>
                                          <p:spTgt spid="23558"/>
                                        </p:tgtEl>
                                      </p:cBhvr>
                                    </p:animEffect>
                                    <p:anim calcmode="lin" valueType="num">
                                      <p:cBhvr>
                                        <p:cTn id="8" dur="1822" tmFilter="0,0; 0.14,0.36; 0.43,0.73; 0.71,0.91; 1.0,1.0">
                                          <p:stCondLst>
                                            <p:cond delay="0"/>
                                          </p:stCondLst>
                                        </p:cTn>
                                        <p:tgtEl>
                                          <p:spTgt spid="2355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8"/>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8"/>
                                        </p:tgtEl>
                                      </p:cBhvr>
                                      <p:to x="100000" y="60000"/>
                                    </p:animScale>
                                    <p:animScale>
                                      <p:cBhvr>
                                        <p:cTn id="14" dur="166" decel="50000">
                                          <p:stCondLst>
                                            <p:cond delay="676"/>
                                          </p:stCondLst>
                                        </p:cTn>
                                        <p:tgtEl>
                                          <p:spTgt spid="23558"/>
                                        </p:tgtEl>
                                      </p:cBhvr>
                                      <p:to x="100000" y="100000"/>
                                    </p:animScale>
                                    <p:animScale>
                                      <p:cBhvr>
                                        <p:cTn id="15" dur="26">
                                          <p:stCondLst>
                                            <p:cond delay="1312"/>
                                          </p:stCondLst>
                                        </p:cTn>
                                        <p:tgtEl>
                                          <p:spTgt spid="23558"/>
                                        </p:tgtEl>
                                      </p:cBhvr>
                                      <p:to x="100000" y="80000"/>
                                    </p:animScale>
                                    <p:animScale>
                                      <p:cBhvr>
                                        <p:cTn id="16" dur="166" decel="50000">
                                          <p:stCondLst>
                                            <p:cond delay="1338"/>
                                          </p:stCondLst>
                                        </p:cTn>
                                        <p:tgtEl>
                                          <p:spTgt spid="23558"/>
                                        </p:tgtEl>
                                      </p:cBhvr>
                                      <p:to x="100000" y="100000"/>
                                    </p:animScale>
                                    <p:animScale>
                                      <p:cBhvr>
                                        <p:cTn id="17" dur="26">
                                          <p:stCondLst>
                                            <p:cond delay="1642"/>
                                          </p:stCondLst>
                                        </p:cTn>
                                        <p:tgtEl>
                                          <p:spTgt spid="23558"/>
                                        </p:tgtEl>
                                      </p:cBhvr>
                                      <p:to x="100000" y="90000"/>
                                    </p:animScale>
                                    <p:animScale>
                                      <p:cBhvr>
                                        <p:cTn id="18" dur="166" decel="50000">
                                          <p:stCondLst>
                                            <p:cond delay="1668"/>
                                          </p:stCondLst>
                                        </p:cTn>
                                        <p:tgtEl>
                                          <p:spTgt spid="23558"/>
                                        </p:tgtEl>
                                      </p:cBhvr>
                                      <p:to x="100000" y="100000"/>
                                    </p:animScale>
                                    <p:animScale>
                                      <p:cBhvr>
                                        <p:cTn id="19" dur="26">
                                          <p:stCondLst>
                                            <p:cond delay="1808"/>
                                          </p:stCondLst>
                                        </p:cTn>
                                        <p:tgtEl>
                                          <p:spTgt spid="23558"/>
                                        </p:tgtEl>
                                      </p:cBhvr>
                                      <p:to x="100000" y="95000"/>
                                    </p:animScale>
                                    <p:animScale>
                                      <p:cBhvr>
                                        <p:cTn id="20" dur="166" decel="50000">
                                          <p:stCondLst>
                                            <p:cond delay="1834"/>
                                          </p:stCondLst>
                                        </p:cTn>
                                        <p:tgtEl>
                                          <p:spTgt spid="2355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570"/>
                                        </p:tgtEl>
                                        <p:attrNameLst>
                                          <p:attrName>style.visibility</p:attrName>
                                        </p:attrNameLst>
                                      </p:cBhvr>
                                      <p:to>
                                        <p:strVal val="visible"/>
                                      </p:to>
                                    </p:set>
                                    <p:animEffect transition="in" filter="wipe(down)">
                                      <p:cBhvr>
                                        <p:cTn id="23" dur="580">
                                          <p:stCondLst>
                                            <p:cond delay="0"/>
                                          </p:stCondLst>
                                        </p:cTn>
                                        <p:tgtEl>
                                          <p:spTgt spid="23570"/>
                                        </p:tgtEl>
                                      </p:cBhvr>
                                    </p:animEffect>
                                    <p:anim calcmode="lin" valueType="num">
                                      <p:cBhvr>
                                        <p:cTn id="24" dur="1822" tmFilter="0,0; 0.14,0.36; 0.43,0.73; 0.71,0.91; 1.0,1.0">
                                          <p:stCondLst>
                                            <p:cond delay="0"/>
                                          </p:stCondLst>
                                        </p:cTn>
                                        <p:tgtEl>
                                          <p:spTgt spid="2357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57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57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57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570"/>
                                        </p:tgtEl>
                                        <p:attrNameLst>
                                          <p:attrName>ppt_y</p:attrName>
                                        </p:attrNameLst>
                                      </p:cBhvr>
                                      <p:tavLst>
                                        <p:tav tm="0" fmla="#ppt_y-sin(pi*$)/81">
                                          <p:val>
                                            <p:fltVal val="0"/>
                                          </p:val>
                                        </p:tav>
                                        <p:tav tm="100000">
                                          <p:val>
                                            <p:fltVal val="1"/>
                                          </p:val>
                                        </p:tav>
                                      </p:tavLst>
                                    </p:anim>
                                    <p:animScale>
                                      <p:cBhvr>
                                        <p:cTn id="29" dur="26">
                                          <p:stCondLst>
                                            <p:cond delay="650"/>
                                          </p:stCondLst>
                                        </p:cTn>
                                        <p:tgtEl>
                                          <p:spTgt spid="23570"/>
                                        </p:tgtEl>
                                      </p:cBhvr>
                                      <p:to x="100000" y="60000"/>
                                    </p:animScale>
                                    <p:animScale>
                                      <p:cBhvr>
                                        <p:cTn id="30" dur="166" decel="50000">
                                          <p:stCondLst>
                                            <p:cond delay="676"/>
                                          </p:stCondLst>
                                        </p:cTn>
                                        <p:tgtEl>
                                          <p:spTgt spid="23570"/>
                                        </p:tgtEl>
                                      </p:cBhvr>
                                      <p:to x="100000" y="100000"/>
                                    </p:animScale>
                                    <p:animScale>
                                      <p:cBhvr>
                                        <p:cTn id="31" dur="26">
                                          <p:stCondLst>
                                            <p:cond delay="1312"/>
                                          </p:stCondLst>
                                        </p:cTn>
                                        <p:tgtEl>
                                          <p:spTgt spid="23570"/>
                                        </p:tgtEl>
                                      </p:cBhvr>
                                      <p:to x="100000" y="80000"/>
                                    </p:animScale>
                                    <p:animScale>
                                      <p:cBhvr>
                                        <p:cTn id="32" dur="166" decel="50000">
                                          <p:stCondLst>
                                            <p:cond delay="1338"/>
                                          </p:stCondLst>
                                        </p:cTn>
                                        <p:tgtEl>
                                          <p:spTgt spid="23570"/>
                                        </p:tgtEl>
                                      </p:cBhvr>
                                      <p:to x="100000" y="100000"/>
                                    </p:animScale>
                                    <p:animScale>
                                      <p:cBhvr>
                                        <p:cTn id="33" dur="26">
                                          <p:stCondLst>
                                            <p:cond delay="1642"/>
                                          </p:stCondLst>
                                        </p:cTn>
                                        <p:tgtEl>
                                          <p:spTgt spid="23570"/>
                                        </p:tgtEl>
                                      </p:cBhvr>
                                      <p:to x="100000" y="90000"/>
                                    </p:animScale>
                                    <p:animScale>
                                      <p:cBhvr>
                                        <p:cTn id="34" dur="166" decel="50000">
                                          <p:stCondLst>
                                            <p:cond delay="1668"/>
                                          </p:stCondLst>
                                        </p:cTn>
                                        <p:tgtEl>
                                          <p:spTgt spid="23570"/>
                                        </p:tgtEl>
                                      </p:cBhvr>
                                      <p:to x="100000" y="100000"/>
                                    </p:animScale>
                                    <p:animScale>
                                      <p:cBhvr>
                                        <p:cTn id="35" dur="26">
                                          <p:stCondLst>
                                            <p:cond delay="1808"/>
                                          </p:stCondLst>
                                        </p:cTn>
                                        <p:tgtEl>
                                          <p:spTgt spid="23570"/>
                                        </p:tgtEl>
                                      </p:cBhvr>
                                      <p:to x="100000" y="95000"/>
                                    </p:animScale>
                                    <p:animScale>
                                      <p:cBhvr>
                                        <p:cTn id="36" dur="166" decel="50000">
                                          <p:stCondLst>
                                            <p:cond delay="1834"/>
                                          </p:stCondLst>
                                        </p:cTn>
                                        <p:tgtEl>
                                          <p:spTgt spid="2357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80">
                                          <p:stCondLst>
                                            <p:cond delay="0"/>
                                          </p:stCondLst>
                                        </p:cTn>
                                        <p:tgtEl>
                                          <p:spTgt spid="2"/>
                                        </p:tgtEl>
                                      </p:cBhvr>
                                    </p:animEffect>
                                    <p:anim calcmode="lin" valueType="num">
                                      <p:cBhvr>
                                        <p:cTn id="4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5" dur="26">
                                          <p:stCondLst>
                                            <p:cond delay="650"/>
                                          </p:stCondLst>
                                        </p:cTn>
                                        <p:tgtEl>
                                          <p:spTgt spid="2"/>
                                        </p:tgtEl>
                                      </p:cBhvr>
                                      <p:to x="100000" y="60000"/>
                                    </p:animScale>
                                    <p:animScale>
                                      <p:cBhvr>
                                        <p:cTn id="46" dur="166" decel="50000">
                                          <p:stCondLst>
                                            <p:cond delay="676"/>
                                          </p:stCondLst>
                                        </p:cTn>
                                        <p:tgtEl>
                                          <p:spTgt spid="2"/>
                                        </p:tgtEl>
                                      </p:cBhvr>
                                      <p:to x="100000" y="100000"/>
                                    </p:animScale>
                                    <p:animScale>
                                      <p:cBhvr>
                                        <p:cTn id="47" dur="26">
                                          <p:stCondLst>
                                            <p:cond delay="1312"/>
                                          </p:stCondLst>
                                        </p:cTn>
                                        <p:tgtEl>
                                          <p:spTgt spid="2"/>
                                        </p:tgtEl>
                                      </p:cBhvr>
                                      <p:to x="100000" y="80000"/>
                                    </p:animScale>
                                    <p:animScale>
                                      <p:cBhvr>
                                        <p:cTn id="48" dur="166" decel="50000">
                                          <p:stCondLst>
                                            <p:cond delay="1338"/>
                                          </p:stCondLst>
                                        </p:cTn>
                                        <p:tgtEl>
                                          <p:spTgt spid="2"/>
                                        </p:tgtEl>
                                      </p:cBhvr>
                                      <p:to x="100000" y="100000"/>
                                    </p:animScale>
                                    <p:animScale>
                                      <p:cBhvr>
                                        <p:cTn id="49" dur="26">
                                          <p:stCondLst>
                                            <p:cond delay="1642"/>
                                          </p:stCondLst>
                                        </p:cTn>
                                        <p:tgtEl>
                                          <p:spTgt spid="2"/>
                                        </p:tgtEl>
                                      </p:cBhvr>
                                      <p:to x="100000" y="90000"/>
                                    </p:animScale>
                                    <p:animScale>
                                      <p:cBhvr>
                                        <p:cTn id="50" dur="166" decel="50000">
                                          <p:stCondLst>
                                            <p:cond delay="1668"/>
                                          </p:stCondLst>
                                        </p:cTn>
                                        <p:tgtEl>
                                          <p:spTgt spid="2"/>
                                        </p:tgtEl>
                                      </p:cBhvr>
                                      <p:to x="100000" y="100000"/>
                                    </p:animScale>
                                    <p:animScale>
                                      <p:cBhvr>
                                        <p:cTn id="51" dur="26">
                                          <p:stCondLst>
                                            <p:cond delay="1808"/>
                                          </p:stCondLst>
                                        </p:cTn>
                                        <p:tgtEl>
                                          <p:spTgt spid="2"/>
                                        </p:tgtEl>
                                      </p:cBhvr>
                                      <p:to x="100000" y="95000"/>
                                    </p:animScale>
                                    <p:animScale>
                                      <p:cBhvr>
                                        <p:cTn id="52" dur="166" decel="50000">
                                          <p:stCondLst>
                                            <p:cond delay="1834"/>
                                          </p:stCondLst>
                                        </p:cTn>
                                        <p:tgtEl>
                                          <p:spTgt spid="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3559"/>
                                        </p:tgtEl>
                                        <p:attrNameLst>
                                          <p:attrName>style.visibility</p:attrName>
                                        </p:attrNameLst>
                                      </p:cBhvr>
                                      <p:to>
                                        <p:strVal val="visible"/>
                                      </p:to>
                                    </p:set>
                                    <p:animEffect transition="in" filter="wipe(down)">
                                      <p:cBhvr>
                                        <p:cTn id="57" dur="500"/>
                                        <p:tgtEl>
                                          <p:spTgt spid="2355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3568"/>
                                        </p:tgtEl>
                                        <p:attrNameLst>
                                          <p:attrName>style.visibility</p:attrName>
                                        </p:attrNameLst>
                                      </p:cBhvr>
                                      <p:to>
                                        <p:strVal val="visible"/>
                                      </p:to>
                                    </p:set>
                                    <p:animEffect transition="in" filter="wipe(down)">
                                      <p:cBhvr>
                                        <p:cTn id="60" dur="500"/>
                                        <p:tgtEl>
                                          <p:spTgt spid="2356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down)">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3560"/>
                                        </p:tgtEl>
                                        <p:attrNameLst>
                                          <p:attrName>style.visibility</p:attrName>
                                        </p:attrNameLst>
                                      </p:cBhvr>
                                      <p:to>
                                        <p:strVal val="visible"/>
                                      </p:to>
                                    </p:set>
                                    <p:anim calcmode="lin" valueType="num">
                                      <p:cBhvr additive="base">
                                        <p:cTn id="68" dur="500" fill="hold"/>
                                        <p:tgtEl>
                                          <p:spTgt spid="23560"/>
                                        </p:tgtEl>
                                        <p:attrNameLst>
                                          <p:attrName>ppt_x</p:attrName>
                                        </p:attrNameLst>
                                      </p:cBhvr>
                                      <p:tavLst>
                                        <p:tav tm="0">
                                          <p:val>
                                            <p:strVal val="#ppt_x"/>
                                          </p:val>
                                        </p:tav>
                                        <p:tav tm="100000">
                                          <p:val>
                                            <p:strVal val="#ppt_x"/>
                                          </p:val>
                                        </p:tav>
                                      </p:tavLst>
                                    </p:anim>
                                    <p:anim calcmode="lin" valueType="num">
                                      <p:cBhvr additive="base">
                                        <p:cTn id="69" dur="500" fill="hold"/>
                                        <p:tgtEl>
                                          <p:spTgt spid="2356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572"/>
                                        </p:tgtEl>
                                        <p:attrNameLst>
                                          <p:attrName>style.visibility</p:attrName>
                                        </p:attrNameLst>
                                      </p:cBhvr>
                                      <p:to>
                                        <p:strVal val="visible"/>
                                      </p:to>
                                    </p:set>
                                    <p:anim calcmode="lin" valueType="num">
                                      <p:cBhvr additive="base">
                                        <p:cTn id="72" dur="500" fill="hold"/>
                                        <p:tgtEl>
                                          <p:spTgt spid="23572"/>
                                        </p:tgtEl>
                                        <p:attrNameLst>
                                          <p:attrName>ppt_x</p:attrName>
                                        </p:attrNameLst>
                                      </p:cBhvr>
                                      <p:tavLst>
                                        <p:tav tm="0">
                                          <p:val>
                                            <p:strVal val="#ppt_x"/>
                                          </p:val>
                                        </p:tav>
                                        <p:tav tm="100000">
                                          <p:val>
                                            <p:strVal val="#ppt_x"/>
                                          </p:val>
                                        </p:tav>
                                      </p:tavLst>
                                    </p:anim>
                                    <p:anim calcmode="lin" valueType="num">
                                      <p:cBhvr additive="base">
                                        <p:cTn id="73" dur="500" fill="hold"/>
                                        <p:tgtEl>
                                          <p:spTgt spid="2357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additive="base">
                                        <p:cTn id="76" dur="500" fill="hold"/>
                                        <p:tgtEl>
                                          <p:spTgt spid="4"/>
                                        </p:tgtEl>
                                        <p:attrNameLst>
                                          <p:attrName>ppt_x</p:attrName>
                                        </p:attrNameLst>
                                      </p:cBhvr>
                                      <p:tavLst>
                                        <p:tav tm="0">
                                          <p:val>
                                            <p:strVal val="#ppt_x"/>
                                          </p:val>
                                        </p:tav>
                                        <p:tav tm="100000">
                                          <p:val>
                                            <p:strVal val="#ppt_x"/>
                                          </p:val>
                                        </p:tav>
                                      </p:tavLst>
                                    </p:anim>
                                    <p:anim calcmode="lin" valueType="num">
                                      <p:cBhvr additive="base">
                                        <p:cTn id="7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3561"/>
                                        </p:tgtEl>
                                        <p:attrNameLst>
                                          <p:attrName>style.visibility</p:attrName>
                                        </p:attrNameLst>
                                      </p:cBhvr>
                                      <p:to>
                                        <p:strVal val="visible"/>
                                      </p:to>
                                    </p:set>
                                    <p:animEffect transition="in" filter="wipe(down)">
                                      <p:cBhvr>
                                        <p:cTn id="82" dur="500"/>
                                        <p:tgtEl>
                                          <p:spTgt spid="2356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3569"/>
                                        </p:tgtEl>
                                        <p:attrNameLst>
                                          <p:attrName>style.visibility</p:attrName>
                                        </p:attrNameLst>
                                      </p:cBhvr>
                                      <p:to>
                                        <p:strVal val="visible"/>
                                      </p:to>
                                    </p:set>
                                    <p:animEffect transition="in" filter="wipe(down)">
                                      <p:cBhvr>
                                        <p:cTn id="85" dur="500"/>
                                        <p:tgtEl>
                                          <p:spTgt spid="2356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3562"/>
                                        </p:tgtEl>
                                        <p:attrNameLst>
                                          <p:attrName>style.visibility</p:attrName>
                                        </p:attrNameLst>
                                      </p:cBhvr>
                                      <p:to>
                                        <p:strVal val="visible"/>
                                      </p:to>
                                    </p:set>
                                    <p:animEffect transition="in" filter="fade">
                                      <p:cBhvr>
                                        <p:cTn id="93" dur="500"/>
                                        <p:tgtEl>
                                          <p:spTgt spid="2356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571"/>
                                        </p:tgtEl>
                                        <p:attrNameLst>
                                          <p:attrName>style.visibility</p:attrName>
                                        </p:attrNameLst>
                                      </p:cBhvr>
                                      <p:to>
                                        <p:strVal val="visible"/>
                                      </p:to>
                                    </p:set>
                                    <p:animEffect transition="in" filter="fade">
                                      <p:cBhvr>
                                        <p:cTn id="96" dur="500"/>
                                        <p:tgtEl>
                                          <p:spTgt spid="2357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8" grpId="0"/>
      <p:bldP spid="23569" grpId="0"/>
      <p:bldP spid="23570" grpId="0"/>
      <p:bldP spid="23571" grpId="0"/>
      <p:bldP spid="23572" grpId="0"/>
      <p:bldP spid="2" grpId="0"/>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Group 6"/>
          <p:cNvGrpSpPr>
            <a:grpSpLocks/>
          </p:cNvGrpSpPr>
          <p:nvPr/>
        </p:nvGrpSpPr>
        <p:grpSpPr bwMode="auto">
          <a:xfrm>
            <a:off x="4170363" y="1733550"/>
            <a:ext cx="3887787" cy="3409950"/>
            <a:chOff x="0" y="0"/>
            <a:chExt cx="2449" cy="2148"/>
          </a:xfrm>
        </p:grpSpPr>
        <p:pic>
          <p:nvPicPr>
            <p:cNvPr id="85" name="Picture 7" descr="iPhone_5S_freeb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Rectangle 8"/>
            <p:cNvSpPr>
              <a:spLocks noChangeArrowheads="1"/>
            </p:cNvSpPr>
            <p:nvPr/>
          </p:nvSpPr>
          <p:spPr bwMode="auto">
            <a:xfrm>
              <a:off x="825" y="294"/>
              <a:ext cx="807" cy="1424"/>
            </a:xfrm>
            <a:prstGeom prst="rect">
              <a:avLst/>
            </a:prstGeom>
            <a:blipFill dpi="0" rotWithShape="1">
              <a:blip r:embed="rId4"/>
              <a:srcRect/>
              <a:stretch>
                <a:fillRect r="-7874"/>
              </a:stretch>
            </a:blipFill>
            <a:ln w="6350"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微软雅黑"/>
                <a:ea typeface="微软雅黑"/>
                <a:cs typeface="+mn-ea"/>
                <a:sym typeface="微软雅黑"/>
              </a:endParaRPr>
            </a:p>
          </p:txBody>
        </p:sp>
      </p:grpSp>
      <p:sp>
        <p:nvSpPr>
          <p:cNvPr id="91" name="Oval 9"/>
          <p:cNvSpPr>
            <a:spLocks noChangeArrowheads="1"/>
          </p:cNvSpPr>
          <p:nvPr/>
        </p:nvSpPr>
        <p:spPr bwMode="auto">
          <a:xfrm>
            <a:off x="4500267" y="4470400"/>
            <a:ext cx="546100" cy="542925"/>
          </a:xfrm>
          <a:prstGeom prst="ellipse">
            <a:avLst/>
          </a:prstGeom>
          <a:solidFill>
            <a:srgbClr val="0070C0"/>
          </a:solidFill>
          <a:ln>
            <a:noFill/>
          </a:ln>
          <a:extLst/>
        </p:spPr>
        <p:txBody>
          <a:bodyPr/>
          <a:lstStyle/>
          <a:p>
            <a:pPr algn="ctr"/>
            <a:r>
              <a:rPr lang="zh-CN" altLang="zh-CN" b="1">
                <a:solidFill>
                  <a:schemeClr val="bg1"/>
                </a:solidFill>
                <a:latin typeface="微软雅黑"/>
                <a:ea typeface="微软雅黑"/>
                <a:cs typeface="+mn-ea"/>
                <a:sym typeface="微软雅黑"/>
              </a:rPr>
              <a:t>4</a:t>
            </a:r>
          </a:p>
        </p:txBody>
      </p:sp>
      <p:sp>
        <p:nvSpPr>
          <p:cNvPr id="93" name="Oval 10"/>
          <p:cNvSpPr>
            <a:spLocks noChangeArrowheads="1"/>
          </p:cNvSpPr>
          <p:nvPr/>
        </p:nvSpPr>
        <p:spPr bwMode="auto">
          <a:xfrm>
            <a:off x="7210425" y="1822450"/>
            <a:ext cx="546100" cy="542925"/>
          </a:xfrm>
          <a:prstGeom prst="ellipse">
            <a:avLst/>
          </a:prstGeom>
          <a:solidFill>
            <a:srgbClr val="00B0F0"/>
          </a:solidFill>
          <a:ln>
            <a:noFill/>
          </a:ln>
          <a:extLst/>
        </p:spPr>
        <p:txBody>
          <a:bodyPr/>
          <a:lstStyle/>
          <a:p>
            <a:pPr algn="ctr"/>
            <a:r>
              <a:rPr lang="zh-CN" altLang="zh-CN" b="1">
                <a:solidFill>
                  <a:schemeClr val="bg1"/>
                </a:solidFill>
                <a:latin typeface="微软雅黑"/>
                <a:ea typeface="微软雅黑"/>
                <a:cs typeface="+mn-ea"/>
                <a:sym typeface="微软雅黑"/>
              </a:rPr>
              <a:t>5</a:t>
            </a:r>
          </a:p>
        </p:txBody>
      </p:sp>
      <p:sp>
        <p:nvSpPr>
          <p:cNvPr id="96" name="Oval 11"/>
          <p:cNvSpPr>
            <a:spLocks noChangeArrowheads="1"/>
          </p:cNvSpPr>
          <p:nvPr/>
        </p:nvSpPr>
        <p:spPr bwMode="auto">
          <a:xfrm>
            <a:off x="7210425" y="2714625"/>
            <a:ext cx="546100" cy="542925"/>
          </a:xfrm>
          <a:prstGeom prst="ellipse">
            <a:avLst/>
          </a:prstGeom>
          <a:solidFill>
            <a:srgbClr val="0070C0"/>
          </a:solidFill>
          <a:ln>
            <a:noFill/>
          </a:ln>
          <a:extLst/>
        </p:spPr>
        <p:txBody>
          <a:bodyPr/>
          <a:lstStyle/>
          <a:p>
            <a:pPr algn="ctr"/>
            <a:r>
              <a:rPr lang="zh-CN" altLang="zh-CN" b="1">
                <a:solidFill>
                  <a:schemeClr val="bg1"/>
                </a:solidFill>
                <a:latin typeface="微软雅黑"/>
                <a:ea typeface="微软雅黑"/>
                <a:cs typeface="+mn-ea"/>
                <a:sym typeface="微软雅黑"/>
              </a:rPr>
              <a:t>6</a:t>
            </a:r>
          </a:p>
        </p:txBody>
      </p:sp>
      <p:sp>
        <p:nvSpPr>
          <p:cNvPr id="98" name="Oval 15"/>
          <p:cNvSpPr>
            <a:spLocks noChangeArrowheads="1"/>
          </p:cNvSpPr>
          <p:nvPr/>
        </p:nvSpPr>
        <p:spPr bwMode="auto">
          <a:xfrm>
            <a:off x="4484688" y="1795463"/>
            <a:ext cx="546100" cy="542925"/>
          </a:xfrm>
          <a:prstGeom prst="ellipse">
            <a:avLst/>
          </a:prstGeom>
          <a:solidFill>
            <a:srgbClr val="00B0F0"/>
          </a:solidFill>
          <a:ln>
            <a:noFill/>
          </a:ln>
          <a:extLst/>
        </p:spPr>
        <p:txBody>
          <a:bodyPr/>
          <a:lstStyle/>
          <a:p>
            <a:pPr algn="ctr"/>
            <a:r>
              <a:rPr lang="zh-CN" altLang="zh-CN" b="1" dirty="0">
                <a:solidFill>
                  <a:schemeClr val="bg1"/>
                </a:solidFill>
                <a:latin typeface="微软雅黑"/>
                <a:ea typeface="微软雅黑"/>
                <a:cs typeface="+mn-ea"/>
                <a:sym typeface="微软雅黑"/>
              </a:rPr>
              <a:t>1</a:t>
            </a:r>
          </a:p>
        </p:txBody>
      </p:sp>
      <p:sp>
        <p:nvSpPr>
          <p:cNvPr id="99" name="Oval 16"/>
          <p:cNvSpPr>
            <a:spLocks noChangeArrowheads="1"/>
          </p:cNvSpPr>
          <p:nvPr/>
        </p:nvSpPr>
        <p:spPr bwMode="auto">
          <a:xfrm>
            <a:off x="4486275" y="2705100"/>
            <a:ext cx="546100" cy="542925"/>
          </a:xfrm>
          <a:prstGeom prst="ellipse">
            <a:avLst/>
          </a:prstGeom>
          <a:solidFill>
            <a:srgbClr val="0070C0"/>
          </a:solidFill>
          <a:ln>
            <a:noFill/>
          </a:ln>
          <a:extLst/>
        </p:spPr>
        <p:txBody>
          <a:bodyPr/>
          <a:lstStyle/>
          <a:p>
            <a:pPr algn="ctr"/>
            <a:r>
              <a:rPr lang="zh-CN" altLang="zh-CN" b="1">
                <a:solidFill>
                  <a:schemeClr val="bg1"/>
                </a:solidFill>
                <a:latin typeface="微软雅黑"/>
                <a:ea typeface="微软雅黑"/>
                <a:cs typeface="+mn-ea"/>
                <a:sym typeface="微软雅黑"/>
              </a:rPr>
              <a:t>2</a:t>
            </a:r>
          </a:p>
        </p:txBody>
      </p:sp>
      <p:sp>
        <p:nvSpPr>
          <p:cNvPr id="101" name="Oval 17"/>
          <p:cNvSpPr>
            <a:spLocks noChangeArrowheads="1"/>
          </p:cNvSpPr>
          <p:nvPr/>
        </p:nvSpPr>
        <p:spPr bwMode="auto">
          <a:xfrm>
            <a:off x="4486275" y="3597275"/>
            <a:ext cx="546100" cy="542925"/>
          </a:xfrm>
          <a:prstGeom prst="ellipse">
            <a:avLst/>
          </a:prstGeom>
          <a:solidFill>
            <a:srgbClr val="00B0F0"/>
          </a:solidFill>
          <a:ln>
            <a:noFill/>
          </a:ln>
          <a:extLst/>
        </p:spPr>
        <p:txBody>
          <a:bodyPr/>
          <a:lstStyle/>
          <a:p>
            <a:pPr algn="ctr"/>
            <a:r>
              <a:rPr lang="zh-CN" altLang="zh-CN" b="1">
                <a:solidFill>
                  <a:schemeClr val="bg1"/>
                </a:solidFill>
                <a:latin typeface="微软雅黑"/>
                <a:ea typeface="微软雅黑"/>
                <a:cs typeface="+mn-ea"/>
                <a:sym typeface="微软雅黑"/>
              </a:rPr>
              <a:t>3</a:t>
            </a:r>
          </a:p>
        </p:txBody>
      </p:sp>
      <p:sp>
        <p:nvSpPr>
          <p:cNvPr id="102" name="Oval 10"/>
          <p:cNvSpPr>
            <a:spLocks noChangeArrowheads="1"/>
          </p:cNvSpPr>
          <p:nvPr/>
        </p:nvSpPr>
        <p:spPr bwMode="auto">
          <a:xfrm>
            <a:off x="7210425" y="3568700"/>
            <a:ext cx="546100" cy="542925"/>
          </a:xfrm>
          <a:prstGeom prst="ellipse">
            <a:avLst/>
          </a:prstGeom>
          <a:solidFill>
            <a:srgbClr val="00B0F0"/>
          </a:solidFill>
          <a:ln>
            <a:noFill/>
          </a:ln>
          <a:extLst/>
        </p:spPr>
        <p:txBody>
          <a:bodyPr/>
          <a:lstStyle/>
          <a:p>
            <a:pPr algn="ctr"/>
            <a:r>
              <a:rPr lang="en-US" altLang="zh-CN" b="1" dirty="0" smtClean="0">
                <a:solidFill>
                  <a:schemeClr val="bg1"/>
                </a:solidFill>
                <a:latin typeface="微软雅黑"/>
                <a:ea typeface="微软雅黑"/>
                <a:cs typeface="+mn-ea"/>
                <a:sym typeface="微软雅黑"/>
              </a:rPr>
              <a:t>7</a:t>
            </a:r>
            <a:endParaRPr lang="zh-CN" altLang="zh-CN" b="1" dirty="0">
              <a:solidFill>
                <a:schemeClr val="bg1"/>
              </a:solidFill>
              <a:latin typeface="微软雅黑"/>
              <a:ea typeface="微软雅黑"/>
              <a:cs typeface="+mn-ea"/>
              <a:sym typeface="微软雅黑"/>
            </a:endParaRPr>
          </a:p>
        </p:txBody>
      </p:sp>
      <p:sp>
        <p:nvSpPr>
          <p:cNvPr id="103" name="Oval 11"/>
          <p:cNvSpPr>
            <a:spLocks noChangeArrowheads="1"/>
          </p:cNvSpPr>
          <p:nvPr/>
        </p:nvSpPr>
        <p:spPr bwMode="auto">
          <a:xfrm>
            <a:off x="7210425" y="4460875"/>
            <a:ext cx="546100" cy="542925"/>
          </a:xfrm>
          <a:prstGeom prst="ellipse">
            <a:avLst/>
          </a:prstGeom>
          <a:solidFill>
            <a:srgbClr val="0070C0"/>
          </a:solidFill>
          <a:ln>
            <a:noFill/>
          </a:ln>
          <a:extLst/>
        </p:spPr>
        <p:txBody>
          <a:bodyPr/>
          <a:lstStyle/>
          <a:p>
            <a:pPr algn="ctr"/>
            <a:r>
              <a:rPr lang="en-US" altLang="zh-CN" b="1" dirty="0" smtClean="0">
                <a:solidFill>
                  <a:schemeClr val="bg1"/>
                </a:solidFill>
                <a:latin typeface="微软雅黑"/>
                <a:ea typeface="微软雅黑"/>
                <a:cs typeface="+mn-ea"/>
                <a:sym typeface="微软雅黑"/>
              </a:rPr>
              <a:t>8</a:t>
            </a:r>
            <a:endParaRPr lang="zh-CN" altLang="zh-CN" b="1" dirty="0">
              <a:solidFill>
                <a:schemeClr val="bg1"/>
              </a:solidFill>
              <a:latin typeface="微软雅黑"/>
              <a:ea typeface="微软雅黑"/>
              <a:cs typeface="+mn-ea"/>
              <a:sym typeface="微软雅黑"/>
            </a:endParaRPr>
          </a:p>
        </p:txBody>
      </p:sp>
      <p:sp>
        <p:nvSpPr>
          <p:cNvPr id="2" name="矩形 1"/>
          <p:cNvSpPr/>
          <p:nvPr/>
        </p:nvSpPr>
        <p:spPr>
          <a:xfrm>
            <a:off x="1219200" y="1838325"/>
            <a:ext cx="3213002" cy="461665"/>
          </a:xfrm>
          <a:prstGeom prst="rect">
            <a:avLst/>
          </a:prstGeom>
        </p:spPr>
        <p:txBody>
          <a:bodyPr wrap="square">
            <a:spAutoFit/>
          </a:bodyPr>
          <a:lstStyle/>
          <a:p>
            <a:pPr indent="457200">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“互联网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现代</a:t>
            </a:r>
            <a:r>
              <a:rPr lang="zh-CN" altLang="en-US" sz="2000" dirty="0">
                <a:solidFill>
                  <a:schemeClr val="tx1">
                    <a:lumMod val="75000"/>
                    <a:lumOff val="25000"/>
                  </a:schemeClr>
                </a:solidFill>
                <a:latin typeface="微软雅黑" pitchFamily="34" charset="-122"/>
                <a:ea typeface="微软雅黑" pitchFamily="34" charset="-122"/>
              </a:rPr>
              <a:t>农业</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 name="矩形 2"/>
          <p:cNvSpPr/>
          <p:nvPr/>
        </p:nvSpPr>
        <p:spPr>
          <a:xfrm>
            <a:off x="1517650" y="2794168"/>
            <a:ext cx="2914552" cy="461665"/>
          </a:xfrm>
          <a:prstGeom prst="rect">
            <a:avLst/>
          </a:prstGeom>
        </p:spPr>
        <p:txBody>
          <a:bodyPr wrap="square">
            <a:spAutoFit/>
          </a:bodyPr>
          <a:lstStyle/>
          <a:p>
            <a:pPr indent="457200">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“互联网</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制造业</a:t>
            </a:r>
          </a:p>
        </p:txBody>
      </p:sp>
      <p:sp>
        <p:nvSpPr>
          <p:cNvPr id="4" name="矩形 3"/>
          <p:cNvSpPr/>
          <p:nvPr/>
        </p:nvSpPr>
        <p:spPr>
          <a:xfrm>
            <a:off x="800100" y="3705205"/>
            <a:ext cx="3632102" cy="461665"/>
          </a:xfrm>
          <a:prstGeom prst="rect">
            <a:avLst/>
          </a:prstGeom>
        </p:spPr>
        <p:txBody>
          <a:bodyPr wrap="square">
            <a:spAutoFit/>
          </a:bodyPr>
          <a:lstStyle/>
          <a:p>
            <a:pPr indent="457200">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“互联网</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信息技术</a:t>
            </a:r>
            <a:r>
              <a:rPr lang="zh-CN" altLang="en-US" sz="2000" dirty="0">
                <a:solidFill>
                  <a:schemeClr val="tx1">
                    <a:lumMod val="75000"/>
                    <a:lumOff val="25000"/>
                  </a:schemeClr>
                </a:solidFill>
                <a:latin typeface="微软雅黑" pitchFamily="34" charset="-122"/>
                <a:ea typeface="微软雅黑" pitchFamily="34" charset="-122"/>
              </a:rPr>
              <a:t>服务</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1160152" y="4610040"/>
            <a:ext cx="3272050"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“互联网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文化创意服务</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7984520" y="1882259"/>
            <a:ext cx="2759089"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“互联网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社会服务</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7" name="矩形 6"/>
          <p:cNvSpPr/>
          <p:nvPr/>
        </p:nvSpPr>
        <p:spPr>
          <a:xfrm>
            <a:off x="8058150" y="2807255"/>
            <a:ext cx="2759089"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“互联网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公益创业</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8" name="矩形 7"/>
          <p:cNvSpPr/>
          <p:nvPr/>
        </p:nvSpPr>
        <p:spPr>
          <a:xfrm>
            <a:off x="8058150" y="3655496"/>
            <a:ext cx="3413114"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 “青年红色筑梦之旅” 赛道</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9" name="矩形 8"/>
          <p:cNvSpPr/>
          <p:nvPr/>
        </p:nvSpPr>
        <p:spPr>
          <a:xfrm>
            <a:off x="8394700" y="4557196"/>
            <a:ext cx="1210588"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国际赛道</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0" name="矩形 9"/>
          <p:cNvSpPr/>
          <p:nvPr/>
        </p:nvSpPr>
        <p:spPr>
          <a:xfrm>
            <a:off x="1068369" y="692894"/>
            <a:ext cx="3647152" cy="401841"/>
          </a:xfrm>
          <a:prstGeom prst="rect">
            <a:avLst/>
          </a:prstGeom>
        </p:spPr>
        <p:txBody>
          <a:bodyPr wrap="non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参赛项目主要包括以下类型。</a:t>
            </a:r>
          </a:p>
        </p:txBody>
      </p:sp>
    </p:spTree>
    <p:extLst>
      <p:ext uri="{BB962C8B-B14F-4D97-AF65-F5344CB8AC3E}">
        <p14:creationId xmlns:p14="http://schemas.microsoft.com/office/powerpoint/2010/main" val="40735639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circle(in)">
                                      <p:cBhvr>
                                        <p:cTn id="7" dur="2000"/>
                                        <p:tgtEl>
                                          <p:spTgt spid="8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circle(in)">
                                      <p:cBhvr>
                                        <p:cTn id="10" dur="2000"/>
                                        <p:tgtEl>
                                          <p:spTgt spid="98"/>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barn(inVertical)">
                                      <p:cBhvr>
                                        <p:cTn id="18" dur="500"/>
                                        <p:tgtEl>
                                          <p:spTgt spid="9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circle(in)">
                                      <p:cBhvr>
                                        <p:cTn id="26" dur="2000"/>
                                        <p:tgtEl>
                                          <p:spTgt spid="101"/>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ircle(in)">
                                      <p:cBhvr>
                                        <p:cTn id="29" dur="2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p:cTn id="34" dur="1000" fill="hold"/>
                                        <p:tgtEl>
                                          <p:spTgt spid="91"/>
                                        </p:tgtEl>
                                        <p:attrNameLst>
                                          <p:attrName>ppt_w</p:attrName>
                                        </p:attrNameLst>
                                      </p:cBhvr>
                                      <p:tavLst>
                                        <p:tav tm="0">
                                          <p:val>
                                            <p:fltVal val="0"/>
                                          </p:val>
                                        </p:tav>
                                        <p:tav tm="100000">
                                          <p:val>
                                            <p:strVal val="#ppt_w"/>
                                          </p:val>
                                        </p:tav>
                                      </p:tavLst>
                                    </p:anim>
                                    <p:anim calcmode="lin" valueType="num">
                                      <p:cBhvr>
                                        <p:cTn id="35" dur="1000" fill="hold"/>
                                        <p:tgtEl>
                                          <p:spTgt spid="91"/>
                                        </p:tgtEl>
                                        <p:attrNameLst>
                                          <p:attrName>ppt_h</p:attrName>
                                        </p:attrNameLst>
                                      </p:cBhvr>
                                      <p:tavLst>
                                        <p:tav tm="0">
                                          <p:val>
                                            <p:fltVal val="0"/>
                                          </p:val>
                                        </p:tav>
                                        <p:tav tm="100000">
                                          <p:val>
                                            <p:strVal val="#ppt_h"/>
                                          </p:val>
                                        </p:tav>
                                      </p:tavLst>
                                    </p:anim>
                                    <p:anim calcmode="lin" valueType="num">
                                      <p:cBhvr>
                                        <p:cTn id="36" dur="1000" fill="hold"/>
                                        <p:tgtEl>
                                          <p:spTgt spid="91"/>
                                        </p:tgtEl>
                                        <p:attrNameLst>
                                          <p:attrName>style.rotation</p:attrName>
                                        </p:attrNameLst>
                                      </p:cBhvr>
                                      <p:tavLst>
                                        <p:tav tm="0">
                                          <p:val>
                                            <p:fltVal val="90"/>
                                          </p:val>
                                        </p:tav>
                                        <p:tav tm="100000">
                                          <p:val>
                                            <p:fltVal val="0"/>
                                          </p:val>
                                        </p:tav>
                                      </p:tavLst>
                                    </p:anim>
                                    <p:animEffect transition="in" filter="fade">
                                      <p:cBhvr>
                                        <p:cTn id="37" dur="1000"/>
                                        <p:tgtEl>
                                          <p:spTgt spid="91"/>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ppt_w</p:attrName>
                                        </p:attrNameLst>
                                      </p:cBhvr>
                                      <p:tavLst>
                                        <p:tav tm="0">
                                          <p:val>
                                            <p:fltVal val="0"/>
                                          </p:val>
                                        </p:tav>
                                        <p:tav tm="100000">
                                          <p:val>
                                            <p:strVal val="#ppt_w"/>
                                          </p:val>
                                        </p:tav>
                                      </p:tavLst>
                                    </p:anim>
                                    <p:anim calcmode="lin" valueType="num">
                                      <p:cBhvr>
                                        <p:cTn id="41" dur="1000" fill="hold"/>
                                        <p:tgtEl>
                                          <p:spTgt spid="5"/>
                                        </p:tgtEl>
                                        <p:attrNameLst>
                                          <p:attrName>ppt_h</p:attrName>
                                        </p:attrNameLst>
                                      </p:cBhvr>
                                      <p:tavLst>
                                        <p:tav tm="0">
                                          <p:val>
                                            <p:fltVal val="0"/>
                                          </p:val>
                                        </p:tav>
                                        <p:tav tm="100000">
                                          <p:val>
                                            <p:strVal val="#ppt_h"/>
                                          </p:val>
                                        </p:tav>
                                      </p:tavLst>
                                    </p:anim>
                                    <p:anim calcmode="lin" valueType="num">
                                      <p:cBhvr>
                                        <p:cTn id="42" dur="1000" fill="hold"/>
                                        <p:tgtEl>
                                          <p:spTgt spid="5"/>
                                        </p:tgtEl>
                                        <p:attrNameLst>
                                          <p:attrName>style.rotation</p:attrName>
                                        </p:attrNameLst>
                                      </p:cBhvr>
                                      <p:tavLst>
                                        <p:tav tm="0">
                                          <p:val>
                                            <p:fltVal val="90"/>
                                          </p:val>
                                        </p:tav>
                                        <p:tav tm="100000">
                                          <p:val>
                                            <p:fltVal val="0"/>
                                          </p:val>
                                        </p:tav>
                                      </p:tavLst>
                                    </p:anim>
                                    <p:animEffect transition="in" filter="fade">
                                      <p:cBhvr>
                                        <p:cTn id="43" dur="10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45" presetClass="entr" presetSubtype="0" fill="hold" grpId="0" nodeType="click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2000"/>
                                        <p:tgtEl>
                                          <p:spTgt spid="93"/>
                                        </p:tgtEl>
                                      </p:cBhvr>
                                    </p:animEffect>
                                    <p:anim calcmode="lin" valueType="num">
                                      <p:cBhvr>
                                        <p:cTn id="49" dur="2000" fill="hold"/>
                                        <p:tgtEl>
                                          <p:spTgt spid="93"/>
                                        </p:tgtEl>
                                        <p:attrNameLst>
                                          <p:attrName>ppt_w</p:attrName>
                                        </p:attrNameLst>
                                      </p:cBhvr>
                                      <p:tavLst>
                                        <p:tav tm="0" fmla="#ppt_w*sin(2.5*pi*$)">
                                          <p:val>
                                            <p:fltVal val="0"/>
                                          </p:val>
                                        </p:tav>
                                        <p:tav tm="100000">
                                          <p:val>
                                            <p:fltVal val="1"/>
                                          </p:val>
                                        </p:tav>
                                      </p:tavLst>
                                    </p:anim>
                                    <p:anim calcmode="lin" valueType="num">
                                      <p:cBhvr>
                                        <p:cTn id="50" dur="2000" fill="hold"/>
                                        <p:tgtEl>
                                          <p:spTgt spid="93"/>
                                        </p:tgtEl>
                                        <p:attrNameLst>
                                          <p:attrName>ppt_h</p:attrName>
                                        </p:attrNameLst>
                                      </p:cBhvr>
                                      <p:tavLst>
                                        <p:tav tm="0">
                                          <p:val>
                                            <p:strVal val="#ppt_h"/>
                                          </p:val>
                                        </p:tav>
                                        <p:tav tm="100000">
                                          <p:val>
                                            <p:strVal val="#ppt_h"/>
                                          </p:val>
                                        </p:tav>
                                      </p:tavLst>
                                    </p:anim>
                                  </p:childTnLst>
                                </p:cTn>
                              </p:par>
                              <p:par>
                                <p:cTn id="51" presetID="45"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2000"/>
                                        <p:tgtEl>
                                          <p:spTgt spid="6"/>
                                        </p:tgtEl>
                                      </p:cBhvr>
                                    </p:animEffect>
                                    <p:anim calcmode="lin" valueType="num">
                                      <p:cBhvr>
                                        <p:cTn id="54" dur="2000" fill="hold"/>
                                        <p:tgtEl>
                                          <p:spTgt spid="6"/>
                                        </p:tgtEl>
                                        <p:attrNameLst>
                                          <p:attrName>ppt_w</p:attrName>
                                        </p:attrNameLst>
                                      </p:cBhvr>
                                      <p:tavLst>
                                        <p:tav tm="0" fmla="#ppt_w*sin(2.5*pi*$)">
                                          <p:val>
                                            <p:fltVal val="0"/>
                                          </p:val>
                                        </p:tav>
                                        <p:tav tm="100000">
                                          <p:val>
                                            <p:fltVal val="1"/>
                                          </p:val>
                                        </p:tav>
                                      </p:tavLst>
                                    </p:anim>
                                    <p:anim calcmode="lin" valueType="num">
                                      <p:cBhvr>
                                        <p:cTn id="55"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96"/>
                                        </p:tgtEl>
                                        <p:attrNameLst>
                                          <p:attrName>style.visibility</p:attrName>
                                        </p:attrNameLst>
                                      </p:cBhvr>
                                      <p:to>
                                        <p:strVal val="visible"/>
                                      </p:to>
                                    </p:set>
                                    <p:animEffect transition="in" filter="circle(in)">
                                      <p:cBhvr>
                                        <p:cTn id="60" dur="2000"/>
                                        <p:tgtEl>
                                          <p:spTgt spid="96"/>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circle(in)">
                                      <p:cBhvr>
                                        <p:cTn id="63" dur="20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1000"/>
                                        <p:tgtEl>
                                          <p:spTgt spid="102"/>
                                        </p:tgtEl>
                                      </p:cBhvr>
                                    </p:animEffect>
                                    <p:anim calcmode="lin" valueType="num">
                                      <p:cBhvr>
                                        <p:cTn id="69" dur="1000" fill="hold"/>
                                        <p:tgtEl>
                                          <p:spTgt spid="102"/>
                                        </p:tgtEl>
                                        <p:attrNameLst>
                                          <p:attrName>ppt_x</p:attrName>
                                        </p:attrNameLst>
                                      </p:cBhvr>
                                      <p:tavLst>
                                        <p:tav tm="0">
                                          <p:val>
                                            <p:strVal val="#ppt_x"/>
                                          </p:val>
                                        </p:tav>
                                        <p:tav tm="100000">
                                          <p:val>
                                            <p:strVal val="#ppt_x"/>
                                          </p:val>
                                        </p:tav>
                                      </p:tavLst>
                                    </p:anim>
                                    <p:anim calcmode="lin" valueType="num">
                                      <p:cBhvr>
                                        <p:cTn id="70" dur="1000" fill="hold"/>
                                        <p:tgtEl>
                                          <p:spTgt spid="10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000"/>
                                        <p:tgtEl>
                                          <p:spTgt spid="8"/>
                                        </p:tgtEl>
                                      </p:cBhvr>
                                    </p:animEffect>
                                    <p:anim calcmode="lin" valueType="num">
                                      <p:cBhvr>
                                        <p:cTn id="74" dur="1000" fill="hold"/>
                                        <p:tgtEl>
                                          <p:spTgt spid="8"/>
                                        </p:tgtEl>
                                        <p:attrNameLst>
                                          <p:attrName>ppt_x</p:attrName>
                                        </p:attrNameLst>
                                      </p:cBhvr>
                                      <p:tavLst>
                                        <p:tav tm="0">
                                          <p:val>
                                            <p:strVal val="#ppt_x"/>
                                          </p:val>
                                        </p:tav>
                                        <p:tav tm="100000">
                                          <p:val>
                                            <p:strVal val="#ppt_x"/>
                                          </p:val>
                                        </p:tav>
                                      </p:tavLst>
                                    </p:anim>
                                    <p:anim calcmode="lin" valueType="num">
                                      <p:cBhvr>
                                        <p:cTn id="7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circle(in)">
                                      <p:cBhvr>
                                        <p:cTn id="80" dur="2000"/>
                                        <p:tgtEl>
                                          <p:spTgt spid="103"/>
                                        </p:tgtEl>
                                      </p:cBhvr>
                                    </p:animEffect>
                                  </p:childTnLst>
                                </p:cTn>
                              </p:par>
                              <p:par>
                                <p:cTn id="81" presetID="6" presetClass="entr" presetSubtype="16"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circle(in)">
                                      <p:cBhvr>
                                        <p:cTn id="8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3" grpId="0" animBg="1"/>
      <p:bldP spid="96" grpId="0" animBg="1"/>
      <p:bldP spid="98" grpId="0" animBg="1"/>
      <p:bldP spid="99" grpId="0" animBg="1"/>
      <p:bldP spid="101" grpId="0" animBg="1"/>
      <p:bldP spid="102" grpId="0" animBg="1"/>
      <p:bldP spid="103" grpId="0" animBg="1"/>
      <p:bldP spid="2" grpId="0"/>
      <p:bldP spid="3" grpId="0"/>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1107992"/>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a:t>
            </a:r>
            <a:r>
              <a:rPr lang="zh-CN" altLang="en-US" sz="3200" b="1" dirty="0">
                <a:solidFill>
                  <a:schemeClr val="accent1"/>
                </a:solidFill>
                <a:latin typeface="微软雅黑" pitchFamily="34" charset="-122"/>
                <a:ea typeface="微软雅黑" pitchFamily="34" charset="-122"/>
              </a:rPr>
              <a:t>“挑战杯” 全国大学生课外</a:t>
            </a:r>
          </a:p>
          <a:p>
            <a:pPr marL="0" lvl="1" algn="ctr"/>
            <a:r>
              <a:rPr lang="zh-CN" altLang="en-US" sz="3200" b="1" dirty="0">
                <a:solidFill>
                  <a:schemeClr val="accent1"/>
                </a:solidFill>
                <a:latin typeface="微软雅黑" pitchFamily="34" charset="-122"/>
                <a:ea typeface="微软雅黑" pitchFamily="34" charset="-122"/>
              </a:rPr>
              <a:t>学术科技作品竞赛</a:t>
            </a:r>
          </a:p>
        </p:txBody>
      </p:sp>
      <p:cxnSp>
        <p:nvCxnSpPr>
          <p:cNvPr id="38" name="Straight Connector 2"/>
          <p:cNvCxnSpPr/>
          <p:nvPr/>
        </p:nvCxnSpPr>
        <p:spPr>
          <a:xfrm>
            <a:off x="2667000" y="44839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04446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4" y="1648255"/>
            <a:ext cx="4768845"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390650" y="1754485"/>
            <a:ext cx="2457450" cy="4052969"/>
          </a:xfrm>
          <a:prstGeom prst="rect">
            <a:avLst/>
          </a:prstGeom>
        </p:spPr>
        <p:txBody>
          <a:bodyPr wrap="square">
            <a:spAutoFit/>
          </a:bodyPr>
          <a:lstStyle/>
          <a:p>
            <a:pPr indent="457200" algn="just">
              <a:lnSpc>
                <a:spcPct val="120000"/>
              </a:lnSpc>
              <a:spcBef>
                <a:spcPct val="0"/>
              </a:spcBef>
            </a:pPr>
            <a:r>
              <a:rPr lang="zh-CN" altLang="en-US" dirty="0" smtClean="0">
                <a:solidFill>
                  <a:schemeClr val="bg1"/>
                </a:solidFill>
                <a:latin typeface="微软雅黑" pitchFamily="34" charset="-122"/>
                <a:ea typeface="微软雅黑" pitchFamily="34" charset="-122"/>
              </a:rPr>
              <a:t>“挑战杯”大学生</a:t>
            </a:r>
            <a:r>
              <a:rPr lang="zh-CN" altLang="en-US" dirty="0">
                <a:solidFill>
                  <a:schemeClr val="bg1"/>
                </a:solidFill>
                <a:latin typeface="微软雅黑" pitchFamily="34" charset="-122"/>
                <a:ea typeface="微软雅黑" pitchFamily="34" charset="-122"/>
              </a:rPr>
              <a:t>创业计划</a:t>
            </a:r>
            <a:r>
              <a:rPr lang="zh-CN" altLang="en-US" dirty="0" smtClean="0">
                <a:solidFill>
                  <a:schemeClr val="bg1"/>
                </a:solidFill>
                <a:latin typeface="微软雅黑" pitchFamily="34" charset="-122"/>
                <a:ea typeface="微软雅黑" pitchFamily="34" charset="-122"/>
              </a:rPr>
              <a:t>竞赛</a:t>
            </a:r>
            <a:r>
              <a:rPr lang="en-US" altLang="zh-CN" dirty="0" smtClean="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挑战杯</a:t>
            </a:r>
            <a:r>
              <a:rPr lang="zh-CN" altLang="en-US" dirty="0" smtClean="0">
                <a:solidFill>
                  <a:schemeClr val="bg1"/>
                </a:solidFill>
                <a:latin typeface="微软雅黑" pitchFamily="34" charset="-122"/>
                <a:ea typeface="微软雅黑" pitchFamily="34" charset="-122"/>
              </a:rPr>
              <a:t>”全国</a:t>
            </a:r>
            <a:r>
              <a:rPr lang="zh-CN" altLang="en-US" dirty="0">
                <a:solidFill>
                  <a:schemeClr val="bg1"/>
                </a:solidFill>
                <a:latin typeface="微软雅黑" pitchFamily="34" charset="-122"/>
                <a:ea typeface="微软雅黑" pitchFamily="34" charset="-122"/>
              </a:rPr>
              <a:t>大学生课外学术</a:t>
            </a:r>
            <a:r>
              <a:rPr lang="zh-CN" altLang="en-US" dirty="0" smtClean="0">
                <a:solidFill>
                  <a:schemeClr val="bg1"/>
                </a:solidFill>
                <a:latin typeface="微软雅黑" pitchFamily="34" charset="-122"/>
                <a:ea typeface="微软雅黑" pitchFamily="34" charset="-122"/>
              </a:rPr>
              <a:t>科技</a:t>
            </a:r>
            <a:r>
              <a:rPr lang="zh-CN" altLang="en-US" dirty="0">
                <a:solidFill>
                  <a:schemeClr val="bg1"/>
                </a:solidFill>
                <a:latin typeface="微软雅黑" pitchFamily="34" charset="-122"/>
                <a:ea typeface="微软雅黑" pitchFamily="34" charset="-122"/>
              </a:rPr>
              <a:t>作品竞赛是由共青团中央</a:t>
            </a:r>
            <a:r>
              <a:rPr lang="zh-CN" altLang="en-US" dirty="0" smtClean="0">
                <a:solidFill>
                  <a:schemeClr val="bg1"/>
                </a:solidFill>
                <a:latin typeface="微软雅黑" pitchFamily="34" charset="-122"/>
                <a:ea typeface="微软雅黑" pitchFamily="34" charset="-122"/>
              </a:rPr>
              <a:t>、中国</a:t>
            </a:r>
            <a:r>
              <a:rPr lang="zh-CN" altLang="en-US" dirty="0">
                <a:solidFill>
                  <a:schemeClr val="bg1"/>
                </a:solidFill>
                <a:latin typeface="微软雅黑" pitchFamily="34" charset="-122"/>
                <a:ea typeface="微软雅黑" pitchFamily="34" charset="-122"/>
              </a:rPr>
              <a:t>科协</a:t>
            </a:r>
            <a:r>
              <a:rPr lang="zh-CN" altLang="en-US" dirty="0" smtClean="0">
                <a:solidFill>
                  <a:schemeClr val="bg1"/>
                </a:solidFill>
                <a:latin typeface="微软雅黑" pitchFamily="34" charset="-122"/>
                <a:ea typeface="微软雅黑" pitchFamily="34" charset="-122"/>
              </a:rPr>
              <a:t>、教育部、全国</a:t>
            </a:r>
            <a:r>
              <a:rPr lang="zh-CN" altLang="en-US" dirty="0">
                <a:solidFill>
                  <a:schemeClr val="bg1"/>
                </a:solidFill>
                <a:latin typeface="微软雅黑" pitchFamily="34" charset="-122"/>
                <a:ea typeface="微软雅黑" pitchFamily="34" charset="-122"/>
              </a:rPr>
              <a:t>学联和地方政府共同主办</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由</a:t>
            </a:r>
            <a:r>
              <a:rPr lang="zh-CN" altLang="en-US" dirty="0" smtClean="0">
                <a:solidFill>
                  <a:schemeClr val="bg1"/>
                </a:solidFill>
                <a:latin typeface="微软雅黑" pitchFamily="34" charset="-122"/>
                <a:ea typeface="微软雅黑" pitchFamily="34" charset="-122"/>
              </a:rPr>
              <a:t>国内著名</a:t>
            </a:r>
            <a:r>
              <a:rPr lang="zh-CN" altLang="en-US" dirty="0">
                <a:solidFill>
                  <a:schemeClr val="bg1"/>
                </a:solidFill>
                <a:latin typeface="微软雅黑" pitchFamily="34" charset="-122"/>
                <a:ea typeface="微软雅黑" pitchFamily="34" charset="-122"/>
              </a:rPr>
              <a:t>大学</a:t>
            </a:r>
            <a:r>
              <a:rPr lang="zh-CN" altLang="en-US" dirty="0" smtClean="0">
                <a:solidFill>
                  <a:schemeClr val="bg1"/>
                </a:solidFill>
                <a:latin typeface="微软雅黑" pitchFamily="34" charset="-122"/>
                <a:ea typeface="微软雅黑" pitchFamily="34" charset="-122"/>
              </a:rPr>
              <a:t>、新闻</a:t>
            </a:r>
            <a:r>
              <a:rPr lang="zh-CN" altLang="en-US" dirty="0">
                <a:solidFill>
                  <a:schemeClr val="bg1"/>
                </a:solidFill>
                <a:latin typeface="微软雅黑" pitchFamily="34" charset="-122"/>
                <a:ea typeface="微软雅黑" pitchFamily="34" charset="-122"/>
              </a:rPr>
              <a:t>媒体联合发起的一项具有导向性</a:t>
            </a:r>
            <a:r>
              <a:rPr lang="zh-CN" altLang="en-US" dirty="0" smtClean="0">
                <a:solidFill>
                  <a:schemeClr val="bg1"/>
                </a:solidFill>
                <a:latin typeface="微软雅黑" pitchFamily="34" charset="-122"/>
                <a:ea typeface="微软雅黑" pitchFamily="34" charset="-122"/>
              </a:rPr>
              <a:t>、示范性</a:t>
            </a:r>
            <a:r>
              <a:rPr lang="zh-CN" altLang="en-US" dirty="0">
                <a:solidFill>
                  <a:schemeClr val="bg1"/>
                </a:solidFill>
                <a:latin typeface="微软雅黑" pitchFamily="34" charset="-122"/>
                <a:ea typeface="微软雅黑" pitchFamily="34" charset="-122"/>
              </a:rPr>
              <a:t>和群众性的全国竞赛活动。</a:t>
            </a:r>
            <a:endParaRPr lang="zh-CN" altLang="en-US" dirty="0">
              <a:solidFill>
                <a:schemeClr val="bg1"/>
              </a:solidFill>
              <a:latin typeface="微软雅黑" pitchFamily="34" charset="-122"/>
              <a:ea typeface="微软雅黑" pitchFamily="34" charset="-122"/>
            </a:endParaRPr>
          </a:p>
        </p:txBody>
      </p:sp>
      <p:sp>
        <p:nvSpPr>
          <p:cNvPr id="9" name="矩形 8"/>
          <p:cNvSpPr/>
          <p:nvPr/>
        </p:nvSpPr>
        <p:spPr>
          <a:xfrm>
            <a:off x="4073965" y="1705570"/>
            <a:ext cx="4590609" cy="2086725"/>
          </a:xfrm>
          <a:prstGeom prst="rect">
            <a:avLst/>
          </a:prstGeom>
        </p:spPr>
        <p:txBody>
          <a:bodyPr wrap="square">
            <a:spAutoFit/>
          </a:bodyPr>
          <a:lstStyle/>
          <a:p>
            <a:pPr indent="457200" algn="just">
              <a:lnSpc>
                <a:spcPct val="120000"/>
              </a:lnSpc>
              <a:spcBef>
                <a:spcPct val="0"/>
              </a:spcBef>
            </a:pPr>
            <a:r>
              <a:rPr lang="zh-CN" altLang="en-US" dirty="0" smtClean="0">
                <a:solidFill>
                  <a:schemeClr val="bg1"/>
                </a:solidFill>
                <a:latin typeface="微软雅黑" pitchFamily="34" charset="-122"/>
                <a:ea typeface="微软雅黑" pitchFamily="34" charset="-122"/>
              </a:rPr>
              <a:t>“挑战杯”全国</a:t>
            </a:r>
            <a:r>
              <a:rPr lang="zh-CN" altLang="en-US" dirty="0">
                <a:solidFill>
                  <a:schemeClr val="bg1"/>
                </a:solidFill>
                <a:latin typeface="微软雅黑" pitchFamily="34" charset="-122"/>
                <a:ea typeface="微软雅黑" pitchFamily="34" charset="-122"/>
              </a:rPr>
              <a:t>大学生课外学术科技作品竞赛 </a:t>
            </a:r>
            <a:r>
              <a:rPr lang="en-US" altLang="zh-CN" dirty="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简称“大挑”</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和“挑战杯”大学生创业计划</a:t>
            </a:r>
            <a:r>
              <a:rPr lang="zh-CN" altLang="en-US" dirty="0">
                <a:solidFill>
                  <a:schemeClr val="bg1"/>
                </a:solidFill>
                <a:latin typeface="微软雅黑" pitchFamily="34" charset="-122"/>
                <a:ea typeface="微软雅黑" pitchFamily="34" charset="-122"/>
              </a:rPr>
              <a:t>竞赛 </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简称 </a:t>
            </a:r>
            <a:r>
              <a:rPr lang="zh-CN" altLang="en-US" dirty="0" smtClean="0">
                <a:solidFill>
                  <a:schemeClr val="bg1"/>
                </a:solidFill>
                <a:latin typeface="微软雅黑" pitchFamily="34" charset="-122"/>
                <a:ea typeface="微软雅黑" pitchFamily="34" charset="-122"/>
              </a:rPr>
              <a:t>“小挑”</a:t>
            </a: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的</a:t>
            </a:r>
            <a:r>
              <a:rPr lang="zh-CN" altLang="en-US" dirty="0">
                <a:solidFill>
                  <a:schemeClr val="bg1"/>
                </a:solidFill>
                <a:latin typeface="微软雅黑" pitchFamily="34" charset="-122"/>
                <a:ea typeface="微软雅黑" pitchFamily="34" charset="-122"/>
              </a:rPr>
              <a:t>比赛侧重点不同</a:t>
            </a: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大</a:t>
            </a:r>
            <a:r>
              <a:rPr lang="zh-CN" altLang="en-US" dirty="0">
                <a:solidFill>
                  <a:schemeClr val="bg1"/>
                </a:solidFill>
                <a:latin typeface="微软雅黑" pitchFamily="34" charset="-122"/>
                <a:ea typeface="微软雅黑" pitchFamily="34" charset="-122"/>
              </a:rPr>
              <a:t>挑</a:t>
            </a:r>
            <a:r>
              <a:rPr lang="zh-CN" altLang="en-US" dirty="0" smtClean="0">
                <a:solidFill>
                  <a:schemeClr val="bg1"/>
                </a:solidFill>
                <a:latin typeface="微软雅黑" pitchFamily="34" charset="-122"/>
                <a:ea typeface="微软雅黑" pitchFamily="34" charset="-122"/>
              </a:rPr>
              <a:t>”注重</a:t>
            </a:r>
            <a:r>
              <a:rPr lang="zh-CN" altLang="en-US" dirty="0">
                <a:solidFill>
                  <a:schemeClr val="bg1"/>
                </a:solidFill>
                <a:latin typeface="微软雅黑" pitchFamily="34" charset="-122"/>
                <a:ea typeface="微软雅黑" pitchFamily="34" charset="-122"/>
              </a:rPr>
              <a:t>学术科技发明创作带来的实际</a:t>
            </a:r>
            <a:r>
              <a:rPr lang="zh-CN" altLang="en-US" dirty="0" smtClean="0">
                <a:solidFill>
                  <a:schemeClr val="bg1"/>
                </a:solidFill>
                <a:latin typeface="微软雅黑" pitchFamily="34" charset="-122"/>
                <a:ea typeface="微软雅黑" pitchFamily="34" charset="-122"/>
              </a:rPr>
              <a:t>意义</a:t>
            </a:r>
            <a:r>
              <a:rPr lang="zh-CN" altLang="en-US" dirty="0">
                <a:solidFill>
                  <a:schemeClr val="bg1"/>
                </a:solidFill>
                <a:latin typeface="微软雅黑" pitchFamily="34" charset="-122"/>
                <a:ea typeface="微软雅黑" pitchFamily="34" charset="-122"/>
              </a:rPr>
              <a:t>与特点</a:t>
            </a:r>
            <a:r>
              <a:rPr lang="en-US" altLang="zh-CN" dirty="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而“小挑”更</a:t>
            </a:r>
            <a:r>
              <a:rPr lang="zh-CN" altLang="en-US" dirty="0">
                <a:solidFill>
                  <a:schemeClr val="bg1"/>
                </a:solidFill>
                <a:latin typeface="微软雅黑" pitchFamily="34" charset="-122"/>
                <a:ea typeface="微软雅黑" pitchFamily="34" charset="-122"/>
              </a:rPr>
              <a:t>注重市场与技术服务的完美结合</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商业性更强。</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6610350" y="4256385"/>
            <a:ext cx="410845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“大挑” 奖项设置</a:t>
            </a:r>
            <a:r>
              <a:rPr lang="zh-CN" altLang="en-US" sz="2000" dirty="0" smtClean="0">
                <a:solidFill>
                  <a:schemeClr val="bg1"/>
                </a:solidFill>
                <a:latin typeface="微软雅黑" pitchFamily="34" charset="-122"/>
                <a:ea typeface="微软雅黑" pitchFamily="34" charset="-122"/>
              </a:rPr>
              <a:t>为特等奖、一等奖、二等奖、三等奖</a:t>
            </a:r>
            <a:r>
              <a:rPr lang="en-US" altLang="zh-CN" sz="2000" dirty="0">
                <a:solidFill>
                  <a:schemeClr val="bg1"/>
                </a:solidFill>
                <a:latin typeface="微软雅黑" pitchFamily="34" charset="-122"/>
                <a:ea typeface="微软雅黑" pitchFamily="34" charset="-122"/>
              </a:rPr>
              <a:t>, </a:t>
            </a:r>
            <a:r>
              <a:rPr lang="zh-CN" altLang="en-US" sz="2000" dirty="0" smtClean="0">
                <a:solidFill>
                  <a:schemeClr val="bg1"/>
                </a:solidFill>
                <a:latin typeface="微软雅黑" pitchFamily="34" charset="-122"/>
                <a:ea typeface="微软雅黑" pitchFamily="34" charset="-122"/>
              </a:rPr>
              <a:t>而“小挑”奖</a:t>
            </a:r>
            <a:r>
              <a:rPr lang="zh-CN" altLang="en-US" sz="2000" dirty="0">
                <a:solidFill>
                  <a:schemeClr val="bg1"/>
                </a:solidFill>
                <a:latin typeface="微软雅黑" pitchFamily="34" charset="-122"/>
                <a:ea typeface="微软雅黑" pitchFamily="34" charset="-122"/>
              </a:rPr>
              <a:t>项设置为金奖</a:t>
            </a:r>
            <a:r>
              <a:rPr lang="zh-CN" altLang="en-US" sz="2000" dirty="0" smtClean="0">
                <a:solidFill>
                  <a:schemeClr val="bg1"/>
                </a:solidFill>
                <a:latin typeface="微软雅黑" pitchFamily="34" charset="-122"/>
                <a:ea typeface="微软雅黑" pitchFamily="34" charset="-122"/>
              </a:rPr>
              <a:t>、银奖、铜奖</a:t>
            </a:r>
            <a:r>
              <a:rPr lang="zh-CN" altLang="en-US" sz="2000" dirty="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sp>
        <p:nvSpPr>
          <p:cNvPr id="21"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“挑战杯” 全国大学生课外学术科技作品竞赛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9033637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第一届竞赛于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1989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年在清华大学举办</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275030"/>
            <a:ext cx="1139190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1988 </a:t>
            </a:r>
            <a:r>
              <a:rPr lang="zh-CN" altLang="en-US" sz="2000" dirty="0">
                <a:solidFill>
                  <a:schemeClr val="bg1"/>
                </a:solidFill>
                <a:latin typeface="微软雅黑" pitchFamily="34" charset="-122"/>
                <a:ea typeface="微软雅黑" pitchFamily="34" charset="-122"/>
                <a:sym typeface="微软雅黑" pitchFamily="34" charset="-122"/>
              </a:rPr>
              <a:t>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清华大学首次设立校</a:t>
            </a:r>
            <a:r>
              <a:rPr lang="zh-CN" altLang="en-US" sz="2000" dirty="0" smtClean="0">
                <a:solidFill>
                  <a:schemeClr val="bg1"/>
                </a:solidFill>
                <a:latin typeface="微软雅黑" pitchFamily="34" charset="-122"/>
                <a:ea typeface="微软雅黑" pitchFamily="34" charset="-122"/>
                <a:sym typeface="微软雅黑" pitchFamily="34" charset="-122"/>
              </a:rPr>
              <a:t>内“挑战杯”竞赛。</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次年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在国家教委的支持下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清华大学</a:t>
            </a:r>
            <a:r>
              <a:rPr lang="zh-CN" altLang="en-US" sz="2000" dirty="0">
                <a:solidFill>
                  <a:schemeClr val="bg1"/>
                </a:solidFill>
                <a:latin typeface="微软雅黑" pitchFamily="34" charset="-122"/>
                <a:ea typeface="微软雅黑" pitchFamily="34" charset="-122"/>
                <a:sym typeface="微软雅黑" pitchFamily="34" charset="-122"/>
              </a:rPr>
              <a:t>等 </a:t>
            </a:r>
            <a:r>
              <a:rPr lang="en-US" altLang="zh-CN" sz="2000" dirty="0">
                <a:solidFill>
                  <a:schemeClr val="bg1"/>
                </a:solidFill>
                <a:latin typeface="微软雅黑" pitchFamily="34" charset="-122"/>
                <a:ea typeface="微软雅黑" pitchFamily="34" charset="-122"/>
                <a:sym typeface="微软雅黑" pitchFamily="34" charset="-122"/>
              </a:rPr>
              <a:t>34 </a:t>
            </a:r>
            <a:r>
              <a:rPr lang="zh-CN" altLang="en-US" sz="2000" dirty="0">
                <a:solidFill>
                  <a:schemeClr val="bg1"/>
                </a:solidFill>
                <a:latin typeface="微软雅黑" pitchFamily="34" charset="-122"/>
                <a:ea typeface="微软雅黑" pitchFamily="34" charset="-122"/>
                <a:sym typeface="微软雅黑" pitchFamily="34" charset="-122"/>
              </a:rPr>
              <a:t>所高校和全国学联</a:t>
            </a: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科协及部分媒体联合发起举办了</a:t>
            </a:r>
            <a:r>
              <a:rPr lang="zh-CN" altLang="en-US" sz="2000" dirty="0" smtClean="0">
                <a:solidFill>
                  <a:schemeClr val="bg1"/>
                </a:solidFill>
                <a:latin typeface="微软雅黑" pitchFamily="34" charset="-122"/>
                <a:ea typeface="微软雅黑" pitchFamily="34" charset="-122"/>
                <a:sym typeface="微软雅黑" pitchFamily="34" charset="-122"/>
              </a:rPr>
              <a:t>首届“大挑”</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清华大学获得“挑战杯”</a:t>
            </a:r>
            <a:r>
              <a:rPr lang="zh-CN" altLang="en-US" sz="2000" dirty="0">
                <a:solidFill>
                  <a:schemeClr val="bg1"/>
                </a:solidFill>
                <a:latin typeface="微软雅黑" pitchFamily="34" charset="-122"/>
                <a:ea typeface="微软雅黑" pitchFamily="34" charset="-122"/>
                <a:sym typeface="微软雅黑" pitchFamily="34" charset="-122"/>
              </a:rPr>
              <a:t>。</a:t>
            </a:r>
            <a:endParaRPr lang="zh-CN" altLang="en-US" sz="2000" dirty="0">
              <a:solidFill>
                <a:schemeClr val="bg1"/>
              </a:solidFill>
              <a:latin typeface="微软雅黑" pitchFamily="34" charset="-122"/>
              <a:ea typeface="微软雅黑" pitchFamily="34" charset="-122"/>
              <a:sym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262692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第二届竞赛于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1991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年在浙江大学举办</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275030"/>
            <a:ext cx="1139190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第二</a:t>
            </a:r>
            <a:r>
              <a:rPr lang="zh-CN" altLang="en-US" sz="2000" dirty="0" smtClean="0">
                <a:solidFill>
                  <a:schemeClr val="bg1"/>
                </a:solidFill>
                <a:latin typeface="微软雅黑" pitchFamily="34" charset="-122"/>
                <a:ea typeface="微软雅黑" pitchFamily="34" charset="-122"/>
                <a:sym typeface="微软雅黑" pitchFamily="34" charset="-122"/>
              </a:rPr>
              <a:t>届“大挑”由</a:t>
            </a:r>
            <a:r>
              <a:rPr lang="zh-CN" altLang="en-US" sz="2000" dirty="0">
                <a:solidFill>
                  <a:schemeClr val="bg1"/>
                </a:solidFill>
                <a:latin typeface="微软雅黑" pitchFamily="34" charset="-122"/>
                <a:ea typeface="微软雅黑" pitchFamily="34" charset="-122"/>
                <a:sym typeface="微软雅黑" pitchFamily="34" charset="-122"/>
              </a:rPr>
              <a:t>共青团中央</a:t>
            </a: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科协</a:t>
            </a:r>
            <a:r>
              <a:rPr lang="zh-CN" altLang="en-US" sz="2000" dirty="0" smtClean="0">
                <a:solidFill>
                  <a:schemeClr val="bg1"/>
                </a:solidFill>
                <a:latin typeface="微软雅黑" pitchFamily="34" charset="-122"/>
                <a:ea typeface="微软雅黑" pitchFamily="34" charset="-122"/>
                <a:sym typeface="微软雅黑" pitchFamily="34" charset="-122"/>
              </a:rPr>
              <a:t>、全国</a:t>
            </a:r>
            <a:r>
              <a:rPr lang="zh-CN" altLang="en-US" sz="2000" dirty="0">
                <a:solidFill>
                  <a:schemeClr val="bg1"/>
                </a:solidFill>
                <a:latin typeface="微软雅黑" pitchFamily="34" charset="-122"/>
                <a:ea typeface="微软雅黑" pitchFamily="34" charset="-122"/>
                <a:sym typeface="微软雅黑" pitchFamily="34" charset="-122"/>
              </a:rPr>
              <a:t>学联主办</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初步建立了选拔</a:t>
            </a:r>
            <a:r>
              <a:rPr lang="zh-CN" altLang="en-US" sz="2000" dirty="0" smtClean="0">
                <a:solidFill>
                  <a:schemeClr val="bg1"/>
                </a:solidFill>
                <a:latin typeface="微软雅黑" pitchFamily="34" charset="-122"/>
                <a:ea typeface="微软雅黑" pitchFamily="34" charset="-122"/>
                <a:sym typeface="微软雅黑" pitchFamily="34" charset="-122"/>
              </a:rPr>
              <a:t>、申报、评审</a:t>
            </a:r>
            <a:r>
              <a:rPr lang="zh-CN" altLang="en-US" sz="2000" dirty="0">
                <a:solidFill>
                  <a:schemeClr val="bg1"/>
                </a:solidFill>
                <a:latin typeface="微软雅黑" pitchFamily="34" charset="-122"/>
                <a:ea typeface="微软雅黑" pitchFamily="34" charset="-122"/>
                <a:sym typeface="微软雅黑" pitchFamily="34" charset="-122"/>
              </a:rPr>
              <a:t>的竞赛机制</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确立了组委会和评委会各自独立运作的竞赛机构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形成了两年一届</a:t>
            </a:r>
            <a:r>
              <a:rPr lang="zh-CN" altLang="en-US" sz="2000" dirty="0" smtClean="0">
                <a:solidFill>
                  <a:schemeClr val="bg1"/>
                </a:solidFill>
                <a:latin typeface="微软雅黑" pitchFamily="34" charset="-122"/>
                <a:ea typeface="微软雅黑" pitchFamily="34" charset="-122"/>
                <a:sym typeface="微软雅黑" pitchFamily="34" charset="-122"/>
              </a:rPr>
              <a:t>、高校</a:t>
            </a:r>
            <a:r>
              <a:rPr lang="zh-CN" altLang="en-US" sz="2000" dirty="0">
                <a:solidFill>
                  <a:schemeClr val="bg1"/>
                </a:solidFill>
                <a:latin typeface="微软雅黑" pitchFamily="34" charset="-122"/>
                <a:ea typeface="微软雅黑" pitchFamily="34" charset="-122"/>
                <a:sym typeface="微软雅黑" pitchFamily="34" charset="-122"/>
              </a:rPr>
              <a:t>承办的组织方式</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上海</a:t>
            </a:r>
            <a:r>
              <a:rPr lang="zh-CN" altLang="en-US" sz="2000" dirty="0">
                <a:solidFill>
                  <a:schemeClr val="bg1"/>
                </a:solidFill>
                <a:latin typeface="微软雅黑" pitchFamily="34" charset="-122"/>
                <a:ea typeface="微软雅黑" pitchFamily="34" charset="-122"/>
                <a:sym typeface="微软雅黑" pitchFamily="34" charset="-122"/>
              </a:rPr>
              <a:t>交通大学</a:t>
            </a:r>
            <a:r>
              <a:rPr lang="zh-CN" altLang="en-US" sz="2000" dirty="0" smtClean="0">
                <a:solidFill>
                  <a:schemeClr val="bg1"/>
                </a:solidFill>
                <a:latin typeface="微软雅黑" pitchFamily="34" charset="-122"/>
                <a:ea typeface="微软雅黑" pitchFamily="34" charset="-122"/>
                <a:sym typeface="微软雅黑" pitchFamily="34" charset="-122"/>
              </a:rPr>
              <a:t>获得“挑战杯”</a:t>
            </a:r>
            <a:r>
              <a:rPr lang="zh-CN" altLang="en-US" sz="2000" dirty="0">
                <a:solidFill>
                  <a:schemeClr val="bg1"/>
                </a:solidFill>
                <a:latin typeface="微软雅黑" pitchFamily="34" charset="-122"/>
                <a:ea typeface="微软雅黑" pitchFamily="34" charset="-122"/>
                <a:sym typeface="微软雅黑" pitchFamily="34" charset="-122"/>
              </a:rPr>
              <a:t>。</a:t>
            </a:r>
            <a:endParaRPr lang="zh-CN" altLang="en-US" sz="2000" dirty="0">
              <a:solidFill>
                <a:schemeClr val="bg1"/>
              </a:solidFill>
              <a:latin typeface="微软雅黑" pitchFamily="34" charset="-122"/>
              <a:ea typeface="微软雅黑" pitchFamily="34" charset="-122"/>
              <a:sym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65362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453965" y="1301341"/>
            <a:ext cx="9019443" cy="326053"/>
            <a:chOff x="654049" y="1419985"/>
            <a:chExt cx="9019443" cy="326053"/>
          </a:xfrm>
        </p:grpSpPr>
        <p:sp>
          <p:nvSpPr>
            <p:cNvPr id="16" name="直接连接符 15"/>
            <p:cNvSpPr/>
            <p:nvPr/>
          </p:nvSpPr>
          <p:spPr>
            <a:xfrm>
              <a:off x="1979712" y="1726160"/>
              <a:ext cx="769378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654049" y="1419985"/>
              <a:ext cx="580408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7ABC3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三</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第三届竞赛于 </a:t>
              </a:r>
              <a:r>
                <a:rPr lang="en-US" altLang="zh-CN" dirty="0">
                  <a:latin typeface="微软雅黑" pitchFamily="34" charset="-122"/>
                  <a:ea typeface="微软雅黑" pitchFamily="34" charset="-122"/>
                </a:rPr>
                <a:t>1993 </a:t>
              </a:r>
              <a:r>
                <a:rPr lang="zh-CN" altLang="en-US" dirty="0">
                  <a:latin typeface="微软雅黑" pitchFamily="34" charset="-122"/>
                  <a:ea typeface="微软雅黑" pitchFamily="34" charset="-122"/>
                </a:rPr>
                <a:t>年在上海交通大学举办</a:t>
              </a:r>
              <a:endParaRPr lang="zh-CN" altLang="en-US" dirty="0">
                <a:latin typeface="微软雅黑" pitchFamily="34" charset="-122"/>
                <a:ea typeface="微软雅黑" pitchFamily="34" charset="-122"/>
              </a:endParaRPr>
            </a:p>
          </p:txBody>
        </p:sp>
      </p:grpSp>
      <p:grpSp>
        <p:nvGrpSpPr>
          <p:cNvPr id="19" name="组合 18"/>
          <p:cNvGrpSpPr/>
          <p:nvPr/>
        </p:nvGrpSpPr>
        <p:grpSpPr>
          <a:xfrm>
            <a:off x="1453966" y="2656173"/>
            <a:ext cx="9019442" cy="326053"/>
            <a:chOff x="654049" y="2414545"/>
            <a:chExt cx="9019442" cy="326053"/>
          </a:xfrm>
        </p:grpSpPr>
        <p:sp>
          <p:nvSpPr>
            <p:cNvPr id="20" name="直接连接符 19"/>
            <p:cNvSpPr/>
            <p:nvPr/>
          </p:nvSpPr>
          <p:spPr>
            <a:xfrm>
              <a:off x="1979712" y="2710781"/>
              <a:ext cx="7693779"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1" name="任意多边形 20"/>
            <p:cNvSpPr/>
            <p:nvPr/>
          </p:nvSpPr>
          <p:spPr>
            <a:xfrm>
              <a:off x="654049" y="2414545"/>
              <a:ext cx="5804084"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四</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第四届竞赛于 </a:t>
              </a:r>
              <a:r>
                <a:rPr lang="en-US" altLang="zh-CN" dirty="0">
                  <a:latin typeface="微软雅黑" pitchFamily="34" charset="-122"/>
                  <a:ea typeface="微软雅黑" pitchFamily="34" charset="-122"/>
                </a:rPr>
                <a:t>1995 </a:t>
              </a:r>
              <a:r>
                <a:rPr lang="zh-CN" altLang="en-US" dirty="0">
                  <a:latin typeface="微软雅黑" pitchFamily="34" charset="-122"/>
                  <a:ea typeface="微软雅黑" pitchFamily="34" charset="-122"/>
                </a:rPr>
                <a:t>年在武汉大学举办</a:t>
              </a:r>
              <a:endParaRPr lang="zh-CN" altLang="en-US" kern="1200" dirty="0">
                <a:latin typeface="微软雅黑" pitchFamily="34" charset="-122"/>
                <a:ea typeface="微软雅黑" pitchFamily="34" charset="-122"/>
              </a:endParaRPr>
            </a:p>
          </p:txBody>
        </p:sp>
      </p:grpSp>
      <p:grpSp>
        <p:nvGrpSpPr>
          <p:cNvPr id="22" name="组合 21"/>
          <p:cNvGrpSpPr/>
          <p:nvPr/>
        </p:nvGrpSpPr>
        <p:grpSpPr>
          <a:xfrm>
            <a:off x="1453966" y="4033048"/>
            <a:ext cx="9019442" cy="326053"/>
            <a:chOff x="654050" y="3409105"/>
            <a:chExt cx="9019442" cy="326053"/>
          </a:xfrm>
        </p:grpSpPr>
        <p:sp>
          <p:nvSpPr>
            <p:cNvPr id="23" name="直接连接符 22"/>
            <p:cNvSpPr/>
            <p:nvPr/>
          </p:nvSpPr>
          <p:spPr>
            <a:xfrm>
              <a:off x="1979711" y="3705341"/>
              <a:ext cx="7693781" cy="6004"/>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任意多边形 23"/>
            <p:cNvSpPr/>
            <p:nvPr/>
          </p:nvSpPr>
          <p:spPr>
            <a:xfrm>
              <a:off x="654050" y="3409105"/>
              <a:ext cx="5804084"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五</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第五届竞赛于 </a:t>
              </a:r>
              <a:r>
                <a:rPr lang="en-US" altLang="zh-CN" dirty="0">
                  <a:latin typeface="微软雅黑" pitchFamily="34" charset="-122"/>
                  <a:ea typeface="微软雅黑" pitchFamily="34" charset="-122"/>
                </a:rPr>
                <a:t>1997 </a:t>
              </a:r>
              <a:r>
                <a:rPr lang="zh-CN" altLang="en-US" dirty="0">
                  <a:latin typeface="微软雅黑" pitchFamily="34" charset="-122"/>
                  <a:ea typeface="微软雅黑" pitchFamily="34" charset="-122"/>
                </a:rPr>
                <a:t>年在南京理工大学举办</a:t>
              </a:r>
              <a:endParaRPr lang="zh-CN" altLang="en-US" dirty="0">
                <a:latin typeface="微软雅黑" pitchFamily="34" charset="-122"/>
                <a:ea typeface="微软雅黑" pitchFamily="34" charset="-122"/>
              </a:endParaRPr>
            </a:p>
          </p:txBody>
        </p:sp>
      </p:grpSp>
      <p:sp>
        <p:nvSpPr>
          <p:cNvPr id="25" name="矩形 24"/>
          <p:cNvSpPr/>
          <p:nvPr/>
        </p:nvSpPr>
        <p:spPr>
          <a:xfrm>
            <a:off x="1545991" y="1781084"/>
            <a:ext cx="8924192"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第三</a:t>
            </a:r>
            <a:r>
              <a:rPr lang="zh-CN" altLang="en-US" sz="2000" dirty="0" smtClean="0">
                <a:solidFill>
                  <a:schemeClr val="tx1">
                    <a:lumMod val="75000"/>
                    <a:lumOff val="25000"/>
                  </a:schemeClr>
                </a:solidFill>
                <a:latin typeface="微软雅黑" pitchFamily="34" charset="-122"/>
                <a:ea typeface="微软雅黑" pitchFamily="34" charset="-122"/>
              </a:rPr>
              <a:t>届“大挑”的</a:t>
            </a:r>
            <a:r>
              <a:rPr lang="zh-CN" altLang="en-US" sz="2000" dirty="0">
                <a:solidFill>
                  <a:schemeClr val="tx1">
                    <a:lumMod val="75000"/>
                    <a:lumOff val="25000"/>
                  </a:schemeClr>
                </a:solidFill>
                <a:latin typeface="微软雅黑" pitchFamily="34" charset="-122"/>
                <a:ea typeface="微软雅黑" pitchFamily="34" charset="-122"/>
              </a:rPr>
              <a:t>各项机制得到进一步完善和加强</a:t>
            </a:r>
            <a:r>
              <a:rPr lang="zh-CN" altLang="en-US" sz="2000" dirty="0" smtClean="0">
                <a:solidFill>
                  <a:schemeClr val="tx1">
                    <a:lumMod val="75000"/>
                    <a:lumOff val="25000"/>
                  </a:schemeClr>
                </a:solidFill>
                <a:latin typeface="微软雅黑" pitchFamily="34" charset="-122"/>
                <a:ea typeface="微软雅黑" pitchFamily="34" charset="-122"/>
              </a:rPr>
              <a:t>。北京大学获得“挑战杯”</a:t>
            </a:r>
            <a:r>
              <a:rPr lang="zh-CN" altLang="en-US"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545991" y="3195867"/>
            <a:ext cx="8857079"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第四</a:t>
            </a:r>
            <a:r>
              <a:rPr lang="zh-CN" altLang="en-US" sz="2000" dirty="0" smtClean="0">
                <a:solidFill>
                  <a:schemeClr val="tx1">
                    <a:lumMod val="75000"/>
                    <a:lumOff val="25000"/>
                  </a:schemeClr>
                </a:solidFill>
                <a:latin typeface="微软雅黑" pitchFamily="34" charset="-122"/>
                <a:ea typeface="微软雅黑" pitchFamily="34" charset="-122"/>
              </a:rPr>
              <a:t>届“大挑”获得</a:t>
            </a:r>
            <a:r>
              <a:rPr lang="zh-CN" altLang="en-US" sz="2000" dirty="0">
                <a:solidFill>
                  <a:schemeClr val="tx1">
                    <a:lumMod val="75000"/>
                    <a:lumOff val="25000"/>
                  </a:schemeClr>
                </a:solidFill>
                <a:latin typeface="微软雅黑" pitchFamily="34" charset="-122"/>
                <a:ea typeface="微软雅黑" pitchFamily="34" charset="-122"/>
              </a:rPr>
              <a:t>周光召</a:t>
            </a:r>
            <a:r>
              <a:rPr lang="zh-CN" altLang="en-US" sz="2000" dirty="0" smtClean="0">
                <a:solidFill>
                  <a:schemeClr val="tx1">
                    <a:lumMod val="75000"/>
                    <a:lumOff val="25000"/>
                  </a:schemeClr>
                </a:solidFill>
                <a:latin typeface="微软雅黑" pitchFamily="34" charset="-122"/>
                <a:ea typeface="微软雅黑" pitchFamily="34" charset="-122"/>
              </a:rPr>
              <a:t>、朱光亚等</a:t>
            </a:r>
            <a:r>
              <a:rPr lang="en-US" altLang="zh-CN" sz="2000" dirty="0" smtClean="0">
                <a:solidFill>
                  <a:schemeClr val="tx1">
                    <a:lumMod val="75000"/>
                    <a:lumOff val="25000"/>
                  </a:schemeClr>
                </a:solidFill>
                <a:latin typeface="微软雅黑" pitchFamily="34" charset="-122"/>
                <a:ea typeface="微软雅黑" pitchFamily="34" charset="-122"/>
              </a:rPr>
              <a:t>100</a:t>
            </a:r>
            <a:r>
              <a:rPr lang="zh-CN" altLang="en-US" sz="2000" dirty="0" smtClean="0">
                <a:solidFill>
                  <a:schemeClr val="tx1">
                    <a:lumMod val="75000"/>
                    <a:lumOff val="25000"/>
                  </a:schemeClr>
                </a:solidFill>
                <a:latin typeface="微软雅黑" pitchFamily="34" charset="-122"/>
                <a:ea typeface="微软雅黑" pitchFamily="34" charset="-122"/>
              </a:rPr>
              <a:t>名著</a:t>
            </a:r>
            <a:r>
              <a:rPr lang="zh-CN" altLang="en-US" sz="2000" dirty="0">
                <a:solidFill>
                  <a:schemeClr val="tx1">
                    <a:lumMod val="75000"/>
                    <a:lumOff val="25000"/>
                  </a:schemeClr>
                </a:solidFill>
                <a:latin typeface="微软雅黑" pitchFamily="34" charset="-122"/>
                <a:ea typeface="微软雅黑" pitchFamily="34" charset="-122"/>
              </a:rPr>
              <a:t>名科学家寄语勉励</a:t>
            </a:r>
            <a:r>
              <a:rPr lang="zh-CN" altLang="en-US" sz="2000" dirty="0" smtClean="0">
                <a:solidFill>
                  <a:schemeClr val="tx1">
                    <a:lumMod val="75000"/>
                    <a:lumOff val="25000"/>
                  </a:schemeClr>
                </a:solidFill>
                <a:latin typeface="微软雅黑" pitchFamily="34" charset="-122"/>
                <a:ea typeface="微软雅黑" pitchFamily="34" charset="-122"/>
              </a:rPr>
              <a:t>。复旦大学获得“挑战杯”</a:t>
            </a:r>
            <a:r>
              <a:rPr lang="zh-CN" altLang="en-US"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1545991" y="4464298"/>
            <a:ext cx="8828942"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在第五</a:t>
            </a:r>
            <a:r>
              <a:rPr lang="zh-CN" altLang="en-US" sz="2000" dirty="0" smtClean="0">
                <a:solidFill>
                  <a:schemeClr val="tx1">
                    <a:lumMod val="75000"/>
                    <a:lumOff val="25000"/>
                  </a:schemeClr>
                </a:solidFill>
                <a:latin typeface="微软雅黑" pitchFamily="34" charset="-122"/>
                <a:ea typeface="微软雅黑" pitchFamily="34" charset="-122"/>
              </a:rPr>
              <a:t>届“大挑”中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香港大学生首次组团参与竞赛活动</a:t>
            </a:r>
            <a:r>
              <a:rPr lang="zh-CN" altLang="en-US" sz="2000" dirty="0" smtClean="0">
                <a:solidFill>
                  <a:schemeClr val="tx1">
                    <a:lumMod val="75000"/>
                    <a:lumOff val="25000"/>
                  </a:schemeClr>
                </a:solidFill>
                <a:latin typeface="微软雅黑" pitchFamily="34" charset="-122"/>
                <a:ea typeface="微软雅黑" pitchFamily="34" charset="-122"/>
              </a:rPr>
              <a:t>。清华大学</a:t>
            </a:r>
            <a:r>
              <a:rPr lang="zh-CN" altLang="en-US" sz="2000" dirty="0">
                <a:solidFill>
                  <a:schemeClr val="tx1">
                    <a:lumMod val="75000"/>
                    <a:lumOff val="25000"/>
                  </a:schemeClr>
                </a:solidFill>
                <a:latin typeface="微软雅黑" pitchFamily="34" charset="-122"/>
                <a:ea typeface="微软雅黑" pitchFamily="34" charset="-122"/>
              </a:rPr>
              <a:t>获得 “挑战杯”。</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33"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00614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randombar(horizont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style.rotation</p:attrName>
                                        </p:attrNameLst>
                                      </p:cBhvr>
                                      <p:tavLst>
                                        <p:tav tm="0">
                                          <p:val>
                                            <p:fltVal val="90"/>
                                          </p:val>
                                        </p:tav>
                                        <p:tav tm="100000">
                                          <p:val>
                                            <p:fltVal val="0"/>
                                          </p:val>
                                        </p:tav>
                                      </p:tavLst>
                                    </p:anim>
                                    <p:animEffect transition="in" filter="fade">
                                      <p:cBhvr>
                                        <p:cTn id="18" dur="1000"/>
                                        <p:tgtEl>
                                          <p:spTgt spid="1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1000" fill="hold"/>
                                        <p:tgtEl>
                                          <p:spTgt spid="27"/>
                                        </p:tgtEl>
                                        <p:attrNameLst>
                                          <p:attrName>ppt_w</p:attrName>
                                        </p:attrNameLst>
                                      </p:cBhvr>
                                      <p:tavLst>
                                        <p:tav tm="0">
                                          <p:val>
                                            <p:fltVal val="0"/>
                                          </p:val>
                                        </p:tav>
                                        <p:tav tm="100000">
                                          <p:val>
                                            <p:strVal val="#ppt_w"/>
                                          </p:val>
                                        </p:tav>
                                      </p:tavLst>
                                    </p:anim>
                                    <p:anim calcmode="lin" valueType="num">
                                      <p:cBhvr>
                                        <p:cTn id="22" dur="1000" fill="hold"/>
                                        <p:tgtEl>
                                          <p:spTgt spid="27"/>
                                        </p:tgtEl>
                                        <p:attrNameLst>
                                          <p:attrName>ppt_h</p:attrName>
                                        </p:attrNameLst>
                                      </p:cBhvr>
                                      <p:tavLst>
                                        <p:tav tm="0">
                                          <p:val>
                                            <p:fltVal val="0"/>
                                          </p:val>
                                        </p:tav>
                                        <p:tav tm="100000">
                                          <p:val>
                                            <p:strVal val="#ppt_h"/>
                                          </p:val>
                                        </p:tav>
                                      </p:tavLst>
                                    </p:anim>
                                    <p:anim calcmode="lin" valueType="num">
                                      <p:cBhvr>
                                        <p:cTn id="23" dur="1000" fill="hold"/>
                                        <p:tgtEl>
                                          <p:spTgt spid="27"/>
                                        </p:tgtEl>
                                        <p:attrNameLst>
                                          <p:attrName>style.rotation</p:attrName>
                                        </p:attrNameLst>
                                      </p:cBhvr>
                                      <p:tavLst>
                                        <p:tav tm="0">
                                          <p:val>
                                            <p:fltVal val="90"/>
                                          </p:val>
                                        </p:tav>
                                        <p:tav tm="100000">
                                          <p:val>
                                            <p:fltVal val="0"/>
                                          </p:val>
                                        </p:tav>
                                      </p:tavLst>
                                    </p:anim>
                                    <p:animEffect transition="in" filter="fade">
                                      <p:cBhvr>
                                        <p:cTn id="24" dur="10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2000"/>
                                        <p:tgtEl>
                                          <p:spTgt spid="22"/>
                                        </p:tgtEl>
                                      </p:cBhvr>
                                    </p:animEffect>
                                    <p:anim calcmode="lin" valueType="num">
                                      <p:cBhvr>
                                        <p:cTn id="30" dur="2000" fill="hold"/>
                                        <p:tgtEl>
                                          <p:spTgt spid="22"/>
                                        </p:tgtEl>
                                        <p:attrNameLst>
                                          <p:attrName>ppt_w</p:attrName>
                                        </p:attrNameLst>
                                      </p:cBhvr>
                                      <p:tavLst>
                                        <p:tav tm="0" fmla="#ppt_w*sin(2.5*pi*$)">
                                          <p:val>
                                            <p:fltVal val="0"/>
                                          </p:val>
                                        </p:tav>
                                        <p:tav tm="100000">
                                          <p:val>
                                            <p:fltVal val="1"/>
                                          </p:val>
                                        </p:tav>
                                      </p:tavLst>
                                    </p:anim>
                                    <p:anim calcmode="lin" valueType="num">
                                      <p:cBhvr>
                                        <p:cTn id="31" dur="2000" fill="hold"/>
                                        <p:tgtEl>
                                          <p:spTgt spid="22"/>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2000"/>
                                        <p:tgtEl>
                                          <p:spTgt spid="28"/>
                                        </p:tgtEl>
                                      </p:cBhvr>
                                    </p:animEffect>
                                    <p:anim calcmode="lin" valueType="num">
                                      <p:cBhvr>
                                        <p:cTn id="35" dur="2000" fill="hold"/>
                                        <p:tgtEl>
                                          <p:spTgt spid="28"/>
                                        </p:tgtEl>
                                        <p:attrNameLst>
                                          <p:attrName>ppt_w</p:attrName>
                                        </p:attrNameLst>
                                      </p:cBhvr>
                                      <p:tavLst>
                                        <p:tav tm="0" fmla="#ppt_w*sin(2.5*pi*$)">
                                          <p:val>
                                            <p:fltVal val="0"/>
                                          </p:val>
                                        </p:tav>
                                        <p:tav tm="100000">
                                          <p:val>
                                            <p:fltVal val="1"/>
                                          </p:val>
                                        </p:tav>
                                      </p:tavLst>
                                    </p:anim>
                                    <p:anim calcmode="lin" valueType="num">
                                      <p:cBhvr>
                                        <p:cTn id="36" dur="2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477869"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六</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第六届竞赛于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1999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年在重庆大学举办</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275030"/>
            <a:ext cx="1139190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在第六</a:t>
            </a:r>
            <a:r>
              <a:rPr lang="zh-CN" altLang="en-US" sz="2000" dirty="0" smtClean="0">
                <a:solidFill>
                  <a:schemeClr val="bg1"/>
                </a:solidFill>
                <a:latin typeface="微软雅黑" pitchFamily="34" charset="-122"/>
                <a:ea typeface="微软雅黑" pitchFamily="34" charset="-122"/>
                <a:sym typeface="微软雅黑" pitchFamily="34" charset="-122"/>
              </a:rPr>
              <a:t>届“大挑”中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重庆市政府作为主办方之一</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这是省级政府首次参与赛事</a:t>
            </a:r>
            <a:r>
              <a:rPr lang="zh-CN" altLang="en-US" sz="2000" dirty="0" smtClean="0">
                <a:solidFill>
                  <a:schemeClr val="bg1"/>
                </a:solidFill>
                <a:latin typeface="微软雅黑" pitchFamily="34" charset="-122"/>
                <a:ea typeface="微软雅黑" pitchFamily="34" charset="-122"/>
                <a:sym typeface="微软雅黑" pitchFamily="34" charset="-122"/>
              </a:rPr>
              <a:t>主办。</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香港地区 </a:t>
            </a:r>
            <a:r>
              <a:rPr lang="en-US" altLang="zh-CN" sz="2000" dirty="0">
                <a:solidFill>
                  <a:schemeClr val="bg1"/>
                </a:solidFill>
                <a:latin typeface="微软雅黑" pitchFamily="34" charset="-122"/>
                <a:ea typeface="微软雅黑" pitchFamily="34" charset="-122"/>
                <a:sym typeface="微软雅黑" pitchFamily="34" charset="-122"/>
              </a:rPr>
              <a:t>9 </a:t>
            </a:r>
            <a:r>
              <a:rPr lang="zh-CN" altLang="en-US" sz="2000" dirty="0">
                <a:solidFill>
                  <a:schemeClr val="bg1"/>
                </a:solidFill>
                <a:latin typeface="微软雅黑" pitchFamily="34" charset="-122"/>
                <a:ea typeface="微软雅黑" pitchFamily="34" charset="-122"/>
                <a:sym typeface="微软雅黑" pitchFamily="34" charset="-122"/>
              </a:rPr>
              <a:t>所高校的 </a:t>
            </a:r>
            <a:r>
              <a:rPr lang="en-US" altLang="zh-CN" sz="2000" dirty="0">
                <a:solidFill>
                  <a:schemeClr val="bg1"/>
                </a:solidFill>
                <a:latin typeface="微软雅黑" pitchFamily="34" charset="-122"/>
                <a:ea typeface="微软雅黑" pitchFamily="34" charset="-122"/>
                <a:sym typeface="微软雅黑" pitchFamily="34" charset="-122"/>
              </a:rPr>
              <a:t>40 </a:t>
            </a:r>
            <a:r>
              <a:rPr lang="zh-CN" altLang="en-US" sz="2000" dirty="0">
                <a:solidFill>
                  <a:schemeClr val="bg1"/>
                </a:solidFill>
                <a:latin typeface="微软雅黑" pitchFamily="34" charset="-122"/>
                <a:ea typeface="微软雅黑" pitchFamily="34" charset="-122"/>
                <a:sym typeface="微软雅黑" pitchFamily="34" charset="-122"/>
              </a:rPr>
              <a:t>件作品直接进入终审决赛</a:t>
            </a:r>
            <a:r>
              <a:rPr lang="zh-CN" altLang="en-US" sz="2000" dirty="0" smtClean="0">
                <a:solidFill>
                  <a:schemeClr val="bg1"/>
                </a:solidFill>
                <a:latin typeface="微软雅黑" pitchFamily="34" charset="-122"/>
                <a:ea typeface="微软雅黑" pitchFamily="34" charset="-122"/>
                <a:sym typeface="微软雅黑" pitchFamily="34" charset="-122"/>
              </a:rPr>
              <a:t>。共有 </a:t>
            </a:r>
            <a:r>
              <a:rPr lang="en-US" altLang="zh-CN" sz="2000" dirty="0">
                <a:solidFill>
                  <a:schemeClr val="bg1"/>
                </a:solidFill>
                <a:latin typeface="微软雅黑" pitchFamily="34" charset="-122"/>
                <a:ea typeface="微软雅黑" pitchFamily="34" charset="-122"/>
                <a:sym typeface="微软雅黑" pitchFamily="34" charset="-122"/>
              </a:rPr>
              <a:t>43 </a:t>
            </a:r>
            <a:r>
              <a:rPr lang="zh-CN" altLang="en-US" sz="2000" dirty="0">
                <a:solidFill>
                  <a:schemeClr val="bg1"/>
                </a:solidFill>
                <a:latin typeface="微软雅黑" pitchFamily="34" charset="-122"/>
                <a:ea typeface="微软雅黑" pitchFamily="34" charset="-122"/>
                <a:sym typeface="微软雅黑" pitchFamily="34" charset="-122"/>
              </a:rPr>
              <a:t>个项目签订协议</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转让</a:t>
            </a:r>
            <a:r>
              <a:rPr lang="zh-CN" altLang="en-US" sz="2000" dirty="0">
                <a:solidFill>
                  <a:schemeClr val="bg1"/>
                </a:solidFill>
                <a:latin typeface="微软雅黑" pitchFamily="34" charset="-122"/>
                <a:ea typeface="微软雅黑" pitchFamily="34" charset="-122"/>
                <a:sym typeface="微软雅黑" pitchFamily="34" charset="-122"/>
              </a:rPr>
              <a:t>总金额超过 </a:t>
            </a:r>
            <a:r>
              <a:rPr lang="en-US" altLang="zh-CN" sz="2000" dirty="0">
                <a:solidFill>
                  <a:schemeClr val="bg1"/>
                </a:solidFill>
                <a:latin typeface="微软雅黑" pitchFamily="34" charset="-122"/>
                <a:ea typeface="微软雅黑" pitchFamily="34" charset="-122"/>
                <a:sym typeface="微软雅黑" pitchFamily="34" charset="-122"/>
              </a:rPr>
              <a:t>1 </a:t>
            </a:r>
            <a:r>
              <a:rPr lang="zh-CN" altLang="en-US" sz="2000" dirty="0">
                <a:solidFill>
                  <a:schemeClr val="bg1"/>
                </a:solidFill>
                <a:latin typeface="微软雅黑" pitchFamily="34" charset="-122"/>
                <a:ea typeface="微软雅黑" pitchFamily="34" charset="-122"/>
                <a:sym typeface="微软雅黑" pitchFamily="34" charset="-122"/>
              </a:rPr>
              <a:t>亿元</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转让金额超过前五届的总和。</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268188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七</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第七届竞赛于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2001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年在西安交通大学举办</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179780"/>
            <a:ext cx="1139190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第七届 “大挑” 首次在西北地区举行终审决赛</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西安外事学院</a:t>
            </a:r>
            <a:r>
              <a:rPr lang="zh-CN" altLang="en-US" sz="2000" dirty="0">
                <a:solidFill>
                  <a:schemeClr val="bg1"/>
                </a:solidFill>
                <a:latin typeface="微软雅黑" pitchFamily="34" charset="-122"/>
                <a:ea typeface="微软雅黑" pitchFamily="34" charset="-122"/>
                <a:sym typeface="微软雅黑" pitchFamily="34" charset="-122"/>
              </a:rPr>
              <a:t>成为第一所</a:t>
            </a:r>
            <a:r>
              <a:rPr lang="zh-CN" altLang="en-US" sz="2000" dirty="0" smtClean="0">
                <a:solidFill>
                  <a:schemeClr val="bg1"/>
                </a:solidFill>
                <a:latin typeface="微软雅黑" pitchFamily="34" charset="-122"/>
                <a:ea typeface="微软雅黑" pitchFamily="34" charset="-122"/>
                <a:sym typeface="微软雅黑" pitchFamily="34" charset="-122"/>
              </a:rPr>
              <a:t>参加“挑战杯”竞赛</a:t>
            </a:r>
            <a:r>
              <a:rPr lang="zh-CN" altLang="en-US" sz="2000" dirty="0">
                <a:solidFill>
                  <a:schemeClr val="bg1"/>
                </a:solidFill>
                <a:latin typeface="微软雅黑" pitchFamily="34" charset="-122"/>
                <a:ea typeface="微软雅黑" pitchFamily="34" charset="-122"/>
                <a:sym typeface="微软雅黑" pitchFamily="34" charset="-122"/>
              </a:rPr>
              <a:t>的民办高校</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在</a:t>
            </a:r>
            <a:r>
              <a:rPr lang="zh-CN" altLang="en-US" sz="2000" dirty="0">
                <a:solidFill>
                  <a:schemeClr val="bg1"/>
                </a:solidFill>
                <a:latin typeface="微软雅黑" pitchFamily="34" charset="-122"/>
                <a:ea typeface="微软雅黑" pitchFamily="34" charset="-122"/>
                <a:sym typeface="微软雅黑" pitchFamily="34" charset="-122"/>
              </a:rPr>
              <a:t>本届竞争中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首次实现了内地和港澳台大学生的同台竞技交流。</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059635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八</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第八届竞赛于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2003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年在华南理工大学举办</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008330"/>
            <a:ext cx="11391900" cy="1446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有来自中国内地 </a:t>
            </a:r>
            <a:r>
              <a:rPr lang="en-US" altLang="zh-CN" sz="2000" dirty="0">
                <a:solidFill>
                  <a:schemeClr val="bg1"/>
                </a:solidFill>
                <a:latin typeface="微软雅黑" pitchFamily="34" charset="-122"/>
                <a:ea typeface="微软雅黑" pitchFamily="34" charset="-122"/>
                <a:sym typeface="微软雅黑" pitchFamily="34" charset="-122"/>
              </a:rPr>
              <a:t>31 </a:t>
            </a:r>
            <a:r>
              <a:rPr lang="zh-CN" altLang="en-US" sz="2000" dirty="0">
                <a:solidFill>
                  <a:schemeClr val="bg1"/>
                </a:solidFill>
                <a:latin typeface="微软雅黑" pitchFamily="34" charset="-122"/>
                <a:ea typeface="微软雅黑" pitchFamily="34" charset="-122"/>
                <a:sym typeface="微软雅黑" pitchFamily="34" charset="-122"/>
              </a:rPr>
              <a:t>个省</a:t>
            </a:r>
            <a:r>
              <a:rPr lang="zh-CN" altLang="en-US" sz="2000" dirty="0" smtClean="0">
                <a:solidFill>
                  <a:schemeClr val="bg1"/>
                </a:solidFill>
                <a:latin typeface="微软雅黑" pitchFamily="34" charset="-122"/>
                <a:ea typeface="微软雅黑" pitchFamily="34" charset="-122"/>
                <a:sym typeface="微软雅黑" pitchFamily="34" charset="-122"/>
              </a:rPr>
              <a:t>、自治区、直辖市</a:t>
            </a:r>
            <a:r>
              <a:rPr lang="zh-CN" altLang="en-US" sz="2000" dirty="0">
                <a:solidFill>
                  <a:schemeClr val="bg1"/>
                </a:solidFill>
                <a:latin typeface="微软雅黑" pitchFamily="34" charset="-122"/>
                <a:ea typeface="微软雅黑" pitchFamily="34" charset="-122"/>
                <a:sym typeface="微软雅黑" pitchFamily="34" charset="-122"/>
              </a:rPr>
              <a:t>和中国香港</a:t>
            </a: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澳门</a:t>
            </a: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台湾</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以及新加坡</a:t>
            </a:r>
            <a:r>
              <a:rPr lang="zh-CN" altLang="en-US" sz="2000" dirty="0">
                <a:solidFill>
                  <a:schemeClr val="bg1"/>
                </a:solidFill>
                <a:latin typeface="微软雅黑" pitchFamily="34" charset="-122"/>
                <a:ea typeface="微软雅黑" pitchFamily="34" charset="-122"/>
                <a:sym typeface="微软雅黑" pitchFamily="34" charset="-122"/>
              </a:rPr>
              <a:t>等地高校的师生代表及企业界</a:t>
            </a:r>
            <a:r>
              <a:rPr lang="zh-CN" altLang="en-US" sz="2000" dirty="0" smtClean="0">
                <a:solidFill>
                  <a:schemeClr val="bg1"/>
                </a:solidFill>
                <a:latin typeface="微软雅黑" pitchFamily="34" charset="-122"/>
                <a:ea typeface="微软雅黑" pitchFamily="34" charset="-122"/>
                <a:sym typeface="微软雅黑" pitchFamily="34" charset="-122"/>
              </a:rPr>
              <a:t>、新闻界</a:t>
            </a:r>
            <a:r>
              <a:rPr lang="zh-CN" altLang="en-US" sz="2000" dirty="0">
                <a:solidFill>
                  <a:schemeClr val="bg1"/>
                </a:solidFill>
                <a:latin typeface="微软雅黑" pitchFamily="34" charset="-122"/>
                <a:ea typeface="微软雅黑" pitchFamily="34" charset="-122"/>
                <a:sym typeface="微软雅黑" pitchFamily="34" charset="-122"/>
              </a:rPr>
              <a:t>人士近万人参加了第八</a:t>
            </a:r>
            <a:r>
              <a:rPr lang="zh-CN" altLang="en-US" sz="2000" dirty="0" smtClean="0">
                <a:solidFill>
                  <a:schemeClr val="bg1"/>
                </a:solidFill>
                <a:latin typeface="微软雅黑" pitchFamily="34" charset="-122"/>
                <a:ea typeface="微软雅黑" pitchFamily="34" charset="-122"/>
                <a:sym typeface="微软雅黑" pitchFamily="34" charset="-122"/>
              </a:rPr>
              <a:t>届“大挑”的开幕式。</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共有</a:t>
            </a:r>
            <a:r>
              <a:rPr lang="en-US" altLang="zh-CN" sz="2000" dirty="0" smtClean="0">
                <a:solidFill>
                  <a:schemeClr val="bg1"/>
                </a:solidFill>
                <a:latin typeface="微软雅黑" pitchFamily="34" charset="-122"/>
                <a:ea typeface="微软雅黑" pitchFamily="34" charset="-122"/>
                <a:sym typeface="微软雅黑" pitchFamily="34" charset="-122"/>
              </a:rPr>
              <a:t>18</a:t>
            </a:r>
            <a:r>
              <a:rPr lang="zh-CN" altLang="en-US" sz="2000" dirty="0" smtClean="0">
                <a:solidFill>
                  <a:schemeClr val="bg1"/>
                </a:solidFill>
                <a:latin typeface="微软雅黑" pitchFamily="34" charset="-122"/>
                <a:ea typeface="微软雅黑" pitchFamily="34" charset="-122"/>
                <a:sym typeface="微软雅黑" pitchFamily="34" charset="-122"/>
              </a:rPr>
              <a:t>件“挑战杯”参赛</a:t>
            </a:r>
            <a:r>
              <a:rPr lang="zh-CN" altLang="en-US" sz="2000" dirty="0">
                <a:solidFill>
                  <a:schemeClr val="bg1"/>
                </a:solidFill>
                <a:latin typeface="微软雅黑" pitchFamily="34" charset="-122"/>
                <a:ea typeface="微软雅黑" pitchFamily="34" charset="-122"/>
                <a:sym typeface="微软雅黑" pitchFamily="34" charset="-122"/>
              </a:rPr>
              <a:t>作品成功转让</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总成交额达到 </a:t>
            </a:r>
            <a:r>
              <a:rPr lang="en-US" altLang="zh-CN" sz="2000" dirty="0">
                <a:solidFill>
                  <a:schemeClr val="bg1"/>
                </a:solidFill>
                <a:latin typeface="微软雅黑" pitchFamily="34" charset="-122"/>
                <a:ea typeface="微软雅黑" pitchFamily="34" charset="-122"/>
                <a:sym typeface="微软雅黑" pitchFamily="34" charset="-122"/>
              </a:rPr>
              <a:t>1300 </a:t>
            </a:r>
            <a:r>
              <a:rPr lang="zh-CN" altLang="en-US" sz="2000" dirty="0">
                <a:solidFill>
                  <a:schemeClr val="bg1"/>
                </a:solidFill>
                <a:latin typeface="微软雅黑" pitchFamily="34" charset="-122"/>
                <a:ea typeface="微软雅黑" pitchFamily="34" charset="-122"/>
                <a:sym typeface="微软雅黑" pitchFamily="34" charset="-122"/>
              </a:rPr>
              <a:t>万元</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其中单件作品</a:t>
            </a:r>
            <a:r>
              <a:rPr lang="zh-CN" altLang="en-US" sz="2000" dirty="0" smtClean="0">
                <a:solidFill>
                  <a:schemeClr val="bg1"/>
                </a:solidFill>
                <a:latin typeface="微软雅黑" pitchFamily="34" charset="-122"/>
                <a:ea typeface="微软雅黑" pitchFamily="34" charset="-122"/>
                <a:sym typeface="微软雅黑" pitchFamily="34" charset="-122"/>
              </a:rPr>
              <a:t>最高</a:t>
            </a:r>
            <a:r>
              <a:rPr lang="zh-CN" altLang="en-US" sz="2000" dirty="0">
                <a:solidFill>
                  <a:schemeClr val="bg1"/>
                </a:solidFill>
                <a:latin typeface="微软雅黑" pitchFamily="34" charset="-122"/>
                <a:ea typeface="微软雅黑" pitchFamily="34" charset="-122"/>
                <a:sym typeface="微软雅黑" pitchFamily="34" charset="-122"/>
              </a:rPr>
              <a:t>成交额 </a:t>
            </a:r>
            <a:r>
              <a:rPr lang="en-US" altLang="zh-CN" sz="2000" dirty="0">
                <a:solidFill>
                  <a:schemeClr val="bg1"/>
                </a:solidFill>
                <a:latin typeface="微软雅黑" pitchFamily="34" charset="-122"/>
                <a:ea typeface="微软雅黑" pitchFamily="34" charset="-122"/>
                <a:sym typeface="微软雅黑" pitchFamily="34" charset="-122"/>
              </a:rPr>
              <a:t>800 </a:t>
            </a:r>
            <a:r>
              <a:rPr lang="zh-CN" altLang="en-US" sz="2000" dirty="0">
                <a:solidFill>
                  <a:schemeClr val="bg1"/>
                </a:solidFill>
                <a:latin typeface="微软雅黑" pitchFamily="34" charset="-122"/>
                <a:ea typeface="微软雅黑" pitchFamily="34" charset="-122"/>
                <a:sym typeface="微软雅黑" pitchFamily="34" charset="-122"/>
              </a:rPr>
              <a:t>万元。 清华大学获得 “挑战杯”。</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033527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九</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第九届竞赛于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2005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年在复旦大学举办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008330"/>
            <a:ext cx="11391900" cy="1446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第九</a:t>
            </a:r>
            <a:r>
              <a:rPr lang="zh-CN" altLang="en-US" sz="2000" dirty="0" smtClean="0">
                <a:solidFill>
                  <a:schemeClr val="bg1"/>
                </a:solidFill>
                <a:latin typeface="微软雅黑" pitchFamily="34" charset="-122"/>
                <a:ea typeface="微软雅黑" pitchFamily="34" charset="-122"/>
                <a:sym typeface="微软雅黑" pitchFamily="34" charset="-122"/>
              </a:rPr>
              <a:t>届“大挑”是</a:t>
            </a:r>
            <a:r>
              <a:rPr lang="zh-CN" altLang="en-US" sz="2000" dirty="0">
                <a:solidFill>
                  <a:schemeClr val="bg1"/>
                </a:solidFill>
                <a:latin typeface="微软雅黑" pitchFamily="34" charset="-122"/>
                <a:ea typeface="微软雅黑" pitchFamily="34" charset="-122"/>
                <a:sym typeface="微软雅黑" pitchFamily="34" charset="-122"/>
              </a:rPr>
              <a:t>九届竞赛中参赛高校最多</a:t>
            </a:r>
            <a:r>
              <a:rPr lang="zh-CN" altLang="en-US" sz="2000" dirty="0" smtClean="0">
                <a:solidFill>
                  <a:schemeClr val="bg1"/>
                </a:solidFill>
                <a:latin typeface="微软雅黑" pitchFamily="34" charset="-122"/>
                <a:ea typeface="微软雅黑" pitchFamily="34" charset="-122"/>
                <a:sym typeface="微软雅黑" pitchFamily="34" charset="-122"/>
              </a:rPr>
              <a:t>、参赛</a:t>
            </a:r>
            <a:r>
              <a:rPr lang="zh-CN" altLang="en-US" sz="2000" dirty="0">
                <a:solidFill>
                  <a:schemeClr val="bg1"/>
                </a:solidFill>
                <a:latin typeface="微软雅黑" pitchFamily="34" charset="-122"/>
                <a:ea typeface="微软雅黑" pitchFamily="34" charset="-122"/>
                <a:sym typeface="微软雅黑" pitchFamily="34" charset="-122"/>
              </a:rPr>
              <a:t>作品最多的一届</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共有 </a:t>
            </a:r>
            <a:r>
              <a:rPr lang="en-US" altLang="zh-CN" sz="2000" dirty="0">
                <a:solidFill>
                  <a:schemeClr val="bg1"/>
                </a:solidFill>
                <a:latin typeface="微软雅黑" pitchFamily="34" charset="-122"/>
                <a:ea typeface="微软雅黑" pitchFamily="34" charset="-122"/>
                <a:sym typeface="微软雅黑" pitchFamily="34" charset="-122"/>
              </a:rPr>
              <a:t>1107 </a:t>
            </a:r>
            <a:r>
              <a:rPr lang="zh-CN" altLang="en-US" sz="2000" dirty="0">
                <a:solidFill>
                  <a:schemeClr val="bg1"/>
                </a:solidFill>
                <a:latin typeface="微软雅黑" pitchFamily="34" charset="-122"/>
                <a:ea typeface="微软雅黑" pitchFamily="34" charset="-122"/>
                <a:sym typeface="微软雅黑" pitchFamily="34" charset="-122"/>
              </a:rPr>
              <a:t>件</a:t>
            </a:r>
            <a:r>
              <a:rPr lang="zh-CN" altLang="en-US" sz="2000" dirty="0" smtClean="0">
                <a:solidFill>
                  <a:schemeClr val="bg1"/>
                </a:solidFill>
                <a:latin typeface="微软雅黑" pitchFamily="34" charset="-122"/>
                <a:ea typeface="微软雅黑" pitchFamily="34" charset="-122"/>
                <a:sym typeface="微软雅黑" pitchFamily="34" charset="-122"/>
              </a:rPr>
              <a:t>作品</a:t>
            </a:r>
            <a:r>
              <a:rPr lang="zh-CN" altLang="en-US" sz="2000" dirty="0">
                <a:solidFill>
                  <a:schemeClr val="bg1"/>
                </a:solidFill>
                <a:latin typeface="微软雅黑" pitchFamily="34" charset="-122"/>
                <a:ea typeface="微软雅黑" pitchFamily="34" charset="-122"/>
                <a:sym typeface="微软雅黑" pitchFamily="34" charset="-122"/>
              </a:rPr>
              <a:t>入围复赛。 中国台湾地区高校首次正式组团参赛</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本届</a:t>
            </a:r>
            <a:r>
              <a:rPr lang="zh-CN" altLang="en-US" sz="2000" dirty="0">
                <a:solidFill>
                  <a:schemeClr val="bg1"/>
                </a:solidFill>
                <a:latin typeface="微软雅黑" pitchFamily="34" charset="-122"/>
                <a:ea typeface="微软雅黑" pitchFamily="34" charset="-122"/>
                <a:sym typeface="微软雅黑" pitchFamily="34" charset="-122"/>
              </a:rPr>
              <a:t>竞争设立了飞利浦科技多米诺</a:t>
            </a:r>
            <a:r>
              <a:rPr lang="zh-CN" altLang="en-US" sz="2000" dirty="0" smtClean="0">
                <a:solidFill>
                  <a:schemeClr val="bg1"/>
                </a:solidFill>
                <a:latin typeface="微软雅黑" pitchFamily="34" charset="-122"/>
                <a:ea typeface="微软雅黑" pitchFamily="34" charset="-122"/>
                <a:sym typeface="微软雅黑" pitchFamily="34" charset="-122"/>
              </a:rPr>
              <a:t>大赛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该赛成为国内大学生校际的首个多米诺正规赛事</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本届</a:t>
            </a:r>
            <a:r>
              <a:rPr lang="zh-CN" altLang="en-US" sz="2000" dirty="0">
                <a:solidFill>
                  <a:schemeClr val="bg1"/>
                </a:solidFill>
                <a:latin typeface="微软雅黑" pitchFamily="34" charset="-122"/>
                <a:ea typeface="微软雅黑" pitchFamily="34" charset="-122"/>
                <a:sym typeface="微软雅黑" pitchFamily="34" charset="-122"/>
              </a:rPr>
              <a:t>赛事首次以公开答辩的方式</a:t>
            </a:r>
            <a:r>
              <a:rPr lang="zh-CN" altLang="en-US" sz="2000" dirty="0" smtClean="0">
                <a:solidFill>
                  <a:schemeClr val="bg1"/>
                </a:solidFill>
                <a:latin typeface="微软雅黑" pitchFamily="34" charset="-122"/>
                <a:ea typeface="微软雅黑" pitchFamily="34" charset="-122"/>
                <a:sym typeface="微软雅黑" pitchFamily="34" charset="-122"/>
              </a:rPr>
              <a:t>进行</a:t>
            </a:r>
            <a:r>
              <a:rPr lang="zh-CN" altLang="en-US" sz="2000" dirty="0">
                <a:solidFill>
                  <a:schemeClr val="bg1"/>
                </a:solidFill>
                <a:latin typeface="微软雅黑" pitchFamily="34" charset="-122"/>
                <a:ea typeface="微软雅黑" pitchFamily="34" charset="-122"/>
                <a:sym typeface="微软雅黑" pitchFamily="34" charset="-122"/>
              </a:rPr>
              <a:t>最后的评审</a:t>
            </a:r>
            <a:r>
              <a:rPr lang="zh-CN" altLang="en-US" sz="2000" dirty="0" smtClean="0">
                <a:solidFill>
                  <a:schemeClr val="bg1"/>
                </a:solidFill>
                <a:latin typeface="微软雅黑" pitchFamily="34" charset="-122"/>
                <a:ea typeface="微软雅黑" pitchFamily="34" charset="-122"/>
                <a:sym typeface="微软雅黑" pitchFamily="34" charset="-122"/>
              </a:rPr>
              <a:t>。复旦大学获得“挑战杯”</a:t>
            </a:r>
            <a:r>
              <a:rPr lang="zh-CN" altLang="en-US" sz="2000" dirty="0">
                <a:solidFill>
                  <a:schemeClr val="bg1"/>
                </a:solidFill>
                <a:latin typeface="微软雅黑" pitchFamily="34" charset="-122"/>
                <a:ea typeface="微软雅黑" pitchFamily="34" charset="-122"/>
                <a:sym typeface="微软雅黑" pitchFamily="34" charset="-122"/>
              </a:rPr>
              <a:t>。</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328001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十</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第十届竞赛于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2007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年在南开大学举办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3817830"/>
            <a:ext cx="1139190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有来自内地</a:t>
            </a:r>
            <a:r>
              <a:rPr lang="zh-CN" altLang="en-US" sz="2000" dirty="0" smtClean="0">
                <a:solidFill>
                  <a:schemeClr val="bg1"/>
                </a:solidFill>
                <a:latin typeface="微软雅黑" pitchFamily="34" charset="-122"/>
                <a:ea typeface="微软雅黑" pitchFamily="34" charset="-122"/>
                <a:sym typeface="微软雅黑" pitchFamily="34" charset="-122"/>
              </a:rPr>
              <a:t>、港澳台</a:t>
            </a:r>
            <a:r>
              <a:rPr lang="zh-CN" altLang="en-US" sz="2000" dirty="0">
                <a:solidFill>
                  <a:schemeClr val="bg1"/>
                </a:solidFill>
                <a:latin typeface="微软雅黑" pitchFamily="34" charset="-122"/>
                <a:ea typeface="微软雅黑" pitchFamily="34" charset="-122"/>
                <a:sym typeface="微软雅黑" pitchFamily="34" charset="-122"/>
              </a:rPr>
              <a:t>及国外的 </a:t>
            </a:r>
            <a:r>
              <a:rPr lang="en-US" altLang="zh-CN" sz="2000" dirty="0">
                <a:solidFill>
                  <a:schemeClr val="bg1"/>
                </a:solidFill>
                <a:latin typeface="微软雅黑" pitchFamily="34" charset="-122"/>
                <a:ea typeface="微软雅黑" pitchFamily="34" charset="-122"/>
                <a:sym typeface="微软雅黑" pitchFamily="34" charset="-122"/>
              </a:rPr>
              <a:t>300 </a:t>
            </a:r>
            <a:r>
              <a:rPr lang="zh-CN" altLang="en-US" sz="2000" dirty="0">
                <a:solidFill>
                  <a:schemeClr val="bg1"/>
                </a:solidFill>
                <a:latin typeface="微软雅黑" pitchFamily="34" charset="-122"/>
                <a:ea typeface="微软雅黑" pitchFamily="34" charset="-122"/>
                <a:sym typeface="微软雅黑" pitchFamily="34" charset="-122"/>
              </a:rPr>
              <a:t>多所</a:t>
            </a:r>
            <a:r>
              <a:rPr lang="zh-CN" altLang="en-US" sz="2000" dirty="0" smtClean="0">
                <a:solidFill>
                  <a:schemeClr val="bg1"/>
                </a:solidFill>
                <a:latin typeface="微软雅黑" pitchFamily="34" charset="-122"/>
                <a:ea typeface="微软雅黑" pitchFamily="34" charset="-122"/>
                <a:sym typeface="微软雅黑" pitchFamily="34" charset="-122"/>
              </a:rPr>
              <a:t>高校</a:t>
            </a:r>
            <a:r>
              <a:rPr lang="en-US" altLang="zh-CN" sz="2000" dirty="0" smtClean="0">
                <a:solidFill>
                  <a:schemeClr val="bg1"/>
                </a:solidFill>
                <a:latin typeface="微软雅黑" pitchFamily="34" charset="-122"/>
                <a:ea typeface="微软雅黑" pitchFamily="34" charset="-122"/>
                <a:sym typeface="微软雅黑" pitchFamily="34" charset="-122"/>
              </a:rPr>
              <a:t>3000</a:t>
            </a:r>
            <a:r>
              <a:rPr lang="zh-CN" altLang="en-US" sz="2000" dirty="0" smtClean="0">
                <a:solidFill>
                  <a:schemeClr val="bg1"/>
                </a:solidFill>
                <a:latin typeface="微软雅黑" pitchFamily="34" charset="-122"/>
                <a:ea typeface="微软雅黑" pitchFamily="34" charset="-122"/>
                <a:sym typeface="微软雅黑" pitchFamily="34" charset="-122"/>
              </a:rPr>
              <a:t>多</a:t>
            </a:r>
            <a:r>
              <a:rPr lang="zh-CN" altLang="en-US" sz="2000" dirty="0">
                <a:solidFill>
                  <a:schemeClr val="bg1"/>
                </a:solidFill>
                <a:latin typeface="微软雅黑" pitchFamily="34" charset="-122"/>
                <a:ea typeface="微软雅黑" pitchFamily="34" charset="-122"/>
                <a:sym typeface="微软雅黑" pitchFamily="34" charset="-122"/>
              </a:rPr>
              <a:t>名师生参加了第十</a:t>
            </a:r>
            <a:r>
              <a:rPr lang="zh-CN" altLang="en-US" sz="2000" dirty="0" smtClean="0">
                <a:solidFill>
                  <a:schemeClr val="bg1"/>
                </a:solidFill>
                <a:latin typeface="微软雅黑" pitchFamily="34" charset="-122"/>
                <a:ea typeface="微软雅黑" pitchFamily="34" charset="-122"/>
                <a:sym typeface="微软雅黑" pitchFamily="34" charset="-122"/>
              </a:rPr>
              <a:t>届“大挑”的决赛。东南</a:t>
            </a:r>
            <a:r>
              <a:rPr lang="zh-CN" altLang="en-US" sz="2000" dirty="0">
                <a:solidFill>
                  <a:schemeClr val="bg1"/>
                </a:solidFill>
                <a:latin typeface="微软雅黑" pitchFamily="34" charset="-122"/>
                <a:ea typeface="微软雅黑" pitchFamily="34" charset="-122"/>
                <a:sym typeface="微软雅黑" pitchFamily="34" charset="-122"/>
              </a:rPr>
              <a:t>大学</a:t>
            </a:r>
            <a:r>
              <a:rPr lang="zh-CN" altLang="en-US" sz="2000" dirty="0" smtClean="0">
                <a:solidFill>
                  <a:schemeClr val="bg1"/>
                </a:solidFill>
                <a:latin typeface="微软雅黑" pitchFamily="34" charset="-122"/>
                <a:ea typeface="微软雅黑" pitchFamily="34" charset="-122"/>
                <a:sym typeface="微软雅黑" pitchFamily="34" charset="-122"/>
              </a:rPr>
              <a:t>获得“挑战杯”。</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全体</a:t>
            </a:r>
            <a:r>
              <a:rPr lang="zh-CN" altLang="en-US" sz="2000" dirty="0">
                <a:solidFill>
                  <a:schemeClr val="bg1"/>
                </a:solidFill>
                <a:latin typeface="微软雅黑" pitchFamily="34" charset="-122"/>
                <a:ea typeface="微软雅黑" pitchFamily="34" charset="-122"/>
                <a:sym typeface="微软雅黑" pitchFamily="34" charset="-122"/>
              </a:rPr>
              <a:t>参赛学生向全国大学生发</a:t>
            </a:r>
            <a:r>
              <a:rPr lang="zh-CN" altLang="en-US" sz="2000" dirty="0" smtClean="0">
                <a:solidFill>
                  <a:schemeClr val="bg1"/>
                </a:solidFill>
                <a:latin typeface="微软雅黑" pitchFamily="34" charset="-122"/>
                <a:ea typeface="微软雅黑" pitchFamily="34" charset="-122"/>
                <a:sym typeface="微软雅黑" pitchFamily="34" charset="-122"/>
              </a:rPr>
              <a:t>出“</a:t>
            </a:r>
            <a:r>
              <a:rPr lang="zh-CN" altLang="en-US" sz="2000" dirty="0">
                <a:solidFill>
                  <a:schemeClr val="bg1"/>
                </a:solidFill>
                <a:latin typeface="微软雅黑" pitchFamily="34" charset="-122"/>
                <a:ea typeface="微软雅黑" pitchFamily="34" charset="-122"/>
                <a:sym typeface="微软雅黑" pitchFamily="34" charset="-122"/>
              </a:rPr>
              <a:t>努力成为推动</a:t>
            </a:r>
            <a:r>
              <a:rPr lang="zh-CN" altLang="en-US" sz="2000" dirty="0" smtClean="0">
                <a:solidFill>
                  <a:schemeClr val="bg1"/>
                </a:solidFill>
                <a:latin typeface="微软雅黑" pitchFamily="34" charset="-122"/>
                <a:ea typeface="微软雅黑" pitchFamily="34" charset="-122"/>
                <a:sym typeface="微软雅黑" pitchFamily="34" charset="-122"/>
              </a:rPr>
              <a:t>创新型国家</a:t>
            </a:r>
            <a:r>
              <a:rPr lang="zh-CN" altLang="en-US" sz="2000" dirty="0">
                <a:solidFill>
                  <a:schemeClr val="bg1"/>
                </a:solidFill>
                <a:latin typeface="微软雅黑" pitchFamily="34" charset="-122"/>
                <a:ea typeface="微软雅黑" pitchFamily="34" charset="-122"/>
                <a:sym typeface="微软雅黑" pitchFamily="34" charset="-122"/>
              </a:rPr>
              <a:t>建设的生力军</a:t>
            </a:r>
            <a:r>
              <a:rPr lang="zh-CN" altLang="en-US" sz="2000" dirty="0" smtClean="0">
                <a:solidFill>
                  <a:schemeClr val="bg1"/>
                </a:solidFill>
                <a:latin typeface="微软雅黑" pitchFamily="34" charset="-122"/>
                <a:ea typeface="微软雅黑" pitchFamily="34" charset="-122"/>
                <a:sym typeface="微软雅黑" pitchFamily="34" charset="-122"/>
              </a:rPr>
              <a:t>”的</a:t>
            </a:r>
            <a:r>
              <a:rPr lang="zh-CN" altLang="en-US" sz="2000" dirty="0">
                <a:solidFill>
                  <a:schemeClr val="bg1"/>
                </a:solidFill>
                <a:latin typeface="微软雅黑" pitchFamily="34" charset="-122"/>
                <a:ea typeface="微软雅黑" pitchFamily="34" charset="-122"/>
                <a:sym typeface="微软雅黑" pitchFamily="34" charset="-122"/>
              </a:rPr>
              <a:t>倡议</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决赛</a:t>
            </a:r>
            <a:r>
              <a:rPr lang="zh-CN" altLang="en-US" sz="2000" dirty="0">
                <a:solidFill>
                  <a:schemeClr val="bg1"/>
                </a:solidFill>
                <a:latin typeface="微软雅黑" pitchFamily="34" charset="-122"/>
                <a:ea typeface="微软雅黑" pitchFamily="34" charset="-122"/>
                <a:sym typeface="微软雅黑" pitchFamily="34" charset="-122"/>
              </a:rPr>
              <a:t>期间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举办了学生学术科技作品展</a:t>
            </a:r>
            <a:r>
              <a:rPr lang="zh-CN" altLang="en-US" sz="2000" dirty="0" smtClean="0">
                <a:solidFill>
                  <a:schemeClr val="bg1"/>
                </a:solidFill>
                <a:latin typeface="微软雅黑" pitchFamily="34" charset="-122"/>
                <a:ea typeface="微软雅黑" pitchFamily="34" charset="-122"/>
                <a:sym typeface="微软雅黑" pitchFamily="34" charset="-122"/>
              </a:rPr>
              <a:t>、创新型</a:t>
            </a:r>
            <a:r>
              <a:rPr lang="zh-CN" altLang="en-US" sz="2000" dirty="0">
                <a:solidFill>
                  <a:schemeClr val="bg1"/>
                </a:solidFill>
                <a:latin typeface="微软雅黑" pitchFamily="34" charset="-122"/>
                <a:ea typeface="微软雅黑" pitchFamily="34" charset="-122"/>
                <a:sym typeface="微软雅黑" pitchFamily="34" charset="-122"/>
              </a:rPr>
              <a:t>人才培养</a:t>
            </a:r>
            <a:r>
              <a:rPr lang="zh-CN" altLang="en-US" sz="2000" dirty="0" smtClean="0">
                <a:solidFill>
                  <a:schemeClr val="bg1"/>
                </a:solidFill>
                <a:latin typeface="微软雅黑" pitchFamily="34" charset="-122"/>
                <a:ea typeface="微软雅黑" pitchFamily="34" charset="-122"/>
                <a:sym typeface="微软雅黑" pitchFamily="34" charset="-122"/>
              </a:rPr>
              <a:t>系列</a:t>
            </a:r>
            <a:r>
              <a:rPr lang="zh-CN" altLang="en-US" sz="2000" dirty="0">
                <a:solidFill>
                  <a:schemeClr val="bg1"/>
                </a:solidFill>
                <a:latin typeface="微软雅黑" pitchFamily="34" charset="-122"/>
                <a:ea typeface="微软雅黑" pitchFamily="34" charset="-122"/>
                <a:sym typeface="微软雅黑" pitchFamily="34" charset="-122"/>
              </a:rPr>
              <a:t>论坛</a:t>
            </a:r>
            <a:r>
              <a:rPr lang="zh-CN" altLang="en-US" sz="2000" dirty="0" smtClean="0">
                <a:solidFill>
                  <a:schemeClr val="bg1"/>
                </a:solidFill>
                <a:latin typeface="微软雅黑" pitchFamily="34" charset="-122"/>
                <a:ea typeface="微软雅黑" pitchFamily="34" charset="-122"/>
                <a:sym typeface="微软雅黑" pitchFamily="34" charset="-122"/>
              </a:rPr>
              <a:t>、学生</a:t>
            </a:r>
            <a:r>
              <a:rPr lang="zh-CN" altLang="en-US" sz="2000" dirty="0">
                <a:solidFill>
                  <a:schemeClr val="bg1"/>
                </a:solidFill>
                <a:latin typeface="微软雅黑" pitchFamily="34" charset="-122"/>
                <a:ea typeface="微软雅黑" pitchFamily="34" charset="-122"/>
                <a:sym typeface="微软雅黑" pitchFamily="34" charset="-122"/>
              </a:rPr>
              <a:t>科技成果转化洽谈会</a:t>
            </a:r>
            <a:r>
              <a:rPr lang="zh-CN" altLang="en-US" sz="2000" dirty="0" smtClean="0">
                <a:solidFill>
                  <a:schemeClr val="bg1"/>
                </a:solidFill>
                <a:latin typeface="微软雅黑" pitchFamily="34" charset="-122"/>
                <a:ea typeface="微软雅黑" pitchFamily="34" charset="-122"/>
                <a:sym typeface="微软雅黑" pitchFamily="34" charset="-122"/>
              </a:rPr>
              <a:t>、港澳台</a:t>
            </a:r>
            <a:r>
              <a:rPr lang="zh-CN" altLang="en-US" sz="2000" dirty="0">
                <a:solidFill>
                  <a:schemeClr val="bg1"/>
                </a:solidFill>
                <a:latin typeface="微软雅黑" pitchFamily="34" charset="-122"/>
                <a:ea typeface="微软雅黑" pitchFamily="34" charset="-122"/>
                <a:sym typeface="微软雅黑" pitchFamily="34" charset="-122"/>
              </a:rPr>
              <a:t>高校学生座谈会等</a:t>
            </a:r>
            <a:r>
              <a:rPr lang="zh-CN" altLang="en-US" sz="2000" dirty="0" smtClean="0">
                <a:solidFill>
                  <a:schemeClr val="bg1"/>
                </a:solidFill>
                <a:latin typeface="微软雅黑" pitchFamily="34" charset="-122"/>
                <a:ea typeface="微软雅黑" pitchFamily="34" charset="-122"/>
                <a:sym typeface="微软雅黑" pitchFamily="34" charset="-122"/>
              </a:rPr>
              <a:t>。包括 </a:t>
            </a:r>
            <a:r>
              <a:rPr lang="en-US" altLang="zh-CN" sz="2000" dirty="0">
                <a:solidFill>
                  <a:schemeClr val="bg1"/>
                </a:solidFill>
                <a:latin typeface="微软雅黑" pitchFamily="34" charset="-122"/>
                <a:ea typeface="微软雅黑" pitchFamily="34" charset="-122"/>
                <a:sym typeface="微软雅黑" pitchFamily="34" charset="-122"/>
              </a:rPr>
              <a:t>109 </a:t>
            </a:r>
            <a:r>
              <a:rPr lang="zh-CN" altLang="en-US" sz="2000" dirty="0">
                <a:solidFill>
                  <a:schemeClr val="bg1"/>
                </a:solidFill>
                <a:latin typeface="微软雅黑" pitchFamily="34" charset="-122"/>
                <a:ea typeface="微软雅黑" pitchFamily="34" charset="-122"/>
                <a:sym typeface="微软雅黑" pitchFamily="34" charset="-122"/>
              </a:rPr>
              <a:t>名中国两院</a:t>
            </a:r>
            <a:r>
              <a:rPr lang="zh-CN" altLang="en-US" sz="2000" dirty="0" smtClean="0">
                <a:solidFill>
                  <a:schemeClr val="bg1"/>
                </a:solidFill>
                <a:latin typeface="微软雅黑" pitchFamily="34" charset="-122"/>
                <a:ea typeface="微软雅黑" pitchFamily="34" charset="-122"/>
                <a:sym typeface="微软雅黑" pitchFamily="34" charset="-122"/>
              </a:rPr>
              <a:t>院士在内</a:t>
            </a:r>
            <a:r>
              <a:rPr lang="zh-CN" altLang="en-US" sz="2000" dirty="0">
                <a:solidFill>
                  <a:schemeClr val="bg1"/>
                </a:solidFill>
                <a:latin typeface="微软雅黑" pitchFamily="34" charset="-122"/>
                <a:ea typeface="微软雅黑" pitchFamily="34" charset="-122"/>
                <a:sym typeface="微软雅黑" pitchFamily="34" charset="-122"/>
              </a:rPr>
              <a:t>的 </a:t>
            </a:r>
            <a:r>
              <a:rPr lang="en-US" altLang="zh-CN" sz="2000" dirty="0">
                <a:solidFill>
                  <a:schemeClr val="bg1"/>
                </a:solidFill>
                <a:latin typeface="微软雅黑" pitchFamily="34" charset="-122"/>
                <a:ea typeface="微软雅黑" pitchFamily="34" charset="-122"/>
                <a:sym typeface="微软雅黑" pitchFamily="34" charset="-122"/>
              </a:rPr>
              <a:t>161 </a:t>
            </a:r>
            <a:r>
              <a:rPr lang="zh-CN" altLang="en-US" sz="2000" dirty="0">
                <a:solidFill>
                  <a:schemeClr val="bg1"/>
                </a:solidFill>
                <a:latin typeface="微软雅黑" pitchFamily="34" charset="-122"/>
                <a:ea typeface="微软雅黑" pitchFamily="34" charset="-122"/>
                <a:sym typeface="微软雅黑" pitchFamily="34" charset="-122"/>
              </a:rPr>
              <a:t>名海内外知名人士为竞赛题词。</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8368053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十一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第十一届竞赛于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2009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年在北京航空航天大学举办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173430"/>
            <a:ext cx="1139190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有 </a:t>
            </a:r>
            <a:r>
              <a:rPr lang="en-US" altLang="zh-CN" sz="2000" dirty="0">
                <a:solidFill>
                  <a:schemeClr val="bg1"/>
                </a:solidFill>
                <a:latin typeface="微软雅黑" pitchFamily="34" charset="-122"/>
                <a:ea typeface="微软雅黑" pitchFamily="34" charset="-122"/>
                <a:sym typeface="微软雅黑" pitchFamily="34" charset="-122"/>
              </a:rPr>
              <a:t>1106 </a:t>
            </a:r>
            <a:r>
              <a:rPr lang="zh-CN" altLang="en-US" sz="2000" dirty="0">
                <a:solidFill>
                  <a:schemeClr val="bg1"/>
                </a:solidFill>
                <a:latin typeface="微软雅黑" pitchFamily="34" charset="-122"/>
                <a:ea typeface="微软雅黑" pitchFamily="34" charset="-122"/>
                <a:sym typeface="微软雅黑" pitchFamily="34" charset="-122"/>
              </a:rPr>
              <a:t>件项目进入第十一</a:t>
            </a:r>
            <a:r>
              <a:rPr lang="zh-CN" altLang="en-US" sz="2000" dirty="0" smtClean="0">
                <a:solidFill>
                  <a:schemeClr val="bg1"/>
                </a:solidFill>
                <a:latin typeface="微软雅黑" pitchFamily="34" charset="-122"/>
                <a:ea typeface="微软雅黑" pitchFamily="34" charset="-122"/>
                <a:sym typeface="微软雅黑" pitchFamily="34" charset="-122"/>
              </a:rPr>
              <a:t>届“大挑”终审</a:t>
            </a:r>
            <a:r>
              <a:rPr lang="zh-CN" altLang="en-US" sz="2000" dirty="0">
                <a:solidFill>
                  <a:schemeClr val="bg1"/>
                </a:solidFill>
                <a:latin typeface="微软雅黑" pitchFamily="34" charset="-122"/>
                <a:ea typeface="微软雅黑" pitchFamily="34" charset="-122"/>
                <a:sym typeface="微软雅黑" pitchFamily="34" charset="-122"/>
              </a:rPr>
              <a:t>决赛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入围高校达 </a:t>
            </a:r>
            <a:r>
              <a:rPr lang="en-US" altLang="zh-CN" sz="2000" dirty="0">
                <a:solidFill>
                  <a:schemeClr val="bg1"/>
                </a:solidFill>
                <a:latin typeface="微软雅黑" pitchFamily="34" charset="-122"/>
                <a:ea typeface="微软雅黑" pitchFamily="34" charset="-122"/>
                <a:sym typeface="微软雅黑" pitchFamily="34" charset="-122"/>
              </a:rPr>
              <a:t>432 </a:t>
            </a:r>
            <a:r>
              <a:rPr lang="zh-CN" altLang="en-US" sz="2000" dirty="0">
                <a:solidFill>
                  <a:schemeClr val="bg1"/>
                </a:solidFill>
                <a:latin typeface="微软雅黑" pitchFamily="34" charset="-122"/>
                <a:ea typeface="微软雅黑" pitchFamily="34" charset="-122"/>
                <a:sym typeface="微软雅黑" pitchFamily="34" charset="-122"/>
              </a:rPr>
              <a:t>个</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竞赛</a:t>
            </a:r>
            <a:r>
              <a:rPr lang="zh-CN" altLang="en-US" sz="2000" dirty="0">
                <a:solidFill>
                  <a:schemeClr val="bg1"/>
                </a:solidFill>
                <a:latin typeface="微软雅黑" pitchFamily="34" charset="-122"/>
                <a:ea typeface="微软雅黑" pitchFamily="34" charset="-122"/>
                <a:sym typeface="微软雅黑" pitchFamily="34" charset="-122"/>
              </a:rPr>
              <a:t>信息化是</a:t>
            </a:r>
            <a:r>
              <a:rPr lang="zh-CN" altLang="en-US" sz="2000" dirty="0" smtClean="0">
                <a:solidFill>
                  <a:schemeClr val="bg1"/>
                </a:solidFill>
                <a:latin typeface="微软雅黑" pitchFamily="34" charset="-122"/>
                <a:ea typeface="微软雅黑" pitchFamily="34" charset="-122"/>
                <a:sym typeface="微软雅黑" pitchFamily="34" charset="-122"/>
              </a:rPr>
              <a:t>本届</a:t>
            </a:r>
            <a:r>
              <a:rPr lang="zh-CN" altLang="en-US" sz="2000" dirty="0">
                <a:solidFill>
                  <a:schemeClr val="bg1"/>
                </a:solidFill>
                <a:latin typeface="微软雅黑" pitchFamily="34" charset="-122"/>
                <a:ea typeface="微软雅黑" pitchFamily="34" charset="-122"/>
                <a:sym typeface="微软雅黑" pitchFamily="34" charset="-122"/>
              </a:rPr>
              <a:t>竞赛特点之一</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组委会邀请专家组开发竞赛官方网站</a:t>
            </a:r>
            <a:r>
              <a:rPr lang="zh-CN" altLang="en-US" sz="2000" dirty="0" smtClean="0">
                <a:solidFill>
                  <a:schemeClr val="bg1"/>
                </a:solidFill>
                <a:latin typeface="微软雅黑" pitchFamily="34" charset="-122"/>
                <a:ea typeface="微软雅黑" pitchFamily="34" charset="-122"/>
                <a:sym typeface="微软雅黑" pitchFamily="34" charset="-122"/>
              </a:rPr>
              <a:t>、完善</a:t>
            </a:r>
            <a:r>
              <a:rPr lang="zh-CN" altLang="en-US" sz="2000" dirty="0">
                <a:solidFill>
                  <a:schemeClr val="bg1"/>
                </a:solidFill>
                <a:latin typeface="微软雅黑" pitchFamily="34" charset="-122"/>
                <a:ea typeface="微软雅黑" pitchFamily="34" charset="-122"/>
                <a:sym typeface="微软雅黑" pitchFamily="34" charset="-122"/>
              </a:rPr>
              <a:t>全国大学生科技成果信息</a:t>
            </a:r>
            <a:r>
              <a:rPr lang="zh-CN" altLang="en-US" sz="2000" dirty="0" smtClean="0">
                <a:solidFill>
                  <a:schemeClr val="bg1"/>
                </a:solidFill>
                <a:latin typeface="微软雅黑" pitchFamily="34" charset="-122"/>
                <a:ea typeface="微软雅黑" pitchFamily="34" charset="-122"/>
                <a:sym typeface="微软雅黑" pitchFamily="34" charset="-122"/>
              </a:rPr>
              <a:t>服务平台</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首次</a:t>
            </a:r>
            <a:r>
              <a:rPr lang="zh-CN" altLang="en-US" sz="2000" dirty="0" smtClean="0">
                <a:solidFill>
                  <a:schemeClr val="bg1"/>
                </a:solidFill>
                <a:latin typeface="微软雅黑" pitchFamily="34" charset="-122"/>
                <a:ea typeface="微软雅黑" pitchFamily="34" charset="-122"/>
                <a:sym typeface="微软雅黑" pitchFamily="34" charset="-122"/>
              </a:rPr>
              <a:t>在“挑战杯” </a:t>
            </a:r>
            <a:r>
              <a:rPr lang="zh-CN" altLang="en-US" sz="2000" dirty="0">
                <a:solidFill>
                  <a:schemeClr val="bg1"/>
                </a:solidFill>
                <a:latin typeface="微软雅黑" pitchFamily="34" charset="-122"/>
                <a:ea typeface="微软雅黑" pitchFamily="34" charset="-122"/>
                <a:sym typeface="微软雅黑" pitchFamily="34" charset="-122"/>
              </a:rPr>
              <a:t>中引入网络申报</a:t>
            </a:r>
            <a:r>
              <a:rPr lang="zh-CN" altLang="en-US" sz="2000" dirty="0" smtClean="0">
                <a:solidFill>
                  <a:schemeClr val="bg1"/>
                </a:solidFill>
                <a:latin typeface="微软雅黑" pitchFamily="34" charset="-122"/>
                <a:ea typeface="微软雅黑" pitchFamily="34" charset="-122"/>
                <a:sym typeface="微软雅黑" pitchFamily="34" charset="-122"/>
              </a:rPr>
              <a:t>、网络</a:t>
            </a:r>
            <a:r>
              <a:rPr lang="zh-CN" altLang="en-US" sz="2000" dirty="0">
                <a:solidFill>
                  <a:schemeClr val="bg1"/>
                </a:solidFill>
                <a:latin typeface="微软雅黑" pitchFamily="34" charset="-122"/>
                <a:ea typeface="微软雅黑" pitchFamily="34" charset="-122"/>
                <a:sym typeface="微软雅黑" pitchFamily="34" charset="-122"/>
              </a:rPr>
              <a:t>评审的机制</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全程实现网络信息化服务。</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07908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十二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第十二届竞赛于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年在大连理工大学举办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059130"/>
            <a:ext cx="11391900" cy="1446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第十二</a:t>
            </a:r>
            <a:r>
              <a:rPr lang="zh-CN" altLang="en-US" sz="2000" dirty="0" smtClean="0">
                <a:solidFill>
                  <a:schemeClr val="bg1"/>
                </a:solidFill>
                <a:latin typeface="微软雅黑" pitchFamily="34" charset="-122"/>
                <a:ea typeface="微软雅黑" pitchFamily="34" charset="-122"/>
                <a:sym typeface="微软雅黑" pitchFamily="34" charset="-122"/>
              </a:rPr>
              <a:t>届“大挑”开展</a:t>
            </a:r>
            <a:r>
              <a:rPr lang="zh-CN" altLang="en-US" sz="2000" dirty="0">
                <a:solidFill>
                  <a:schemeClr val="bg1"/>
                </a:solidFill>
                <a:latin typeface="微软雅黑" pitchFamily="34" charset="-122"/>
                <a:ea typeface="微软雅黑" pitchFamily="34" charset="-122"/>
                <a:sym typeface="微软雅黑" pitchFamily="34" charset="-122"/>
              </a:rPr>
              <a:t>了校级</a:t>
            </a:r>
            <a:r>
              <a:rPr lang="zh-CN" altLang="en-US" sz="2000" dirty="0" smtClean="0">
                <a:solidFill>
                  <a:schemeClr val="bg1"/>
                </a:solidFill>
                <a:latin typeface="微软雅黑" pitchFamily="34" charset="-122"/>
                <a:ea typeface="微软雅黑" pitchFamily="34" charset="-122"/>
                <a:sym typeface="微软雅黑" pitchFamily="34" charset="-122"/>
              </a:rPr>
              <a:t>、省级、全国</a:t>
            </a:r>
            <a:r>
              <a:rPr lang="zh-CN" altLang="en-US" sz="2000" dirty="0">
                <a:solidFill>
                  <a:schemeClr val="bg1"/>
                </a:solidFill>
                <a:latin typeface="微软雅黑" pitchFamily="34" charset="-122"/>
                <a:ea typeface="微软雅黑" pitchFamily="34" charset="-122"/>
                <a:sym typeface="微软雅黑" pitchFamily="34" charset="-122"/>
              </a:rPr>
              <a:t>级三级竞赛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并首次采用了逐级报备</a:t>
            </a:r>
            <a:r>
              <a:rPr lang="zh-CN" altLang="en-US" sz="2000" dirty="0" smtClean="0">
                <a:solidFill>
                  <a:schemeClr val="bg1"/>
                </a:solidFill>
                <a:latin typeface="微软雅黑" pitchFamily="34" charset="-122"/>
                <a:ea typeface="微软雅黑" pitchFamily="34" charset="-122"/>
                <a:sym typeface="微软雅黑" pitchFamily="34" charset="-122"/>
              </a:rPr>
              <a:t>制度</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共有 </a:t>
            </a:r>
            <a:r>
              <a:rPr lang="en-US" altLang="zh-CN" sz="2000" dirty="0">
                <a:solidFill>
                  <a:schemeClr val="bg1"/>
                </a:solidFill>
                <a:latin typeface="微软雅黑" pitchFamily="34" charset="-122"/>
                <a:ea typeface="微软雅黑" pitchFamily="34" charset="-122"/>
                <a:sym typeface="微软雅黑" pitchFamily="34" charset="-122"/>
              </a:rPr>
              <a:t>1900 </a:t>
            </a:r>
            <a:r>
              <a:rPr lang="zh-CN" altLang="en-US" sz="2000" dirty="0">
                <a:solidFill>
                  <a:schemeClr val="bg1"/>
                </a:solidFill>
                <a:latin typeface="微软雅黑" pitchFamily="34" charset="-122"/>
                <a:ea typeface="微软雅黑" pitchFamily="34" charset="-122"/>
                <a:sym typeface="微软雅黑" pitchFamily="34" charset="-122"/>
              </a:rPr>
              <a:t>多所高校的近 </a:t>
            </a:r>
            <a:r>
              <a:rPr lang="en-US" altLang="zh-CN" sz="2000" dirty="0">
                <a:solidFill>
                  <a:schemeClr val="bg1"/>
                </a:solidFill>
                <a:latin typeface="微软雅黑" pitchFamily="34" charset="-122"/>
                <a:ea typeface="微软雅黑" pitchFamily="34" charset="-122"/>
                <a:sym typeface="微软雅黑" pitchFamily="34" charset="-122"/>
              </a:rPr>
              <a:t>5 </a:t>
            </a:r>
            <a:r>
              <a:rPr lang="zh-CN" altLang="en-US" sz="2000" dirty="0">
                <a:solidFill>
                  <a:schemeClr val="bg1"/>
                </a:solidFill>
                <a:latin typeface="微软雅黑" pitchFamily="34" charset="-122"/>
                <a:ea typeface="微软雅黑" pitchFamily="34" charset="-122"/>
                <a:sym typeface="微软雅黑" pitchFamily="34" charset="-122"/>
              </a:rPr>
              <a:t>万件作品实现了网络报备</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经</a:t>
            </a:r>
            <a:r>
              <a:rPr lang="zh-CN" altLang="en-US" sz="2000" dirty="0">
                <a:solidFill>
                  <a:schemeClr val="bg1"/>
                </a:solidFill>
                <a:latin typeface="微软雅黑" pitchFamily="34" charset="-122"/>
                <a:ea typeface="微软雅黑" pitchFamily="34" charset="-122"/>
                <a:sym typeface="微软雅黑" pitchFamily="34" charset="-122"/>
              </a:rPr>
              <a:t>全国评委会预赛</a:t>
            </a:r>
            <a:r>
              <a:rPr lang="zh-CN" altLang="en-US" sz="2000" dirty="0" smtClean="0">
                <a:solidFill>
                  <a:schemeClr val="bg1"/>
                </a:solidFill>
                <a:latin typeface="微软雅黑" pitchFamily="34" charset="-122"/>
                <a:ea typeface="微软雅黑" pitchFamily="34" charset="-122"/>
                <a:sym typeface="微软雅黑" pitchFamily="34" charset="-122"/>
              </a:rPr>
              <a:t>、复审</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最终</a:t>
            </a:r>
            <a:r>
              <a:rPr lang="zh-CN" altLang="en-US" sz="2000" dirty="0">
                <a:solidFill>
                  <a:schemeClr val="bg1"/>
                </a:solidFill>
                <a:latin typeface="微软雅黑" pitchFamily="34" charset="-122"/>
                <a:ea typeface="微软雅黑" pitchFamily="34" charset="-122"/>
                <a:sym typeface="微软雅黑" pitchFamily="34" charset="-122"/>
              </a:rPr>
              <a:t>有</a:t>
            </a:r>
            <a:r>
              <a:rPr lang="zh-CN" altLang="en-US" sz="2000" dirty="0" smtClean="0">
                <a:solidFill>
                  <a:schemeClr val="bg1"/>
                </a:solidFill>
                <a:latin typeface="微软雅黑" pitchFamily="34" charset="-122"/>
                <a:ea typeface="微软雅黑" pitchFamily="34" charset="-122"/>
                <a:sym typeface="微软雅黑" pitchFamily="34" charset="-122"/>
              </a:rPr>
              <a:t>来自</a:t>
            </a:r>
            <a:r>
              <a:rPr lang="en-US" altLang="zh-CN" sz="2000" dirty="0" smtClean="0">
                <a:solidFill>
                  <a:schemeClr val="bg1"/>
                </a:solidFill>
                <a:latin typeface="微软雅黑" pitchFamily="34" charset="-122"/>
                <a:ea typeface="微软雅黑" pitchFamily="34" charset="-122"/>
                <a:sym typeface="微软雅黑" pitchFamily="34" charset="-122"/>
              </a:rPr>
              <a:t>305</a:t>
            </a:r>
            <a:r>
              <a:rPr lang="zh-CN" altLang="en-US" sz="2000" dirty="0" smtClean="0">
                <a:solidFill>
                  <a:schemeClr val="bg1"/>
                </a:solidFill>
                <a:latin typeface="微软雅黑" pitchFamily="34" charset="-122"/>
                <a:ea typeface="微软雅黑" pitchFamily="34" charset="-122"/>
                <a:sym typeface="微软雅黑" pitchFamily="34" charset="-122"/>
              </a:rPr>
              <a:t>个</a:t>
            </a:r>
            <a:r>
              <a:rPr lang="zh-CN" altLang="en-US" sz="2000" dirty="0">
                <a:solidFill>
                  <a:schemeClr val="bg1"/>
                </a:solidFill>
                <a:latin typeface="微软雅黑" pitchFamily="34" charset="-122"/>
                <a:ea typeface="微软雅黑" pitchFamily="34" charset="-122"/>
                <a:sym typeface="微软雅黑" pitchFamily="34" charset="-122"/>
              </a:rPr>
              <a:t>高校的 </a:t>
            </a:r>
            <a:r>
              <a:rPr lang="en-US" altLang="zh-CN" sz="2000" dirty="0">
                <a:solidFill>
                  <a:schemeClr val="bg1"/>
                </a:solidFill>
                <a:latin typeface="微软雅黑" pitchFamily="34" charset="-122"/>
                <a:ea typeface="微软雅黑" pitchFamily="34" charset="-122"/>
                <a:sym typeface="微软雅黑" pitchFamily="34" charset="-122"/>
              </a:rPr>
              <a:t>1252 </a:t>
            </a:r>
            <a:r>
              <a:rPr lang="zh-CN" altLang="en-US" sz="2000" dirty="0">
                <a:solidFill>
                  <a:schemeClr val="bg1"/>
                </a:solidFill>
                <a:latin typeface="微软雅黑" pitchFamily="34" charset="-122"/>
                <a:ea typeface="微软雅黑" pitchFamily="34" charset="-122"/>
                <a:sym typeface="微软雅黑" pitchFamily="34" charset="-122"/>
              </a:rPr>
              <a:t>件作品进入终审决赛</a:t>
            </a: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港澳地区 </a:t>
            </a:r>
            <a:r>
              <a:rPr lang="en-US" altLang="zh-CN" sz="2000" dirty="0">
                <a:solidFill>
                  <a:schemeClr val="bg1"/>
                </a:solidFill>
                <a:latin typeface="微软雅黑" pitchFamily="34" charset="-122"/>
                <a:ea typeface="微软雅黑" pitchFamily="34" charset="-122"/>
                <a:sym typeface="微软雅黑" pitchFamily="34" charset="-122"/>
              </a:rPr>
              <a:t>12 </a:t>
            </a:r>
            <a:r>
              <a:rPr lang="zh-CN" altLang="en-US" sz="2000" dirty="0">
                <a:solidFill>
                  <a:schemeClr val="bg1"/>
                </a:solidFill>
                <a:latin typeface="微软雅黑" pitchFamily="34" charset="-122"/>
                <a:ea typeface="微软雅黑" pitchFamily="34" charset="-122"/>
                <a:sym typeface="微软雅黑" pitchFamily="34" charset="-122"/>
              </a:rPr>
              <a:t>所大学的 </a:t>
            </a:r>
            <a:r>
              <a:rPr lang="en-US" altLang="zh-CN" sz="2000" dirty="0">
                <a:solidFill>
                  <a:schemeClr val="bg1"/>
                </a:solidFill>
                <a:latin typeface="微软雅黑" pitchFamily="34" charset="-122"/>
                <a:ea typeface="微软雅黑" pitchFamily="34" charset="-122"/>
                <a:sym typeface="微软雅黑" pitchFamily="34" charset="-122"/>
              </a:rPr>
              <a:t>55 </a:t>
            </a:r>
            <a:r>
              <a:rPr lang="zh-CN" altLang="en-US" sz="2000" dirty="0">
                <a:solidFill>
                  <a:schemeClr val="bg1"/>
                </a:solidFill>
                <a:latin typeface="微软雅黑" pitchFamily="34" charset="-122"/>
                <a:ea typeface="微软雅黑" pitchFamily="34" charset="-122"/>
                <a:sym typeface="微软雅黑" pitchFamily="34" charset="-122"/>
              </a:rPr>
              <a:t>件作品</a:t>
            </a:r>
            <a:r>
              <a:rPr lang="zh-CN" altLang="en-US" sz="2000" dirty="0" smtClean="0">
                <a:solidFill>
                  <a:schemeClr val="bg1"/>
                </a:solidFill>
                <a:latin typeface="微软雅黑" pitchFamily="34" charset="-122"/>
                <a:ea typeface="微软雅黑" pitchFamily="34" charset="-122"/>
                <a:sym typeface="微软雅黑" pitchFamily="34" charset="-122"/>
              </a:rPr>
              <a:t>参加</a:t>
            </a:r>
            <a:r>
              <a:rPr lang="zh-CN" altLang="en-US" sz="2000" dirty="0">
                <a:solidFill>
                  <a:schemeClr val="bg1"/>
                </a:solidFill>
                <a:latin typeface="微软雅黑" pitchFamily="34" charset="-122"/>
                <a:ea typeface="微软雅黑" pitchFamily="34" charset="-122"/>
                <a:sym typeface="微软雅黑" pitchFamily="34" charset="-122"/>
              </a:rPr>
              <a:t>了比赛。</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344286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十三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第十三届竞赛于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年在苏州大学举办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059130"/>
            <a:ext cx="1139190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在第十三</a:t>
            </a:r>
            <a:r>
              <a:rPr lang="zh-CN" altLang="en-US" sz="2000" dirty="0" smtClean="0">
                <a:solidFill>
                  <a:schemeClr val="bg1"/>
                </a:solidFill>
                <a:latin typeface="微软雅黑" pitchFamily="34" charset="-122"/>
                <a:ea typeface="微软雅黑" pitchFamily="34" charset="-122"/>
                <a:sym typeface="微软雅黑" pitchFamily="34" charset="-122"/>
              </a:rPr>
              <a:t>届“大挑”中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共有包括中国港澳地区高校参赛团队在内的 </a:t>
            </a:r>
            <a:r>
              <a:rPr lang="en-US" altLang="zh-CN" sz="2000" dirty="0">
                <a:solidFill>
                  <a:schemeClr val="bg1"/>
                </a:solidFill>
                <a:latin typeface="微软雅黑" pitchFamily="34" charset="-122"/>
                <a:ea typeface="微软雅黑" pitchFamily="34" charset="-122"/>
                <a:sym typeface="微软雅黑" pitchFamily="34" charset="-122"/>
              </a:rPr>
              <a:t>531 </a:t>
            </a:r>
            <a:r>
              <a:rPr lang="zh-CN" altLang="en-US" sz="2000" dirty="0">
                <a:solidFill>
                  <a:schemeClr val="bg1"/>
                </a:solidFill>
                <a:latin typeface="微软雅黑" pitchFamily="34" charset="-122"/>
                <a:ea typeface="微软雅黑" pitchFamily="34" charset="-122"/>
                <a:sym typeface="微软雅黑" pitchFamily="34" charset="-122"/>
              </a:rPr>
              <a:t>所高校</a:t>
            </a:r>
            <a:r>
              <a:rPr lang="zh-CN" altLang="en-US" sz="2000" dirty="0" smtClean="0">
                <a:solidFill>
                  <a:schemeClr val="bg1"/>
                </a:solidFill>
                <a:latin typeface="微软雅黑" pitchFamily="34" charset="-122"/>
                <a:ea typeface="微软雅黑" pitchFamily="34" charset="-122"/>
                <a:sym typeface="微软雅黑" pitchFamily="34" charset="-122"/>
              </a:rPr>
              <a:t>的</a:t>
            </a:r>
            <a:r>
              <a:rPr lang="en-US" altLang="zh-CN" sz="2000" dirty="0" smtClean="0">
                <a:solidFill>
                  <a:schemeClr val="bg1"/>
                </a:solidFill>
                <a:latin typeface="微软雅黑" pitchFamily="34" charset="-122"/>
                <a:ea typeface="微软雅黑" pitchFamily="34" charset="-122"/>
                <a:sym typeface="微软雅黑" pitchFamily="34" charset="-122"/>
              </a:rPr>
              <a:t>1464 </a:t>
            </a:r>
            <a:r>
              <a:rPr lang="zh-CN" altLang="en-US" sz="2000" dirty="0">
                <a:solidFill>
                  <a:schemeClr val="bg1"/>
                </a:solidFill>
                <a:latin typeface="微软雅黑" pitchFamily="34" charset="-122"/>
                <a:ea typeface="微软雅黑" pitchFamily="34" charset="-122"/>
                <a:sym typeface="微软雅黑" pitchFamily="34" charset="-122"/>
              </a:rPr>
              <a:t>件作品进入全国复赛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最终有 </a:t>
            </a:r>
            <a:r>
              <a:rPr lang="en-US" altLang="zh-CN" sz="2000" dirty="0">
                <a:solidFill>
                  <a:schemeClr val="bg1"/>
                </a:solidFill>
                <a:latin typeface="微软雅黑" pitchFamily="34" charset="-122"/>
                <a:ea typeface="微软雅黑" pitchFamily="34" charset="-122"/>
                <a:sym typeface="微软雅黑" pitchFamily="34" charset="-122"/>
              </a:rPr>
              <a:t>454 </a:t>
            </a:r>
            <a:r>
              <a:rPr lang="zh-CN" altLang="en-US" sz="2000" dirty="0">
                <a:solidFill>
                  <a:schemeClr val="bg1"/>
                </a:solidFill>
                <a:latin typeface="微软雅黑" pitchFamily="34" charset="-122"/>
                <a:ea typeface="微软雅黑" pitchFamily="34" charset="-122"/>
                <a:sym typeface="微软雅黑" pitchFamily="34" charset="-122"/>
              </a:rPr>
              <a:t>所高校的 </a:t>
            </a:r>
            <a:r>
              <a:rPr lang="en-US" altLang="zh-CN" sz="2000" dirty="0">
                <a:solidFill>
                  <a:schemeClr val="bg1"/>
                </a:solidFill>
                <a:latin typeface="微软雅黑" pitchFamily="34" charset="-122"/>
                <a:ea typeface="微软雅黑" pitchFamily="34" charset="-122"/>
                <a:sym typeface="微软雅黑" pitchFamily="34" charset="-122"/>
              </a:rPr>
              <a:t>1195 </a:t>
            </a:r>
            <a:r>
              <a:rPr lang="zh-CN" altLang="en-US" sz="2000" dirty="0">
                <a:solidFill>
                  <a:schemeClr val="bg1"/>
                </a:solidFill>
                <a:latin typeface="微软雅黑" pitchFamily="34" charset="-122"/>
                <a:ea typeface="微软雅黑" pitchFamily="34" charset="-122"/>
                <a:sym typeface="微软雅黑" pitchFamily="34" charset="-122"/>
              </a:rPr>
              <a:t>件作品进入终审决赛</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最终评出</a:t>
            </a:r>
            <a:r>
              <a:rPr lang="en-US" altLang="zh-CN" sz="2000" dirty="0" smtClean="0">
                <a:solidFill>
                  <a:schemeClr val="bg1"/>
                </a:solidFill>
                <a:latin typeface="微软雅黑" pitchFamily="34" charset="-122"/>
                <a:ea typeface="微软雅黑" pitchFamily="34" charset="-122"/>
                <a:sym typeface="微软雅黑" pitchFamily="34" charset="-122"/>
              </a:rPr>
              <a:t>34 </a:t>
            </a:r>
            <a:r>
              <a:rPr lang="zh-CN" altLang="en-US" sz="2000" dirty="0">
                <a:solidFill>
                  <a:schemeClr val="bg1"/>
                </a:solidFill>
                <a:latin typeface="微软雅黑" pitchFamily="34" charset="-122"/>
                <a:ea typeface="微软雅黑" pitchFamily="34" charset="-122"/>
                <a:sym typeface="微软雅黑" pitchFamily="34" charset="-122"/>
              </a:rPr>
              <a:t>件特等奖作品</a:t>
            </a:r>
            <a:r>
              <a:rPr lang="zh-CN" altLang="en-US" sz="2000" dirty="0" smtClean="0">
                <a:solidFill>
                  <a:schemeClr val="bg1"/>
                </a:solidFill>
                <a:latin typeface="微软雅黑" pitchFamily="34" charset="-122"/>
                <a:ea typeface="微软雅黑" pitchFamily="34" charset="-122"/>
                <a:sym typeface="微软雅黑" pitchFamily="34" charset="-122"/>
              </a:rPr>
              <a:t>、</a:t>
            </a:r>
            <a:r>
              <a:rPr lang="en-US" altLang="zh-CN" sz="2000" dirty="0" smtClean="0">
                <a:solidFill>
                  <a:schemeClr val="bg1"/>
                </a:solidFill>
                <a:latin typeface="微软雅黑" pitchFamily="34" charset="-122"/>
                <a:ea typeface="微软雅黑" pitchFamily="34" charset="-122"/>
                <a:sym typeface="微软雅黑" pitchFamily="34" charset="-122"/>
              </a:rPr>
              <a:t>104 </a:t>
            </a:r>
            <a:r>
              <a:rPr lang="zh-CN" altLang="en-US" sz="2000" dirty="0">
                <a:solidFill>
                  <a:schemeClr val="bg1"/>
                </a:solidFill>
                <a:latin typeface="微软雅黑" pitchFamily="34" charset="-122"/>
                <a:ea typeface="微软雅黑" pitchFamily="34" charset="-122"/>
                <a:sym typeface="微软雅黑" pitchFamily="34" charset="-122"/>
              </a:rPr>
              <a:t>件一等奖作品</a:t>
            </a:r>
            <a:r>
              <a:rPr lang="zh-CN" altLang="en-US" sz="2000" dirty="0" smtClean="0">
                <a:solidFill>
                  <a:schemeClr val="bg1"/>
                </a:solidFill>
                <a:latin typeface="微软雅黑" pitchFamily="34" charset="-122"/>
                <a:ea typeface="微软雅黑" pitchFamily="34" charset="-122"/>
                <a:sym typeface="微软雅黑" pitchFamily="34" charset="-122"/>
              </a:rPr>
              <a:t>、</a:t>
            </a:r>
            <a:r>
              <a:rPr lang="en-US" altLang="zh-CN" sz="2000" dirty="0" smtClean="0">
                <a:solidFill>
                  <a:schemeClr val="bg1"/>
                </a:solidFill>
                <a:latin typeface="微软雅黑" pitchFamily="34" charset="-122"/>
                <a:ea typeface="微软雅黑" pitchFamily="34" charset="-122"/>
                <a:sym typeface="微软雅黑" pitchFamily="34" charset="-122"/>
              </a:rPr>
              <a:t>288 </a:t>
            </a:r>
            <a:r>
              <a:rPr lang="zh-CN" altLang="en-US" sz="2000" dirty="0">
                <a:solidFill>
                  <a:schemeClr val="bg1"/>
                </a:solidFill>
                <a:latin typeface="微软雅黑" pitchFamily="34" charset="-122"/>
                <a:ea typeface="微软雅黑" pitchFamily="34" charset="-122"/>
                <a:sym typeface="微软雅黑" pitchFamily="34" charset="-122"/>
              </a:rPr>
              <a:t>件二等奖作品和 </a:t>
            </a:r>
            <a:r>
              <a:rPr lang="en-US" altLang="zh-CN" sz="2000" dirty="0">
                <a:solidFill>
                  <a:schemeClr val="bg1"/>
                </a:solidFill>
                <a:latin typeface="微软雅黑" pitchFamily="34" charset="-122"/>
                <a:ea typeface="微软雅黑" pitchFamily="34" charset="-122"/>
                <a:sym typeface="微软雅黑" pitchFamily="34" charset="-122"/>
              </a:rPr>
              <a:t>710 </a:t>
            </a:r>
            <a:r>
              <a:rPr lang="zh-CN" altLang="en-US" sz="2000" dirty="0">
                <a:solidFill>
                  <a:schemeClr val="bg1"/>
                </a:solidFill>
                <a:latin typeface="微软雅黑" pitchFamily="34" charset="-122"/>
                <a:ea typeface="微软雅黑" pitchFamily="34" charset="-122"/>
                <a:sym typeface="微软雅黑" pitchFamily="34" charset="-122"/>
              </a:rPr>
              <a:t>件三等奖作品。</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3070247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十四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第十四届竞赛于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年在广东工业大学举办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480838" y="4262330"/>
            <a:ext cx="11391900" cy="707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在第十四</a:t>
            </a:r>
            <a:r>
              <a:rPr lang="zh-CN" altLang="en-US" sz="2000" dirty="0" smtClean="0">
                <a:solidFill>
                  <a:schemeClr val="bg1"/>
                </a:solidFill>
                <a:latin typeface="微软雅黑" pitchFamily="34" charset="-122"/>
                <a:ea typeface="微软雅黑" pitchFamily="34" charset="-122"/>
                <a:sym typeface="微软雅黑" pitchFamily="34" charset="-122"/>
              </a:rPr>
              <a:t>届“大挑”中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经过网络初评</a:t>
            </a:r>
            <a:r>
              <a:rPr lang="zh-CN" altLang="en-US" sz="2000" dirty="0" smtClean="0">
                <a:solidFill>
                  <a:schemeClr val="bg1"/>
                </a:solidFill>
                <a:latin typeface="微软雅黑" pitchFamily="34" charset="-122"/>
                <a:ea typeface="微软雅黑" pitchFamily="34" charset="-122"/>
                <a:sym typeface="微软雅黑" pitchFamily="34" charset="-122"/>
              </a:rPr>
              <a:t>、集中</a:t>
            </a:r>
            <a:r>
              <a:rPr lang="zh-CN" altLang="en-US" sz="2000" dirty="0">
                <a:solidFill>
                  <a:schemeClr val="bg1"/>
                </a:solidFill>
                <a:latin typeface="微软雅黑" pitchFamily="34" charset="-122"/>
                <a:ea typeface="微软雅黑" pitchFamily="34" charset="-122"/>
                <a:sym typeface="微软雅黑" pitchFamily="34" charset="-122"/>
              </a:rPr>
              <a:t>复评</a:t>
            </a:r>
            <a:r>
              <a:rPr lang="zh-CN" altLang="en-US" sz="2000" dirty="0" smtClean="0">
                <a:solidFill>
                  <a:schemeClr val="bg1"/>
                </a:solidFill>
                <a:latin typeface="微软雅黑" pitchFamily="34" charset="-122"/>
                <a:ea typeface="微软雅黑" pitchFamily="34" charset="-122"/>
                <a:sym typeface="微软雅黑" pitchFamily="34" charset="-122"/>
              </a:rPr>
              <a:t>、决赛</a:t>
            </a:r>
            <a:r>
              <a:rPr lang="zh-CN" altLang="en-US" sz="2000" dirty="0">
                <a:solidFill>
                  <a:schemeClr val="bg1"/>
                </a:solidFill>
                <a:latin typeface="微软雅黑" pitchFamily="34" charset="-122"/>
                <a:ea typeface="微软雅黑" pitchFamily="34" charset="-122"/>
                <a:sym typeface="微软雅黑" pitchFamily="34" charset="-122"/>
              </a:rPr>
              <a:t>答辩</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最终评出特等奖</a:t>
            </a:r>
            <a:r>
              <a:rPr lang="zh-CN" altLang="en-US" sz="2000" dirty="0" smtClean="0">
                <a:solidFill>
                  <a:schemeClr val="bg1"/>
                </a:solidFill>
                <a:latin typeface="微软雅黑" pitchFamily="34" charset="-122"/>
                <a:ea typeface="微软雅黑" pitchFamily="34" charset="-122"/>
                <a:sym typeface="微软雅黑" pitchFamily="34" charset="-122"/>
              </a:rPr>
              <a:t>作品</a:t>
            </a:r>
            <a:r>
              <a:rPr lang="en-US" altLang="zh-CN" sz="2000" dirty="0" smtClean="0">
                <a:solidFill>
                  <a:schemeClr val="bg1"/>
                </a:solidFill>
                <a:latin typeface="微软雅黑" pitchFamily="34" charset="-122"/>
                <a:ea typeface="微软雅黑" pitchFamily="34" charset="-122"/>
                <a:sym typeface="微软雅黑" pitchFamily="34" charset="-122"/>
              </a:rPr>
              <a:t>38 </a:t>
            </a:r>
            <a:r>
              <a:rPr lang="zh-CN" altLang="en-US" sz="2000" dirty="0">
                <a:solidFill>
                  <a:schemeClr val="bg1"/>
                </a:solidFill>
                <a:latin typeface="微软雅黑" pitchFamily="34" charset="-122"/>
                <a:ea typeface="微软雅黑" pitchFamily="34" charset="-122"/>
                <a:sym typeface="微软雅黑" pitchFamily="34" charset="-122"/>
              </a:rPr>
              <a:t>件</a:t>
            </a:r>
            <a:r>
              <a:rPr lang="zh-CN" altLang="en-US" sz="2000" dirty="0" smtClean="0">
                <a:solidFill>
                  <a:schemeClr val="bg1"/>
                </a:solidFill>
                <a:latin typeface="微软雅黑" pitchFamily="34" charset="-122"/>
                <a:ea typeface="微软雅黑" pitchFamily="34" charset="-122"/>
                <a:sym typeface="微软雅黑" pitchFamily="34" charset="-122"/>
              </a:rPr>
              <a:t>、一等奖</a:t>
            </a:r>
            <a:r>
              <a:rPr lang="zh-CN" altLang="en-US" sz="2000" dirty="0">
                <a:solidFill>
                  <a:schemeClr val="bg1"/>
                </a:solidFill>
                <a:latin typeface="微软雅黑" pitchFamily="34" charset="-122"/>
                <a:ea typeface="微软雅黑" pitchFamily="34" charset="-122"/>
                <a:sym typeface="微软雅黑" pitchFamily="34" charset="-122"/>
              </a:rPr>
              <a:t>作品 </a:t>
            </a:r>
            <a:r>
              <a:rPr lang="en-US" altLang="zh-CN" sz="2000" dirty="0">
                <a:solidFill>
                  <a:schemeClr val="bg1"/>
                </a:solidFill>
                <a:latin typeface="微软雅黑" pitchFamily="34" charset="-122"/>
                <a:ea typeface="微软雅黑" pitchFamily="34" charset="-122"/>
                <a:sym typeface="微软雅黑" pitchFamily="34" charset="-122"/>
              </a:rPr>
              <a:t>124 </a:t>
            </a:r>
            <a:r>
              <a:rPr lang="zh-CN" altLang="en-US" sz="2000" dirty="0">
                <a:solidFill>
                  <a:schemeClr val="bg1"/>
                </a:solidFill>
                <a:latin typeface="微软雅黑" pitchFamily="34" charset="-122"/>
                <a:ea typeface="微软雅黑" pitchFamily="34" charset="-122"/>
                <a:sym typeface="微软雅黑" pitchFamily="34" charset="-122"/>
              </a:rPr>
              <a:t>件</a:t>
            </a:r>
            <a:r>
              <a:rPr lang="zh-CN" altLang="en-US" sz="2000" dirty="0" smtClean="0">
                <a:solidFill>
                  <a:schemeClr val="bg1"/>
                </a:solidFill>
                <a:latin typeface="微软雅黑" pitchFamily="34" charset="-122"/>
                <a:ea typeface="微软雅黑" pitchFamily="34" charset="-122"/>
                <a:sym typeface="微软雅黑" pitchFamily="34" charset="-122"/>
              </a:rPr>
              <a:t>、二等奖</a:t>
            </a:r>
            <a:r>
              <a:rPr lang="zh-CN" altLang="en-US" sz="2000" dirty="0">
                <a:solidFill>
                  <a:schemeClr val="bg1"/>
                </a:solidFill>
                <a:latin typeface="微软雅黑" pitchFamily="34" charset="-122"/>
                <a:ea typeface="微软雅黑" pitchFamily="34" charset="-122"/>
                <a:sym typeface="微软雅黑" pitchFamily="34" charset="-122"/>
              </a:rPr>
              <a:t>作品 </a:t>
            </a:r>
            <a:r>
              <a:rPr lang="en-US" altLang="zh-CN" sz="2000" dirty="0">
                <a:solidFill>
                  <a:schemeClr val="bg1"/>
                </a:solidFill>
                <a:latin typeface="微软雅黑" pitchFamily="34" charset="-122"/>
                <a:ea typeface="微软雅黑" pitchFamily="34" charset="-122"/>
                <a:sym typeface="微软雅黑" pitchFamily="34" charset="-122"/>
              </a:rPr>
              <a:t>318 </a:t>
            </a:r>
            <a:r>
              <a:rPr lang="zh-CN" altLang="en-US" sz="2000" dirty="0">
                <a:solidFill>
                  <a:schemeClr val="bg1"/>
                </a:solidFill>
                <a:latin typeface="微软雅黑" pitchFamily="34" charset="-122"/>
                <a:ea typeface="微软雅黑" pitchFamily="34" charset="-122"/>
                <a:sym typeface="微软雅黑" pitchFamily="34" charset="-122"/>
              </a:rPr>
              <a:t>件</a:t>
            </a:r>
            <a:r>
              <a:rPr lang="zh-CN" altLang="en-US" sz="2000" dirty="0" smtClean="0">
                <a:solidFill>
                  <a:schemeClr val="bg1"/>
                </a:solidFill>
                <a:latin typeface="微软雅黑" pitchFamily="34" charset="-122"/>
                <a:ea typeface="微软雅黑" pitchFamily="34" charset="-122"/>
                <a:sym typeface="微软雅黑" pitchFamily="34" charset="-122"/>
              </a:rPr>
              <a:t>、三等奖</a:t>
            </a:r>
            <a:r>
              <a:rPr lang="zh-CN" altLang="en-US" sz="2000" dirty="0">
                <a:solidFill>
                  <a:schemeClr val="bg1"/>
                </a:solidFill>
                <a:latin typeface="微软雅黑" pitchFamily="34" charset="-122"/>
                <a:ea typeface="微软雅黑" pitchFamily="34" charset="-122"/>
                <a:sym typeface="微软雅黑" pitchFamily="34" charset="-122"/>
              </a:rPr>
              <a:t>作品 </a:t>
            </a:r>
            <a:r>
              <a:rPr lang="en-US" altLang="zh-CN" sz="2000" dirty="0">
                <a:solidFill>
                  <a:schemeClr val="bg1"/>
                </a:solidFill>
                <a:latin typeface="微软雅黑" pitchFamily="34" charset="-122"/>
                <a:ea typeface="微软雅黑" pitchFamily="34" charset="-122"/>
                <a:sym typeface="微软雅黑" pitchFamily="34" charset="-122"/>
              </a:rPr>
              <a:t>759 </a:t>
            </a:r>
            <a:r>
              <a:rPr lang="zh-CN" altLang="en-US" sz="2000" dirty="0">
                <a:solidFill>
                  <a:schemeClr val="bg1"/>
                </a:solidFill>
                <a:latin typeface="微软雅黑" pitchFamily="34" charset="-122"/>
                <a:ea typeface="微软雅黑" pitchFamily="34" charset="-122"/>
                <a:sym typeface="微软雅黑" pitchFamily="34" charset="-122"/>
              </a:rPr>
              <a:t>件。</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116792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十五</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第十五届竞赛于 </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2017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年在上海大学举办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863851"/>
            <a:ext cx="12215087" cy="308477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192880" y="3244739"/>
            <a:ext cx="11567319" cy="2659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dirty="0">
                <a:solidFill>
                  <a:schemeClr val="bg1"/>
                </a:solidFill>
                <a:latin typeface="微软雅黑" pitchFamily="34" charset="-122"/>
                <a:ea typeface="微软雅黑" pitchFamily="34" charset="-122"/>
                <a:sym typeface="微软雅黑" pitchFamily="34" charset="-122"/>
              </a:rPr>
              <a:t>第十五</a:t>
            </a:r>
            <a:r>
              <a:rPr lang="zh-CN" altLang="en-US" dirty="0" smtClean="0">
                <a:solidFill>
                  <a:schemeClr val="bg1"/>
                </a:solidFill>
                <a:latin typeface="微软雅黑" pitchFamily="34" charset="-122"/>
                <a:ea typeface="微软雅黑" pitchFamily="34" charset="-122"/>
                <a:sym typeface="微软雅黑" pitchFamily="34" charset="-122"/>
              </a:rPr>
              <a:t>届“大挑”吸引</a:t>
            </a:r>
            <a:r>
              <a:rPr lang="zh-CN" altLang="en-US" dirty="0">
                <a:solidFill>
                  <a:schemeClr val="bg1"/>
                </a:solidFill>
                <a:latin typeface="微软雅黑" pitchFamily="34" charset="-122"/>
                <a:ea typeface="微软雅黑" pitchFamily="34" charset="-122"/>
                <a:sym typeface="微软雅黑" pitchFamily="34" charset="-122"/>
              </a:rPr>
              <a:t>了</a:t>
            </a:r>
            <a:r>
              <a:rPr lang="zh-CN" altLang="en-US" dirty="0" smtClean="0">
                <a:solidFill>
                  <a:schemeClr val="bg1"/>
                </a:solidFill>
                <a:latin typeface="微软雅黑" pitchFamily="34" charset="-122"/>
                <a:ea typeface="微软雅黑" pitchFamily="34" charset="-122"/>
                <a:sym typeface="微软雅黑" pitchFamily="34" charset="-122"/>
              </a:rPr>
              <a:t>全国</a:t>
            </a:r>
            <a:r>
              <a:rPr lang="en-US" altLang="zh-CN" dirty="0" smtClean="0">
                <a:solidFill>
                  <a:schemeClr val="bg1"/>
                </a:solidFill>
                <a:latin typeface="微软雅黑" pitchFamily="34" charset="-122"/>
                <a:ea typeface="微软雅黑" pitchFamily="34" charset="-122"/>
                <a:sym typeface="微软雅黑" pitchFamily="34" charset="-122"/>
              </a:rPr>
              <a:t>2000</a:t>
            </a:r>
            <a:r>
              <a:rPr lang="zh-CN" altLang="en-US" dirty="0" smtClean="0">
                <a:solidFill>
                  <a:schemeClr val="bg1"/>
                </a:solidFill>
                <a:latin typeface="微软雅黑" pitchFamily="34" charset="-122"/>
                <a:ea typeface="微软雅黑" pitchFamily="34" charset="-122"/>
                <a:sym typeface="微软雅黑" pitchFamily="34" charset="-122"/>
              </a:rPr>
              <a:t>多</a:t>
            </a:r>
            <a:r>
              <a:rPr lang="zh-CN" altLang="en-US" dirty="0">
                <a:solidFill>
                  <a:schemeClr val="bg1"/>
                </a:solidFill>
                <a:latin typeface="微软雅黑" pitchFamily="34" charset="-122"/>
                <a:ea typeface="微软雅黑" pitchFamily="34" charset="-122"/>
                <a:sym typeface="微软雅黑" pitchFamily="34" charset="-122"/>
              </a:rPr>
              <a:t>所高校</a:t>
            </a:r>
            <a:r>
              <a:rPr lang="zh-CN" altLang="en-US" dirty="0" smtClean="0">
                <a:solidFill>
                  <a:schemeClr val="bg1"/>
                </a:solidFill>
                <a:latin typeface="微软雅黑" pitchFamily="34" charset="-122"/>
                <a:ea typeface="微软雅黑" pitchFamily="34" charset="-122"/>
                <a:sym typeface="微软雅黑" pitchFamily="34" charset="-122"/>
              </a:rPr>
              <a:t>的</a:t>
            </a:r>
            <a:r>
              <a:rPr lang="en-US" altLang="zh-CN" dirty="0" smtClean="0">
                <a:solidFill>
                  <a:schemeClr val="bg1"/>
                </a:solidFill>
                <a:latin typeface="微软雅黑" pitchFamily="34" charset="-122"/>
                <a:ea typeface="微软雅黑" pitchFamily="34" charset="-122"/>
                <a:sym typeface="微软雅黑" pitchFamily="34" charset="-122"/>
              </a:rPr>
              <a:t>200</a:t>
            </a:r>
            <a:r>
              <a:rPr lang="zh-CN" altLang="en-US" dirty="0" smtClean="0">
                <a:solidFill>
                  <a:schemeClr val="bg1"/>
                </a:solidFill>
                <a:latin typeface="微软雅黑" pitchFamily="34" charset="-122"/>
                <a:ea typeface="微软雅黑" pitchFamily="34" charset="-122"/>
                <a:sym typeface="微软雅黑" pitchFamily="34" charset="-122"/>
              </a:rPr>
              <a:t>多</a:t>
            </a:r>
            <a:r>
              <a:rPr lang="zh-CN" altLang="en-US" dirty="0">
                <a:solidFill>
                  <a:schemeClr val="bg1"/>
                </a:solidFill>
                <a:latin typeface="微软雅黑" pitchFamily="34" charset="-122"/>
                <a:ea typeface="微软雅黑" pitchFamily="34" charset="-122"/>
                <a:sym typeface="微软雅黑" pitchFamily="34" charset="-122"/>
              </a:rPr>
              <a:t>万名大学生参加</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经过网络</a:t>
            </a:r>
            <a:r>
              <a:rPr lang="zh-CN" altLang="en-US" dirty="0" smtClean="0">
                <a:solidFill>
                  <a:schemeClr val="bg1"/>
                </a:solidFill>
                <a:latin typeface="微软雅黑" pitchFamily="34" charset="-122"/>
                <a:ea typeface="微软雅黑" pitchFamily="34" charset="-122"/>
                <a:sym typeface="微软雅黑" pitchFamily="34" charset="-122"/>
              </a:rPr>
              <a:t>初评、集中</a:t>
            </a:r>
            <a:r>
              <a:rPr lang="zh-CN" altLang="en-US" dirty="0">
                <a:solidFill>
                  <a:schemeClr val="bg1"/>
                </a:solidFill>
                <a:latin typeface="微软雅黑" pitchFamily="34" charset="-122"/>
                <a:ea typeface="微软雅黑" pitchFamily="34" charset="-122"/>
                <a:sym typeface="微软雅黑" pitchFamily="34" charset="-122"/>
              </a:rPr>
              <a:t>复评、 决赛问辩</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竞赛评审委员会最终评出 </a:t>
            </a:r>
            <a:r>
              <a:rPr lang="en-US" altLang="zh-CN" dirty="0">
                <a:solidFill>
                  <a:schemeClr val="bg1"/>
                </a:solidFill>
                <a:latin typeface="微软雅黑" pitchFamily="34" charset="-122"/>
                <a:ea typeface="微软雅黑" pitchFamily="34" charset="-122"/>
                <a:sym typeface="微软雅黑" pitchFamily="34" charset="-122"/>
              </a:rPr>
              <a:t>1229 </a:t>
            </a:r>
            <a:r>
              <a:rPr lang="zh-CN" altLang="en-US" dirty="0">
                <a:solidFill>
                  <a:schemeClr val="bg1"/>
                </a:solidFill>
                <a:latin typeface="微软雅黑" pitchFamily="34" charset="-122"/>
                <a:ea typeface="微软雅黑" pitchFamily="34" charset="-122"/>
                <a:sym typeface="微软雅黑" pitchFamily="34" charset="-122"/>
              </a:rPr>
              <a:t>件获奖作品</a:t>
            </a:r>
            <a:r>
              <a:rPr lang="zh-CN" altLang="en-US" dirty="0" smtClean="0">
                <a:solidFill>
                  <a:schemeClr val="bg1"/>
                </a:solidFill>
                <a:latin typeface="微软雅黑" pitchFamily="34" charset="-122"/>
                <a:ea typeface="微软雅黑" pitchFamily="34" charset="-122"/>
                <a:sym typeface="微软雅黑" pitchFamily="34" charset="-122"/>
              </a:rPr>
              <a:t>。其中</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特等奖</a:t>
            </a:r>
            <a:r>
              <a:rPr lang="zh-CN" altLang="en-US" dirty="0" smtClean="0">
                <a:solidFill>
                  <a:schemeClr val="bg1"/>
                </a:solidFill>
                <a:latin typeface="微软雅黑" pitchFamily="34" charset="-122"/>
                <a:ea typeface="微软雅黑" pitchFamily="34" charset="-122"/>
                <a:sym typeface="微软雅黑" pitchFamily="34" charset="-122"/>
              </a:rPr>
              <a:t>作品</a:t>
            </a:r>
            <a:r>
              <a:rPr lang="en-US" altLang="zh-CN" dirty="0" smtClean="0">
                <a:solidFill>
                  <a:schemeClr val="bg1"/>
                </a:solidFill>
                <a:latin typeface="微软雅黑" pitchFamily="34" charset="-122"/>
                <a:ea typeface="微软雅黑" pitchFamily="34" charset="-122"/>
                <a:sym typeface="微软雅黑" pitchFamily="34" charset="-122"/>
              </a:rPr>
              <a:t>39</a:t>
            </a:r>
            <a:r>
              <a:rPr lang="zh-CN" altLang="en-US" dirty="0" smtClean="0">
                <a:solidFill>
                  <a:schemeClr val="bg1"/>
                </a:solidFill>
                <a:latin typeface="微软雅黑" pitchFamily="34" charset="-122"/>
                <a:ea typeface="微软雅黑" pitchFamily="34" charset="-122"/>
                <a:sym typeface="微软雅黑" pitchFamily="34" charset="-122"/>
              </a:rPr>
              <a:t>件、一等奖</a:t>
            </a:r>
            <a:r>
              <a:rPr lang="zh-CN" altLang="en-US" dirty="0">
                <a:solidFill>
                  <a:schemeClr val="bg1"/>
                </a:solidFill>
                <a:latin typeface="微软雅黑" pitchFamily="34" charset="-122"/>
                <a:ea typeface="微软雅黑" pitchFamily="34" charset="-122"/>
                <a:sym typeface="微软雅黑" pitchFamily="34" charset="-122"/>
              </a:rPr>
              <a:t>作品 </a:t>
            </a:r>
            <a:r>
              <a:rPr lang="en-US" altLang="zh-CN" dirty="0">
                <a:solidFill>
                  <a:schemeClr val="bg1"/>
                </a:solidFill>
                <a:latin typeface="微软雅黑" pitchFamily="34" charset="-122"/>
                <a:ea typeface="微软雅黑" pitchFamily="34" charset="-122"/>
                <a:sym typeface="微软雅黑" pitchFamily="34" charset="-122"/>
              </a:rPr>
              <a:t>102 </a:t>
            </a:r>
            <a:r>
              <a:rPr lang="zh-CN" altLang="en-US" dirty="0">
                <a:solidFill>
                  <a:schemeClr val="bg1"/>
                </a:solidFill>
                <a:latin typeface="微软雅黑" pitchFamily="34" charset="-122"/>
                <a:ea typeface="微软雅黑" pitchFamily="34" charset="-122"/>
                <a:sym typeface="微软雅黑" pitchFamily="34" charset="-122"/>
              </a:rPr>
              <a:t>件、 二等奖</a:t>
            </a:r>
            <a:r>
              <a:rPr lang="zh-CN" altLang="en-US" dirty="0" smtClean="0">
                <a:solidFill>
                  <a:schemeClr val="bg1"/>
                </a:solidFill>
                <a:latin typeface="微软雅黑" pitchFamily="34" charset="-122"/>
                <a:ea typeface="微软雅黑" pitchFamily="34" charset="-122"/>
                <a:sym typeface="微软雅黑" pitchFamily="34" charset="-122"/>
              </a:rPr>
              <a:t>作品</a:t>
            </a:r>
            <a:r>
              <a:rPr lang="en-US" altLang="zh-CN" dirty="0" smtClean="0">
                <a:solidFill>
                  <a:schemeClr val="bg1"/>
                </a:solidFill>
                <a:latin typeface="微软雅黑" pitchFamily="34" charset="-122"/>
                <a:ea typeface="微软雅黑" pitchFamily="34" charset="-122"/>
                <a:sym typeface="微软雅黑" pitchFamily="34" charset="-122"/>
              </a:rPr>
              <a:t>315</a:t>
            </a:r>
            <a:r>
              <a:rPr lang="zh-CN" altLang="en-US" dirty="0" smtClean="0">
                <a:solidFill>
                  <a:schemeClr val="bg1"/>
                </a:solidFill>
                <a:latin typeface="微软雅黑" pitchFamily="34" charset="-122"/>
                <a:ea typeface="微软雅黑" pitchFamily="34" charset="-122"/>
                <a:sym typeface="微软雅黑" pitchFamily="34" charset="-122"/>
              </a:rPr>
              <a:t>件、三等奖作品</a:t>
            </a:r>
            <a:r>
              <a:rPr lang="en-US" altLang="zh-CN" dirty="0" smtClean="0">
                <a:solidFill>
                  <a:schemeClr val="bg1"/>
                </a:solidFill>
                <a:latin typeface="微软雅黑" pitchFamily="34" charset="-122"/>
                <a:ea typeface="微软雅黑" pitchFamily="34" charset="-122"/>
                <a:sym typeface="微软雅黑" pitchFamily="34" charset="-122"/>
              </a:rPr>
              <a:t>773</a:t>
            </a:r>
            <a:r>
              <a:rPr lang="zh-CN" altLang="en-US" dirty="0" smtClean="0">
                <a:solidFill>
                  <a:schemeClr val="bg1"/>
                </a:solidFill>
                <a:latin typeface="微软雅黑" pitchFamily="34" charset="-122"/>
                <a:ea typeface="微软雅黑" pitchFamily="34" charset="-122"/>
                <a:sym typeface="微软雅黑" pitchFamily="34" charset="-122"/>
              </a:rPr>
              <a:t>件。上海</a:t>
            </a:r>
            <a:r>
              <a:rPr lang="zh-CN" altLang="en-US" dirty="0">
                <a:solidFill>
                  <a:schemeClr val="bg1"/>
                </a:solidFill>
                <a:latin typeface="微软雅黑" pitchFamily="34" charset="-122"/>
                <a:ea typeface="微软雅黑" pitchFamily="34" charset="-122"/>
                <a:sym typeface="微软雅黑" pitchFamily="34" charset="-122"/>
              </a:rPr>
              <a:t>交通大学</a:t>
            </a:r>
            <a:r>
              <a:rPr lang="zh-CN" altLang="en-US" dirty="0" smtClean="0">
                <a:solidFill>
                  <a:schemeClr val="bg1"/>
                </a:solidFill>
                <a:latin typeface="微软雅黑" pitchFamily="34" charset="-122"/>
                <a:ea typeface="微软雅黑" pitchFamily="34" charset="-122"/>
                <a:sym typeface="微软雅黑" pitchFamily="34" charset="-122"/>
              </a:rPr>
              <a:t>获得“挑战杯”</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上海大学</a:t>
            </a:r>
            <a:r>
              <a:rPr lang="zh-CN" altLang="en-US" dirty="0" smtClean="0">
                <a:solidFill>
                  <a:schemeClr val="bg1"/>
                </a:solidFill>
                <a:latin typeface="微软雅黑" pitchFamily="34" charset="-122"/>
                <a:ea typeface="微软雅黑" pitchFamily="34" charset="-122"/>
                <a:sym typeface="微软雅黑" pitchFamily="34" charset="-122"/>
              </a:rPr>
              <a:t>等</a:t>
            </a:r>
            <a:r>
              <a:rPr lang="en-US" altLang="zh-CN" dirty="0" smtClean="0">
                <a:solidFill>
                  <a:schemeClr val="bg1"/>
                </a:solidFill>
                <a:latin typeface="微软雅黑" pitchFamily="34" charset="-122"/>
                <a:ea typeface="微软雅黑" pitchFamily="34" charset="-122"/>
                <a:sym typeface="微软雅黑" pitchFamily="34" charset="-122"/>
              </a:rPr>
              <a:t>20 </a:t>
            </a:r>
            <a:r>
              <a:rPr lang="zh-CN" altLang="en-US" dirty="0">
                <a:solidFill>
                  <a:schemeClr val="bg1"/>
                </a:solidFill>
                <a:latin typeface="微软雅黑" pitchFamily="34" charset="-122"/>
                <a:ea typeface="微软雅黑" pitchFamily="34" charset="-122"/>
                <a:sym typeface="微软雅黑" pitchFamily="34" charset="-122"/>
              </a:rPr>
              <a:t>所高校</a:t>
            </a:r>
            <a:r>
              <a:rPr lang="zh-CN" altLang="en-US" dirty="0" smtClean="0">
                <a:solidFill>
                  <a:schemeClr val="bg1"/>
                </a:solidFill>
                <a:latin typeface="微软雅黑" pitchFamily="34" charset="-122"/>
                <a:ea typeface="微软雅黑" pitchFamily="34" charset="-122"/>
                <a:sym typeface="微软雅黑" pitchFamily="34" charset="-122"/>
              </a:rPr>
              <a:t>获得“优胜杯”</a:t>
            </a:r>
            <a:r>
              <a:rPr lang="zh-CN" altLang="en-US"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zh-CN" altLang="en-US" dirty="0">
                <a:solidFill>
                  <a:schemeClr val="bg1"/>
                </a:solidFill>
                <a:latin typeface="微软雅黑" pitchFamily="34" charset="-122"/>
                <a:ea typeface="微软雅黑" pitchFamily="34" charset="-122"/>
                <a:sym typeface="微软雅黑" pitchFamily="34" charset="-122"/>
              </a:rPr>
              <a:t>本届赛事开创了自 </a:t>
            </a:r>
            <a:r>
              <a:rPr lang="en-US" altLang="zh-CN" dirty="0">
                <a:solidFill>
                  <a:schemeClr val="bg1"/>
                </a:solidFill>
                <a:latin typeface="微软雅黑" pitchFamily="34" charset="-122"/>
                <a:ea typeface="微软雅黑" pitchFamily="34" charset="-122"/>
                <a:sym typeface="微软雅黑" pitchFamily="34" charset="-122"/>
              </a:rPr>
              <a:t>1989 </a:t>
            </a:r>
            <a:r>
              <a:rPr lang="zh-CN" altLang="en-US" dirty="0">
                <a:solidFill>
                  <a:schemeClr val="bg1"/>
                </a:solidFill>
                <a:latin typeface="微软雅黑" pitchFamily="34" charset="-122"/>
                <a:ea typeface="微软雅黑" pitchFamily="34" charset="-122"/>
                <a:sym typeface="微软雅黑" pitchFamily="34" charset="-122"/>
              </a:rPr>
              <a:t>年举办以来的多</a:t>
            </a:r>
            <a:r>
              <a:rPr lang="zh-CN" altLang="en-US" dirty="0" smtClean="0">
                <a:solidFill>
                  <a:schemeClr val="bg1"/>
                </a:solidFill>
                <a:latin typeface="微软雅黑" pitchFamily="34" charset="-122"/>
                <a:ea typeface="微软雅黑" pitchFamily="34" charset="-122"/>
                <a:sym typeface="微软雅黑" pitchFamily="34" charset="-122"/>
              </a:rPr>
              <a:t>个“首次”</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首次构建</a:t>
            </a:r>
            <a:r>
              <a:rPr lang="zh-CN" altLang="en-US" dirty="0" smtClean="0">
                <a:solidFill>
                  <a:schemeClr val="bg1"/>
                </a:solidFill>
                <a:latin typeface="微软雅黑" pitchFamily="34" charset="-122"/>
                <a:ea typeface="微软雅黑" pitchFamily="34" charset="-122"/>
                <a:sym typeface="微软雅黑" pitchFamily="34" charset="-122"/>
              </a:rPr>
              <a:t>了“</a:t>
            </a:r>
            <a:r>
              <a:rPr lang="en-US" altLang="zh-CN" dirty="0">
                <a:solidFill>
                  <a:schemeClr val="bg1"/>
                </a:solidFill>
                <a:latin typeface="微软雅黑" pitchFamily="34" charset="-122"/>
                <a:ea typeface="微软雅黑" pitchFamily="34" charset="-122"/>
                <a:sym typeface="微软雅黑" pitchFamily="34" charset="-122"/>
              </a:rPr>
              <a:t>1+2+X</a:t>
            </a:r>
            <a:r>
              <a:rPr lang="en-US" altLang="zh-CN" dirty="0" smtClean="0">
                <a:solidFill>
                  <a:schemeClr val="bg1"/>
                </a:solidFill>
                <a:latin typeface="微软雅黑" pitchFamily="34" charset="-122"/>
                <a:ea typeface="微软雅黑" pitchFamily="34" charset="-122"/>
                <a:sym typeface="微软雅黑" pitchFamily="34" charset="-122"/>
              </a:rPr>
              <a:t>”</a:t>
            </a:r>
            <a:r>
              <a:rPr lang="zh-CN" altLang="en-US" dirty="0" smtClean="0">
                <a:solidFill>
                  <a:schemeClr val="bg1"/>
                </a:solidFill>
                <a:latin typeface="微软雅黑" pitchFamily="34" charset="-122"/>
                <a:ea typeface="微软雅黑" pitchFamily="34" charset="-122"/>
                <a:sym typeface="微软雅黑" pitchFamily="34" charset="-122"/>
              </a:rPr>
              <a:t>的</a:t>
            </a:r>
            <a:r>
              <a:rPr lang="zh-CN" altLang="en-US" dirty="0">
                <a:solidFill>
                  <a:schemeClr val="bg1"/>
                </a:solidFill>
                <a:latin typeface="微软雅黑" pitchFamily="34" charset="-122"/>
                <a:ea typeface="微软雅黑" pitchFamily="34" charset="-122"/>
                <a:sym typeface="微软雅黑" pitchFamily="34" charset="-122"/>
              </a:rPr>
              <a:t>综合</a:t>
            </a:r>
            <a:r>
              <a:rPr lang="zh-CN" altLang="en-US" dirty="0" smtClean="0">
                <a:solidFill>
                  <a:schemeClr val="bg1"/>
                </a:solidFill>
                <a:latin typeface="微软雅黑" pitchFamily="34" charset="-122"/>
                <a:ea typeface="微软雅黑" pitchFamily="34" charset="-122"/>
                <a:sym typeface="微软雅黑" pitchFamily="34" charset="-122"/>
              </a:rPr>
              <a:t>赛事</a:t>
            </a:r>
            <a:r>
              <a:rPr lang="zh-CN" altLang="en-US" dirty="0">
                <a:solidFill>
                  <a:schemeClr val="bg1"/>
                </a:solidFill>
                <a:latin typeface="微软雅黑" pitchFamily="34" charset="-122"/>
                <a:ea typeface="微软雅黑" pitchFamily="34" charset="-122"/>
                <a:sym typeface="微软雅黑" pitchFamily="34" charset="-122"/>
              </a:rPr>
              <a:t>体系</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在主体赛基础上</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smtClean="0">
                <a:solidFill>
                  <a:schemeClr val="bg1"/>
                </a:solidFill>
                <a:latin typeface="微软雅黑" pitchFamily="34" charset="-122"/>
                <a:ea typeface="微软雅黑" pitchFamily="34" charset="-122"/>
                <a:sym typeface="微软雅黑" pitchFamily="34" charset="-122"/>
              </a:rPr>
              <a:t>举办“一带一路”国际</a:t>
            </a:r>
            <a:r>
              <a:rPr lang="zh-CN" altLang="en-US" dirty="0">
                <a:solidFill>
                  <a:schemeClr val="bg1"/>
                </a:solidFill>
                <a:latin typeface="微软雅黑" pitchFamily="34" charset="-122"/>
                <a:ea typeface="微软雅黑" pitchFamily="34" charset="-122"/>
                <a:sym typeface="微软雅黑" pitchFamily="34" charset="-122"/>
              </a:rPr>
              <a:t>专项活动</a:t>
            </a:r>
            <a:r>
              <a:rPr lang="zh-CN" altLang="en-US" dirty="0" smtClean="0">
                <a:solidFill>
                  <a:schemeClr val="bg1"/>
                </a:solidFill>
                <a:latin typeface="微软雅黑" pitchFamily="34" charset="-122"/>
                <a:ea typeface="微软雅黑" pitchFamily="34" charset="-122"/>
                <a:sym typeface="微软雅黑" pitchFamily="34" charset="-122"/>
              </a:rPr>
              <a:t>、海峡</a:t>
            </a:r>
            <a:r>
              <a:rPr lang="zh-CN" altLang="en-US" dirty="0">
                <a:solidFill>
                  <a:schemeClr val="bg1"/>
                </a:solidFill>
                <a:latin typeface="微软雅黑" pitchFamily="34" charset="-122"/>
                <a:ea typeface="微软雅黑" pitchFamily="34" charset="-122"/>
                <a:sym typeface="微软雅黑" pitchFamily="34" charset="-122"/>
              </a:rPr>
              <a:t>两岸大学生创新</a:t>
            </a:r>
            <a:r>
              <a:rPr lang="zh-CN" altLang="en-US" dirty="0" smtClean="0">
                <a:solidFill>
                  <a:schemeClr val="bg1"/>
                </a:solidFill>
                <a:latin typeface="微软雅黑" pitchFamily="34" charset="-122"/>
                <a:ea typeface="微软雅黑" pitchFamily="34" charset="-122"/>
                <a:sym typeface="微软雅黑" pitchFamily="34" charset="-122"/>
              </a:rPr>
              <a:t>挑战营</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以及科技创新系列配套活动</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首次将中国台湾</a:t>
            </a:r>
            <a:r>
              <a:rPr lang="zh-CN" altLang="en-US" dirty="0" smtClean="0">
                <a:solidFill>
                  <a:schemeClr val="bg1"/>
                </a:solidFill>
                <a:latin typeface="微软雅黑" pitchFamily="34" charset="-122"/>
                <a:ea typeface="微软雅黑" pitchFamily="34" charset="-122"/>
                <a:sym typeface="微软雅黑" pitchFamily="34" charset="-122"/>
              </a:rPr>
              <a:t>地区</a:t>
            </a:r>
            <a:r>
              <a:rPr lang="en-US" altLang="zh-CN" dirty="0" smtClean="0">
                <a:solidFill>
                  <a:schemeClr val="bg1"/>
                </a:solidFill>
                <a:latin typeface="微软雅黑" pitchFamily="34" charset="-122"/>
                <a:ea typeface="微软雅黑" pitchFamily="34" charset="-122"/>
                <a:sym typeface="微软雅黑" pitchFamily="34" charset="-122"/>
              </a:rPr>
              <a:t>26</a:t>
            </a:r>
            <a:r>
              <a:rPr lang="zh-CN" altLang="en-US" dirty="0" smtClean="0">
                <a:solidFill>
                  <a:schemeClr val="bg1"/>
                </a:solidFill>
                <a:latin typeface="微软雅黑" pitchFamily="34" charset="-122"/>
                <a:ea typeface="微软雅黑" pitchFamily="34" charset="-122"/>
                <a:sym typeface="微软雅黑" pitchFamily="34" charset="-122"/>
              </a:rPr>
              <a:t>所</a:t>
            </a:r>
            <a:r>
              <a:rPr lang="zh-CN" altLang="en-US" dirty="0">
                <a:solidFill>
                  <a:schemeClr val="bg1"/>
                </a:solidFill>
                <a:latin typeface="微软雅黑" pitchFamily="34" charset="-122"/>
                <a:ea typeface="微软雅黑" pitchFamily="34" charset="-122"/>
                <a:sym typeface="微软雅黑" pitchFamily="34" charset="-122"/>
              </a:rPr>
              <a:t>高校</a:t>
            </a:r>
            <a:r>
              <a:rPr lang="zh-CN" altLang="en-US" dirty="0" smtClean="0">
                <a:solidFill>
                  <a:schemeClr val="bg1"/>
                </a:solidFill>
                <a:latin typeface="微软雅黑" pitchFamily="34" charset="-122"/>
                <a:ea typeface="微软雅黑" pitchFamily="34" charset="-122"/>
                <a:sym typeface="微软雅黑" pitchFamily="34" charset="-122"/>
              </a:rPr>
              <a:t>纳入“挑战杯”竞赛框架</a:t>
            </a:r>
            <a:r>
              <a:rPr lang="zh-CN" altLang="en-US" dirty="0">
                <a:solidFill>
                  <a:schemeClr val="bg1"/>
                </a:solidFill>
                <a:latin typeface="微软雅黑" pitchFamily="34" charset="-122"/>
                <a:ea typeface="微软雅黑" pitchFamily="34" charset="-122"/>
                <a:sym typeface="微软雅黑" pitchFamily="34" charset="-122"/>
              </a:rPr>
              <a:t>内开展创新创业活动</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首次系统梳理近 </a:t>
            </a:r>
            <a:r>
              <a:rPr lang="en-US" altLang="zh-CN" dirty="0">
                <a:solidFill>
                  <a:schemeClr val="bg1"/>
                </a:solidFill>
                <a:latin typeface="微软雅黑" pitchFamily="34" charset="-122"/>
                <a:ea typeface="微软雅黑" pitchFamily="34" charset="-122"/>
                <a:sym typeface="微软雅黑" pitchFamily="34" charset="-122"/>
              </a:rPr>
              <a:t>30 </a:t>
            </a:r>
            <a:r>
              <a:rPr lang="zh-CN" altLang="en-US" dirty="0">
                <a:solidFill>
                  <a:schemeClr val="bg1"/>
                </a:solidFill>
                <a:latin typeface="微软雅黑" pitchFamily="34" charset="-122"/>
                <a:ea typeface="微软雅黑" pitchFamily="34" charset="-122"/>
                <a:sym typeface="微软雅黑" pitchFamily="34" charset="-122"/>
              </a:rPr>
              <a:t>年</a:t>
            </a:r>
            <a:r>
              <a:rPr lang="zh-CN" altLang="en-US" dirty="0" smtClean="0">
                <a:solidFill>
                  <a:schemeClr val="bg1"/>
                </a:solidFill>
                <a:latin typeface="微软雅黑" pitchFamily="34" charset="-122"/>
                <a:ea typeface="微软雅黑" pitchFamily="34" charset="-122"/>
                <a:sym typeface="微软雅黑" pitchFamily="34" charset="-122"/>
              </a:rPr>
              <a:t>来“挑战杯”育人</a:t>
            </a:r>
            <a:r>
              <a:rPr lang="zh-CN" altLang="en-US" dirty="0">
                <a:solidFill>
                  <a:schemeClr val="bg1"/>
                </a:solidFill>
                <a:latin typeface="微软雅黑" pitchFamily="34" charset="-122"/>
                <a:ea typeface="微软雅黑" pitchFamily="34" charset="-122"/>
                <a:sym typeface="微软雅黑" pitchFamily="34" charset="-122"/>
              </a:rPr>
              <a:t>成果</a:t>
            </a:r>
            <a:r>
              <a:rPr lang="zh-CN" altLang="en-US" dirty="0" smtClean="0">
                <a:solidFill>
                  <a:schemeClr val="bg1"/>
                </a:solidFill>
                <a:latin typeface="微软雅黑" pitchFamily="34" charset="-122"/>
                <a:ea typeface="微软雅黑" pitchFamily="34" charset="-122"/>
                <a:sym typeface="微软雅黑" pitchFamily="34" charset="-122"/>
              </a:rPr>
              <a:t>、办</a:t>
            </a:r>
            <a:r>
              <a:rPr lang="zh-CN" altLang="en-US" dirty="0">
                <a:solidFill>
                  <a:schemeClr val="bg1"/>
                </a:solidFill>
                <a:latin typeface="微软雅黑" pitchFamily="34" charset="-122"/>
                <a:ea typeface="微软雅黑" pitchFamily="34" charset="-122"/>
                <a:sym typeface="微软雅黑" pitchFamily="34" charset="-122"/>
              </a:rPr>
              <a:t>赛机制、 </a:t>
            </a:r>
            <a:r>
              <a:rPr lang="zh-CN" altLang="en-US" dirty="0" smtClean="0">
                <a:solidFill>
                  <a:schemeClr val="bg1"/>
                </a:solidFill>
                <a:latin typeface="微软雅黑" pitchFamily="34" charset="-122"/>
                <a:ea typeface="微软雅黑" pitchFamily="34" charset="-122"/>
                <a:sym typeface="微软雅黑" pitchFamily="34" charset="-122"/>
              </a:rPr>
              <a:t>综合效益</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首次开辟优秀项目创业落地绿色通道</a:t>
            </a:r>
            <a:r>
              <a:rPr lang="zh-CN" altLang="en-US" dirty="0" smtClean="0">
                <a:solidFill>
                  <a:schemeClr val="bg1"/>
                </a:solidFill>
                <a:latin typeface="微软雅黑" pitchFamily="34" charset="-122"/>
                <a:ea typeface="微软雅黑" pitchFamily="34" charset="-122"/>
                <a:sym typeface="微软雅黑" pitchFamily="34" charset="-122"/>
              </a:rPr>
              <a:t>、举办</a:t>
            </a:r>
            <a:r>
              <a:rPr lang="zh-CN" altLang="en-US" dirty="0">
                <a:solidFill>
                  <a:schemeClr val="bg1"/>
                </a:solidFill>
                <a:latin typeface="微软雅黑" pitchFamily="34" charset="-122"/>
                <a:ea typeface="微软雅黑" pitchFamily="34" charset="-122"/>
                <a:sym typeface="微软雅黑" pitchFamily="34" charset="-122"/>
              </a:rPr>
              <a:t>创新人才招聘会</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首次组织“挑战杯”宣讲团走进中小学宣讲</a:t>
            </a:r>
            <a:r>
              <a:rPr lang="en-US" altLang="zh-CN" dirty="0">
                <a:solidFill>
                  <a:schemeClr val="bg1"/>
                </a:solidFill>
                <a:latin typeface="微软雅黑" pitchFamily="34" charset="-122"/>
                <a:ea typeface="微软雅黑" pitchFamily="34" charset="-122"/>
                <a:sym typeface="微软雅黑" pitchFamily="34" charset="-122"/>
              </a:rPr>
              <a:t>, </a:t>
            </a:r>
            <a:r>
              <a:rPr lang="zh-CN" altLang="en-US" dirty="0">
                <a:solidFill>
                  <a:schemeClr val="bg1"/>
                </a:solidFill>
                <a:latin typeface="微软雅黑" pitchFamily="34" charset="-122"/>
                <a:ea typeface="微软雅黑" pitchFamily="34" charset="-122"/>
                <a:sym typeface="微软雅黑" pitchFamily="34" charset="-122"/>
              </a:rPr>
              <a:t>设立高中生展台展示低年级学生创新风采</a:t>
            </a:r>
            <a:r>
              <a:rPr lang="zh-CN" altLang="en-US" dirty="0" smtClean="0">
                <a:solidFill>
                  <a:schemeClr val="bg1"/>
                </a:solidFill>
                <a:latin typeface="微软雅黑" pitchFamily="34" charset="-122"/>
                <a:ea typeface="微软雅黑" pitchFamily="34" charset="-122"/>
                <a:sym typeface="微软雅黑" pitchFamily="34" charset="-122"/>
              </a:rPr>
              <a:t>。</a:t>
            </a:r>
            <a:endParaRPr lang="zh-CN" altLang="en-US" dirty="0">
              <a:solidFill>
                <a:schemeClr val="bg1"/>
              </a:solidFill>
              <a:latin typeface="微软雅黑" pitchFamily="34" charset="-122"/>
              <a:ea typeface="微软雅黑" pitchFamily="34" charset="-122"/>
              <a:sym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10074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全国大学生课外学术科技作品竞赛历届情况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090306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8341880" y="3885258"/>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194050" y="2785851"/>
            <a:ext cx="5530429" cy="1600434"/>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了解大学生创新创业大赛相关知识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通过对经典案例的解读</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真实了解创业的过程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从案例中了解创业过程中经常出现的问题</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体会创业中创业者自身素质的变化过程。</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7990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1600434"/>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a:t>
            </a:r>
            <a:r>
              <a:rPr lang="zh-CN" altLang="en-US" sz="3200" b="1" dirty="0">
                <a:solidFill>
                  <a:schemeClr val="accent1"/>
                </a:solidFill>
                <a:latin typeface="微软雅黑" pitchFamily="34" charset="-122"/>
                <a:ea typeface="微软雅黑" pitchFamily="34" charset="-122"/>
              </a:rPr>
              <a:t>“挑战杯” 中国大学生创业计划大赛</a:t>
            </a:r>
          </a:p>
          <a:p>
            <a:pPr marL="0" lvl="1" algn="ct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4458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079535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031999" y="1582688"/>
            <a:ext cx="6530975" cy="3416320"/>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“挑战杯”中国</a:t>
            </a:r>
            <a:r>
              <a:rPr lang="zh-CN" altLang="en-US" sz="2000" dirty="0">
                <a:solidFill>
                  <a:schemeClr val="tx1">
                    <a:lumMod val="75000"/>
                    <a:lumOff val="25000"/>
                  </a:schemeClr>
                </a:solidFill>
                <a:latin typeface="微软雅黑" pitchFamily="34" charset="-122"/>
                <a:ea typeface="微软雅黑" pitchFamily="34" charset="-122"/>
              </a:rPr>
              <a:t>大学生创业计划竞赛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简称</a:t>
            </a:r>
            <a:r>
              <a:rPr lang="zh-CN" altLang="en-US" sz="2000" dirty="0" smtClean="0">
                <a:solidFill>
                  <a:schemeClr val="tx1">
                    <a:lumMod val="75000"/>
                    <a:lumOff val="25000"/>
                  </a:schemeClr>
                </a:solidFill>
                <a:latin typeface="微软雅黑" pitchFamily="34" charset="-122"/>
                <a:ea typeface="微软雅黑" pitchFamily="34" charset="-122"/>
              </a:rPr>
              <a:t>为“小挑”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又</a:t>
            </a:r>
            <a:r>
              <a:rPr lang="zh-CN" altLang="en-US" sz="2000" dirty="0" smtClean="0">
                <a:solidFill>
                  <a:schemeClr val="tx1">
                    <a:lumMod val="75000"/>
                    <a:lumOff val="25000"/>
                  </a:schemeClr>
                </a:solidFill>
                <a:latin typeface="微软雅黑" pitchFamily="34" charset="-122"/>
                <a:ea typeface="微软雅黑" pitchFamily="34" charset="-122"/>
              </a:rPr>
              <a:t>称“商业计划竞赛”。创业计划</a:t>
            </a:r>
            <a:r>
              <a:rPr lang="zh-CN" altLang="en-US" sz="2000" dirty="0">
                <a:solidFill>
                  <a:schemeClr val="tx1">
                    <a:lumMod val="75000"/>
                    <a:lumOff val="25000"/>
                  </a:schemeClr>
                </a:solidFill>
                <a:latin typeface="微软雅黑" pitchFamily="34" charset="-122"/>
                <a:ea typeface="微软雅黑" pitchFamily="34" charset="-122"/>
              </a:rPr>
              <a:t>竞赛是 </a:t>
            </a:r>
            <a:r>
              <a:rPr lang="en-US" altLang="zh-CN" sz="2000" dirty="0">
                <a:solidFill>
                  <a:schemeClr val="tx1">
                    <a:lumMod val="75000"/>
                    <a:lumOff val="25000"/>
                  </a:schemeClr>
                </a:solidFill>
                <a:latin typeface="微软雅黑" pitchFamily="34" charset="-122"/>
                <a:ea typeface="微软雅黑" pitchFamily="34" charset="-122"/>
              </a:rPr>
              <a:t>20 </a:t>
            </a:r>
            <a:r>
              <a:rPr lang="zh-CN" altLang="en-US" sz="2000" dirty="0">
                <a:solidFill>
                  <a:schemeClr val="tx1">
                    <a:lumMod val="75000"/>
                    <a:lumOff val="25000"/>
                  </a:schemeClr>
                </a:solidFill>
                <a:latin typeface="微软雅黑" pitchFamily="34" charset="-122"/>
                <a:ea typeface="微软雅黑" pitchFamily="34" charset="-122"/>
              </a:rPr>
              <a:t>世纪 </a:t>
            </a:r>
            <a:r>
              <a:rPr lang="en-US" altLang="zh-CN" sz="2000" dirty="0">
                <a:solidFill>
                  <a:schemeClr val="tx1">
                    <a:lumMod val="75000"/>
                    <a:lumOff val="25000"/>
                  </a:schemeClr>
                </a:solidFill>
                <a:latin typeface="微软雅黑" pitchFamily="34" charset="-122"/>
                <a:ea typeface="微软雅黑" pitchFamily="34" charset="-122"/>
              </a:rPr>
              <a:t>80 </a:t>
            </a:r>
            <a:r>
              <a:rPr lang="zh-CN" altLang="en-US" sz="2000" dirty="0">
                <a:solidFill>
                  <a:schemeClr val="tx1">
                    <a:lumMod val="75000"/>
                    <a:lumOff val="25000"/>
                  </a:schemeClr>
                </a:solidFill>
                <a:latin typeface="微软雅黑" pitchFamily="34" charset="-122"/>
                <a:ea typeface="微软雅黑" pitchFamily="34" charset="-122"/>
              </a:rPr>
              <a:t>年代在美国高校兴起的以推动成果转化为目标的活动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它借助</a:t>
            </a:r>
            <a:r>
              <a:rPr lang="zh-CN" altLang="en-US" sz="2000" dirty="0" smtClean="0">
                <a:solidFill>
                  <a:schemeClr val="tx1">
                    <a:lumMod val="75000"/>
                    <a:lumOff val="25000"/>
                  </a:schemeClr>
                </a:solidFill>
                <a:latin typeface="微软雅黑" pitchFamily="34" charset="-122"/>
                <a:ea typeface="微软雅黑" pitchFamily="34" charset="-122"/>
              </a:rPr>
              <a:t>风险投资</a:t>
            </a:r>
            <a:r>
              <a:rPr lang="zh-CN" altLang="en-US" sz="2000" dirty="0">
                <a:solidFill>
                  <a:schemeClr val="tx1">
                    <a:lumMod val="75000"/>
                    <a:lumOff val="25000"/>
                  </a:schemeClr>
                </a:solidFill>
                <a:latin typeface="微软雅黑" pitchFamily="34" charset="-122"/>
                <a:ea typeface="微软雅黑" pitchFamily="34" charset="-122"/>
              </a:rPr>
              <a:t>运作模式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要求参赛者组成学科交叉</a:t>
            </a:r>
            <a:r>
              <a:rPr lang="zh-CN" altLang="en-US" sz="2000" dirty="0" smtClean="0">
                <a:solidFill>
                  <a:schemeClr val="tx1">
                    <a:lumMod val="75000"/>
                    <a:lumOff val="25000"/>
                  </a:schemeClr>
                </a:solidFill>
                <a:latin typeface="微软雅黑" pitchFamily="34" charset="-122"/>
                <a:ea typeface="微软雅黑" pitchFamily="34" charset="-122"/>
              </a:rPr>
              <a:t>、优势互补</a:t>
            </a:r>
            <a:r>
              <a:rPr lang="zh-CN" altLang="en-US" sz="2000" dirty="0">
                <a:solidFill>
                  <a:schemeClr val="tx1">
                    <a:lumMod val="75000"/>
                    <a:lumOff val="25000"/>
                  </a:schemeClr>
                </a:solidFill>
                <a:latin typeface="微软雅黑" pitchFamily="34" charset="-122"/>
                <a:ea typeface="微软雅黑" pitchFamily="34" charset="-122"/>
              </a:rPr>
              <a:t>的竞赛团队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提出一项具有市场</a:t>
            </a:r>
            <a:r>
              <a:rPr lang="zh-CN" altLang="en-US" sz="2000" dirty="0" smtClean="0">
                <a:solidFill>
                  <a:schemeClr val="tx1">
                    <a:lumMod val="75000"/>
                    <a:lumOff val="25000"/>
                  </a:schemeClr>
                </a:solidFill>
                <a:latin typeface="微软雅黑" pitchFamily="34" charset="-122"/>
                <a:ea typeface="微软雅黑" pitchFamily="34" charset="-122"/>
              </a:rPr>
              <a:t>前景的</a:t>
            </a:r>
            <a:r>
              <a:rPr lang="zh-CN" altLang="en-US" sz="2000" dirty="0">
                <a:solidFill>
                  <a:schemeClr val="tx1">
                    <a:lumMod val="75000"/>
                    <a:lumOff val="25000"/>
                  </a:schemeClr>
                </a:solidFill>
                <a:latin typeface="微软雅黑" pitchFamily="34" charset="-122"/>
                <a:ea typeface="微软雅黑" pitchFamily="34" charset="-122"/>
              </a:rPr>
              <a:t>技术产品或服务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并围绕这一技术</a:t>
            </a:r>
            <a:r>
              <a:rPr lang="zh-CN" altLang="en-US" sz="2000" dirty="0" smtClean="0">
                <a:solidFill>
                  <a:schemeClr val="tx1">
                    <a:lumMod val="75000"/>
                    <a:lumOff val="25000"/>
                  </a:schemeClr>
                </a:solidFill>
                <a:latin typeface="微软雅黑" pitchFamily="34" charset="-122"/>
                <a:ea typeface="微软雅黑" pitchFamily="34" charset="-122"/>
              </a:rPr>
              <a:t>、产品</a:t>
            </a:r>
            <a:r>
              <a:rPr lang="zh-CN" altLang="en-US" sz="2000" dirty="0">
                <a:solidFill>
                  <a:schemeClr val="tx1">
                    <a:lumMod val="75000"/>
                    <a:lumOff val="25000"/>
                  </a:schemeClr>
                </a:solidFill>
                <a:latin typeface="微软雅黑" pitchFamily="34" charset="-122"/>
                <a:ea typeface="微软雅黑" pitchFamily="34" charset="-122"/>
              </a:rPr>
              <a:t>或服务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完成一份完整的创业计划书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a:t>
            </a:r>
            <a:r>
              <a:rPr lang="zh-CN" altLang="en-US" sz="2000" dirty="0" smtClean="0">
                <a:solidFill>
                  <a:schemeClr val="tx1">
                    <a:lumMod val="75000"/>
                    <a:lumOff val="25000"/>
                  </a:schemeClr>
                </a:solidFill>
                <a:latin typeface="微软雅黑" pitchFamily="34" charset="-122"/>
                <a:ea typeface="微软雅黑" pitchFamily="34" charset="-122"/>
              </a:rPr>
              <a:t>获得风险</a:t>
            </a:r>
            <a:r>
              <a:rPr lang="zh-CN" altLang="en-US" sz="2000" dirty="0">
                <a:solidFill>
                  <a:schemeClr val="tx1">
                    <a:lumMod val="75000"/>
                    <a:lumOff val="25000"/>
                  </a:schemeClr>
                </a:solidFill>
                <a:latin typeface="微软雅黑" pitchFamily="34" charset="-122"/>
                <a:ea typeface="微软雅黑" pitchFamily="34" charset="-122"/>
              </a:rPr>
              <a:t>资本的投资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2000—2022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第二届</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第十三</a:t>
            </a:r>
            <a:r>
              <a:rPr lang="zh-CN" altLang="en-US" sz="2000" dirty="0" smtClean="0">
                <a:solidFill>
                  <a:schemeClr val="tx1">
                    <a:lumMod val="75000"/>
                    <a:lumOff val="25000"/>
                  </a:schemeClr>
                </a:solidFill>
                <a:latin typeface="微软雅黑" pitchFamily="34" charset="-122"/>
                <a:ea typeface="微软雅黑" pitchFamily="34" charset="-122"/>
              </a:rPr>
              <a:t>届“挑战杯” </a:t>
            </a:r>
            <a:r>
              <a:rPr lang="zh-CN" altLang="en-US" sz="2000" dirty="0">
                <a:solidFill>
                  <a:schemeClr val="tx1">
                    <a:lumMod val="75000"/>
                    <a:lumOff val="25000"/>
                  </a:schemeClr>
                </a:solidFill>
                <a:latin typeface="微软雅黑" pitchFamily="34" charset="-122"/>
                <a:ea typeface="微软雅黑" pitchFamily="34" charset="-122"/>
              </a:rPr>
              <a:t>中国大学生创业计划竞赛先后成功</a:t>
            </a:r>
            <a:r>
              <a:rPr lang="zh-CN" altLang="en-US" sz="2000" dirty="0" smtClean="0">
                <a:solidFill>
                  <a:schemeClr val="tx1">
                    <a:lumMod val="75000"/>
                    <a:lumOff val="25000"/>
                  </a:schemeClr>
                </a:solidFill>
                <a:latin typeface="微软雅黑" pitchFamily="34" charset="-122"/>
                <a:ea typeface="微软雅黑" pitchFamily="34" charset="-122"/>
              </a:rPr>
              <a:t>举办</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1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“挑战杯” 中国大学生创业计划竞赛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82927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一</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第一届竞赛于 </a:t>
            </a:r>
            <a:r>
              <a:rPr lang="en-US" altLang="zh-CN" sz="2000" dirty="0">
                <a:solidFill>
                  <a:schemeClr val="bg1"/>
                </a:solidFill>
                <a:latin typeface="微软雅黑" pitchFamily="34" charset="-122"/>
                <a:ea typeface="微软雅黑" pitchFamily="34" charset="-122"/>
              </a:rPr>
              <a:t>1999 </a:t>
            </a:r>
            <a:r>
              <a:rPr lang="zh-CN" altLang="en-US" sz="2000" dirty="0">
                <a:solidFill>
                  <a:schemeClr val="bg1"/>
                </a:solidFill>
                <a:latin typeface="微软雅黑" pitchFamily="34" charset="-122"/>
                <a:ea typeface="微软雅黑" pitchFamily="34" charset="-122"/>
              </a:rPr>
              <a:t>年在清华大学举办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403350" y="2649539"/>
            <a:ext cx="8578850" cy="2277034"/>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1999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由共青团中央</a:t>
            </a:r>
            <a:r>
              <a:rPr lang="zh-CN" altLang="en-US" sz="2000" dirty="0" smtClean="0">
                <a:solidFill>
                  <a:schemeClr val="tx1">
                    <a:lumMod val="75000"/>
                    <a:lumOff val="25000"/>
                  </a:schemeClr>
                </a:solidFill>
                <a:latin typeface="微软雅黑" pitchFamily="34" charset="-122"/>
                <a:ea typeface="微软雅黑" pitchFamily="34" charset="-122"/>
              </a:rPr>
              <a:t>、中国</a:t>
            </a:r>
            <a:r>
              <a:rPr lang="zh-CN" altLang="en-US" sz="2000" dirty="0">
                <a:solidFill>
                  <a:schemeClr val="tx1">
                    <a:lumMod val="75000"/>
                    <a:lumOff val="25000"/>
                  </a:schemeClr>
                </a:solidFill>
                <a:latin typeface="微软雅黑" pitchFamily="34" charset="-122"/>
                <a:ea typeface="微软雅黑" pitchFamily="34" charset="-122"/>
              </a:rPr>
              <a:t>科协</a:t>
            </a:r>
            <a:r>
              <a:rPr lang="zh-CN" altLang="en-US" sz="2000" dirty="0" smtClean="0">
                <a:solidFill>
                  <a:schemeClr val="tx1">
                    <a:lumMod val="75000"/>
                    <a:lumOff val="25000"/>
                  </a:schemeClr>
                </a:solidFill>
                <a:latin typeface="微软雅黑" pitchFamily="34" charset="-122"/>
                <a:ea typeface="微软雅黑" pitchFamily="34" charset="-122"/>
              </a:rPr>
              <a:t>、全国</a:t>
            </a:r>
            <a:r>
              <a:rPr lang="zh-CN" altLang="en-US" sz="2000" dirty="0">
                <a:solidFill>
                  <a:schemeClr val="tx1">
                    <a:lumMod val="75000"/>
                    <a:lumOff val="25000"/>
                  </a:schemeClr>
                </a:solidFill>
                <a:latin typeface="微软雅黑" pitchFamily="34" charset="-122"/>
                <a:ea typeface="微软雅黑" pitchFamily="34" charset="-122"/>
              </a:rPr>
              <a:t>学联主办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清华大学承办的</a:t>
            </a:r>
            <a:r>
              <a:rPr lang="zh-CN" altLang="en-US" sz="2000" dirty="0" smtClean="0">
                <a:solidFill>
                  <a:schemeClr val="tx1">
                    <a:lumMod val="75000"/>
                    <a:lumOff val="25000"/>
                  </a:schemeClr>
                </a:solidFill>
                <a:latin typeface="微软雅黑" pitchFamily="34" charset="-122"/>
                <a:ea typeface="微软雅黑" pitchFamily="34" charset="-122"/>
              </a:rPr>
              <a:t>首届“挑战杯”和</a:t>
            </a:r>
            <a:r>
              <a:rPr lang="zh-CN" altLang="en-US" sz="2000" dirty="0">
                <a:solidFill>
                  <a:schemeClr val="tx1">
                    <a:lumMod val="75000"/>
                    <a:lumOff val="25000"/>
                  </a:schemeClr>
                </a:solidFill>
                <a:latin typeface="微软雅黑" pitchFamily="34" charset="-122"/>
                <a:ea typeface="微软雅黑" pitchFamily="34" charset="-122"/>
              </a:rPr>
              <a:t>讯网中国大学生创业计划竞赛在北京成功举办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竞赛由和讯网赞助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汇集了全国 </a:t>
            </a:r>
            <a:r>
              <a:rPr lang="en-US" altLang="zh-CN" sz="2000" dirty="0">
                <a:solidFill>
                  <a:schemeClr val="tx1">
                    <a:lumMod val="75000"/>
                    <a:lumOff val="25000"/>
                  </a:schemeClr>
                </a:solidFill>
                <a:latin typeface="微软雅黑" pitchFamily="34" charset="-122"/>
                <a:ea typeface="微软雅黑" pitchFamily="34" charset="-122"/>
              </a:rPr>
              <a:t>120 </a:t>
            </a:r>
            <a:r>
              <a:rPr lang="zh-CN" altLang="en-US" sz="2000" dirty="0" smtClean="0">
                <a:solidFill>
                  <a:schemeClr val="tx1">
                    <a:lumMod val="75000"/>
                    <a:lumOff val="25000"/>
                  </a:schemeClr>
                </a:solidFill>
                <a:latin typeface="微软雅黑" pitchFamily="34" charset="-122"/>
                <a:ea typeface="微软雅黑" pitchFamily="34" charset="-122"/>
              </a:rPr>
              <a:t>余所</a:t>
            </a:r>
            <a:r>
              <a:rPr lang="zh-CN" altLang="en-US" sz="2000" dirty="0">
                <a:solidFill>
                  <a:schemeClr val="tx1">
                    <a:lumMod val="75000"/>
                    <a:lumOff val="25000"/>
                  </a:schemeClr>
                </a:solidFill>
                <a:latin typeface="微软雅黑" pitchFamily="34" charset="-122"/>
                <a:ea typeface="微软雅黑" pitchFamily="34" charset="-122"/>
              </a:rPr>
              <a:t>高校近 </a:t>
            </a:r>
            <a:r>
              <a:rPr lang="en-US" altLang="zh-CN" sz="2000" dirty="0">
                <a:solidFill>
                  <a:schemeClr val="tx1">
                    <a:lumMod val="75000"/>
                    <a:lumOff val="25000"/>
                  </a:schemeClr>
                </a:solidFill>
                <a:latin typeface="微软雅黑" pitchFamily="34" charset="-122"/>
                <a:ea typeface="微软雅黑" pitchFamily="34" charset="-122"/>
              </a:rPr>
              <a:t>400 </a:t>
            </a:r>
            <a:r>
              <a:rPr lang="zh-CN" altLang="en-US" sz="2000" dirty="0">
                <a:solidFill>
                  <a:schemeClr val="tx1">
                    <a:lumMod val="75000"/>
                    <a:lumOff val="25000"/>
                  </a:schemeClr>
                </a:solidFill>
                <a:latin typeface="微软雅黑" pitchFamily="34" charset="-122"/>
                <a:ea typeface="微软雅黑" pitchFamily="34" charset="-122"/>
              </a:rPr>
              <a:t>件作品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大赛</a:t>
            </a:r>
            <a:r>
              <a:rPr lang="zh-CN" altLang="en-US" sz="2000" dirty="0">
                <a:solidFill>
                  <a:schemeClr val="tx1">
                    <a:lumMod val="75000"/>
                    <a:lumOff val="25000"/>
                  </a:schemeClr>
                </a:solidFill>
                <a:latin typeface="微软雅黑" pitchFamily="34" charset="-122"/>
                <a:ea typeface="微软雅黑" pitchFamily="34" charset="-122"/>
              </a:rPr>
              <a:t>的举办</a:t>
            </a:r>
            <a:r>
              <a:rPr lang="zh-CN" altLang="en-US" sz="2000" dirty="0" smtClean="0">
                <a:solidFill>
                  <a:schemeClr val="tx1">
                    <a:lumMod val="75000"/>
                    <a:lumOff val="25000"/>
                  </a:schemeClr>
                </a:solidFill>
                <a:latin typeface="微软雅黑" pitchFamily="34" charset="-122"/>
                <a:ea typeface="微软雅黑" pitchFamily="34" charset="-122"/>
              </a:rPr>
              <a:t>使“创业” </a:t>
            </a:r>
            <a:r>
              <a:rPr lang="zh-CN" altLang="en-US" sz="2000" dirty="0">
                <a:solidFill>
                  <a:schemeClr val="tx1">
                    <a:lumMod val="75000"/>
                    <a:lumOff val="25000"/>
                  </a:schemeClr>
                </a:solidFill>
                <a:latin typeface="微软雅黑" pitchFamily="34" charset="-122"/>
                <a:ea typeface="微软雅黑" pitchFamily="34" charset="-122"/>
              </a:rPr>
              <a:t>的热浪从清华园向全国扩散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在全国高校</a:t>
            </a:r>
            <a:r>
              <a:rPr lang="zh-CN" altLang="en-US" sz="2000" dirty="0" smtClean="0">
                <a:solidFill>
                  <a:schemeClr val="tx1">
                    <a:lumMod val="75000"/>
                    <a:lumOff val="25000"/>
                  </a:schemeClr>
                </a:solidFill>
                <a:latin typeface="微软雅黑" pitchFamily="34" charset="-122"/>
                <a:ea typeface="微软雅黑" pitchFamily="34" charset="-122"/>
              </a:rPr>
              <a:t>中掀起</a:t>
            </a:r>
            <a:r>
              <a:rPr lang="zh-CN" altLang="en-US" sz="2000" dirty="0">
                <a:solidFill>
                  <a:schemeClr val="tx1">
                    <a:lumMod val="75000"/>
                    <a:lumOff val="25000"/>
                  </a:schemeClr>
                </a:solidFill>
                <a:latin typeface="微软雅黑" pitchFamily="34" charset="-122"/>
                <a:ea typeface="微软雅黑" pitchFamily="34" charset="-122"/>
              </a:rPr>
              <a:t>了一轮创新创业的热潮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孕育了视美</a:t>
            </a:r>
            <a:r>
              <a:rPr lang="zh-CN" altLang="en-US" sz="2000" dirty="0" smtClean="0">
                <a:solidFill>
                  <a:schemeClr val="tx1">
                    <a:lumMod val="75000"/>
                    <a:lumOff val="25000"/>
                  </a:schemeClr>
                </a:solidFill>
                <a:latin typeface="微软雅黑" pitchFamily="34" charset="-122"/>
                <a:ea typeface="微软雅黑" pitchFamily="34" charset="-122"/>
              </a:rPr>
              <a:t>乐、易得</a:t>
            </a:r>
            <a:r>
              <a:rPr lang="zh-CN" altLang="en-US" sz="2000" dirty="0">
                <a:solidFill>
                  <a:schemeClr val="tx1">
                    <a:lumMod val="75000"/>
                    <a:lumOff val="25000"/>
                  </a:schemeClr>
                </a:solidFill>
                <a:latin typeface="微软雅黑" pitchFamily="34" charset="-122"/>
                <a:ea typeface="微软雅黑" pitchFamily="34" charset="-122"/>
              </a:rPr>
              <a:t>方舟等一批高科技公司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产生了良好</a:t>
            </a:r>
            <a:r>
              <a:rPr lang="zh-CN" altLang="en-US" sz="2000" dirty="0" smtClean="0">
                <a:solidFill>
                  <a:schemeClr val="tx1">
                    <a:lumMod val="75000"/>
                    <a:lumOff val="25000"/>
                  </a:schemeClr>
                </a:solidFill>
                <a:latin typeface="微软雅黑" pitchFamily="34" charset="-122"/>
                <a:ea typeface="微软雅黑" pitchFamily="34" charset="-122"/>
              </a:rPr>
              <a:t>的社会影响</a:t>
            </a:r>
            <a:r>
              <a:rPr lang="zh-CN" altLang="en-US"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800973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二</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第二届竞赛于 </a:t>
            </a:r>
            <a:r>
              <a:rPr lang="en-US" altLang="zh-CN" sz="2000" dirty="0">
                <a:solidFill>
                  <a:schemeClr val="bg1"/>
                </a:solidFill>
                <a:latin typeface="微软雅黑" pitchFamily="34" charset="-122"/>
                <a:ea typeface="微软雅黑" pitchFamily="34" charset="-122"/>
              </a:rPr>
              <a:t>2000 </a:t>
            </a:r>
            <a:r>
              <a:rPr lang="zh-CN" altLang="en-US" sz="2000" dirty="0">
                <a:solidFill>
                  <a:schemeClr val="bg1"/>
                </a:solidFill>
                <a:latin typeface="微软雅黑" pitchFamily="34" charset="-122"/>
                <a:ea typeface="微软雅黑" pitchFamily="34" charset="-122"/>
              </a:rPr>
              <a:t>年在上海交通大学举办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403350" y="2649539"/>
            <a:ext cx="8578850" cy="1907702"/>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2000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由上海交通大学承办的第二</a:t>
            </a:r>
            <a:r>
              <a:rPr lang="zh-CN" altLang="en-US" sz="2000" dirty="0" smtClean="0">
                <a:solidFill>
                  <a:schemeClr val="tx1">
                    <a:lumMod val="75000"/>
                    <a:lumOff val="25000"/>
                  </a:schemeClr>
                </a:solidFill>
                <a:latin typeface="微软雅黑" pitchFamily="34" charset="-122"/>
                <a:ea typeface="微软雅黑" pitchFamily="34" charset="-122"/>
              </a:rPr>
              <a:t>届“挑战杯”万维</a:t>
            </a:r>
            <a:r>
              <a:rPr lang="zh-CN" altLang="en-US" sz="2000" dirty="0">
                <a:solidFill>
                  <a:schemeClr val="tx1">
                    <a:lumMod val="75000"/>
                    <a:lumOff val="25000"/>
                  </a:schemeClr>
                </a:solidFill>
                <a:latin typeface="微软雅黑" pitchFamily="34" charset="-122"/>
                <a:ea typeface="微软雅黑" pitchFamily="34" charset="-122"/>
              </a:rPr>
              <a:t>投资中国大学生创业计划</a:t>
            </a:r>
            <a:r>
              <a:rPr lang="zh-CN" altLang="en-US" sz="2000" dirty="0" smtClean="0">
                <a:solidFill>
                  <a:schemeClr val="tx1">
                    <a:lumMod val="75000"/>
                    <a:lumOff val="25000"/>
                  </a:schemeClr>
                </a:solidFill>
                <a:latin typeface="微软雅黑" pitchFamily="34" charset="-122"/>
                <a:ea typeface="微软雅黑" pitchFamily="34" charset="-122"/>
              </a:rPr>
              <a:t>竞赛</a:t>
            </a:r>
            <a:r>
              <a:rPr lang="zh-CN" altLang="en-US" sz="2000" dirty="0">
                <a:solidFill>
                  <a:schemeClr val="tx1">
                    <a:lumMod val="75000"/>
                    <a:lumOff val="25000"/>
                  </a:schemeClr>
                </a:solidFill>
                <a:latin typeface="微软雅黑" pitchFamily="34" charset="-122"/>
                <a:ea typeface="微软雅黑" pitchFamily="34" charset="-122"/>
              </a:rPr>
              <a:t>在上海成功举办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竞赛由万维投资网赞助</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大赛</a:t>
            </a:r>
            <a:r>
              <a:rPr lang="zh-CN" altLang="en-US" sz="2000" dirty="0">
                <a:solidFill>
                  <a:schemeClr val="tx1">
                    <a:lumMod val="75000"/>
                    <a:lumOff val="25000"/>
                  </a:schemeClr>
                </a:solidFill>
                <a:latin typeface="微软雅黑" pitchFamily="34" charset="-122"/>
                <a:ea typeface="微软雅黑" pitchFamily="34" charset="-122"/>
              </a:rPr>
              <a:t>共收到来自全国 </a:t>
            </a:r>
            <a:r>
              <a:rPr lang="en-US" altLang="zh-CN" sz="2000" dirty="0">
                <a:solidFill>
                  <a:schemeClr val="tx1">
                    <a:lumMod val="75000"/>
                    <a:lumOff val="25000"/>
                  </a:schemeClr>
                </a:solidFill>
                <a:latin typeface="微软雅黑" pitchFamily="34" charset="-122"/>
                <a:ea typeface="微软雅黑" pitchFamily="34" charset="-122"/>
              </a:rPr>
              <a:t>24 </a:t>
            </a:r>
            <a:r>
              <a:rPr lang="zh-CN" altLang="en-US" sz="2000" dirty="0">
                <a:solidFill>
                  <a:schemeClr val="tx1">
                    <a:lumMod val="75000"/>
                    <a:lumOff val="25000"/>
                  </a:schemeClr>
                </a:solidFill>
                <a:latin typeface="微软雅黑" pitchFamily="34" charset="-122"/>
                <a:ea typeface="微软雅黑" pitchFamily="34" charset="-122"/>
              </a:rPr>
              <a:t>个省 </a:t>
            </a:r>
            <a:r>
              <a:rPr lang="en-US" altLang="zh-CN" sz="2000" dirty="0">
                <a:solidFill>
                  <a:schemeClr val="tx1">
                    <a:lumMod val="75000"/>
                    <a:lumOff val="25000"/>
                  </a:schemeClr>
                </a:solidFill>
                <a:latin typeface="微软雅黑" pitchFamily="34" charset="-122"/>
                <a:ea typeface="微软雅黑" pitchFamily="34" charset="-122"/>
              </a:rPr>
              <a:t>137 </a:t>
            </a:r>
            <a:r>
              <a:rPr lang="zh-CN" altLang="en-US" sz="2000" dirty="0">
                <a:solidFill>
                  <a:schemeClr val="tx1">
                    <a:lumMod val="75000"/>
                    <a:lumOff val="25000"/>
                  </a:schemeClr>
                </a:solidFill>
                <a:latin typeface="微软雅黑" pitchFamily="34" charset="-122"/>
                <a:ea typeface="微软雅黑" pitchFamily="34" charset="-122"/>
              </a:rPr>
              <a:t>所高校</a:t>
            </a:r>
            <a:r>
              <a:rPr lang="zh-CN" altLang="en-US" sz="2000" dirty="0" smtClean="0">
                <a:solidFill>
                  <a:schemeClr val="tx1">
                    <a:lumMod val="75000"/>
                    <a:lumOff val="25000"/>
                  </a:schemeClr>
                </a:solidFill>
                <a:latin typeface="微软雅黑" pitchFamily="34" charset="-122"/>
                <a:ea typeface="微软雅黑" pitchFamily="34" charset="-122"/>
              </a:rPr>
              <a:t>的</a:t>
            </a:r>
            <a:r>
              <a:rPr lang="en-US" altLang="zh-CN" sz="2000" dirty="0" smtClean="0">
                <a:solidFill>
                  <a:schemeClr val="tx1">
                    <a:lumMod val="75000"/>
                    <a:lumOff val="25000"/>
                  </a:schemeClr>
                </a:solidFill>
                <a:latin typeface="微软雅黑" pitchFamily="34" charset="-122"/>
                <a:ea typeface="微软雅黑" pitchFamily="34" charset="-122"/>
              </a:rPr>
              <a:t>455 </a:t>
            </a:r>
            <a:r>
              <a:rPr lang="zh-CN" altLang="en-US" sz="2000" dirty="0">
                <a:solidFill>
                  <a:schemeClr val="tx1">
                    <a:lumMod val="75000"/>
                    <a:lumOff val="25000"/>
                  </a:schemeClr>
                </a:solidFill>
                <a:latin typeface="微软雅黑" pitchFamily="34" charset="-122"/>
                <a:ea typeface="微软雅黑" pitchFamily="34" charset="-122"/>
              </a:rPr>
              <a:t>件作品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社会各界的关心支持下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一批创业计划进入实际运行操作阶段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技术</a:t>
            </a:r>
            <a:r>
              <a:rPr lang="zh-CN" altLang="en-US" sz="2000" dirty="0" smtClean="0">
                <a:solidFill>
                  <a:schemeClr val="tx1">
                    <a:lumMod val="75000"/>
                    <a:lumOff val="25000"/>
                  </a:schemeClr>
                </a:solidFill>
                <a:latin typeface="微软雅黑" pitchFamily="34" charset="-122"/>
                <a:ea typeface="微软雅黑" pitchFamily="34" charset="-122"/>
              </a:rPr>
              <a:t>、资本</a:t>
            </a:r>
            <a:r>
              <a:rPr lang="zh-CN" altLang="en-US" sz="2000" dirty="0">
                <a:solidFill>
                  <a:schemeClr val="tx1">
                    <a:lumMod val="75000"/>
                    <a:lumOff val="25000"/>
                  </a:schemeClr>
                </a:solidFill>
                <a:latin typeface="微软雅黑" pitchFamily="34" charset="-122"/>
                <a:ea typeface="微软雅黑" pitchFamily="34" charset="-122"/>
              </a:rPr>
              <a:t>和市场的结合向更深的层次推进。</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526905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三</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第三届竞赛于 </a:t>
            </a:r>
            <a:r>
              <a:rPr lang="en-US" altLang="zh-CN" sz="2000" dirty="0">
                <a:solidFill>
                  <a:schemeClr val="bg1"/>
                </a:solidFill>
                <a:latin typeface="微软雅黑" pitchFamily="34" charset="-122"/>
                <a:ea typeface="微软雅黑" pitchFamily="34" charset="-122"/>
              </a:rPr>
              <a:t>2002 </a:t>
            </a:r>
            <a:r>
              <a:rPr lang="zh-CN" altLang="en-US" sz="2000" dirty="0">
                <a:solidFill>
                  <a:schemeClr val="bg1"/>
                </a:solidFill>
                <a:latin typeface="微软雅黑" pitchFamily="34" charset="-122"/>
                <a:ea typeface="微软雅黑" pitchFamily="34" charset="-122"/>
              </a:rPr>
              <a:t>年在浙江大学举办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403350" y="2649539"/>
            <a:ext cx="8578850" cy="3015697"/>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2002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由浙江大学承办的第三</a:t>
            </a:r>
            <a:r>
              <a:rPr lang="zh-CN" altLang="en-US" sz="2000" dirty="0" smtClean="0">
                <a:solidFill>
                  <a:schemeClr val="tx1">
                    <a:lumMod val="75000"/>
                    <a:lumOff val="25000"/>
                  </a:schemeClr>
                </a:solidFill>
                <a:latin typeface="微软雅黑" pitchFamily="34" charset="-122"/>
                <a:ea typeface="微软雅黑" pitchFamily="34" charset="-122"/>
              </a:rPr>
              <a:t>届“挑战杯”天堂</a:t>
            </a:r>
            <a:r>
              <a:rPr lang="zh-CN" altLang="en-US" sz="2000" dirty="0">
                <a:solidFill>
                  <a:schemeClr val="tx1">
                    <a:lumMod val="75000"/>
                    <a:lumOff val="25000"/>
                  </a:schemeClr>
                </a:solidFill>
                <a:latin typeface="微软雅黑" pitchFamily="34" charset="-122"/>
                <a:ea typeface="微软雅黑" pitchFamily="34" charset="-122"/>
              </a:rPr>
              <a:t>硅谷中国大学生创业计划竞赛</a:t>
            </a:r>
            <a:r>
              <a:rPr lang="zh-CN" altLang="en-US" sz="2000" dirty="0" smtClean="0">
                <a:solidFill>
                  <a:schemeClr val="tx1">
                    <a:lumMod val="75000"/>
                    <a:lumOff val="25000"/>
                  </a:schemeClr>
                </a:solidFill>
                <a:latin typeface="微软雅黑" pitchFamily="34" charset="-122"/>
                <a:ea typeface="微软雅黑" pitchFamily="34" charset="-122"/>
              </a:rPr>
              <a:t>在杭州</a:t>
            </a:r>
            <a:r>
              <a:rPr lang="zh-CN" altLang="en-US" sz="2000" dirty="0">
                <a:solidFill>
                  <a:schemeClr val="tx1">
                    <a:lumMod val="75000"/>
                    <a:lumOff val="25000"/>
                  </a:schemeClr>
                </a:solidFill>
                <a:latin typeface="微软雅黑" pitchFamily="34" charset="-122"/>
                <a:ea typeface="微软雅黑" pitchFamily="34" charset="-122"/>
              </a:rPr>
              <a:t>成功举办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教育部成为竞赛主办单位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杭州市人民政府作为承办单位参与了竞赛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并提供</a:t>
            </a:r>
            <a:r>
              <a:rPr lang="zh-CN" altLang="en-US" sz="2000" dirty="0">
                <a:solidFill>
                  <a:schemeClr val="tx1">
                    <a:lumMod val="75000"/>
                    <a:lumOff val="25000"/>
                  </a:schemeClr>
                </a:solidFill>
                <a:latin typeface="微软雅黑" pitchFamily="34" charset="-122"/>
                <a:ea typeface="微软雅黑" pitchFamily="34" charset="-122"/>
              </a:rPr>
              <a:t>了全部经费支持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竞赛</a:t>
            </a:r>
            <a:r>
              <a:rPr lang="zh-CN" altLang="en-US" sz="2000" dirty="0">
                <a:solidFill>
                  <a:schemeClr val="tx1">
                    <a:lumMod val="75000"/>
                    <a:lumOff val="25000"/>
                  </a:schemeClr>
                </a:solidFill>
                <a:latin typeface="微软雅黑" pitchFamily="34" charset="-122"/>
                <a:ea typeface="微软雅黑" pitchFamily="34" charset="-122"/>
              </a:rPr>
              <a:t>成为 </a:t>
            </a:r>
            <a:r>
              <a:rPr lang="en-US" altLang="zh-CN" sz="2000" dirty="0">
                <a:solidFill>
                  <a:schemeClr val="tx1">
                    <a:lumMod val="75000"/>
                    <a:lumOff val="25000"/>
                  </a:schemeClr>
                </a:solidFill>
                <a:latin typeface="微软雅黑" pitchFamily="34" charset="-122"/>
                <a:ea typeface="微软雅黑" pitchFamily="34" charset="-122"/>
              </a:rPr>
              <a:t>2002 </a:t>
            </a:r>
            <a:r>
              <a:rPr lang="zh-CN" altLang="en-US" sz="2000" dirty="0">
                <a:solidFill>
                  <a:schemeClr val="tx1">
                    <a:lumMod val="75000"/>
                    <a:lumOff val="25000"/>
                  </a:schemeClr>
                </a:solidFill>
                <a:latin typeface="微软雅黑" pitchFamily="34" charset="-122"/>
                <a:ea typeface="微软雅黑" pitchFamily="34" charset="-122"/>
              </a:rPr>
              <a:t>西湖博览会的重要活动之一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致力于打造创业</a:t>
            </a:r>
            <a:r>
              <a:rPr lang="zh-CN" altLang="en-US" sz="2000" dirty="0" smtClean="0">
                <a:solidFill>
                  <a:schemeClr val="tx1">
                    <a:lumMod val="75000"/>
                    <a:lumOff val="25000"/>
                  </a:schemeClr>
                </a:solidFill>
                <a:latin typeface="微软雅黑" pitchFamily="34" charset="-122"/>
                <a:ea typeface="微软雅黑" pitchFamily="34" charset="-122"/>
              </a:rPr>
              <a:t>天堂的</a:t>
            </a:r>
            <a:r>
              <a:rPr lang="zh-CN" altLang="en-US" sz="2000" dirty="0">
                <a:solidFill>
                  <a:schemeClr val="tx1">
                    <a:lumMod val="75000"/>
                    <a:lumOff val="25000"/>
                  </a:schemeClr>
                </a:solidFill>
                <a:latin typeface="微软雅黑" pitchFamily="34" charset="-122"/>
                <a:ea typeface="微软雅黑" pitchFamily="34" charset="-122"/>
              </a:rPr>
              <a:t>杭州市甚至提出要将中国大学生创业计划竞赛永远留在杭州</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竞赛</a:t>
            </a:r>
            <a:r>
              <a:rPr lang="zh-CN" altLang="en-US" sz="2000" dirty="0">
                <a:solidFill>
                  <a:schemeClr val="tx1">
                    <a:lumMod val="75000"/>
                    <a:lumOff val="25000"/>
                  </a:schemeClr>
                </a:solidFill>
                <a:latin typeface="微软雅黑" pitchFamily="34" charset="-122"/>
                <a:ea typeface="微软雅黑" pitchFamily="34" charset="-122"/>
              </a:rPr>
              <a:t>组委会共收到来自</a:t>
            </a:r>
            <a:r>
              <a:rPr lang="zh-CN" altLang="en-US" sz="2000" dirty="0" smtClean="0">
                <a:solidFill>
                  <a:schemeClr val="tx1">
                    <a:lumMod val="75000"/>
                    <a:lumOff val="25000"/>
                  </a:schemeClr>
                </a:solidFill>
                <a:latin typeface="微软雅黑" pitchFamily="34" charset="-122"/>
                <a:ea typeface="微软雅黑" pitchFamily="34" charset="-122"/>
              </a:rPr>
              <a:t>全国 </a:t>
            </a:r>
            <a:r>
              <a:rPr lang="en-US" altLang="zh-CN" sz="2000" dirty="0">
                <a:solidFill>
                  <a:schemeClr val="tx1">
                    <a:lumMod val="75000"/>
                    <a:lumOff val="25000"/>
                  </a:schemeClr>
                </a:solidFill>
                <a:latin typeface="微软雅黑" pitchFamily="34" charset="-122"/>
                <a:ea typeface="微软雅黑" pitchFamily="34" charset="-122"/>
              </a:rPr>
              <a:t>29 </a:t>
            </a:r>
            <a:r>
              <a:rPr lang="zh-CN" altLang="en-US" sz="2000" dirty="0">
                <a:solidFill>
                  <a:schemeClr val="tx1">
                    <a:lumMod val="75000"/>
                    <a:lumOff val="25000"/>
                  </a:schemeClr>
                </a:solidFill>
                <a:latin typeface="微软雅黑" pitchFamily="34" charset="-122"/>
                <a:ea typeface="微软雅黑" pitchFamily="34" charset="-122"/>
              </a:rPr>
              <a:t>个省</a:t>
            </a:r>
            <a:r>
              <a:rPr lang="zh-CN" altLang="en-US" sz="2000" dirty="0" smtClean="0">
                <a:solidFill>
                  <a:schemeClr val="tx1">
                    <a:lumMod val="75000"/>
                    <a:lumOff val="25000"/>
                  </a:schemeClr>
                </a:solidFill>
                <a:latin typeface="微软雅黑" pitchFamily="34" charset="-122"/>
                <a:ea typeface="微软雅黑" pitchFamily="34" charset="-122"/>
              </a:rPr>
              <a:t>、市、自治区 </a:t>
            </a:r>
            <a:r>
              <a:rPr lang="en-US" altLang="zh-CN" sz="2000" dirty="0">
                <a:solidFill>
                  <a:schemeClr val="tx1">
                    <a:lumMod val="75000"/>
                    <a:lumOff val="25000"/>
                  </a:schemeClr>
                </a:solidFill>
                <a:latin typeface="微软雅黑" pitchFamily="34" charset="-122"/>
                <a:ea typeface="微软雅黑" pitchFamily="34" charset="-122"/>
              </a:rPr>
              <a:t>244 </a:t>
            </a:r>
            <a:r>
              <a:rPr lang="zh-CN" altLang="en-US" sz="2000" dirty="0">
                <a:solidFill>
                  <a:schemeClr val="tx1">
                    <a:lumMod val="75000"/>
                    <a:lumOff val="25000"/>
                  </a:schemeClr>
                </a:solidFill>
                <a:latin typeface="微软雅黑" pitchFamily="34" charset="-122"/>
                <a:ea typeface="微软雅黑" pitchFamily="34" charset="-122"/>
              </a:rPr>
              <a:t>所高校的参赛作品共 </a:t>
            </a:r>
            <a:r>
              <a:rPr lang="en-US" altLang="zh-CN" sz="2000" dirty="0">
                <a:solidFill>
                  <a:schemeClr val="tx1">
                    <a:lumMod val="75000"/>
                    <a:lumOff val="25000"/>
                  </a:schemeClr>
                </a:solidFill>
                <a:latin typeface="微软雅黑" pitchFamily="34" charset="-122"/>
                <a:ea typeface="微软雅黑" pitchFamily="34" charset="-122"/>
              </a:rPr>
              <a:t>542 </a:t>
            </a:r>
            <a:r>
              <a:rPr lang="zh-CN" altLang="en-US" sz="2000" dirty="0">
                <a:solidFill>
                  <a:schemeClr val="tx1">
                    <a:lumMod val="75000"/>
                    <a:lumOff val="25000"/>
                  </a:schemeClr>
                </a:solidFill>
                <a:latin typeface="微软雅黑" pitchFamily="34" charset="-122"/>
                <a:ea typeface="微软雅黑" pitchFamily="34" charset="-122"/>
              </a:rPr>
              <a:t>件</a:t>
            </a:r>
            <a:r>
              <a:rPr lang="zh-CN" altLang="en-US" sz="2000" dirty="0" smtClean="0">
                <a:solidFill>
                  <a:schemeClr val="tx1">
                    <a:lumMod val="75000"/>
                    <a:lumOff val="25000"/>
                  </a:schemeClr>
                </a:solidFill>
                <a:latin typeface="微软雅黑" pitchFamily="34" charset="-122"/>
                <a:ea typeface="微软雅黑" pitchFamily="34" charset="-122"/>
              </a:rPr>
              <a:t>。竞赛</a:t>
            </a:r>
            <a:r>
              <a:rPr lang="zh-CN" altLang="en-US" sz="2000" dirty="0">
                <a:solidFill>
                  <a:schemeClr val="tx1">
                    <a:lumMod val="75000"/>
                    <a:lumOff val="25000"/>
                  </a:schemeClr>
                </a:solidFill>
                <a:latin typeface="微软雅黑" pitchFamily="34" charset="-122"/>
                <a:ea typeface="微软雅黑" pitchFamily="34" charset="-122"/>
              </a:rPr>
              <a:t>受到社会各界尤其是</a:t>
            </a:r>
            <a:r>
              <a:rPr lang="zh-CN" altLang="en-US" sz="2000" dirty="0" smtClean="0">
                <a:solidFill>
                  <a:schemeClr val="tx1">
                    <a:lumMod val="75000"/>
                    <a:lumOff val="25000"/>
                  </a:schemeClr>
                </a:solidFill>
                <a:latin typeface="微软雅黑" pitchFamily="34" charset="-122"/>
                <a:ea typeface="微软雅黑" pitchFamily="34" charset="-122"/>
              </a:rPr>
              <a:t>企业界</a:t>
            </a:r>
            <a:r>
              <a:rPr lang="zh-CN" altLang="en-US" sz="2000" dirty="0">
                <a:solidFill>
                  <a:schemeClr val="tx1">
                    <a:lumMod val="75000"/>
                    <a:lumOff val="25000"/>
                  </a:schemeClr>
                </a:solidFill>
                <a:latin typeface="微软雅黑" pitchFamily="34" charset="-122"/>
                <a:ea typeface="微软雅黑" pitchFamily="34" charset="-122"/>
              </a:rPr>
              <a:t>和风险投资界的关注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吸引风险投资金额达 </a:t>
            </a:r>
            <a:r>
              <a:rPr lang="en-US" altLang="zh-CN" sz="2000" dirty="0">
                <a:solidFill>
                  <a:schemeClr val="tx1">
                    <a:lumMod val="75000"/>
                    <a:lumOff val="25000"/>
                  </a:schemeClr>
                </a:solidFill>
                <a:latin typeface="微软雅黑" pitchFamily="34" charset="-122"/>
                <a:ea typeface="微软雅黑" pitchFamily="34" charset="-122"/>
              </a:rPr>
              <a:t>10 400 </a:t>
            </a:r>
            <a:r>
              <a:rPr lang="zh-CN" altLang="en-US" sz="2000" dirty="0">
                <a:solidFill>
                  <a:schemeClr val="tx1">
                    <a:lumMod val="75000"/>
                    <a:lumOff val="25000"/>
                  </a:schemeClr>
                </a:solidFill>
                <a:latin typeface="微软雅黑" pitchFamily="34" charset="-122"/>
                <a:ea typeface="微软雅黑" pitchFamily="34" charset="-122"/>
              </a:rPr>
              <a:t>万元。</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42586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四</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第四届竞赛于 </a:t>
            </a:r>
            <a:r>
              <a:rPr lang="en-US" altLang="zh-CN" sz="2000" dirty="0">
                <a:solidFill>
                  <a:schemeClr val="bg1"/>
                </a:solidFill>
                <a:latin typeface="微软雅黑" pitchFamily="34" charset="-122"/>
                <a:ea typeface="微软雅黑" pitchFamily="34" charset="-122"/>
              </a:rPr>
              <a:t>2004 </a:t>
            </a:r>
            <a:r>
              <a:rPr lang="zh-CN" altLang="en-US" sz="2000" dirty="0">
                <a:solidFill>
                  <a:schemeClr val="bg1"/>
                </a:solidFill>
                <a:latin typeface="微软雅黑" pitchFamily="34" charset="-122"/>
                <a:ea typeface="微软雅黑" pitchFamily="34" charset="-122"/>
              </a:rPr>
              <a:t>年在厦门大学举办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403350" y="2516189"/>
            <a:ext cx="8578850" cy="3015697"/>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2004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第四</a:t>
            </a:r>
            <a:r>
              <a:rPr lang="zh-CN" altLang="en-US" sz="2000" dirty="0" smtClean="0">
                <a:solidFill>
                  <a:schemeClr val="tx1">
                    <a:lumMod val="75000"/>
                    <a:lumOff val="25000"/>
                  </a:schemeClr>
                </a:solidFill>
                <a:latin typeface="微软雅黑" pitchFamily="34" charset="-122"/>
                <a:ea typeface="微软雅黑" pitchFamily="34" charset="-122"/>
              </a:rPr>
              <a:t>届“挑战杯”中国银行</a:t>
            </a:r>
            <a:r>
              <a:rPr lang="zh-CN" altLang="en-US" sz="2000" dirty="0">
                <a:solidFill>
                  <a:schemeClr val="tx1">
                    <a:lumMod val="75000"/>
                    <a:lumOff val="25000"/>
                  </a:schemeClr>
                </a:solidFill>
                <a:latin typeface="微软雅黑" pitchFamily="34" charset="-122"/>
                <a:ea typeface="微软雅黑" pitchFamily="34" charset="-122"/>
              </a:rPr>
              <a:t>中国大学生创业计划竞赛在厦门大学的成功</a:t>
            </a:r>
            <a:r>
              <a:rPr lang="zh-CN" altLang="en-US" sz="2000" dirty="0" smtClean="0">
                <a:solidFill>
                  <a:schemeClr val="tx1">
                    <a:lumMod val="75000"/>
                    <a:lumOff val="25000"/>
                  </a:schemeClr>
                </a:solidFill>
                <a:latin typeface="微软雅黑" pitchFamily="34" charset="-122"/>
                <a:ea typeface="微软雅黑" pitchFamily="34" charset="-122"/>
              </a:rPr>
              <a:t>举办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把大学生创业浪潮推向了新的高峰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竞赛</a:t>
            </a:r>
            <a:r>
              <a:rPr lang="zh-CN" altLang="en-US" sz="2000" dirty="0">
                <a:solidFill>
                  <a:schemeClr val="tx1">
                    <a:lumMod val="75000"/>
                    <a:lumOff val="25000"/>
                  </a:schemeClr>
                </a:solidFill>
                <a:latin typeface="微软雅黑" pitchFamily="34" charset="-122"/>
                <a:ea typeface="微软雅黑" pitchFamily="34" charset="-122"/>
              </a:rPr>
              <a:t>由中国银行和亚礼得集团赞助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来自全国 </a:t>
            </a:r>
            <a:r>
              <a:rPr lang="en-US" altLang="zh-CN" sz="2000" dirty="0" smtClean="0">
                <a:solidFill>
                  <a:schemeClr val="tx1">
                    <a:lumMod val="75000"/>
                    <a:lumOff val="25000"/>
                  </a:schemeClr>
                </a:solidFill>
                <a:latin typeface="微软雅黑" pitchFamily="34" charset="-122"/>
                <a:ea typeface="微软雅黑" pitchFamily="34" charset="-122"/>
              </a:rPr>
              <a:t>29</a:t>
            </a:r>
            <a:r>
              <a:rPr lang="zh-CN" altLang="en-US" sz="2000" dirty="0" smtClean="0">
                <a:solidFill>
                  <a:schemeClr val="tx1">
                    <a:lumMod val="75000"/>
                    <a:lumOff val="25000"/>
                  </a:schemeClr>
                </a:solidFill>
                <a:latin typeface="微软雅黑" pitchFamily="34" charset="-122"/>
                <a:ea typeface="微软雅黑" pitchFamily="34" charset="-122"/>
              </a:rPr>
              <a:t>个</a:t>
            </a:r>
            <a:r>
              <a:rPr lang="zh-CN" altLang="en-US" sz="2000" dirty="0">
                <a:solidFill>
                  <a:schemeClr val="tx1">
                    <a:lumMod val="75000"/>
                    <a:lumOff val="25000"/>
                  </a:schemeClr>
                </a:solidFill>
                <a:latin typeface="微软雅黑" pitchFamily="34" charset="-122"/>
                <a:ea typeface="微软雅黑" pitchFamily="34" charset="-122"/>
              </a:rPr>
              <a:t>省</a:t>
            </a:r>
            <a:r>
              <a:rPr lang="zh-CN" altLang="en-US" sz="2000" dirty="0" smtClean="0">
                <a:solidFill>
                  <a:schemeClr val="tx1">
                    <a:lumMod val="75000"/>
                    <a:lumOff val="25000"/>
                  </a:schemeClr>
                </a:solidFill>
                <a:latin typeface="微软雅黑" pitchFamily="34" charset="-122"/>
                <a:ea typeface="微软雅黑" pitchFamily="34" charset="-122"/>
              </a:rPr>
              <a:t>、市、自治区 </a:t>
            </a:r>
            <a:r>
              <a:rPr lang="en-US" altLang="zh-CN" sz="2000" dirty="0">
                <a:solidFill>
                  <a:schemeClr val="tx1">
                    <a:lumMod val="75000"/>
                    <a:lumOff val="25000"/>
                  </a:schemeClr>
                </a:solidFill>
                <a:latin typeface="微软雅黑" pitchFamily="34" charset="-122"/>
                <a:ea typeface="微软雅黑" pitchFamily="34" charset="-122"/>
              </a:rPr>
              <a:t>276 </a:t>
            </a:r>
            <a:r>
              <a:rPr lang="zh-CN" altLang="en-US" sz="2000" dirty="0">
                <a:solidFill>
                  <a:schemeClr val="tx1">
                    <a:lumMod val="75000"/>
                    <a:lumOff val="25000"/>
                  </a:schemeClr>
                </a:solidFill>
                <a:latin typeface="微软雅黑" pitchFamily="34" charset="-122"/>
                <a:ea typeface="微软雅黑" pitchFamily="34" charset="-122"/>
              </a:rPr>
              <a:t>所高校的 </a:t>
            </a:r>
            <a:r>
              <a:rPr lang="en-US" altLang="zh-CN" sz="2000" dirty="0">
                <a:solidFill>
                  <a:schemeClr val="tx1">
                    <a:lumMod val="75000"/>
                    <a:lumOff val="25000"/>
                  </a:schemeClr>
                </a:solidFill>
                <a:latin typeface="微软雅黑" pitchFamily="34" charset="-122"/>
                <a:ea typeface="微软雅黑" pitchFamily="34" charset="-122"/>
              </a:rPr>
              <a:t>603 </a:t>
            </a:r>
            <a:r>
              <a:rPr lang="zh-CN" altLang="en-US" sz="2000" dirty="0">
                <a:solidFill>
                  <a:schemeClr val="tx1">
                    <a:lumMod val="75000"/>
                    <a:lumOff val="25000"/>
                  </a:schemeClr>
                </a:solidFill>
                <a:latin typeface="微软雅黑" pitchFamily="34" charset="-122"/>
                <a:ea typeface="微软雅黑" pitchFamily="34" charset="-122"/>
              </a:rPr>
              <a:t>件作品参加了竞赛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其中 </a:t>
            </a:r>
            <a:r>
              <a:rPr lang="en-US" altLang="zh-CN" sz="2000" dirty="0">
                <a:solidFill>
                  <a:schemeClr val="tx1">
                    <a:lumMod val="75000"/>
                    <a:lumOff val="25000"/>
                  </a:schemeClr>
                </a:solidFill>
                <a:latin typeface="微软雅黑" pitchFamily="34" charset="-122"/>
                <a:ea typeface="微软雅黑" pitchFamily="34" charset="-122"/>
              </a:rPr>
              <a:t>100 </a:t>
            </a:r>
            <a:r>
              <a:rPr lang="zh-CN" altLang="en-US" sz="2000" dirty="0">
                <a:solidFill>
                  <a:schemeClr val="tx1">
                    <a:lumMod val="75000"/>
                    <a:lumOff val="25000"/>
                  </a:schemeClr>
                </a:solidFill>
                <a:latin typeface="微软雅黑" pitchFamily="34" charset="-122"/>
                <a:ea typeface="微软雅黑" pitchFamily="34" charset="-122"/>
              </a:rPr>
              <a:t>件作品进入了终审</a:t>
            </a:r>
            <a:r>
              <a:rPr lang="zh-CN" altLang="en-US" sz="2000" dirty="0" smtClean="0">
                <a:solidFill>
                  <a:schemeClr val="tx1">
                    <a:lumMod val="75000"/>
                    <a:lumOff val="25000"/>
                  </a:schemeClr>
                </a:solidFill>
                <a:latin typeface="微软雅黑" pitchFamily="34" charset="-122"/>
                <a:ea typeface="微软雅黑" pitchFamily="34" charset="-122"/>
              </a:rPr>
              <a:t>决赛。中国</a:t>
            </a:r>
            <a:r>
              <a:rPr lang="zh-CN" altLang="en-US" sz="2000" dirty="0">
                <a:solidFill>
                  <a:schemeClr val="tx1">
                    <a:lumMod val="75000"/>
                    <a:lumOff val="25000"/>
                  </a:schemeClr>
                </a:solidFill>
                <a:latin typeface="微软雅黑" pitchFamily="34" charset="-122"/>
                <a:ea typeface="微软雅黑" pitchFamily="34" charset="-122"/>
              </a:rPr>
              <a:t>台湾首次派队参加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中国香港和澳门的大学也应邀观摩</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参加</a:t>
            </a:r>
            <a:r>
              <a:rPr lang="zh-CN" altLang="en-US" sz="2000" dirty="0">
                <a:solidFill>
                  <a:schemeClr val="tx1">
                    <a:lumMod val="75000"/>
                    <a:lumOff val="25000"/>
                  </a:schemeClr>
                </a:solidFill>
                <a:latin typeface="微软雅黑" pitchFamily="34" charset="-122"/>
                <a:ea typeface="微软雅黑" pitchFamily="34" charset="-122"/>
              </a:rPr>
              <a:t>终审决赛的参赛</a:t>
            </a:r>
            <a:r>
              <a:rPr lang="zh-CN" altLang="en-US" sz="2000" dirty="0" smtClean="0">
                <a:solidFill>
                  <a:schemeClr val="tx1">
                    <a:lumMod val="75000"/>
                    <a:lumOff val="25000"/>
                  </a:schemeClr>
                </a:solidFill>
                <a:latin typeface="微软雅黑" pitchFamily="34" charset="-122"/>
                <a:ea typeface="微软雅黑" pitchFamily="34" charset="-122"/>
              </a:rPr>
              <a:t>学生达</a:t>
            </a:r>
            <a:r>
              <a:rPr lang="en-US" altLang="zh-CN" sz="2000" dirty="0" smtClean="0">
                <a:solidFill>
                  <a:schemeClr val="tx1">
                    <a:lumMod val="75000"/>
                    <a:lumOff val="25000"/>
                  </a:schemeClr>
                </a:solidFill>
                <a:latin typeface="微软雅黑" pitchFamily="34" charset="-122"/>
                <a:ea typeface="微软雅黑" pitchFamily="34" charset="-122"/>
              </a:rPr>
              <a:t>1000</a:t>
            </a:r>
            <a:r>
              <a:rPr lang="zh-CN" altLang="en-US" sz="2000" dirty="0" smtClean="0">
                <a:solidFill>
                  <a:schemeClr val="tx1">
                    <a:lumMod val="75000"/>
                    <a:lumOff val="25000"/>
                  </a:schemeClr>
                </a:solidFill>
                <a:latin typeface="微软雅黑" pitchFamily="34" charset="-122"/>
                <a:ea typeface="微软雅黑" pitchFamily="34" charset="-122"/>
              </a:rPr>
              <a:t>余</a:t>
            </a:r>
            <a:r>
              <a:rPr lang="zh-CN" altLang="en-US" sz="2000" dirty="0">
                <a:solidFill>
                  <a:schemeClr val="tx1">
                    <a:lumMod val="75000"/>
                    <a:lumOff val="25000"/>
                  </a:schemeClr>
                </a:solidFill>
                <a:latin typeface="微软雅黑" pitchFamily="34" charset="-122"/>
                <a:ea typeface="微软雅黑" pitchFamily="34" charset="-122"/>
              </a:rPr>
              <a:t>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参加观摩的媒体</a:t>
            </a:r>
            <a:r>
              <a:rPr lang="zh-CN" altLang="en-US" sz="2000" dirty="0" smtClean="0">
                <a:solidFill>
                  <a:schemeClr val="tx1">
                    <a:lumMod val="75000"/>
                    <a:lumOff val="25000"/>
                  </a:schemeClr>
                </a:solidFill>
                <a:latin typeface="微软雅黑" pitchFamily="34" charset="-122"/>
                <a:ea typeface="微软雅黑" pitchFamily="34" charset="-122"/>
              </a:rPr>
              <a:t>、企业、投资</a:t>
            </a:r>
            <a:r>
              <a:rPr lang="zh-CN" altLang="en-US" sz="2000" dirty="0">
                <a:solidFill>
                  <a:schemeClr val="tx1">
                    <a:lumMod val="75000"/>
                    <a:lumOff val="25000"/>
                  </a:schemeClr>
                </a:solidFill>
                <a:latin typeface="微软雅黑" pitchFamily="34" charset="-122"/>
                <a:ea typeface="微软雅黑" pitchFamily="34" charset="-122"/>
              </a:rPr>
              <a:t>等各界人士近 </a:t>
            </a:r>
            <a:r>
              <a:rPr lang="en-US" altLang="zh-CN" sz="2000" dirty="0">
                <a:solidFill>
                  <a:schemeClr val="tx1">
                    <a:lumMod val="75000"/>
                    <a:lumOff val="25000"/>
                  </a:schemeClr>
                </a:solidFill>
                <a:latin typeface="微软雅黑" pitchFamily="34" charset="-122"/>
                <a:ea typeface="微软雅黑" pitchFamily="34" charset="-122"/>
              </a:rPr>
              <a:t>2000 </a:t>
            </a:r>
            <a:r>
              <a:rPr lang="zh-CN" altLang="en-US" sz="2000" dirty="0">
                <a:solidFill>
                  <a:schemeClr val="tx1">
                    <a:lumMod val="75000"/>
                    <a:lumOff val="25000"/>
                  </a:schemeClr>
                </a:solidFill>
                <a:latin typeface="微软雅黑" pitchFamily="34" charset="-122"/>
                <a:ea typeface="微软雅黑" pitchFamily="34" charset="-122"/>
              </a:rPr>
              <a:t>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a:t>
            </a:r>
            <a:r>
              <a:rPr lang="zh-CN" altLang="en-US" sz="2000" dirty="0" smtClean="0">
                <a:solidFill>
                  <a:schemeClr val="tx1">
                    <a:lumMod val="75000"/>
                    <a:lumOff val="25000"/>
                  </a:schemeClr>
                </a:solidFill>
                <a:latin typeface="微软雅黑" pitchFamily="34" charset="-122"/>
                <a:ea typeface="微软雅黑" pitchFamily="34" charset="-122"/>
              </a:rPr>
              <a:t>使“挑战杯”中国</a:t>
            </a:r>
            <a:r>
              <a:rPr lang="zh-CN" altLang="en-US" sz="2000" dirty="0">
                <a:solidFill>
                  <a:schemeClr val="tx1">
                    <a:lumMod val="75000"/>
                    <a:lumOff val="25000"/>
                  </a:schemeClr>
                </a:solidFill>
                <a:latin typeface="微软雅黑" pitchFamily="34" charset="-122"/>
                <a:ea typeface="微软雅黑" pitchFamily="34" charset="-122"/>
              </a:rPr>
              <a:t>大学生创业计划竞赛在短短 </a:t>
            </a: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届</a:t>
            </a:r>
            <a:r>
              <a:rPr lang="zh-CN" altLang="en-US" sz="2000" dirty="0" smtClean="0">
                <a:solidFill>
                  <a:schemeClr val="tx1">
                    <a:lumMod val="75000"/>
                    <a:lumOff val="25000"/>
                  </a:schemeClr>
                </a:solidFill>
                <a:latin typeface="微软雅黑" pitchFamily="34" charset="-122"/>
                <a:ea typeface="微软雅黑" pitchFamily="34" charset="-122"/>
              </a:rPr>
              <a:t>、</a:t>
            </a:r>
            <a:r>
              <a:rPr lang="en-US" altLang="zh-CN" sz="2000" dirty="0" smtClean="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年的时间里就达到了空前的规模。</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748748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五</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第五届竞赛于 </a:t>
            </a:r>
            <a:r>
              <a:rPr lang="en-US" altLang="zh-CN" sz="2000" dirty="0">
                <a:solidFill>
                  <a:schemeClr val="bg1"/>
                </a:solidFill>
                <a:latin typeface="微软雅黑" pitchFamily="34" charset="-122"/>
                <a:ea typeface="微软雅黑" pitchFamily="34" charset="-122"/>
              </a:rPr>
              <a:t>2006 </a:t>
            </a:r>
            <a:r>
              <a:rPr lang="zh-CN" altLang="en-US" sz="2000" dirty="0">
                <a:solidFill>
                  <a:schemeClr val="bg1"/>
                </a:solidFill>
                <a:latin typeface="微软雅黑" pitchFamily="34" charset="-122"/>
                <a:ea typeface="微软雅黑" pitchFamily="34" charset="-122"/>
              </a:rPr>
              <a:t>年在山东大学举办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504950" y="2846389"/>
            <a:ext cx="8451850" cy="1938992"/>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2006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第五</a:t>
            </a:r>
            <a:r>
              <a:rPr lang="zh-CN" altLang="en-US" sz="2000" dirty="0" smtClean="0">
                <a:solidFill>
                  <a:schemeClr val="tx1">
                    <a:lumMod val="75000"/>
                    <a:lumOff val="25000"/>
                  </a:schemeClr>
                </a:solidFill>
                <a:latin typeface="微软雅黑" pitchFamily="34" charset="-122"/>
                <a:ea typeface="微软雅黑" pitchFamily="34" charset="-122"/>
              </a:rPr>
              <a:t>届“挑战杯”飞利浦</a:t>
            </a:r>
            <a:r>
              <a:rPr lang="zh-CN" altLang="en-US" sz="2000" dirty="0">
                <a:solidFill>
                  <a:schemeClr val="tx1">
                    <a:lumMod val="75000"/>
                    <a:lumOff val="25000"/>
                  </a:schemeClr>
                </a:solidFill>
                <a:latin typeface="微软雅黑" pitchFamily="34" charset="-122"/>
                <a:ea typeface="微软雅黑" pitchFamily="34" charset="-122"/>
              </a:rPr>
              <a:t>中国大学生创业计划竞赛在山东大学成功举办</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部分作品在赛前就受到社会各界尤其是企业界和风险投资界的关注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据</a:t>
            </a:r>
            <a:r>
              <a:rPr lang="zh-CN" altLang="en-US" sz="2000" dirty="0">
                <a:solidFill>
                  <a:schemeClr val="tx1">
                    <a:lumMod val="75000"/>
                    <a:lumOff val="25000"/>
                  </a:schemeClr>
                </a:solidFill>
                <a:latin typeface="微软雅黑" pitchFamily="34" charset="-122"/>
                <a:ea typeface="微软雅黑" pitchFamily="34" charset="-122"/>
              </a:rPr>
              <a:t>统计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赛前</a:t>
            </a:r>
            <a:r>
              <a:rPr lang="zh-CN" altLang="en-US" sz="2000" dirty="0" smtClean="0">
                <a:solidFill>
                  <a:schemeClr val="tx1">
                    <a:lumMod val="75000"/>
                    <a:lumOff val="25000"/>
                  </a:schemeClr>
                </a:solidFill>
                <a:latin typeface="微软雅黑" pitchFamily="34" charset="-122"/>
                <a:ea typeface="微软雅黑" pitchFamily="34" charset="-122"/>
              </a:rPr>
              <a:t>共有</a:t>
            </a:r>
            <a:r>
              <a:rPr lang="en-US" altLang="zh-CN" sz="2000" dirty="0" smtClean="0">
                <a:solidFill>
                  <a:schemeClr val="tx1">
                    <a:lumMod val="75000"/>
                    <a:lumOff val="25000"/>
                  </a:schemeClr>
                </a:solidFill>
                <a:latin typeface="微软雅黑" pitchFamily="34" charset="-122"/>
                <a:ea typeface="微软雅黑" pitchFamily="34" charset="-122"/>
              </a:rPr>
              <a:t>13</a:t>
            </a:r>
            <a:r>
              <a:rPr lang="zh-CN" altLang="en-US" sz="2000" dirty="0" smtClean="0">
                <a:solidFill>
                  <a:schemeClr val="tx1">
                    <a:lumMod val="75000"/>
                    <a:lumOff val="25000"/>
                  </a:schemeClr>
                </a:solidFill>
                <a:latin typeface="微软雅黑" pitchFamily="34" charset="-122"/>
                <a:ea typeface="微软雅黑" pitchFamily="34" charset="-122"/>
              </a:rPr>
              <a:t>个</a:t>
            </a:r>
            <a:r>
              <a:rPr lang="zh-CN" altLang="en-US" sz="2000" dirty="0">
                <a:solidFill>
                  <a:schemeClr val="tx1">
                    <a:lumMod val="75000"/>
                    <a:lumOff val="25000"/>
                  </a:schemeClr>
                </a:solidFill>
                <a:latin typeface="微软雅黑" pitchFamily="34" charset="-122"/>
                <a:ea typeface="微软雅黑" pitchFamily="34" charset="-122"/>
              </a:rPr>
              <a:t>参赛项目</a:t>
            </a:r>
            <a:r>
              <a:rPr lang="zh-CN" altLang="en-US" sz="2000" dirty="0" smtClean="0">
                <a:solidFill>
                  <a:schemeClr val="tx1">
                    <a:lumMod val="75000"/>
                    <a:lumOff val="25000"/>
                  </a:schemeClr>
                </a:solidFill>
                <a:latin typeface="微软雅黑" pitchFamily="34" charset="-122"/>
                <a:ea typeface="微软雅黑" pitchFamily="34" charset="-122"/>
              </a:rPr>
              <a:t>与</a:t>
            </a:r>
            <a:r>
              <a:rPr lang="en-US" altLang="zh-CN" sz="2000" dirty="0" smtClean="0">
                <a:solidFill>
                  <a:schemeClr val="tx1">
                    <a:lumMod val="75000"/>
                    <a:lumOff val="25000"/>
                  </a:schemeClr>
                </a:solidFill>
                <a:latin typeface="微软雅黑" pitchFamily="34" charset="-122"/>
                <a:ea typeface="微软雅黑" pitchFamily="34" charset="-122"/>
              </a:rPr>
              <a:t>25</a:t>
            </a:r>
            <a:r>
              <a:rPr lang="zh-CN" altLang="en-US" sz="2000" dirty="0" smtClean="0">
                <a:solidFill>
                  <a:schemeClr val="tx1">
                    <a:lumMod val="75000"/>
                    <a:lumOff val="25000"/>
                  </a:schemeClr>
                </a:solidFill>
                <a:latin typeface="微软雅黑" pitchFamily="34" charset="-122"/>
                <a:ea typeface="微软雅黑" pitchFamily="34" charset="-122"/>
              </a:rPr>
              <a:t>家</a:t>
            </a:r>
            <a:r>
              <a:rPr lang="zh-CN" altLang="en-US" sz="2000" dirty="0">
                <a:solidFill>
                  <a:schemeClr val="tx1">
                    <a:lumMod val="75000"/>
                    <a:lumOff val="25000"/>
                  </a:schemeClr>
                </a:solidFill>
                <a:latin typeface="微软雅黑" pitchFamily="34" charset="-122"/>
                <a:ea typeface="微软雅黑" pitchFamily="34" charset="-122"/>
              </a:rPr>
              <a:t>企业达成投资意向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获得了 </a:t>
            </a:r>
            <a:r>
              <a:rPr lang="en-US" altLang="zh-CN" sz="2000" dirty="0">
                <a:solidFill>
                  <a:schemeClr val="tx1">
                    <a:lumMod val="75000"/>
                    <a:lumOff val="25000"/>
                  </a:schemeClr>
                </a:solidFill>
                <a:latin typeface="微软雅黑" pitchFamily="34" charset="-122"/>
                <a:ea typeface="微软雅黑" pitchFamily="34" charset="-122"/>
              </a:rPr>
              <a:t>5921. </a:t>
            </a:r>
            <a:r>
              <a:rPr lang="en-US" altLang="zh-CN" sz="2000" dirty="0" smtClean="0">
                <a:solidFill>
                  <a:schemeClr val="tx1">
                    <a:lumMod val="75000"/>
                    <a:lumOff val="25000"/>
                  </a:schemeClr>
                </a:solidFill>
                <a:latin typeface="微软雅黑" pitchFamily="34" charset="-122"/>
                <a:ea typeface="微软雅黑" pitchFamily="34" charset="-122"/>
              </a:rPr>
              <a:t>35</a:t>
            </a:r>
            <a:r>
              <a:rPr lang="zh-CN" altLang="en-US" sz="2000" dirty="0" smtClean="0">
                <a:solidFill>
                  <a:schemeClr val="tx1">
                    <a:lumMod val="75000"/>
                    <a:lumOff val="25000"/>
                  </a:schemeClr>
                </a:solidFill>
                <a:latin typeface="微软雅黑" pitchFamily="34" charset="-122"/>
                <a:ea typeface="微软雅黑" pitchFamily="34" charset="-122"/>
              </a:rPr>
              <a:t>万</a:t>
            </a:r>
            <a:r>
              <a:rPr lang="zh-CN" altLang="en-US" sz="2000" dirty="0">
                <a:solidFill>
                  <a:schemeClr val="tx1">
                    <a:lumMod val="75000"/>
                    <a:lumOff val="25000"/>
                  </a:schemeClr>
                </a:solidFill>
                <a:latin typeface="微软雅黑" pitchFamily="34" charset="-122"/>
                <a:ea typeface="微软雅黑" pitchFamily="34" charset="-122"/>
              </a:rPr>
              <a:t>元的风险投资</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494232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六</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第六届竞赛于 </a:t>
            </a:r>
            <a:r>
              <a:rPr lang="en-US" altLang="zh-CN" sz="2000" dirty="0">
                <a:solidFill>
                  <a:schemeClr val="bg1"/>
                </a:solidFill>
                <a:latin typeface="微软雅黑" pitchFamily="34" charset="-122"/>
                <a:ea typeface="微软雅黑" pitchFamily="34" charset="-122"/>
              </a:rPr>
              <a:t>2008 </a:t>
            </a:r>
            <a:r>
              <a:rPr lang="zh-CN" altLang="en-US" sz="2000" dirty="0">
                <a:solidFill>
                  <a:schemeClr val="bg1"/>
                </a:solidFill>
                <a:latin typeface="微软雅黑" pitchFamily="34" charset="-122"/>
                <a:ea typeface="微软雅黑" pitchFamily="34" charset="-122"/>
              </a:rPr>
              <a:t>年在四川大学举办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504950" y="2846389"/>
            <a:ext cx="8451850" cy="2277034"/>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2008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第六</a:t>
            </a:r>
            <a:r>
              <a:rPr lang="zh-CN" altLang="en-US" sz="2000" dirty="0" smtClean="0">
                <a:solidFill>
                  <a:schemeClr val="tx1">
                    <a:lumMod val="75000"/>
                    <a:lumOff val="25000"/>
                  </a:schemeClr>
                </a:solidFill>
                <a:latin typeface="微软雅黑" pitchFamily="34" charset="-122"/>
                <a:ea typeface="微软雅黑" pitchFamily="34" charset="-122"/>
              </a:rPr>
              <a:t>届“挑战杯”中国</a:t>
            </a:r>
            <a:r>
              <a:rPr lang="zh-CN" altLang="en-US" sz="2000" dirty="0">
                <a:solidFill>
                  <a:schemeClr val="tx1">
                    <a:lumMod val="75000"/>
                    <a:lumOff val="25000"/>
                  </a:schemeClr>
                </a:solidFill>
                <a:latin typeface="微软雅黑" pitchFamily="34" charset="-122"/>
                <a:ea typeface="微软雅黑" pitchFamily="34" charset="-122"/>
              </a:rPr>
              <a:t>大学生创业计划竞赛决赛开幕式在四川大学举行</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是该赛事首次在中国西部地区高校举办</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经过</a:t>
            </a:r>
            <a:r>
              <a:rPr lang="zh-CN" altLang="en-US" sz="2000" dirty="0">
                <a:solidFill>
                  <a:schemeClr val="tx1">
                    <a:lumMod val="75000"/>
                    <a:lumOff val="25000"/>
                  </a:schemeClr>
                </a:solidFill>
                <a:latin typeface="微软雅黑" pitchFamily="34" charset="-122"/>
                <a:ea typeface="微软雅黑" pitchFamily="34" charset="-122"/>
              </a:rPr>
              <a:t>预赛</a:t>
            </a:r>
            <a:r>
              <a:rPr lang="zh-CN" altLang="en-US" sz="2000" dirty="0" smtClean="0">
                <a:solidFill>
                  <a:schemeClr val="tx1">
                    <a:lumMod val="75000"/>
                    <a:lumOff val="25000"/>
                  </a:schemeClr>
                </a:solidFill>
                <a:latin typeface="微软雅黑" pitchFamily="34" charset="-122"/>
                <a:ea typeface="微软雅黑" pitchFamily="34" charset="-122"/>
              </a:rPr>
              <a:t>、复赛</a:t>
            </a:r>
            <a:r>
              <a:rPr lang="zh-CN" altLang="en-US" sz="2000" dirty="0">
                <a:solidFill>
                  <a:schemeClr val="tx1">
                    <a:lumMod val="75000"/>
                    <a:lumOff val="25000"/>
                  </a:schemeClr>
                </a:solidFill>
                <a:latin typeface="微软雅黑" pitchFamily="34" charset="-122"/>
                <a:ea typeface="微软雅黑" pitchFamily="34" charset="-122"/>
              </a:rPr>
              <a:t>的严格审核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全国 </a:t>
            </a:r>
            <a:r>
              <a:rPr lang="en-US" altLang="zh-CN" sz="2000" dirty="0">
                <a:solidFill>
                  <a:schemeClr val="tx1">
                    <a:lumMod val="75000"/>
                    <a:lumOff val="25000"/>
                  </a:schemeClr>
                </a:solidFill>
                <a:latin typeface="微软雅黑" pitchFamily="34" charset="-122"/>
                <a:ea typeface="微软雅黑" pitchFamily="34" charset="-122"/>
              </a:rPr>
              <a:t>356 </a:t>
            </a:r>
            <a:r>
              <a:rPr lang="zh-CN" altLang="en-US" sz="2000" dirty="0">
                <a:solidFill>
                  <a:schemeClr val="tx1">
                    <a:lumMod val="75000"/>
                    <a:lumOff val="25000"/>
                  </a:schemeClr>
                </a:solidFill>
                <a:latin typeface="微软雅黑" pitchFamily="34" charset="-122"/>
                <a:ea typeface="微软雅黑" pitchFamily="34" charset="-122"/>
              </a:rPr>
              <a:t>所</a:t>
            </a:r>
            <a:r>
              <a:rPr lang="zh-CN" altLang="en-US" sz="2000" dirty="0" smtClean="0">
                <a:solidFill>
                  <a:schemeClr val="tx1">
                    <a:lumMod val="75000"/>
                    <a:lumOff val="25000"/>
                  </a:schemeClr>
                </a:solidFill>
                <a:latin typeface="微软雅黑" pitchFamily="34" charset="-122"/>
                <a:ea typeface="微软雅黑" pitchFamily="34" charset="-122"/>
              </a:rPr>
              <a:t>高校选送</a:t>
            </a:r>
            <a:r>
              <a:rPr lang="zh-CN" altLang="en-US" sz="2000" dirty="0">
                <a:solidFill>
                  <a:schemeClr val="tx1">
                    <a:lumMod val="75000"/>
                    <a:lumOff val="25000"/>
                  </a:schemeClr>
                </a:solidFill>
                <a:latin typeface="微软雅黑" pitchFamily="34" charset="-122"/>
                <a:ea typeface="微软雅黑" pitchFamily="34" charset="-122"/>
              </a:rPr>
              <a:t>的 </a:t>
            </a:r>
            <a:r>
              <a:rPr lang="en-US" altLang="zh-CN" sz="2000" dirty="0">
                <a:solidFill>
                  <a:schemeClr val="tx1">
                    <a:lumMod val="75000"/>
                    <a:lumOff val="25000"/>
                  </a:schemeClr>
                </a:solidFill>
                <a:latin typeface="微软雅黑" pitchFamily="34" charset="-122"/>
                <a:ea typeface="微软雅黑" pitchFamily="34" charset="-122"/>
              </a:rPr>
              <a:t>600 </a:t>
            </a:r>
            <a:r>
              <a:rPr lang="zh-CN" altLang="en-US" sz="2000" dirty="0">
                <a:solidFill>
                  <a:schemeClr val="tx1">
                    <a:lumMod val="75000"/>
                    <a:lumOff val="25000"/>
                  </a:schemeClr>
                </a:solidFill>
                <a:latin typeface="微软雅黑" pitchFamily="34" charset="-122"/>
                <a:ea typeface="微软雅黑" pitchFamily="34" charset="-122"/>
              </a:rPr>
              <a:t>多件作品中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 </a:t>
            </a:r>
            <a:r>
              <a:rPr lang="en-US" altLang="zh-CN" sz="2000" dirty="0">
                <a:solidFill>
                  <a:schemeClr val="tx1">
                    <a:lumMod val="75000"/>
                    <a:lumOff val="25000"/>
                  </a:schemeClr>
                </a:solidFill>
                <a:latin typeface="微软雅黑" pitchFamily="34" charset="-122"/>
                <a:ea typeface="微软雅黑" pitchFamily="34" charset="-122"/>
              </a:rPr>
              <a:t>150 </a:t>
            </a:r>
            <a:r>
              <a:rPr lang="zh-CN" altLang="en-US" sz="2000" dirty="0">
                <a:solidFill>
                  <a:schemeClr val="tx1">
                    <a:lumMod val="75000"/>
                    <a:lumOff val="25000"/>
                  </a:schemeClr>
                </a:solidFill>
                <a:latin typeface="微软雅黑" pitchFamily="34" charset="-122"/>
                <a:ea typeface="微软雅黑" pitchFamily="34" charset="-122"/>
              </a:rPr>
              <a:t>件进入终审决赛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来自</a:t>
            </a:r>
            <a:r>
              <a:rPr lang="zh-CN" altLang="en-US" sz="2000" dirty="0">
                <a:solidFill>
                  <a:schemeClr val="tx1">
                    <a:lumMod val="75000"/>
                    <a:lumOff val="25000"/>
                  </a:schemeClr>
                </a:solidFill>
                <a:latin typeface="微软雅黑" pitchFamily="34" charset="-122"/>
                <a:ea typeface="微软雅黑" pitchFamily="34" charset="-122"/>
              </a:rPr>
              <a:t>内地的 </a:t>
            </a:r>
            <a:r>
              <a:rPr lang="en-US" altLang="zh-CN" sz="2000" dirty="0">
                <a:solidFill>
                  <a:schemeClr val="tx1">
                    <a:lumMod val="75000"/>
                    <a:lumOff val="25000"/>
                  </a:schemeClr>
                </a:solidFill>
                <a:latin typeface="微软雅黑" pitchFamily="34" charset="-122"/>
                <a:ea typeface="微软雅黑" pitchFamily="34" charset="-122"/>
              </a:rPr>
              <a:t>109 </a:t>
            </a:r>
            <a:r>
              <a:rPr lang="zh-CN" altLang="en-US" sz="2000" dirty="0">
                <a:solidFill>
                  <a:schemeClr val="tx1">
                    <a:lumMod val="75000"/>
                    <a:lumOff val="25000"/>
                  </a:schemeClr>
                </a:solidFill>
                <a:latin typeface="微软雅黑" pitchFamily="34" charset="-122"/>
                <a:ea typeface="微软雅黑" pitchFamily="34" charset="-122"/>
              </a:rPr>
              <a:t>所高校的 </a:t>
            </a:r>
            <a:r>
              <a:rPr lang="en-US" altLang="zh-CN" sz="2000" dirty="0">
                <a:solidFill>
                  <a:schemeClr val="tx1">
                    <a:lumMod val="75000"/>
                    <a:lumOff val="25000"/>
                  </a:schemeClr>
                </a:solidFill>
                <a:latin typeface="微软雅黑" pitchFamily="34" charset="-122"/>
                <a:ea typeface="微软雅黑" pitchFamily="34" charset="-122"/>
              </a:rPr>
              <a:t>150 </a:t>
            </a:r>
            <a:r>
              <a:rPr lang="zh-CN" altLang="en-US" sz="2000" dirty="0">
                <a:solidFill>
                  <a:schemeClr val="tx1">
                    <a:lumMod val="75000"/>
                    <a:lumOff val="25000"/>
                  </a:schemeClr>
                </a:solidFill>
                <a:latin typeface="微软雅黑" pitchFamily="34" charset="-122"/>
                <a:ea typeface="微软雅黑" pitchFamily="34" charset="-122"/>
              </a:rPr>
              <a:t>支</a:t>
            </a:r>
            <a:r>
              <a:rPr lang="zh-CN" altLang="en-US" sz="2000" dirty="0" smtClean="0">
                <a:solidFill>
                  <a:schemeClr val="tx1">
                    <a:lumMod val="75000"/>
                    <a:lumOff val="25000"/>
                  </a:schemeClr>
                </a:solidFill>
                <a:latin typeface="微软雅黑" pitchFamily="34" charset="-122"/>
                <a:ea typeface="微软雅黑" pitchFamily="34" charset="-122"/>
              </a:rPr>
              <a:t>大学生团队</a:t>
            </a:r>
            <a:r>
              <a:rPr lang="zh-CN" altLang="en-US" sz="2000" dirty="0">
                <a:solidFill>
                  <a:schemeClr val="tx1">
                    <a:lumMod val="75000"/>
                    <a:lumOff val="25000"/>
                  </a:schemeClr>
                </a:solidFill>
                <a:latin typeface="微软雅黑" pitchFamily="34" charset="-122"/>
                <a:ea typeface="微软雅黑" pitchFamily="34" charset="-122"/>
              </a:rPr>
              <a:t>以及港澳地区的 </a:t>
            </a:r>
            <a:r>
              <a:rPr lang="en-US" altLang="zh-CN" sz="2000" dirty="0">
                <a:solidFill>
                  <a:schemeClr val="tx1">
                    <a:lumMod val="75000"/>
                    <a:lumOff val="25000"/>
                  </a:schemeClr>
                </a:solidFill>
                <a:latin typeface="微软雅黑" pitchFamily="34" charset="-122"/>
                <a:ea typeface="微软雅黑" pitchFamily="34" charset="-122"/>
              </a:rPr>
              <a:t>18 </a:t>
            </a:r>
            <a:r>
              <a:rPr lang="zh-CN" altLang="en-US" sz="2000" dirty="0">
                <a:solidFill>
                  <a:schemeClr val="tx1">
                    <a:lumMod val="75000"/>
                    <a:lumOff val="25000"/>
                  </a:schemeClr>
                </a:solidFill>
                <a:latin typeface="微软雅黑" pitchFamily="34" charset="-122"/>
                <a:ea typeface="微软雅黑" pitchFamily="34" charset="-122"/>
              </a:rPr>
              <a:t>支大学生团队角逐金银铜奖。</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692685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七</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第七届竞赛于 </a:t>
            </a:r>
            <a:r>
              <a:rPr lang="en-US" altLang="zh-CN" sz="2000" dirty="0">
                <a:solidFill>
                  <a:schemeClr val="bg1"/>
                </a:solidFill>
                <a:latin typeface="微软雅黑" pitchFamily="34" charset="-122"/>
                <a:ea typeface="微软雅黑" pitchFamily="34" charset="-122"/>
              </a:rPr>
              <a:t>2010 </a:t>
            </a:r>
            <a:r>
              <a:rPr lang="zh-CN" altLang="en-US" sz="2000" dirty="0">
                <a:solidFill>
                  <a:schemeClr val="bg1"/>
                </a:solidFill>
                <a:latin typeface="微软雅黑" pitchFamily="34" charset="-122"/>
                <a:ea typeface="微软雅黑" pitchFamily="34" charset="-122"/>
              </a:rPr>
              <a:t>年在吉林大学举办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504950" y="2846389"/>
            <a:ext cx="8451850" cy="2277034"/>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2010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第七</a:t>
            </a:r>
            <a:r>
              <a:rPr lang="zh-CN" altLang="en-US" sz="2000" dirty="0" smtClean="0">
                <a:solidFill>
                  <a:schemeClr val="tx1">
                    <a:lumMod val="75000"/>
                    <a:lumOff val="25000"/>
                  </a:schemeClr>
                </a:solidFill>
                <a:latin typeface="微软雅黑" pitchFamily="34" charset="-122"/>
                <a:ea typeface="微软雅黑" pitchFamily="34" charset="-122"/>
              </a:rPr>
              <a:t>届“挑战杯”中国</a:t>
            </a:r>
            <a:r>
              <a:rPr lang="zh-CN" altLang="en-US" sz="2000" dirty="0">
                <a:solidFill>
                  <a:schemeClr val="tx1">
                    <a:lumMod val="75000"/>
                    <a:lumOff val="25000"/>
                  </a:schemeClr>
                </a:solidFill>
                <a:latin typeface="微软雅黑" pitchFamily="34" charset="-122"/>
                <a:ea typeface="微软雅黑" pitchFamily="34" charset="-122"/>
              </a:rPr>
              <a:t>大学生创业计划竞赛在吉林大学举办。 本届竞赛</a:t>
            </a:r>
            <a:r>
              <a:rPr lang="zh-CN" altLang="en-US" sz="2000" dirty="0" smtClean="0">
                <a:solidFill>
                  <a:schemeClr val="tx1">
                    <a:lumMod val="75000"/>
                    <a:lumOff val="25000"/>
                  </a:schemeClr>
                </a:solidFill>
                <a:latin typeface="微软雅黑" pitchFamily="34" charset="-122"/>
                <a:ea typeface="微软雅黑" pitchFamily="34" charset="-122"/>
              </a:rPr>
              <a:t>共收到</a:t>
            </a:r>
            <a:r>
              <a:rPr lang="zh-CN" altLang="en-US" sz="2000" dirty="0">
                <a:solidFill>
                  <a:schemeClr val="tx1">
                    <a:lumMod val="75000"/>
                    <a:lumOff val="25000"/>
                  </a:schemeClr>
                </a:solidFill>
                <a:latin typeface="微软雅黑" pitchFamily="34" charset="-122"/>
                <a:ea typeface="微软雅黑" pitchFamily="34" charset="-122"/>
              </a:rPr>
              <a:t>来自全国 </a:t>
            </a:r>
            <a:r>
              <a:rPr lang="en-US" altLang="zh-CN" sz="2000" dirty="0">
                <a:solidFill>
                  <a:schemeClr val="tx1">
                    <a:lumMod val="75000"/>
                    <a:lumOff val="25000"/>
                  </a:schemeClr>
                </a:solidFill>
                <a:latin typeface="微软雅黑" pitchFamily="34" charset="-122"/>
                <a:ea typeface="微软雅黑" pitchFamily="34" charset="-122"/>
              </a:rPr>
              <a:t>374 </a:t>
            </a:r>
            <a:r>
              <a:rPr lang="zh-CN" altLang="en-US" sz="2000" dirty="0">
                <a:solidFill>
                  <a:schemeClr val="tx1">
                    <a:lumMod val="75000"/>
                    <a:lumOff val="25000"/>
                  </a:schemeClr>
                </a:solidFill>
                <a:latin typeface="微软雅黑" pitchFamily="34" charset="-122"/>
                <a:ea typeface="微软雅黑" pitchFamily="34" charset="-122"/>
              </a:rPr>
              <a:t>所高校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含港澳台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的 </a:t>
            </a:r>
            <a:r>
              <a:rPr lang="en-US" altLang="zh-CN" sz="2000" dirty="0">
                <a:solidFill>
                  <a:schemeClr val="tx1">
                    <a:lumMod val="75000"/>
                    <a:lumOff val="25000"/>
                  </a:schemeClr>
                </a:solidFill>
                <a:latin typeface="微软雅黑" pitchFamily="34" charset="-122"/>
                <a:ea typeface="微软雅黑" pitchFamily="34" charset="-122"/>
              </a:rPr>
              <a:t>640 </a:t>
            </a:r>
            <a:r>
              <a:rPr lang="zh-CN" altLang="en-US" sz="2000" dirty="0">
                <a:solidFill>
                  <a:schemeClr val="tx1">
                    <a:lumMod val="75000"/>
                    <a:lumOff val="25000"/>
                  </a:schemeClr>
                </a:solidFill>
                <a:latin typeface="微软雅黑" pitchFamily="34" charset="-122"/>
                <a:ea typeface="微软雅黑" pitchFamily="34" charset="-122"/>
              </a:rPr>
              <a:t>项创业作品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参赛学生达 </a:t>
            </a:r>
            <a:r>
              <a:rPr lang="en-US" altLang="zh-CN" sz="2000" dirty="0">
                <a:solidFill>
                  <a:schemeClr val="tx1">
                    <a:lumMod val="75000"/>
                    <a:lumOff val="25000"/>
                  </a:schemeClr>
                </a:solidFill>
                <a:latin typeface="微软雅黑" pitchFamily="34" charset="-122"/>
                <a:ea typeface="微软雅黑" pitchFamily="34" charset="-122"/>
              </a:rPr>
              <a:t>6000 </a:t>
            </a:r>
            <a:r>
              <a:rPr lang="zh-CN" altLang="en-US" sz="2000" dirty="0">
                <a:solidFill>
                  <a:schemeClr val="tx1">
                    <a:lumMod val="75000"/>
                    <a:lumOff val="25000"/>
                  </a:schemeClr>
                </a:solidFill>
                <a:latin typeface="微软雅黑" pitchFamily="34" charset="-122"/>
                <a:ea typeface="微软雅黑" pitchFamily="34" charset="-122"/>
              </a:rPr>
              <a:t>多名</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比赛不仅</a:t>
            </a:r>
            <a:r>
              <a:rPr lang="zh-CN" altLang="en-US" sz="2000" dirty="0">
                <a:solidFill>
                  <a:schemeClr val="tx1">
                    <a:lumMod val="75000"/>
                    <a:lumOff val="25000"/>
                  </a:schemeClr>
                </a:solidFill>
                <a:latin typeface="微软雅黑" pitchFamily="34" charset="-122"/>
                <a:ea typeface="微软雅黑" pitchFamily="34" charset="-122"/>
              </a:rPr>
              <a:t>要用展板</a:t>
            </a:r>
            <a:r>
              <a:rPr lang="zh-CN" altLang="en-US" sz="2000" dirty="0" smtClean="0">
                <a:solidFill>
                  <a:schemeClr val="tx1">
                    <a:lumMod val="75000"/>
                    <a:lumOff val="25000"/>
                  </a:schemeClr>
                </a:solidFill>
                <a:latin typeface="微软雅黑" pitchFamily="34" charset="-122"/>
                <a:ea typeface="微软雅黑" pitchFamily="34" charset="-122"/>
              </a:rPr>
              <a:t>、实物、资料、幻灯片</a:t>
            </a:r>
            <a:r>
              <a:rPr lang="zh-CN" altLang="en-US" sz="2000" dirty="0">
                <a:solidFill>
                  <a:schemeClr val="tx1">
                    <a:lumMod val="75000"/>
                    <a:lumOff val="25000"/>
                  </a:schemeClr>
                </a:solidFill>
                <a:latin typeface="微软雅黑" pitchFamily="34" charset="-122"/>
                <a:ea typeface="微软雅黑" pitchFamily="34" charset="-122"/>
              </a:rPr>
              <a:t>等答辩形式展示自己的设计成果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而且还要进行</a:t>
            </a:r>
            <a:r>
              <a:rPr lang="zh-CN" altLang="en-US" sz="2000" dirty="0" smtClean="0">
                <a:solidFill>
                  <a:schemeClr val="tx1">
                    <a:lumMod val="75000"/>
                    <a:lumOff val="25000"/>
                  </a:schemeClr>
                </a:solidFill>
                <a:latin typeface="微软雅黑" pitchFamily="34" charset="-122"/>
                <a:ea typeface="微软雅黑" pitchFamily="34" charset="-122"/>
              </a:rPr>
              <a:t>项目计划</a:t>
            </a:r>
            <a:r>
              <a:rPr lang="zh-CN" altLang="en-US" sz="2000" dirty="0">
                <a:solidFill>
                  <a:schemeClr val="tx1">
                    <a:lumMod val="75000"/>
                    <a:lumOff val="25000"/>
                  </a:schemeClr>
                </a:solidFill>
                <a:latin typeface="微软雅黑" pitchFamily="34" charset="-122"/>
                <a:ea typeface="微软雅黑" pitchFamily="34" charset="-122"/>
              </a:rPr>
              <a:t>书评审</a:t>
            </a:r>
            <a:r>
              <a:rPr lang="zh-CN" altLang="en-US" sz="2000" dirty="0" smtClean="0">
                <a:solidFill>
                  <a:schemeClr val="tx1">
                    <a:lumMod val="75000"/>
                    <a:lumOff val="25000"/>
                  </a:schemeClr>
                </a:solidFill>
                <a:latin typeface="微软雅黑" pitchFamily="34" charset="-122"/>
                <a:ea typeface="微软雅黑" pitchFamily="34" charset="-122"/>
              </a:rPr>
              <a:t>、秘密</a:t>
            </a:r>
            <a:r>
              <a:rPr lang="zh-CN" altLang="en-US" sz="2000" dirty="0">
                <a:solidFill>
                  <a:schemeClr val="tx1">
                    <a:lumMod val="75000"/>
                    <a:lumOff val="25000"/>
                  </a:schemeClr>
                </a:solidFill>
                <a:latin typeface="微软雅黑" pitchFamily="34" charset="-122"/>
                <a:ea typeface="微软雅黑" pitchFamily="34" charset="-122"/>
              </a:rPr>
              <a:t>答辩</a:t>
            </a:r>
            <a:r>
              <a:rPr lang="zh-CN" altLang="en-US" sz="2000" dirty="0" smtClean="0">
                <a:solidFill>
                  <a:schemeClr val="tx1">
                    <a:lumMod val="75000"/>
                    <a:lumOff val="25000"/>
                  </a:schemeClr>
                </a:solidFill>
                <a:latin typeface="微软雅黑" pitchFamily="34" charset="-122"/>
                <a:ea typeface="微软雅黑" pitchFamily="34" charset="-122"/>
              </a:rPr>
              <a:t>和“创业之星” </a:t>
            </a:r>
            <a:r>
              <a:rPr lang="zh-CN" altLang="en-US" sz="2000" dirty="0">
                <a:solidFill>
                  <a:schemeClr val="tx1">
                    <a:lumMod val="75000"/>
                    <a:lumOff val="25000"/>
                  </a:schemeClr>
                </a:solidFill>
                <a:latin typeface="微软雅黑" pitchFamily="34" charset="-122"/>
                <a:ea typeface="微软雅黑" pitchFamily="34" charset="-122"/>
              </a:rPr>
              <a:t>网络虚拟运营竞赛。</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871096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“挑战杯” 中国大学生创业计划竞赛历届情况</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55234"/>
            <a:ext cx="6391459" cy="400110"/>
          </a:xfrm>
          <a:prstGeom prst="rect">
            <a:avLst/>
          </a:prstGeom>
        </p:spPr>
        <p:txBody>
          <a:bodyPr wrap="square">
            <a:spAutoFit/>
          </a:bodyPr>
          <a:lstStyle/>
          <a:p>
            <a:r>
              <a:rPr lang="en-US" altLang="zh-CN" sz="2000" dirty="0">
                <a:solidFill>
                  <a:schemeClr val="bg1"/>
                </a:solidFill>
                <a:latin typeface="微软雅黑" pitchFamily="34" charset="-122"/>
                <a:ea typeface="微软雅黑" pitchFamily="34" charset="-122"/>
              </a:rPr>
              <a:t>(</a:t>
            </a:r>
            <a:r>
              <a:rPr lang="zh-CN" altLang="en-US" sz="2000" dirty="0">
                <a:solidFill>
                  <a:schemeClr val="bg1"/>
                </a:solidFill>
                <a:latin typeface="微软雅黑" pitchFamily="34" charset="-122"/>
                <a:ea typeface="微软雅黑" pitchFamily="34" charset="-122"/>
              </a:rPr>
              <a:t>八</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第八届竞赛于 </a:t>
            </a:r>
            <a:r>
              <a:rPr lang="en-US" altLang="zh-CN" sz="2000" dirty="0">
                <a:solidFill>
                  <a:schemeClr val="bg1"/>
                </a:solidFill>
                <a:latin typeface="微软雅黑" pitchFamily="34" charset="-122"/>
                <a:ea typeface="微软雅黑" pitchFamily="34" charset="-122"/>
              </a:rPr>
              <a:t>2012 </a:t>
            </a:r>
            <a:r>
              <a:rPr lang="zh-CN" altLang="en-US" sz="2000" dirty="0">
                <a:solidFill>
                  <a:schemeClr val="bg1"/>
                </a:solidFill>
                <a:latin typeface="微软雅黑" pitchFamily="34" charset="-122"/>
                <a:ea typeface="微软雅黑" pitchFamily="34" charset="-122"/>
              </a:rPr>
              <a:t>年在同济大学举办</a:t>
            </a:r>
            <a:endParaRPr lang="zh-CN" altLang="en-US" sz="2000" dirty="0">
              <a:solidFill>
                <a:schemeClr val="bg1"/>
              </a:solidFill>
              <a:latin typeface="微软雅黑" pitchFamily="34" charset="-122"/>
              <a:ea typeface="微软雅黑" pitchFamily="34" charset="-122"/>
            </a:endParaRPr>
          </a:p>
        </p:txBody>
      </p:sp>
      <p:sp>
        <p:nvSpPr>
          <p:cNvPr id="25" name="矩形 24"/>
          <p:cNvSpPr/>
          <p:nvPr/>
        </p:nvSpPr>
        <p:spPr>
          <a:xfrm>
            <a:off x="1504950" y="2446339"/>
            <a:ext cx="8451850" cy="3046988"/>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2012 </a:t>
            </a:r>
            <a:r>
              <a:rPr lang="zh-CN" altLang="en-US" sz="2000" dirty="0">
                <a:solidFill>
                  <a:schemeClr val="tx1">
                    <a:lumMod val="75000"/>
                    <a:lumOff val="25000"/>
                  </a:schemeClr>
                </a:solidFill>
                <a:latin typeface="微软雅黑" pitchFamily="34" charset="-122"/>
                <a:ea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第八</a:t>
            </a:r>
            <a:r>
              <a:rPr lang="zh-CN" altLang="en-US" sz="2000" dirty="0" smtClean="0">
                <a:solidFill>
                  <a:schemeClr val="tx1">
                    <a:lumMod val="75000"/>
                    <a:lumOff val="25000"/>
                  </a:schemeClr>
                </a:solidFill>
                <a:latin typeface="微软雅黑" pitchFamily="34" charset="-122"/>
                <a:ea typeface="微软雅黑" pitchFamily="34" charset="-122"/>
              </a:rPr>
              <a:t>届“挑战杯”中国</a:t>
            </a:r>
            <a:r>
              <a:rPr lang="zh-CN" altLang="en-US" sz="2000" dirty="0">
                <a:solidFill>
                  <a:schemeClr val="tx1">
                    <a:lumMod val="75000"/>
                    <a:lumOff val="25000"/>
                  </a:schemeClr>
                </a:solidFill>
                <a:latin typeface="微软雅黑" pitchFamily="34" charset="-122"/>
                <a:ea typeface="微软雅黑" pitchFamily="34" charset="-122"/>
              </a:rPr>
              <a:t>大学生创业计划竞赛在同济大学举办。 本届参赛</a:t>
            </a:r>
            <a:r>
              <a:rPr lang="zh-CN" altLang="en-US" sz="2000" dirty="0" smtClean="0">
                <a:solidFill>
                  <a:schemeClr val="tx1">
                    <a:lumMod val="75000"/>
                    <a:lumOff val="25000"/>
                  </a:schemeClr>
                </a:solidFill>
                <a:latin typeface="微软雅黑" pitchFamily="34" charset="-122"/>
                <a:ea typeface="微软雅黑" pitchFamily="34" charset="-122"/>
              </a:rPr>
              <a:t>作品</a:t>
            </a:r>
            <a:r>
              <a:rPr lang="zh-CN" altLang="en-US" sz="2000" dirty="0">
                <a:solidFill>
                  <a:schemeClr val="tx1">
                    <a:lumMod val="75000"/>
                    <a:lumOff val="25000"/>
                  </a:schemeClr>
                </a:solidFill>
                <a:latin typeface="微软雅黑" pitchFamily="34" charset="-122"/>
                <a:ea typeface="微软雅黑" pitchFamily="34" charset="-122"/>
              </a:rPr>
              <a:t>首次被</a:t>
            </a:r>
            <a:r>
              <a:rPr lang="zh-CN" altLang="en-US" sz="2000" dirty="0" smtClean="0">
                <a:solidFill>
                  <a:schemeClr val="tx1">
                    <a:lumMod val="75000"/>
                    <a:lumOff val="25000"/>
                  </a:schemeClr>
                </a:solidFill>
                <a:latin typeface="微软雅黑" pitchFamily="34" charset="-122"/>
                <a:ea typeface="微软雅黑" pitchFamily="34" charset="-122"/>
              </a:rPr>
              <a:t>分为“已创业”和“未创业”两</a:t>
            </a:r>
            <a:r>
              <a:rPr lang="zh-CN" altLang="en-US" sz="2000" dirty="0">
                <a:solidFill>
                  <a:schemeClr val="tx1">
                    <a:lumMod val="75000"/>
                    <a:lumOff val="25000"/>
                  </a:schemeClr>
                </a:solidFill>
                <a:latin typeface="微软雅黑" pitchFamily="34" charset="-122"/>
                <a:ea typeface="微软雅黑" pitchFamily="34" charset="-122"/>
              </a:rPr>
              <a:t>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并实行校</a:t>
            </a:r>
            <a:r>
              <a:rPr lang="zh-CN" altLang="en-US" sz="2000" dirty="0" smtClean="0">
                <a:solidFill>
                  <a:schemeClr val="tx1">
                    <a:lumMod val="75000"/>
                    <a:lumOff val="25000"/>
                  </a:schemeClr>
                </a:solidFill>
                <a:latin typeface="微软雅黑" pitchFamily="34" charset="-122"/>
                <a:ea typeface="微软雅黑" pitchFamily="34" charset="-122"/>
              </a:rPr>
              <a:t>、省、全国</a:t>
            </a:r>
            <a:r>
              <a:rPr lang="zh-CN" altLang="en-US" sz="2000" dirty="0">
                <a:solidFill>
                  <a:schemeClr val="tx1">
                    <a:lumMod val="75000"/>
                    <a:lumOff val="25000"/>
                  </a:schemeClr>
                </a:solidFill>
                <a:latin typeface="微软雅黑" pitchFamily="34" charset="-122"/>
                <a:ea typeface="微软雅黑" pitchFamily="34" charset="-122"/>
              </a:rPr>
              <a:t>逐级报备制度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力求进一步</a:t>
            </a:r>
            <a:r>
              <a:rPr lang="zh-CN" altLang="en-US" sz="2000" dirty="0">
                <a:solidFill>
                  <a:schemeClr val="tx1">
                    <a:lumMod val="75000"/>
                    <a:lumOff val="25000"/>
                  </a:schemeClr>
                </a:solidFill>
                <a:latin typeface="微软雅黑" pitchFamily="34" charset="-122"/>
                <a:ea typeface="微软雅黑" pitchFamily="34" charset="-122"/>
              </a:rPr>
              <a:t>突出竞赛设计的科学性与竞赛作品的实用性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即在主体赛事中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对于已创业类</a:t>
            </a:r>
            <a:r>
              <a:rPr lang="zh-CN" altLang="en-US" sz="2000" dirty="0" smtClean="0">
                <a:solidFill>
                  <a:schemeClr val="tx1">
                    <a:lumMod val="75000"/>
                    <a:lumOff val="25000"/>
                  </a:schemeClr>
                </a:solidFill>
                <a:latin typeface="微软雅黑" pitchFamily="34" charset="-122"/>
                <a:ea typeface="微软雅黑" pitchFamily="34" charset="-122"/>
              </a:rPr>
              <a:t>作品的</a:t>
            </a:r>
            <a:r>
              <a:rPr lang="zh-CN" altLang="en-US" sz="2000" dirty="0">
                <a:solidFill>
                  <a:schemeClr val="tx1">
                    <a:lumMod val="75000"/>
                    <a:lumOff val="25000"/>
                  </a:schemeClr>
                </a:solidFill>
                <a:latin typeface="微软雅黑" pitchFamily="34" charset="-122"/>
                <a:ea typeface="微软雅黑" pitchFamily="34" charset="-122"/>
              </a:rPr>
              <a:t>考察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将更加注重商业运营效果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而对于未创业类作品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则更加注重市场发展潜力</a:t>
            </a:r>
            <a:r>
              <a:rPr lang="zh-CN" altLang="en-US" sz="2000" dirty="0" smtClean="0">
                <a:solidFill>
                  <a:schemeClr val="tx1">
                    <a:lumMod val="75000"/>
                    <a:lumOff val="25000"/>
                  </a:schemeClr>
                </a:solidFill>
                <a:latin typeface="微软雅黑" pitchFamily="34" charset="-122"/>
                <a:ea typeface="微软雅黑" pitchFamily="34" charset="-122"/>
              </a:rPr>
              <a:t>。评审</a:t>
            </a:r>
            <a:r>
              <a:rPr lang="zh-CN" altLang="en-US" sz="2000" dirty="0">
                <a:solidFill>
                  <a:schemeClr val="tx1">
                    <a:lumMod val="75000"/>
                    <a:lumOff val="25000"/>
                  </a:schemeClr>
                </a:solidFill>
                <a:latin typeface="微软雅黑" pitchFamily="34" charset="-122"/>
                <a:ea typeface="微软雅黑" pitchFamily="34" charset="-122"/>
              </a:rPr>
              <a:t>专家聘请风险投资专家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不再聘请高校专家。</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2012 </a:t>
            </a:r>
            <a:r>
              <a:rPr lang="zh-CN" altLang="en-US" sz="2000" dirty="0">
                <a:solidFill>
                  <a:schemeClr val="tx1">
                    <a:lumMod val="75000"/>
                    <a:lumOff val="25000"/>
                  </a:schemeClr>
                </a:solidFill>
                <a:latin typeface="微软雅黑" pitchFamily="34" charset="-122"/>
                <a:ea typeface="微软雅黑" pitchFamily="34" charset="-122"/>
              </a:rPr>
              <a:t>年后</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挑战杯</a:t>
            </a:r>
            <a:r>
              <a:rPr lang="zh-CN" altLang="en-US" sz="2000" dirty="0" smtClean="0">
                <a:solidFill>
                  <a:schemeClr val="tx1">
                    <a:lumMod val="75000"/>
                    <a:lumOff val="25000"/>
                  </a:schemeClr>
                </a:solidFill>
                <a:latin typeface="微软雅黑" pitchFamily="34" charset="-122"/>
                <a:ea typeface="微软雅黑" pitchFamily="34" charset="-122"/>
              </a:rPr>
              <a:t>”中国</a:t>
            </a:r>
            <a:r>
              <a:rPr lang="zh-CN" altLang="en-US" sz="2000" dirty="0">
                <a:solidFill>
                  <a:schemeClr val="tx1">
                    <a:lumMod val="75000"/>
                    <a:lumOff val="25000"/>
                  </a:schemeClr>
                </a:solidFill>
                <a:latin typeface="微软雅黑" pitchFamily="34" charset="-122"/>
                <a:ea typeface="微软雅黑" pitchFamily="34" charset="-122"/>
              </a:rPr>
              <a:t>大学生创业计划竞赛</a:t>
            </a:r>
            <a:r>
              <a:rPr lang="zh-CN" altLang="en-US" sz="2000" dirty="0" smtClean="0">
                <a:solidFill>
                  <a:schemeClr val="tx1">
                    <a:lumMod val="75000"/>
                    <a:lumOff val="25000"/>
                  </a:schemeClr>
                </a:solidFill>
                <a:latin typeface="微软雅黑" pitchFamily="34" charset="-122"/>
                <a:ea typeface="微软雅黑" pitchFamily="34" charset="-122"/>
              </a:rPr>
              <a:t>纳入“创青春”全国</a:t>
            </a:r>
            <a:r>
              <a:rPr lang="zh-CN" altLang="en-US" sz="2000" dirty="0">
                <a:solidFill>
                  <a:schemeClr val="tx1">
                    <a:lumMod val="75000"/>
                    <a:lumOff val="25000"/>
                  </a:schemeClr>
                </a:solidFill>
                <a:latin typeface="微软雅黑" pitchFamily="34" charset="-122"/>
                <a:ea typeface="微软雅黑" pitchFamily="34" charset="-122"/>
              </a:rPr>
              <a:t>大学生</a:t>
            </a:r>
            <a:r>
              <a:rPr lang="zh-CN" altLang="en-US" sz="2000" dirty="0" smtClean="0">
                <a:solidFill>
                  <a:schemeClr val="tx1">
                    <a:lumMod val="75000"/>
                    <a:lumOff val="25000"/>
                  </a:schemeClr>
                </a:solidFill>
                <a:latin typeface="微软雅黑" pitchFamily="34" charset="-122"/>
                <a:ea typeface="微软雅黑" pitchFamily="34" charset="-122"/>
              </a:rPr>
              <a:t>创业大赛</a:t>
            </a:r>
            <a:r>
              <a:rPr lang="zh-CN" altLang="en-US"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8650020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552450" y="1991122"/>
            <a:ext cx="11093449" cy="42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山里娃的创业</a:t>
            </a:r>
            <a:r>
              <a:rPr lang="zh-CN" altLang="en-US" b="1" dirty="0" smtClean="0">
                <a:solidFill>
                  <a:srgbClr val="FF0000"/>
                </a:solidFill>
                <a:latin typeface="微软雅黑" pitchFamily="34" charset="-122"/>
                <a:ea typeface="微软雅黑" pitchFamily="34" charset="-122"/>
                <a:sym typeface="微软雅黑" pitchFamily="34" charset="-122"/>
              </a:rPr>
              <a:t>故事</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张建贵是贵州遵义团溪镇一座深山里的孩子</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家里贫穷</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温饱问题尚未解决</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但他</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立志</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走出大山</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。依靠</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老师和亲戚朋友的经济资助加之自己拼命努力学习</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2009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年他以优异</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成绩</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考上西南大学</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。为了</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能在重庆留下来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在学习之余</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他开始了他的创业梦。</a:t>
            </a: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在来重庆的第三天</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张建贵去北碚城区批发市场</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用半年学费买了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15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套棉被</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新生开学</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张建贵用三天时间售出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13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套棉被</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净赚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1270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元</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。随后</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他加入学校创业协会</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锻炼自己</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并邀请同乡联手送外卖</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每月赚取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3000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多元</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。大</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二时</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张建贵和同学在南区</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美食城</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开了一家广告工作室</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后以失败告终</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。第一次</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实体创业</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尽管失败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但终究踏出了</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第一步。大</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二下学期</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张建贵与创业协会同学李明慧共同创办了培训学校</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并组建了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80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余</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人的</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师资团队</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很快</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张建贵分得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7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万元回报</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。利用</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这笔本钱</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张建贵不断拓展领域</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西南</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大学南园美食城开水吧</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在杏园美食街开快餐超市</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在四川资阳投资培训学校</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年收入超过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300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万元。</a:t>
            </a: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事业成功的同时</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各种荣誉也纷至沓来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张建贵曾担任重庆市大学生创业联盟主席</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获</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评共青团重庆市委 “创业先锋”</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。自己</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走过的每一步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张建贵都会写进回忆录</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他</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取名为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山里娃的创业故事</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992011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第五节  </a:t>
            </a:r>
            <a:r>
              <a:rPr lang="zh-CN" altLang="en-US" sz="3200" b="1" dirty="0">
                <a:solidFill>
                  <a:schemeClr val="accent1"/>
                </a:solidFill>
                <a:latin typeface="微软雅黑" pitchFamily="34" charset="-122"/>
                <a:ea typeface="微软雅黑" pitchFamily="34" charset="-122"/>
              </a:rPr>
              <a:t>“创青春” 大学生创业</a:t>
            </a:r>
            <a:r>
              <a:rPr lang="zh-CN" altLang="en-US" sz="3200" b="1" dirty="0" smtClean="0">
                <a:solidFill>
                  <a:schemeClr val="accent1"/>
                </a:solidFill>
                <a:latin typeface="微软雅黑" pitchFamily="34" charset="-122"/>
                <a:ea typeface="微软雅黑" pitchFamily="34" charset="-122"/>
              </a:rPr>
              <a:t>大赛</a:t>
            </a:r>
            <a:endParaRPr lang="zh-CN" altLang="en-US"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05</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606582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295886" y="4579066"/>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231102"/>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以“</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中国梦</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创业梦</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我的梦</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”为主题</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以增强大学生创新</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、创意、创造</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 创业的意识和能力为重点</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以深化大学生创业</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实践为</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导向</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着力打造权威性高</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、影响面</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广</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、带动</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力大的全国大学生创业大赛。</a:t>
            </a:r>
            <a:endPar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555750" y="1741785"/>
            <a:ext cx="375920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自 </a:t>
            </a:r>
            <a:r>
              <a:rPr lang="en-US" altLang="zh-CN" sz="2000" dirty="0">
                <a:solidFill>
                  <a:schemeClr val="bg1"/>
                </a:solidFill>
                <a:latin typeface="微软雅黑" pitchFamily="34" charset="-122"/>
                <a:ea typeface="微软雅黑" pitchFamily="34" charset="-122"/>
              </a:rPr>
              <a:t>2014 </a:t>
            </a:r>
            <a:r>
              <a:rPr lang="zh-CN" altLang="en-US" sz="2000" dirty="0">
                <a:solidFill>
                  <a:schemeClr val="bg1"/>
                </a:solidFill>
                <a:latin typeface="微软雅黑" pitchFamily="34" charset="-122"/>
                <a:ea typeface="微软雅黑" pitchFamily="34" charset="-122"/>
              </a:rPr>
              <a:t>年起共同组织</a:t>
            </a:r>
            <a:r>
              <a:rPr lang="zh-CN" altLang="en-US" sz="2000" dirty="0" smtClean="0">
                <a:solidFill>
                  <a:schemeClr val="bg1"/>
                </a:solidFill>
                <a:latin typeface="微软雅黑" pitchFamily="34" charset="-122"/>
                <a:ea typeface="微软雅黑" pitchFamily="34" charset="-122"/>
              </a:rPr>
              <a:t>开展“创青春” </a:t>
            </a:r>
            <a:r>
              <a:rPr lang="zh-CN" altLang="en-US" sz="2000" dirty="0">
                <a:solidFill>
                  <a:schemeClr val="bg1"/>
                </a:solidFill>
                <a:latin typeface="微软雅黑" pitchFamily="34" charset="-122"/>
                <a:ea typeface="微软雅黑" pitchFamily="34" charset="-122"/>
              </a:rPr>
              <a:t>全国大学生创业大赛</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每两年举办一次。</a:t>
            </a:r>
            <a:endParaRPr lang="zh-CN" altLang="en-US" sz="2000" dirty="0">
              <a:solidFill>
                <a:schemeClr val="bg1"/>
              </a:solidFill>
              <a:latin typeface="微软雅黑" pitchFamily="34" charset="-122"/>
              <a:ea typeface="微软雅黑" pitchFamily="34" charset="-122"/>
            </a:endParaRPr>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en-US" altLang="zh-CN" sz="2400" b="1" dirty="0">
                <a:solidFill>
                  <a:schemeClr val="tx1">
                    <a:lumMod val="75000"/>
                    <a:lumOff val="25000"/>
                  </a:schemeClr>
                </a:solidFill>
                <a:latin typeface="微软雅黑" pitchFamily="34" charset="-122"/>
                <a:ea typeface="微软雅黑" pitchFamily="34" charset="-122"/>
              </a:rPr>
              <a:t>2014 </a:t>
            </a:r>
            <a:r>
              <a:rPr lang="zh-CN" altLang="en-US" sz="2400" b="1" dirty="0">
                <a:solidFill>
                  <a:schemeClr val="tx1">
                    <a:lumMod val="75000"/>
                    <a:lumOff val="25000"/>
                  </a:schemeClr>
                </a:solidFill>
                <a:latin typeface="微软雅黑" pitchFamily="34" charset="-122"/>
                <a:ea typeface="微软雅黑" pitchFamily="34" charset="-122"/>
              </a:rPr>
              <a:t>年 “创青春” 全国大学生创业大赛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178567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80841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77615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705152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844965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529590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94017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65003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65363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2</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700856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3</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429790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1</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100" y="1860816"/>
            <a:ext cx="3516313" cy="190770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以大赛为带动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将大学生的创业梦与中国梦有机结合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打造可</a:t>
            </a:r>
            <a:r>
              <a:rPr lang="zh-CN" altLang="en-US" sz="2000" dirty="0" smtClean="0">
                <a:solidFill>
                  <a:schemeClr val="tx1">
                    <a:lumMod val="75000"/>
                    <a:lumOff val="25000"/>
                  </a:schemeClr>
                </a:solidFill>
                <a:latin typeface="微软雅黑" pitchFamily="34" charset="-122"/>
                <a:ea typeface="微软雅黑" pitchFamily="34" charset="-122"/>
              </a:rPr>
              <a:t>深入</a:t>
            </a:r>
            <a:r>
              <a:rPr lang="zh-CN" altLang="en-US" sz="2000" dirty="0">
                <a:solidFill>
                  <a:schemeClr val="tx1">
                    <a:lumMod val="75000"/>
                    <a:lumOff val="25000"/>
                  </a:schemeClr>
                </a:solidFill>
                <a:latin typeface="微软雅黑" pitchFamily="34" charset="-122"/>
                <a:ea typeface="微软雅黑" pitchFamily="34" charset="-122"/>
              </a:rPr>
              <a:t>持久</a:t>
            </a:r>
            <a:r>
              <a:rPr lang="zh-CN" altLang="en-US" sz="2000" dirty="0" smtClean="0">
                <a:solidFill>
                  <a:schemeClr val="tx1">
                    <a:lumMod val="75000"/>
                    <a:lumOff val="25000"/>
                  </a:schemeClr>
                </a:solidFill>
                <a:latin typeface="微软雅黑" pitchFamily="34" charset="-122"/>
                <a:ea typeface="微软雅黑" pitchFamily="34" charset="-122"/>
              </a:rPr>
              <a:t>开展“</a:t>
            </a:r>
            <a:r>
              <a:rPr lang="zh-CN" altLang="en-US" sz="2000" dirty="0">
                <a:solidFill>
                  <a:schemeClr val="tx1">
                    <a:lumMod val="75000"/>
                    <a:lumOff val="25000"/>
                  </a:schemeClr>
                </a:solidFill>
                <a:latin typeface="微软雅黑" pitchFamily="34" charset="-122"/>
                <a:ea typeface="微软雅黑" pitchFamily="34" charset="-122"/>
              </a:rPr>
              <a:t>我的中国梦</a:t>
            </a:r>
            <a:r>
              <a:rPr lang="zh-CN" altLang="en-US" sz="2000" dirty="0" smtClean="0">
                <a:solidFill>
                  <a:schemeClr val="tx1">
                    <a:lumMod val="75000"/>
                    <a:lumOff val="25000"/>
                  </a:schemeClr>
                </a:solidFill>
                <a:latin typeface="微软雅黑" pitchFamily="34" charset="-122"/>
                <a:ea typeface="微软雅黑" pitchFamily="34" charset="-122"/>
              </a:rPr>
              <a:t>”主题</a:t>
            </a:r>
            <a:r>
              <a:rPr lang="zh-CN" altLang="en-US" sz="2000" dirty="0">
                <a:solidFill>
                  <a:schemeClr val="tx1">
                    <a:lumMod val="75000"/>
                    <a:lumOff val="25000"/>
                  </a:schemeClr>
                </a:solidFill>
                <a:latin typeface="微软雅黑" pitchFamily="34" charset="-122"/>
                <a:ea typeface="微软雅黑" pitchFamily="34" charset="-122"/>
              </a:rPr>
              <a:t>教育实践活动的有效载体</a:t>
            </a:r>
            <a:r>
              <a:rPr lang="en-US" altLang="zh-CN" sz="2000" dirty="0">
                <a:solidFill>
                  <a:schemeClr val="tx1">
                    <a:lumMod val="75000"/>
                    <a:lumOff val="25000"/>
                  </a:schemeClr>
                </a:solidFill>
                <a:latin typeface="微软雅黑" pitchFamily="34" charset="-122"/>
                <a:ea typeface="微软雅黑" pitchFamily="34" charset="-122"/>
              </a:rPr>
              <a:t>; </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556499" y="1215109"/>
            <a:ext cx="3886201" cy="1200329"/>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将激发创业与促进就业有机</a:t>
            </a:r>
            <a:r>
              <a:rPr lang="zh-CN" altLang="en-US" sz="2000" dirty="0" smtClean="0">
                <a:solidFill>
                  <a:schemeClr val="tx1">
                    <a:lumMod val="75000"/>
                    <a:lumOff val="25000"/>
                  </a:schemeClr>
                </a:solidFill>
                <a:latin typeface="微软雅黑" pitchFamily="34" charset="-122"/>
                <a:ea typeface="微软雅黑" pitchFamily="34" charset="-122"/>
              </a:rPr>
              <a:t>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打造整合资源</a:t>
            </a:r>
            <a:r>
              <a:rPr lang="zh-CN" altLang="en-US" sz="2000" dirty="0" smtClean="0">
                <a:solidFill>
                  <a:schemeClr val="tx1">
                    <a:lumMod val="75000"/>
                    <a:lumOff val="25000"/>
                  </a:schemeClr>
                </a:solidFill>
                <a:latin typeface="微软雅黑" pitchFamily="34" charset="-122"/>
                <a:ea typeface="微软雅黑" pitchFamily="34" charset="-122"/>
              </a:rPr>
              <a:t>、服务</a:t>
            </a:r>
            <a:r>
              <a:rPr lang="zh-CN" altLang="en-US" sz="2000" dirty="0">
                <a:solidFill>
                  <a:schemeClr val="tx1">
                    <a:lumMod val="75000"/>
                    <a:lumOff val="25000"/>
                  </a:schemeClr>
                </a:solidFill>
                <a:latin typeface="微软雅黑" pitchFamily="34" charset="-122"/>
                <a:ea typeface="微软雅黑" pitchFamily="34" charset="-122"/>
              </a:rPr>
              <a:t>大学生创业就业的工作体系和特色阵地</a:t>
            </a:r>
            <a:r>
              <a:rPr lang="en-US" altLang="zh-CN" sz="2000" dirty="0">
                <a:solidFill>
                  <a:schemeClr val="tx1">
                    <a:lumMod val="75000"/>
                    <a:lumOff val="25000"/>
                  </a:schemeClr>
                </a:solidFill>
                <a:latin typeface="微软雅黑" pitchFamily="34" charset="-122"/>
                <a:ea typeface="微软雅黑" pitchFamily="34" charset="-122"/>
              </a:rPr>
              <a:t>; </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8692243" y="3964093"/>
            <a:ext cx="3162300"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将创业引导与立德</a:t>
            </a:r>
            <a:r>
              <a:rPr lang="zh-CN" altLang="en-US" sz="2000" dirty="0" smtClean="0">
                <a:solidFill>
                  <a:schemeClr val="tx1">
                    <a:lumMod val="75000"/>
                    <a:lumOff val="25000"/>
                  </a:schemeClr>
                </a:solidFill>
                <a:latin typeface="微软雅黑" pitchFamily="34" charset="-122"/>
                <a:ea typeface="微软雅黑" pitchFamily="34" charset="-122"/>
              </a:rPr>
              <a:t>树人有机</a:t>
            </a:r>
            <a:r>
              <a:rPr lang="zh-CN" altLang="en-US" sz="2000" dirty="0">
                <a:solidFill>
                  <a:schemeClr val="tx1">
                    <a:lumMod val="75000"/>
                    <a:lumOff val="25000"/>
                  </a:schemeClr>
                </a:solidFill>
                <a:latin typeface="微软雅黑" pitchFamily="34" charset="-122"/>
                <a:ea typeface="微软雅黑" pitchFamily="34" charset="-122"/>
              </a:rPr>
              <a:t>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打造增强大学生社会责任感</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精神</a:t>
            </a:r>
            <a:r>
              <a:rPr lang="zh-CN" altLang="en-US" sz="2000" dirty="0" smtClean="0">
                <a:solidFill>
                  <a:schemeClr val="tx1">
                    <a:lumMod val="75000"/>
                    <a:lumOff val="25000"/>
                  </a:schemeClr>
                </a:solidFill>
                <a:latin typeface="微软雅黑" pitchFamily="34" charset="-122"/>
                <a:ea typeface="微软雅黑" pitchFamily="34" charset="-122"/>
              </a:rPr>
              <a:t>、实践</a:t>
            </a:r>
            <a:r>
              <a:rPr lang="zh-CN" altLang="en-US" sz="2000" dirty="0">
                <a:solidFill>
                  <a:schemeClr val="tx1">
                    <a:lumMod val="75000"/>
                    <a:lumOff val="25000"/>
                  </a:schemeClr>
                </a:solidFill>
                <a:latin typeface="微软雅黑" pitchFamily="34" charset="-122"/>
                <a:ea typeface="微软雅黑" pitchFamily="34" charset="-122"/>
              </a:rPr>
              <a:t>能力的有形工作平台。</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52191" y="954243"/>
            <a:ext cx="2836033" cy="430374"/>
          </a:xfrm>
          <a:prstGeom prst="rect">
            <a:avLst/>
          </a:prstGeom>
        </p:spPr>
        <p:txBody>
          <a:bodyPr wrap="non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大赛的总体思路是</a:t>
            </a:r>
            <a:r>
              <a:rPr lang="en-US" altLang="zh-CN" sz="2000" dirty="0">
                <a:solidFill>
                  <a:schemeClr val="tx1">
                    <a:lumMod val="75000"/>
                    <a:lumOff val="25000"/>
                  </a:schemeClr>
                </a:solidFill>
                <a:latin typeface="微软雅黑" pitchFamily="34" charset="-122"/>
                <a:ea typeface="微软雅黑" pitchFamily="34" charset="-122"/>
              </a:rPr>
              <a:t>: </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0"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en-US" altLang="zh-CN" sz="2400" b="1" dirty="0">
                <a:solidFill>
                  <a:schemeClr val="tx1">
                    <a:lumMod val="75000"/>
                    <a:lumOff val="25000"/>
                  </a:schemeClr>
                </a:solidFill>
                <a:latin typeface="微软雅黑" pitchFamily="34" charset="-122"/>
                <a:ea typeface="微软雅黑" pitchFamily="34" charset="-122"/>
              </a:rPr>
              <a:t>2014 </a:t>
            </a:r>
            <a:r>
              <a:rPr lang="zh-CN" altLang="en-US" sz="2400" b="1" dirty="0">
                <a:solidFill>
                  <a:schemeClr val="tx1">
                    <a:lumMod val="75000"/>
                    <a:lumOff val="25000"/>
                  </a:schemeClr>
                </a:solidFill>
                <a:latin typeface="微软雅黑" pitchFamily="34" charset="-122"/>
                <a:ea typeface="微软雅黑" pitchFamily="34" charset="-122"/>
              </a:rPr>
              <a:t>年 “创青春” 全国大学生创业大赛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346115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825137" y="1742664"/>
            <a:ext cx="2479580" cy="89893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2" name="TextBox 31"/>
          <p:cNvSpPr txBox="1"/>
          <p:nvPr/>
        </p:nvSpPr>
        <p:spPr>
          <a:xfrm>
            <a:off x="1831647" y="1866289"/>
            <a:ext cx="2422853" cy="677114"/>
          </a:xfrm>
          <a:prstGeom prst="rect">
            <a:avLst/>
          </a:prstGeom>
          <a:noFill/>
        </p:spPr>
        <p:txBody>
          <a:bodyPr wrap="square" lIns="121926" tIns="60963" rIns="121926" bIns="60963" rtlCol="0">
            <a:spAutoFit/>
          </a:bodyPr>
          <a:lstStyle/>
          <a:p>
            <a:pPr algn="ctr"/>
            <a:r>
              <a:rPr lang="zh-CN" altLang="en-US" dirty="0">
                <a:solidFill>
                  <a:schemeClr val="bg1"/>
                </a:solidFill>
                <a:latin typeface="微软雅黑"/>
                <a:ea typeface="微软雅黑"/>
                <a:cs typeface="+mn-ea"/>
                <a:sym typeface="微软雅黑"/>
              </a:rPr>
              <a:t>第九届 “挑战杯” 大学生创业计划竞赛</a:t>
            </a:r>
            <a:endParaRPr lang="zh-CN" altLang="en-US" dirty="0">
              <a:solidFill>
                <a:schemeClr val="bg1"/>
              </a:solidFill>
              <a:latin typeface="微软雅黑"/>
              <a:ea typeface="微软雅黑"/>
              <a:cs typeface="+mn-ea"/>
              <a:sym typeface="微软雅黑"/>
            </a:endParaRPr>
          </a:p>
        </p:txBody>
      </p:sp>
      <p:sp>
        <p:nvSpPr>
          <p:cNvPr id="33" name="TextBox 32"/>
          <p:cNvSpPr txBox="1"/>
          <p:nvPr/>
        </p:nvSpPr>
        <p:spPr>
          <a:xfrm>
            <a:off x="1712428" y="2880584"/>
            <a:ext cx="2688299" cy="1938485"/>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面向高等学校在校学生</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以</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商业</a:t>
            </a:r>
            <a:r>
              <a:rPr lang="zh-CN" altLang="en-US" sz="2000" dirty="0">
                <a:solidFill>
                  <a:schemeClr val="tx1">
                    <a:lumMod val="75000"/>
                    <a:lumOff val="25000"/>
                  </a:schemeClr>
                </a:solidFill>
                <a:latin typeface="微软雅黑" pitchFamily="34" charset="-122"/>
                <a:ea typeface="微软雅黑" pitchFamily="34" charset="-122"/>
                <a:sym typeface="微软雅黑"/>
              </a:rPr>
              <a:t>计划书评审</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、现场</a:t>
            </a:r>
            <a:r>
              <a:rPr lang="zh-CN" altLang="en-US" sz="2000" dirty="0">
                <a:solidFill>
                  <a:schemeClr val="tx1">
                    <a:lumMod val="75000"/>
                    <a:lumOff val="25000"/>
                  </a:schemeClr>
                </a:solidFill>
                <a:latin typeface="微软雅黑" pitchFamily="34" charset="-122"/>
                <a:ea typeface="微软雅黑" pitchFamily="34" charset="-122"/>
                <a:sym typeface="微软雅黑"/>
              </a:rPr>
              <a:t>答辩等作为参赛项目的主要评价内容</a:t>
            </a:r>
            <a:r>
              <a:rPr lang="en-US" altLang="zh-CN" sz="2000" dirty="0">
                <a:solidFill>
                  <a:schemeClr val="tx1">
                    <a:lumMod val="75000"/>
                    <a:lumOff val="25000"/>
                  </a:schemeClr>
                </a:solidFill>
                <a:latin typeface="微软雅黑" pitchFamily="34" charset="-122"/>
                <a:ea typeface="微软雅黑" pitchFamily="34" charset="-122"/>
                <a:sym typeface="微软雅黑"/>
              </a:rPr>
              <a:t>;</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34" name="矩形 33"/>
          <p:cNvSpPr/>
          <p:nvPr/>
        </p:nvSpPr>
        <p:spPr>
          <a:xfrm>
            <a:off x="4899193" y="1732052"/>
            <a:ext cx="2479580" cy="9095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5" name="TextBox 34"/>
          <p:cNvSpPr txBox="1"/>
          <p:nvPr/>
        </p:nvSpPr>
        <p:spPr>
          <a:xfrm>
            <a:off x="5208434" y="1985691"/>
            <a:ext cx="1862060" cy="400116"/>
          </a:xfrm>
          <a:prstGeom prst="rect">
            <a:avLst/>
          </a:prstGeom>
          <a:noFill/>
        </p:spPr>
        <p:txBody>
          <a:bodyPr wrap="none" lIns="121926" tIns="60963" rIns="121926" bIns="60963" rtlCol="0">
            <a:spAutoFit/>
          </a:bodyPr>
          <a:lstStyle/>
          <a:p>
            <a:r>
              <a:rPr lang="zh-CN" altLang="en-US" dirty="0">
                <a:solidFill>
                  <a:schemeClr val="bg1"/>
                </a:solidFill>
                <a:latin typeface="微软雅黑"/>
                <a:ea typeface="微软雅黑"/>
                <a:cs typeface="+mn-ea"/>
                <a:sym typeface="微软雅黑"/>
              </a:rPr>
              <a:t>创业实践挑战赛</a:t>
            </a:r>
            <a:endParaRPr lang="zh-CN" altLang="en-US" dirty="0">
              <a:solidFill>
                <a:schemeClr val="bg1"/>
              </a:solidFill>
              <a:latin typeface="微软雅黑"/>
              <a:ea typeface="微软雅黑"/>
              <a:cs typeface="+mn-ea"/>
              <a:sym typeface="微软雅黑"/>
            </a:endParaRPr>
          </a:p>
        </p:txBody>
      </p:sp>
      <p:sp>
        <p:nvSpPr>
          <p:cNvPr id="36" name="矩形 35"/>
          <p:cNvSpPr/>
          <p:nvPr/>
        </p:nvSpPr>
        <p:spPr>
          <a:xfrm>
            <a:off x="7971604" y="1725341"/>
            <a:ext cx="2734495" cy="9162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7" name="TextBox 36"/>
          <p:cNvSpPr txBox="1"/>
          <p:nvPr/>
        </p:nvSpPr>
        <p:spPr>
          <a:xfrm>
            <a:off x="8499983" y="1976127"/>
            <a:ext cx="1691767" cy="400116"/>
          </a:xfrm>
          <a:prstGeom prst="rect">
            <a:avLst/>
          </a:prstGeom>
          <a:noFill/>
        </p:spPr>
        <p:txBody>
          <a:bodyPr wrap="square" lIns="121926" tIns="60963" rIns="121926" bIns="60963" rtlCol="0">
            <a:spAutoFit/>
          </a:bodyPr>
          <a:lstStyle/>
          <a:p>
            <a:r>
              <a:rPr lang="zh-CN" altLang="en-US" dirty="0">
                <a:solidFill>
                  <a:schemeClr val="bg1"/>
                </a:solidFill>
                <a:latin typeface="微软雅黑"/>
                <a:ea typeface="微软雅黑"/>
                <a:cs typeface="+mn-ea"/>
                <a:sym typeface="微软雅黑"/>
              </a:rPr>
              <a:t>公益创业赛</a:t>
            </a:r>
            <a:endParaRPr lang="zh-CN" altLang="en-US" dirty="0">
              <a:solidFill>
                <a:schemeClr val="bg1"/>
              </a:solidFill>
              <a:latin typeface="微软雅黑"/>
              <a:ea typeface="微软雅黑"/>
              <a:cs typeface="+mn-ea"/>
              <a:sym typeface="微软雅黑"/>
            </a:endParaRPr>
          </a:p>
        </p:txBody>
      </p:sp>
      <p:sp>
        <p:nvSpPr>
          <p:cNvPr id="38" name="TextBox 37"/>
          <p:cNvSpPr txBox="1"/>
          <p:nvPr/>
        </p:nvSpPr>
        <p:spPr>
          <a:xfrm>
            <a:off x="4769787" y="2889228"/>
            <a:ext cx="2688299" cy="2677149"/>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面向</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高等学校在</a:t>
            </a:r>
            <a:r>
              <a:rPr lang="zh-CN" altLang="en-US" sz="2000" dirty="0">
                <a:solidFill>
                  <a:schemeClr val="tx1">
                    <a:lumMod val="75000"/>
                    <a:lumOff val="25000"/>
                  </a:schemeClr>
                </a:solidFill>
                <a:latin typeface="微软雅黑" pitchFamily="34" charset="-122"/>
                <a:ea typeface="微软雅黑" pitchFamily="34" charset="-122"/>
                <a:sym typeface="微软雅黑"/>
              </a:rPr>
              <a:t>校学生或毕业未满 </a:t>
            </a:r>
            <a:r>
              <a:rPr lang="en-US" altLang="zh-CN" sz="2000" dirty="0">
                <a:solidFill>
                  <a:schemeClr val="tx1">
                    <a:lumMod val="75000"/>
                    <a:lumOff val="25000"/>
                  </a:schemeClr>
                </a:solidFill>
                <a:latin typeface="微软雅黑" pitchFamily="34" charset="-122"/>
                <a:ea typeface="微软雅黑" pitchFamily="34" charset="-122"/>
                <a:sym typeface="微软雅黑"/>
              </a:rPr>
              <a:t>5 </a:t>
            </a:r>
            <a:r>
              <a:rPr lang="zh-CN" altLang="en-US" sz="2000" dirty="0">
                <a:solidFill>
                  <a:schemeClr val="tx1">
                    <a:lumMod val="75000"/>
                    <a:lumOff val="25000"/>
                  </a:schemeClr>
                </a:solidFill>
                <a:latin typeface="微软雅黑" pitchFamily="34" charset="-122"/>
                <a:ea typeface="微软雅黑" pitchFamily="34" charset="-122"/>
                <a:sym typeface="微软雅黑"/>
              </a:rPr>
              <a:t>年的高校毕业生</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且已投入实际创业 </a:t>
            </a:r>
            <a:r>
              <a:rPr lang="en-US" altLang="zh-CN" sz="2000" dirty="0">
                <a:solidFill>
                  <a:schemeClr val="tx1">
                    <a:lumMod val="75000"/>
                    <a:lumOff val="25000"/>
                  </a:schemeClr>
                </a:solidFill>
                <a:latin typeface="微软雅黑" pitchFamily="34" charset="-122"/>
                <a:ea typeface="微软雅黑" pitchFamily="34" charset="-122"/>
                <a:sym typeface="微软雅黑"/>
              </a:rPr>
              <a:t>3 </a:t>
            </a:r>
            <a:r>
              <a:rPr lang="zh-CN" altLang="en-US" sz="2000" dirty="0">
                <a:solidFill>
                  <a:schemeClr val="tx1">
                    <a:lumMod val="75000"/>
                    <a:lumOff val="25000"/>
                  </a:schemeClr>
                </a:solidFill>
                <a:latin typeface="微软雅黑" pitchFamily="34" charset="-122"/>
                <a:ea typeface="微软雅黑" pitchFamily="34" charset="-122"/>
                <a:sym typeface="微软雅黑"/>
              </a:rPr>
              <a:t>个月以上</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以经营状况</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、发展</a:t>
            </a:r>
            <a:r>
              <a:rPr lang="zh-CN" altLang="en-US" sz="2000" dirty="0">
                <a:solidFill>
                  <a:schemeClr val="tx1">
                    <a:lumMod val="75000"/>
                    <a:lumOff val="25000"/>
                  </a:schemeClr>
                </a:solidFill>
                <a:latin typeface="微软雅黑" pitchFamily="34" charset="-122"/>
                <a:ea typeface="微软雅黑" pitchFamily="34" charset="-122"/>
                <a:sym typeface="微软雅黑"/>
              </a:rPr>
              <a:t>前景等作为参赛项目的主要评价内容</a:t>
            </a:r>
            <a:r>
              <a:rPr lang="en-US" altLang="zh-CN" sz="2000" dirty="0">
                <a:solidFill>
                  <a:schemeClr val="tx1">
                    <a:lumMod val="75000"/>
                    <a:lumOff val="25000"/>
                  </a:schemeClr>
                </a:solidFill>
                <a:latin typeface="微软雅黑" pitchFamily="34" charset="-122"/>
                <a:ea typeface="微软雅黑" pitchFamily="34" charset="-122"/>
                <a:sym typeface="微软雅黑"/>
              </a:rPr>
              <a:t>;</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39" name="TextBox 38"/>
          <p:cNvSpPr txBox="1"/>
          <p:nvPr/>
        </p:nvSpPr>
        <p:spPr>
          <a:xfrm>
            <a:off x="7847346" y="2858433"/>
            <a:ext cx="2688299" cy="1938485"/>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面向高等学校在校学生</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以创办非</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盈利</a:t>
            </a:r>
            <a:r>
              <a:rPr lang="zh-CN" altLang="en-US" sz="2000" dirty="0">
                <a:solidFill>
                  <a:schemeClr val="tx1">
                    <a:lumMod val="75000"/>
                    <a:lumOff val="25000"/>
                  </a:schemeClr>
                </a:solidFill>
                <a:latin typeface="微软雅黑" pitchFamily="34" charset="-122"/>
                <a:ea typeface="微软雅黑" pitchFamily="34" charset="-122"/>
                <a:sym typeface="微软雅黑"/>
              </a:rPr>
              <a:t>性质社会组织的计划和实践等作为参赛项目的主要评价内容。</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2" name="矩形 1"/>
          <p:cNvSpPr/>
          <p:nvPr/>
        </p:nvSpPr>
        <p:spPr>
          <a:xfrm>
            <a:off x="981292" y="857124"/>
            <a:ext cx="9420008" cy="461665"/>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2014 </a:t>
            </a:r>
            <a:r>
              <a:rPr lang="zh-CN" altLang="en-US" sz="2000" dirty="0">
                <a:solidFill>
                  <a:schemeClr val="tx1">
                    <a:lumMod val="75000"/>
                    <a:lumOff val="25000"/>
                  </a:schemeClr>
                </a:solidFill>
                <a:latin typeface="微软雅黑" pitchFamily="34" charset="-122"/>
                <a:ea typeface="微软雅黑" pitchFamily="34" charset="-122"/>
              </a:rPr>
              <a:t>年大赛下设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项主体赛事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分别包括</a:t>
            </a:r>
            <a:r>
              <a:rPr lang="en-US" altLang="zh-CN"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0"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en-US" altLang="zh-CN" sz="2400" b="1" dirty="0">
                <a:solidFill>
                  <a:schemeClr val="tx1">
                    <a:lumMod val="75000"/>
                    <a:lumOff val="25000"/>
                  </a:schemeClr>
                </a:solidFill>
                <a:latin typeface="微软雅黑" pitchFamily="34" charset="-122"/>
                <a:ea typeface="微软雅黑" pitchFamily="34" charset="-122"/>
              </a:rPr>
              <a:t>2014 </a:t>
            </a:r>
            <a:r>
              <a:rPr lang="zh-CN" altLang="en-US" sz="2400" b="1" dirty="0">
                <a:solidFill>
                  <a:schemeClr val="tx1">
                    <a:lumMod val="75000"/>
                    <a:lumOff val="25000"/>
                  </a:schemeClr>
                </a:solidFill>
                <a:latin typeface="微软雅黑" pitchFamily="34" charset="-122"/>
                <a:ea typeface="微软雅黑" pitchFamily="34" charset="-122"/>
              </a:rPr>
              <a:t>年 “创青春” 全国大学生创业大赛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767657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down)">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barn(inVertical)">
                                      <p:cBhvr>
                                        <p:cTn id="38" dur="500"/>
                                        <p:tgtEl>
                                          <p:spTgt spid="37"/>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barn(inVertical)">
                                      <p:cBhvr>
                                        <p:cTn id="4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p:bldP spid="33" grpId="0"/>
      <p:bldP spid="34" grpId="0" animBg="1"/>
      <p:bldP spid="35" grpId="0"/>
      <p:bldP spid="36" grpId="0" animBg="1"/>
      <p:bldP spid="37" grpId="0"/>
      <p:bldP spid="38" grpId="0"/>
      <p:bldP spid="3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76900" y="1711932"/>
            <a:ext cx="5213350" cy="415498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大赛的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项主体赛事分</a:t>
            </a:r>
            <a:r>
              <a:rPr lang="zh-CN" altLang="en-US" sz="2000" dirty="0" smtClean="0">
                <a:solidFill>
                  <a:schemeClr val="tx1">
                    <a:lumMod val="75000"/>
                    <a:lumOff val="25000"/>
                  </a:schemeClr>
                </a:solidFill>
                <a:latin typeface="微软雅黑" pitchFamily="34" charset="-122"/>
                <a:ea typeface="微软雅黑" pitchFamily="34" charset="-122"/>
              </a:rPr>
              <a:t>预赛、复赛</a:t>
            </a:r>
            <a:r>
              <a:rPr lang="zh-CN" altLang="en-US" sz="2000" dirty="0">
                <a:solidFill>
                  <a:schemeClr val="tx1">
                    <a:lumMod val="75000"/>
                    <a:lumOff val="25000"/>
                  </a:schemeClr>
                </a:solidFill>
                <a:latin typeface="微软雅黑" pitchFamily="34" charset="-122"/>
                <a:ea typeface="微软雅黑" pitchFamily="34" charset="-122"/>
              </a:rPr>
              <a:t>和决赛三个阶段进行。</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2014 </a:t>
            </a:r>
            <a:r>
              <a:rPr lang="zh-CN" altLang="en-US" sz="2000" dirty="0">
                <a:solidFill>
                  <a:schemeClr val="tx1">
                    <a:lumMod val="75000"/>
                    <a:lumOff val="25000"/>
                  </a:schemeClr>
                </a:solidFill>
                <a:latin typeface="微软雅黑" pitchFamily="34" charset="-122"/>
                <a:ea typeface="微软雅黑" pitchFamily="34" charset="-122"/>
              </a:rPr>
              <a:t>年 </a:t>
            </a:r>
            <a:r>
              <a:rPr lang="en-US" altLang="zh-CN" sz="2000" dirty="0">
                <a:solidFill>
                  <a:schemeClr val="tx1">
                    <a:lumMod val="75000"/>
                    <a:lumOff val="25000"/>
                  </a:schemeClr>
                </a:solidFill>
                <a:latin typeface="微软雅黑" pitchFamily="34" charset="-122"/>
                <a:ea typeface="微软雅黑" pitchFamily="34" charset="-122"/>
              </a:rPr>
              <a:t>11 </a:t>
            </a:r>
            <a:r>
              <a:rPr lang="zh-CN" altLang="en-US" sz="2000" dirty="0">
                <a:solidFill>
                  <a:schemeClr val="tx1">
                    <a:lumMod val="75000"/>
                    <a:lumOff val="25000"/>
                  </a:schemeClr>
                </a:solidFill>
                <a:latin typeface="微软雅黑" pitchFamily="34" charset="-122"/>
                <a:ea typeface="微软雅黑" pitchFamily="34" charset="-122"/>
              </a:rPr>
              <a:t>月 </a:t>
            </a: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日</a:t>
            </a:r>
            <a:r>
              <a:rPr lang="en-US" altLang="zh-CN" sz="2000" dirty="0">
                <a:solidFill>
                  <a:schemeClr val="tx1">
                    <a:lumMod val="75000"/>
                    <a:lumOff val="25000"/>
                  </a:schemeClr>
                </a:solidFill>
                <a:latin typeface="微软雅黑" pitchFamily="34" charset="-122"/>
                <a:ea typeface="微软雅黑" pitchFamily="34" charset="-122"/>
              </a:rPr>
              <a:t>, 2014 </a:t>
            </a:r>
            <a:r>
              <a:rPr lang="zh-CN" altLang="en-US" sz="2000" dirty="0" smtClean="0">
                <a:solidFill>
                  <a:schemeClr val="tx1">
                    <a:lumMod val="75000"/>
                    <a:lumOff val="25000"/>
                  </a:schemeClr>
                </a:solidFill>
                <a:latin typeface="微软雅黑" pitchFamily="34" charset="-122"/>
                <a:ea typeface="微软雅黑" pitchFamily="34" charset="-122"/>
              </a:rPr>
              <a:t>年“创青春” </a:t>
            </a:r>
            <a:r>
              <a:rPr lang="zh-CN" altLang="en-US" sz="2000" dirty="0">
                <a:solidFill>
                  <a:schemeClr val="tx1">
                    <a:lumMod val="75000"/>
                    <a:lumOff val="25000"/>
                  </a:schemeClr>
                </a:solidFill>
                <a:latin typeface="微软雅黑" pitchFamily="34" charset="-122"/>
                <a:ea typeface="微软雅黑" pitchFamily="34" charset="-122"/>
              </a:rPr>
              <a:t>全国大学生创业大赛全国评审委员会最终</a:t>
            </a:r>
            <a:r>
              <a:rPr lang="zh-CN" altLang="en-US" sz="2000" dirty="0" smtClean="0">
                <a:solidFill>
                  <a:schemeClr val="tx1">
                    <a:lumMod val="75000"/>
                    <a:lumOff val="25000"/>
                  </a:schemeClr>
                </a:solidFill>
                <a:latin typeface="微软雅黑" pitchFamily="34" charset="-122"/>
                <a:ea typeface="微软雅黑" pitchFamily="34" charset="-122"/>
              </a:rPr>
              <a:t>评出第九届“挑战杯”大学生</a:t>
            </a:r>
            <a:r>
              <a:rPr lang="zh-CN" altLang="en-US" sz="2000" dirty="0">
                <a:solidFill>
                  <a:schemeClr val="tx1">
                    <a:lumMod val="75000"/>
                    <a:lumOff val="25000"/>
                  </a:schemeClr>
                </a:solidFill>
                <a:latin typeface="微软雅黑" pitchFamily="34" charset="-122"/>
                <a:ea typeface="微软雅黑" pitchFamily="34" charset="-122"/>
              </a:rPr>
              <a:t>创业计划竞赛金奖项目 </a:t>
            </a:r>
            <a:r>
              <a:rPr lang="en-US" altLang="zh-CN" sz="2000" dirty="0">
                <a:solidFill>
                  <a:schemeClr val="tx1">
                    <a:lumMod val="75000"/>
                    <a:lumOff val="25000"/>
                  </a:schemeClr>
                </a:solidFill>
                <a:latin typeface="微软雅黑" pitchFamily="34" charset="-122"/>
                <a:ea typeface="微软雅黑" pitchFamily="34" charset="-122"/>
              </a:rPr>
              <a:t>68 </a:t>
            </a:r>
            <a:r>
              <a:rPr lang="zh-CN" altLang="en-US" sz="2000" dirty="0">
                <a:solidFill>
                  <a:schemeClr val="tx1">
                    <a:lumMod val="75000"/>
                    <a:lumOff val="25000"/>
                  </a:schemeClr>
                </a:solidFill>
                <a:latin typeface="微软雅黑" pitchFamily="34" charset="-122"/>
                <a:ea typeface="微软雅黑" pitchFamily="34" charset="-122"/>
              </a:rPr>
              <a:t>个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含港澳地区金奖项目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银奖</a:t>
            </a:r>
            <a:r>
              <a:rPr lang="zh-CN" altLang="en-US" sz="2000" dirty="0">
                <a:solidFill>
                  <a:schemeClr val="tx1">
                    <a:lumMod val="75000"/>
                    <a:lumOff val="25000"/>
                  </a:schemeClr>
                </a:solidFill>
                <a:latin typeface="微软雅黑" pitchFamily="34" charset="-122"/>
                <a:ea typeface="微软雅黑" pitchFamily="34" charset="-122"/>
              </a:rPr>
              <a:t>项目 </a:t>
            </a:r>
            <a:r>
              <a:rPr lang="en-US" altLang="zh-CN" sz="2000" dirty="0">
                <a:solidFill>
                  <a:schemeClr val="tx1">
                    <a:lumMod val="75000"/>
                    <a:lumOff val="25000"/>
                  </a:schemeClr>
                </a:solidFill>
                <a:latin typeface="微软雅黑" pitchFamily="34" charset="-122"/>
                <a:ea typeface="微软雅黑" pitchFamily="34" charset="-122"/>
              </a:rPr>
              <a:t>142 </a:t>
            </a:r>
            <a:r>
              <a:rPr lang="zh-CN" altLang="en-US" sz="2000" dirty="0">
                <a:solidFill>
                  <a:schemeClr val="tx1">
                    <a:lumMod val="75000"/>
                    <a:lumOff val="25000"/>
                  </a:schemeClr>
                </a:solidFill>
                <a:latin typeface="微软雅黑" pitchFamily="34" charset="-122"/>
                <a:ea typeface="微软雅黑" pitchFamily="34" charset="-122"/>
              </a:rPr>
              <a:t>个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含港澳地区银奖项目 </a:t>
            </a: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铜奖项目 </a:t>
            </a:r>
            <a:r>
              <a:rPr lang="en-US" altLang="zh-CN" sz="2000" dirty="0">
                <a:solidFill>
                  <a:schemeClr val="tx1">
                    <a:lumMod val="75000"/>
                    <a:lumOff val="25000"/>
                  </a:schemeClr>
                </a:solidFill>
                <a:latin typeface="微软雅黑" pitchFamily="34" charset="-122"/>
                <a:ea typeface="微软雅黑" pitchFamily="34" charset="-122"/>
              </a:rPr>
              <a:t>404 </a:t>
            </a:r>
            <a:r>
              <a:rPr lang="zh-CN" altLang="en-US" sz="2000" dirty="0">
                <a:solidFill>
                  <a:schemeClr val="tx1">
                    <a:lumMod val="75000"/>
                    <a:lumOff val="25000"/>
                  </a:schemeClr>
                </a:solidFill>
                <a:latin typeface="微软雅黑" pitchFamily="34" charset="-122"/>
                <a:ea typeface="微软雅黑" pitchFamily="34" charset="-122"/>
              </a:rPr>
              <a:t>个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含港澳地区铜奖项目 </a:t>
            </a:r>
            <a:r>
              <a:rPr lang="en-US" altLang="zh-CN" sz="2000" dirty="0" smtClean="0">
                <a:solidFill>
                  <a:schemeClr val="tx1">
                    <a:lumMod val="75000"/>
                    <a:lumOff val="25000"/>
                  </a:schemeClr>
                </a:solidFill>
                <a:latin typeface="微软雅黑" pitchFamily="34" charset="-122"/>
                <a:ea typeface="微软雅黑" pitchFamily="34" charset="-122"/>
              </a:rPr>
              <a:t>9</a:t>
            </a:r>
            <a:r>
              <a:rPr lang="zh-CN" altLang="en-US" sz="2000" dirty="0" smtClean="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创业实践挑战赛金奖项目 </a:t>
            </a:r>
            <a:r>
              <a:rPr lang="en-US" altLang="zh-CN" sz="2000" dirty="0">
                <a:solidFill>
                  <a:schemeClr val="tx1">
                    <a:lumMod val="75000"/>
                    <a:lumOff val="25000"/>
                  </a:schemeClr>
                </a:solidFill>
                <a:latin typeface="微软雅黑" pitchFamily="34" charset="-122"/>
                <a:ea typeface="微软雅黑" pitchFamily="34" charset="-122"/>
              </a:rPr>
              <a:t>35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银奖项目 </a:t>
            </a:r>
            <a:r>
              <a:rPr lang="en-US" altLang="zh-CN" sz="2000" dirty="0">
                <a:solidFill>
                  <a:schemeClr val="tx1">
                    <a:lumMod val="75000"/>
                    <a:lumOff val="25000"/>
                  </a:schemeClr>
                </a:solidFill>
                <a:latin typeface="微软雅黑" pitchFamily="34" charset="-122"/>
                <a:ea typeface="微软雅黑" pitchFamily="34" charset="-122"/>
              </a:rPr>
              <a:t>70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铜奖项目 </a:t>
            </a:r>
            <a:r>
              <a:rPr lang="en-US" altLang="zh-CN" sz="2000" dirty="0">
                <a:solidFill>
                  <a:schemeClr val="tx1">
                    <a:lumMod val="75000"/>
                    <a:lumOff val="25000"/>
                  </a:schemeClr>
                </a:solidFill>
                <a:latin typeface="微软雅黑" pitchFamily="34" charset="-122"/>
                <a:ea typeface="微软雅黑" pitchFamily="34" charset="-122"/>
              </a:rPr>
              <a:t>210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公益创业赛</a:t>
            </a:r>
            <a:r>
              <a:rPr lang="zh-CN" altLang="en-US" sz="2000" dirty="0" smtClean="0">
                <a:solidFill>
                  <a:schemeClr val="tx1">
                    <a:lumMod val="75000"/>
                    <a:lumOff val="25000"/>
                  </a:schemeClr>
                </a:solidFill>
                <a:latin typeface="微软雅黑" pitchFamily="34" charset="-122"/>
                <a:ea typeface="微软雅黑" pitchFamily="34" charset="-122"/>
              </a:rPr>
              <a:t>金奖</a:t>
            </a:r>
            <a:r>
              <a:rPr lang="zh-CN" altLang="en-US" sz="2000" dirty="0">
                <a:solidFill>
                  <a:schemeClr val="tx1">
                    <a:lumMod val="75000"/>
                    <a:lumOff val="25000"/>
                  </a:schemeClr>
                </a:solidFill>
                <a:latin typeface="微软雅黑" pitchFamily="34" charset="-122"/>
                <a:ea typeface="微软雅黑" pitchFamily="34" charset="-122"/>
              </a:rPr>
              <a:t>项目 </a:t>
            </a:r>
            <a:r>
              <a:rPr lang="en-US" altLang="zh-CN" sz="2000" dirty="0">
                <a:solidFill>
                  <a:schemeClr val="tx1">
                    <a:lumMod val="75000"/>
                    <a:lumOff val="25000"/>
                  </a:schemeClr>
                </a:solidFill>
                <a:latin typeface="微软雅黑" pitchFamily="34" charset="-122"/>
                <a:ea typeface="微软雅黑" pitchFamily="34" charset="-122"/>
              </a:rPr>
              <a:t>20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银奖项目 </a:t>
            </a:r>
            <a:r>
              <a:rPr lang="en-US" altLang="zh-CN" sz="2000" dirty="0">
                <a:solidFill>
                  <a:schemeClr val="tx1">
                    <a:lumMod val="75000"/>
                    <a:lumOff val="25000"/>
                  </a:schemeClr>
                </a:solidFill>
                <a:latin typeface="微软雅黑" pitchFamily="34" charset="-122"/>
                <a:ea typeface="微软雅黑" pitchFamily="34" charset="-122"/>
              </a:rPr>
              <a:t>41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铜奖项目 </a:t>
            </a:r>
            <a:r>
              <a:rPr lang="en-US" altLang="zh-CN" sz="2000" dirty="0">
                <a:solidFill>
                  <a:schemeClr val="tx1">
                    <a:lumMod val="75000"/>
                    <a:lumOff val="25000"/>
                  </a:schemeClr>
                </a:solidFill>
                <a:latin typeface="微软雅黑" pitchFamily="34" charset="-122"/>
                <a:ea typeface="微软雅黑" pitchFamily="34" charset="-122"/>
              </a:rPr>
              <a:t>119 </a:t>
            </a:r>
            <a:r>
              <a:rPr lang="zh-CN" altLang="en-US" sz="2000" dirty="0">
                <a:solidFill>
                  <a:schemeClr val="tx1">
                    <a:lumMod val="75000"/>
                    <a:lumOff val="25000"/>
                  </a:schemeClr>
                </a:solidFill>
                <a:latin typeface="微软雅黑" pitchFamily="34" charset="-122"/>
                <a:ea typeface="微软雅黑" pitchFamily="34" charset="-122"/>
              </a:rPr>
              <a:t>个。</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en-US" altLang="zh-CN" sz="2400" b="1" dirty="0">
                <a:solidFill>
                  <a:schemeClr val="tx1">
                    <a:lumMod val="75000"/>
                    <a:lumOff val="25000"/>
                  </a:schemeClr>
                </a:solidFill>
                <a:latin typeface="微软雅黑" pitchFamily="34" charset="-122"/>
                <a:ea typeface="微软雅黑" pitchFamily="34" charset="-122"/>
              </a:rPr>
              <a:t>2014 </a:t>
            </a:r>
            <a:r>
              <a:rPr lang="zh-CN" altLang="en-US" sz="2400" b="1" dirty="0">
                <a:solidFill>
                  <a:schemeClr val="tx1">
                    <a:lumMod val="75000"/>
                    <a:lumOff val="25000"/>
                  </a:schemeClr>
                </a:solidFill>
                <a:latin typeface="微软雅黑" pitchFamily="34" charset="-122"/>
                <a:ea typeface="微软雅黑" pitchFamily="34" charset="-122"/>
              </a:rPr>
              <a:t>年 “创青春” 全国大学生创业大赛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070056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840784" y="1279942"/>
            <a:ext cx="10563816" cy="42382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166644" y="1575126"/>
            <a:ext cx="10009356" cy="366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2016 </a:t>
            </a:r>
            <a:r>
              <a:rPr lang="zh-CN" altLang="en-US" sz="2000" dirty="0">
                <a:solidFill>
                  <a:schemeClr val="tx1">
                    <a:lumMod val="75000"/>
                    <a:lumOff val="25000"/>
                  </a:schemeClr>
                </a:solidFill>
                <a:latin typeface="微软雅黑" pitchFamily="34" charset="-122"/>
                <a:ea typeface="微软雅黑" pitchFamily="34" charset="-122"/>
              </a:rPr>
              <a:t>年 </a:t>
            </a:r>
            <a:r>
              <a:rPr lang="en-US" altLang="zh-CN" sz="2000" dirty="0">
                <a:solidFill>
                  <a:schemeClr val="tx1">
                    <a:lumMod val="75000"/>
                    <a:lumOff val="25000"/>
                  </a:schemeClr>
                </a:solidFill>
                <a:latin typeface="微软雅黑" pitchFamily="34" charset="-122"/>
                <a:ea typeface="微软雅黑" pitchFamily="34" charset="-122"/>
              </a:rPr>
              <a:t>11 </a:t>
            </a:r>
            <a:r>
              <a:rPr lang="zh-CN" altLang="en-US" sz="2000" dirty="0">
                <a:solidFill>
                  <a:schemeClr val="tx1">
                    <a:lumMod val="75000"/>
                    <a:lumOff val="25000"/>
                  </a:schemeClr>
                </a:solidFill>
                <a:latin typeface="微软雅黑" pitchFamily="34" charset="-122"/>
                <a:ea typeface="微软雅黑" pitchFamily="34" charset="-122"/>
              </a:rPr>
              <a:t>月 </a:t>
            </a:r>
            <a:r>
              <a:rPr lang="en-US" altLang="zh-CN" sz="2000" dirty="0">
                <a:solidFill>
                  <a:schemeClr val="tx1">
                    <a:lumMod val="75000"/>
                    <a:lumOff val="25000"/>
                  </a:schemeClr>
                </a:solidFill>
                <a:latin typeface="微软雅黑" pitchFamily="34" charset="-122"/>
                <a:ea typeface="微软雅黑" pitchFamily="34" charset="-122"/>
              </a:rPr>
              <a:t>16 </a:t>
            </a:r>
            <a:r>
              <a:rPr lang="zh-CN" altLang="en-US" sz="2000" dirty="0">
                <a:solidFill>
                  <a:schemeClr val="tx1">
                    <a:lumMod val="75000"/>
                    <a:lumOff val="25000"/>
                  </a:schemeClr>
                </a:solidFill>
                <a:latin typeface="微软雅黑" pitchFamily="34" charset="-122"/>
                <a:ea typeface="微软雅黑" pitchFamily="34" charset="-122"/>
              </a:rPr>
              <a:t>日</a:t>
            </a:r>
            <a:r>
              <a:rPr lang="en-US" altLang="zh-CN" sz="2000" dirty="0">
                <a:solidFill>
                  <a:schemeClr val="tx1">
                    <a:lumMod val="75000"/>
                    <a:lumOff val="25000"/>
                  </a:schemeClr>
                </a:solidFill>
                <a:latin typeface="微软雅黑" pitchFamily="34" charset="-122"/>
                <a:ea typeface="微软雅黑" pitchFamily="34" charset="-122"/>
              </a:rPr>
              <a:t>, 2016 </a:t>
            </a:r>
            <a:r>
              <a:rPr lang="zh-CN" altLang="en-US" sz="2000" dirty="0" smtClean="0">
                <a:solidFill>
                  <a:schemeClr val="tx1">
                    <a:lumMod val="75000"/>
                    <a:lumOff val="25000"/>
                  </a:schemeClr>
                </a:solidFill>
                <a:latin typeface="微软雅黑" pitchFamily="34" charset="-122"/>
                <a:ea typeface="微软雅黑" pitchFamily="34" charset="-122"/>
              </a:rPr>
              <a:t>年“创青春”中</a:t>
            </a:r>
            <a:r>
              <a:rPr lang="zh-CN" altLang="en-US" sz="2000" dirty="0">
                <a:solidFill>
                  <a:schemeClr val="tx1">
                    <a:lumMod val="75000"/>
                    <a:lumOff val="25000"/>
                  </a:schemeClr>
                </a:solidFill>
                <a:latin typeface="微软雅黑" pitchFamily="34" charset="-122"/>
                <a:ea typeface="微软雅黑" pitchFamily="34" charset="-122"/>
              </a:rPr>
              <a:t>航工业全国大学生创业大赛终审决赛在</a:t>
            </a:r>
            <a:r>
              <a:rPr lang="zh-CN" altLang="en-US" sz="2000" dirty="0" smtClean="0">
                <a:solidFill>
                  <a:schemeClr val="tx1">
                    <a:lumMod val="75000"/>
                    <a:lumOff val="25000"/>
                  </a:schemeClr>
                </a:solidFill>
                <a:latin typeface="微软雅黑" pitchFamily="34" charset="-122"/>
                <a:ea typeface="微软雅黑" pitchFamily="34" charset="-122"/>
              </a:rPr>
              <a:t>成都电子科技大学</a:t>
            </a:r>
            <a:r>
              <a:rPr lang="zh-CN" altLang="en-US" sz="2000" dirty="0">
                <a:solidFill>
                  <a:schemeClr val="tx1">
                    <a:lumMod val="75000"/>
                    <a:lumOff val="25000"/>
                  </a:schemeClr>
                </a:solidFill>
                <a:latin typeface="微软雅黑" pitchFamily="34" charset="-122"/>
                <a:ea typeface="微软雅黑" pitchFamily="34" charset="-122"/>
              </a:rPr>
              <a:t>开幕</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本</a:t>
            </a:r>
            <a:r>
              <a:rPr lang="zh-CN" altLang="en-US" sz="2000" dirty="0">
                <a:solidFill>
                  <a:schemeClr val="tx1">
                    <a:lumMod val="75000"/>
                    <a:lumOff val="25000"/>
                  </a:schemeClr>
                </a:solidFill>
                <a:latin typeface="微软雅黑" pitchFamily="34" charset="-122"/>
                <a:ea typeface="微软雅黑" pitchFamily="34" charset="-122"/>
              </a:rPr>
              <a:t>次大赛吸引了全国 </a:t>
            </a:r>
            <a:r>
              <a:rPr lang="en-US" altLang="zh-CN" sz="2000" dirty="0">
                <a:solidFill>
                  <a:schemeClr val="tx1">
                    <a:lumMod val="75000"/>
                    <a:lumOff val="25000"/>
                  </a:schemeClr>
                </a:solidFill>
                <a:latin typeface="微软雅黑" pitchFamily="34" charset="-122"/>
                <a:ea typeface="微软雅黑" pitchFamily="34" charset="-122"/>
              </a:rPr>
              <a:t>2200 </a:t>
            </a:r>
            <a:r>
              <a:rPr lang="zh-CN" altLang="en-US" sz="2000" dirty="0">
                <a:solidFill>
                  <a:schemeClr val="tx1">
                    <a:lumMod val="75000"/>
                    <a:lumOff val="25000"/>
                  </a:schemeClr>
                </a:solidFill>
                <a:latin typeface="微软雅黑" pitchFamily="34" charset="-122"/>
                <a:ea typeface="微软雅黑" pitchFamily="34" charset="-122"/>
              </a:rPr>
              <a:t>余所院校参加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经过初审</a:t>
            </a:r>
            <a:r>
              <a:rPr lang="zh-CN" altLang="en-US" sz="2000" dirty="0" smtClean="0">
                <a:solidFill>
                  <a:schemeClr val="tx1">
                    <a:lumMod val="75000"/>
                    <a:lumOff val="25000"/>
                  </a:schemeClr>
                </a:solidFill>
                <a:latin typeface="微软雅黑" pitchFamily="34" charset="-122"/>
                <a:ea typeface="微软雅黑" pitchFamily="34" charset="-122"/>
              </a:rPr>
              <a:t>、复赛</a:t>
            </a:r>
            <a:r>
              <a:rPr lang="zh-CN" altLang="en-US" sz="2000" dirty="0">
                <a:solidFill>
                  <a:schemeClr val="tx1">
                    <a:lumMod val="75000"/>
                    <a:lumOff val="25000"/>
                  </a:schemeClr>
                </a:solidFill>
                <a:latin typeface="微软雅黑" pitchFamily="34" charset="-122"/>
                <a:ea typeface="微软雅黑" pitchFamily="34" charset="-122"/>
              </a:rPr>
              <a:t>的</a:t>
            </a:r>
            <a:r>
              <a:rPr lang="zh-CN" altLang="en-US" sz="2000" dirty="0" smtClean="0">
                <a:solidFill>
                  <a:schemeClr val="tx1">
                    <a:lumMod val="75000"/>
                    <a:lumOff val="25000"/>
                  </a:schemeClr>
                </a:solidFill>
                <a:latin typeface="微软雅黑" pitchFamily="34" charset="-122"/>
                <a:ea typeface="微软雅黑" pitchFamily="34" charset="-122"/>
              </a:rPr>
              <a:t>层层选拔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最终共有来自全国 </a:t>
            </a:r>
            <a:r>
              <a:rPr lang="en-US" altLang="zh-CN" sz="2000" dirty="0">
                <a:solidFill>
                  <a:schemeClr val="tx1">
                    <a:lumMod val="75000"/>
                    <a:lumOff val="25000"/>
                  </a:schemeClr>
                </a:solidFill>
                <a:latin typeface="微软雅黑" pitchFamily="34" charset="-122"/>
                <a:ea typeface="微软雅黑" pitchFamily="34" charset="-122"/>
              </a:rPr>
              <a:t>31 </a:t>
            </a:r>
            <a:r>
              <a:rPr lang="zh-CN" altLang="en-US" sz="2000" dirty="0">
                <a:solidFill>
                  <a:schemeClr val="tx1">
                    <a:lumMod val="75000"/>
                    <a:lumOff val="25000"/>
                  </a:schemeClr>
                </a:solidFill>
                <a:latin typeface="微软雅黑" pitchFamily="34" charset="-122"/>
                <a:ea typeface="微软雅黑" pitchFamily="34" charset="-122"/>
              </a:rPr>
              <a:t>个省</a:t>
            </a:r>
            <a:r>
              <a:rPr lang="zh-CN" altLang="en-US" sz="2000" dirty="0" smtClean="0">
                <a:solidFill>
                  <a:schemeClr val="tx1">
                    <a:lumMod val="75000"/>
                    <a:lumOff val="25000"/>
                  </a:schemeClr>
                </a:solidFill>
                <a:latin typeface="微软雅黑" pitchFamily="34" charset="-122"/>
                <a:ea typeface="微软雅黑" pitchFamily="34" charset="-122"/>
              </a:rPr>
              <a:t>、自治区、直辖市、新疆生产建设兵团、中国</a:t>
            </a:r>
            <a:r>
              <a:rPr lang="zh-CN" altLang="en-US" sz="2000" dirty="0">
                <a:solidFill>
                  <a:schemeClr val="tx1">
                    <a:lumMod val="75000"/>
                    <a:lumOff val="25000"/>
                  </a:schemeClr>
                </a:solidFill>
                <a:latin typeface="微软雅黑" pitchFamily="34" charset="-122"/>
                <a:ea typeface="微软雅黑" pitchFamily="34" charset="-122"/>
              </a:rPr>
              <a:t>香港特别行政区</a:t>
            </a:r>
            <a:r>
              <a:rPr lang="zh-CN" altLang="en-US" sz="2000" dirty="0" smtClean="0">
                <a:solidFill>
                  <a:schemeClr val="tx1">
                    <a:lumMod val="75000"/>
                    <a:lumOff val="25000"/>
                  </a:schemeClr>
                </a:solidFill>
                <a:latin typeface="微软雅黑" pitchFamily="34" charset="-122"/>
                <a:ea typeface="微软雅黑" pitchFamily="34" charset="-122"/>
              </a:rPr>
              <a:t>、中国</a:t>
            </a:r>
            <a:r>
              <a:rPr lang="zh-CN" altLang="en-US" sz="2000" dirty="0">
                <a:solidFill>
                  <a:schemeClr val="tx1">
                    <a:lumMod val="75000"/>
                    <a:lumOff val="25000"/>
                  </a:schemeClr>
                </a:solidFill>
                <a:latin typeface="微软雅黑" pitchFamily="34" charset="-122"/>
                <a:ea typeface="微软雅黑" pitchFamily="34" charset="-122"/>
              </a:rPr>
              <a:t>澳门特别行政区 </a:t>
            </a:r>
            <a:r>
              <a:rPr lang="en-US" altLang="zh-CN" sz="2000" dirty="0">
                <a:solidFill>
                  <a:schemeClr val="tx1">
                    <a:lumMod val="75000"/>
                    <a:lumOff val="25000"/>
                  </a:schemeClr>
                </a:solidFill>
                <a:latin typeface="微软雅黑" pitchFamily="34" charset="-122"/>
                <a:ea typeface="微软雅黑" pitchFamily="34" charset="-122"/>
              </a:rPr>
              <a:t>220 </a:t>
            </a:r>
            <a:r>
              <a:rPr lang="zh-CN" altLang="en-US" sz="2000" dirty="0">
                <a:solidFill>
                  <a:schemeClr val="tx1">
                    <a:lumMod val="75000"/>
                    <a:lumOff val="25000"/>
                  </a:schemeClr>
                </a:solidFill>
                <a:latin typeface="微软雅黑" pitchFamily="34" charset="-122"/>
                <a:ea typeface="微软雅黑" pitchFamily="34" charset="-122"/>
              </a:rPr>
              <a:t>所高校的 </a:t>
            </a:r>
            <a:r>
              <a:rPr lang="en-US" altLang="zh-CN" sz="2000" dirty="0">
                <a:solidFill>
                  <a:schemeClr val="tx1">
                    <a:lumMod val="75000"/>
                    <a:lumOff val="25000"/>
                  </a:schemeClr>
                </a:solidFill>
                <a:latin typeface="微软雅黑" pitchFamily="34" charset="-122"/>
                <a:ea typeface="微软雅黑" pitchFamily="34" charset="-122"/>
              </a:rPr>
              <a:t>399 </a:t>
            </a:r>
            <a:r>
              <a:rPr lang="zh-CN" altLang="en-US" sz="2000" dirty="0">
                <a:solidFill>
                  <a:schemeClr val="tx1">
                    <a:lumMod val="75000"/>
                    <a:lumOff val="25000"/>
                  </a:schemeClr>
                </a:solidFill>
                <a:latin typeface="微软雅黑" pitchFamily="34" charset="-122"/>
                <a:ea typeface="微软雅黑" pitchFamily="34" charset="-122"/>
              </a:rPr>
              <a:t>件作品入围此次终审决赛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大赛评委会</a:t>
            </a:r>
            <a:r>
              <a:rPr lang="zh-CN" altLang="en-US" sz="2000" dirty="0" smtClean="0">
                <a:solidFill>
                  <a:schemeClr val="tx1">
                    <a:lumMod val="75000"/>
                    <a:lumOff val="25000"/>
                  </a:schemeClr>
                </a:solidFill>
                <a:latin typeface="微软雅黑" pitchFamily="34" charset="-122"/>
                <a:ea typeface="微软雅黑" pitchFamily="34" charset="-122"/>
              </a:rPr>
              <a:t>最终</a:t>
            </a:r>
            <a:r>
              <a:rPr lang="zh-CN" altLang="en-US" sz="2000" dirty="0">
                <a:solidFill>
                  <a:schemeClr val="tx1">
                    <a:lumMod val="75000"/>
                    <a:lumOff val="25000"/>
                  </a:schemeClr>
                </a:solidFill>
                <a:latin typeface="微软雅黑" pitchFamily="34" charset="-122"/>
                <a:ea typeface="微软雅黑" pitchFamily="34" charset="-122"/>
              </a:rPr>
              <a:t>评定出金奖</a:t>
            </a:r>
            <a:r>
              <a:rPr lang="zh-CN" altLang="en-US" sz="2000" dirty="0" smtClean="0">
                <a:solidFill>
                  <a:schemeClr val="tx1">
                    <a:lumMod val="75000"/>
                    <a:lumOff val="25000"/>
                  </a:schemeClr>
                </a:solidFill>
                <a:latin typeface="微软雅黑" pitchFamily="34" charset="-122"/>
                <a:ea typeface="微软雅黑" pitchFamily="34" charset="-122"/>
              </a:rPr>
              <a:t>项目</a:t>
            </a:r>
            <a:r>
              <a:rPr lang="en-US" altLang="zh-CN" sz="2000" dirty="0" smtClean="0">
                <a:solidFill>
                  <a:schemeClr val="tx1">
                    <a:lumMod val="75000"/>
                    <a:lumOff val="25000"/>
                  </a:schemeClr>
                </a:solidFill>
                <a:latin typeface="微软雅黑" pitchFamily="34" charset="-122"/>
                <a:ea typeface="微软雅黑" pitchFamily="34" charset="-122"/>
              </a:rPr>
              <a:t>134</a:t>
            </a:r>
            <a:r>
              <a:rPr lang="zh-CN" altLang="en-US" sz="2000" dirty="0" smtClean="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银奖项目 </a:t>
            </a:r>
            <a:r>
              <a:rPr lang="en-US" altLang="zh-CN" sz="2000" dirty="0">
                <a:solidFill>
                  <a:schemeClr val="tx1">
                    <a:lumMod val="75000"/>
                    <a:lumOff val="25000"/>
                  </a:schemeClr>
                </a:solidFill>
                <a:latin typeface="微软雅黑" pitchFamily="34" charset="-122"/>
                <a:ea typeface="微软雅黑" pitchFamily="34" charset="-122"/>
              </a:rPr>
              <a:t>262 </a:t>
            </a:r>
            <a:r>
              <a:rPr lang="zh-CN" altLang="en-US" sz="2000" dirty="0">
                <a:solidFill>
                  <a:schemeClr val="tx1">
                    <a:lumMod val="75000"/>
                    <a:lumOff val="25000"/>
                  </a:schemeClr>
                </a:solidFill>
                <a:latin typeface="微软雅黑" pitchFamily="34" charset="-122"/>
                <a:ea typeface="微软雅黑" pitchFamily="34" charset="-122"/>
              </a:rPr>
              <a:t>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铜奖项目 </a:t>
            </a:r>
            <a:r>
              <a:rPr lang="en-US" altLang="zh-CN" sz="2000" dirty="0">
                <a:solidFill>
                  <a:schemeClr val="tx1">
                    <a:lumMod val="75000"/>
                    <a:lumOff val="25000"/>
                  </a:schemeClr>
                </a:solidFill>
                <a:latin typeface="微软雅黑" pitchFamily="34" charset="-122"/>
                <a:ea typeface="微软雅黑" pitchFamily="34" charset="-122"/>
              </a:rPr>
              <a:t>726 </a:t>
            </a:r>
            <a:r>
              <a:rPr lang="zh-CN" altLang="en-US" sz="2000" dirty="0">
                <a:solidFill>
                  <a:schemeClr val="tx1">
                    <a:lumMod val="75000"/>
                    <a:lumOff val="25000"/>
                  </a:schemeClr>
                </a:solidFill>
                <a:latin typeface="微软雅黑" pitchFamily="34" charset="-122"/>
                <a:ea typeface="微软雅黑" pitchFamily="34" charset="-122"/>
              </a:rPr>
              <a:t>个</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大赛</a:t>
            </a:r>
            <a:r>
              <a:rPr lang="zh-CN" altLang="en-US" sz="2000" dirty="0">
                <a:solidFill>
                  <a:schemeClr val="tx1">
                    <a:lumMod val="75000"/>
                    <a:lumOff val="25000"/>
                  </a:schemeClr>
                </a:solidFill>
                <a:latin typeface="微软雅黑" pitchFamily="34" charset="-122"/>
                <a:ea typeface="微软雅黑" pitchFamily="34" charset="-122"/>
              </a:rPr>
              <a:t>还首次邀请了美国</a:t>
            </a:r>
            <a:r>
              <a:rPr lang="zh-CN" altLang="en-US" sz="2000" dirty="0" smtClean="0">
                <a:solidFill>
                  <a:schemeClr val="tx1">
                    <a:lumMod val="75000"/>
                    <a:lumOff val="25000"/>
                  </a:schemeClr>
                </a:solidFill>
                <a:latin typeface="微软雅黑" pitchFamily="34" charset="-122"/>
                <a:ea typeface="微软雅黑" pitchFamily="34" charset="-122"/>
              </a:rPr>
              <a:t>、德国、荷兰</a:t>
            </a:r>
            <a:r>
              <a:rPr lang="zh-CN" altLang="en-US" sz="2000" dirty="0">
                <a:solidFill>
                  <a:schemeClr val="tx1">
                    <a:lumMod val="75000"/>
                    <a:lumOff val="25000"/>
                  </a:schemeClr>
                </a:solidFill>
                <a:latin typeface="微软雅黑" pitchFamily="34" charset="-122"/>
                <a:ea typeface="微软雅黑" pitchFamily="34" charset="-122"/>
              </a:rPr>
              <a:t>等海外高校作品在终审决赛期间参展</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来自</a:t>
            </a:r>
            <a:r>
              <a:rPr lang="zh-CN" altLang="en-US" sz="2000" dirty="0">
                <a:solidFill>
                  <a:schemeClr val="tx1">
                    <a:lumMod val="75000"/>
                    <a:lumOff val="25000"/>
                  </a:schemeClr>
                </a:solidFill>
                <a:latin typeface="微软雅黑" pitchFamily="34" charset="-122"/>
                <a:ea typeface="微软雅黑" pitchFamily="34" charset="-122"/>
              </a:rPr>
              <a:t>全国 </a:t>
            </a:r>
            <a:r>
              <a:rPr lang="en-US" altLang="zh-CN" sz="2000" dirty="0">
                <a:solidFill>
                  <a:schemeClr val="tx1">
                    <a:lumMod val="75000"/>
                    <a:lumOff val="25000"/>
                  </a:schemeClr>
                </a:solidFill>
                <a:latin typeface="微软雅黑" pitchFamily="34" charset="-122"/>
                <a:ea typeface="微软雅黑" pitchFamily="34" charset="-122"/>
              </a:rPr>
              <a:t>31 </a:t>
            </a:r>
            <a:r>
              <a:rPr lang="zh-CN" altLang="en-US" sz="2000" dirty="0">
                <a:solidFill>
                  <a:schemeClr val="tx1">
                    <a:lumMod val="75000"/>
                    <a:lumOff val="25000"/>
                  </a:schemeClr>
                </a:solidFill>
                <a:latin typeface="微软雅黑" pitchFamily="34" charset="-122"/>
                <a:ea typeface="微软雅黑" pitchFamily="34" charset="-122"/>
              </a:rPr>
              <a:t>个省</a:t>
            </a:r>
            <a:r>
              <a:rPr lang="zh-CN" altLang="en-US" sz="2000" dirty="0" smtClean="0">
                <a:solidFill>
                  <a:schemeClr val="tx1">
                    <a:lumMod val="75000"/>
                    <a:lumOff val="25000"/>
                  </a:schemeClr>
                </a:solidFill>
                <a:latin typeface="微软雅黑" pitchFamily="34" charset="-122"/>
                <a:ea typeface="微软雅黑" pitchFamily="34" charset="-122"/>
              </a:rPr>
              <a:t>、自治区、直辖市、新疆生产建设兵团</a:t>
            </a:r>
            <a:r>
              <a:rPr lang="zh-CN" altLang="en-US" sz="2000" dirty="0">
                <a:solidFill>
                  <a:schemeClr val="tx1">
                    <a:lumMod val="75000"/>
                    <a:lumOff val="25000"/>
                  </a:schemeClr>
                </a:solidFill>
                <a:latin typeface="微软雅黑" pitchFamily="34" charset="-122"/>
                <a:ea typeface="微软雅黑" pitchFamily="34" charset="-122"/>
              </a:rPr>
              <a:t>及港澳地区的参赛大学生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美国</a:t>
            </a:r>
            <a:r>
              <a:rPr lang="zh-CN" altLang="en-US" sz="2000" dirty="0" smtClean="0">
                <a:solidFill>
                  <a:schemeClr val="tx1">
                    <a:lumMod val="75000"/>
                    <a:lumOff val="25000"/>
                  </a:schemeClr>
                </a:solidFill>
                <a:latin typeface="微软雅黑" pitchFamily="34" charset="-122"/>
                <a:ea typeface="微软雅黑" pitchFamily="34" charset="-122"/>
              </a:rPr>
              <a:t>、德国、以色列、荷兰、日本、韩国等海外</a:t>
            </a:r>
            <a:r>
              <a:rPr lang="zh-CN" altLang="en-US" sz="2000" dirty="0">
                <a:solidFill>
                  <a:schemeClr val="tx1">
                    <a:lumMod val="75000"/>
                    <a:lumOff val="25000"/>
                  </a:schemeClr>
                </a:solidFill>
                <a:latin typeface="微软雅黑" pitchFamily="34" charset="-122"/>
                <a:ea typeface="微软雅黑" pitchFamily="34" charset="-122"/>
              </a:rPr>
              <a:t>高校代表和大赛观摩师生近 </a:t>
            </a:r>
            <a:r>
              <a:rPr lang="en-US" altLang="zh-CN" sz="2000" dirty="0">
                <a:solidFill>
                  <a:schemeClr val="tx1">
                    <a:lumMod val="75000"/>
                    <a:lumOff val="25000"/>
                  </a:schemeClr>
                </a:solidFill>
                <a:latin typeface="微软雅黑" pitchFamily="34" charset="-122"/>
                <a:ea typeface="微软雅黑" pitchFamily="34" charset="-122"/>
              </a:rPr>
              <a:t>6000 </a:t>
            </a:r>
            <a:r>
              <a:rPr lang="zh-CN" altLang="en-US" sz="2000" dirty="0">
                <a:solidFill>
                  <a:schemeClr val="tx1">
                    <a:lumMod val="75000"/>
                    <a:lumOff val="25000"/>
                  </a:schemeClr>
                </a:solidFill>
                <a:latin typeface="微软雅黑" pitchFamily="34" charset="-122"/>
                <a:ea typeface="微软雅黑" pitchFamily="34" charset="-122"/>
              </a:rPr>
              <a:t>人参加了开幕式。</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en-US" altLang="zh-CN" sz="2400" b="1" dirty="0">
                <a:solidFill>
                  <a:schemeClr val="tx1">
                    <a:lumMod val="75000"/>
                    <a:lumOff val="25000"/>
                  </a:schemeClr>
                </a:solidFill>
                <a:latin typeface="微软雅黑" pitchFamily="34" charset="-122"/>
                <a:ea typeface="微软雅黑" pitchFamily="34" charset="-122"/>
              </a:rPr>
              <a:t>2016 </a:t>
            </a:r>
            <a:r>
              <a:rPr lang="zh-CN" altLang="en-US" sz="2400" b="1" dirty="0">
                <a:solidFill>
                  <a:schemeClr val="tx1">
                    <a:lumMod val="75000"/>
                    <a:lumOff val="25000"/>
                  </a:schemeClr>
                </a:solidFill>
                <a:latin typeface="微软雅黑" pitchFamily="34" charset="-122"/>
                <a:ea typeface="微软雅黑" pitchFamily="34" charset="-122"/>
              </a:rPr>
              <a:t>年 “创青春” 全国大学生创业大赛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482959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840784" y="1279942"/>
            <a:ext cx="10563816" cy="42382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166644" y="1575126"/>
            <a:ext cx="10009356"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2018 </a:t>
            </a:r>
            <a:r>
              <a:rPr lang="zh-CN" altLang="en-US" sz="2000" dirty="0">
                <a:solidFill>
                  <a:schemeClr val="tx1">
                    <a:lumMod val="75000"/>
                    <a:lumOff val="25000"/>
                  </a:schemeClr>
                </a:solidFill>
                <a:latin typeface="微软雅黑" pitchFamily="34" charset="-122"/>
                <a:ea typeface="微软雅黑" pitchFamily="34" charset="-122"/>
              </a:rPr>
              <a:t>年 </a:t>
            </a: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月 </a:t>
            </a:r>
            <a:r>
              <a:rPr lang="en-US" altLang="zh-CN" sz="2000" dirty="0">
                <a:solidFill>
                  <a:schemeClr val="tx1">
                    <a:lumMod val="75000"/>
                    <a:lumOff val="25000"/>
                  </a:schemeClr>
                </a:solidFill>
                <a:latin typeface="微软雅黑" pitchFamily="34" charset="-122"/>
                <a:ea typeface="微软雅黑" pitchFamily="34" charset="-122"/>
              </a:rPr>
              <a:t>18 </a:t>
            </a:r>
            <a:r>
              <a:rPr lang="zh-CN" altLang="en-US" sz="2000" dirty="0">
                <a:solidFill>
                  <a:schemeClr val="tx1">
                    <a:lumMod val="75000"/>
                    <a:lumOff val="25000"/>
                  </a:schemeClr>
                </a:solidFill>
                <a:latin typeface="微软雅黑" pitchFamily="34" charset="-122"/>
                <a:ea typeface="微软雅黑" pitchFamily="34" charset="-122"/>
              </a:rPr>
              <a:t>日</a:t>
            </a:r>
            <a:r>
              <a:rPr lang="en-US" altLang="zh-CN" sz="2000" dirty="0">
                <a:solidFill>
                  <a:schemeClr val="tx1">
                    <a:lumMod val="75000"/>
                    <a:lumOff val="25000"/>
                  </a:schemeClr>
                </a:solidFill>
                <a:latin typeface="微软雅黑" pitchFamily="34" charset="-122"/>
                <a:ea typeface="微软雅黑" pitchFamily="34" charset="-122"/>
              </a:rPr>
              <a:t>, 2018 </a:t>
            </a:r>
            <a:r>
              <a:rPr lang="zh-CN" altLang="en-US" sz="2000" dirty="0" smtClean="0">
                <a:solidFill>
                  <a:schemeClr val="tx1">
                    <a:lumMod val="75000"/>
                    <a:lumOff val="25000"/>
                  </a:schemeClr>
                </a:solidFill>
                <a:latin typeface="微软雅黑" pitchFamily="34" charset="-122"/>
                <a:ea typeface="微软雅黑" pitchFamily="34" charset="-122"/>
              </a:rPr>
              <a:t>年“创青春”全国</a:t>
            </a:r>
            <a:r>
              <a:rPr lang="zh-CN" altLang="en-US" sz="2000" dirty="0">
                <a:solidFill>
                  <a:schemeClr val="tx1">
                    <a:lumMod val="75000"/>
                    <a:lumOff val="25000"/>
                  </a:schemeClr>
                </a:solidFill>
                <a:latin typeface="微软雅黑" pitchFamily="34" charset="-122"/>
                <a:ea typeface="微软雅黑" pitchFamily="34" charset="-122"/>
              </a:rPr>
              <a:t>大学生创业大赛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中国青年创新创业</a:t>
            </a:r>
            <a:r>
              <a:rPr lang="zh-CN" altLang="en-US" sz="2000" dirty="0" smtClean="0">
                <a:solidFill>
                  <a:schemeClr val="tx1">
                    <a:lumMod val="75000"/>
                    <a:lumOff val="25000"/>
                  </a:schemeClr>
                </a:solidFill>
                <a:latin typeface="微软雅黑" pitchFamily="34" charset="-122"/>
                <a:ea typeface="微软雅黑" pitchFamily="34" charset="-122"/>
              </a:rPr>
              <a:t>大赛大学生</a:t>
            </a:r>
            <a:r>
              <a:rPr lang="zh-CN" altLang="en-US" sz="2000" dirty="0">
                <a:solidFill>
                  <a:schemeClr val="tx1">
                    <a:lumMod val="75000"/>
                    <a:lumOff val="25000"/>
                  </a:schemeClr>
                </a:solidFill>
                <a:latin typeface="微软雅黑" pitchFamily="34" charset="-122"/>
                <a:ea typeface="微软雅黑" pitchFamily="34" charset="-122"/>
              </a:rPr>
              <a:t>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正式启动</a:t>
            </a:r>
            <a:r>
              <a:rPr lang="zh-CN" altLang="en-US" sz="2000" dirty="0" smtClean="0">
                <a:solidFill>
                  <a:schemeClr val="tx1">
                    <a:lumMod val="75000"/>
                    <a:lumOff val="25000"/>
                  </a:schemeClr>
                </a:solidFill>
                <a:latin typeface="微软雅黑" pitchFamily="34" charset="-122"/>
                <a:ea typeface="微软雅黑" pitchFamily="34" charset="-122"/>
              </a:rPr>
              <a:t>。大赛</a:t>
            </a:r>
            <a:r>
              <a:rPr lang="zh-CN" altLang="en-US" sz="2000" dirty="0">
                <a:solidFill>
                  <a:schemeClr val="tx1">
                    <a:lumMod val="75000"/>
                    <a:lumOff val="25000"/>
                  </a:schemeClr>
                </a:solidFill>
                <a:latin typeface="微软雅黑" pitchFamily="34" charset="-122"/>
                <a:ea typeface="微软雅黑" pitchFamily="34" charset="-122"/>
              </a:rPr>
              <a:t>由共青团中央</a:t>
            </a:r>
            <a:r>
              <a:rPr lang="zh-CN" altLang="en-US" sz="2000" dirty="0" smtClean="0">
                <a:solidFill>
                  <a:schemeClr val="tx1">
                    <a:lumMod val="75000"/>
                    <a:lumOff val="25000"/>
                  </a:schemeClr>
                </a:solidFill>
                <a:latin typeface="微软雅黑" pitchFamily="34" charset="-122"/>
                <a:ea typeface="微软雅黑" pitchFamily="34" charset="-122"/>
              </a:rPr>
              <a:t>、教育部、人力资源</a:t>
            </a:r>
            <a:r>
              <a:rPr lang="zh-CN" altLang="en-US" sz="2000" dirty="0">
                <a:solidFill>
                  <a:schemeClr val="tx1">
                    <a:lumMod val="75000"/>
                    <a:lumOff val="25000"/>
                  </a:schemeClr>
                </a:solidFill>
                <a:latin typeface="微软雅黑" pitchFamily="34" charset="-122"/>
                <a:ea typeface="微软雅黑" pitchFamily="34" charset="-122"/>
              </a:rPr>
              <a:t>社会保障部</a:t>
            </a:r>
            <a:r>
              <a:rPr lang="zh-CN" altLang="en-US" sz="2000" dirty="0" smtClean="0">
                <a:solidFill>
                  <a:schemeClr val="tx1">
                    <a:lumMod val="75000"/>
                    <a:lumOff val="25000"/>
                  </a:schemeClr>
                </a:solidFill>
                <a:latin typeface="微软雅黑" pitchFamily="34" charset="-122"/>
                <a:ea typeface="微软雅黑" pitchFamily="34" charset="-122"/>
              </a:rPr>
              <a:t>、中国</a:t>
            </a:r>
            <a:r>
              <a:rPr lang="zh-CN" altLang="en-US" sz="2000" dirty="0">
                <a:solidFill>
                  <a:schemeClr val="tx1">
                    <a:lumMod val="75000"/>
                    <a:lumOff val="25000"/>
                  </a:schemeClr>
                </a:solidFill>
                <a:latin typeface="微软雅黑" pitchFamily="34" charset="-122"/>
                <a:ea typeface="微软雅黑" pitchFamily="34" charset="-122"/>
              </a:rPr>
              <a:t>科协</a:t>
            </a:r>
            <a:r>
              <a:rPr lang="zh-CN" altLang="en-US" sz="2000" dirty="0" smtClean="0">
                <a:solidFill>
                  <a:schemeClr val="tx1">
                    <a:lumMod val="75000"/>
                    <a:lumOff val="25000"/>
                  </a:schemeClr>
                </a:solidFill>
                <a:latin typeface="微软雅黑" pitchFamily="34" charset="-122"/>
                <a:ea typeface="微软雅黑" pitchFamily="34" charset="-122"/>
              </a:rPr>
              <a:t>、全国</a:t>
            </a:r>
            <a:r>
              <a:rPr lang="zh-CN" altLang="en-US" sz="2000" dirty="0">
                <a:solidFill>
                  <a:schemeClr val="tx1">
                    <a:lumMod val="75000"/>
                    <a:lumOff val="25000"/>
                  </a:schemeClr>
                </a:solidFill>
                <a:latin typeface="微软雅黑" pitchFamily="34" charset="-122"/>
                <a:ea typeface="微软雅黑" pitchFamily="34" charset="-122"/>
              </a:rPr>
              <a:t>学联</a:t>
            </a:r>
            <a:r>
              <a:rPr lang="zh-CN" altLang="en-US" sz="2000" dirty="0" smtClean="0">
                <a:solidFill>
                  <a:schemeClr val="tx1">
                    <a:lumMod val="75000"/>
                    <a:lumOff val="25000"/>
                  </a:schemeClr>
                </a:solidFill>
                <a:latin typeface="微软雅黑" pitchFamily="34" charset="-122"/>
                <a:ea typeface="微软雅黑" pitchFamily="34" charset="-122"/>
              </a:rPr>
              <a:t>、浙江省</a:t>
            </a:r>
            <a:r>
              <a:rPr lang="zh-CN" altLang="en-US" sz="2000" dirty="0">
                <a:solidFill>
                  <a:schemeClr val="tx1">
                    <a:lumMod val="75000"/>
                    <a:lumOff val="25000"/>
                  </a:schemeClr>
                </a:solidFill>
                <a:latin typeface="微软雅黑" pitchFamily="34" charset="-122"/>
                <a:ea typeface="微软雅黑" pitchFamily="34" charset="-122"/>
              </a:rPr>
              <a:t>人民政府共同主办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由共青团浙江省委</a:t>
            </a:r>
            <a:r>
              <a:rPr lang="zh-CN" altLang="en-US" sz="2000" dirty="0" smtClean="0">
                <a:solidFill>
                  <a:schemeClr val="tx1">
                    <a:lumMod val="75000"/>
                    <a:lumOff val="25000"/>
                  </a:schemeClr>
                </a:solidFill>
                <a:latin typeface="微软雅黑" pitchFamily="34" charset="-122"/>
                <a:ea typeface="微软雅黑" pitchFamily="34" charset="-122"/>
              </a:rPr>
              <a:t>、金华</a:t>
            </a:r>
            <a:r>
              <a:rPr lang="zh-CN" altLang="en-US" sz="2000" dirty="0">
                <a:solidFill>
                  <a:schemeClr val="tx1">
                    <a:lumMod val="75000"/>
                    <a:lumOff val="25000"/>
                  </a:schemeClr>
                </a:solidFill>
                <a:latin typeface="微软雅黑" pitchFamily="34" charset="-122"/>
                <a:ea typeface="微软雅黑" pitchFamily="34" charset="-122"/>
              </a:rPr>
              <a:t>市人民政府</a:t>
            </a:r>
            <a:r>
              <a:rPr lang="zh-CN" altLang="en-US" sz="2000" dirty="0" smtClean="0">
                <a:solidFill>
                  <a:schemeClr val="tx1">
                    <a:lumMod val="75000"/>
                    <a:lumOff val="25000"/>
                  </a:schemeClr>
                </a:solidFill>
                <a:latin typeface="微软雅黑" pitchFamily="34" charset="-122"/>
                <a:ea typeface="微软雅黑" pitchFamily="34" charset="-122"/>
              </a:rPr>
              <a:t>、浙江大学</a:t>
            </a:r>
            <a:r>
              <a:rPr lang="zh-CN" altLang="en-US" sz="2000" dirty="0">
                <a:solidFill>
                  <a:schemeClr val="tx1">
                    <a:lumMod val="75000"/>
                    <a:lumOff val="25000"/>
                  </a:schemeClr>
                </a:solidFill>
                <a:latin typeface="微软雅黑" pitchFamily="34" charset="-122"/>
                <a:ea typeface="微软雅黑" pitchFamily="34" charset="-122"/>
              </a:rPr>
              <a:t>和</a:t>
            </a:r>
            <a:r>
              <a:rPr lang="zh-CN" altLang="en-US" sz="2000" dirty="0" smtClean="0">
                <a:solidFill>
                  <a:schemeClr val="tx1">
                    <a:lumMod val="75000"/>
                    <a:lumOff val="25000"/>
                  </a:schemeClr>
                </a:solidFill>
                <a:latin typeface="微软雅黑" pitchFamily="34" charset="-122"/>
                <a:ea typeface="微软雅黑" pitchFamily="34" charset="-122"/>
              </a:rPr>
              <a:t>浙江师范大学</a:t>
            </a:r>
            <a:r>
              <a:rPr lang="zh-CN" altLang="en-US" sz="2000" dirty="0">
                <a:solidFill>
                  <a:schemeClr val="tx1">
                    <a:lumMod val="75000"/>
                    <a:lumOff val="25000"/>
                  </a:schemeClr>
                </a:solidFill>
                <a:latin typeface="微软雅黑" pitchFamily="34" charset="-122"/>
                <a:ea typeface="微软雅黑" pitchFamily="34" charset="-122"/>
              </a:rPr>
              <a:t>联合承办。</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大赛还设立 </a:t>
            </a:r>
            <a:r>
              <a:rPr lang="en-US" altLang="zh-CN" sz="2000" dirty="0">
                <a:solidFill>
                  <a:schemeClr val="tx1">
                    <a:lumMod val="75000"/>
                    <a:lumOff val="25000"/>
                  </a:schemeClr>
                </a:solidFill>
                <a:latin typeface="微软雅黑" pitchFamily="34" charset="-122"/>
                <a:ea typeface="微软雅黑" pitchFamily="34" charset="-122"/>
              </a:rPr>
              <a:t>MBA </a:t>
            </a:r>
            <a:r>
              <a:rPr lang="zh-CN" altLang="en-US" sz="2000" dirty="0">
                <a:solidFill>
                  <a:schemeClr val="tx1">
                    <a:lumMod val="75000"/>
                    <a:lumOff val="25000"/>
                  </a:schemeClr>
                </a:solidFill>
                <a:latin typeface="微软雅黑" pitchFamily="34" charset="-122"/>
                <a:ea typeface="微软雅黑" pitchFamily="34" charset="-122"/>
              </a:rPr>
              <a:t>和网络信息经济等专项竞赛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由共青团浙江省委协调相关单位</a:t>
            </a:r>
            <a:r>
              <a:rPr lang="zh-CN" altLang="en-US" sz="2000" dirty="0" smtClean="0">
                <a:solidFill>
                  <a:schemeClr val="tx1">
                    <a:lumMod val="75000"/>
                    <a:lumOff val="25000"/>
                  </a:schemeClr>
                </a:solidFill>
                <a:latin typeface="微软雅黑" pitchFamily="34" charset="-122"/>
                <a:ea typeface="微软雅黑" pitchFamily="34" charset="-122"/>
              </a:rPr>
              <a:t>负责具体</a:t>
            </a:r>
            <a:r>
              <a:rPr lang="zh-CN" altLang="en-US" sz="2000" dirty="0">
                <a:solidFill>
                  <a:schemeClr val="tx1">
                    <a:lumMod val="75000"/>
                    <a:lumOff val="25000"/>
                  </a:schemeClr>
                </a:solidFill>
                <a:latin typeface="微软雅黑" pitchFamily="34" charset="-122"/>
                <a:ea typeface="微软雅黑" pitchFamily="34" charset="-122"/>
              </a:rPr>
              <a:t>组织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组织执行机构另设</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奖项单独设立</a:t>
            </a:r>
            <a:r>
              <a:rPr lang="zh-CN" altLang="en-US" sz="2000" dirty="0" smtClean="0">
                <a:solidFill>
                  <a:schemeClr val="tx1">
                    <a:lumMod val="75000"/>
                    <a:lumOff val="25000"/>
                  </a:schemeClr>
                </a:solidFill>
                <a:latin typeface="微软雅黑" pitchFamily="34" charset="-122"/>
                <a:ea typeface="微软雅黑" pitchFamily="34" charset="-122"/>
              </a:rPr>
              <a:t>。其中</a:t>
            </a:r>
            <a:r>
              <a:rPr lang="en-US" altLang="zh-CN" sz="2000" dirty="0">
                <a:solidFill>
                  <a:schemeClr val="tx1">
                    <a:lumMod val="75000"/>
                    <a:lumOff val="25000"/>
                  </a:schemeClr>
                </a:solidFill>
                <a:latin typeface="微软雅黑" pitchFamily="34" charset="-122"/>
                <a:ea typeface="微软雅黑" pitchFamily="34" charset="-122"/>
              </a:rPr>
              <a:t>, MBA </a:t>
            </a:r>
            <a:r>
              <a:rPr lang="zh-CN" altLang="en-US" sz="2000" dirty="0">
                <a:solidFill>
                  <a:schemeClr val="tx1">
                    <a:lumMod val="75000"/>
                    <a:lumOff val="25000"/>
                  </a:schemeClr>
                </a:solidFill>
                <a:latin typeface="微软雅黑" pitchFamily="34" charset="-122"/>
                <a:ea typeface="微软雅黑" pitchFamily="34" charset="-122"/>
              </a:rPr>
              <a:t>专项赛由赛事承办方会同</a:t>
            </a:r>
            <a:r>
              <a:rPr lang="zh-CN" altLang="en-US" sz="2000" dirty="0" smtClean="0">
                <a:solidFill>
                  <a:schemeClr val="tx1">
                    <a:lumMod val="75000"/>
                    <a:lumOff val="25000"/>
                  </a:schemeClr>
                </a:solidFill>
                <a:latin typeface="微软雅黑" pitchFamily="34" charset="-122"/>
                <a:ea typeface="微软雅黑" pitchFamily="34" charset="-122"/>
              </a:rPr>
              <a:t>部分</a:t>
            </a:r>
            <a:r>
              <a:rPr lang="zh-CN" altLang="en-US" sz="2000" dirty="0">
                <a:solidFill>
                  <a:schemeClr val="tx1">
                    <a:lumMod val="75000"/>
                    <a:lumOff val="25000"/>
                  </a:schemeClr>
                </a:solidFill>
                <a:latin typeface="微软雅黑" pitchFamily="34" charset="-122"/>
                <a:ea typeface="微软雅黑" pitchFamily="34" charset="-122"/>
              </a:rPr>
              <a:t>高校发起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组织和邀请国内设有 </a:t>
            </a:r>
            <a:r>
              <a:rPr lang="en-US" altLang="zh-CN" sz="2000" dirty="0">
                <a:solidFill>
                  <a:schemeClr val="tx1">
                    <a:lumMod val="75000"/>
                    <a:lumOff val="25000"/>
                  </a:schemeClr>
                </a:solidFill>
                <a:latin typeface="微软雅黑" pitchFamily="34" charset="-122"/>
                <a:ea typeface="微软雅黑" pitchFamily="34" charset="-122"/>
              </a:rPr>
              <a:t>MBA </a:t>
            </a:r>
            <a:r>
              <a:rPr lang="zh-CN" altLang="en-US" sz="2000" dirty="0">
                <a:solidFill>
                  <a:schemeClr val="tx1">
                    <a:lumMod val="75000"/>
                    <a:lumOff val="25000"/>
                  </a:schemeClr>
                </a:solidFill>
                <a:latin typeface="微软雅黑" pitchFamily="34" charset="-122"/>
                <a:ea typeface="微软雅黑" pitchFamily="34" charset="-122"/>
              </a:rPr>
              <a:t>专业的各高校参加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参赛对象为就读于 </a:t>
            </a:r>
            <a:r>
              <a:rPr lang="en-US" altLang="zh-CN" sz="2000" dirty="0">
                <a:solidFill>
                  <a:schemeClr val="tx1">
                    <a:lumMod val="75000"/>
                    <a:lumOff val="25000"/>
                  </a:schemeClr>
                </a:solidFill>
                <a:latin typeface="微软雅黑" pitchFamily="34" charset="-122"/>
                <a:ea typeface="微软雅黑" pitchFamily="34" charset="-122"/>
              </a:rPr>
              <a:t>MBA </a:t>
            </a:r>
            <a:r>
              <a:rPr lang="zh-CN" altLang="en-US" sz="2000" dirty="0" smtClean="0">
                <a:solidFill>
                  <a:schemeClr val="tx1">
                    <a:lumMod val="75000"/>
                    <a:lumOff val="25000"/>
                  </a:schemeClr>
                </a:solidFill>
                <a:latin typeface="微软雅黑" pitchFamily="34" charset="-122"/>
                <a:ea typeface="微软雅黑" pitchFamily="34" charset="-122"/>
              </a:rPr>
              <a:t>专业的</a:t>
            </a:r>
            <a:r>
              <a:rPr lang="zh-CN" altLang="en-US" sz="2000" dirty="0">
                <a:solidFill>
                  <a:schemeClr val="tx1">
                    <a:lumMod val="75000"/>
                    <a:lumOff val="25000"/>
                  </a:schemeClr>
                </a:solidFill>
                <a:latin typeface="微软雅黑" pitchFamily="34" charset="-122"/>
                <a:ea typeface="微软雅黑" pitchFamily="34" charset="-122"/>
              </a:rPr>
              <a:t>在校学生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参赛形式是通过申报创业项目计划书参加该项赛事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网络信息经济专项赛</a:t>
            </a:r>
            <a:r>
              <a:rPr lang="zh-CN" altLang="en-US" sz="2000" dirty="0" smtClean="0">
                <a:solidFill>
                  <a:schemeClr val="tx1">
                    <a:lumMod val="75000"/>
                    <a:lumOff val="25000"/>
                  </a:schemeClr>
                </a:solidFill>
                <a:latin typeface="微软雅黑" pitchFamily="34" charset="-122"/>
                <a:ea typeface="微软雅黑" pitchFamily="34" charset="-122"/>
              </a:rPr>
              <a:t>由赛事</a:t>
            </a:r>
            <a:r>
              <a:rPr lang="zh-CN" altLang="en-US" sz="2000" dirty="0">
                <a:solidFill>
                  <a:schemeClr val="tx1">
                    <a:lumMod val="75000"/>
                    <a:lumOff val="25000"/>
                  </a:schemeClr>
                </a:solidFill>
                <a:latin typeface="微软雅黑" pitchFamily="34" charset="-122"/>
                <a:ea typeface="微软雅黑" pitchFamily="34" charset="-122"/>
              </a:rPr>
              <a:t>承办方直接面向国内各高校开展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参赛对象为高校在校学生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参赛形式是通过提交</a:t>
            </a:r>
            <a:r>
              <a:rPr lang="zh-CN" altLang="en-US" sz="2000" dirty="0" smtClean="0">
                <a:solidFill>
                  <a:schemeClr val="tx1">
                    <a:lumMod val="75000"/>
                    <a:lumOff val="25000"/>
                  </a:schemeClr>
                </a:solidFill>
                <a:latin typeface="微软雅黑" pitchFamily="34" charset="-122"/>
                <a:ea typeface="微软雅黑" pitchFamily="34" charset="-122"/>
              </a:rPr>
              <a:t>基于</a:t>
            </a:r>
            <a:r>
              <a:rPr lang="zh-CN" altLang="en-US" sz="2000" dirty="0">
                <a:solidFill>
                  <a:schemeClr val="tx1">
                    <a:lumMod val="75000"/>
                    <a:lumOff val="25000"/>
                  </a:schemeClr>
                </a:solidFill>
                <a:latin typeface="微软雅黑" pitchFamily="34" charset="-122"/>
                <a:ea typeface="微软雅黑" pitchFamily="34" charset="-122"/>
              </a:rPr>
              <a:t>网络信息经济领域的创业项目计划书参赛。</a:t>
            </a:r>
            <a:endParaRPr lang="en-US" altLang="zh-CN"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en-US" altLang="zh-CN" sz="2400" b="1" dirty="0">
                <a:solidFill>
                  <a:schemeClr val="tx1">
                    <a:lumMod val="75000"/>
                    <a:lumOff val="25000"/>
                  </a:schemeClr>
                </a:solidFill>
                <a:latin typeface="微软雅黑" pitchFamily="34" charset="-122"/>
                <a:ea typeface="微软雅黑" pitchFamily="34" charset="-122"/>
              </a:rPr>
              <a:t>2018 </a:t>
            </a:r>
            <a:r>
              <a:rPr lang="zh-CN" altLang="en-US" sz="2400" b="1" dirty="0">
                <a:solidFill>
                  <a:schemeClr val="tx1">
                    <a:lumMod val="75000"/>
                    <a:lumOff val="25000"/>
                  </a:schemeClr>
                </a:solidFill>
                <a:latin typeface="微软雅黑" pitchFamily="34" charset="-122"/>
                <a:ea typeface="微软雅黑" pitchFamily="34" charset="-122"/>
              </a:rPr>
              <a:t>年 “创青春” 全国大学生创业</a:t>
            </a:r>
            <a:r>
              <a:rPr lang="zh-CN" altLang="en-US" sz="2400" b="1" dirty="0" smtClean="0">
                <a:solidFill>
                  <a:schemeClr val="tx1">
                    <a:lumMod val="75000"/>
                    <a:lumOff val="25000"/>
                  </a:schemeClr>
                </a:solidFill>
                <a:latin typeface="微软雅黑" pitchFamily="34" charset="-122"/>
                <a:ea typeface="微软雅黑" pitchFamily="34" charset="-122"/>
              </a:rPr>
              <a:t>大赛</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567738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第六</a:t>
            </a:r>
            <a:r>
              <a:rPr lang="zh-CN" altLang="en-US" sz="3200" b="1" dirty="0" smtClean="0">
                <a:solidFill>
                  <a:schemeClr val="accent1"/>
                </a:solidFill>
                <a:latin typeface="微软雅黑" pitchFamily="34" charset="-122"/>
                <a:ea typeface="微软雅黑" pitchFamily="34" charset="-122"/>
              </a:rPr>
              <a:t>节  李</a:t>
            </a:r>
            <a:r>
              <a:rPr lang="zh-CN" altLang="en-US" sz="3200" b="1" dirty="0">
                <a:solidFill>
                  <a:schemeClr val="accent1"/>
                </a:solidFill>
                <a:latin typeface="微软雅黑" pitchFamily="34" charset="-122"/>
                <a:ea typeface="微软雅黑" pitchFamily="34" charset="-122"/>
              </a:rPr>
              <a:t>威 </a:t>
            </a:r>
            <a:r>
              <a:rPr lang="en-US" altLang="zh-CN" sz="3200" b="1" dirty="0">
                <a:solidFill>
                  <a:schemeClr val="accent1"/>
                </a:solidFill>
                <a:latin typeface="微软雅黑" pitchFamily="34" charset="-122"/>
                <a:ea typeface="微软雅黑" pitchFamily="34" charset="-122"/>
              </a:rPr>
              <a:t>&amp; </a:t>
            </a:r>
            <a:r>
              <a:rPr lang="zh-CN" altLang="en-US" sz="3200" b="1" dirty="0">
                <a:solidFill>
                  <a:schemeClr val="accent1"/>
                </a:solidFill>
                <a:latin typeface="微软雅黑" pitchFamily="34" charset="-122"/>
                <a:ea typeface="微软雅黑" pitchFamily="34" charset="-122"/>
              </a:rPr>
              <a:t>飞轮威尔自平衡车</a:t>
            </a: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06</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8244599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1035564" y="837389"/>
            <a:ext cx="8946636" cy="5410712"/>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人物简介：李威</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黄河科技学院 </a:t>
            </a:r>
            <a:r>
              <a:rPr lang="en-US" altLang="zh-CN" dirty="0">
                <a:solidFill>
                  <a:schemeClr val="tx1">
                    <a:lumMod val="75000"/>
                    <a:lumOff val="25000"/>
                  </a:schemeClr>
                </a:solidFill>
                <a:latin typeface="微软雅黑" pitchFamily="34" charset="-122"/>
                <a:ea typeface="微软雅黑" pitchFamily="34" charset="-122"/>
              </a:rPr>
              <a:t>2011 </a:t>
            </a:r>
            <a:r>
              <a:rPr lang="zh-CN" altLang="en-US" dirty="0">
                <a:solidFill>
                  <a:schemeClr val="tx1">
                    <a:lumMod val="75000"/>
                    <a:lumOff val="25000"/>
                  </a:schemeClr>
                </a:solidFill>
                <a:latin typeface="微软雅黑" pitchFamily="34" charset="-122"/>
                <a:ea typeface="微软雅黑" pitchFamily="34" charset="-122"/>
              </a:rPr>
              <a:t>届毕业生</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大学互联网创业者</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飞轮威</a:t>
            </a:r>
            <a:r>
              <a:rPr lang="zh-CN" altLang="en-US" dirty="0" smtClean="0">
                <a:solidFill>
                  <a:schemeClr val="tx1">
                    <a:lumMod val="75000"/>
                    <a:lumOff val="25000"/>
                  </a:schemeClr>
                </a:solidFill>
                <a:latin typeface="微软雅黑" pitchFamily="34" charset="-122"/>
                <a:ea typeface="微软雅黑" pitchFamily="34" charset="-122"/>
              </a:rPr>
              <a:t>尔</a:t>
            </a:r>
            <a:r>
              <a:rPr lang="en-US" altLang="zh-CN" dirty="0" smtClean="0">
                <a:solidFill>
                  <a:schemeClr val="tx1">
                    <a:lumMod val="75000"/>
                    <a:lumOff val="25000"/>
                  </a:schemeClr>
                </a:solidFill>
                <a:latin typeface="微软雅黑" pitchFamily="34" charset="-122"/>
                <a:ea typeface="微软雅黑" pitchFamily="34" charset="-122"/>
              </a:rPr>
              <a:t>(</a:t>
            </a:r>
            <a:r>
              <a:rPr lang="en-US" altLang="zh-CN" dirty="0">
                <a:solidFill>
                  <a:schemeClr val="tx1">
                    <a:lumMod val="75000"/>
                    <a:lumOff val="25000"/>
                  </a:schemeClr>
                </a:solidFill>
                <a:latin typeface="微软雅黑" pitchFamily="34" charset="-122"/>
                <a:ea typeface="微软雅黑" pitchFamily="34" charset="-122"/>
              </a:rPr>
              <a:t>F-Wheel) </a:t>
            </a:r>
            <a:r>
              <a:rPr lang="zh-CN" altLang="en-US" dirty="0">
                <a:solidFill>
                  <a:schemeClr val="tx1">
                    <a:lumMod val="75000"/>
                    <a:lumOff val="25000"/>
                  </a:schemeClr>
                </a:solidFill>
                <a:latin typeface="微软雅黑" pitchFamily="34" charset="-122"/>
                <a:ea typeface="微软雅黑" pitchFamily="34" charset="-122"/>
              </a:rPr>
              <a:t>项目创始人</a:t>
            </a:r>
            <a:r>
              <a:rPr lang="zh-CN" altLang="en-US" dirty="0" smtClean="0">
                <a:solidFill>
                  <a:schemeClr val="tx1">
                    <a:lumMod val="75000"/>
                    <a:lumOff val="25000"/>
                  </a:schemeClr>
                </a:solidFill>
                <a:latin typeface="微软雅黑" pitchFamily="34" charset="-122"/>
                <a:ea typeface="微软雅黑" pitchFamily="34" charset="-122"/>
              </a:rPr>
              <a:t>。李威 </a:t>
            </a:r>
            <a:r>
              <a:rPr lang="en-US" altLang="zh-CN" dirty="0">
                <a:solidFill>
                  <a:schemeClr val="tx1">
                    <a:lumMod val="75000"/>
                    <a:lumOff val="25000"/>
                  </a:schemeClr>
                </a:solidFill>
                <a:latin typeface="微软雅黑" pitchFamily="34" charset="-122"/>
                <a:ea typeface="微软雅黑" pitchFamily="34" charset="-122"/>
              </a:rPr>
              <a:t>2011 </a:t>
            </a:r>
            <a:r>
              <a:rPr lang="zh-CN" altLang="en-US" dirty="0">
                <a:solidFill>
                  <a:schemeClr val="tx1">
                    <a:lumMod val="75000"/>
                    <a:lumOff val="25000"/>
                  </a:schemeClr>
                </a:solidFill>
                <a:latin typeface="微软雅黑" pitchFamily="34" charset="-122"/>
                <a:ea typeface="微软雅黑" pitchFamily="34" charset="-122"/>
              </a:rPr>
              <a:t>年就职于百度</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受任百度报网项目产品运营经理</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rPr>
              <a:t>具有</a:t>
            </a:r>
            <a:r>
              <a:rPr lang="en-US" altLang="zh-CN" dirty="0" smtClean="0">
                <a:solidFill>
                  <a:schemeClr val="tx1">
                    <a:lumMod val="75000"/>
                    <a:lumOff val="25000"/>
                  </a:schemeClr>
                </a:solidFill>
                <a:latin typeface="微软雅黑" pitchFamily="34" charset="-122"/>
                <a:ea typeface="微软雅黑" pitchFamily="34" charset="-122"/>
              </a:rPr>
              <a:t>11 </a:t>
            </a:r>
            <a:r>
              <a:rPr lang="zh-CN" altLang="en-US" dirty="0">
                <a:solidFill>
                  <a:schemeClr val="tx1">
                    <a:lumMod val="75000"/>
                    <a:lumOff val="25000"/>
                  </a:schemeClr>
                </a:solidFill>
                <a:latin typeface="微软雅黑" pitchFamily="34" charset="-122"/>
                <a:ea typeface="微软雅黑" pitchFamily="34" charset="-122"/>
              </a:rPr>
              <a:t>年互联网从业经验</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为连续互联网创业者</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曾荣获郑州市科技创业明星。</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在读大二期间</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李威组建</a:t>
            </a:r>
            <a:r>
              <a:rPr lang="zh-CN" altLang="en-US" dirty="0" smtClean="0">
                <a:solidFill>
                  <a:schemeClr val="tx1">
                    <a:lumMod val="75000"/>
                    <a:lumOff val="25000"/>
                  </a:schemeClr>
                </a:solidFill>
                <a:latin typeface="微软雅黑" pitchFamily="34" charset="-122"/>
                <a:ea typeface="微软雅黑" pitchFamily="34" charset="-122"/>
              </a:rPr>
              <a:t>了“启航啦”创业</a:t>
            </a:r>
            <a:r>
              <a:rPr lang="zh-CN" altLang="en-US" dirty="0">
                <a:solidFill>
                  <a:schemeClr val="tx1">
                    <a:lumMod val="75000"/>
                    <a:lumOff val="25000"/>
                  </a:schemeClr>
                </a:solidFill>
                <a:latin typeface="微软雅黑" pitchFamily="34" charset="-122"/>
                <a:ea typeface="微软雅黑" pitchFamily="34" charset="-122"/>
              </a:rPr>
              <a:t>团队</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在创业之路上正式扬帆起航</a:t>
            </a:r>
            <a:r>
              <a:rPr lang="zh-CN" altLang="en-US" dirty="0" smtClean="0">
                <a:solidFill>
                  <a:schemeClr val="tx1">
                    <a:lumMod val="75000"/>
                    <a:lumOff val="25000"/>
                  </a:schemeClr>
                </a:solidFill>
                <a:latin typeface="微软雅黑" pitchFamily="34" charset="-122"/>
                <a:ea typeface="微软雅黑" pitchFamily="34" charset="-122"/>
              </a:rPr>
              <a:t>。他瞄准</a:t>
            </a:r>
            <a:r>
              <a:rPr lang="zh-CN" altLang="en-US" dirty="0">
                <a:solidFill>
                  <a:schemeClr val="tx1">
                    <a:lumMod val="75000"/>
                    <a:lumOff val="25000"/>
                  </a:schemeClr>
                </a:solidFill>
                <a:latin typeface="微软雅黑" pitchFamily="34" charset="-122"/>
                <a:ea typeface="微软雅黑" pitchFamily="34" charset="-122"/>
              </a:rPr>
              <a:t>大学生这个特殊市场</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自编网站代码</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创办了大学生门户网站</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为大学生和商家提供</a:t>
            </a:r>
            <a:r>
              <a:rPr lang="zh-CN" altLang="en-US" dirty="0" smtClean="0">
                <a:solidFill>
                  <a:schemeClr val="tx1">
                    <a:lumMod val="75000"/>
                    <a:lumOff val="25000"/>
                  </a:schemeClr>
                </a:solidFill>
                <a:latin typeface="微软雅黑" pitchFamily="34" charset="-122"/>
                <a:ea typeface="微软雅黑" pitchFamily="34" charset="-122"/>
              </a:rPr>
              <a:t>交流</a:t>
            </a:r>
            <a:r>
              <a:rPr lang="zh-CN" altLang="en-US" dirty="0">
                <a:solidFill>
                  <a:schemeClr val="tx1">
                    <a:lumMod val="75000"/>
                    <a:lumOff val="25000"/>
                  </a:schemeClr>
                </a:solidFill>
                <a:latin typeface="微软雅黑" pitchFamily="34" charset="-122"/>
                <a:ea typeface="微软雅黑" pitchFamily="34" charset="-122"/>
              </a:rPr>
              <a:t>和展示的平台</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并与当时郑州各个学校周边商家推出联名让利卡</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持卡会员可以在</a:t>
            </a:r>
            <a:r>
              <a:rPr lang="zh-CN" altLang="en-US" dirty="0" smtClean="0">
                <a:solidFill>
                  <a:schemeClr val="tx1">
                    <a:lumMod val="75000"/>
                    <a:lumOff val="25000"/>
                  </a:schemeClr>
                </a:solidFill>
                <a:latin typeface="微软雅黑" pitchFamily="34" charset="-122"/>
                <a:ea typeface="微软雅黑" pitchFamily="34" charset="-122"/>
              </a:rPr>
              <a:t>联盟商家</a:t>
            </a:r>
            <a:r>
              <a:rPr lang="zh-CN" altLang="en-US" dirty="0">
                <a:solidFill>
                  <a:schemeClr val="tx1">
                    <a:lumMod val="75000"/>
                    <a:lumOff val="25000"/>
                  </a:schemeClr>
                </a:solidFill>
                <a:latin typeface="微软雅黑" pitchFamily="34" charset="-122"/>
                <a:ea typeface="微软雅黑" pitchFamily="34" charset="-122"/>
              </a:rPr>
              <a:t>打折消费</a:t>
            </a:r>
            <a:r>
              <a:rPr lang="zh-CN" altLang="en-US" dirty="0" smtClean="0">
                <a:solidFill>
                  <a:schemeClr val="tx1">
                    <a:lumMod val="75000"/>
                    <a:lumOff val="25000"/>
                  </a:schemeClr>
                </a:solidFill>
                <a:latin typeface="微软雅黑" pitchFamily="34" charset="-122"/>
                <a:ea typeface="微软雅黑" pitchFamily="34" charset="-122"/>
              </a:rPr>
              <a:t>。这个“金点子”使</a:t>
            </a:r>
            <a:r>
              <a:rPr lang="zh-CN" altLang="en-US" dirty="0">
                <a:solidFill>
                  <a:schemeClr val="tx1">
                    <a:lumMod val="75000"/>
                    <a:lumOff val="25000"/>
                  </a:schemeClr>
                </a:solidFill>
                <a:latin typeface="微软雅黑" pitchFamily="34" charset="-122"/>
                <a:ea typeface="微软雅黑" pitchFamily="34" charset="-122"/>
              </a:rPr>
              <a:t>他稚嫩的创业团队每周获利上万</a:t>
            </a:r>
            <a:r>
              <a:rPr lang="zh-CN" altLang="en-US" dirty="0" smtClean="0">
                <a:solidFill>
                  <a:schemeClr val="tx1">
                    <a:lumMod val="75000"/>
                    <a:lumOff val="25000"/>
                  </a:schemeClr>
                </a:solidFill>
                <a:latin typeface="微软雅黑" pitchFamily="34" charset="-122"/>
                <a:ea typeface="微软雅黑" pitchFamily="34" charset="-122"/>
              </a:rPr>
              <a:t>元</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（详见</a:t>
            </a:r>
            <a:r>
              <a:rPr lang="en-US" altLang="zh-CN" dirty="0" smtClean="0">
                <a:solidFill>
                  <a:schemeClr val="tx1">
                    <a:lumMod val="75000"/>
                    <a:lumOff val="25000"/>
                  </a:schemeClr>
                </a:solidFill>
                <a:latin typeface="微软雅黑" pitchFamily="34" charset="-122"/>
                <a:ea typeface="微软雅黑" pitchFamily="34" charset="-122"/>
              </a:rPr>
              <a:t>P180-182</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简评</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从飞轮威尔发展轨迹</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我们发现其一直以</a:t>
            </a:r>
            <a:r>
              <a:rPr lang="zh-CN" altLang="en-US" dirty="0" smtClean="0">
                <a:solidFill>
                  <a:schemeClr val="tx1">
                    <a:lumMod val="75000"/>
                    <a:lumOff val="25000"/>
                  </a:schemeClr>
                </a:solidFill>
                <a:latin typeface="微软雅黑" pitchFamily="34" charset="-122"/>
                <a:ea typeface="微软雅黑" pitchFamily="34" charset="-122"/>
              </a:rPr>
              <a:t>专注、细分</a:t>
            </a:r>
            <a:r>
              <a:rPr lang="zh-CN" altLang="en-US" dirty="0">
                <a:solidFill>
                  <a:schemeClr val="tx1">
                    <a:lumMod val="75000"/>
                    <a:lumOff val="25000"/>
                  </a:schemeClr>
                </a:solidFill>
                <a:latin typeface="微软雅黑" pitchFamily="34" charset="-122"/>
                <a:ea typeface="微软雅黑" pitchFamily="34" charset="-122"/>
              </a:rPr>
              <a:t>的态度深耕在智能硬件领域中</a:t>
            </a:r>
            <a:r>
              <a:rPr lang="zh-CN" altLang="en-US" dirty="0" smtClean="0">
                <a:solidFill>
                  <a:schemeClr val="tx1">
                    <a:lumMod val="75000"/>
                    <a:lumOff val="25000"/>
                  </a:schemeClr>
                </a:solidFill>
                <a:latin typeface="微软雅黑" pitchFamily="34" charset="-122"/>
                <a:ea typeface="微软雅黑" pitchFamily="34" charset="-122"/>
              </a:rPr>
              <a:t>。用</a:t>
            </a:r>
            <a:r>
              <a:rPr lang="zh-CN" altLang="en-US" dirty="0">
                <a:solidFill>
                  <a:schemeClr val="tx1">
                    <a:lumMod val="75000"/>
                    <a:lumOff val="25000"/>
                  </a:schemeClr>
                </a:solidFill>
                <a:latin typeface="微软雅黑" pitchFamily="34" charset="-122"/>
                <a:ea typeface="微软雅黑" pitchFamily="34" charset="-122"/>
              </a:rPr>
              <a:t>实力说话</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用产品说话</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飞轮威尔公司以匠心做出极致产品</a:t>
            </a:r>
            <a:r>
              <a:rPr lang="zh-CN" altLang="en-US" dirty="0" smtClean="0">
                <a:solidFill>
                  <a:schemeClr val="tx1">
                    <a:lumMod val="75000"/>
                    <a:lumOff val="25000"/>
                  </a:schemeClr>
                </a:solidFill>
                <a:latin typeface="微软雅黑" pitchFamily="34" charset="-122"/>
                <a:ea typeface="微软雅黑" pitchFamily="34" charset="-122"/>
              </a:rPr>
              <a:t>。通过</a:t>
            </a:r>
            <a:r>
              <a:rPr lang="zh-CN" altLang="en-US" dirty="0">
                <a:solidFill>
                  <a:schemeClr val="tx1">
                    <a:lumMod val="75000"/>
                    <a:lumOff val="25000"/>
                  </a:schemeClr>
                </a:solidFill>
                <a:latin typeface="微软雅黑" pitchFamily="34" charset="-122"/>
                <a:ea typeface="微软雅黑" pitchFamily="34" charset="-122"/>
              </a:rPr>
              <a:t>产品与市场</a:t>
            </a:r>
            <a:r>
              <a:rPr lang="zh-CN" altLang="en-US" dirty="0" smtClean="0">
                <a:solidFill>
                  <a:schemeClr val="tx1">
                    <a:lumMod val="75000"/>
                    <a:lumOff val="25000"/>
                  </a:schemeClr>
                </a:solidFill>
                <a:latin typeface="微软雅黑" pitchFamily="34" charset="-122"/>
                <a:ea typeface="微软雅黑" pitchFamily="34" charset="-122"/>
              </a:rPr>
              <a:t>、消费者对接</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借助产品体验</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达到推动产品优化与企业宣传的双重效果。</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近些年来</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不少行业弥漫着浮躁风气</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一些企业本末倒置</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将重点放在炒作上</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却</a:t>
            </a:r>
            <a:r>
              <a:rPr lang="zh-CN" altLang="en-US" dirty="0" smtClean="0">
                <a:solidFill>
                  <a:schemeClr val="tx1">
                    <a:lumMod val="75000"/>
                    <a:lumOff val="25000"/>
                  </a:schemeClr>
                </a:solidFill>
                <a:latin typeface="微软雅黑" pitchFamily="34" charset="-122"/>
                <a:ea typeface="微软雅黑" pitchFamily="34" charset="-122"/>
              </a:rPr>
              <a:t>将产品</a:t>
            </a:r>
            <a:r>
              <a:rPr lang="zh-CN" altLang="en-US" dirty="0">
                <a:solidFill>
                  <a:schemeClr val="tx1">
                    <a:lumMod val="75000"/>
                    <a:lumOff val="25000"/>
                  </a:schemeClr>
                </a:solidFill>
                <a:latin typeface="微软雅黑" pitchFamily="34" charset="-122"/>
                <a:ea typeface="微软雅黑" pitchFamily="34" charset="-122"/>
              </a:rPr>
              <a:t>品质</a:t>
            </a:r>
            <a:r>
              <a:rPr lang="zh-CN" altLang="en-US" dirty="0" smtClean="0">
                <a:solidFill>
                  <a:schemeClr val="tx1">
                    <a:lumMod val="75000"/>
                    <a:lumOff val="25000"/>
                  </a:schemeClr>
                </a:solidFill>
                <a:latin typeface="微软雅黑" pitchFamily="34" charset="-122"/>
                <a:ea typeface="微软雅黑" pitchFamily="34" charset="-122"/>
              </a:rPr>
              <a:t>、产品</a:t>
            </a:r>
            <a:r>
              <a:rPr lang="zh-CN" altLang="en-US" dirty="0">
                <a:solidFill>
                  <a:schemeClr val="tx1">
                    <a:lumMod val="75000"/>
                    <a:lumOff val="25000"/>
                  </a:schemeClr>
                </a:solidFill>
                <a:latin typeface="微软雅黑" pitchFamily="34" charset="-122"/>
                <a:ea typeface="微软雅黑" pitchFamily="34" charset="-122"/>
              </a:rPr>
              <a:t>研发</a:t>
            </a:r>
            <a:r>
              <a:rPr lang="zh-CN" altLang="en-US" dirty="0" smtClean="0">
                <a:solidFill>
                  <a:schemeClr val="tx1">
                    <a:lumMod val="75000"/>
                    <a:lumOff val="25000"/>
                  </a:schemeClr>
                </a:solidFill>
                <a:latin typeface="微软雅黑" pitchFamily="34" charset="-122"/>
                <a:ea typeface="微软雅黑" pitchFamily="34" charset="-122"/>
              </a:rPr>
              <a:t>、客户</a:t>
            </a:r>
            <a:r>
              <a:rPr lang="zh-CN" altLang="en-US" dirty="0">
                <a:solidFill>
                  <a:schemeClr val="tx1">
                    <a:lumMod val="75000"/>
                    <a:lumOff val="25000"/>
                  </a:schemeClr>
                </a:solidFill>
                <a:latin typeface="微软雅黑" pitchFamily="34" charset="-122"/>
                <a:ea typeface="微软雅黑" pitchFamily="34" charset="-122"/>
              </a:rPr>
              <a:t>体验等环节丢得一干二净</a:t>
            </a:r>
            <a:r>
              <a:rPr lang="zh-CN" altLang="en-US" dirty="0" smtClean="0">
                <a:solidFill>
                  <a:schemeClr val="tx1">
                    <a:lumMod val="75000"/>
                    <a:lumOff val="25000"/>
                  </a:schemeClr>
                </a:solidFill>
                <a:latin typeface="微软雅黑" pitchFamily="34" charset="-122"/>
                <a:ea typeface="微软雅黑" pitchFamily="34" charset="-122"/>
              </a:rPr>
              <a:t>。我们</a:t>
            </a:r>
            <a:r>
              <a:rPr lang="zh-CN" altLang="en-US" dirty="0">
                <a:solidFill>
                  <a:schemeClr val="tx1">
                    <a:lumMod val="75000"/>
                    <a:lumOff val="25000"/>
                  </a:schemeClr>
                </a:solidFill>
                <a:latin typeface="微软雅黑" pitchFamily="34" charset="-122"/>
                <a:ea typeface="微软雅黑" pitchFamily="34" charset="-122"/>
              </a:rPr>
              <a:t>经常</a:t>
            </a:r>
            <a:r>
              <a:rPr lang="zh-CN" altLang="en-US" dirty="0" smtClean="0">
                <a:solidFill>
                  <a:schemeClr val="tx1">
                    <a:lumMod val="75000"/>
                    <a:lumOff val="25000"/>
                  </a:schemeClr>
                </a:solidFill>
                <a:latin typeface="微软雅黑" pitchFamily="34" charset="-122"/>
                <a:ea typeface="微软雅黑" pitchFamily="34" charset="-122"/>
              </a:rPr>
              <a:t>看到“一阵风”现象</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rPr>
              <a:t>一些</a:t>
            </a:r>
            <a:r>
              <a:rPr lang="zh-CN" altLang="en-US" dirty="0">
                <a:solidFill>
                  <a:schemeClr val="tx1">
                    <a:lumMod val="75000"/>
                    <a:lumOff val="25000"/>
                  </a:schemeClr>
                </a:solidFill>
                <a:latin typeface="微软雅黑" pitchFamily="34" charset="-122"/>
                <a:ea typeface="微软雅黑" pitchFamily="34" charset="-122"/>
              </a:rPr>
              <a:t>企业闹腾一段时间后</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便消失得无影无踪</a:t>
            </a:r>
            <a:r>
              <a:rPr lang="zh-CN" altLang="en-US" dirty="0" smtClean="0">
                <a:solidFill>
                  <a:schemeClr val="tx1">
                    <a:lumMod val="75000"/>
                    <a:lumOff val="25000"/>
                  </a:schemeClr>
                </a:solidFill>
                <a:latin typeface="微软雅黑" pitchFamily="34" charset="-122"/>
                <a:ea typeface="微软雅黑" pitchFamily="34" charset="-122"/>
              </a:rPr>
              <a:t>。就</a:t>
            </a:r>
            <a:r>
              <a:rPr lang="zh-CN" altLang="en-US" dirty="0">
                <a:solidFill>
                  <a:schemeClr val="tx1">
                    <a:lumMod val="75000"/>
                    <a:lumOff val="25000"/>
                  </a:schemeClr>
                </a:solidFill>
                <a:latin typeface="微软雅黑" pitchFamily="34" charset="-122"/>
                <a:ea typeface="微软雅黑" pitchFamily="34" charset="-122"/>
              </a:rPr>
              <a:t>像大浪淘沙</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留下的总是那些脚踏实地</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不</a:t>
            </a:r>
            <a:r>
              <a:rPr lang="zh-CN" altLang="en-US" dirty="0">
                <a:solidFill>
                  <a:schemeClr val="tx1">
                    <a:lumMod val="75000"/>
                    <a:lumOff val="25000"/>
                  </a:schemeClr>
                </a:solidFill>
                <a:latin typeface="微软雅黑" pitchFamily="34" charset="-122"/>
                <a:ea typeface="微软雅黑" pitchFamily="34" charset="-122"/>
              </a:rPr>
              <a:t>虚张声势</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只埋头苦干的企业。</a:t>
            </a:r>
            <a:endParaRPr lang="zh-CN" altLang="en-US"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488712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1428750" y="1803400"/>
            <a:ext cx="9271000" cy="3143250"/>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1739731" y="2060978"/>
            <a:ext cx="8626219" cy="267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zh-CN" altLang="en-US" sz="2000" dirty="0">
                <a:solidFill>
                  <a:schemeClr val="tx1">
                    <a:lumMod val="75000"/>
                    <a:lumOff val="25000"/>
                  </a:schemeClr>
                </a:solidFill>
                <a:sym typeface="微软雅黑" pitchFamily="34" charset="-122"/>
              </a:rPr>
              <a:t>通过本章案例的具体分析</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我们可以总结以下几点</a:t>
            </a:r>
            <a:r>
              <a:rPr lang="en-US" altLang="zh-CN" sz="2000" dirty="0">
                <a:solidFill>
                  <a:schemeClr val="tx1">
                    <a:lumMod val="75000"/>
                    <a:lumOff val="25000"/>
                  </a:schemeClr>
                </a:solidFill>
                <a:sym typeface="微软雅黑" pitchFamily="34" charset="-122"/>
              </a:rPr>
              <a:t>:</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1. </a:t>
            </a:r>
            <a:r>
              <a:rPr lang="zh-CN" altLang="en-US" sz="2000" dirty="0">
                <a:solidFill>
                  <a:schemeClr val="tx1">
                    <a:lumMod val="75000"/>
                    <a:lumOff val="25000"/>
                  </a:schemeClr>
                </a:solidFill>
                <a:sym typeface="微软雅黑" pitchFamily="34" charset="-122"/>
              </a:rPr>
              <a:t>大学生创新创业实践需要梦想</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需要创业意识作为动力</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需要用创业思维去</a:t>
            </a:r>
            <a:r>
              <a:rPr lang="zh-CN" altLang="en-US" sz="2000" dirty="0" smtClean="0">
                <a:solidFill>
                  <a:schemeClr val="tx1">
                    <a:lumMod val="75000"/>
                    <a:lumOff val="25000"/>
                  </a:schemeClr>
                </a:solidFill>
                <a:sym typeface="微软雅黑" pitchFamily="34" charset="-122"/>
              </a:rPr>
              <a:t>理性运作</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才能成功迈出第一步。</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2. </a:t>
            </a:r>
            <a:r>
              <a:rPr lang="zh-CN" altLang="en-US" sz="2000" dirty="0">
                <a:solidFill>
                  <a:schemeClr val="tx1">
                    <a:lumMod val="75000"/>
                    <a:lumOff val="25000"/>
                  </a:schemeClr>
                </a:solidFill>
                <a:sym typeface="微软雅黑" pitchFamily="34" charset="-122"/>
              </a:rPr>
              <a:t>创业自身要具备创业的能力</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拥有创业的精神</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抓住创业的机会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才能进行</a:t>
            </a:r>
            <a:r>
              <a:rPr lang="zh-CN" altLang="en-US" sz="2000" dirty="0" smtClean="0">
                <a:solidFill>
                  <a:schemeClr val="tx1">
                    <a:lumMod val="75000"/>
                    <a:lumOff val="25000"/>
                  </a:schemeClr>
                </a:solidFill>
                <a:sym typeface="微软雅黑" pitchFamily="34" charset="-122"/>
              </a:rPr>
              <a:t>充分的</a:t>
            </a:r>
            <a:r>
              <a:rPr lang="zh-CN" altLang="en-US" sz="2000" dirty="0">
                <a:solidFill>
                  <a:schemeClr val="tx1">
                    <a:lumMod val="75000"/>
                    <a:lumOff val="25000"/>
                  </a:schemeClr>
                </a:solidFill>
                <a:sym typeface="微软雅黑" pitchFamily="34" charset="-122"/>
              </a:rPr>
              <a:t>创业准备。</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3. </a:t>
            </a:r>
            <a:r>
              <a:rPr lang="zh-CN" altLang="en-US" sz="2000" dirty="0">
                <a:solidFill>
                  <a:schemeClr val="tx1">
                    <a:lumMod val="75000"/>
                    <a:lumOff val="25000"/>
                  </a:schemeClr>
                </a:solidFill>
                <a:sym typeface="微软雅黑" pitchFamily="34" charset="-122"/>
              </a:rPr>
              <a:t>在创业的过程中</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要保证不断学习</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进行产品的创新</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才能赢得市场</a:t>
            </a:r>
            <a:r>
              <a:rPr lang="en-US" altLang="zh-CN" sz="2000" dirty="0">
                <a:solidFill>
                  <a:schemeClr val="tx1">
                    <a:lumMod val="75000"/>
                    <a:lumOff val="25000"/>
                  </a:schemeClr>
                </a:solidFill>
                <a:sym typeface="微软雅黑" pitchFamily="34" charset="-122"/>
              </a:rPr>
              <a:t>, </a:t>
            </a:r>
            <a:r>
              <a:rPr lang="zh-CN" altLang="en-US" sz="2000" dirty="0" smtClean="0">
                <a:solidFill>
                  <a:schemeClr val="tx1">
                    <a:lumMod val="75000"/>
                    <a:lumOff val="25000"/>
                  </a:schemeClr>
                </a:solidFill>
                <a:sym typeface="微软雅黑" pitchFamily="34" charset="-122"/>
              </a:rPr>
              <a:t>立于不败之地</a:t>
            </a:r>
            <a:r>
              <a:rPr lang="zh-CN" altLang="en-US" sz="2000" dirty="0">
                <a:solidFill>
                  <a:schemeClr val="tx1">
                    <a:lumMod val="75000"/>
                    <a:lumOff val="25000"/>
                  </a:schemeClr>
                </a:solidFill>
                <a:sym typeface="微软雅黑" pitchFamily="34" charset="-122"/>
              </a:rPr>
              <a:t>。</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1600434"/>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第一</a:t>
            </a:r>
            <a:r>
              <a:rPr lang="zh-CN" altLang="en-US" sz="3200" b="1" dirty="0" smtClean="0">
                <a:solidFill>
                  <a:schemeClr val="accent1"/>
                </a:solidFill>
                <a:latin typeface="微软雅黑" pitchFamily="34" charset="-122"/>
                <a:ea typeface="微软雅黑" pitchFamily="34" charset="-122"/>
              </a:rPr>
              <a:t>节  大学生</a:t>
            </a:r>
            <a:r>
              <a:rPr lang="zh-CN" altLang="en-US" sz="3200" b="1" dirty="0">
                <a:solidFill>
                  <a:schemeClr val="accent1"/>
                </a:solidFill>
                <a:latin typeface="微软雅黑" pitchFamily="34" charset="-122"/>
                <a:ea typeface="微软雅黑" pitchFamily="34" charset="-122"/>
              </a:rPr>
              <a:t>创新创业</a:t>
            </a:r>
            <a:r>
              <a:rPr lang="zh-CN" altLang="en-US" sz="3200" b="1" dirty="0" smtClean="0">
                <a:solidFill>
                  <a:schemeClr val="accent1"/>
                </a:solidFill>
                <a:latin typeface="微软雅黑" pitchFamily="34" charset="-122"/>
                <a:ea typeface="微软雅黑" pitchFamily="34" charset="-122"/>
              </a:rPr>
              <a:t>大赛</a:t>
            </a:r>
            <a:r>
              <a:rPr lang="en-US" altLang="zh-CN" sz="3200" b="1" dirty="0" smtClean="0">
                <a:solidFill>
                  <a:schemeClr val="accent1"/>
                </a:solidFill>
                <a:latin typeface="微软雅黑" pitchFamily="34" charset="-122"/>
                <a:ea typeface="微软雅黑" pitchFamily="34" charset="-122"/>
              </a:rPr>
              <a:t/>
            </a:r>
            <a:br>
              <a:rPr lang="en-US" altLang="zh-CN" sz="3200" b="1" dirty="0" smtClean="0">
                <a:solidFill>
                  <a:schemeClr val="accent1"/>
                </a:solidFill>
                <a:latin typeface="微软雅黑" pitchFamily="34" charset="-122"/>
                <a:ea typeface="微软雅黑" pitchFamily="34" charset="-122"/>
              </a:rPr>
            </a:br>
            <a:r>
              <a:rPr lang="en-US" altLang="zh-CN" sz="3200" b="1" dirty="0" smtClean="0">
                <a:solidFill>
                  <a:schemeClr val="accent1"/>
                </a:solidFill>
                <a:latin typeface="微软雅黑" pitchFamily="34" charset="-122"/>
                <a:ea typeface="微软雅黑" pitchFamily="34" charset="-122"/>
              </a:rPr>
              <a:t>     </a:t>
            </a:r>
            <a:r>
              <a:rPr lang="zh-CN" altLang="en-US" sz="3200" b="1" dirty="0" smtClean="0">
                <a:solidFill>
                  <a:schemeClr val="accent1"/>
                </a:solidFill>
                <a:latin typeface="微软雅黑" pitchFamily="34" charset="-122"/>
                <a:ea typeface="微软雅黑" pitchFamily="34" charset="-122"/>
              </a:rPr>
              <a:t>与</a:t>
            </a:r>
            <a:r>
              <a:rPr lang="zh-CN" altLang="en-US" sz="3200" b="1" dirty="0">
                <a:solidFill>
                  <a:schemeClr val="accent1"/>
                </a:solidFill>
                <a:latin typeface="微软雅黑" pitchFamily="34" charset="-122"/>
                <a:ea typeface="微软雅黑" pitchFamily="34" charset="-122"/>
              </a:rPr>
              <a:t>创业能力培养</a:t>
            </a:r>
          </a:p>
          <a:p>
            <a:pPr marL="0" lvl="1" algn="ct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4585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4097659"/>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8277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2140755" y="2392475"/>
            <a:ext cx="798114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大学生创新创业大赛参赛作品的酝酿和培育可以与互联网</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、大</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数据</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、云计算、</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AI</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、物联网、区</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块链等技术和手段相结合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促进制造业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、农业、医疗</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科技等转型升级</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推动与</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生产生活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深度融合</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赛事</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评委包括投资人</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、企业家、教育</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专家</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、相关</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学科领域专家</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其</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知识结构完善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可充分评估高校创新创业教育的阶段性成果</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验证创新创业教育的有效性和可靠性。</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28"/>
          <p:cNvSpPr>
            <a:spLocks noChangeArrowheads="1"/>
          </p:cNvSpPr>
          <p:nvPr/>
        </p:nvSpPr>
        <p:spPr bwMode="black">
          <a:xfrm>
            <a:off x="1851705" y="1338673"/>
            <a:ext cx="774122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一</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以创新创业大赛为载体</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提升大学生创新创业能力的必要性</a:t>
            </a:r>
            <a:endParaRPr lang="en-US" altLang="zh-CN" sz="2000" b="1" dirty="0">
              <a:solidFill>
                <a:srgbClr val="7030A0"/>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840784" y="203271"/>
            <a:ext cx="80619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创新创业大赛与大学生创新创业能力培养的关系</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054508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4097659"/>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8277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46043" y="2081325"/>
            <a:ext cx="844095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以提升大学生的核心素养为培养目标</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以大学生创新创业能力的核心素养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、应用实践能力、创业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就业的职务能力培养对象</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以“</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基于胜任力的大学生创新创业核心素养体系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的培育</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与强化</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基于产学研一体化培养的大学生创新创业应用实践能力体系的培育与</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强化”“</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基于行业企业研究的大学生创业就业职务能力体系的培育与强化</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”为</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重点</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项目制</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为导向</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、以</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研产销为路径</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、以</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校企合作为依托</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构建以创新创业大赛促进创新创业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能力培养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的全方位育人体系</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是全面推进创新创业教育的有效路径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是撬动高校教育综合</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改革、促进</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体制机制创新的有效实践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是全面发力构筑高等教育服务学生</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、服务社</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会经济发展的重要 “桥梁”。</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28"/>
          <p:cNvSpPr>
            <a:spLocks noChangeArrowheads="1"/>
          </p:cNvSpPr>
          <p:nvPr/>
        </p:nvSpPr>
        <p:spPr bwMode="black">
          <a:xfrm>
            <a:off x="1851705" y="1338673"/>
            <a:ext cx="774122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二</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以创新创业大赛为载体</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提升大学生创新创业能力的可行性</a:t>
            </a:r>
            <a:endParaRPr lang="en-US" altLang="zh-CN" sz="2000" b="1" dirty="0">
              <a:solidFill>
                <a:srgbClr val="7030A0"/>
              </a:solidFill>
              <a:latin typeface="微软雅黑" panose="020B0503020204020204" pitchFamily="34" charset="-122"/>
              <a:ea typeface="微软雅黑" panose="020B0503020204020204" pitchFamily="34" charset="-122"/>
            </a:endParaRPr>
          </a:p>
        </p:txBody>
      </p:sp>
      <p:sp>
        <p:nvSpPr>
          <p:cNvPr id="18" name="文本框 9"/>
          <p:cNvSpPr txBox="1"/>
          <p:nvPr/>
        </p:nvSpPr>
        <p:spPr>
          <a:xfrm>
            <a:off x="840784" y="203271"/>
            <a:ext cx="80619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创新创业大赛与大学生创新创业能力培养的关系</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419677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0156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创新创业大赛创办的目的和意义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主要是以创新引领创业、 创业带动就业</a:t>
            </a:r>
            <a:r>
              <a:rPr lang="zh-CN" altLang="en-US" sz="2000" dirty="0" smtClean="0">
                <a:solidFill>
                  <a:schemeClr val="tx1">
                    <a:lumMod val="75000"/>
                    <a:lumOff val="25000"/>
                  </a:schemeClr>
                </a:solidFill>
                <a:latin typeface="微软雅黑" pitchFamily="34" charset="-122"/>
                <a:ea typeface="微软雅黑" pitchFamily="34" charset="-122"/>
              </a:rPr>
              <a:t>、推动高校毕业生</a:t>
            </a:r>
            <a:r>
              <a:rPr lang="zh-CN" altLang="en-US" sz="2000" dirty="0">
                <a:solidFill>
                  <a:schemeClr val="tx1">
                    <a:lumMod val="75000"/>
                    <a:lumOff val="25000"/>
                  </a:schemeClr>
                </a:solidFill>
                <a:latin typeface="微软雅黑" pitchFamily="34" charset="-122"/>
                <a:ea typeface="微软雅黑" pitchFamily="34" charset="-122"/>
              </a:rPr>
              <a:t>更高质量创业就业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习</a:t>
            </a:r>
            <a:r>
              <a:rPr lang="zh-CN" altLang="en-US" sz="2000" dirty="0">
                <a:solidFill>
                  <a:schemeClr val="tx1">
                    <a:lumMod val="75000"/>
                    <a:lumOff val="25000"/>
                  </a:schemeClr>
                </a:solidFill>
                <a:latin typeface="微软雅黑" pitchFamily="34" charset="-122"/>
                <a:ea typeface="微软雅黑" pitchFamily="34" charset="-122"/>
              </a:rPr>
              <a:t>近平总书记强调</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希望你们扎根中国大地了解国情民情</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创新创业中增长智慧才干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在艰苦奋斗中锤炼意志品质。</a:t>
            </a:r>
            <a:r>
              <a:rPr lang="zh-CN" altLang="en-US" sz="2000" dirty="0" smtClean="0">
                <a:solidFill>
                  <a:schemeClr val="tx1">
                    <a:lumMod val="75000"/>
                    <a:lumOff val="25000"/>
                  </a:schemeClr>
                </a:solidFill>
                <a:latin typeface="微软雅黑" pitchFamily="34" charset="-122"/>
                <a:ea typeface="微软雅黑" pitchFamily="34" charset="-122"/>
              </a:rPr>
              <a:t>”可见</a:t>
            </a:r>
            <a:r>
              <a:rPr lang="zh-CN" altLang="en-US" sz="2000" dirty="0">
                <a:solidFill>
                  <a:schemeClr val="tx1">
                    <a:lumMod val="75000"/>
                    <a:lumOff val="25000"/>
                  </a:schemeClr>
                </a:solidFill>
                <a:latin typeface="微软雅黑" pitchFamily="34" charset="-122"/>
                <a:ea typeface="微软雅黑" pitchFamily="34" charset="-122"/>
              </a:rPr>
              <a:t>赛事的举办对学生</a:t>
            </a:r>
            <a:r>
              <a:rPr lang="zh-CN" altLang="en-US" sz="2000" dirty="0" smtClean="0">
                <a:solidFill>
                  <a:schemeClr val="tx1">
                    <a:lumMod val="75000"/>
                    <a:lumOff val="25000"/>
                  </a:schemeClr>
                </a:solidFill>
                <a:latin typeface="微软雅黑" pitchFamily="34" charset="-122"/>
                <a:ea typeface="微软雅黑" pitchFamily="34" charset="-122"/>
              </a:rPr>
              <a:t>胜任力</a:t>
            </a:r>
            <a:r>
              <a:rPr lang="zh-CN" altLang="en-US" sz="2000" dirty="0">
                <a:solidFill>
                  <a:schemeClr val="tx1">
                    <a:lumMod val="75000"/>
                    <a:lumOff val="25000"/>
                  </a:schemeClr>
                </a:solidFill>
                <a:latin typeface="微软雅黑" pitchFamily="34" charset="-122"/>
                <a:ea typeface="微软雅黑" pitchFamily="34" charset="-122"/>
              </a:rPr>
              <a:t>的培养大有裨益</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创新创业的模拟与演练中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可以通过项目呈现与路演</a:t>
            </a:r>
            <a:r>
              <a:rPr lang="zh-CN" altLang="en-US" sz="2000" dirty="0" smtClean="0">
                <a:solidFill>
                  <a:schemeClr val="tx1">
                    <a:lumMod val="75000"/>
                    <a:lumOff val="25000"/>
                  </a:schemeClr>
                </a:solidFill>
                <a:latin typeface="微软雅黑" pitchFamily="34" charset="-122"/>
                <a:ea typeface="微软雅黑" pitchFamily="34" charset="-122"/>
              </a:rPr>
              <a:t>、沙盘</a:t>
            </a:r>
            <a:r>
              <a:rPr lang="zh-CN" altLang="en-US" sz="2000" dirty="0">
                <a:solidFill>
                  <a:schemeClr val="tx1">
                    <a:lumMod val="75000"/>
                    <a:lumOff val="25000"/>
                  </a:schemeClr>
                </a:solidFill>
                <a:latin typeface="微软雅黑" pitchFamily="34" charset="-122"/>
                <a:ea typeface="微软雅黑" pitchFamily="34" charset="-122"/>
              </a:rPr>
              <a:t>模拟</a:t>
            </a:r>
            <a:r>
              <a:rPr lang="zh-CN" altLang="en-US" sz="2000" dirty="0" smtClean="0">
                <a:solidFill>
                  <a:schemeClr val="tx1">
                    <a:lumMod val="75000"/>
                    <a:lumOff val="25000"/>
                  </a:schemeClr>
                </a:solidFill>
                <a:latin typeface="微软雅黑" pitchFamily="34" charset="-122"/>
                <a:ea typeface="微软雅黑" pitchFamily="34" charset="-122"/>
              </a:rPr>
              <a:t>经营大赛、商务</a:t>
            </a:r>
            <a:r>
              <a:rPr lang="zh-CN" altLang="en-US" sz="2000" dirty="0">
                <a:solidFill>
                  <a:schemeClr val="tx1">
                    <a:lumMod val="75000"/>
                    <a:lumOff val="25000"/>
                  </a:schemeClr>
                </a:solidFill>
                <a:latin typeface="微软雅黑" pitchFamily="34" charset="-122"/>
                <a:ea typeface="微软雅黑" pitchFamily="34" charset="-122"/>
              </a:rPr>
              <a:t>谈判与电梯营销大赛等全方位提升学生的胜任力。</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创新创业大赛与大学生创新创业能力的路径探析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263869" y="932934"/>
            <a:ext cx="7334059"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a:t>
            </a:r>
            <a:r>
              <a:rPr lang="zh-CN" altLang="en-US" sz="2000" b="1" dirty="0">
                <a:solidFill>
                  <a:schemeClr val="accent2"/>
                </a:solidFill>
                <a:latin typeface="微软雅黑" pitchFamily="34" charset="-122"/>
                <a:ea typeface="微软雅黑" pitchFamily="34" charset="-122"/>
              </a:rPr>
              <a:t>一</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培养与强化基于胜任力的大学生创新创业核心素养体系</a:t>
            </a:r>
            <a:endParaRPr lang="zh-CN" altLang="en-US" sz="20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9052989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0156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各高校以创新创业大赛为载体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以赛促教</a:t>
            </a:r>
            <a:r>
              <a:rPr lang="zh-CN" altLang="en-US" sz="2000" dirty="0" smtClean="0">
                <a:solidFill>
                  <a:schemeClr val="tx1">
                    <a:lumMod val="75000"/>
                    <a:lumOff val="25000"/>
                  </a:schemeClr>
                </a:solidFill>
                <a:latin typeface="微软雅黑" pitchFamily="34" charset="-122"/>
                <a:ea typeface="微软雅黑" pitchFamily="34" charset="-122"/>
              </a:rPr>
              <a:t>、以</a:t>
            </a:r>
            <a:r>
              <a:rPr lang="zh-CN" altLang="en-US" sz="2000" dirty="0">
                <a:solidFill>
                  <a:schemeClr val="tx1">
                    <a:lumMod val="75000"/>
                    <a:lumOff val="25000"/>
                  </a:schemeClr>
                </a:solidFill>
                <a:latin typeface="微软雅黑" pitchFamily="34" charset="-122"/>
                <a:ea typeface="微软雅黑" pitchFamily="34" charset="-122"/>
              </a:rPr>
              <a:t>赛促学</a:t>
            </a:r>
            <a:r>
              <a:rPr lang="zh-CN" altLang="en-US" sz="2000" dirty="0" smtClean="0">
                <a:solidFill>
                  <a:schemeClr val="tx1">
                    <a:lumMod val="75000"/>
                    <a:lumOff val="25000"/>
                  </a:schemeClr>
                </a:solidFill>
                <a:latin typeface="微软雅黑" pitchFamily="34" charset="-122"/>
                <a:ea typeface="微软雅黑" pitchFamily="34" charset="-122"/>
              </a:rPr>
              <a:t>、以</a:t>
            </a:r>
            <a:r>
              <a:rPr lang="zh-CN" altLang="en-US" sz="2000" dirty="0">
                <a:solidFill>
                  <a:schemeClr val="tx1">
                    <a:lumMod val="75000"/>
                    <a:lumOff val="25000"/>
                  </a:schemeClr>
                </a:solidFill>
                <a:latin typeface="微软雅黑" pitchFamily="34" charset="-122"/>
                <a:ea typeface="微软雅黑" pitchFamily="34" charset="-122"/>
              </a:rPr>
              <a:t>赛促创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充分发挥高校</a:t>
            </a:r>
            <a:r>
              <a:rPr lang="zh-CN" altLang="en-US" sz="2000" dirty="0" smtClean="0">
                <a:solidFill>
                  <a:schemeClr val="tx1">
                    <a:lumMod val="75000"/>
                    <a:lumOff val="25000"/>
                  </a:schemeClr>
                </a:solidFill>
                <a:latin typeface="微软雅黑" pitchFamily="34" charset="-122"/>
                <a:ea typeface="微软雅黑" pitchFamily="34" charset="-122"/>
              </a:rPr>
              <a:t>创新创业</a:t>
            </a:r>
            <a:r>
              <a:rPr lang="zh-CN" altLang="en-US" sz="2000" dirty="0">
                <a:solidFill>
                  <a:schemeClr val="tx1">
                    <a:lumMod val="75000"/>
                    <a:lumOff val="25000"/>
                  </a:schemeClr>
                </a:solidFill>
                <a:latin typeface="微软雅黑" pitchFamily="34" charset="-122"/>
                <a:ea typeface="微软雅黑" pitchFamily="34" charset="-122"/>
              </a:rPr>
              <a:t>改革的带动力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不断赛出教学成果</a:t>
            </a:r>
            <a:r>
              <a:rPr lang="zh-CN" altLang="en-US" sz="2000" dirty="0" smtClean="0">
                <a:solidFill>
                  <a:schemeClr val="tx1">
                    <a:lumMod val="75000"/>
                    <a:lumOff val="25000"/>
                  </a:schemeClr>
                </a:solidFill>
                <a:latin typeface="微软雅黑" pitchFamily="34" charset="-122"/>
                <a:ea typeface="微软雅黑" pitchFamily="34" charset="-122"/>
              </a:rPr>
              <a:t>、赛</a:t>
            </a:r>
            <a:r>
              <a:rPr lang="zh-CN" altLang="en-US" sz="2000" dirty="0">
                <a:solidFill>
                  <a:schemeClr val="tx1">
                    <a:lumMod val="75000"/>
                    <a:lumOff val="25000"/>
                  </a:schemeClr>
                </a:solidFill>
                <a:latin typeface="微软雅黑" pitchFamily="34" charset="-122"/>
                <a:ea typeface="微软雅黑" pitchFamily="34" charset="-122"/>
              </a:rPr>
              <a:t>出科研成果</a:t>
            </a:r>
            <a:r>
              <a:rPr lang="zh-CN" altLang="en-US" sz="2000" dirty="0" smtClean="0">
                <a:solidFill>
                  <a:schemeClr val="tx1">
                    <a:lumMod val="75000"/>
                    <a:lumOff val="25000"/>
                  </a:schemeClr>
                </a:solidFill>
                <a:latin typeface="微软雅黑" pitchFamily="34" charset="-122"/>
                <a:ea typeface="微软雅黑" pitchFamily="34" charset="-122"/>
              </a:rPr>
              <a:t>、赛</a:t>
            </a:r>
            <a:r>
              <a:rPr lang="zh-CN" altLang="en-US" sz="2000" dirty="0">
                <a:solidFill>
                  <a:schemeClr val="tx1">
                    <a:lumMod val="75000"/>
                    <a:lumOff val="25000"/>
                  </a:schemeClr>
                </a:solidFill>
                <a:latin typeface="微软雅黑" pitchFamily="34" charset="-122"/>
                <a:ea typeface="微软雅黑" pitchFamily="34" charset="-122"/>
              </a:rPr>
              <a:t>出人才成果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不断完善科教</a:t>
            </a:r>
            <a:r>
              <a:rPr lang="zh-CN" altLang="en-US" sz="2000" dirty="0" smtClean="0">
                <a:solidFill>
                  <a:schemeClr val="tx1">
                    <a:lumMod val="75000"/>
                    <a:lumOff val="25000"/>
                  </a:schemeClr>
                </a:solidFill>
                <a:latin typeface="微软雅黑" pitchFamily="34" charset="-122"/>
                <a:ea typeface="微软雅黑" pitchFamily="34" charset="-122"/>
              </a:rPr>
              <a:t>结合、产</a:t>
            </a:r>
            <a:r>
              <a:rPr lang="zh-CN" altLang="en-US" sz="2000" dirty="0">
                <a:solidFill>
                  <a:schemeClr val="tx1">
                    <a:lumMod val="75000"/>
                    <a:lumOff val="25000"/>
                  </a:schemeClr>
                </a:solidFill>
                <a:latin typeface="微软雅黑" pitchFamily="34" charset="-122"/>
                <a:ea typeface="微软雅黑" pitchFamily="34" charset="-122"/>
              </a:rPr>
              <a:t>教结合</a:t>
            </a:r>
            <a:r>
              <a:rPr lang="zh-CN" altLang="en-US" sz="2000" dirty="0" smtClean="0">
                <a:solidFill>
                  <a:schemeClr val="tx1">
                    <a:lumMod val="75000"/>
                    <a:lumOff val="25000"/>
                  </a:schemeClr>
                </a:solidFill>
                <a:latin typeface="微软雅黑" pitchFamily="34" charset="-122"/>
                <a:ea typeface="微软雅黑" pitchFamily="34" charset="-122"/>
              </a:rPr>
              <a:t>、产学研</a:t>
            </a:r>
            <a:r>
              <a:rPr lang="zh-CN" altLang="en-US" sz="2000" dirty="0">
                <a:solidFill>
                  <a:schemeClr val="tx1">
                    <a:lumMod val="75000"/>
                    <a:lumOff val="25000"/>
                  </a:schemeClr>
                </a:solidFill>
                <a:latin typeface="微软雅黑" pitchFamily="34" charset="-122"/>
                <a:ea typeface="微软雅黑" pitchFamily="34" charset="-122"/>
              </a:rPr>
              <a:t>一体化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不断增强校校协同</a:t>
            </a:r>
            <a:r>
              <a:rPr lang="zh-CN" altLang="en-US" sz="2000" dirty="0" smtClean="0">
                <a:solidFill>
                  <a:schemeClr val="tx1">
                    <a:lumMod val="75000"/>
                    <a:lumOff val="25000"/>
                  </a:schemeClr>
                </a:solidFill>
                <a:latin typeface="微软雅黑" pitchFamily="34" charset="-122"/>
                <a:ea typeface="微软雅黑" pitchFamily="34" charset="-122"/>
              </a:rPr>
              <a:t>、校</a:t>
            </a:r>
            <a:r>
              <a:rPr lang="zh-CN" altLang="en-US" sz="2000" dirty="0">
                <a:solidFill>
                  <a:schemeClr val="tx1">
                    <a:lumMod val="75000"/>
                    <a:lumOff val="25000"/>
                  </a:schemeClr>
                </a:solidFill>
                <a:latin typeface="微软雅黑" pitchFamily="34" charset="-122"/>
                <a:ea typeface="微软雅黑" pitchFamily="34" charset="-122"/>
              </a:rPr>
              <a:t>企协同</a:t>
            </a:r>
            <a:r>
              <a:rPr lang="zh-CN" altLang="en-US" sz="2000" dirty="0" smtClean="0">
                <a:solidFill>
                  <a:schemeClr val="tx1">
                    <a:lumMod val="75000"/>
                    <a:lumOff val="25000"/>
                  </a:schemeClr>
                </a:solidFill>
                <a:latin typeface="微软雅黑" pitchFamily="34" charset="-122"/>
                <a:ea typeface="微软雅黑" pitchFamily="34" charset="-122"/>
              </a:rPr>
              <a:t>、校</a:t>
            </a:r>
            <a:r>
              <a:rPr lang="zh-CN" altLang="en-US" sz="2000" dirty="0">
                <a:solidFill>
                  <a:schemeClr val="tx1">
                    <a:lumMod val="75000"/>
                    <a:lumOff val="25000"/>
                  </a:schemeClr>
                </a:solidFill>
                <a:latin typeface="微软雅黑" pitchFamily="34" charset="-122"/>
                <a:ea typeface="微软雅黑" pitchFamily="34" charset="-122"/>
              </a:rPr>
              <a:t>地协同育人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不断</a:t>
            </a:r>
            <a:r>
              <a:rPr lang="zh-CN" altLang="en-US" sz="2000" dirty="0" smtClean="0">
                <a:solidFill>
                  <a:schemeClr val="tx1">
                    <a:lumMod val="75000"/>
                    <a:lumOff val="25000"/>
                  </a:schemeClr>
                </a:solidFill>
                <a:latin typeface="微软雅黑" pitchFamily="34" charset="-122"/>
                <a:ea typeface="微软雅黑" pitchFamily="34" charset="-122"/>
              </a:rPr>
              <a:t>创新人才</a:t>
            </a:r>
            <a:r>
              <a:rPr lang="zh-CN" altLang="en-US" sz="2000" dirty="0">
                <a:solidFill>
                  <a:schemeClr val="tx1">
                    <a:lumMod val="75000"/>
                    <a:lumOff val="25000"/>
                  </a:schemeClr>
                </a:solidFill>
                <a:latin typeface="微软雅黑" pitchFamily="34" charset="-122"/>
                <a:ea typeface="微软雅黑" pitchFamily="34" charset="-122"/>
              </a:rPr>
              <a:t>培养机制等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真正做到赛项目</a:t>
            </a:r>
            <a:r>
              <a:rPr lang="zh-CN" altLang="en-US" sz="2000" dirty="0" smtClean="0">
                <a:solidFill>
                  <a:schemeClr val="tx1">
                    <a:lumMod val="75000"/>
                    <a:lumOff val="25000"/>
                  </a:schemeClr>
                </a:solidFill>
                <a:latin typeface="微软雅黑" pitchFamily="34" charset="-122"/>
                <a:ea typeface="微软雅黑" pitchFamily="34" charset="-122"/>
              </a:rPr>
              <a:t>、赛</a:t>
            </a:r>
            <a:r>
              <a:rPr lang="zh-CN" altLang="en-US" sz="2000" dirty="0">
                <a:solidFill>
                  <a:schemeClr val="tx1">
                    <a:lumMod val="75000"/>
                    <a:lumOff val="25000"/>
                  </a:schemeClr>
                </a:solidFill>
                <a:latin typeface="微软雅黑" pitchFamily="34" charset="-122"/>
                <a:ea typeface="微软雅黑" pitchFamily="34" charset="-122"/>
              </a:rPr>
              <a:t>育人</a:t>
            </a:r>
            <a:r>
              <a:rPr lang="zh-CN" altLang="en-US" sz="2000" dirty="0" smtClean="0">
                <a:solidFill>
                  <a:schemeClr val="tx1">
                    <a:lumMod val="75000"/>
                    <a:lumOff val="25000"/>
                  </a:schemeClr>
                </a:solidFill>
                <a:latin typeface="微软雅黑" pitchFamily="34" charset="-122"/>
                <a:ea typeface="微软雅黑" pitchFamily="34" charset="-122"/>
              </a:rPr>
              <a:t>、赛</a:t>
            </a:r>
            <a:r>
              <a:rPr lang="zh-CN" altLang="en-US" sz="2000" dirty="0">
                <a:solidFill>
                  <a:schemeClr val="tx1">
                    <a:lumMod val="75000"/>
                    <a:lumOff val="25000"/>
                  </a:schemeClr>
                </a:solidFill>
                <a:latin typeface="微软雅黑" pitchFamily="34" charset="-122"/>
                <a:ea typeface="微软雅黑" pitchFamily="34" charset="-122"/>
              </a:rPr>
              <a:t>品牌</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师生</a:t>
            </a:r>
            <a:r>
              <a:rPr lang="zh-CN" altLang="en-US" sz="2000" dirty="0">
                <a:solidFill>
                  <a:schemeClr val="tx1">
                    <a:lumMod val="75000"/>
                    <a:lumOff val="25000"/>
                  </a:schemeClr>
                </a:solidFill>
                <a:latin typeface="微软雅黑" pitchFamily="34" charset="-122"/>
                <a:ea typeface="微软雅黑" pitchFamily="34" charset="-122"/>
              </a:rPr>
              <a:t>共创</a:t>
            </a:r>
            <a:r>
              <a:rPr lang="zh-CN" altLang="en-US" sz="2000" dirty="0" smtClean="0">
                <a:solidFill>
                  <a:schemeClr val="tx1">
                    <a:lumMod val="75000"/>
                    <a:lumOff val="25000"/>
                  </a:schemeClr>
                </a:solidFill>
                <a:latin typeface="微软雅黑" pitchFamily="34" charset="-122"/>
                <a:ea typeface="微软雅黑" pitchFamily="34" charset="-122"/>
              </a:rPr>
              <a:t>、科技</a:t>
            </a:r>
            <a:r>
              <a:rPr lang="zh-CN" altLang="en-US" sz="2000" dirty="0">
                <a:solidFill>
                  <a:schemeClr val="tx1">
                    <a:lumMod val="75000"/>
                    <a:lumOff val="25000"/>
                  </a:schemeClr>
                </a:solidFill>
                <a:latin typeface="微软雅黑" pitchFamily="34" charset="-122"/>
                <a:ea typeface="微软雅黑" pitchFamily="34" charset="-122"/>
              </a:rPr>
              <a:t>成果转化的有效机制探索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已成为当下高校科技创新的热门话题。</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创新创业大赛与大学生创新创业能力的路径探析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267888" y="932934"/>
            <a:ext cx="9129422"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a:t>
            </a:r>
            <a:r>
              <a:rPr lang="zh-CN" altLang="en-US" sz="2000" b="1" dirty="0">
                <a:solidFill>
                  <a:schemeClr val="accent2"/>
                </a:solidFill>
                <a:latin typeface="微软雅黑" pitchFamily="34" charset="-122"/>
                <a:ea typeface="微软雅黑" pitchFamily="34" charset="-122"/>
              </a:rPr>
              <a:t>二</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培养与强化基于产学研一体化培养的大学生创新创业应用实践能力体系</a:t>
            </a:r>
            <a:endParaRPr lang="zh-CN" altLang="en-US" sz="20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9058382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2909</TotalTime>
  <Words>5315</Words>
  <Application>Microsoft Office PowerPoint</Application>
  <PresentationFormat>自定义</PresentationFormat>
  <Paragraphs>288</Paragraphs>
  <Slides>50</Slides>
  <Notes>50</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593</cp:revision>
  <dcterms:created xsi:type="dcterms:W3CDTF">2017-04-08T12:39:30Z</dcterms:created>
  <dcterms:modified xsi:type="dcterms:W3CDTF">2022-10-07T02:54:13Z</dcterms:modified>
</cp:coreProperties>
</file>