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467" r:id="rId2"/>
    <p:sldId id="403" r:id="rId3"/>
    <p:sldId id="531" r:id="rId4"/>
    <p:sldId id="532" r:id="rId5"/>
    <p:sldId id="404" r:id="rId6"/>
    <p:sldId id="713" r:id="rId7"/>
    <p:sldId id="669" r:id="rId8"/>
    <p:sldId id="714" r:id="rId9"/>
    <p:sldId id="715" r:id="rId10"/>
    <p:sldId id="716" r:id="rId11"/>
    <p:sldId id="723" r:id="rId12"/>
    <p:sldId id="724" r:id="rId13"/>
    <p:sldId id="725" r:id="rId14"/>
    <p:sldId id="726" r:id="rId15"/>
    <p:sldId id="727" r:id="rId16"/>
    <p:sldId id="728" r:id="rId17"/>
    <p:sldId id="729" r:id="rId18"/>
    <p:sldId id="730" r:id="rId19"/>
    <p:sldId id="731" r:id="rId20"/>
    <p:sldId id="732" r:id="rId21"/>
    <p:sldId id="733" r:id="rId22"/>
    <p:sldId id="734" r:id="rId23"/>
    <p:sldId id="735" r:id="rId24"/>
    <p:sldId id="736" r:id="rId25"/>
    <p:sldId id="737" r:id="rId26"/>
    <p:sldId id="738" r:id="rId27"/>
    <p:sldId id="739" r:id="rId28"/>
    <p:sldId id="740" r:id="rId29"/>
    <p:sldId id="741" r:id="rId30"/>
    <p:sldId id="742" r:id="rId31"/>
    <p:sldId id="712" r:id="rId32"/>
    <p:sldId id="744" r:id="rId33"/>
    <p:sldId id="745" r:id="rId34"/>
    <p:sldId id="437" r:id="rId35"/>
    <p:sldId id="463" r:id="rId36"/>
    <p:sldId id="466"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35</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2022/10/2</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第二</a:t>
            </a:r>
            <a:r>
              <a:rPr lang="zh-CN" altLang="en-US" sz="3200" b="1" dirty="0" smtClean="0">
                <a:solidFill>
                  <a:schemeClr val="accent1"/>
                </a:solidFill>
                <a:latin typeface="微软雅黑" pitchFamily="34" charset="-122"/>
                <a:ea typeface="微软雅黑" pitchFamily="34" charset="-122"/>
              </a:rPr>
              <a:t>节  服务</a:t>
            </a:r>
            <a:r>
              <a:rPr lang="zh-CN" altLang="en-US" sz="3200" b="1" dirty="0">
                <a:solidFill>
                  <a:schemeClr val="accent1"/>
                </a:solidFill>
                <a:latin typeface="微软雅黑" pitchFamily="34" charset="-122"/>
                <a:ea typeface="微软雅黑" pitchFamily="34" charset="-122"/>
              </a:rPr>
              <a:t>创新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8623991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295886" y="4547776"/>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1231102"/>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服务创新能保证并提高产品的功能和价值</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弥补消费者在使用产品过程中的不愉快</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。服务</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创新可通过服务场所创新</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、服务</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方式创新和服务内容创新等来实现。</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555750" y="1741785"/>
            <a:ext cx="375920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服务是产品的附加值</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服务创新是指通过非物质制造手段来创造或增加产品价值的</a:t>
            </a:r>
            <a:r>
              <a:rPr lang="zh-CN" altLang="en-US" sz="2000" dirty="0" smtClean="0">
                <a:solidFill>
                  <a:schemeClr val="bg1"/>
                </a:solidFill>
                <a:latin typeface="微软雅黑" pitchFamily="34" charset="-122"/>
                <a:ea typeface="微软雅黑" pitchFamily="34" charset="-122"/>
              </a:rPr>
              <a:t>活动</a:t>
            </a:r>
            <a:r>
              <a:rPr lang="zh-CN" altLang="en-US" sz="2000" dirty="0">
                <a:solidFill>
                  <a:schemeClr val="bg1"/>
                </a:solidFill>
                <a:latin typeface="微软雅黑" pitchFamily="34" charset="-122"/>
                <a:ea typeface="微软雅黑" pitchFamily="34" charset="-122"/>
              </a:rPr>
              <a:t>。</a:t>
            </a:r>
            <a:endParaRPr lang="zh-CN" altLang="en-US" sz="2000" dirty="0">
              <a:solidFill>
                <a:schemeClr val="bg1"/>
              </a:solidFill>
              <a:latin typeface="微软雅黑" pitchFamily="34" charset="-122"/>
              <a:ea typeface="微软雅黑" pitchFamily="34" charset="-122"/>
            </a:endParaRPr>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相关概念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74169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351756" y="1450975"/>
            <a:ext cx="9488488" cy="39560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339306" y="1850046"/>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618456" y="1850046"/>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564606" y="1676400"/>
            <a:ext cx="527050" cy="363275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603432" y="1589696"/>
            <a:ext cx="665297" cy="37856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上门服务解决了小李的纠结</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3523456" y="1631450"/>
            <a:ext cx="7105650" cy="37487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李女士是一家公司高管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每周只有半天时间能尽情地放松</a:t>
            </a:r>
            <a:r>
              <a:rPr lang="zh-CN" altLang="en-US" dirty="0" smtClean="0">
                <a:solidFill>
                  <a:schemeClr val="bg1"/>
                </a:solidFill>
                <a:latin typeface="微软雅黑" panose="020B0503020204020204" pitchFamily="34" charset="-122"/>
                <a:ea typeface="微软雅黑" panose="020B0503020204020204" pitchFamily="34" charset="-122"/>
              </a:rPr>
              <a:t>。李女士</a:t>
            </a:r>
            <a:r>
              <a:rPr lang="zh-CN" altLang="en-US" dirty="0">
                <a:solidFill>
                  <a:schemeClr val="bg1"/>
                </a:solidFill>
                <a:latin typeface="微软雅黑" panose="020B0503020204020204" pitchFamily="34" charset="-122"/>
                <a:ea typeface="微软雅黑" panose="020B0503020204020204" pitchFamily="34" charset="-122"/>
              </a:rPr>
              <a:t>既想利用这半天</a:t>
            </a:r>
            <a:r>
              <a:rPr lang="zh-CN" altLang="en-US" dirty="0" smtClean="0">
                <a:solidFill>
                  <a:schemeClr val="bg1"/>
                </a:solidFill>
                <a:latin typeface="微软雅黑" panose="020B0503020204020204" pitchFamily="34" charset="-122"/>
                <a:ea typeface="微软雅黑" panose="020B0503020204020204" pitchFamily="34" charset="-122"/>
              </a:rPr>
              <a:t>时间</a:t>
            </a:r>
            <a:r>
              <a:rPr lang="zh-CN" altLang="en-US" dirty="0">
                <a:solidFill>
                  <a:schemeClr val="bg1"/>
                </a:solidFill>
                <a:latin typeface="微软雅黑" panose="020B0503020204020204" pitchFamily="34" charset="-122"/>
                <a:ea typeface="微软雅黑" panose="020B0503020204020204" pitchFamily="34" charset="-122"/>
              </a:rPr>
              <a:t>做美容和按摩</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又想在家陪母亲</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但是出去做美容和按摩就没时间陪母亲</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这让</a:t>
            </a:r>
            <a:r>
              <a:rPr lang="zh-CN" altLang="en-US" dirty="0" smtClean="0">
                <a:solidFill>
                  <a:schemeClr val="bg1"/>
                </a:solidFill>
                <a:latin typeface="微软雅黑" panose="020B0503020204020204" pitchFamily="34" charset="-122"/>
                <a:ea typeface="微软雅黑" panose="020B0503020204020204" pitchFamily="34" charset="-122"/>
              </a:rPr>
              <a:t>李女士很</a:t>
            </a:r>
            <a:r>
              <a:rPr lang="zh-CN" altLang="en-US" dirty="0">
                <a:solidFill>
                  <a:schemeClr val="bg1"/>
                </a:solidFill>
                <a:latin typeface="微软雅黑" panose="020B0503020204020204" pitchFamily="34" charset="-122"/>
                <a:ea typeface="微软雅黑" panose="020B0503020204020204" pitchFamily="34" charset="-122"/>
              </a:rPr>
              <a:t>纠结</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上门私人定制服务正好解决了李女士的问题</a:t>
            </a:r>
            <a:r>
              <a:rPr lang="zh-CN" altLang="en-US" dirty="0" smtClean="0">
                <a:solidFill>
                  <a:schemeClr val="bg1"/>
                </a:solidFill>
                <a:latin typeface="微软雅黑" panose="020B0503020204020204" pitchFamily="34" charset="-122"/>
                <a:ea typeface="微软雅黑" panose="020B0503020204020204" pitchFamily="34" charset="-122"/>
              </a:rPr>
              <a:t>。李女士</a:t>
            </a:r>
            <a:r>
              <a:rPr lang="zh-CN" altLang="en-US" dirty="0">
                <a:solidFill>
                  <a:schemeClr val="bg1"/>
                </a:solidFill>
                <a:latin typeface="微软雅黑" panose="020B0503020204020204" pitchFamily="34" charset="-122"/>
                <a:ea typeface="微软雅黑" panose="020B0503020204020204" pitchFamily="34" charset="-122"/>
              </a:rPr>
              <a:t>通过美容上门服务的 </a:t>
            </a:r>
            <a:r>
              <a:rPr lang="en-US" altLang="zh-CN" dirty="0">
                <a:solidFill>
                  <a:schemeClr val="bg1"/>
                </a:solidFill>
                <a:latin typeface="微软雅黑" panose="020B0503020204020204" pitchFamily="34" charset="-122"/>
                <a:ea typeface="微软雅黑" panose="020B0503020204020204" pitchFamily="34" charset="-122"/>
              </a:rPr>
              <a:t>App</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让</a:t>
            </a:r>
            <a:r>
              <a:rPr lang="zh-CN" altLang="en-US" dirty="0">
                <a:solidFill>
                  <a:schemeClr val="bg1"/>
                </a:solidFill>
                <a:latin typeface="微软雅黑" panose="020B0503020204020204" pitchFamily="34" charset="-122"/>
                <a:ea typeface="微软雅黑" panose="020B0503020204020204" pitchFamily="34" charset="-122"/>
              </a:rPr>
              <a:t>美容师来家里给自己和母亲做美</a:t>
            </a:r>
            <a:r>
              <a:rPr lang="zh-CN" altLang="en-US" dirty="0" smtClean="0">
                <a:solidFill>
                  <a:schemeClr val="bg1"/>
                </a:solidFill>
                <a:latin typeface="微软雅黑" panose="020B0503020204020204" pitchFamily="34" charset="-122"/>
                <a:ea typeface="微软雅黑" panose="020B0503020204020204" pitchFamily="34" charset="-122"/>
              </a:rPr>
              <a:t>容</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P158</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据不完全统计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目前全国可以支持上门服务的 </a:t>
            </a:r>
            <a:r>
              <a:rPr lang="en-US" altLang="zh-CN" dirty="0">
                <a:solidFill>
                  <a:schemeClr val="bg1"/>
                </a:solidFill>
                <a:latin typeface="微软雅黑" panose="020B0503020204020204" pitchFamily="34" charset="-122"/>
                <a:ea typeface="微软雅黑" panose="020B0503020204020204" pitchFamily="34" charset="-122"/>
              </a:rPr>
              <a:t>O2O </a:t>
            </a:r>
            <a:r>
              <a:rPr lang="zh-CN" altLang="en-US" dirty="0">
                <a:solidFill>
                  <a:schemeClr val="bg1"/>
                </a:solidFill>
                <a:latin typeface="微软雅黑" panose="020B0503020204020204" pitchFamily="34" charset="-122"/>
                <a:ea typeface="微软雅黑" panose="020B0503020204020204" pitchFamily="34" charset="-122"/>
              </a:rPr>
              <a:t>企业有 </a:t>
            </a:r>
            <a:r>
              <a:rPr lang="en-US" altLang="zh-CN" dirty="0">
                <a:solidFill>
                  <a:schemeClr val="bg1"/>
                </a:solidFill>
                <a:latin typeface="微软雅黑" panose="020B0503020204020204" pitchFamily="34" charset="-122"/>
                <a:ea typeface="微软雅黑" panose="020B0503020204020204" pitchFamily="34" charset="-122"/>
              </a:rPr>
              <a:t>300 </a:t>
            </a:r>
            <a:r>
              <a:rPr lang="zh-CN" altLang="en-US" dirty="0">
                <a:solidFill>
                  <a:schemeClr val="bg1"/>
                </a:solidFill>
                <a:latin typeface="微软雅黑" panose="020B0503020204020204" pitchFamily="34" charset="-122"/>
                <a:ea typeface="微软雅黑" panose="020B0503020204020204" pitchFamily="34" charset="-122"/>
              </a:rPr>
              <a:t>多家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其中大部分都</a:t>
            </a:r>
            <a:r>
              <a:rPr lang="zh-CN" altLang="en-US" dirty="0" smtClean="0">
                <a:solidFill>
                  <a:schemeClr val="bg1"/>
                </a:solidFill>
                <a:latin typeface="微软雅黑" panose="020B0503020204020204" pitchFamily="34" charset="-122"/>
                <a:ea typeface="微软雅黑" panose="020B0503020204020204" pitchFamily="34" charset="-122"/>
              </a:rPr>
              <a:t>有自己</a:t>
            </a:r>
            <a:r>
              <a:rPr lang="zh-CN" altLang="en-US" dirty="0">
                <a:solidFill>
                  <a:schemeClr val="bg1"/>
                </a:solidFill>
                <a:latin typeface="微软雅黑" panose="020B0503020204020204" pitchFamily="34" charset="-122"/>
                <a:ea typeface="微软雅黑" panose="020B0503020204020204" pitchFamily="34" charset="-122"/>
              </a:rPr>
              <a:t>的 </a:t>
            </a:r>
            <a:r>
              <a:rPr lang="en-US" altLang="zh-CN" dirty="0">
                <a:solidFill>
                  <a:schemeClr val="bg1"/>
                </a:solidFill>
                <a:latin typeface="微软雅黑" panose="020B0503020204020204" pitchFamily="34" charset="-122"/>
                <a:ea typeface="微软雅黑" panose="020B0503020204020204" pitchFamily="34" charset="-122"/>
              </a:rPr>
              <a:t>App</a:t>
            </a:r>
            <a:r>
              <a:rPr lang="zh-CN" altLang="en-US" dirty="0" smtClean="0">
                <a:solidFill>
                  <a:schemeClr val="bg1"/>
                </a:solidFill>
                <a:latin typeface="微软雅黑" panose="020B0503020204020204" pitchFamily="34" charset="-122"/>
                <a:ea typeface="微软雅黑" panose="020B0503020204020204" pitchFamily="34" charset="-122"/>
              </a:rPr>
              <a:t>。消费者</a:t>
            </a:r>
            <a:r>
              <a:rPr lang="zh-CN" altLang="en-US" dirty="0">
                <a:solidFill>
                  <a:schemeClr val="bg1"/>
                </a:solidFill>
                <a:latin typeface="微软雅黑" panose="020B0503020204020204" pitchFamily="34" charset="-122"/>
                <a:ea typeface="微软雅黑" panose="020B0503020204020204" pitchFamily="34" charset="-122"/>
              </a:rPr>
              <a:t>下载个 </a:t>
            </a:r>
            <a:r>
              <a:rPr lang="en-US" altLang="zh-CN" dirty="0">
                <a:solidFill>
                  <a:schemeClr val="bg1"/>
                </a:solidFill>
                <a:latin typeface="微软雅黑" panose="020B0503020204020204" pitchFamily="34" charset="-122"/>
                <a:ea typeface="微软雅黑" panose="020B0503020204020204" pitchFamily="34" charset="-122"/>
              </a:rPr>
              <a:t>App, </a:t>
            </a:r>
            <a:r>
              <a:rPr lang="zh-CN" altLang="en-US" dirty="0">
                <a:solidFill>
                  <a:schemeClr val="bg1"/>
                </a:solidFill>
                <a:latin typeface="微软雅黑" panose="020B0503020204020204" pitchFamily="34" charset="-122"/>
                <a:ea typeface="微软雅黑" panose="020B0503020204020204" pitchFamily="34" charset="-122"/>
              </a:rPr>
              <a:t>动动手指就可以享受到各种上门服务</a:t>
            </a:r>
            <a:r>
              <a:rPr lang="zh-CN" altLang="en-US" dirty="0" smtClean="0">
                <a:solidFill>
                  <a:schemeClr val="bg1"/>
                </a:solidFill>
                <a:latin typeface="微软雅黑" panose="020B0503020204020204" pitchFamily="34" charset="-122"/>
                <a:ea typeface="微软雅黑" panose="020B0503020204020204" pitchFamily="34" charset="-122"/>
              </a:rPr>
              <a:t>。无论</a:t>
            </a:r>
            <a:r>
              <a:rPr lang="zh-CN" altLang="en-US" dirty="0">
                <a:solidFill>
                  <a:schemeClr val="bg1"/>
                </a:solidFill>
                <a:latin typeface="微软雅黑" panose="020B0503020204020204" pitchFamily="34" charset="-122"/>
                <a:ea typeface="微软雅黑" panose="020B0503020204020204" pitchFamily="34" charset="-122"/>
              </a:rPr>
              <a:t>是对于</a:t>
            </a:r>
            <a:r>
              <a:rPr lang="zh-CN" altLang="en-US" dirty="0" smtClean="0">
                <a:solidFill>
                  <a:schemeClr val="bg1"/>
                </a:solidFill>
                <a:latin typeface="微软雅黑" panose="020B0503020204020204" pitchFamily="34" charset="-122"/>
                <a:ea typeface="微软雅黑" panose="020B0503020204020204" pitchFamily="34" charset="-122"/>
              </a:rPr>
              <a:t>创业者</a:t>
            </a:r>
            <a:r>
              <a:rPr lang="zh-CN" altLang="en-US" dirty="0">
                <a:solidFill>
                  <a:schemeClr val="bg1"/>
                </a:solidFill>
                <a:latin typeface="微软雅黑" panose="020B0503020204020204" pitchFamily="34" charset="-122"/>
                <a:ea typeface="微软雅黑" panose="020B0503020204020204" pitchFamily="34" charset="-122"/>
              </a:rPr>
              <a:t>还是对于传统企业而言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互联网</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上门服务</a:t>
            </a:r>
            <a:r>
              <a:rPr lang="zh-CN" altLang="en-US" dirty="0" smtClean="0">
                <a:solidFill>
                  <a:schemeClr val="bg1"/>
                </a:solidFill>
                <a:latin typeface="微软雅黑" panose="020B0503020204020204" pitchFamily="34" charset="-122"/>
                <a:ea typeface="微软雅黑" panose="020B0503020204020204" pitchFamily="34" charset="-122"/>
              </a:rPr>
              <a:t>”不仅</a:t>
            </a:r>
            <a:r>
              <a:rPr lang="zh-CN" altLang="en-US" dirty="0">
                <a:solidFill>
                  <a:schemeClr val="bg1"/>
                </a:solidFill>
                <a:latin typeface="微软雅黑" panose="020B0503020204020204" pitchFamily="34" charset="-122"/>
                <a:ea typeface="微软雅黑" panose="020B0503020204020204" pitchFamily="34" charset="-122"/>
              </a:rPr>
              <a:t>是一种新的趋势</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也是一个不错</a:t>
            </a:r>
            <a:r>
              <a:rPr lang="zh-CN" altLang="en-US" dirty="0" smtClean="0">
                <a:solidFill>
                  <a:schemeClr val="bg1"/>
                </a:solidFill>
                <a:latin typeface="微软雅黑" panose="020B0503020204020204" pitchFamily="34" charset="-122"/>
                <a:ea typeface="微软雅黑" panose="020B0503020204020204" pitchFamily="34" charset="-122"/>
              </a:rPr>
              <a:t>的商业</a:t>
            </a:r>
            <a:r>
              <a:rPr lang="zh-CN" altLang="en-US" dirty="0">
                <a:solidFill>
                  <a:schemeClr val="bg1"/>
                </a:solidFill>
                <a:latin typeface="微软雅黑" panose="020B0503020204020204" pitchFamily="34" charset="-122"/>
                <a:ea typeface="微软雅黑" panose="020B0503020204020204" pitchFamily="34" charset="-122"/>
              </a:rPr>
              <a:t>机会。</a:t>
            </a:r>
          </a:p>
        </p:txBody>
      </p:sp>
    </p:spTree>
    <p:extLst>
      <p:ext uri="{BB962C8B-B14F-4D97-AF65-F5344CB8AC3E}">
        <p14:creationId xmlns:p14="http://schemas.microsoft.com/office/powerpoint/2010/main" val="41186897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838993"/>
            <a:ext cx="527050" cy="363275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285689"/>
            <a:ext cx="665297" cy="28623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饭店的智能就餐服务</a:t>
            </a:r>
          </a:p>
        </p:txBody>
      </p:sp>
      <p:sp>
        <p:nvSpPr>
          <p:cNvPr id="29" name="矩形 28"/>
          <p:cNvSpPr/>
          <p:nvPr/>
        </p:nvSpPr>
        <p:spPr>
          <a:xfrm>
            <a:off x="3225006" y="1209843"/>
            <a:ext cx="7627144" cy="47459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以前</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饭店用餐多是采用人工服务的方式</a:t>
            </a:r>
            <a:r>
              <a:rPr lang="zh-CN" altLang="en-US" dirty="0" smtClean="0">
                <a:solidFill>
                  <a:schemeClr val="bg1"/>
                </a:solidFill>
                <a:latin typeface="微软雅黑" panose="020B0503020204020204" pitchFamily="34" charset="-122"/>
                <a:ea typeface="微软雅黑" panose="020B0503020204020204" pitchFamily="34" charset="-122"/>
              </a:rPr>
              <a:t>。随着</a:t>
            </a:r>
            <a:r>
              <a:rPr lang="zh-CN" altLang="en-US" dirty="0">
                <a:solidFill>
                  <a:schemeClr val="bg1"/>
                </a:solidFill>
                <a:latin typeface="微软雅黑" panose="020B0503020204020204" pitchFamily="34" charset="-122"/>
                <a:ea typeface="微软雅黑" panose="020B0503020204020204" pitchFamily="34" charset="-122"/>
              </a:rPr>
              <a:t>科技的发展</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智能设备开始用于</a:t>
            </a:r>
            <a:r>
              <a:rPr lang="zh-CN" altLang="en-US" dirty="0" smtClean="0">
                <a:solidFill>
                  <a:schemeClr val="bg1"/>
                </a:solidFill>
                <a:latin typeface="微软雅黑" panose="020B0503020204020204" pitchFamily="34" charset="-122"/>
                <a:ea typeface="微软雅黑" panose="020B0503020204020204" pitchFamily="34" charset="-122"/>
              </a:rPr>
              <a:t>饭店服务</a:t>
            </a:r>
            <a:r>
              <a:rPr lang="zh-CN" altLang="en-US" dirty="0">
                <a:solidFill>
                  <a:schemeClr val="bg1"/>
                </a:solidFill>
                <a:latin typeface="微软雅黑" panose="020B0503020204020204" pitchFamily="34" charset="-122"/>
                <a:ea typeface="微软雅黑" panose="020B0503020204020204" pitchFamily="34" charset="-122"/>
              </a:rPr>
              <a:t>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智能服务逐渐取代人工服务</a:t>
            </a:r>
            <a:r>
              <a:rPr lang="zh-CN" altLang="en-US" dirty="0" smtClean="0">
                <a:solidFill>
                  <a:schemeClr val="bg1"/>
                </a:solidFill>
                <a:latin typeface="微软雅黑" panose="020B0503020204020204" pitchFamily="34" charset="-122"/>
                <a:ea typeface="微软雅黑" panose="020B0503020204020204" pitchFamily="34" charset="-122"/>
              </a:rPr>
              <a:t>。排队</a:t>
            </a:r>
            <a:r>
              <a:rPr lang="zh-CN" altLang="en-US" dirty="0">
                <a:solidFill>
                  <a:schemeClr val="bg1"/>
                </a:solidFill>
                <a:latin typeface="微软雅黑" panose="020B0503020204020204" pitchFamily="34" charset="-122"/>
                <a:ea typeface="微软雅黑" panose="020B0503020204020204" pitchFamily="34" charset="-122"/>
              </a:rPr>
              <a:t>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顾客通过公众号就能实时了解自己的</a:t>
            </a:r>
            <a:r>
              <a:rPr lang="zh-CN" altLang="en-US" dirty="0" smtClean="0">
                <a:solidFill>
                  <a:schemeClr val="bg1"/>
                </a:solidFill>
                <a:latin typeface="微软雅黑" panose="020B0503020204020204" pitchFamily="34" charset="-122"/>
                <a:ea typeface="微软雅黑" panose="020B0503020204020204" pitchFamily="34" charset="-122"/>
              </a:rPr>
              <a:t>排队进程</a:t>
            </a:r>
            <a:r>
              <a:rPr lang="zh-CN" altLang="en-US" dirty="0">
                <a:solidFill>
                  <a:schemeClr val="bg1"/>
                </a:solidFill>
                <a:latin typeface="微软雅黑" panose="020B0503020204020204" pitchFamily="34" charset="-122"/>
                <a:ea typeface="微软雅黑" panose="020B0503020204020204" pitchFamily="34" charset="-122"/>
              </a:rPr>
              <a:t>而不用在饭店门口无聊地排队</a:t>
            </a:r>
            <a:r>
              <a:rPr lang="zh-CN" altLang="en-US" dirty="0" smtClean="0">
                <a:solidFill>
                  <a:schemeClr val="bg1"/>
                </a:solidFill>
                <a:latin typeface="微软雅黑" panose="020B0503020204020204" pitchFamily="34" charset="-122"/>
                <a:ea typeface="微软雅黑" panose="020B0503020204020204" pitchFamily="34" charset="-122"/>
              </a:rPr>
              <a:t>。点</a:t>
            </a:r>
            <a:r>
              <a:rPr lang="zh-CN" altLang="en-US" dirty="0">
                <a:solidFill>
                  <a:schemeClr val="bg1"/>
                </a:solidFill>
                <a:latin typeface="微软雅黑" panose="020B0503020204020204" pitchFamily="34" charset="-122"/>
                <a:ea typeface="微软雅黑" panose="020B0503020204020204" pitchFamily="34" charset="-122"/>
              </a:rPr>
              <a:t>餐时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顾客可直接在公众号上或饭店提供的 </a:t>
            </a:r>
            <a:r>
              <a:rPr lang="en-US" altLang="zh-CN" dirty="0" err="1" smtClean="0">
                <a:solidFill>
                  <a:schemeClr val="bg1"/>
                </a:solidFill>
                <a:latin typeface="微软雅黑" panose="020B0503020204020204" pitchFamily="34" charset="-122"/>
                <a:ea typeface="微软雅黑" panose="020B0503020204020204" pitchFamily="34" charset="-122"/>
              </a:rPr>
              <a:t>iPad</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上点餐</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图片、 价格</a:t>
            </a:r>
            <a:r>
              <a:rPr lang="zh-CN" altLang="en-US" dirty="0" smtClean="0">
                <a:solidFill>
                  <a:schemeClr val="bg1"/>
                </a:solidFill>
                <a:latin typeface="微软雅黑" panose="020B0503020204020204" pitchFamily="34" charset="-122"/>
                <a:ea typeface="微软雅黑" panose="020B0503020204020204" pitchFamily="34" charset="-122"/>
              </a:rPr>
              <a:t>、评论</a:t>
            </a:r>
            <a:r>
              <a:rPr lang="zh-CN" altLang="en-US" dirty="0">
                <a:solidFill>
                  <a:schemeClr val="bg1"/>
                </a:solidFill>
                <a:latin typeface="微软雅黑" panose="020B0503020204020204" pitchFamily="34" charset="-122"/>
                <a:ea typeface="微软雅黑" panose="020B0503020204020204" pitchFamily="34" charset="-122"/>
              </a:rPr>
              <a:t>一目了然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点完餐后直接发送至厨房</a:t>
            </a:r>
            <a:r>
              <a:rPr lang="zh-CN" altLang="en-US" dirty="0" smtClean="0">
                <a:solidFill>
                  <a:schemeClr val="bg1"/>
                </a:solidFill>
                <a:latin typeface="微软雅黑" panose="020B0503020204020204" pitchFamily="34" charset="-122"/>
                <a:ea typeface="微软雅黑" panose="020B0503020204020204" pitchFamily="34" charset="-122"/>
              </a:rPr>
              <a:t>。用餐</a:t>
            </a:r>
            <a:r>
              <a:rPr lang="zh-CN" altLang="en-US" dirty="0">
                <a:solidFill>
                  <a:schemeClr val="bg1"/>
                </a:solidFill>
                <a:latin typeface="微软雅黑" panose="020B0503020204020204" pitchFamily="34" charset="-122"/>
                <a:ea typeface="微软雅黑" panose="020B0503020204020204" pitchFamily="34" charset="-122"/>
              </a:rPr>
              <a:t>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如果顾客</a:t>
            </a:r>
            <a:r>
              <a:rPr lang="zh-CN" altLang="en-US" dirty="0" smtClean="0">
                <a:solidFill>
                  <a:schemeClr val="bg1"/>
                </a:solidFill>
                <a:latin typeface="微软雅黑" panose="020B0503020204020204" pitchFamily="34" charset="-122"/>
                <a:ea typeface="微软雅黑" panose="020B0503020204020204" pitchFamily="34" charset="-122"/>
              </a:rPr>
              <a:t>需要</a:t>
            </a:r>
            <a:r>
              <a:rPr lang="zh-CN" altLang="en-US" dirty="0">
                <a:solidFill>
                  <a:schemeClr val="bg1"/>
                </a:solidFill>
                <a:latin typeface="微软雅黑" panose="020B0503020204020204" pitchFamily="34" charset="-122"/>
                <a:ea typeface="微软雅黑" panose="020B0503020204020204" pitchFamily="34" charset="-122"/>
              </a:rPr>
              <a:t>某些服务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可在公众号上点击帮助或直接按桌上的按钮</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服务人员会马上来为顾客</a:t>
            </a:r>
            <a:r>
              <a:rPr lang="zh-CN" altLang="en-US" dirty="0" smtClean="0">
                <a:solidFill>
                  <a:schemeClr val="bg1"/>
                </a:solidFill>
                <a:latin typeface="微软雅黑" panose="020B0503020204020204" pitchFamily="34" charset="-122"/>
                <a:ea typeface="微软雅黑" panose="020B0503020204020204" pitchFamily="34" charset="-122"/>
              </a:rPr>
              <a:t>提供相应</a:t>
            </a:r>
            <a:r>
              <a:rPr lang="zh-CN" altLang="en-US" dirty="0">
                <a:solidFill>
                  <a:schemeClr val="bg1"/>
                </a:solidFill>
                <a:latin typeface="微软雅黑" panose="020B0503020204020204" pitchFamily="34" charset="-122"/>
                <a:ea typeface="微软雅黑" panose="020B0503020204020204" pitchFamily="34" charset="-122"/>
              </a:rPr>
              <a:t>服务</a:t>
            </a:r>
            <a:r>
              <a:rPr lang="zh-CN" altLang="en-US" dirty="0" smtClean="0">
                <a:solidFill>
                  <a:schemeClr val="bg1"/>
                </a:solidFill>
                <a:latin typeface="微软雅黑" panose="020B0503020204020204" pitchFamily="34" charset="-122"/>
                <a:ea typeface="微软雅黑" panose="020B0503020204020204" pitchFamily="34" charset="-122"/>
              </a:rPr>
              <a:t>。结账</a:t>
            </a:r>
            <a:r>
              <a:rPr lang="zh-CN" altLang="en-US" dirty="0">
                <a:solidFill>
                  <a:schemeClr val="bg1"/>
                </a:solidFill>
                <a:latin typeface="微软雅黑" panose="020B0503020204020204" pitchFamily="34" charset="-122"/>
                <a:ea typeface="微软雅黑" panose="020B0503020204020204" pitchFamily="34" charset="-122"/>
              </a:rPr>
              <a:t>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顾客可以和工作人员核对后直接在公众号上结账或者在收银台通过</a:t>
            </a:r>
            <a:r>
              <a:rPr lang="zh-CN" altLang="en-US" dirty="0" smtClean="0">
                <a:solidFill>
                  <a:schemeClr val="bg1"/>
                </a:solidFill>
                <a:latin typeface="微软雅黑" panose="020B0503020204020204" pitchFamily="34" charset="-122"/>
                <a:ea typeface="微软雅黑" panose="020B0503020204020204" pitchFamily="34" charset="-122"/>
              </a:rPr>
              <a:t>微信、支付</a:t>
            </a:r>
            <a:r>
              <a:rPr lang="zh-CN" altLang="en-US" dirty="0">
                <a:solidFill>
                  <a:schemeClr val="bg1"/>
                </a:solidFill>
                <a:latin typeface="微软雅黑" panose="020B0503020204020204" pitchFamily="34" charset="-122"/>
                <a:ea typeface="微软雅黑" panose="020B0503020204020204" pitchFamily="34" charset="-122"/>
              </a:rPr>
              <a:t>宝等结账</a:t>
            </a:r>
            <a:r>
              <a:rPr lang="zh-CN" altLang="en-US" dirty="0" smtClean="0">
                <a:solidFill>
                  <a:schemeClr val="bg1"/>
                </a:solidFill>
                <a:latin typeface="微软雅黑" panose="020B0503020204020204" pitchFamily="34" charset="-122"/>
                <a:ea typeface="微软雅黑" panose="020B0503020204020204" pitchFamily="34" charset="-122"/>
              </a:rPr>
              <a:t>。整个</a:t>
            </a:r>
            <a:r>
              <a:rPr lang="zh-CN" altLang="en-US" dirty="0">
                <a:solidFill>
                  <a:schemeClr val="bg1"/>
                </a:solidFill>
                <a:latin typeface="微软雅黑" panose="020B0503020204020204" pitchFamily="34" charset="-122"/>
                <a:ea typeface="微软雅黑" panose="020B0503020204020204" pitchFamily="34" charset="-122"/>
              </a:rPr>
              <a:t>用餐过程方便快捷</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顾客和饭店工作人员都省时省心省力。</a:t>
            </a: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在饭店经营管理中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智能服务在提高服务效率的同时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降低了服务成本。 智能服务</a:t>
            </a:r>
            <a:r>
              <a:rPr lang="zh-CN" altLang="en-US" dirty="0" smtClean="0">
                <a:solidFill>
                  <a:schemeClr val="bg1"/>
                </a:solidFill>
                <a:latin typeface="微软雅黑" panose="020B0503020204020204" pitchFamily="34" charset="-122"/>
                <a:ea typeface="微软雅黑" panose="020B0503020204020204" pitchFamily="34" charset="-122"/>
              </a:rPr>
              <a:t>也正在</a:t>
            </a:r>
            <a:r>
              <a:rPr lang="zh-CN" altLang="en-US" dirty="0">
                <a:solidFill>
                  <a:schemeClr val="bg1"/>
                </a:solidFill>
                <a:latin typeface="微软雅黑" panose="020B0503020204020204" pitchFamily="34" charset="-122"/>
                <a:ea typeface="微软雅黑" panose="020B0503020204020204" pitchFamily="34" charset="-122"/>
              </a:rPr>
              <a:t>向其他领域延伸</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如阿里巴巴的无人超市</a:t>
            </a:r>
            <a:r>
              <a:rPr lang="zh-CN" altLang="en-US" dirty="0" smtClean="0">
                <a:solidFill>
                  <a:schemeClr val="bg1"/>
                </a:solidFill>
                <a:latin typeface="微软雅黑" panose="020B0503020204020204" pitchFamily="34" charset="-122"/>
                <a:ea typeface="微软雅黑" panose="020B0503020204020204" pitchFamily="34" charset="-122"/>
              </a:rPr>
              <a:t>、京</a:t>
            </a:r>
            <a:r>
              <a:rPr lang="zh-CN" altLang="en-US" dirty="0">
                <a:solidFill>
                  <a:schemeClr val="bg1"/>
                </a:solidFill>
                <a:latin typeface="微软雅黑" panose="020B0503020204020204" pitchFamily="34" charset="-122"/>
                <a:ea typeface="微软雅黑" panose="020B0503020204020204" pitchFamily="34" charset="-122"/>
              </a:rPr>
              <a:t>东的机器人送货服务等</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2017 </a:t>
            </a:r>
            <a:r>
              <a:rPr lang="zh-CN" altLang="en-US" dirty="0">
                <a:solidFill>
                  <a:schemeClr val="bg1"/>
                </a:solidFill>
                <a:latin typeface="微软雅黑" panose="020B0503020204020204" pitchFamily="34" charset="-122"/>
                <a:ea typeface="微软雅黑" panose="020B0503020204020204" pitchFamily="34" charset="-122"/>
              </a:rPr>
              <a:t>年两会</a:t>
            </a:r>
            <a:r>
              <a:rPr lang="zh-CN" altLang="en-US" dirty="0" smtClean="0">
                <a:solidFill>
                  <a:schemeClr val="bg1"/>
                </a:solidFill>
                <a:latin typeface="微软雅黑" panose="020B0503020204020204" pitchFamily="34" charset="-122"/>
                <a:ea typeface="微软雅黑" panose="020B0503020204020204" pitchFamily="34" charset="-122"/>
              </a:rPr>
              <a:t>期间</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人工智能首次被写入政府工作报告</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已经上升为我国的国家战略</a:t>
            </a:r>
            <a:r>
              <a:rPr lang="zh-CN" altLang="en-US" dirty="0" smtClean="0">
                <a:solidFill>
                  <a:schemeClr val="bg1"/>
                </a:solidFill>
                <a:latin typeface="微软雅黑" panose="020B0503020204020204" pitchFamily="34" charset="-122"/>
                <a:ea typeface="微软雅黑" panose="020B0503020204020204" pitchFamily="34" charset="-122"/>
              </a:rPr>
              <a:t>。将</a:t>
            </a:r>
            <a:r>
              <a:rPr lang="zh-CN" altLang="en-US" dirty="0">
                <a:solidFill>
                  <a:schemeClr val="bg1"/>
                </a:solidFill>
                <a:latin typeface="微软雅黑" panose="020B0503020204020204" pitchFamily="34" charset="-122"/>
                <a:ea typeface="微软雅黑" panose="020B0503020204020204" pitchFamily="34" charset="-122"/>
              </a:rPr>
              <a:t>人工智能用于</a:t>
            </a:r>
            <a:r>
              <a:rPr lang="zh-CN" altLang="en-US" dirty="0" smtClean="0">
                <a:solidFill>
                  <a:schemeClr val="bg1"/>
                </a:solidFill>
                <a:latin typeface="微软雅黑" panose="020B0503020204020204" pitchFamily="34" charset="-122"/>
                <a:ea typeface="微软雅黑" panose="020B0503020204020204" pitchFamily="34" charset="-122"/>
              </a:rPr>
              <a:t>服务行业</a:t>
            </a:r>
            <a:r>
              <a:rPr lang="zh-CN" altLang="en-US" dirty="0">
                <a:solidFill>
                  <a:schemeClr val="bg1"/>
                </a:solidFill>
                <a:latin typeface="微软雅黑" panose="020B0503020204020204" pitchFamily="34" charset="-122"/>
                <a:ea typeface="微软雅黑" panose="020B0503020204020204" pitchFamily="34" charset="-122"/>
              </a:rPr>
              <a:t>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以智能自助服务代替人工服务的客户服务方式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以主动代替被动</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将会成为</a:t>
            </a:r>
            <a:r>
              <a:rPr lang="zh-CN" altLang="en-US" dirty="0" smtClean="0">
                <a:solidFill>
                  <a:schemeClr val="bg1"/>
                </a:solidFill>
                <a:latin typeface="微软雅黑" panose="020B0503020204020204" pitchFamily="34" charset="-122"/>
                <a:ea typeface="微软雅黑" panose="020B0503020204020204" pitchFamily="34" charset="-122"/>
              </a:rPr>
              <a:t>一种</a:t>
            </a:r>
            <a:r>
              <a:rPr lang="zh-CN" altLang="en-US" dirty="0">
                <a:solidFill>
                  <a:schemeClr val="bg1"/>
                </a:solidFill>
                <a:latin typeface="微软雅黑" panose="020B0503020204020204" pitchFamily="34" charset="-122"/>
                <a:ea typeface="微软雅黑" panose="020B0503020204020204" pitchFamily="34" charset="-122"/>
              </a:rPr>
              <a:t>必然的发展趋势。</a:t>
            </a:r>
          </a:p>
        </p:txBody>
      </p:sp>
    </p:spTree>
    <p:extLst>
      <p:ext uri="{BB962C8B-B14F-4D97-AF65-F5344CB8AC3E}">
        <p14:creationId xmlns:p14="http://schemas.microsoft.com/office/powerpoint/2010/main" val="28359198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838993"/>
            <a:ext cx="527050" cy="363275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069789"/>
            <a:ext cx="665297" cy="31700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A </a:t>
            </a:r>
            <a:r>
              <a:rPr lang="zh-CN" altLang="en-US" sz="2000" dirty="0">
                <a:solidFill>
                  <a:schemeClr val="bg1"/>
                </a:solidFill>
                <a:latin typeface="微软雅黑" panose="020B0503020204020204" pitchFamily="34" charset="-122"/>
                <a:ea typeface="微软雅黑" panose="020B0503020204020204" pitchFamily="34" charset="-122"/>
              </a:rPr>
              <a:t>火锅店的个性化服务</a:t>
            </a:r>
          </a:p>
        </p:txBody>
      </p:sp>
      <p:sp>
        <p:nvSpPr>
          <p:cNvPr id="29" name="矩形 28"/>
          <p:cNvSpPr/>
          <p:nvPr/>
        </p:nvSpPr>
        <p:spPr>
          <a:xfrm>
            <a:off x="3225006" y="1559093"/>
            <a:ext cx="7627144" cy="40811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en-US" altLang="zh-CN" dirty="0">
                <a:solidFill>
                  <a:schemeClr val="bg1"/>
                </a:solidFill>
                <a:latin typeface="微软雅黑" panose="020B0503020204020204" pitchFamily="34" charset="-122"/>
                <a:ea typeface="微软雅黑" panose="020B0503020204020204" pitchFamily="34" charset="-122"/>
              </a:rPr>
              <a:t>A </a:t>
            </a:r>
            <a:r>
              <a:rPr lang="zh-CN" altLang="en-US" dirty="0">
                <a:solidFill>
                  <a:schemeClr val="bg1"/>
                </a:solidFill>
                <a:latin typeface="微软雅黑" panose="020B0503020204020204" pitchFamily="34" charset="-122"/>
                <a:ea typeface="微软雅黑" panose="020B0503020204020204" pitchFamily="34" charset="-122"/>
              </a:rPr>
              <a:t>火锅店的个性化服务贯穿于顾客进店到离店的整个过程中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顾客等候过程中有</a:t>
            </a:r>
            <a:r>
              <a:rPr lang="zh-CN" altLang="en-US" dirty="0" smtClean="0">
                <a:solidFill>
                  <a:schemeClr val="bg1"/>
                </a:solidFill>
                <a:latin typeface="微软雅黑" panose="020B0503020204020204" pitchFamily="34" charset="-122"/>
                <a:ea typeface="微软雅黑" panose="020B0503020204020204" pitchFamily="34" charset="-122"/>
              </a:rPr>
              <a:t>免费上网、擦皮鞋、美</a:t>
            </a:r>
            <a:r>
              <a:rPr lang="zh-CN" altLang="en-US" dirty="0">
                <a:solidFill>
                  <a:schemeClr val="bg1"/>
                </a:solidFill>
                <a:latin typeface="微软雅黑" panose="020B0503020204020204" pitchFamily="34" charset="-122"/>
                <a:ea typeface="微软雅黑" panose="020B0503020204020204" pitchFamily="34" charset="-122"/>
              </a:rPr>
              <a:t>甲等服务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顾客就餐过程中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服务员会为顾客擦油滴</a:t>
            </a:r>
            <a:r>
              <a:rPr lang="zh-CN" altLang="en-US" dirty="0" smtClean="0">
                <a:solidFill>
                  <a:schemeClr val="bg1"/>
                </a:solidFill>
                <a:latin typeface="微软雅黑" panose="020B0503020204020204" pitchFamily="34" charset="-122"/>
                <a:ea typeface="微软雅黑" panose="020B0503020204020204" pitchFamily="34" charset="-122"/>
              </a:rPr>
              <a:t>、下</a:t>
            </a:r>
            <a:r>
              <a:rPr lang="zh-CN" altLang="en-US" dirty="0">
                <a:solidFill>
                  <a:schemeClr val="bg1"/>
                </a:solidFill>
                <a:latin typeface="微软雅黑" panose="020B0503020204020204" pitchFamily="34" charset="-122"/>
                <a:ea typeface="微软雅黑" panose="020B0503020204020204" pitchFamily="34" charset="-122"/>
              </a:rPr>
              <a:t>菜捞菜</a:t>
            </a:r>
            <a:r>
              <a:rPr lang="zh-CN" altLang="en-US" dirty="0" smtClean="0">
                <a:solidFill>
                  <a:schemeClr val="bg1"/>
                </a:solidFill>
                <a:latin typeface="微软雅黑" panose="020B0503020204020204" pitchFamily="34" charset="-122"/>
                <a:ea typeface="微软雅黑" panose="020B0503020204020204" pitchFamily="34" charset="-122"/>
              </a:rPr>
              <a:t>、送眼镜</a:t>
            </a:r>
            <a:r>
              <a:rPr lang="zh-CN" altLang="en-US" dirty="0">
                <a:solidFill>
                  <a:schemeClr val="bg1"/>
                </a:solidFill>
                <a:latin typeface="微软雅黑" panose="020B0503020204020204" pitchFamily="34" charset="-122"/>
                <a:ea typeface="微软雅黑" panose="020B0503020204020204" pitchFamily="34" charset="-122"/>
              </a:rPr>
              <a:t>布</a:t>
            </a:r>
            <a:r>
              <a:rPr lang="zh-CN" altLang="en-US" dirty="0" smtClean="0">
                <a:solidFill>
                  <a:schemeClr val="bg1"/>
                </a:solidFill>
                <a:latin typeface="微软雅黑" panose="020B0503020204020204" pitchFamily="34" charset="-122"/>
                <a:ea typeface="微软雅黑" panose="020B0503020204020204" pitchFamily="34" charset="-122"/>
              </a:rPr>
              <a:t>、帮助</a:t>
            </a:r>
            <a:r>
              <a:rPr lang="zh-CN" altLang="en-US" dirty="0">
                <a:solidFill>
                  <a:schemeClr val="bg1"/>
                </a:solidFill>
                <a:latin typeface="微软雅黑" panose="020B0503020204020204" pitchFamily="34" charset="-122"/>
                <a:ea typeface="微软雅黑" panose="020B0503020204020204" pitchFamily="34" charset="-122"/>
              </a:rPr>
              <a:t>喂小孩吃饭</a:t>
            </a:r>
            <a:r>
              <a:rPr lang="zh-CN" altLang="en-US" dirty="0" smtClean="0">
                <a:solidFill>
                  <a:schemeClr val="bg1"/>
                </a:solidFill>
                <a:latin typeface="微软雅黑" panose="020B0503020204020204" pitchFamily="34" charset="-122"/>
                <a:ea typeface="微软雅黑" panose="020B0503020204020204" pitchFamily="34" charset="-122"/>
              </a:rPr>
              <a:t>、送</a:t>
            </a:r>
            <a:r>
              <a:rPr lang="zh-CN" altLang="en-US" dirty="0">
                <a:solidFill>
                  <a:schemeClr val="bg1"/>
                </a:solidFill>
                <a:latin typeface="微软雅黑" panose="020B0503020204020204" pitchFamily="34" charset="-122"/>
                <a:ea typeface="微软雅黑" panose="020B0503020204020204" pitchFamily="34" charset="-122"/>
              </a:rPr>
              <a:t>孕妇酸菜等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顾客用餐结束后</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如遇下雨</a:t>
            </a:r>
            <a:r>
              <a:rPr lang="en-US" altLang="zh-CN" dirty="0">
                <a:solidFill>
                  <a:schemeClr val="bg1"/>
                </a:solidFill>
                <a:latin typeface="微软雅黑" panose="020B0503020204020204" pitchFamily="34" charset="-122"/>
                <a:ea typeface="微软雅黑" panose="020B0503020204020204" pitchFamily="34" charset="-122"/>
              </a:rPr>
              <a:t>, A </a:t>
            </a:r>
            <a:r>
              <a:rPr lang="zh-CN" altLang="en-US" dirty="0">
                <a:solidFill>
                  <a:schemeClr val="bg1"/>
                </a:solidFill>
                <a:latin typeface="微软雅黑" panose="020B0503020204020204" pitchFamily="34" charset="-122"/>
                <a:ea typeface="微软雅黑" panose="020B0503020204020204" pitchFamily="34" charset="-122"/>
              </a:rPr>
              <a:t>火锅店的</a:t>
            </a:r>
            <a:r>
              <a:rPr lang="zh-CN" altLang="en-US" dirty="0" smtClean="0">
                <a:solidFill>
                  <a:schemeClr val="bg1"/>
                </a:solidFill>
                <a:latin typeface="微软雅黑" panose="020B0503020204020204" pitchFamily="34" charset="-122"/>
                <a:ea typeface="微软雅黑" panose="020B0503020204020204" pitchFamily="34" charset="-122"/>
              </a:rPr>
              <a:t>工作人员</a:t>
            </a:r>
            <a:r>
              <a:rPr lang="zh-CN" altLang="en-US" dirty="0">
                <a:solidFill>
                  <a:schemeClr val="bg1"/>
                </a:solidFill>
                <a:latin typeface="微软雅黑" panose="020B0503020204020204" pitchFamily="34" charset="-122"/>
                <a:ea typeface="微软雅黑" panose="020B0503020204020204" pitchFamily="34" charset="-122"/>
              </a:rPr>
              <a:t>还会送客人回家</a:t>
            </a:r>
            <a:r>
              <a:rPr lang="zh-CN" altLang="en-US" dirty="0" smtClean="0">
                <a:solidFill>
                  <a:schemeClr val="bg1"/>
                </a:solidFill>
                <a:latin typeface="微软雅黑" panose="020B0503020204020204" pitchFamily="34" charset="-122"/>
                <a:ea typeface="微软雅黑" panose="020B0503020204020204" pitchFamily="34" charset="-122"/>
              </a:rPr>
              <a:t>。如果</a:t>
            </a:r>
            <a:r>
              <a:rPr lang="zh-CN" altLang="en-US" dirty="0">
                <a:solidFill>
                  <a:schemeClr val="bg1"/>
                </a:solidFill>
                <a:latin typeface="微软雅黑" panose="020B0503020204020204" pitchFamily="34" charset="-122"/>
                <a:ea typeface="微软雅黑" panose="020B0503020204020204" pitchFamily="34" charset="-122"/>
              </a:rPr>
              <a:t>觉得某种水果或点心好吃</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还可以免费带回家</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A </a:t>
            </a:r>
            <a:r>
              <a:rPr lang="zh-CN" altLang="en-US" dirty="0">
                <a:solidFill>
                  <a:schemeClr val="bg1"/>
                </a:solidFill>
                <a:latin typeface="微软雅黑" panose="020B0503020204020204" pitchFamily="34" charset="-122"/>
                <a:ea typeface="微软雅黑" panose="020B0503020204020204" pitchFamily="34" charset="-122"/>
              </a:rPr>
              <a:t>火锅店的</a:t>
            </a:r>
            <a:r>
              <a:rPr lang="zh-CN" altLang="en-US" dirty="0" smtClean="0">
                <a:solidFill>
                  <a:schemeClr val="bg1"/>
                </a:solidFill>
                <a:latin typeface="微软雅黑" panose="020B0503020204020204" pitchFamily="34" charset="-122"/>
                <a:ea typeface="微软雅黑" panose="020B0503020204020204" pitchFamily="34" charset="-122"/>
              </a:rPr>
              <a:t>洗手间</a:t>
            </a:r>
            <a:r>
              <a:rPr lang="zh-CN" altLang="en-US" dirty="0">
                <a:solidFill>
                  <a:schemeClr val="bg1"/>
                </a:solidFill>
                <a:latin typeface="微软雅黑" panose="020B0503020204020204" pitchFamily="34" charset="-122"/>
                <a:ea typeface="微软雅黑" panose="020B0503020204020204" pitchFamily="34" charset="-122"/>
              </a:rPr>
              <a:t>增设了美容美发护肤用品</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还有免费的牙膏牙刷</a:t>
            </a:r>
            <a:r>
              <a:rPr lang="zh-CN" altLang="en-US" dirty="0" smtClean="0">
                <a:solidFill>
                  <a:schemeClr val="bg1"/>
                </a:solidFill>
                <a:latin typeface="微软雅黑" panose="020B0503020204020204" pitchFamily="34" charset="-122"/>
                <a:ea typeface="微软雅黑" panose="020B0503020204020204" pitchFamily="34" charset="-122"/>
              </a:rPr>
              <a:t>。大部分</a:t>
            </a:r>
            <a:r>
              <a:rPr lang="zh-CN" altLang="en-US" dirty="0">
                <a:solidFill>
                  <a:schemeClr val="bg1"/>
                </a:solidFill>
                <a:latin typeface="微软雅黑" panose="020B0503020204020204" pitchFamily="34" charset="-122"/>
                <a:ea typeface="微软雅黑" panose="020B0503020204020204" pitchFamily="34" charset="-122"/>
              </a:rPr>
              <a:t>去过的顾客都</a:t>
            </a:r>
            <a:r>
              <a:rPr lang="zh-CN" altLang="en-US" dirty="0" smtClean="0">
                <a:solidFill>
                  <a:schemeClr val="bg1"/>
                </a:solidFill>
                <a:latin typeface="微软雅黑" panose="020B0503020204020204" pitchFamily="34" charset="-122"/>
                <a:ea typeface="微软雅黑" panose="020B0503020204020204" pitchFamily="34" charset="-122"/>
              </a:rPr>
              <a:t>说</a:t>
            </a:r>
            <a:r>
              <a:rPr lang="en-US" altLang="zh-CN" dirty="0" smtClean="0">
                <a:solidFill>
                  <a:schemeClr val="bg1"/>
                </a:solidFill>
                <a:latin typeface="微软雅黑" panose="020B0503020204020204" pitchFamily="34" charset="-122"/>
                <a:ea typeface="微软雅黑" panose="020B0503020204020204" pitchFamily="34" charset="-122"/>
              </a:rPr>
              <a:t>A</a:t>
            </a:r>
            <a:r>
              <a:rPr lang="zh-CN" altLang="en-US" dirty="0" smtClean="0">
                <a:solidFill>
                  <a:schemeClr val="bg1"/>
                </a:solidFill>
                <a:latin typeface="微软雅黑" panose="020B0503020204020204" pitchFamily="34" charset="-122"/>
                <a:ea typeface="微软雅黑" panose="020B0503020204020204" pitchFamily="34" charset="-122"/>
              </a:rPr>
              <a:t>火锅</a:t>
            </a:r>
            <a:r>
              <a:rPr lang="zh-CN" altLang="en-US" dirty="0">
                <a:solidFill>
                  <a:schemeClr val="bg1"/>
                </a:solidFill>
                <a:latin typeface="微软雅黑" panose="020B0503020204020204" pitchFamily="34" charset="-122"/>
                <a:ea typeface="微软雅黑" panose="020B0503020204020204" pitchFamily="34" charset="-122"/>
              </a:rPr>
              <a:t>店的</a:t>
            </a:r>
            <a:r>
              <a:rPr lang="zh-CN" altLang="en-US" dirty="0" smtClean="0">
                <a:solidFill>
                  <a:schemeClr val="bg1"/>
                </a:solidFill>
                <a:latin typeface="微软雅黑" panose="020B0503020204020204" pitchFamily="34" charset="-122"/>
                <a:ea typeface="微软雅黑" panose="020B0503020204020204" pitchFamily="34" charset="-122"/>
              </a:rPr>
              <a:t>个性化服务“有毒”</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但客人都心甘情愿</a:t>
            </a:r>
            <a:r>
              <a:rPr lang="zh-CN" altLang="en-US" dirty="0" smtClean="0">
                <a:solidFill>
                  <a:schemeClr val="bg1"/>
                </a:solidFill>
                <a:latin typeface="微软雅黑" panose="020B0503020204020204" pitchFamily="34" charset="-122"/>
                <a:ea typeface="微软雅黑" panose="020B0503020204020204" pitchFamily="34" charset="-122"/>
              </a:rPr>
              <a:t>地“中毒”</a:t>
            </a:r>
            <a:r>
              <a:rPr lang="zh-CN" altLang="en-US" dirty="0">
                <a:solidFill>
                  <a:schemeClr val="bg1"/>
                </a:solidFill>
                <a:latin typeface="微软雅黑" panose="020B0503020204020204" pitchFamily="34" charset="-122"/>
                <a:ea typeface="微软雅黑" panose="020B0503020204020204" pitchFamily="34" charset="-122"/>
              </a:rPr>
              <a:t>。</a:t>
            </a: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在人人追求个性的时代</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每个人的消费习惯和偏好都存在差异</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自身条件有别</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产生的</a:t>
            </a:r>
            <a:r>
              <a:rPr lang="zh-CN" altLang="en-US" dirty="0">
                <a:solidFill>
                  <a:schemeClr val="bg1"/>
                </a:solidFill>
                <a:latin typeface="微软雅黑" panose="020B0503020204020204" pitchFamily="34" charset="-122"/>
                <a:ea typeface="微软雅黑" panose="020B0503020204020204" pitchFamily="34" charset="-122"/>
              </a:rPr>
              <a:t>需求自然不同</a:t>
            </a:r>
            <a:r>
              <a:rPr lang="zh-CN" altLang="en-US" dirty="0" smtClean="0">
                <a:solidFill>
                  <a:schemeClr val="bg1"/>
                </a:solidFill>
                <a:latin typeface="微软雅黑" panose="020B0503020204020204" pitchFamily="34" charset="-122"/>
                <a:ea typeface="微软雅黑" panose="020B0503020204020204" pitchFamily="34" charset="-122"/>
              </a:rPr>
              <a:t>。标准化</a:t>
            </a:r>
            <a:r>
              <a:rPr lang="zh-CN" altLang="en-US" dirty="0">
                <a:solidFill>
                  <a:schemeClr val="bg1"/>
                </a:solidFill>
                <a:latin typeface="微软雅黑" panose="020B0503020204020204" pitchFamily="34" charset="-122"/>
                <a:ea typeface="微软雅黑" panose="020B0503020204020204" pitchFamily="34" charset="-122"/>
              </a:rPr>
              <a:t>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如流水线一般</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看似完美但无法满足消费者千变万化的</a:t>
            </a:r>
            <a:r>
              <a:rPr lang="zh-CN" altLang="en-US" dirty="0" smtClean="0">
                <a:solidFill>
                  <a:schemeClr val="bg1"/>
                </a:solidFill>
                <a:latin typeface="微软雅黑" panose="020B0503020204020204" pitchFamily="34" charset="-122"/>
                <a:ea typeface="微软雅黑" panose="020B0503020204020204" pitchFamily="34" charset="-122"/>
              </a:rPr>
              <a:t>个性</a:t>
            </a:r>
            <a:r>
              <a:rPr lang="zh-CN" altLang="en-US" dirty="0">
                <a:solidFill>
                  <a:schemeClr val="bg1"/>
                </a:solidFill>
                <a:latin typeface="微软雅黑" panose="020B0503020204020204" pitchFamily="34" charset="-122"/>
                <a:ea typeface="微软雅黑" panose="020B0503020204020204" pitchFamily="34" charset="-122"/>
              </a:rPr>
              <a:t>需求</a:t>
            </a:r>
            <a:r>
              <a:rPr lang="zh-CN" altLang="en-US" dirty="0" smtClean="0">
                <a:solidFill>
                  <a:schemeClr val="bg1"/>
                </a:solidFill>
                <a:latin typeface="微软雅黑" panose="020B0503020204020204" pitchFamily="34" charset="-122"/>
                <a:ea typeface="微软雅黑" panose="020B0503020204020204" pitchFamily="34" charset="-122"/>
              </a:rPr>
              <a:t>。在</a:t>
            </a:r>
            <a:r>
              <a:rPr lang="zh-CN" altLang="en-US" dirty="0">
                <a:solidFill>
                  <a:schemeClr val="bg1"/>
                </a:solidFill>
                <a:latin typeface="微软雅黑" panose="020B0503020204020204" pitchFamily="34" charset="-122"/>
                <a:ea typeface="微软雅黑" panose="020B0503020204020204" pitchFamily="34" charset="-122"/>
              </a:rPr>
              <a:t>标准化服务的基础上</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提供能满足消费者独特需求的个性化服务就尤为重要</a:t>
            </a:r>
            <a:r>
              <a:rPr lang="zh-CN" altLang="en-US" dirty="0" smtClean="0">
                <a:solidFill>
                  <a:schemeClr val="bg1"/>
                </a:solidFill>
                <a:latin typeface="微软雅黑" panose="020B0503020204020204" pitchFamily="34" charset="-122"/>
                <a:ea typeface="微软雅黑" panose="020B0503020204020204" pitchFamily="34" charset="-122"/>
              </a:rPr>
              <a:t>。标准化</a:t>
            </a:r>
            <a:r>
              <a:rPr lang="zh-CN" altLang="en-US" dirty="0">
                <a:solidFill>
                  <a:schemeClr val="bg1"/>
                </a:solidFill>
                <a:latin typeface="微软雅黑" panose="020B0503020204020204" pitchFamily="34" charset="-122"/>
                <a:ea typeface="微软雅黑" panose="020B0503020204020204" pitchFamily="34" charset="-122"/>
              </a:rPr>
              <a:t>的服务内容能让客人满意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但在标准化服务基础上提供个性化服务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却能让</a:t>
            </a:r>
            <a:r>
              <a:rPr lang="zh-CN" altLang="en-US" dirty="0" smtClean="0">
                <a:solidFill>
                  <a:schemeClr val="bg1"/>
                </a:solidFill>
                <a:latin typeface="微软雅黑" panose="020B0503020204020204" pitchFamily="34" charset="-122"/>
                <a:ea typeface="微软雅黑" panose="020B0503020204020204" pitchFamily="34" charset="-122"/>
              </a:rPr>
              <a:t>客人感动</a:t>
            </a:r>
            <a:r>
              <a:rPr lang="zh-CN" altLang="en-US" dirty="0">
                <a:solidFill>
                  <a:schemeClr val="bg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73153760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市场</a:t>
            </a:r>
            <a:r>
              <a:rPr lang="zh-CN" altLang="en-US" sz="3200" b="1" dirty="0">
                <a:solidFill>
                  <a:schemeClr val="accent1"/>
                </a:solidFill>
                <a:latin typeface="微软雅黑" pitchFamily="34" charset="-122"/>
                <a:ea typeface="微软雅黑" pitchFamily="34" charset="-122"/>
              </a:rPr>
              <a:t>竞争策略创新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582957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4895850" y="1914965"/>
            <a:ext cx="5270500"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市场竞争策略是指企业依据自己在市场上的地位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为适应市场竞争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争夺更多的</a:t>
            </a:r>
            <a:r>
              <a:rPr lang="zh-CN" altLang="en-US" sz="2000" dirty="0" smtClean="0">
                <a:solidFill>
                  <a:schemeClr val="tx1">
                    <a:lumMod val="75000"/>
                    <a:lumOff val="25000"/>
                  </a:schemeClr>
                </a:solidFill>
                <a:latin typeface="微软雅黑" pitchFamily="34" charset="-122"/>
                <a:ea typeface="微软雅黑" pitchFamily="34" charset="-122"/>
              </a:rPr>
              <a:t>市场份额</a:t>
            </a:r>
            <a:r>
              <a:rPr lang="zh-CN" altLang="en-US" sz="2000" dirty="0">
                <a:solidFill>
                  <a:schemeClr val="tx1">
                    <a:lumMod val="75000"/>
                    <a:lumOff val="25000"/>
                  </a:schemeClr>
                </a:solidFill>
                <a:latin typeface="微软雅黑" pitchFamily="34" charset="-122"/>
                <a:ea typeface="微软雅黑" pitchFamily="34" charset="-122"/>
              </a:rPr>
              <a:t>而采用的具体行动方式</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一般而言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新企业较多采用的竞争策略有低价策略</a:t>
            </a:r>
            <a:r>
              <a:rPr lang="zh-CN" altLang="en-US" sz="2000" dirty="0" smtClean="0">
                <a:solidFill>
                  <a:schemeClr val="tx1">
                    <a:lumMod val="75000"/>
                    <a:lumOff val="25000"/>
                  </a:schemeClr>
                </a:solidFill>
                <a:latin typeface="微软雅黑" pitchFamily="34" charset="-122"/>
                <a:ea typeface="微软雅黑" pitchFamily="34" charset="-122"/>
              </a:rPr>
              <a:t>、差异化策略</a:t>
            </a:r>
            <a:r>
              <a:rPr lang="zh-CN" altLang="en-US" sz="2000" dirty="0">
                <a:solidFill>
                  <a:schemeClr val="tx1">
                    <a:lumMod val="75000"/>
                    <a:lumOff val="25000"/>
                  </a:schemeClr>
                </a:solidFill>
                <a:latin typeface="微软雅黑" pitchFamily="34" charset="-122"/>
                <a:ea typeface="微软雅黑" pitchFamily="34" charset="-122"/>
              </a:rPr>
              <a:t>和集中化策略。</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22" descr="InstructionalTechnology"/>
          <p:cNvSpPr>
            <a:spLocks noChangeArrowheads="1"/>
          </p:cNvSpPr>
          <p:nvPr/>
        </p:nvSpPr>
        <p:spPr bwMode="auto">
          <a:xfrm>
            <a:off x="1376362" y="1522412"/>
            <a:ext cx="3121442" cy="36807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p>
        </p:txBody>
      </p:sp>
      <p:sp>
        <p:nvSpPr>
          <p:cNvPr id="15"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相关概念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301681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351756" y="1450975"/>
            <a:ext cx="9488488" cy="39560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339306" y="1850046"/>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618456" y="1850046"/>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564606" y="1676400"/>
            <a:ext cx="527050" cy="363275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603432" y="1589696"/>
            <a:ext cx="665297" cy="37856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C </a:t>
            </a:r>
            <a:r>
              <a:rPr lang="zh-CN" altLang="en-US" sz="2000" dirty="0">
                <a:solidFill>
                  <a:schemeClr val="bg1"/>
                </a:solidFill>
                <a:latin typeface="微软雅黑" panose="020B0503020204020204" pitchFamily="34" charset="-122"/>
                <a:ea typeface="微软雅黑" panose="020B0503020204020204" pitchFamily="34" charset="-122"/>
              </a:rPr>
              <a:t>酸菜鱼店</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能喝汤的酸菜鱼</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3523456" y="1987050"/>
            <a:ext cx="7105650" cy="26463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sz="2000" dirty="0">
                <a:solidFill>
                  <a:schemeClr val="bg1"/>
                </a:solidFill>
                <a:latin typeface="微软雅黑" panose="020B0503020204020204" pitchFamily="34" charset="-122"/>
                <a:ea typeface="微软雅黑" panose="020B0503020204020204" pitchFamily="34" charset="-122"/>
              </a:rPr>
              <a:t>鱼的做法很多</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酸菜鱼</a:t>
            </a:r>
            <a:r>
              <a:rPr lang="zh-CN" altLang="en-US" sz="2000" dirty="0" smtClean="0">
                <a:solidFill>
                  <a:schemeClr val="bg1"/>
                </a:solidFill>
                <a:latin typeface="微软雅黑" panose="020B0503020204020204" pitchFamily="34" charset="-122"/>
                <a:ea typeface="微软雅黑" panose="020B0503020204020204" pitchFamily="34" charset="-122"/>
              </a:rPr>
              <a:t>、水煮</a:t>
            </a:r>
            <a:r>
              <a:rPr lang="zh-CN" altLang="en-US" sz="2000" dirty="0">
                <a:solidFill>
                  <a:schemeClr val="bg1"/>
                </a:solidFill>
                <a:latin typeface="微软雅黑" panose="020B0503020204020204" pitchFamily="34" charset="-122"/>
                <a:ea typeface="微软雅黑" panose="020B0503020204020204" pitchFamily="34" charset="-122"/>
              </a:rPr>
              <a:t>鱼</a:t>
            </a:r>
            <a:r>
              <a:rPr lang="zh-CN" altLang="en-US" sz="2000" dirty="0" smtClean="0">
                <a:solidFill>
                  <a:schemeClr val="bg1"/>
                </a:solidFill>
                <a:latin typeface="微软雅黑" panose="020B0503020204020204" pitchFamily="34" charset="-122"/>
                <a:ea typeface="微软雅黑" panose="020B0503020204020204" pitchFamily="34" charset="-122"/>
              </a:rPr>
              <a:t>、红烧</a:t>
            </a:r>
            <a:r>
              <a:rPr lang="zh-CN" altLang="en-US" sz="2000" dirty="0">
                <a:solidFill>
                  <a:schemeClr val="bg1"/>
                </a:solidFill>
                <a:latin typeface="微软雅黑" panose="020B0503020204020204" pitchFamily="34" charset="-122"/>
                <a:ea typeface="微软雅黑" panose="020B0503020204020204" pitchFamily="34" charset="-122"/>
              </a:rPr>
              <a:t>鱼</a:t>
            </a:r>
            <a:r>
              <a:rPr lang="zh-CN" altLang="en-US" sz="2000" dirty="0" smtClean="0">
                <a:solidFill>
                  <a:schemeClr val="bg1"/>
                </a:solidFill>
                <a:latin typeface="微软雅黑" panose="020B0503020204020204" pitchFamily="34" charset="-122"/>
                <a:ea typeface="微软雅黑" panose="020B0503020204020204" pitchFamily="34" charset="-122"/>
              </a:rPr>
              <a:t>、清蒸鱼</a:t>
            </a:r>
            <a:r>
              <a:rPr lang="zh-CN" altLang="en-US" sz="2000" dirty="0">
                <a:solidFill>
                  <a:schemeClr val="bg1"/>
                </a:solidFill>
                <a:latin typeface="微软雅黑" panose="020B0503020204020204" pitchFamily="34" charset="-122"/>
                <a:ea typeface="微软雅黑" panose="020B0503020204020204" pitchFamily="34" charset="-122"/>
              </a:rPr>
              <a:t>等</a:t>
            </a:r>
            <a:r>
              <a:rPr lang="zh-CN" altLang="en-US" sz="2000" dirty="0" smtClean="0">
                <a:solidFill>
                  <a:schemeClr val="bg1"/>
                </a:solidFill>
                <a:latin typeface="微软雅黑" panose="020B0503020204020204" pitchFamily="34" charset="-122"/>
                <a:ea typeface="微软雅黑" panose="020B0503020204020204" pitchFamily="34" charset="-122"/>
              </a:rPr>
              <a:t>。市场</a:t>
            </a:r>
            <a:r>
              <a:rPr lang="zh-CN" altLang="en-US" sz="2000" dirty="0">
                <a:solidFill>
                  <a:schemeClr val="bg1"/>
                </a:solidFill>
                <a:latin typeface="微软雅黑" panose="020B0503020204020204" pitchFamily="34" charset="-122"/>
                <a:ea typeface="微软雅黑" panose="020B0503020204020204" pitchFamily="34" charset="-122"/>
              </a:rPr>
              <a:t>上做酸菜鱼的饭店很多</a:t>
            </a:r>
            <a:r>
              <a:rPr lang="en-US" altLang="zh-CN" sz="2000" dirty="0" smtClean="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但 </a:t>
            </a:r>
            <a:r>
              <a:rPr lang="en-US" altLang="zh-CN" sz="2000" dirty="0">
                <a:solidFill>
                  <a:schemeClr val="bg1"/>
                </a:solidFill>
                <a:latin typeface="微软雅黑" panose="020B0503020204020204" pitchFamily="34" charset="-122"/>
                <a:ea typeface="微软雅黑" panose="020B0503020204020204" pitchFamily="34" charset="-122"/>
              </a:rPr>
              <a:t>C </a:t>
            </a:r>
            <a:r>
              <a:rPr lang="zh-CN" altLang="en-US" sz="2000" dirty="0">
                <a:solidFill>
                  <a:schemeClr val="bg1"/>
                </a:solidFill>
                <a:latin typeface="微软雅黑" panose="020B0503020204020204" pitchFamily="34" charset="-122"/>
                <a:ea typeface="微软雅黑" panose="020B0503020204020204" pitchFamily="34" charset="-122"/>
              </a:rPr>
              <a:t>酸菜鱼店采用产品差异化策略成为后起之秀。 </a:t>
            </a:r>
            <a:r>
              <a:rPr lang="en-US" altLang="zh-CN" sz="2000" dirty="0">
                <a:solidFill>
                  <a:schemeClr val="bg1"/>
                </a:solidFill>
                <a:latin typeface="微软雅黑" panose="020B0503020204020204" pitchFamily="34" charset="-122"/>
                <a:ea typeface="微软雅黑" panose="020B0503020204020204" pitchFamily="34" charset="-122"/>
              </a:rPr>
              <a:t>C </a:t>
            </a:r>
            <a:r>
              <a:rPr lang="zh-CN" altLang="en-US" sz="2000" dirty="0">
                <a:solidFill>
                  <a:schemeClr val="bg1"/>
                </a:solidFill>
                <a:latin typeface="微软雅黑" panose="020B0503020204020204" pitchFamily="34" charset="-122"/>
                <a:ea typeface="微软雅黑" panose="020B0503020204020204" pitchFamily="34" charset="-122"/>
              </a:rPr>
              <a:t>酸菜鱼店专做酸菜鱼</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和其他酸菜</a:t>
            </a:r>
            <a:r>
              <a:rPr lang="zh-CN" altLang="en-US" sz="2000" dirty="0" smtClean="0">
                <a:solidFill>
                  <a:schemeClr val="bg1"/>
                </a:solidFill>
                <a:latin typeface="微软雅黑" panose="020B0503020204020204" pitchFamily="34" charset="-122"/>
                <a:ea typeface="微软雅黑" panose="020B0503020204020204" pitchFamily="34" charset="-122"/>
              </a:rPr>
              <a:t>鱼不同</a:t>
            </a:r>
            <a:r>
              <a:rPr lang="en-US" altLang="zh-CN" sz="2000" dirty="0">
                <a:solidFill>
                  <a:schemeClr val="bg1"/>
                </a:solidFill>
                <a:latin typeface="微软雅黑" panose="020B0503020204020204" pitchFamily="34" charset="-122"/>
                <a:ea typeface="微软雅黑" panose="020B0503020204020204" pitchFamily="34" charset="-122"/>
              </a:rPr>
              <a:t>, C </a:t>
            </a:r>
            <a:r>
              <a:rPr lang="zh-CN" altLang="en-US" sz="2000" dirty="0">
                <a:solidFill>
                  <a:schemeClr val="bg1"/>
                </a:solidFill>
                <a:latin typeface="微软雅黑" panose="020B0503020204020204" pitchFamily="34" charset="-122"/>
                <a:ea typeface="微软雅黑" panose="020B0503020204020204" pitchFamily="34" charset="-122"/>
              </a:rPr>
              <a:t>酸菜鱼店的酸菜鱼没有刺</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让老人小孩放心吃鱼</a:t>
            </a:r>
            <a:r>
              <a:rPr lang="zh-CN" altLang="en-US" sz="2000" dirty="0" smtClean="0">
                <a:solidFill>
                  <a:schemeClr val="bg1"/>
                </a:solidFill>
                <a:latin typeface="微软雅黑" panose="020B0503020204020204" pitchFamily="34" charset="-122"/>
                <a:ea typeface="微软雅黑" panose="020B0503020204020204" pitchFamily="34" charset="-122"/>
              </a:rPr>
              <a:t>。</a:t>
            </a:r>
            <a:r>
              <a:rPr lang="en-US" altLang="zh-CN" sz="2000" dirty="0" smtClean="0">
                <a:solidFill>
                  <a:schemeClr val="bg1"/>
                </a:solidFill>
                <a:latin typeface="微软雅黑" panose="020B0503020204020204" pitchFamily="34" charset="-122"/>
                <a:ea typeface="微软雅黑" panose="020B0503020204020204" pitchFamily="34" charset="-122"/>
              </a:rPr>
              <a:t>C </a:t>
            </a:r>
            <a:r>
              <a:rPr lang="zh-CN" altLang="en-US" sz="2000" dirty="0">
                <a:solidFill>
                  <a:schemeClr val="bg1"/>
                </a:solidFill>
                <a:latin typeface="微软雅黑" panose="020B0503020204020204" pitchFamily="34" charset="-122"/>
                <a:ea typeface="微软雅黑" panose="020B0503020204020204" pitchFamily="34" charset="-122"/>
              </a:rPr>
              <a:t>酸菜鱼店用农夫山泉做鱼</a:t>
            </a:r>
            <a:r>
              <a:rPr lang="en-US" altLang="zh-CN" sz="2000" dirty="0" smtClean="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用</a:t>
            </a:r>
            <a:r>
              <a:rPr lang="zh-CN" altLang="en-US" sz="2000" dirty="0">
                <a:solidFill>
                  <a:schemeClr val="bg1"/>
                </a:solidFill>
                <a:latin typeface="微软雅黑" panose="020B0503020204020204" pitchFamily="34" charset="-122"/>
                <a:ea typeface="微软雅黑" panose="020B0503020204020204" pitchFamily="34" charset="-122"/>
              </a:rPr>
              <a:t>真正好食材与匠心手法</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使得酸菜鱼汤面不漂浮花椒辣椒</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喝起来酸爽开胃</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smtClean="0">
                <a:solidFill>
                  <a:schemeClr val="bg1"/>
                </a:solidFill>
                <a:latin typeface="微软雅黑" panose="020B0503020204020204" pitchFamily="34" charset="-122"/>
                <a:ea typeface="微软雅黑" panose="020B0503020204020204" pitchFamily="34" charset="-122"/>
              </a:rPr>
              <a:t>越喝越想喝。</a:t>
            </a:r>
            <a:r>
              <a:rPr lang="en-US" altLang="zh-CN" sz="2000" dirty="0" smtClean="0">
                <a:solidFill>
                  <a:schemeClr val="bg1"/>
                </a:solidFill>
                <a:latin typeface="微软雅黑" panose="020B0503020204020204" pitchFamily="34" charset="-122"/>
                <a:ea typeface="微软雅黑" panose="020B0503020204020204" pitchFamily="34" charset="-122"/>
              </a:rPr>
              <a:t>C </a:t>
            </a:r>
            <a:r>
              <a:rPr lang="zh-CN" altLang="en-US" sz="2000" dirty="0">
                <a:solidFill>
                  <a:schemeClr val="bg1"/>
                </a:solidFill>
                <a:latin typeface="微软雅黑" panose="020B0503020204020204" pitchFamily="34" charset="-122"/>
                <a:ea typeface="微软雅黑" panose="020B0503020204020204" pitchFamily="34" charset="-122"/>
              </a:rPr>
              <a:t>酸菜鱼店把酸菜鱼做出了特色</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做到了极致</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每年销售一百多万份酸菜鱼。</a:t>
            </a:r>
          </a:p>
        </p:txBody>
      </p:sp>
    </p:spTree>
    <p:extLst>
      <p:ext uri="{BB962C8B-B14F-4D97-AF65-F5344CB8AC3E}">
        <p14:creationId xmlns:p14="http://schemas.microsoft.com/office/powerpoint/2010/main" val="27167165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838993"/>
            <a:ext cx="527050" cy="363275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533339"/>
            <a:ext cx="665297" cy="224676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高颜值的火锅鱼</a:t>
            </a:r>
          </a:p>
        </p:txBody>
      </p:sp>
      <p:sp>
        <p:nvSpPr>
          <p:cNvPr id="29" name="矩形 28"/>
          <p:cNvSpPr/>
          <p:nvPr/>
        </p:nvSpPr>
        <p:spPr>
          <a:xfrm>
            <a:off x="3225006" y="1362243"/>
            <a:ext cx="7627144" cy="441351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重庆火锅天下闻名</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重庆的火锅鱼也很有名</a:t>
            </a:r>
            <a:r>
              <a:rPr lang="zh-CN" altLang="en-US" dirty="0" smtClean="0">
                <a:solidFill>
                  <a:schemeClr val="bg1"/>
                </a:solidFill>
                <a:latin typeface="微软雅黑" panose="020B0503020204020204" pitchFamily="34" charset="-122"/>
                <a:ea typeface="微软雅黑" panose="020B0503020204020204" pitchFamily="34" charset="-122"/>
              </a:rPr>
              <a:t>。火锅</a:t>
            </a:r>
            <a:r>
              <a:rPr lang="zh-CN" altLang="en-US" dirty="0">
                <a:solidFill>
                  <a:schemeClr val="bg1"/>
                </a:solidFill>
                <a:latin typeface="微软雅黑" panose="020B0503020204020204" pitchFamily="34" charset="-122"/>
                <a:ea typeface="微软雅黑" panose="020B0503020204020204" pitchFamily="34" charset="-122"/>
              </a:rPr>
              <a:t>鱼的吃法和火锅差不多</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同样的</a:t>
            </a:r>
            <a:r>
              <a:rPr lang="zh-CN" altLang="en-US" dirty="0" smtClean="0">
                <a:solidFill>
                  <a:schemeClr val="bg1"/>
                </a:solidFill>
                <a:latin typeface="微软雅黑" panose="020B0503020204020204" pitchFamily="34" charset="-122"/>
                <a:ea typeface="微软雅黑" panose="020B0503020204020204" pitchFamily="34" charset="-122"/>
              </a:rPr>
              <a:t>火锅</a:t>
            </a:r>
            <a:r>
              <a:rPr lang="zh-CN" altLang="en-US" dirty="0">
                <a:solidFill>
                  <a:schemeClr val="bg1"/>
                </a:solidFill>
                <a:latin typeface="微软雅黑" panose="020B0503020204020204" pitchFamily="34" charset="-122"/>
                <a:ea typeface="微软雅黑" panose="020B0503020204020204" pitchFamily="34" charset="-122"/>
              </a:rPr>
              <a:t>底料</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顾客在池子里选好鱼</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厨房把鱼清理好切成一块一块的用大的长方形不锈钢</a:t>
            </a:r>
            <a:r>
              <a:rPr lang="zh-CN" altLang="en-US" dirty="0" smtClean="0">
                <a:solidFill>
                  <a:schemeClr val="bg1"/>
                </a:solidFill>
                <a:latin typeface="微软雅黑" panose="020B0503020204020204" pitchFamily="34" charset="-122"/>
                <a:ea typeface="微软雅黑" panose="020B0503020204020204" pitchFamily="34" charset="-122"/>
              </a:rPr>
              <a:t>盘子端</a:t>
            </a:r>
            <a:r>
              <a:rPr lang="zh-CN" altLang="en-US" dirty="0">
                <a:solidFill>
                  <a:schemeClr val="bg1"/>
                </a:solidFill>
                <a:latin typeface="微软雅黑" panose="020B0503020204020204" pitchFamily="34" charset="-122"/>
                <a:ea typeface="微软雅黑" panose="020B0503020204020204" pitchFamily="34" charset="-122"/>
              </a:rPr>
              <a:t>上来</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在锅里煮着吃</a:t>
            </a:r>
            <a:r>
              <a:rPr lang="zh-CN" altLang="en-US" dirty="0" smtClean="0">
                <a:solidFill>
                  <a:schemeClr val="bg1"/>
                </a:solidFill>
                <a:latin typeface="微软雅黑" panose="020B0503020204020204" pitchFamily="34" charset="-122"/>
                <a:ea typeface="微软雅黑" panose="020B0503020204020204" pitchFamily="34" charset="-122"/>
              </a:rPr>
              <a:t>。有</a:t>
            </a:r>
            <a:r>
              <a:rPr lang="zh-CN" altLang="en-US" dirty="0">
                <a:solidFill>
                  <a:schemeClr val="bg1"/>
                </a:solidFill>
                <a:latin typeface="微软雅黑" panose="020B0503020204020204" pitchFamily="34" charset="-122"/>
                <a:ea typeface="微软雅黑" panose="020B0503020204020204" pitchFamily="34" charset="-122"/>
              </a:rPr>
              <a:t>一家小店</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把顾客选好的鱼划成一块块的</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但没有完全切断</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仍然</a:t>
            </a:r>
            <a:r>
              <a:rPr lang="zh-CN" altLang="en-US" dirty="0">
                <a:solidFill>
                  <a:schemeClr val="bg1"/>
                </a:solidFill>
                <a:latin typeface="微软雅黑" panose="020B0503020204020204" pitchFamily="34" charset="-122"/>
                <a:ea typeface="微软雅黑" panose="020B0503020204020204" pitchFamily="34" charset="-122"/>
              </a:rPr>
              <a:t>保留一条完整的鱼的形状端上来</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让顾客看着非常有食欲</a:t>
            </a:r>
            <a:r>
              <a:rPr lang="zh-CN" altLang="en-US" dirty="0" smtClean="0">
                <a:solidFill>
                  <a:schemeClr val="bg1"/>
                </a:solidFill>
                <a:latin typeface="微软雅黑" panose="020B0503020204020204" pitchFamily="34" charset="-122"/>
                <a:ea typeface="微软雅黑" panose="020B0503020204020204" pitchFamily="34" charset="-122"/>
              </a:rPr>
              <a:t>。就是</a:t>
            </a:r>
            <a:r>
              <a:rPr lang="zh-CN" altLang="en-US" dirty="0">
                <a:solidFill>
                  <a:schemeClr val="bg1"/>
                </a:solidFill>
                <a:latin typeface="微软雅黑" panose="020B0503020204020204" pitchFamily="34" charset="-122"/>
                <a:ea typeface="微软雅黑" panose="020B0503020204020204" pitchFamily="34" charset="-122"/>
              </a:rPr>
              <a:t>这一点点差异</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让</a:t>
            </a:r>
            <a:r>
              <a:rPr lang="zh-CN" altLang="en-US" dirty="0" smtClean="0">
                <a:solidFill>
                  <a:schemeClr val="bg1"/>
                </a:solidFill>
                <a:latin typeface="微软雅黑" panose="020B0503020204020204" pitchFamily="34" charset="-122"/>
                <a:ea typeface="微软雅黑" panose="020B0503020204020204" pitchFamily="34" charset="-122"/>
              </a:rPr>
              <a:t>这家</a:t>
            </a:r>
            <a:r>
              <a:rPr lang="zh-CN" altLang="en-US" dirty="0">
                <a:solidFill>
                  <a:schemeClr val="bg1"/>
                </a:solidFill>
                <a:latin typeface="微软雅黑" panose="020B0503020204020204" pitchFamily="34" charset="-122"/>
                <a:ea typeface="微软雅黑" panose="020B0503020204020204" pitchFamily="34" charset="-122"/>
              </a:rPr>
              <a:t>店的生意明显好过其他火锅鱼店</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P160</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在市场竞争中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企业采取差异化策略可以避开价格战</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获得合理的利润。 差异化</a:t>
            </a:r>
            <a:r>
              <a:rPr lang="zh-CN" altLang="en-US" dirty="0" smtClean="0">
                <a:solidFill>
                  <a:schemeClr val="bg1"/>
                </a:solidFill>
                <a:latin typeface="微软雅黑" panose="020B0503020204020204" pitchFamily="34" charset="-122"/>
                <a:ea typeface="微软雅黑" panose="020B0503020204020204" pitchFamily="34" charset="-122"/>
              </a:rPr>
              <a:t>策略就是</a:t>
            </a:r>
            <a:r>
              <a:rPr lang="zh-CN" altLang="en-US" dirty="0">
                <a:solidFill>
                  <a:schemeClr val="bg1"/>
                </a:solidFill>
                <a:latin typeface="微软雅黑" panose="020B0503020204020204" pitchFamily="34" charset="-122"/>
                <a:ea typeface="微软雅黑" panose="020B0503020204020204" pitchFamily="34" charset="-122"/>
              </a:rPr>
              <a:t>企业从产品</a:t>
            </a:r>
            <a:r>
              <a:rPr lang="zh-CN" altLang="en-US" dirty="0" smtClean="0">
                <a:solidFill>
                  <a:schemeClr val="bg1"/>
                </a:solidFill>
                <a:latin typeface="微软雅黑" panose="020B0503020204020204" pitchFamily="34" charset="-122"/>
                <a:ea typeface="微软雅黑" panose="020B0503020204020204" pitchFamily="34" charset="-122"/>
              </a:rPr>
              <a:t>、服务、品牌、市场</a:t>
            </a:r>
            <a:r>
              <a:rPr lang="zh-CN" altLang="en-US" dirty="0">
                <a:solidFill>
                  <a:schemeClr val="bg1"/>
                </a:solidFill>
                <a:latin typeface="微软雅黑" panose="020B0503020204020204" pitchFamily="34" charset="-122"/>
                <a:ea typeface="微软雅黑" panose="020B0503020204020204" pitchFamily="34" charset="-122"/>
              </a:rPr>
              <a:t>等有形和无形的两个方面</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给消费者提供独特的</a:t>
            </a:r>
            <a:r>
              <a:rPr lang="zh-CN" altLang="en-US" dirty="0" smtClean="0">
                <a:solidFill>
                  <a:schemeClr val="bg1"/>
                </a:solidFill>
                <a:latin typeface="微软雅黑" panose="020B0503020204020204" pitchFamily="34" charset="-122"/>
                <a:ea typeface="微软雅黑" panose="020B0503020204020204" pitchFamily="34" charset="-122"/>
              </a:rPr>
              <a:t>利益或</a:t>
            </a:r>
            <a:r>
              <a:rPr lang="zh-CN" altLang="en-US" dirty="0">
                <a:solidFill>
                  <a:schemeClr val="bg1"/>
                </a:solidFill>
                <a:latin typeface="微软雅黑" panose="020B0503020204020204" pitchFamily="34" charset="-122"/>
                <a:ea typeface="微软雅黑" panose="020B0503020204020204" pitchFamily="34" charset="-122"/>
              </a:rPr>
              <a:t>附加值</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使消费者将本企业的产品与竞争对手的产品区别开来</a:t>
            </a:r>
            <a:r>
              <a:rPr lang="zh-CN" altLang="en-US" dirty="0" smtClean="0">
                <a:solidFill>
                  <a:schemeClr val="bg1"/>
                </a:solidFill>
                <a:latin typeface="微软雅黑" panose="020B0503020204020204" pitchFamily="34" charset="-122"/>
                <a:ea typeface="微软雅黑" panose="020B0503020204020204" pitchFamily="34" charset="-122"/>
              </a:rPr>
              <a:t>。采用</a:t>
            </a:r>
            <a:r>
              <a:rPr lang="zh-CN" altLang="en-US" dirty="0">
                <a:solidFill>
                  <a:schemeClr val="bg1"/>
                </a:solidFill>
                <a:latin typeface="微软雅黑" panose="020B0503020204020204" pitchFamily="34" charset="-122"/>
                <a:ea typeface="微软雅黑" panose="020B0503020204020204" pitchFamily="34" charset="-122"/>
              </a:rPr>
              <a:t>差异化策略</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首先是</a:t>
            </a:r>
            <a:r>
              <a:rPr lang="zh-CN" altLang="en-US" dirty="0">
                <a:solidFill>
                  <a:schemeClr val="bg1"/>
                </a:solidFill>
                <a:latin typeface="微软雅黑" panose="020B0503020204020204" pitchFamily="34" charset="-122"/>
                <a:ea typeface="微软雅黑" panose="020B0503020204020204" pitchFamily="34" charset="-122"/>
              </a:rPr>
              <a:t>要</a:t>
            </a:r>
            <a:r>
              <a:rPr lang="zh-CN" altLang="en-US" dirty="0" smtClean="0">
                <a:solidFill>
                  <a:schemeClr val="bg1"/>
                </a:solidFill>
                <a:latin typeface="微软雅黑" panose="020B0503020204020204" pitchFamily="34" charset="-122"/>
                <a:ea typeface="微软雅黑" panose="020B0503020204020204" pitchFamily="34" charset="-122"/>
              </a:rPr>
              <a:t>做到“细”</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比如细分产品</a:t>
            </a:r>
            <a:r>
              <a:rPr lang="zh-CN" altLang="en-US" dirty="0" smtClean="0">
                <a:solidFill>
                  <a:schemeClr val="bg1"/>
                </a:solidFill>
                <a:latin typeface="微软雅黑" panose="020B0503020204020204" pitchFamily="34" charset="-122"/>
                <a:ea typeface="微软雅黑" panose="020B0503020204020204" pitchFamily="34" charset="-122"/>
              </a:rPr>
              <a:t>、细分</a:t>
            </a:r>
            <a:r>
              <a:rPr lang="zh-CN" altLang="en-US" dirty="0">
                <a:solidFill>
                  <a:schemeClr val="bg1"/>
                </a:solidFill>
                <a:latin typeface="微软雅黑" panose="020B0503020204020204" pitchFamily="34" charset="-122"/>
                <a:ea typeface="微软雅黑" panose="020B0503020204020204" pitchFamily="34" charset="-122"/>
              </a:rPr>
              <a:t>市场</a:t>
            </a:r>
            <a:r>
              <a:rPr lang="zh-CN" altLang="en-US" dirty="0" smtClean="0">
                <a:solidFill>
                  <a:schemeClr val="bg1"/>
                </a:solidFill>
                <a:latin typeface="微软雅黑" panose="020B0503020204020204" pitchFamily="34" charset="-122"/>
                <a:ea typeface="微软雅黑" panose="020B0503020204020204" pitchFamily="34" charset="-122"/>
              </a:rPr>
              <a:t>、细分</a:t>
            </a:r>
            <a:r>
              <a:rPr lang="zh-CN" altLang="en-US" dirty="0">
                <a:solidFill>
                  <a:schemeClr val="bg1"/>
                </a:solidFill>
                <a:latin typeface="微软雅黑" panose="020B0503020204020204" pitchFamily="34" charset="-122"/>
                <a:ea typeface="微软雅黑" panose="020B0503020204020204" pitchFamily="34" charset="-122"/>
              </a:rPr>
              <a:t>情感等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其次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在“细”的</a:t>
            </a:r>
            <a:r>
              <a:rPr lang="zh-CN" altLang="en-US" dirty="0">
                <a:solidFill>
                  <a:schemeClr val="bg1"/>
                </a:solidFill>
                <a:latin typeface="微软雅黑" panose="020B0503020204020204" pitchFamily="34" charset="-122"/>
                <a:ea typeface="微软雅黑" panose="020B0503020204020204" pitchFamily="34" charset="-122"/>
              </a:rPr>
              <a:t>基础上</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提供</a:t>
            </a:r>
            <a:r>
              <a:rPr lang="zh-CN" altLang="en-US" dirty="0">
                <a:solidFill>
                  <a:schemeClr val="bg1"/>
                </a:solidFill>
                <a:latin typeface="微软雅黑" panose="020B0503020204020204" pitchFamily="34" charset="-122"/>
                <a:ea typeface="微软雅黑" panose="020B0503020204020204" pitchFamily="34" charset="-122"/>
              </a:rPr>
              <a:t>不同于竞争者的产品或服务。</a:t>
            </a:r>
          </a:p>
        </p:txBody>
      </p:sp>
    </p:spTree>
    <p:extLst>
      <p:ext uri="{BB962C8B-B14F-4D97-AF65-F5344CB8AC3E}">
        <p14:creationId xmlns:p14="http://schemas.microsoft.com/office/powerpoint/2010/main" val="348675063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838993"/>
            <a:ext cx="527050" cy="3632752"/>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3079439"/>
            <a:ext cx="665297" cy="13234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以专取胜</a:t>
            </a:r>
          </a:p>
        </p:txBody>
      </p:sp>
      <p:sp>
        <p:nvSpPr>
          <p:cNvPr id="29" name="矩形 28"/>
          <p:cNvSpPr/>
          <p:nvPr/>
        </p:nvSpPr>
        <p:spPr>
          <a:xfrm>
            <a:off x="3225006" y="1825793"/>
            <a:ext cx="7627144"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sz="2000" dirty="0">
                <a:solidFill>
                  <a:schemeClr val="bg1"/>
                </a:solidFill>
                <a:latin typeface="微软雅黑" panose="020B0503020204020204" pitchFamily="34" charset="-122"/>
                <a:ea typeface="微软雅黑" panose="020B0503020204020204" pitchFamily="34" charset="-122"/>
              </a:rPr>
              <a:t>美国 </a:t>
            </a:r>
            <a:r>
              <a:rPr lang="en-US" altLang="zh-CN" sz="2000" dirty="0">
                <a:solidFill>
                  <a:schemeClr val="bg1"/>
                </a:solidFill>
                <a:latin typeface="微软雅黑" panose="020B0503020204020204" pitchFamily="34" charset="-122"/>
                <a:ea typeface="微软雅黑" panose="020B0503020204020204" pitchFamily="34" charset="-122"/>
              </a:rPr>
              <a:t>D </a:t>
            </a:r>
            <a:r>
              <a:rPr lang="zh-CN" altLang="en-US" sz="2000" dirty="0">
                <a:solidFill>
                  <a:schemeClr val="bg1"/>
                </a:solidFill>
                <a:latin typeface="微软雅黑" panose="020B0503020204020204" pitchFamily="34" charset="-122"/>
                <a:ea typeface="微软雅黑" panose="020B0503020204020204" pitchFamily="34" charset="-122"/>
              </a:rPr>
              <a:t>罐头公司在美国罐头制造业大公司纷纷转行的形势下</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反其道而行之</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走上</a:t>
            </a:r>
            <a:r>
              <a:rPr lang="zh-CN" altLang="en-US" sz="2000" dirty="0" smtClean="0">
                <a:solidFill>
                  <a:schemeClr val="bg1"/>
                </a:solidFill>
                <a:latin typeface="微软雅黑" panose="020B0503020204020204" pitchFamily="34" charset="-122"/>
                <a:ea typeface="微软雅黑" panose="020B0503020204020204" pitchFamily="34" charset="-122"/>
              </a:rPr>
              <a:t>专业化</a:t>
            </a:r>
            <a:r>
              <a:rPr lang="zh-CN" altLang="en-US" sz="2000" dirty="0">
                <a:solidFill>
                  <a:schemeClr val="bg1"/>
                </a:solidFill>
                <a:latin typeface="微软雅黑" panose="020B0503020204020204" pitchFamily="34" charset="-122"/>
                <a:ea typeface="微软雅黑" panose="020B0503020204020204" pitchFamily="34" charset="-122"/>
              </a:rPr>
              <a:t>经营的道路</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专门生产罐头</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十年内其资产由 </a:t>
            </a:r>
            <a:r>
              <a:rPr lang="en-US" altLang="zh-CN" sz="2000" dirty="0">
                <a:solidFill>
                  <a:schemeClr val="bg1"/>
                </a:solidFill>
                <a:latin typeface="微软雅黑" panose="020B0503020204020204" pitchFamily="34" charset="-122"/>
                <a:ea typeface="微软雅黑" panose="020B0503020204020204" pitchFamily="34" charset="-122"/>
              </a:rPr>
              <a:t>1. 8 </a:t>
            </a:r>
            <a:r>
              <a:rPr lang="zh-CN" altLang="en-US" sz="2000" dirty="0">
                <a:solidFill>
                  <a:schemeClr val="bg1"/>
                </a:solidFill>
                <a:latin typeface="微软雅黑" panose="020B0503020204020204" pitchFamily="34" charset="-122"/>
                <a:ea typeface="微软雅黑" panose="020B0503020204020204" pitchFamily="34" charset="-122"/>
              </a:rPr>
              <a:t>亿美元增长到 </a:t>
            </a:r>
            <a:r>
              <a:rPr lang="en-US" altLang="zh-CN" sz="2000" dirty="0">
                <a:solidFill>
                  <a:schemeClr val="bg1"/>
                </a:solidFill>
                <a:latin typeface="微软雅黑" panose="020B0503020204020204" pitchFamily="34" charset="-122"/>
                <a:ea typeface="微软雅黑" panose="020B0503020204020204" pitchFamily="34" charset="-122"/>
              </a:rPr>
              <a:t>10 </a:t>
            </a:r>
            <a:r>
              <a:rPr lang="zh-CN" altLang="en-US" sz="2000" dirty="0">
                <a:solidFill>
                  <a:schemeClr val="bg1"/>
                </a:solidFill>
                <a:latin typeface="微软雅黑" panose="020B0503020204020204" pitchFamily="34" charset="-122"/>
                <a:ea typeface="微软雅黑" panose="020B0503020204020204" pitchFamily="34" charset="-122"/>
              </a:rPr>
              <a:t>亿美元。</a:t>
            </a:r>
          </a:p>
          <a:p>
            <a:pPr indent="457200" algn="just">
              <a:lnSpc>
                <a:spcPct val="120000"/>
              </a:lnSpc>
              <a:spcBef>
                <a:spcPct val="0"/>
              </a:spcBef>
            </a:pPr>
            <a:r>
              <a:rPr lang="zh-CN" altLang="en-US" sz="2000" dirty="0">
                <a:solidFill>
                  <a:schemeClr val="bg1"/>
                </a:solidFill>
                <a:latin typeface="微软雅黑" panose="020B0503020204020204" pitchFamily="34" charset="-122"/>
                <a:ea typeface="微软雅黑" panose="020B0503020204020204" pitchFamily="34" charset="-122"/>
              </a:rPr>
              <a:t>美国 </a:t>
            </a:r>
            <a:r>
              <a:rPr lang="en-US" altLang="zh-CN" sz="2000" dirty="0">
                <a:solidFill>
                  <a:schemeClr val="bg1"/>
                </a:solidFill>
                <a:latin typeface="微软雅黑" panose="020B0503020204020204" pitchFamily="34" charset="-122"/>
                <a:ea typeface="微软雅黑" panose="020B0503020204020204" pitchFamily="34" charset="-122"/>
              </a:rPr>
              <a:t>D </a:t>
            </a:r>
            <a:r>
              <a:rPr lang="zh-CN" altLang="en-US" sz="2000" dirty="0">
                <a:solidFill>
                  <a:schemeClr val="bg1"/>
                </a:solidFill>
                <a:latin typeface="微软雅黑" panose="020B0503020204020204" pitchFamily="34" charset="-122"/>
                <a:ea typeface="微软雅黑" panose="020B0503020204020204" pitchFamily="34" charset="-122"/>
              </a:rPr>
              <a:t>罐头公司就是这样一家采用集中化策略而获得成功的小企业。 集中化策略指</a:t>
            </a:r>
            <a:r>
              <a:rPr lang="zh-CN" altLang="en-US" sz="2000" dirty="0" smtClean="0">
                <a:solidFill>
                  <a:schemeClr val="bg1"/>
                </a:solidFill>
                <a:latin typeface="微软雅黑" panose="020B0503020204020204" pitchFamily="34" charset="-122"/>
                <a:ea typeface="微软雅黑" panose="020B0503020204020204" pitchFamily="34" charset="-122"/>
              </a:rPr>
              <a:t>企业</a:t>
            </a:r>
            <a:r>
              <a:rPr lang="zh-CN" altLang="en-US" sz="2000" dirty="0">
                <a:solidFill>
                  <a:schemeClr val="bg1"/>
                </a:solidFill>
                <a:latin typeface="微软雅黑" panose="020B0503020204020204" pitchFamily="34" charset="-122"/>
                <a:ea typeface="微软雅黑" panose="020B0503020204020204" pitchFamily="34" charset="-122"/>
              </a:rPr>
              <a:t>把有限的资源</a:t>
            </a:r>
            <a:r>
              <a:rPr lang="zh-CN" altLang="en-US" sz="2000" dirty="0" smtClean="0">
                <a:solidFill>
                  <a:schemeClr val="bg1"/>
                </a:solidFill>
                <a:latin typeface="微软雅黑" panose="020B0503020204020204" pitchFamily="34" charset="-122"/>
                <a:ea typeface="微软雅黑" panose="020B0503020204020204" pitchFamily="34" charset="-122"/>
              </a:rPr>
              <a:t>、资金、力量</a:t>
            </a:r>
            <a:r>
              <a:rPr lang="zh-CN" altLang="en-US" sz="2000" dirty="0">
                <a:solidFill>
                  <a:schemeClr val="bg1"/>
                </a:solidFill>
                <a:latin typeface="微软雅黑" panose="020B0503020204020204" pitchFamily="34" charset="-122"/>
                <a:ea typeface="微软雅黑" panose="020B0503020204020204" pitchFamily="34" charset="-122"/>
              </a:rPr>
              <a:t>集中到某一细分市场或特定产品上</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从而获得竞争优势</a:t>
            </a:r>
            <a:r>
              <a:rPr lang="zh-CN" altLang="en-US" sz="2000" dirty="0" smtClean="0">
                <a:solidFill>
                  <a:schemeClr val="bg1"/>
                </a:solidFill>
                <a:latin typeface="微软雅黑" panose="020B0503020204020204" pitchFamily="34" charset="-122"/>
                <a:ea typeface="微软雅黑" panose="020B0503020204020204" pitchFamily="34" charset="-122"/>
              </a:rPr>
              <a:t>。新创</a:t>
            </a:r>
            <a:r>
              <a:rPr lang="zh-CN" altLang="en-US" sz="2000" dirty="0">
                <a:solidFill>
                  <a:schemeClr val="bg1"/>
                </a:solidFill>
                <a:latin typeface="微软雅黑" panose="020B0503020204020204" pitchFamily="34" charset="-122"/>
                <a:ea typeface="微软雅黑" panose="020B0503020204020204" pitchFamily="34" charset="-122"/>
              </a:rPr>
              <a:t>企业规模较小</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实力较弱</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往往无法经营多种产品</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应</a:t>
            </a:r>
            <a:r>
              <a:rPr lang="zh-CN" altLang="en-US" sz="2000" dirty="0" smtClean="0">
                <a:solidFill>
                  <a:schemeClr val="bg1"/>
                </a:solidFill>
                <a:latin typeface="微软雅黑" panose="020B0503020204020204" pitchFamily="34" charset="-122"/>
                <a:ea typeface="微软雅黑" panose="020B0503020204020204" pitchFamily="34" charset="-122"/>
              </a:rPr>
              <a:t>摒弃“</a:t>
            </a:r>
            <a:r>
              <a:rPr lang="zh-CN" altLang="en-US" sz="2000" dirty="0">
                <a:solidFill>
                  <a:schemeClr val="bg1"/>
                </a:solidFill>
                <a:latin typeface="微软雅黑" panose="020B0503020204020204" pitchFamily="34" charset="-122"/>
                <a:ea typeface="微软雅黑" panose="020B0503020204020204" pitchFamily="34" charset="-122"/>
              </a:rPr>
              <a:t>小而全、 小而散</a:t>
            </a:r>
            <a:r>
              <a:rPr lang="zh-CN" altLang="en-US" sz="2000" dirty="0" smtClean="0">
                <a:solidFill>
                  <a:schemeClr val="bg1"/>
                </a:solidFill>
                <a:latin typeface="微软雅黑" panose="020B0503020204020204" pitchFamily="34" charset="-122"/>
                <a:ea typeface="微软雅黑" panose="020B0503020204020204" pitchFamily="34" charset="-122"/>
              </a:rPr>
              <a:t>”的经营模式</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集中兵力</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选择能使企业发挥自身优势的细分市场来进行专业化经营。</a:t>
            </a:r>
          </a:p>
        </p:txBody>
      </p:sp>
    </p:spTree>
    <p:extLst>
      <p:ext uri="{BB962C8B-B14F-4D97-AF65-F5344CB8AC3E}">
        <p14:creationId xmlns:p14="http://schemas.microsoft.com/office/powerpoint/2010/main" val="24415584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3871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绪论</a:t>
            </a:r>
            <a:endParaRPr lang="zh-CN" altLang="en-US" sz="2400" dirty="0">
              <a:solidFill>
                <a:schemeClr val="accent1"/>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196014" cy="553994"/>
          </a:xfrm>
          <a:prstGeom prst="rect">
            <a:avLst/>
          </a:prstGeom>
        </p:spPr>
        <p:txBody>
          <a:bodyPr wrap="none" lIns="121917" tIns="60958" rIns="121917" bIns="60958">
            <a:spAutoFit/>
          </a:bodyPr>
          <a:lstStyle/>
          <a:p>
            <a:r>
              <a:rPr lang="zh-CN" altLang="en-US" sz="2700" b="1" dirty="0">
                <a:solidFill>
                  <a:schemeClr val="accent2"/>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a:t>
            </a:r>
            <a:r>
              <a:rPr lang="zh-CN" altLang="en-US" sz="3200" b="1" dirty="0" smtClean="0">
                <a:solidFill>
                  <a:schemeClr val="accent1"/>
                </a:solidFill>
                <a:latin typeface="微软雅黑" pitchFamily="34" charset="-122"/>
                <a:ea typeface="微软雅黑" pitchFamily="34" charset="-122"/>
              </a:rPr>
              <a:t>节  管理</a:t>
            </a:r>
            <a:r>
              <a:rPr lang="zh-CN" altLang="en-US" sz="3200" b="1" dirty="0">
                <a:solidFill>
                  <a:schemeClr val="accent1"/>
                </a:solidFill>
                <a:latin typeface="微软雅黑" pitchFamily="34" charset="-122"/>
                <a:ea typeface="微软雅黑" pitchFamily="34" charset="-122"/>
              </a:rPr>
              <a:t>制度创新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9780369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676900" y="2250986"/>
            <a:ext cx="57785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企业管理制度是对企业管理活动的制度安排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是企业员工在企业生产经营活动中须</a:t>
            </a:r>
            <a:r>
              <a:rPr lang="zh-CN" altLang="en-US" sz="2000" dirty="0" smtClean="0">
                <a:solidFill>
                  <a:schemeClr val="tx1">
                    <a:lumMod val="75000"/>
                    <a:lumOff val="25000"/>
                  </a:schemeClr>
                </a:solidFill>
                <a:latin typeface="微软雅黑" pitchFamily="34" charset="-122"/>
                <a:ea typeface="微软雅黑" pitchFamily="34" charset="-122"/>
              </a:rPr>
              <a:t>共同</a:t>
            </a:r>
            <a:r>
              <a:rPr lang="zh-CN" altLang="en-US" sz="2000" dirty="0">
                <a:solidFill>
                  <a:schemeClr val="tx1">
                    <a:lumMod val="75000"/>
                    <a:lumOff val="25000"/>
                  </a:schemeClr>
                </a:solidFill>
                <a:latin typeface="微软雅黑" pitchFamily="34" charset="-122"/>
                <a:ea typeface="微软雅黑" pitchFamily="34" charset="-122"/>
              </a:rPr>
              <a:t>遵守的规定和准则的总称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企业管理</a:t>
            </a:r>
            <a:r>
              <a:rPr lang="zh-CN" altLang="en-US" sz="2000" dirty="0">
                <a:solidFill>
                  <a:schemeClr val="tx1">
                    <a:lumMod val="75000"/>
                    <a:lumOff val="25000"/>
                  </a:schemeClr>
                </a:solidFill>
                <a:latin typeface="微软雅黑" pitchFamily="34" charset="-122"/>
                <a:ea typeface="微软雅黑" pitchFamily="34" charset="-122"/>
              </a:rPr>
              <a:t>制度创新就是根据生产力的发展</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经营环境</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员工的特点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对企业的管理制度进行变革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维护好企业和客户</a:t>
            </a:r>
            <a:r>
              <a:rPr lang="zh-CN" altLang="en-US" sz="2000" dirty="0" smtClean="0">
                <a:solidFill>
                  <a:schemeClr val="tx1">
                    <a:lumMod val="75000"/>
                    <a:lumOff val="25000"/>
                  </a:schemeClr>
                </a:solidFill>
                <a:latin typeface="微软雅黑" pitchFamily="34" charset="-122"/>
                <a:ea typeface="微软雅黑" pitchFamily="34" charset="-122"/>
              </a:rPr>
              <a:t>、供应</a:t>
            </a:r>
            <a:r>
              <a:rPr lang="zh-CN" altLang="en-US" sz="2000" dirty="0">
                <a:solidFill>
                  <a:schemeClr val="tx1">
                    <a:lumMod val="75000"/>
                    <a:lumOff val="25000"/>
                  </a:schemeClr>
                </a:solidFill>
                <a:latin typeface="微软雅黑" pitchFamily="34" charset="-122"/>
                <a:ea typeface="微软雅黑" pitchFamily="34" charset="-122"/>
              </a:rPr>
              <a:t>商的伙伴关系</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充分</a:t>
            </a:r>
            <a:r>
              <a:rPr lang="zh-CN" altLang="en-US" sz="2000" dirty="0">
                <a:solidFill>
                  <a:schemeClr val="tx1">
                    <a:lumMod val="75000"/>
                    <a:lumOff val="25000"/>
                  </a:schemeClr>
                </a:solidFill>
                <a:latin typeface="微软雅黑" pitchFamily="34" charset="-122"/>
                <a:ea typeface="微软雅黑" pitchFamily="34" charset="-122"/>
              </a:rPr>
              <a:t>调动员工的积极性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保证企业正常</a:t>
            </a:r>
            <a:r>
              <a:rPr lang="zh-CN" altLang="en-US" sz="2000" dirty="0" smtClean="0">
                <a:solidFill>
                  <a:schemeClr val="tx1">
                    <a:lumMod val="75000"/>
                    <a:lumOff val="25000"/>
                  </a:schemeClr>
                </a:solidFill>
                <a:latin typeface="微软雅黑" pitchFamily="34" charset="-122"/>
                <a:ea typeface="微软雅黑" pitchFamily="34" charset="-122"/>
              </a:rPr>
              <a:t>、高效</a:t>
            </a:r>
            <a:r>
              <a:rPr lang="zh-CN" altLang="en-US" sz="2000" dirty="0">
                <a:solidFill>
                  <a:schemeClr val="tx1">
                    <a:lumMod val="75000"/>
                    <a:lumOff val="25000"/>
                  </a:schemeClr>
                </a:solidFill>
                <a:latin typeface="微软雅黑" pitchFamily="34" charset="-122"/>
                <a:ea typeface="微软雅黑" pitchFamily="34" charset="-122"/>
              </a:rPr>
              <a:t>运行。</a:t>
            </a:r>
          </a:p>
        </p:txBody>
      </p:sp>
      <p:sp>
        <p:nvSpPr>
          <p:cNvPr id="1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相关概念</a:t>
            </a:r>
          </a:p>
        </p:txBody>
      </p:sp>
    </p:spTree>
    <p:extLst>
      <p:ext uri="{BB962C8B-B14F-4D97-AF65-F5344CB8AC3E}">
        <p14:creationId xmlns:p14="http://schemas.microsoft.com/office/powerpoint/2010/main" val="37949755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746250"/>
            <a:ext cx="527050" cy="37254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1701489"/>
            <a:ext cx="665297" cy="37856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E </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公司</a:t>
            </a:r>
            <a:r>
              <a:rPr lang="zh-CN" altLang="en-US" sz="2000" dirty="0">
                <a:solidFill>
                  <a:schemeClr val="bg1"/>
                </a:solidFill>
                <a:latin typeface="微软雅黑" panose="020B0503020204020204" pitchFamily="34" charset="-122"/>
                <a:ea typeface="微软雅黑" panose="020B0503020204020204" pitchFamily="34" charset="-122"/>
              </a:rPr>
              <a:t>的内部客户回访制度</a:t>
            </a:r>
          </a:p>
        </p:txBody>
      </p:sp>
      <p:sp>
        <p:nvSpPr>
          <p:cNvPr id="29" name="矩形 28"/>
          <p:cNvSpPr/>
          <p:nvPr/>
        </p:nvSpPr>
        <p:spPr>
          <a:xfrm>
            <a:off x="3225006" y="1825793"/>
            <a:ext cx="7627144" cy="40811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为了更好地为客户服务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提高客户满意度</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从 </a:t>
            </a:r>
            <a:r>
              <a:rPr lang="en-US" altLang="zh-CN" dirty="0">
                <a:solidFill>
                  <a:schemeClr val="bg1"/>
                </a:solidFill>
                <a:latin typeface="微软雅黑" panose="020B0503020204020204" pitchFamily="34" charset="-122"/>
                <a:ea typeface="微软雅黑" panose="020B0503020204020204" pitchFamily="34" charset="-122"/>
              </a:rPr>
              <a:t>2015 </a:t>
            </a:r>
            <a:r>
              <a:rPr lang="zh-CN" altLang="en-US" dirty="0">
                <a:solidFill>
                  <a:schemeClr val="bg1"/>
                </a:solidFill>
                <a:latin typeface="微软雅黑" panose="020B0503020204020204" pitchFamily="34" charset="-122"/>
                <a:ea typeface="微软雅黑" panose="020B0503020204020204" pitchFamily="34" charset="-122"/>
              </a:rPr>
              <a:t>年起</a:t>
            </a:r>
            <a:r>
              <a:rPr lang="en-US" altLang="zh-CN" dirty="0">
                <a:solidFill>
                  <a:schemeClr val="bg1"/>
                </a:solidFill>
                <a:latin typeface="微软雅黑" panose="020B0503020204020204" pitchFamily="34" charset="-122"/>
                <a:ea typeface="微软雅黑" panose="020B0503020204020204" pitchFamily="34" charset="-122"/>
              </a:rPr>
              <a:t>, E </a:t>
            </a:r>
            <a:r>
              <a:rPr lang="zh-CN" altLang="en-US" dirty="0">
                <a:solidFill>
                  <a:schemeClr val="bg1"/>
                </a:solidFill>
                <a:latin typeface="微软雅黑" panose="020B0503020204020204" pitchFamily="34" charset="-122"/>
                <a:ea typeface="微软雅黑" panose="020B0503020204020204" pitchFamily="34" charset="-122"/>
              </a:rPr>
              <a:t>公司以 </a:t>
            </a:r>
            <a:r>
              <a:rPr lang="zh-CN" altLang="en-US" dirty="0" smtClean="0">
                <a:solidFill>
                  <a:schemeClr val="bg1"/>
                </a:solidFill>
                <a:latin typeface="微软雅黑" panose="020B0503020204020204" pitchFamily="34" charset="-122"/>
                <a:ea typeface="微软雅黑" panose="020B0503020204020204" pitchFamily="34" charset="-122"/>
              </a:rPr>
              <a:t>“服务客户”为主题</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开展</a:t>
            </a:r>
            <a:r>
              <a:rPr lang="zh-CN" altLang="en-US" dirty="0" smtClean="0">
                <a:solidFill>
                  <a:schemeClr val="bg1"/>
                </a:solidFill>
                <a:latin typeface="微软雅黑" panose="020B0503020204020204" pitchFamily="34" charset="-122"/>
                <a:ea typeface="微软雅黑" panose="020B0503020204020204" pitchFamily="34" charset="-122"/>
              </a:rPr>
              <a:t>了“</a:t>
            </a:r>
            <a:r>
              <a:rPr lang="zh-CN" altLang="en-US" dirty="0">
                <a:solidFill>
                  <a:schemeClr val="bg1"/>
                </a:solidFill>
                <a:latin typeface="微软雅黑" panose="020B0503020204020204" pitchFamily="34" charset="-122"/>
                <a:ea typeface="微软雅黑" panose="020B0503020204020204" pitchFamily="34" charset="-122"/>
              </a:rPr>
              <a:t>服务客户</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提升客户满意度</a:t>
            </a:r>
            <a:r>
              <a:rPr lang="zh-CN" altLang="en-US" dirty="0" smtClean="0">
                <a:solidFill>
                  <a:schemeClr val="bg1"/>
                </a:solidFill>
                <a:latin typeface="微软雅黑" panose="020B0503020204020204" pitchFamily="34" charset="-122"/>
                <a:ea typeface="微软雅黑" panose="020B0503020204020204" pitchFamily="34" charset="-122"/>
              </a:rPr>
              <a:t>”活动。公司</a:t>
            </a:r>
            <a:r>
              <a:rPr lang="zh-CN" altLang="en-US" dirty="0">
                <a:solidFill>
                  <a:schemeClr val="bg1"/>
                </a:solidFill>
                <a:latin typeface="微软雅黑" panose="020B0503020204020204" pitchFamily="34" charset="-122"/>
                <a:ea typeface="微软雅黑" panose="020B0503020204020204" pitchFamily="34" charset="-122"/>
              </a:rPr>
              <a:t>制定</a:t>
            </a:r>
            <a:r>
              <a:rPr lang="zh-CN" altLang="en-US" dirty="0" smtClean="0">
                <a:solidFill>
                  <a:schemeClr val="bg1"/>
                </a:solidFill>
                <a:latin typeface="微软雅黑" panose="020B0503020204020204" pitchFamily="34" charset="-122"/>
                <a:ea typeface="微软雅黑" panose="020B0503020204020204" pitchFamily="34" charset="-122"/>
              </a:rPr>
              <a:t>了</a:t>
            </a:r>
            <a:r>
              <a:rPr lang="en-US" altLang="zh-CN" dirty="0" smtClean="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E </a:t>
            </a:r>
            <a:r>
              <a:rPr lang="zh-CN" altLang="en-US" dirty="0">
                <a:solidFill>
                  <a:schemeClr val="bg1"/>
                </a:solidFill>
                <a:latin typeface="微软雅黑" panose="020B0503020204020204" pitchFamily="34" charset="-122"/>
                <a:ea typeface="微软雅黑" panose="020B0503020204020204" pitchFamily="34" charset="-122"/>
              </a:rPr>
              <a:t>公司内部客户回访</a:t>
            </a:r>
            <a:r>
              <a:rPr lang="zh-CN" altLang="en-US" dirty="0" smtClean="0">
                <a:solidFill>
                  <a:schemeClr val="bg1"/>
                </a:solidFill>
                <a:latin typeface="微软雅黑" panose="020B0503020204020204" pitchFamily="34" charset="-122"/>
                <a:ea typeface="微软雅黑" panose="020B0503020204020204" pitchFamily="34" charset="-122"/>
              </a:rPr>
              <a:t>制度</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确保将客户满意标准落到实处</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保证客户回访工作扎实有效</a:t>
            </a:r>
            <a:r>
              <a:rPr lang="zh-CN" altLang="en-US" dirty="0" smtClean="0">
                <a:solidFill>
                  <a:schemeClr val="bg1"/>
                </a:solidFill>
                <a:latin typeface="微软雅黑" panose="020B0503020204020204" pitchFamily="34" charset="-122"/>
                <a:ea typeface="微软雅黑" panose="020B0503020204020204" pitchFamily="34" charset="-122"/>
              </a:rPr>
              <a:t>开展</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P160</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客户回访是企业用来进行产品或服务满意度调查</a:t>
            </a:r>
            <a:r>
              <a:rPr lang="zh-CN" altLang="en-US" dirty="0" smtClean="0">
                <a:solidFill>
                  <a:schemeClr val="bg1"/>
                </a:solidFill>
                <a:latin typeface="微软雅黑" panose="020B0503020204020204" pitchFamily="34" charset="-122"/>
                <a:ea typeface="微软雅黑" panose="020B0503020204020204" pitchFamily="34" charset="-122"/>
              </a:rPr>
              <a:t>、维系</a:t>
            </a:r>
            <a:r>
              <a:rPr lang="zh-CN" altLang="en-US" dirty="0">
                <a:solidFill>
                  <a:schemeClr val="bg1"/>
                </a:solidFill>
                <a:latin typeface="微软雅黑" panose="020B0503020204020204" pitchFamily="34" charset="-122"/>
                <a:ea typeface="微软雅黑" panose="020B0503020204020204" pitchFamily="34" charset="-122"/>
              </a:rPr>
              <a:t>客户并提升客户满意度的</a:t>
            </a:r>
            <a:r>
              <a:rPr lang="zh-CN" altLang="en-US" dirty="0" smtClean="0">
                <a:solidFill>
                  <a:schemeClr val="bg1"/>
                </a:solidFill>
                <a:latin typeface="微软雅黑" panose="020B0503020204020204" pitchFamily="34" charset="-122"/>
                <a:ea typeface="微软雅黑" panose="020B0503020204020204" pitchFamily="34" charset="-122"/>
              </a:rPr>
              <a:t>方法</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是客户服务的重要内容</a:t>
            </a:r>
            <a:r>
              <a:rPr lang="zh-CN" altLang="en-US" dirty="0" smtClean="0">
                <a:solidFill>
                  <a:schemeClr val="bg1"/>
                </a:solidFill>
                <a:latin typeface="微软雅黑" panose="020B0503020204020204" pitchFamily="34" charset="-122"/>
                <a:ea typeface="微软雅黑" panose="020B0503020204020204" pitchFamily="34" charset="-122"/>
              </a:rPr>
              <a:t>。根据“</a:t>
            </a:r>
            <a:r>
              <a:rPr lang="en-US" altLang="zh-CN" dirty="0">
                <a:solidFill>
                  <a:schemeClr val="bg1"/>
                </a:solidFill>
                <a:latin typeface="微软雅黑" panose="020B0503020204020204" pitchFamily="34" charset="-122"/>
                <a:ea typeface="微软雅黑" panose="020B0503020204020204" pitchFamily="34" charset="-122"/>
              </a:rPr>
              <a:t>250 </a:t>
            </a:r>
            <a:r>
              <a:rPr lang="zh-CN" altLang="en-US" dirty="0">
                <a:solidFill>
                  <a:schemeClr val="bg1"/>
                </a:solidFill>
                <a:latin typeface="微软雅黑" panose="020B0503020204020204" pitchFamily="34" charset="-122"/>
                <a:ea typeface="微软雅黑" panose="020B0503020204020204" pitchFamily="34" charset="-122"/>
              </a:rPr>
              <a:t>原则”</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在每位顾客背后</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都有大约 </a:t>
            </a:r>
            <a:r>
              <a:rPr lang="en-US" altLang="zh-CN" dirty="0">
                <a:solidFill>
                  <a:schemeClr val="bg1"/>
                </a:solidFill>
                <a:latin typeface="微软雅黑" panose="020B0503020204020204" pitchFamily="34" charset="-122"/>
                <a:ea typeface="微软雅黑" panose="020B0503020204020204" pitchFamily="34" charset="-122"/>
              </a:rPr>
              <a:t>250 </a:t>
            </a:r>
            <a:r>
              <a:rPr lang="zh-CN" altLang="en-US" dirty="0">
                <a:solidFill>
                  <a:schemeClr val="bg1"/>
                </a:solidFill>
                <a:latin typeface="微软雅黑" panose="020B0503020204020204" pitchFamily="34" charset="-122"/>
                <a:ea typeface="微软雅黑" panose="020B0503020204020204" pitchFamily="34" charset="-122"/>
              </a:rPr>
              <a:t>人</a:t>
            </a:r>
            <a:r>
              <a:rPr lang="zh-CN" altLang="en-US" dirty="0" smtClean="0">
                <a:solidFill>
                  <a:schemeClr val="bg1"/>
                </a:solidFill>
                <a:latin typeface="微软雅黑" panose="020B0503020204020204" pitchFamily="34" charset="-122"/>
                <a:ea typeface="微软雅黑" panose="020B0503020204020204" pitchFamily="34" charset="-122"/>
              </a:rPr>
              <a:t>。赶走</a:t>
            </a:r>
            <a:r>
              <a:rPr lang="zh-CN" altLang="en-US" dirty="0">
                <a:solidFill>
                  <a:schemeClr val="bg1"/>
                </a:solidFill>
                <a:latin typeface="微软雅黑" panose="020B0503020204020204" pitchFamily="34" charset="-122"/>
                <a:ea typeface="微软雅黑" panose="020B0503020204020204" pitchFamily="34" charset="-122"/>
              </a:rPr>
              <a:t>一个客户</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就相当于赶走了潜在的 </a:t>
            </a:r>
            <a:r>
              <a:rPr lang="en-US" altLang="zh-CN" dirty="0">
                <a:solidFill>
                  <a:schemeClr val="bg1"/>
                </a:solidFill>
                <a:latin typeface="微软雅黑" panose="020B0503020204020204" pitchFamily="34" charset="-122"/>
                <a:ea typeface="微软雅黑" panose="020B0503020204020204" pitchFamily="34" charset="-122"/>
              </a:rPr>
              <a:t>250 </a:t>
            </a:r>
            <a:r>
              <a:rPr lang="zh-CN" altLang="en-US" dirty="0">
                <a:solidFill>
                  <a:schemeClr val="bg1"/>
                </a:solidFill>
                <a:latin typeface="微软雅黑" panose="020B0503020204020204" pitchFamily="34" charset="-122"/>
                <a:ea typeface="微软雅黑" panose="020B0503020204020204" pitchFamily="34" charset="-122"/>
              </a:rPr>
              <a:t>位客户</a:t>
            </a:r>
            <a:r>
              <a:rPr lang="zh-CN" altLang="en-US" dirty="0" smtClean="0">
                <a:solidFill>
                  <a:schemeClr val="bg1"/>
                </a:solidFill>
                <a:latin typeface="微软雅黑" panose="020B0503020204020204" pitchFamily="34" charset="-122"/>
                <a:ea typeface="微软雅黑" panose="020B0503020204020204" pitchFamily="34" charset="-122"/>
              </a:rPr>
              <a:t>。同理</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让一个客户满意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这个客户就</a:t>
            </a:r>
            <a:r>
              <a:rPr lang="zh-CN" altLang="en-US" dirty="0" smtClean="0">
                <a:solidFill>
                  <a:schemeClr val="bg1"/>
                </a:solidFill>
                <a:latin typeface="微软雅黑" panose="020B0503020204020204" pitchFamily="34" charset="-122"/>
                <a:ea typeface="微软雅黑" panose="020B0503020204020204" pitchFamily="34" charset="-122"/>
              </a:rPr>
              <a:t>可能</a:t>
            </a:r>
            <a:r>
              <a:rPr lang="zh-CN" altLang="en-US" dirty="0">
                <a:solidFill>
                  <a:schemeClr val="bg1"/>
                </a:solidFill>
                <a:latin typeface="微软雅黑" panose="020B0503020204020204" pitchFamily="34" charset="-122"/>
                <a:ea typeface="微软雅黑" panose="020B0503020204020204" pitchFamily="34" charset="-122"/>
              </a:rPr>
              <a:t>会为企业带来 </a:t>
            </a:r>
            <a:r>
              <a:rPr lang="en-US" altLang="zh-CN" dirty="0">
                <a:solidFill>
                  <a:schemeClr val="bg1"/>
                </a:solidFill>
                <a:latin typeface="微软雅黑" panose="020B0503020204020204" pitchFamily="34" charset="-122"/>
                <a:ea typeface="微软雅黑" panose="020B0503020204020204" pitchFamily="34" charset="-122"/>
              </a:rPr>
              <a:t>250 </a:t>
            </a:r>
            <a:r>
              <a:rPr lang="zh-CN" altLang="en-US" dirty="0">
                <a:solidFill>
                  <a:schemeClr val="bg1"/>
                </a:solidFill>
                <a:latin typeface="微软雅黑" panose="020B0503020204020204" pitchFamily="34" charset="-122"/>
                <a:ea typeface="微软雅黑" panose="020B0503020204020204" pitchFamily="34" charset="-122"/>
              </a:rPr>
              <a:t>位客户</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所以客户服务至关重要</a:t>
            </a:r>
            <a:r>
              <a:rPr lang="zh-CN" altLang="en-US" dirty="0" smtClean="0">
                <a:solidFill>
                  <a:schemeClr val="bg1"/>
                </a:solidFill>
                <a:latin typeface="微软雅黑" panose="020B0503020204020204" pitchFamily="34" charset="-122"/>
                <a:ea typeface="微软雅黑" panose="020B0503020204020204" pitchFamily="34" charset="-122"/>
              </a:rPr>
              <a:t>。新</a:t>
            </a:r>
            <a:r>
              <a:rPr lang="zh-CN" altLang="en-US" dirty="0">
                <a:solidFill>
                  <a:schemeClr val="bg1"/>
                </a:solidFill>
                <a:latin typeface="微软雅黑" panose="020B0503020204020204" pitchFamily="34" charset="-122"/>
                <a:ea typeface="微软雅黑" panose="020B0503020204020204" pitchFamily="34" charset="-122"/>
              </a:rPr>
              <a:t>创企业的主要目的是活下来</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活下来</a:t>
            </a:r>
            <a:r>
              <a:rPr lang="zh-CN" altLang="en-US" dirty="0">
                <a:solidFill>
                  <a:schemeClr val="bg1"/>
                </a:solidFill>
                <a:latin typeface="微软雅黑" panose="020B0503020204020204" pitchFamily="34" charset="-122"/>
                <a:ea typeface="微软雅黑" panose="020B0503020204020204" pitchFamily="34" charset="-122"/>
              </a:rPr>
              <a:t>首先是要做好企业</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不能因为片面地追求增长</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而使企业客户满意度下降</a:t>
            </a:r>
            <a:r>
              <a:rPr lang="zh-CN" altLang="en-US" dirty="0" smtClean="0">
                <a:solidFill>
                  <a:schemeClr val="bg1"/>
                </a:solidFill>
                <a:latin typeface="微软雅黑" panose="020B0503020204020204" pitchFamily="34" charset="-122"/>
                <a:ea typeface="微软雅黑" panose="020B0503020204020204" pitchFamily="34" charset="-122"/>
              </a:rPr>
              <a:t>。只有定期及时</a:t>
            </a:r>
            <a:r>
              <a:rPr lang="zh-CN" altLang="en-US" dirty="0">
                <a:solidFill>
                  <a:schemeClr val="bg1"/>
                </a:solidFill>
                <a:latin typeface="微软雅黑" panose="020B0503020204020204" pitchFamily="34" charset="-122"/>
                <a:ea typeface="微软雅黑" panose="020B0503020204020204" pitchFamily="34" charset="-122"/>
              </a:rPr>
              <a:t>地和客户沟通</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了解客户对本企业产品的看法</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服务好客户</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才能和客户建立长期</a:t>
            </a:r>
            <a:r>
              <a:rPr lang="zh-CN" altLang="en-US" dirty="0" smtClean="0">
                <a:solidFill>
                  <a:schemeClr val="bg1"/>
                </a:solidFill>
                <a:latin typeface="微软雅黑" panose="020B0503020204020204" pitchFamily="34" charset="-122"/>
                <a:ea typeface="微软雅黑" panose="020B0503020204020204" pitchFamily="34" charset="-122"/>
              </a:rPr>
              <a:t>的伙伴</a:t>
            </a:r>
            <a:r>
              <a:rPr lang="zh-CN" altLang="en-US" dirty="0">
                <a:solidFill>
                  <a:schemeClr val="bg1"/>
                </a:solidFill>
                <a:latin typeface="微软雅黑" panose="020B0503020204020204" pitchFamily="34" charset="-122"/>
                <a:ea typeface="微软雅黑" panose="020B0503020204020204" pitchFamily="34" charset="-122"/>
              </a:rPr>
              <a:t>关系</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使企业不断发展壮大。</a:t>
            </a:r>
          </a:p>
        </p:txBody>
      </p:sp>
    </p:spTree>
    <p:extLst>
      <p:ext uri="{BB962C8B-B14F-4D97-AF65-F5344CB8AC3E}">
        <p14:creationId xmlns:p14="http://schemas.microsoft.com/office/powerpoint/2010/main" val="36109852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746250"/>
            <a:ext cx="527050" cy="37254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1891989"/>
            <a:ext cx="665297" cy="34778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W </a:t>
            </a:r>
            <a:r>
              <a:rPr lang="zh-CN" altLang="en-US" sz="2000" dirty="0">
                <a:solidFill>
                  <a:schemeClr val="bg1"/>
                </a:solidFill>
                <a:latin typeface="微软雅黑" panose="020B0503020204020204" pitchFamily="34" charset="-122"/>
                <a:ea typeface="微软雅黑" panose="020B0503020204020204" pitchFamily="34" charset="-122"/>
              </a:rPr>
              <a:t>旅行社的尾款结算制度</a:t>
            </a:r>
          </a:p>
        </p:txBody>
      </p:sp>
      <p:sp>
        <p:nvSpPr>
          <p:cNvPr id="29" name="矩形 28"/>
          <p:cNvSpPr/>
          <p:nvPr/>
        </p:nvSpPr>
        <p:spPr>
          <a:xfrm>
            <a:off x="3225006" y="1825793"/>
            <a:ext cx="7627144" cy="37487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en-US" altLang="zh-CN" dirty="0">
                <a:solidFill>
                  <a:schemeClr val="bg1"/>
                </a:solidFill>
                <a:latin typeface="微软雅黑" panose="020B0503020204020204" pitchFamily="34" charset="-122"/>
                <a:ea typeface="微软雅黑" panose="020B0503020204020204" pitchFamily="34" charset="-122"/>
              </a:rPr>
              <a:t>W </a:t>
            </a:r>
            <a:r>
              <a:rPr lang="zh-CN" altLang="en-US" dirty="0">
                <a:solidFill>
                  <a:schemeClr val="bg1"/>
                </a:solidFill>
                <a:latin typeface="微软雅黑" panose="020B0503020204020204" pitchFamily="34" charset="-122"/>
                <a:ea typeface="微软雅黑" panose="020B0503020204020204" pitchFamily="34" charset="-122"/>
              </a:rPr>
              <a:t>旅行社是成都一家大型旅行社</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旅行社的主打产品是成都</a:t>
            </a:r>
            <a:r>
              <a:rPr lang="zh-CN" altLang="en-US" dirty="0" smtClean="0">
                <a:solidFill>
                  <a:schemeClr val="bg1"/>
                </a:solidFill>
                <a:latin typeface="微软雅黑" panose="020B0503020204020204" pitchFamily="34" charset="-122"/>
                <a:ea typeface="微软雅黑" panose="020B0503020204020204" pitchFamily="34" charset="-122"/>
              </a:rPr>
              <a:t>、重庆、贵阳、昆明、大理、丽</a:t>
            </a:r>
            <a:r>
              <a:rPr lang="zh-CN" altLang="en-US" dirty="0">
                <a:solidFill>
                  <a:schemeClr val="bg1"/>
                </a:solidFill>
                <a:latin typeface="微软雅黑" panose="020B0503020204020204" pitchFamily="34" charset="-122"/>
                <a:ea typeface="微软雅黑" panose="020B0503020204020204" pitchFamily="34" charset="-122"/>
              </a:rPr>
              <a:t>江的往返七日游</a:t>
            </a:r>
            <a:r>
              <a:rPr lang="zh-CN" altLang="en-US" dirty="0" smtClean="0">
                <a:solidFill>
                  <a:schemeClr val="bg1"/>
                </a:solidFill>
                <a:latin typeface="微软雅黑" panose="020B0503020204020204" pitchFamily="34" charset="-122"/>
                <a:ea typeface="微软雅黑" panose="020B0503020204020204" pitchFamily="34" charset="-122"/>
              </a:rPr>
              <a:t>。最初</a:t>
            </a:r>
            <a:r>
              <a:rPr lang="en-US" altLang="zh-CN" dirty="0">
                <a:solidFill>
                  <a:schemeClr val="bg1"/>
                </a:solidFill>
                <a:latin typeface="微软雅黑" panose="020B0503020204020204" pitchFamily="34" charset="-122"/>
                <a:ea typeface="微软雅黑" panose="020B0503020204020204" pitchFamily="34" charset="-122"/>
              </a:rPr>
              <a:t>, W </a:t>
            </a:r>
            <a:r>
              <a:rPr lang="zh-CN" altLang="en-US" dirty="0">
                <a:solidFill>
                  <a:schemeClr val="bg1"/>
                </a:solidFill>
                <a:latin typeface="微软雅黑" panose="020B0503020204020204" pitchFamily="34" charset="-122"/>
                <a:ea typeface="微软雅黑" panose="020B0503020204020204" pitchFamily="34" charset="-122"/>
              </a:rPr>
              <a:t>旅行社会在旅游团出发前</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将旅游费用付给合作的</a:t>
            </a:r>
            <a:r>
              <a:rPr lang="zh-CN" altLang="en-US" dirty="0" smtClean="0">
                <a:solidFill>
                  <a:schemeClr val="bg1"/>
                </a:solidFill>
                <a:latin typeface="微软雅黑" panose="020B0503020204020204" pitchFamily="34" charset="-122"/>
                <a:ea typeface="微软雅黑" panose="020B0503020204020204" pitchFamily="34" charset="-122"/>
              </a:rPr>
              <a:t>酒店、景区</a:t>
            </a:r>
            <a:r>
              <a:rPr lang="zh-CN" altLang="en-US" dirty="0">
                <a:solidFill>
                  <a:schemeClr val="bg1"/>
                </a:solidFill>
                <a:latin typeface="微软雅黑" panose="020B0503020204020204" pitchFamily="34" charset="-122"/>
                <a:ea typeface="微软雅黑" panose="020B0503020204020204" pitchFamily="34" charset="-122"/>
              </a:rPr>
              <a:t>和航空公司</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但这些合作公司因已收到全款</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便降低了服务标准和质量</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W </a:t>
            </a:r>
            <a:r>
              <a:rPr lang="zh-CN" altLang="en-US" dirty="0">
                <a:solidFill>
                  <a:schemeClr val="bg1"/>
                </a:solidFill>
                <a:latin typeface="微软雅黑" panose="020B0503020204020204" pitchFamily="34" charset="-122"/>
                <a:ea typeface="微软雅黑" panose="020B0503020204020204" pitchFamily="34" charset="-122"/>
              </a:rPr>
              <a:t>旅行社创新付款制度</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即在旅游团出发前</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将协议价格的 </a:t>
            </a:r>
            <a:r>
              <a:rPr lang="en-US" altLang="zh-CN" dirty="0">
                <a:solidFill>
                  <a:schemeClr val="bg1"/>
                </a:solidFill>
                <a:latin typeface="微软雅黑" panose="020B0503020204020204" pitchFamily="34" charset="-122"/>
                <a:ea typeface="微软雅黑" panose="020B0503020204020204" pitchFamily="34" charset="-122"/>
              </a:rPr>
              <a:t>40%</a:t>
            </a:r>
            <a:r>
              <a:rPr lang="zh-CN" altLang="en-US" dirty="0">
                <a:solidFill>
                  <a:schemeClr val="bg1"/>
                </a:solidFill>
                <a:latin typeface="微软雅黑" panose="020B0503020204020204" pitchFamily="34" charset="-122"/>
                <a:ea typeface="微软雅黑" panose="020B0503020204020204" pitchFamily="34" charset="-122"/>
              </a:rPr>
              <a:t>付给合作的酒店</a:t>
            </a:r>
            <a:r>
              <a:rPr lang="zh-CN" altLang="en-US" dirty="0" smtClean="0">
                <a:solidFill>
                  <a:schemeClr val="bg1"/>
                </a:solidFill>
                <a:latin typeface="微软雅黑" panose="020B0503020204020204" pitchFamily="34" charset="-122"/>
                <a:ea typeface="微软雅黑" panose="020B0503020204020204" pitchFamily="34" charset="-122"/>
              </a:rPr>
              <a:t>、景区</a:t>
            </a:r>
            <a:r>
              <a:rPr lang="zh-CN" altLang="en-US" dirty="0">
                <a:solidFill>
                  <a:schemeClr val="bg1"/>
                </a:solidFill>
                <a:latin typeface="微软雅黑" panose="020B0503020204020204" pitchFamily="34" charset="-122"/>
                <a:ea typeface="微软雅黑" panose="020B0503020204020204" pitchFamily="34" charset="-122"/>
              </a:rPr>
              <a:t>和</a:t>
            </a:r>
            <a:r>
              <a:rPr lang="zh-CN" altLang="en-US" dirty="0" smtClean="0">
                <a:solidFill>
                  <a:schemeClr val="bg1"/>
                </a:solidFill>
                <a:latin typeface="微软雅黑" panose="020B0503020204020204" pitchFamily="34" charset="-122"/>
                <a:ea typeface="微软雅黑" panose="020B0503020204020204" pitchFamily="34" charset="-122"/>
              </a:rPr>
              <a:t>航空公司</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旅游团旅游结束后</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如果合作企业提供的产品和服务让旅游者满意</a:t>
            </a:r>
            <a:r>
              <a:rPr lang="en-US" altLang="zh-CN" dirty="0">
                <a:solidFill>
                  <a:schemeClr val="bg1"/>
                </a:solidFill>
                <a:latin typeface="微软雅黑" panose="020B0503020204020204" pitchFamily="34" charset="-122"/>
                <a:ea typeface="微软雅黑" panose="020B0503020204020204" pitchFamily="34" charset="-122"/>
              </a:rPr>
              <a:t>, W </a:t>
            </a:r>
            <a:r>
              <a:rPr lang="zh-CN" altLang="en-US" dirty="0">
                <a:solidFill>
                  <a:schemeClr val="bg1"/>
                </a:solidFill>
                <a:latin typeface="微软雅黑" panose="020B0503020204020204" pitchFamily="34" charset="-122"/>
                <a:ea typeface="微软雅黑" panose="020B0503020204020204" pitchFamily="34" charset="-122"/>
              </a:rPr>
              <a:t>旅行社则将</a:t>
            </a:r>
            <a:r>
              <a:rPr lang="zh-CN" altLang="en-US" dirty="0" smtClean="0">
                <a:solidFill>
                  <a:schemeClr val="bg1"/>
                </a:solidFill>
                <a:latin typeface="微软雅黑" panose="020B0503020204020204" pitchFamily="34" charset="-122"/>
                <a:ea typeface="微软雅黑" panose="020B0503020204020204" pitchFamily="34" charset="-122"/>
              </a:rPr>
              <a:t>剩余</a:t>
            </a:r>
            <a:r>
              <a:rPr lang="zh-CN" altLang="en-US" dirty="0">
                <a:solidFill>
                  <a:schemeClr val="bg1"/>
                </a:solidFill>
                <a:latin typeface="微软雅黑" panose="020B0503020204020204" pitchFamily="34" charset="-122"/>
                <a:ea typeface="微软雅黑" panose="020B0503020204020204" pitchFamily="34" charset="-122"/>
              </a:rPr>
              <a:t>的 </a:t>
            </a:r>
            <a:r>
              <a:rPr lang="en-US" altLang="zh-CN" dirty="0">
                <a:solidFill>
                  <a:schemeClr val="bg1"/>
                </a:solidFill>
                <a:latin typeface="微软雅黑" panose="020B0503020204020204" pitchFamily="34" charset="-122"/>
                <a:ea typeface="微软雅黑" panose="020B0503020204020204" pitchFamily="34" charset="-122"/>
              </a:rPr>
              <a:t>60%</a:t>
            </a:r>
            <a:r>
              <a:rPr lang="zh-CN" altLang="en-US" dirty="0">
                <a:solidFill>
                  <a:schemeClr val="bg1"/>
                </a:solidFill>
                <a:latin typeface="微软雅黑" panose="020B0503020204020204" pitchFamily="34" charset="-122"/>
                <a:ea typeface="微软雅黑" panose="020B0503020204020204" pitchFamily="34" charset="-122"/>
              </a:rPr>
              <a:t>付给合作企业</a:t>
            </a:r>
            <a:r>
              <a:rPr lang="zh-CN" altLang="en-US" dirty="0" smtClean="0">
                <a:solidFill>
                  <a:schemeClr val="bg1"/>
                </a:solidFill>
                <a:latin typeface="微软雅黑" panose="020B0503020204020204" pitchFamily="34" charset="-122"/>
                <a:ea typeface="微软雅黑" panose="020B0503020204020204" pitchFamily="34" charset="-122"/>
              </a:rPr>
              <a:t>。这种</a:t>
            </a:r>
            <a:r>
              <a:rPr lang="zh-CN" altLang="en-US" dirty="0">
                <a:solidFill>
                  <a:schemeClr val="bg1"/>
                </a:solidFill>
                <a:latin typeface="微软雅黑" panose="020B0503020204020204" pitchFamily="34" charset="-122"/>
                <a:ea typeface="微软雅黑" panose="020B0503020204020204" pitchFamily="34" charset="-122"/>
              </a:rPr>
              <a:t>尾款制度促使合作企业按照协议的要求向旅游者提供优质</a:t>
            </a:r>
            <a:r>
              <a:rPr lang="zh-CN" altLang="en-US" dirty="0" smtClean="0">
                <a:solidFill>
                  <a:schemeClr val="bg1"/>
                </a:solidFill>
                <a:latin typeface="微软雅黑" panose="020B0503020204020204" pitchFamily="34" charset="-122"/>
                <a:ea typeface="微软雅黑" panose="020B0503020204020204" pitchFamily="34" charset="-122"/>
              </a:rPr>
              <a:t>的产品</a:t>
            </a:r>
            <a:r>
              <a:rPr lang="zh-CN" altLang="en-US" dirty="0">
                <a:solidFill>
                  <a:schemeClr val="bg1"/>
                </a:solidFill>
                <a:latin typeface="微软雅黑" panose="020B0503020204020204" pitchFamily="34" charset="-122"/>
                <a:ea typeface="微软雅黑" panose="020B0503020204020204" pitchFamily="34" charset="-122"/>
              </a:rPr>
              <a:t>和服务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保证了 </a:t>
            </a:r>
            <a:r>
              <a:rPr lang="en-US" altLang="zh-CN" dirty="0">
                <a:solidFill>
                  <a:schemeClr val="bg1"/>
                </a:solidFill>
                <a:latin typeface="微软雅黑" panose="020B0503020204020204" pitchFamily="34" charset="-122"/>
                <a:ea typeface="微软雅黑" panose="020B0503020204020204" pitchFamily="34" charset="-122"/>
              </a:rPr>
              <a:t>W </a:t>
            </a:r>
            <a:r>
              <a:rPr lang="zh-CN" altLang="en-US" dirty="0">
                <a:solidFill>
                  <a:schemeClr val="bg1"/>
                </a:solidFill>
                <a:latin typeface="微软雅黑" panose="020B0503020204020204" pitchFamily="34" charset="-122"/>
                <a:ea typeface="微软雅黑" panose="020B0503020204020204" pitchFamily="34" charset="-122"/>
              </a:rPr>
              <a:t>旅行社的声誉。</a:t>
            </a: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尾款制度就是购买产品前付一部分费用</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收到满意的产品后再支付尾款</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这样既能</a:t>
            </a:r>
            <a:r>
              <a:rPr lang="zh-CN" altLang="en-US" dirty="0" smtClean="0">
                <a:solidFill>
                  <a:schemeClr val="bg1"/>
                </a:solidFill>
                <a:latin typeface="微软雅黑" panose="020B0503020204020204" pitchFamily="34" charset="-122"/>
                <a:ea typeface="微软雅黑" panose="020B0503020204020204" pitchFamily="34" charset="-122"/>
              </a:rPr>
              <a:t>控制</a:t>
            </a:r>
            <a:r>
              <a:rPr lang="zh-CN" altLang="en-US" dirty="0">
                <a:solidFill>
                  <a:schemeClr val="bg1"/>
                </a:solidFill>
                <a:latin typeface="微软雅黑" panose="020B0503020204020204" pitchFamily="34" charset="-122"/>
                <a:ea typeface="微软雅黑" panose="020B0503020204020204" pitchFamily="34" charset="-122"/>
              </a:rPr>
              <a:t>供应商</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使供应商提供满意的产品</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又能在一定程度上减少自己的损失。</a:t>
            </a:r>
          </a:p>
        </p:txBody>
      </p:sp>
    </p:spTree>
    <p:extLst>
      <p:ext uri="{BB962C8B-B14F-4D97-AF65-F5344CB8AC3E}">
        <p14:creationId xmlns:p14="http://schemas.microsoft.com/office/powerpoint/2010/main" val="41408917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746250"/>
            <a:ext cx="527050" cy="37254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006289"/>
            <a:ext cx="665297" cy="317009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M </a:t>
            </a:r>
            <a:r>
              <a:rPr lang="zh-CN" altLang="en-US" sz="2000" dirty="0">
                <a:solidFill>
                  <a:schemeClr val="bg1"/>
                </a:solidFill>
                <a:latin typeface="微软雅黑" panose="020B0503020204020204" pitchFamily="34" charset="-122"/>
                <a:ea typeface="微软雅黑" panose="020B0503020204020204" pitchFamily="34" charset="-122"/>
              </a:rPr>
              <a:t>公司的股权激励制度</a:t>
            </a:r>
          </a:p>
        </p:txBody>
      </p:sp>
      <p:sp>
        <p:nvSpPr>
          <p:cNvPr id="29" name="矩形 28"/>
          <p:cNvSpPr/>
          <p:nvPr/>
        </p:nvSpPr>
        <p:spPr>
          <a:xfrm>
            <a:off x="3225006" y="1343193"/>
            <a:ext cx="7627144" cy="441351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在创业初期</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资金紧张</a:t>
            </a:r>
            <a:r>
              <a:rPr lang="en-US" altLang="zh-CN" dirty="0">
                <a:solidFill>
                  <a:schemeClr val="bg1"/>
                </a:solidFill>
                <a:latin typeface="微软雅黑" panose="020B0503020204020204" pitchFamily="34" charset="-122"/>
                <a:ea typeface="微软雅黑" panose="020B0503020204020204" pitchFamily="34" charset="-122"/>
              </a:rPr>
              <a:t>, M </a:t>
            </a:r>
            <a:r>
              <a:rPr lang="zh-CN" altLang="en-US" dirty="0">
                <a:solidFill>
                  <a:schemeClr val="bg1"/>
                </a:solidFill>
                <a:latin typeface="微软雅黑" panose="020B0503020204020204" pitchFamily="34" charset="-122"/>
                <a:ea typeface="微软雅黑" panose="020B0503020204020204" pitchFamily="34" charset="-122"/>
              </a:rPr>
              <a:t>公司在研发方面加大投资</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让本就拮据的 </a:t>
            </a:r>
            <a:r>
              <a:rPr lang="en-US" altLang="zh-CN" dirty="0">
                <a:solidFill>
                  <a:schemeClr val="bg1"/>
                </a:solidFill>
                <a:latin typeface="微软雅黑" panose="020B0503020204020204" pitchFamily="34" charset="-122"/>
                <a:ea typeface="微软雅黑" panose="020B0503020204020204" pitchFamily="34" charset="-122"/>
              </a:rPr>
              <a:t>M </a:t>
            </a:r>
            <a:r>
              <a:rPr lang="zh-CN" altLang="en-US" dirty="0">
                <a:solidFill>
                  <a:schemeClr val="bg1"/>
                </a:solidFill>
                <a:latin typeface="微软雅黑" panose="020B0503020204020204" pitchFamily="34" charset="-122"/>
                <a:ea typeface="微软雅黑" panose="020B0503020204020204" pitchFamily="34" charset="-122"/>
              </a:rPr>
              <a:t>公司出现</a:t>
            </a:r>
            <a:r>
              <a:rPr lang="zh-CN" altLang="en-US" dirty="0" smtClean="0">
                <a:solidFill>
                  <a:schemeClr val="bg1"/>
                </a:solidFill>
                <a:latin typeface="微软雅黑" panose="020B0503020204020204" pitchFamily="34" charset="-122"/>
                <a:ea typeface="微软雅黑" panose="020B0503020204020204" pitchFamily="34" charset="-122"/>
              </a:rPr>
              <a:t>了生存</a:t>
            </a:r>
            <a:r>
              <a:rPr lang="zh-CN" altLang="en-US" dirty="0">
                <a:solidFill>
                  <a:schemeClr val="bg1"/>
                </a:solidFill>
                <a:latin typeface="微软雅黑" panose="020B0503020204020204" pitchFamily="34" charset="-122"/>
                <a:ea typeface="微软雅黑" panose="020B0503020204020204" pitchFamily="34" charset="-122"/>
              </a:rPr>
              <a:t>危机</a:t>
            </a:r>
            <a:r>
              <a:rPr lang="zh-CN" altLang="en-US" dirty="0" smtClean="0">
                <a:solidFill>
                  <a:schemeClr val="bg1"/>
                </a:solidFill>
                <a:latin typeface="微软雅黑" panose="020B0503020204020204" pitchFamily="34" charset="-122"/>
                <a:ea typeface="微软雅黑" panose="020B0503020204020204" pitchFamily="34" charset="-122"/>
              </a:rPr>
              <a:t>。员工</a:t>
            </a:r>
            <a:r>
              <a:rPr lang="zh-CN" altLang="en-US" dirty="0">
                <a:solidFill>
                  <a:schemeClr val="bg1"/>
                </a:solidFill>
                <a:latin typeface="微软雅黑" panose="020B0503020204020204" pitchFamily="34" charset="-122"/>
                <a:ea typeface="微软雅黑" panose="020B0503020204020204" pitchFamily="34" charset="-122"/>
              </a:rPr>
              <a:t>离职率越来越高</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为了能稳住员工</a:t>
            </a:r>
            <a:r>
              <a:rPr lang="en-US" altLang="zh-CN" dirty="0">
                <a:solidFill>
                  <a:schemeClr val="bg1"/>
                </a:solidFill>
                <a:latin typeface="微软雅黑" panose="020B0503020204020204" pitchFamily="34" charset="-122"/>
                <a:ea typeface="微软雅黑" panose="020B0503020204020204" pitchFamily="34" charset="-122"/>
              </a:rPr>
              <a:t>, M </a:t>
            </a:r>
            <a:r>
              <a:rPr lang="zh-CN" altLang="en-US" dirty="0">
                <a:solidFill>
                  <a:schemeClr val="bg1"/>
                </a:solidFill>
                <a:latin typeface="微软雅黑" panose="020B0503020204020204" pitchFamily="34" charset="-122"/>
                <a:ea typeface="微软雅黑" panose="020B0503020204020204" pitchFamily="34" charset="-122"/>
              </a:rPr>
              <a:t>公司创始人带头转让自己持有的</a:t>
            </a:r>
            <a:r>
              <a:rPr lang="zh-CN" altLang="en-US" dirty="0" smtClean="0">
                <a:solidFill>
                  <a:schemeClr val="bg1"/>
                </a:solidFill>
                <a:latin typeface="微软雅黑" panose="020B0503020204020204" pitchFamily="34" charset="-122"/>
                <a:ea typeface="微软雅黑" panose="020B0503020204020204" pitchFamily="34" charset="-122"/>
              </a:rPr>
              <a:t>部分</a:t>
            </a:r>
            <a:r>
              <a:rPr lang="zh-CN" altLang="en-US" dirty="0">
                <a:solidFill>
                  <a:schemeClr val="bg1"/>
                </a:solidFill>
                <a:latin typeface="微软雅黑" panose="020B0503020204020204" pitchFamily="34" charset="-122"/>
                <a:ea typeface="微软雅黑" panose="020B0503020204020204" pitchFamily="34" charset="-122"/>
              </a:rPr>
              <a:t>股权</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将拖欠员工的工资</a:t>
            </a:r>
            <a:r>
              <a:rPr lang="zh-CN" altLang="en-US" dirty="0" smtClean="0">
                <a:solidFill>
                  <a:schemeClr val="bg1"/>
                </a:solidFill>
                <a:latin typeface="微软雅黑" panose="020B0503020204020204" pitchFamily="34" charset="-122"/>
                <a:ea typeface="微软雅黑" panose="020B0503020204020204" pitchFamily="34" charset="-122"/>
              </a:rPr>
              <a:t>、奖金</a:t>
            </a:r>
            <a:r>
              <a:rPr lang="zh-CN" altLang="en-US" dirty="0">
                <a:solidFill>
                  <a:schemeClr val="bg1"/>
                </a:solidFill>
                <a:latin typeface="微软雅黑" panose="020B0503020204020204" pitchFamily="34" charset="-122"/>
                <a:ea typeface="微软雅黑" panose="020B0503020204020204" pitchFamily="34" charset="-122"/>
              </a:rPr>
              <a:t>转换成员工持有的股权</a:t>
            </a:r>
            <a:r>
              <a:rPr lang="zh-CN" altLang="en-US" dirty="0" smtClean="0">
                <a:solidFill>
                  <a:schemeClr val="bg1"/>
                </a:solidFill>
                <a:latin typeface="微软雅黑" panose="020B0503020204020204" pitchFamily="34" charset="-122"/>
                <a:ea typeface="微软雅黑" panose="020B0503020204020204" pitchFamily="34" charset="-122"/>
              </a:rPr>
              <a:t>。分</a:t>
            </a:r>
            <a:r>
              <a:rPr lang="zh-CN" altLang="en-US" dirty="0">
                <a:solidFill>
                  <a:schemeClr val="bg1"/>
                </a:solidFill>
                <a:latin typeface="微软雅黑" panose="020B0503020204020204" pitchFamily="34" charset="-122"/>
                <a:ea typeface="微软雅黑" panose="020B0503020204020204" pitchFamily="34" charset="-122"/>
              </a:rPr>
              <a:t>到股权的员工都勒紧裤带</a:t>
            </a:r>
            <a:r>
              <a:rPr lang="zh-CN" altLang="en-US" dirty="0" smtClean="0">
                <a:solidFill>
                  <a:schemeClr val="bg1"/>
                </a:solidFill>
                <a:latin typeface="微软雅黑" panose="020B0503020204020204" pitchFamily="34" charset="-122"/>
                <a:ea typeface="微软雅黑" panose="020B0503020204020204" pitchFamily="34" charset="-122"/>
              </a:rPr>
              <a:t>全力以赴</a:t>
            </a:r>
            <a:r>
              <a:rPr lang="zh-CN" altLang="en-US" dirty="0">
                <a:solidFill>
                  <a:schemeClr val="bg1"/>
                </a:solidFill>
                <a:latin typeface="微软雅黑" panose="020B0503020204020204" pitchFamily="34" charset="-122"/>
                <a:ea typeface="微软雅黑" panose="020B0503020204020204" pitchFamily="34" charset="-122"/>
              </a:rPr>
              <a:t>投入工作</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客户一有需要</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就马上出发解决客户的问题</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M</a:t>
            </a:r>
            <a:r>
              <a:rPr lang="zh-CN" altLang="en-US" dirty="0" smtClean="0">
                <a:solidFill>
                  <a:schemeClr val="bg1"/>
                </a:solidFill>
                <a:latin typeface="微软雅黑" panose="020B0503020204020204" pitchFamily="34" charset="-122"/>
                <a:ea typeface="微软雅黑" panose="020B0503020204020204" pitchFamily="34" charset="-122"/>
              </a:rPr>
              <a:t>公司</a:t>
            </a:r>
            <a:r>
              <a:rPr lang="zh-CN" altLang="en-US" dirty="0">
                <a:solidFill>
                  <a:schemeClr val="bg1"/>
                </a:solidFill>
                <a:latin typeface="微软雅黑" panose="020B0503020204020204" pitchFamily="34" charset="-122"/>
                <a:ea typeface="微软雅黑" panose="020B0503020204020204" pitchFamily="34" charset="-122"/>
              </a:rPr>
              <a:t>创始人说</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由于资金</a:t>
            </a:r>
            <a:r>
              <a:rPr lang="zh-CN" altLang="en-US" dirty="0">
                <a:solidFill>
                  <a:schemeClr val="bg1"/>
                </a:solidFill>
                <a:latin typeface="微软雅黑" panose="020B0503020204020204" pitchFamily="34" charset="-122"/>
                <a:ea typeface="微软雅黑" panose="020B0503020204020204" pitchFamily="34" charset="-122"/>
              </a:rPr>
              <a:t>的不平衡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公司一次又一次地面临危机</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是集体奋斗之神</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是托起</a:t>
            </a:r>
            <a:r>
              <a:rPr lang="zh-CN" altLang="en-US" dirty="0" smtClean="0">
                <a:solidFill>
                  <a:schemeClr val="bg1"/>
                </a:solidFill>
                <a:latin typeface="微软雅黑" panose="020B0503020204020204" pitchFamily="34" charset="-122"/>
                <a:ea typeface="微软雅黑" panose="020B0503020204020204" pitchFamily="34" charset="-122"/>
              </a:rPr>
              <a:t>的“气场”保佑了公司</a:t>
            </a:r>
            <a:r>
              <a:rPr lang="zh-CN" altLang="en-US" dirty="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P161</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初创企业的业务来源和现金流不太稳定</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企业中的每个人都在为企业如何活下去而</a:t>
            </a:r>
            <a:r>
              <a:rPr lang="zh-CN" altLang="en-US" dirty="0" smtClean="0">
                <a:solidFill>
                  <a:schemeClr val="bg1"/>
                </a:solidFill>
                <a:latin typeface="微软雅黑" panose="020B0503020204020204" pitchFamily="34" charset="-122"/>
                <a:ea typeface="微软雅黑" panose="020B0503020204020204" pitchFamily="34" charset="-122"/>
              </a:rPr>
              <a:t>努力。股权</a:t>
            </a:r>
            <a:r>
              <a:rPr lang="zh-CN" altLang="en-US" dirty="0">
                <a:solidFill>
                  <a:schemeClr val="bg1"/>
                </a:solidFill>
                <a:latin typeface="微软雅黑" panose="020B0503020204020204" pitchFamily="34" charset="-122"/>
                <a:ea typeface="微软雅黑" panose="020B0503020204020204" pitchFamily="34" charset="-122"/>
              </a:rPr>
              <a:t>激励是初创企业吸引人才</a:t>
            </a:r>
            <a:r>
              <a:rPr lang="zh-CN" altLang="en-US" dirty="0" smtClean="0">
                <a:solidFill>
                  <a:schemeClr val="bg1"/>
                </a:solidFill>
                <a:latin typeface="微软雅黑" panose="020B0503020204020204" pitchFamily="34" charset="-122"/>
                <a:ea typeface="微软雅黑" panose="020B0503020204020204" pitchFamily="34" charset="-122"/>
              </a:rPr>
              <a:t>、调动</a:t>
            </a:r>
            <a:r>
              <a:rPr lang="zh-CN" altLang="en-US" dirty="0">
                <a:solidFill>
                  <a:schemeClr val="bg1"/>
                </a:solidFill>
                <a:latin typeface="微软雅黑" panose="020B0503020204020204" pitchFamily="34" charset="-122"/>
                <a:ea typeface="微软雅黑" panose="020B0503020204020204" pitchFamily="34" charset="-122"/>
              </a:rPr>
              <a:t>员工积极性的重要手段之一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尤其是在大众</a:t>
            </a:r>
            <a:r>
              <a:rPr lang="zh-CN" altLang="en-US" dirty="0" smtClean="0">
                <a:solidFill>
                  <a:schemeClr val="bg1"/>
                </a:solidFill>
                <a:latin typeface="微软雅黑" panose="020B0503020204020204" pitchFamily="34" charset="-122"/>
                <a:ea typeface="微软雅黑" panose="020B0503020204020204" pitchFamily="34" charset="-122"/>
              </a:rPr>
              <a:t>创业、万众</a:t>
            </a:r>
            <a:r>
              <a:rPr lang="zh-CN" altLang="en-US" dirty="0">
                <a:solidFill>
                  <a:schemeClr val="bg1"/>
                </a:solidFill>
                <a:latin typeface="微软雅黑" panose="020B0503020204020204" pitchFamily="34" charset="-122"/>
                <a:ea typeface="微软雅黑" panose="020B0503020204020204" pitchFamily="34" charset="-122"/>
              </a:rPr>
              <a:t>创新的时代背景下</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人人都是股东</a:t>
            </a:r>
            <a:r>
              <a:rPr lang="zh-CN" altLang="en-US" dirty="0" smtClean="0">
                <a:solidFill>
                  <a:schemeClr val="bg1"/>
                </a:solidFill>
                <a:latin typeface="微软雅黑" panose="020B0503020204020204" pitchFamily="34" charset="-122"/>
                <a:ea typeface="微软雅黑" panose="020B0503020204020204" pitchFamily="34" charset="-122"/>
              </a:rPr>
              <a:t>。股权</a:t>
            </a:r>
            <a:r>
              <a:rPr lang="zh-CN" altLang="en-US" dirty="0">
                <a:solidFill>
                  <a:schemeClr val="bg1"/>
                </a:solidFill>
                <a:latin typeface="微软雅黑" panose="020B0503020204020204" pitchFamily="34" charset="-122"/>
                <a:ea typeface="微软雅黑" panose="020B0503020204020204" pitchFamily="34" charset="-122"/>
              </a:rPr>
              <a:t>激励并不是上市公司的专利</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股权</a:t>
            </a:r>
            <a:r>
              <a:rPr lang="zh-CN" altLang="en-US" dirty="0" smtClean="0">
                <a:solidFill>
                  <a:schemeClr val="bg1"/>
                </a:solidFill>
                <a:latin typeface="微软雅黑" panose="020B0503020204020204" pitchFamily="34" charset="-122"/>
                <a:ea typeface="微软雅黑" panose="020B0503020204020204" pitchFamily="34" charset="-122"/>
              </a:rPr>
              <a:t>激励是</a:t>
            </a:r>
            <a:r>
              <a:rPr lang="zh-CN" altLang="en-US" dirty="0">
                <a:solidFill>
                  <a:schemeClr val="bg1"/>
                </a:solidFill>
                <a:latin typeface="微软雅黑" panose="020B0503020204020204" pitchFamily="34" charset="-122"/>
                <a:ea typeface="微软雅黑" panose="020B0503020204020204" pitchFamily="34" charset="-122"/>
              </a:rPr>
              <a:t>企业对内的激励</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员工早一天 </a:t>
            </a:r>
            <a:r>
              <a:rPr lang="zh-CN" altLang="en-US" dirty="0" smtClean="0">
                <a:solidFill>
                  <a:schemeClr val="bg1"/>
                </a:solidFill>
                <a:latin typeface="微软雅黑" panose="020B0503020204020204" pitchFamily="34" charset="-122"/>
                <a:ea typeface="微软雅黑" panose="020B0503020204020204" pitchFamily="34" charset="-122"/>
              </a:rPr>
              <a:t>“当家做主</a:t>
            </a:r>
            <a:r>
              <a:rPr lang="zh-CN" altLang="en-US" dirty="0">
                <a:solidFill>
                  <a:schemeClr val="bg1"/>
                </a:solidFill>
                <a:latin typeface="微软雅黑" panose="020B0503020204020204" pitchFamily="34" charset="-122"/>
                <a:ea typeface="微软雅黑" panose="020B0503020204020204" pitchFamily="34" charset="-122"/>
              </a:rPr>
              <a:t>”</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和企业共进退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才能使企业员工负有</a:t>
            </a:r>
            <a:r>
              <a:rPr lang="zh-CN" altLang="en-US" dirty="0" smtClean="0">
                <a:solidFill>
                  <a:schemeClr val="bg1"/>
                </a:solidFill>
                <a:latin typeface="微软雅黑" panose="020B0503020204020204" pitchFamily="34" charset="-122"/>
                <a:ea typeface="微软雅黑" panose="020B0503020204020204" pitchFamily="34" charset="-122"/>
              </a:rPr>
              <a:t>主人翁</a:t>
            </a:r>
            <a:r>
              <a:rPr lang="zh-CN" altLang="en-US" dirty="0">
                <a:solidFill>
                  <a:schemeClr val="bg1"/>
                </a:solidFill>
                <a:latin typeface="微软雅黑" panose="020B0503020204020204" pitchFamily="34" charset="-122"/>
                <a:ea typeface="微软雅黑" panose="020B0503020204020204" pitchFamily="34" charset="-122"/>
              </a:rPr>
              <a:t>精神</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成为一个紧握的拳头</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帮助初创企业发展壮大</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05188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第五</a:t>
            </a:r>
            <a:r>
              <a:rPr lang="zh-CN" altLang="en-US" sz="3200" b="1" dirty="0" smtClean="0">
                <a:solidFill>
                  <a:schemeClr val="accent1"/>
                </a:solidFill>
                <a:latin typeface="微软雅黑" pitchFamily="34" charset="-122"/>
                <a:ea typeface="微软雅黑" pitchFamily="34" charset="-122"/>
              </a:rPr>
              <a:t>节  商业</a:t>
            </a:r>
            <a:r>
              <a:rPr lang="zh-CN" altLang="en-US" sz="3200" b="1" dirty="0">
                <a:solidFill>
                  <a:schemeClr val="accent1"/>
                </a:solidFill>
                <a:latin typeface="微软雅黑" pitchFamily="34" charset="-122"/>
                <a:ea typeface="微软雅黑" pitchFamily="34" charset="-122"/>
              </a:rPr>
              <a:t>模式创新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05</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727735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1032292"/>
            <a:ext cx="7219949" cy="4492207"/>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2392195" y="1281628"/>
            <a:ext cx="652496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商业模式</a:t>
            </a:r>
            <a:r>
              <a:rPr lang="zh-CN" altLang="en-US" sz="2000" dirty="0" smtClean="0">
                <a:solidFill>
                  <a:schemeClr val="tx1">
                    <a:lumMod val="75000"/>
                    <a:lumOff val="25000"/>
                  </a:schemeClr>
                </a:solidFill>
                <a:latin typeface="微软雅黑" pitchFamily="34" charset="-122"/>
                <a:ea typeface="微软雅黑" pitchFamily="34" charset="-122"/>
              </a:rPr>
              <a:t>创新就是</a:t>
            </a:r>
            <a:r>
              <a:rPr lang="zh-CN" altLang="en-US" sz="2000" dirty="0">
                <a:solidFill>
                  <a:schemeClr val="tx1">
                    <a:lumMod val="75000"/>
                    <a:lumOff val="25000"/>
                  </a:schemeClr>
                </a:solidFill>
                <a:latin typeface="微软雅黑" pitchFamily="34" charset="-122"/>
                <a:ea typeface="微软雅黑" pitchFamily="34" charset="-122"/>
              </a:rPr>
              <a:t>企业把新的商业模式引入社会生产体系并为客户及自身创造价值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为企业开拓新的</a:t>
            </a:r>
            <a:r>
              <a:rPr lang="zh-CN" altLang="en-US" sz="2000" dirty="0" smtClean="0">
                <a:solidFill>
                  <a:schemeClr val="tx1">
                    <a:lumMod val="75000"/>
                    <a:lumOff val="25000"/>
                  </a:schemeClr>
                </a:solidFill>
                <a:latin typeface="微软雅黑" pitchFamily="34" charset="-122"/>
                <a:ea typeface="微软雅黑" pitchFamily="34" charset="-122"/>
              </a:rPr>
              <a:t>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创造新的客户群</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一</a:t>
            </a:r>
            <a:r>
              <a:rPr lang="zh-CN" altLang="en-US" sz="2000" dirty="0">
                <a:solidFill>
                  <a:schemeClr val="tx1">
                    <a:lumMod val="75000"/>
                    <a:lumOff val="25000"/>
                  </a:schemeClr>
                </a:solidFill>
                <a:latin typeface="微软雅黑" pitchFamily="34" charset="-122"/>
                <a:ea typeface="微软雅黑" pitchFamily="34" charset="-122"/>
              </a:rPr>
              <a:t>个好的商业模式创新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至少要想</a:t>
            </a:r>
            <a:r>
              <a:rPr lang="zh-CN" altLang="en-US" sz="2000" dirty="0" smtClean="0">
                <a:solidFill>
                  <a:schemeClr val="tx1">
                    <a:lumMod val="75000"/>
                    <a:lumOff val="25000"/>
                  </a:schemeClr>
                </a:solidFill>
                <a:latin typeface="微软雅黑" pitchFamily="34" charset="-122"/>
                <a:ea typeface="微软雅黑" pitchFamily="34" charset="-122"/>
              </a:rPr>
              <a:t>明白</a:t>
            </a:r>
            <a:r>
              <a:rPr lang="en-US" altLang="zh-CN" sz="2000" dirty="0" smtClean="0">
                <a:solidFill>
                  <a:schemeClr val="tx1">
                    <a:lumMod val="75000"/>
                    <a:lumOff val="25000"/>
                  </a:schemeClr>
                </a:solidFill>
                <a:latin typeface="微软雅黑" pitchFamily="34" charset="-122"/>
                <a:ea typeface="微软雅黑" pitchFamily="34" charset="-122"/>
              </a:rPr>
              <a:t>5</a:t>
            </a:r>
            <a:r>
              <a:rPr lang="zh-CN" altLang="en-US" sz="2000" dirty="0" smtClean="0">
                <a:solidFill>
                  <a:schemeClr val="tx1">
                    <a:lumMod val="75000"/>
                    <a:lumOff val="25000"/>
                  </a:schemeClr>
                </a:solidFill>
                <a:latin typeface="微软雅黑" pitchFamily="34" charset="-122"/>
                <a:ea typeface="微软雅黑" pitchFamily="34" charset="-122"/>
              </a:rPr>
              <a:t>个</a:t>
            </a:r>
            <a:r>
              <a:rPr lang="zh-CN" altLang="en-US" sz="2000" dirty="0">
                <a:solidFill>
                  <a:schemeClr val="tx1">
                    <a:lumMod val="75000"/>
                    <a:lumOff val="25000"/>
                  </a:schemeClr>
                </a:solidFill>
                <a:latin typeface="微软雅黑" pitchFamily="34" charset="-122"/>
                <a:ea typeface="微软雅黑" pitchFamily="34" charset="-122"/>
              </a:rPr>
              <a:t>核心问题</a:t>
            </a:r>
            <a:r>
              <a:rPr lang="en-US" altLang="zh-CN" sz="2000" dirty="0" smtClean="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smtClean="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一是提供</a:t>
            </a:r>
            <a:r>
              <a:rPr lang="zh-CN" altLang="en-US" sz="2000" dirty="0" smtClean="0">
                <a:solidFill>
                  <a:schemeClr val="tx1">
                    <a:lumMod val="75000"/>
                    <a:lumOff val="25000"/>
                  </a:schemeClr>
                </a:solidFill>
                <a:latin typeface="微软雅黑" pitchFamily="34" charset="-122"/>
                <a:ea typeface="微软雅黑" pitchFamily="34" charset="-122"/>
              </a:rPr>
              <a:t>的产品</a:t>
            </a:r>
            <a:r>
              <a:rPr lang="zh-CN" altLang="en-US" sz="2000" dirty="0">
                <a:solidFill>
                  <a:schemeClr val="tx1">
                    <a:lumMod val="75000"/>
                    <a:lumOff val="25000"/>
                  </a:schemeClr>
                </a:solidFill>
                <a:latin typeface="微软雅黑" pitchFamily="34" charset="-122"/>
                <a:ea typeface="微软雅黑" pitchFamily="34" charset="-122"/>
              </a:rPr>
              <a:t>能解决什么需求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即用户群体是谁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产品对用户群体来讲是刚需还是高频需求或</a:t>
            </a:r>
            <a:r>
              <a:rPr lang="zh-CN" altLang="en-US" sz="2000" dirty="0" smtClean="0">
                <a:solidFill>
                  <a:schemeClr val="tx1">
                    <a:lumMod val="75000"/>
                    <a:lumOff val="25000"/>
                  </a:schemeClr>
                </a:solidFill>
                <a:latin typeface="微软雅黑" pitchFamily="34" charset="-122"/>
                <a:ea typeface="微软雅黑" pitchFamily="34" charset="-122"/>
              </a:rPr>
              <a:t>低频需求</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二</a:t>
            </a:r>
            <a:r>
              <a:rPr lang="zh-CN" altLang="en-US" sz="2000" dirty="0">
                <a:solidFill>
                  <a:schemeClr val="tx1">
                    <a:lumMod val="75000"/>
                    <a:lumOff val="25000"/>
                  </a:schemeClr>
                </a:solidFill>
                <a:latin typeface="微软雅黑" pitchFamily="34" charset="-122"/>
                <a:ea typeface="微软雅黑" pitchFamily="34" charset="-122"/>
              </a:rPr>
              <a:t>是市场有多大</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三</a:t>
            </a:r>
            <a:r>
              <a:rPr lang="zh-CN" altLang="en-US" sz="2000" dirty="0">
                <a:solidFill>
                  <a:schemeClr val="tx1">
                    <a:lumMod val="75000"/>
                    <a:lumOff val="25000"/>
                  </a:schemeClr>
                </a:solidFill>
                <a:latin typeface="微软雅黑" pitchFamily="34" charset="-122"/>
                <a:ea typeface="微软雅黑" pitchFamily="34" charset="-122"/>
              </a:rPr>
              <a:t>是这个模式会动谁的奶酪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即损害哪些人的利益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这些人</a:t>
            </a:r>
            <a:r>
              <a:rPr lang="zh-CN" altLang="en-US" sz="2000" dirty="0" smtClean="0">
                <a:solidFill>
                  <a:schemeClr val="tx1">
                    <a:lumMod val="75000"/>
                    <a:lumOff val="25000"/>
                  </a:schemeClr>
                </a:solidFill>
                <a:latin typeface="微软雅黑" pitchFamily="34" charset="-122"/>
                <a:ea typeface="微软雅黑" pitchFamily="34" charset="-122"/>
              </a:rPr>
              <a:t>是否会</a:t>
            </a:r>
            <a:r>
              <a:rPr lang="zh-CN" altLang="en-US" sz="2000" dirty="0">
                <a:solidFill>
                  <a:schemeClr val="tx1">
                    <a:lumMod val="75000"/>
                    <a:lumOff val="25000"/>
                  </a:schemeClr>
                </a:solidFill>
                <a:latin typeface="微软雅黑" pitchFamily="34" charset="-122"/>
                <a:ea typeface="微软雅黑" pitchFamily="34" charset="-122"/>
              </a:rPr>
              <a:t>影响到你</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四</a:t>
            </a:r>
            <a:r>
              <a:rPr lang="zh-CN" altLang="en-US" sz="2000" dirty="0">
                <a:solidFill>
                  <a:schemeClr val="tx1">
                    <a:lumMod val="75000"/>
                    <a:lumOff val="25000"/>
                  </a:schemeClr>
                </a:solidFill>
                <a:latin typeface="微软雅黑" pitchFamily="34" charset="-122"/>
                <a:ea typeface="微软雅黑" pitchFamily="34" charset="-122"/>
              </a:rPr>
              <a:t>是模式是否容易被复制</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五</a:t>
            </a:r>
            <a:r>
              <a:rPr lang="zh-CN" altLang="en-US" sz="2000" dirty="0">
                <a:solidFill>
                  <a:schemeClr val="tx1">
                    <a:lumMod val="75000"/>
                    <a:lumOff val="25000"/>
                  </a:schemeClr>
                </a:solidFill>
                <a:latin typeface="微软雅黑" pitchFamily="34" charset="-122"/>
                <a:ea typeface="微软雅黑" pitchFamily="34" charset="-122"/>
              </a:rPr>
              <a:t>是盈利模式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即你的商业模式怎么赚到钱。</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9"/>
          <p:cNvSpPr txBox="1"/>
          <p:nvPr/>
        </p:nvSpPr>
        <p:spPr>
          <a:xfrm>
            <a:off x="840784" y="203271"/>
            <a:ext cx="81254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相关概念</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089924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746250"/>
            <a:ext cx="527050" cy="37254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139639"/>
            <a:ext cx="665297" cy="28623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风起云涌的共享模式</a:t>
            </a:r>
          </a:p>
        </p:txBody>
      </p:sp>
      <p:sp>
        <p:nvSpPr>
          <p:cNvPr id="29" name="矩形 28"/>
          <p:cNvSpPr/>
          <p:nvPr/>
        </p:nvSpPr>
        <p:spPr>
          <a:xfrm>
            <a:off x="3225006" y="1565443"/>
            <a:ext cx="7627144" cy="40811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互联网技术的推广和移动终端、 物联网的发展为共享模式的创新与应用提供了更多</a:t>
            </a:r>
            <a:r>
              <a:rPr lang="zh-CN" altLang="en-US" dirty="0" smtClean="0">
                <a:solidFill>
                  <a:schemeClr val="bg1"/>
                </a:solidFill>
                <a:latin typeface="微软雅黑" panose="020B0503020204020204" pitchFamily="34" charset="-122"/>
                <a:ea typeface="微软雅黑" panose="020B0503020204020204" pitchFamily="34" charset="-122"/>
              </a:rPr>
              <a:t>可能</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众多的共享平台如雨后春笋般涌现</a:t>
            </a:r>
            <a:r>
              <a:rPr lang="zh-CN" altLang="en-US" dirty="0" smtClean="0">
                <a:solidFill>
                  <a:schemeClr val="bg1"/>
                </a:solidFill>
                <a:latin typeface="微软雅黑" panose="020B0503020204020204" pitchFamily="34" charset="-122"/>
                <a:ea typeface="微软雅黑" panose="020B0503020204020204" pitchFamily="34" charset="-122"/>
              </a:rPr>
              <a:t>。共享</a:t>
            </a:r>
            <a:r>
              <a:rPr lang="zh-CN" altLang="en-US" dirty="0">
                <a:solidFill>
                  <a:schemeClr val="bg1"/>
                </a:solidFill>
                <a:latin typeface="微软雅黑" panose="020B0503020204020204" pitchFamily="34" charset="-122"/>
                <a:ea typeface="微软雅黑" panose="020B0503020204020204" pitchFamily="34" charset="-122"/>
              </a:rPr>
              <a:t>模式发端于国外</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如出行巨头 </a:t>
            </a:r>
            <a:r>
              <a:rPr lang="en-US" altLang="zh-CN" dirty="0" err="1">
                <a:solidFill>
                  <a:schemeClr val="bg1"/>
                </a:solidFill>
                <a:latin typeface="微软雅黑" panose="020B0503020204020204" pitchFamily="34" charset="-122"/>
                <a:ea typeface="微软雅黑" panose="020B0503020204020204" pitchFamily="34" charset="-122"/>
              </a:rPr>
              <a:t>Uber</a:t>
            </a:r>
            <a:r>
              <a:rPr lang="zh-CN" altLang="en-US" dirty="0">
                <a:solidFill>
                  <a:schemeClr val="bg1"/>
                </a:solidFill>
                <a:latin typeface="微软雅黑" panose="020B0503020204020204" pitchFamily="34" charset="-122"/>
                <a:ea typeface="微软雅黑" panose="020B0503020204020204" pitchFamily="34" charset="-122"/>
              </a:rPr>
              <a:t>、 短租</a:t>
            </a:r>
            <a:r>
              <a:rPr lang="zh-CN" altLang="en-US" dirty="0" smtClean="0">
                <a:solidFill>
                  <a:schemeClr val="bg1"/>
                </a:solidFill>
                <a:latin typeface="微软雅黑" panose="020B0503020204020204" pitchFamily="34" charset="-122"/>
                <a:ea typeface="微软雅黑" panose="020B0503020204020204" pitchFamily="34" charset="-122"/>
              </a:rPr>
              <a:t>巨头 </a:t>
            </a:r>
            <a:r>
              <a:rPr lang="en-US" altLang="zh-CN" dirty="0" err="1">
                <a:solidFill>
                  <a:schemeClr val="bg1"/>
                </a:solidFill>
                <a:latin typeface="微软雅黑" panose="020B0503020204020204" pitchFamily="34" charset="-122"/>
                <a:ea typeface="微软雅黑" panose="020B0503020204020204" pitchFamily="34" charset="-122"/>
              </a:rPr>
              <a:t>Airb-nb</a:t>
            </a:r>
            <a:r>
              <a:rPr lang="zh-CN" altLang="en-US" dirty="0">
                <a:solidFill>
                  <a:schemeClr val="bg1"/>
                </a:solidFill>
                <a:latin typeface="微软雅黑" panose="020B0503020204020204" pitchFamily="34" charset="-122"/>
                <a:ea typeface="微软雅黑" panose="020B0503020204020204" pitchFamily="34" charset="-122"/>
              </a:rPr>
              <a:t>、 办公巨头 </a:t>
            </a:r>
            <a:r>
              <a:rPr lang="en-US" altLang="zh-CN" dirty="0" err="1">
                <a:solidFill>
                  <a:schemeClr val="bg1"/>
                </a:solidFill>
                <a:latin typeface="微软雅黑" panose="020B0503020204020204" pitchFamily="34" charset="-122"/>
                <a:ea typeface="微软雅黑" panose="020B0503020204020204" pitchFamily="34" charset="-122"/>
              </a:rPr>
              <a:t>Wework</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等</a:t>
            </a:r>
            <a:r>
              <a:rPr lang="zh-CN" altLang="en-US" dirty="0" smtClean="0">
                <a:solidFill>
                  <a:schemeClr val="bg1"/>
                </a:solidFill>
                <a:latin typeface="微软雅黑" panose="020B0503020204020204" pitchFamily="34" charset="-122"/>
                <a:ea typeface="微软雅黑" panose="020B0503020204020204" pitchFamily="34" charset="-122"/>
              </a:rPr>
              <a:t>。在</a:t>
            </a:r>
            <a:r>
              <a:rPr lang="zh-CN" altLang="en-US" dirty="0">
                <a:solidFill>
                  <a:schemeClr val="bg1"/>
                </a:solidFill>
                <a:latin typeface="微软雅黑" panose="020B0503020204020204" pitchFamily="34" charset="-122"/>
                <a:ea typeface="微软雅黑" panose="020B0503020204020204" pitchFamily="34" charset="-122"/>
              </a:rPr>
              <a:t>中国</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共享模式以共享单车为代表</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共享单车既能</a:t>
            </a:r>
            <a:r>
              <a:rPr lang="zh-CN" altLang="en-US" dirty="0" smtClean="0">
                <a:solidFill>
                  <a:schemeClr val="bg1"/>
                </a:solidFill>
                <a:latin typeface="微软雅黑" panose="020B0503020204020204" pitchFamily="34" charset="-122"/>
                <a:ea typeface="微软雅黑" panose="020B0503020204020204" pitchFamily="34" charset="-122"/>
              </a:rPr>
              <a:t>满足</a:t>
            </a:r>
            <a:r>
              <a:rPr lang="zh-CN" altLang="en-US" dirty="0">
                <a:solidFill>
                  <a:schemeClr val="bg1"/>
                </a:solidFill>
                <a:latin typeface="微软雅黑" panose="020B0503020204020204" pitchFamily="34" charset="-122"/>
                <a:ea typeface="微软雅黑" panose="020B0503020204020204" pitchFamily="34" charset="-122"/>
              </a:rPr>
              <a:t>消费者短距离出行的刚需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又能通过收取押金的方式使企业盈利</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 </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P163</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共享模式的本质是资源的优化配置</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利用互联网技术促进信息的高效流通</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将资源</a:t>
            </a:r>
            <a:r>
              <a:rPr lang="zh-CN" altLang="en-US" dirty="0" smtClean="0">
                <a:solidFill>
                  <a:schemeClr val="bg1"/>
                </a:solidFill>
                <a:latin typeface="微软雅黑" panose="020B0503020204020204" pitchFamily="34" charset="-122"/>
                <a:ea typeface="微软雅黑" panose="020B0503020204020204" pitchFamily="34" charset="-122"/>
              </a:rPr>
              <a:t>在共享</a:t>
            </a:r>
            <a:r>
              <a:rPr lang="zh-CN" altLang="en-US" dirty="0">
                <a:solidFill>
                  <a:schemeClr val="bg1"/>
                </a:solidFill>
                <a:latin typeface="微软雅黑" panose="020B0503020204020204" pitchFamily="34" charset="-122"/>
                <a:ea typeface="微软雅黑" panose="020B0503020204020204" pitchFamily="34" charset="-122"/>
              </a:rPr>
              <a:t>平台上分享给其他有需求的使用者</a:t>
            </a:r>
            <a:r>
              <a:rPr lang="zh-CN" altLang="en-US" dirty="0" smtClean="0">
                <a:solidFill>
                  <a:schemeClr val="bg1"/>
                </a:solidFill>
                <a:latin typeface="微软雅黑" panose="020B0503020204020204" pitchFamily="34" charset="-122"/>
                <a:ea typeface="微软雅黑" panose="020B0503020204020204" pitchFamily="34" charset="-122"/>
              </a:rPr>
              <a:t>。产品</a:t>
            </a:r>
            <a:r>
              <a:rPr lang="zh-CN" altLang="en-US" dirty="0">
                <a:solidFill>
                  <a:schemeClr val="bg1"/>
                </a:solidFill>
                <a:latin typeface="微软雅黑" panose="020B0503020204020204" pitchFamily="34" charset="-122"/>
                <a:ea typeface="微软雅黑" panose="020B0503020204020204" pitchFamily="34" charset="-122"/>
              </a:rPr>
              <a:t>迭代速度加快</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使得物权和产权的重要性</a:t>
            </a:r>
            <a:r>
              <a:rPr lang="zh-CN" altLang="en-US" dirty="0" smtClean="0">
                <a:solidFill>
                  <a:schemeClr val="bg1"/>
                </a:solidFill>
                <a:latin typeface="微软雅黑" panose="020B0503020204020204" pitchFamily="34" charset="-122"/>
                <a:ea typeface="微软雅黑" panose="020B0503020204020204" pitchFamily="34" charset="-122"/>
              </a:rPr>
              <a:t>不断</a:t>
            </a:r>
            <a:r>
              <a:rPr lang="zh-CN" altLang="en-US" dirty="0">
                <a:solidFill>
                  <a:schemeClr val="bg1"/>
                </a:solidFill>
                <a:latin typeface="微软雅黑" panose="020B0503020204020204" pitchFamily="34" charset="-122"/>
                <a:ea typeface="微软雅黑" panose="020B0503020204020204" pitchFamily="34" charset="-122"/>
              </a:rPr>
              <a:t>降低</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拥有某种物品有时带来的不是幸福感而是麻烦</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因为拥有者需要花费人力</a:t>
            </a:r>
            <a:r>
              <a:rPr lang="zh-CN" altLang="en-US" dirty="0" smtClean="0">
                <a:solidFill>
                  <a:schemeClr val="bg1"/>
                </a:solidFill>
                <a:latin typeface="微软雅黑" panose="020B0503020204020204" pitchFamily="34" charset="-122"/>
                <a:ea typeface="微软雅黑" panose="020B0503020204020204" pitchFamily="34" charset="-122"/>
              </a:rPr>
              <a:t>、物力和</a:t>
            </a:r>
            <a:r>
              <a:rPr lang="zh-CN" altLang="en-US" dirty="0">
                <a:solidFill>
                  <a:schemeClr val="bg1"/>
                </a:solidFill>
                <a:latin typeface="微软雅黑" panose="020B0503020204020204" pitchFamily="34" charset="-122"/>
                <a:ea typeface="微软雅黑" panose="020B0503020204020204" pitchFamily="34" charset="-122"/>
              </a:rPr>
              <a:t>财力去保养和维护</a:t>
            </a:r>
            <a:r>
              <a:rPr lang="zh-CN" altLang="en-US" dirty="0" smtClean="0">
                <a:solidFill>
                  <a:schemeClr val="bg1"/>
                </a:solidFill>
                <a:latin typeface="微软雅黑" panose="020B0503020204020204" pitchFamily="34" charset="-122"/>
                <a:ea typeface="微软雅黑" panose="020B0503020204020204" pitchFamily="34" charset="-122"/>
              </a:rPr>
              <a:t>。尤其</a:t>
            </a:r>
            <a:r>
              <a:rPr lang="zh-CN" altLang="en-US" dirty="0">
                <a:solidFill>
                  <a:schemeClr val="bg1"/>
                </a:solidFill>
                <a:latin typeface="微软雅黑" panose="020B0503020204020204" pitchFamily="34" charset="-122"/>
                <a:ea typeface="微软雅黑" panose="020B0503020204020204" pitchFamily="34" charset="-122"/>
              </a:rPr>
              <a:t>是年轻一代的消费者</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专注于享用而不是拥有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年轻消费者</a:t>
            </a:r>
            <a:r>
              <a:rPr lang="zh-CN" altLang="en-US" dirty="0" smtClean="0">
                <a:solidFill>
                  <a:schemeClr val="bg1"/>
                </a:solidFill>
                <a:latin typeface="微软雅黑" panose="020B0503020204020204" pitchFamily="34" charset="-122"/>
                <a:ea typeface="微软雅黑" panose="020B0503020204020204" pitchFamily="34" charset="-122"/>
              </a:rPr>
              <a:t>更希望</a:t>
            </a:r>
            <a:r>
              <a:rPr lang="zh-CN" altLang="en-US" dirty="0">
                <a:solidFill>
                  <a:schemeClr val="bg1"/>
                </a:solidFill>
                <a:latin typeface="微软雅黑" panose="020B0503020204020204" pitchFamily="34" charset="-122"/>
                <a:ea typeface="微软雅黑" panose="020B0503020204020204" pitchFamily="34" charset="-122"/>
              </a:rPr>
              <a:t>将使用之外的麻烦交给专业的人来做</a:t>
            </a:r>
            <a:r>
              <a:rPr lang="zh-CN" altLang="en-US" dirty="0" smtClean="0">
                <a:solidFill>
                  <a:schemeClr val="bg1"/>
                </a:solidFill>
                <a:latin typeface="微软雅黑" panose="020B0503020204020204" pitchFamily="34" charset="-122"/>
                <a:ea typeface="微软雅黑" panose="020B0503020204020204" pitchFamily="34" charset="-122"/>
              </a:rPr>
              <a:t>。所以</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共享模式能够被广泛复制</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共享经济</a:t>
            </a:r>
            <a:r>
              <a:rPr lang="zh-CN" altLang="en-US" dirty="0" smtClean="0">
                <a:solidFill>
                  <a:schemeClr val="bg1"/>
                </a:solidFill>
                <a:latin typeface="微软雅黑" panose="020B0503020204020204" pitchFamily="34" charset="-122"/>
                <a:ea typeface="微软雅黑" panose="020B0503020204020204" pitchFamily="34" charset="-122"/>
              </a:rPr>
              <a:t>能迅速</a:t>
            </a:r>
            <a:r>
              <a:rPr lang="zh-CN" altLang="en-US" dirty="0">
                <a:solidFill>
                  <a:schemeClr val="bg1"/>
                </a:solidFill>
                <a:latin typeface="微软雅黑" panose="020B0503020204020204" pitchFamily="34" charset="-122"/>
                <a:ea typeface="微软雅黑" panose="020B0503020204020204" pitchFamily="34" charset="-122"/>
              </a:rPr>
              <a:t>发展。</a:t>
            </a:r>
          </a:p>
        </p:txBody>
      </p:sp>
    </p:spTree>
    <p:extLst>
      <p:ext uri="{BB962C8B-B14F-4D97-AF65-F5344CB8AC3E}">
        <p14:creationId xmlns:p14="http://schemas.microsoft.com/office/powerpoint/2010/main" val="270248743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746250"/>
            <a:ext cx="527050" cy="37254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139639"/>
            <a:ext cx="665297" cy="28623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一招制敌的免费模式</a:t>
            </a:r>
          </a:p>
        </p:txBody>
      </p:sp>
      <p:sp>
        <p:nvSpPr>
          <p:cNvPr id="29" name="矩形 28"/>
          <p:cNvSpPr/>
          <p:nvPr/>
        </p:nvSpPr>
        <p:spPr>
          <a:xfrm>
            <a:off x="3225006" y="1762293"/>
            <a:ext cx="7627144" cy="37487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在 </a:t>
            </a:r>
            <a:r>
              <a:rPr lang="en-US" altLang="zh-CN" dirty="0">
                <a:solidFill>
                  <a:schemeClr val="bg1"/>
                </a:solidFill>
                <a:latin typeface="微软雅黑" panose="020B0503020204020204" pitchFamily="34" charset="-122"/>
                <a:ea typeface="微软雅黑" panose="020B0503020204020204" pitchFamily="34" charset="-122"/>
              </a:rPr>
              <a:t>Z </a:t>
            </a:r>
            <a:r>
              <a:rPr lang="zh-CN" altLang="en-US" dirty="0">
                <a:solidFill>
                  <a:schemeClr val="bg1"/>
                </a:solidFill>
                <a:latin typeface="微软雅黑" panose="020B0503020204020204" pitchFamily="34" charset="-122"/>
                <a:ea typeface="微软雅黑" panose="020B0503020204020204" pitchFamily="34" charset="-122"/>
              </a:rPr>
              <a:t>公司免费模式开展之前</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国内的个人级安全软件市场份额几乎被瑞星、 金山和</a:t>
            </a:r>
            <a:r>
              <a:rPr lang="zh-CN" altLang="en-US" dirty="0" smtClean="0">
                <a:solidFill>
                  <a:schemeClr val="bg1"/>
                </a:solidFill>
                <a:latin typeface="微软雅黑" panose="020B0503020204020204" pitchFamily="34" charset="-122"/>
                <a:ea typeface="微软雅黑" panose="020B0503020204020204" pitchFamily="34" charset="-122"/>
              </a:rPr>
              <a:t>江民三</a:t>
            </a:r>
            <a:r>
              <a:rPr lang="zh-CN" altLang="en-US" dirty="0">
                <a:solidFill>
                  <a:schemeClr val="bg1"/>
                </a:solidFill>
                <a:latin typeface="微软雅黑" panose="020B0503020204020204" pitchFamily="34" charset="-122"/>
                <a:ea typeface="微软雅黑" panose="020B0503020204020204" pitchFamily="34" charset="-122"/>
              </a:rPr>
              <a:t>大巨头垄断</a:t>
            </a:r>
            <a:r>
              <a:rPr lang="zh-CN" altLang="en-US" dirty="0" smtClean="0">
                <a:solidFill>
                  <a:schemeClr val="bg1"/>
                </a:solidFill>
                <a:latin typeface="微软雅黑" panose="020B0503020204020204" pitchFamily="34" charset="-122"/>
                <a:ea typeface="微软雅黑" panose="020B0503020204020204" pitchFamily="34" charset="-122"/>
              </a:rPr>
              <a:t>。三</a:t>
            </a:r>
            <a:r>
              <a:rPr lang="zh-CN" altLang="en-US" dirty="0">
                <a:solidFill>
                  <a:schemeClr val="bg1"/>
                </a:solidFill>
                <a:latin typeface="微软雅黑" panose="020B0503020204020204" pitchFamily="34" charset="-122"/>
                <a:ea typeface="微软雅黑" panose="020B0503020204020204" pitchFamily="34" charset="-122"/>
              </a:rPr>
              <a:t>大巨头都靠卖杀毒软件赚钱</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 </a:t>
            </a:r>
            <a:r>
              <a:rPr lang="en-US" altLang="zh-CN" dirty="0">
                <a:solidFill>
                  <a:schemeClr val="bg1"/>
                </a:solidFill>
                <a:latin typeface="微软雅黑" panose="020B0503020204020204" pitchFamily="34" charset="-122"/>
                <a:ea typeface="微软雅黑" panose="020B0503020204020204" pitchFamily="34" charset="-122"/>
              </a:rPr>
              <a:t>Z </a:t>
            </a:r>
            <a:r>
              <a:rPr lang="zh-CN" altLang="en-US" dirty="0">
                <a:solidFill>
                  <a:schemeClr val="bg1"/>
                </a:solidFill>
                <a:latin typeface="微软雅黑" panose="020B0503020204020204" pitchFamily="34" charset="-122"/>
                <a:ea typeface="微软雅黑" panose="020B0503020204020204" pitchFamily="34" charset="-122"/>
              </a:rPr>
              <a:t>公司改变规则</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免费让消费者</a:t>
            </a:r>
            <a:r>
              <a:rPr lang="zh-CN" altLang="en-US" dirty="0" smtClean="0">
                <a:solidFill>
                  <a:schemeClr val="bg1"/>
                </a:solidFill>
                <a:latin typeface="微软雅黑" panose="020B0503020204020204" pitchFamily="34" charset="-122"/>
                <a:ea typeface="微软雅黑" panose="020B0503020204020204" pitchFamily="34" charset="-122"/>
              </a:rPr>
              <a:t>使用杀</a:t>
            </a:r>
            <a:r>
              <a:rPr lang="zh-CN" altLang="en-US" dirty="0">
                <a:solidFill>
                  <a:schemeClr val="bg1"/>
                </a:solidFill>
                <a:latin typeface="微软雅黑" panose="020B0503020204020204" pitchFamily="34" charset="-122"/>
                <a:ea typeface="微软雅黑" panose="020B0503020204020204" pitchFamily="34" charset="-122"/>
              </a:rPr>
              <a:t>毒软件。</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P163-164</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免费模式有五种类型</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一是体验型模式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先让客户免费体验</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获得</a:t>
            </a:r>
            <a:r>
              <a:rPr lang="zh-CN" altLang="en-US" dirty="0">
                <a:solidFill>
                  <a:schemeClr val="bg1"/>
                </a:solidFill>
                <a:latin typeface="微软雅黑" panose="020B0503020204020204" pitchFamily="34" charset="-122"/>
                <a:ea typeface="微软雅黑" panose="020B0503020204020204" pitchFamily="34" charset="-122"/>
              </a:rPr>
              <a:t>客户信任后</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再成交产品</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如免费体验健身器材再购买等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二是产品型模式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先</a:t>
            </a:r>
            <a:r>
              <a:rPr lang="zh-CN" altLang="en-US" dirty="0" smtClean="0">
                <a:solidFill>
                  <a:schemeClr val="bg1"/>
                </a:solidFill>
                <a:latin typeface="微软雅黑" panose="020B0503020204020204" pitchFamily="34" charset="-122"/>
                <a:ea typeface="微软雅黑" panose="020B0503020204020204" pitchFamily="34" charset="-122"/>
              </a:rPr>
              <a:t>通过某</a:t>
            </a:r>
            <a:r>
              <a:rPr lang="zh-CN" altLang="en-US" dirty="0">
                <a:solidFill>
                  <a:schemeClr val="bg1"/>
                </a:solidFill>
                <a:latin typeface="微软雅黑" panose="020B0503020204020204" pitchFamily="34" charset="-122"/>
                <a:ea typeface="微软雅黑" panose="020B0503020204020204" pitchFamily="34" charset="-122"/>
              </a:rPr>
              <a:t>一免费产品来吸引客户</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然后进行其他产品的再消费</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三是客户型模式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即对其中</a:t>
            </a:r>
            <a:r>
              <a:rPr lang="zh-CN" altLang="en-US" dirty="0" smtClean="0">
                <a:solidFill>
                  <a:schemeClr val="bg1"/>
                </a:solidFill>
                <a:latin typeface="微软雅黑" panose="020B0503020204020204" pitchFamily="34" charset="-122"/>
                <a:ea typeface="微软雅黑" panose="020B0503020204020204" pitchFamily="34" charset="-122"/>
              </a:rPr>
              <a:t>一部分</a:t>
            </a:r>
            <a:r>
              <a:rPr lang="zh-CN" altLang="en-US" dirty="0">
                <a:solidFill>
                  <a:schemeClr val="bg1"/>
                </a:solidFill>
                <a:latin typeface="微软雅黑" panose="020B0503020204020204" pitchFamily="34" charset="-122"/>
                <a:ea typeface="微软雅黑" panose="020B0503020204020204" pitchFamily="34" charset="-122"/>
              </a:rPr>
              <a:t>人群免费</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促使另一部分人群消费</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如女士免费男士收费</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小孩免费大人收费等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四</a:t>
            </a:r>
            <a:r>
              <a:rPr lang="zh-CN" altLang="en-US" dirty="0" smtClean="0">
                <a:solidFill>
                  <a:schemeClr val="bg1"/>
                </a:solidFill>
                <a:latin typeface="微软雅黑" panose="020B0503020204020204" pitchFamily="34" charset="-122"/>
                <a:ea typeface="微软雅黑" panose="020B0503020204020204" pitchFamily="34" charset="-122"/>
              </a:rPr>
              <a:t>是时间</a:t>
            </a:r>
            <a:r>
              <a:rPr lang="zh-CN" altLang="en-US" dirty="0">
                <a:solidFill>
                  <a:schemeClr val="bg1"/>
                </a:solidFill>
                <a:latin typeface="微软雅黑" panose="020B0503020204020204" pitchFamily="34" charset="-122"/>
                <a:ea typeface="微软雅黑" panose="020B0503020204020204" pitchFamily="34" charset="-122"/>
              </a:rPr>
              <a:t>型模式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在一个规定时间内免费</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如早上免费晚上收费</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周一免费周二至周日</a:t>
            </a:r>
            <a:r>
              <a:rPr lang="zh-CN" altLang="en-US" dirty="0" smtClean="0">
                <a:solidFill>
                  <a:schemeClr val="bg1"/>
                </a:solidFill>
                <a:latin typeface="微软雅黑" panose="020B0503020204020204" pitchFamily="34" charset="-122"/>
                <a:ea typeface="微软雅黑" panose="020B0503020204020204" pitchFamily="34" charset="-122"/>
              </a:rPr>
              <a:t>收费等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五是增值型模式</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即对客户进行免费的增值型服务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如购买化妆品可免费修眉化妆</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购买</a:t>
            </a:r>
            <a:r>
              <a:rPr lang="zh-CN" altLang="en-US" dirty="0">
                <a:solidFill>
                  <a:schemeClr val="bg1"/>
                </a:solidFill>
                <a:latin typeface="微软雅黑" panose="020B0503020204020204" pitchFamily="34" charset="-122"/>
                <a:ea typeface="微软雅黑" panose="020B0503020204020204" pitchFamily="34" charset="-122"/>
              </a:rPr>
              <a:t>服装可享受服装烫洗免费等。</a:t>
            </a:r>
          </a:p>
        </p:txBody>
      </p:sp>
    </p:spTree>
    <p:extLst>
      <p:ext uri="{BB962C8B-B14F-4D97-AF65-F5344CB8AC3E}">
        <p14:creationId xmlns:p14="http://schemas.microsoft.com/office/powerpoint/2010/main" val="4311939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746250"/>
            <a:ext cx="527050" cy="37254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2139639"/>
            <a:ext cx="665297" cy="28623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微软雅黑" panose="020B0503020204020204" pitchFamily="34" charset="-122"/>
                <a:ea typeface="微软雅黑" panose="020B0503020204020204" pitchFamily="34" charset="-122"/>
              </a:rPr>
              <a:t>相互融合的跨界模式</a:t>
            </a:r>
          </a:p>
        </p:txBody>
      </p:sp>
      <p:sp>
        <p:nvSpPr>
          <p:cNvPr id="29" name="矩形 28"/>
          <p:cNvSpPr/>
          <p:nvPr/>
        </p:nvSpPr>
        <p:spPr>
          <a:xfrm>
            <a:off x="3225006" y="1419393"/>
            <a:ext cx="7627144" cy="441351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在网络书店的巨大冲击下</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实体书店</a:t>
            </a:r>
            <a:r>
              <a:rPr lang="zh-CN" altLang="en-US" dirty="0" smtClean="0">
                <a:solidFill>
                  <a:schemeClr val="bg1"/>
                </a:solidFill>
                <a:latin typeface="微软雅黑" panose="020B0503020204020204" pitchFamily="34" charset="-122"/>
                <a:ea typeface="微软雅黑" panose="020B0503020204020204" pitchFamily="34" charset="-122"/>
              </a:rPr>
              <a:t>通过“跨界”实现</a:t>
            </a:r>
            <a:r>
              <a:rPr lang="zh-CN" altLang="en-US" dirty="0">
                <a:solidFill>
                  <a:schemeClr val="bg1"/>
                </a:solidFill>
                <a:latin typeface="微软雅黑" panose="020B0503020204020204" pitchFamily="34" charset="-122"/>
                <a:ea typeface="微软雅黑" panose="020B0503020204020204" pitchFamily="34" charset="-122"/>
              </a:rPr>
              <a:t>逆袭</a:t>
            </a:r>
            <a:r>
              <a:rPr lang="zh-CN" altLang="en-US" dirty="0" smtClean="0">
                <a:solidFill>
                  <a:schemeClr val="bg1"/>
                </a:solidFill>
                <a:latin typeface="微软雅黑" panose="020B0503020204020204" pitchFamily="34" charset="-122"/>
                <a:ea typeface="微软雅黑" panose="020B0503020204020204" pitchFamily="34" charset="-122"/>
              </a:rPr>
              <a:t>。从 </a:t>
            </a:r>
            <a:r>
              <a:rPr lang="en-US" altLang="zh-CN" dirty="0">
                <a:solidFill>
                  <a:schemeClr val="bg1"/>
                </a:solidFill>
                <a:latin typeface="微软雅黑" panose="020B0503020204020204" pitchFamily="34" charset="-122"/>
                <a:ea typeface="微软雅黑" panose="020B0503020204020204" pitchFamily="34" charset="-122"/>
              </a:rPr>
              <a:t>2011 </a:t>
            </a:r>
            <a:r>
              <a:rPr lang="zh-CN" altLang="en-US" dirty="0">
                <a:solidFill>
                  <a:schemeClr val="bg1"/>
                </a:solidFill>
                <a:latin typeface="微软雅黑" panose="020B0503020204020204" pitchFamily="34" charset="-122"/>
                <a:ea typeface="微软雅黑" panose="020B0503020204020204" pitchFamily="34" charset="-122"/>
              </a:rPr>
              <a:t>年广州店</a:t>
            </a:r>
            <a:r>
              <a:rPr lang="zh-CN" altLang="en-US" dirty="0" smtClean="0">
                <a:solidFill>
                  <a:schemeClr val="bg1"/>
                </a:solidFill>
                <a:latin typeface="微软雅黑" panose="020B0503020204020204" pitchFamily="34" charset="-122"/>
                <a:ea typeface="微软雅黑" panose="020B0503020204020204" pitchFamily="34" charset="-122"/>
              </a:rPr>
              <a:t>到</a:t>
            </a:r>
            <a:r>
              <a:rPr lang="en-US" altLang="zh-CN" dirty="0" smtClean="0">
                <a:solidFill>
                  <a:schemeClr val="bg1"/>
                </a:solidFill>
                <a:latin typeface="微软雅黑" panose="020B0503020204020204" pitchFamily="34" charset="-122"/>
                <a:ea typeface="微软雅黑" panose="020B0503020204020204" pitchFamily="34" charset="-122"/>
              </a:rPr>
              <a:t>2014 </a:t>
            </a:r>
            <a:r>
              <a:rPr lang="zh-CN" altLang="en-US" dirty="0">
                <a:solidFill>
                  <a:schemeClr val="bg1"/>
                </a:solidFill>
                <a:latin typeface="微软雅黑" panose="020B0503020204020204" pitchFamily="34" charset="-122"/>
                <a:ea typeface="微软雅黑" panose="020B0503020204020204" pitchFamily="34" charset="-122"/>
              </a:rPr>
              <a:t>年成都店再到后来的重庆店</a:t>
            </a:r>
            <a:r>
              <a:rPr lang="en-US" altLang="zh-CN" dirty="0">
                <a:solidFill>
                  <a:schemeClr val="bg1"/>
                </a:solidFill>
                <a:latin typeface="微软雅黑" panose="020B0503020204020204" pitchFamily="34" charset="-122"/>
                <a:ea typeface="微软雅黑" panose="020B0503020204020204" pitchFamily="34" charset="-122"/>
              </a:rPr>
              <a:t>, H </a:t>
            </a:r>
            <a:r>
              <a:rPr lang="zh-CN" altLang="en-US" dirty="0">
                <a:solidFill>
                  <a:schemeClr val="bg1"/>
                </a:solidFill>
                <a:latin typeface="微软雅黑" panose="020B0503020204020204" pitchFamily="34" charset="-122"/>
                <a:ea typeface="微软雅黑" panose="020B0503020204020204" pitchFamily="34" charset="-122"/>
              </a:rPr>
              <a:t>书店都受到市场的热烈追捧</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其图书销售额保持</a:t>
            </a:r>
            <a:r>
              <a:rPr lang="zh-CN" altLang="en-US" dirty="0" smtClean="0">
                <a:solidFill>
                  <a:schemeClr val="bg1"/>
                </a:solidFill>
                <a:latin typeface="微软雅黑" panose="020B0503020204020204" pitchFamily="34" charset="-122"/>
                <a:ea typeface="微软雅黑" panose="020B0503020204020204" pitchFamily="34" charset="-122"/>
              </a:rPr>
              <a:t>稳定增长。</a:t>
            </a:r>
            <a:r>
              <a:rPr lang="en-US" altLang="zh-CN" dirty="0" smtClean="0">
                <a:solidFill>
                  <a:schemeClr val="bg1"/>
                </a:solidFill>
                <a:latin typeface="微软雅黑" panose="020B0503020204020204" pitchFamily="34" charset="-122"/>
                <a:ea typeface="微软雅黑" panose="020B0503020204020204" pitchFamily="34" charset="-122"/>
              </a:rPr>
              <a:t>H </a:t>
            </a:r>
            <a:r>
              <a:rPr lang="zh-CN" altLang="en-US" dirty="0">
                <a:solidFill>
                  <a:schemeClr val="bg1"/>
                </a:solidFill>
                <a:latin typeface="微软雅黑" panose="020B0503020204020204" pitchFamily="34" charset="-122"/>
                <a:ea typeface="微软雅黑" panose="020B0503020204020204" pitchFamily="34" charset="-122"/>
              </a:rPr>
              <a:t>书店不只是一个买书卖书的场所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而是以书店为基础</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同时涵盖美学生活</a:t>
            </a:r>
            <a:r>
              <a:rPr lang="zh-CN" altLang="en-US" dirty="0" smtClean="0">
                <a:solidFill>
                  <a:schemeClr val="bg1"/>
                </a:solidFill>
                <a:latin typeface="微软雅黑" panose="020B0503020204020204" pitchFamily="34" charset="-122"/>
                <a:ea typeface="微软雅黑" panose="020B0503020204020204" pitchFamily="34" charset="-122"/>
              </a:rPr>
              <a:t>、植物、服饰、展览</a:t>
            </a:r>
            <a:r>
              <a:rPr lang="zh-CN" altLang="en-US" dirty="0">
                <a:solidFill>
                  <a:schemeClr val="bg1"/>
                </a:solidFill>
                <a:latin typeface="微软雅黑" panose="020B0503020204020204" pitchFamily="34" charset="-122"/>
                <a:ea typeface="微软雅黑" panose="020B0503020204020204" pitchFamily="34" charset="-122"/>
              </a:rPr>
              <a:t>空间</a:t>
            </a:r>
            <a:r>
              <a:rPr lang="zh-CN" altLang="en-US" dirty="0" smtClean="0">
                <a:solidFill>
                  <a:schemeClr val="bg1"/>
                </a:solidFill>
                <a:latin typeface="微软雅黑" panose="020B0503020204020204" pitchFamily="34" charset="-122"/>
                <a:ea typeface="微软雅黑" panose="020B0503020204020204" pitchFamily="34" charset="-122"/>
              </a:rPr>
              <a:t>、文化</a:t>
            </a:r>
            <a:r>
              <a:rPr lang="zh-CN" altLang="en-US" dirty="0">
                <a:solidFill>
                  <a:schemeClr val="bg1"/>
                </a:solidFill>
                <a:latin typeface="微软雅黑" panose="020B0503020204020204" pitchFamily="34" charset="-122"/>
                <a:ea typeface="微软雅黑" panose="020B0503020204020204" pitchFamily="34" charset="-122"/>
              </a:rPr>
              <a:t>讲座和咖啡的文化综合体</a:t>
            </a:r>
            <a:r>
              <a:rPr lang="zh-CN" altLang="en-US" dirty="0" smtClean="0">
                <a:solidFill>
                  <a:schemeClr val="bg1"/>
                </a:solidFill>
                <a:latin typeface="微软雅黑" panose="020B0503020204020204" pitchFamily="34" charset="-122"/>
                <a:ea typeface="微软雅黑" panose="020B0503020204020204" pitchFamily="34" charset="-122"/>
              </a:rPr>
              <a:t>。消费者</a:t>
            </a:r>
            <a:r>
              <a:rPr lang="zh-CN" altLang="en-US" dirty="0">
                <a:solidFill>
                  <a:schemeClr val="bg1"/>
                </a:solidFill>
                <a:latin typeface="微软雅黑" panose="020B0503020204020204" pitchFamily="34" charset="-122"/>
                <a:ea typeface="微软雅黑" panose="020B0503020204020204" pitchFamily="34" charset="-122"/>
              </a:rPr>
              <a:t>在 </a:t>
            </a:r>
            <a:r>
              <a:rPr lang="en-US" altLang="zh-CN" dirty="0">
                <a:solidFill>
                  <a:schemeClr val="bg1"/>
                </a:solidFill>
                <a:latin typeface="微软雅黑" panose="020B0503020204020204" pitchFamily="34" charset="-122"/>
                <a:ea typeface="微软雅黑" panose="020B0503020204020204" pitchFamily="34" charset="-122"/>
              </a:rPr>
              <a:t>H </a:t>
            </a:r>
            <a:r>
              <a:rPr lang="zh-CN" altLang="en-US" dirty="0">
                <a:solidFill>
                  <a:schemeClr val="bg1"/>
                </a:solidFill>
                <a:latin typeface="微软雅黑" panose="020B0503020204020204" pitchFamily="34" charset="-122"/>
                <a:ea typeface="微软雅黑" panose="020B0503020204020204" pitchFamily="34" charset="-122"/>
              </a:rPr>
              <a:t>书店不仅能看书</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还</a:t>
            </a:r>
            <a:r>
              <a:rPr lang="zh-CN" altLang="en-US" dirty="0" smtClean="0">
                <a:solidFill>
                  <a:schemeClr val="bg1"/>
                </a:solidFill>
                <a:latin typeface="微软雅黑" panose="020B0503020204020204" pitchFamily="34" charset="-122"/>
                <a:ea typeface="微软雅黑" panose="020B0503020204020204" pitchFamily="34" charset="-122"/>
              </a:rPr>
              <a:t>能品尝</a:t>
            </a:r>
            <a:r>
              <a:rPr lang="zh-CN" altLang="en-US" dirty="0">
                <a:solidFill>
                  <a:schemeClr val="bg1"/>
                </a:solidFill>
                <a:latin typeface="微软雅黑" panose="020B0503020204020204" pitchFamily="34" charset="-122"/>
                <a:ea typeface="微软雅黑" panose="020B0503020204020204" pitchFamily="34" charset="-122"/>
              </a:rPr>
              <a:t>咖啡</a:t>
            </a:r>
            <a:r>
              <a:rPr lang="zh-CN" altLang="en-US" dirty="0" smtClean="0">
                <a:solidFill>
                  <a:schemeClr val="bg1"/>
                </a:solidFill>
                <a:latin typeface="微软雅黑" panose="020B0503020204020204" pitchFamily="34" charset="-122"/>
                <a:ea typeface="微软雅黑" panose="020B0503020204020204" pitchFamily="34" charset="-122"/>
              </a:rPr>
              <a:t>、选购</a:t>
            </a:r>
            <a:r>
              <a:rPr lang="zh-CN" altLang="en-US" dirty="0">
                <a:solidFill>
                  <a:schemeClr val="bg1"/>
                </a:solidFill>
                <a:latin typeface="微软雅黑" panose="020B0503020204020204" pitchFamily="34" charset="-122"/>
                <a:ea typeface="微软雅黑" panose="020B0503020204020204" pitchFamily="34" charset="-122"/>
              </a:rPr>
              <a:t>服饰、 参加讲座等</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体验文化消费</a:t>
            </a:r>
            <a:r>
              <a:rPr lang="zh-CN" altLang="en-US" dirty="0" smtClean="0">
                <a:solidFill>
                  <a:schemeClr val="bg1"/>
                </a:solidFill>
                <a:latin typeface="微软雅黑" panose="020B0503020204020204" pitchFamily="34" charset="-122"/>
                <a:ea typeface="微软雅黑" panose="020B0503020204020204" pitchFamily="34" charset="-122"/>
              </a:rPr>
              <a:t>。这</a:t>
            </a:r>
            <a:r>
              <a:rPr lang="zh-CN" altLang="en-US" dirty="0">
                <a:solidFill>
                  <a:schemeClr val="bg1"/>
                </a:solidFill>
                <a:latin typeface="微软雅黑" panose="020B0503020204020204" pitchFamily="34" charset="-122"/>
                <a:ea typeface="微软雅黑" panose="020B0503020204020204" pitchFamily="34" charset="-122"/>
              </a:rPr>
              <a:t>家书店成为具有体验色彩的特色</a:t>
            </a:r>
            <a:r>
              <a:rPr lang="zh-CN" altLang="en-US" dirty="0" smtClean="0">
                <a:solidFill>
                  <a:schemeClr val="bg1"/>
                </a:solidFill>
                <a:latin typeface="微软雅黑" panose="020B0503020204020204" pitchFamily="34" charset="-122"/>
                <a:ea typeface="微软雅黑" panose="020B0503020204020204" pitchFamily="34" charset="-122"/>
              </a:rPr>
              <a:t>书店。</a:t>
            </a:r>
            <a:r>
              <a:rPr lang="en-US" altLang="zh-CN" dirty="0" smtClean="0">
                <a:solidFill>
                  <a:schemeClr val="bg1"/>
                </a:solidFill>
                <a:latin typeface="微软雅黑" panose="020B0503020204020204" pitchFamily="34" charset="-122"/>
                <a:ea typeface="微软雅黑" panose="020B0503020204020204" pitchFamily="34" charset="-122"/>
              </a:rPr>
              <a:t>M </a:t>
            </a:r>
            <a:r>
              <a:rPr lang="zh-CN" altLang="en-US" dirty="0">
                <a:solidFill>
                  <a:schemeClr val="bg1"/>
                </a:solidFill>
                <a:latin typeface="微软雅黑" panose="020B0503020204020204" pitchFamily="34" charset="-122"/>
                <a:ea typeface="微软雅黑" panose="020B0503020204020204" pitchFamily="34" charset="-122"/>
              </a:rPr>
              <a:t>北欧生活概念馆</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不只是一个服装店</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还是一个多业态组合店</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业态涵盖服装</a:t>
            </a:r>
            <a:r>
              <a:rPr lang="zh-CN" altLang="en-US" dirty="0" smtClean="0">
                <a:solidFill>
                  <a:schemeClr val="bg1"/>
                </a:solidFill>
                <a:latin typeface="微软雅黑" panose="020B0503020204020204" pitchFamily="34" charset="-122"/>
                <a:ea typeface="微软雅黑" panose="020B0503020204020204" pitchFamily="34" charset="-122"/>
              </a:rPr>
              <a:t>、家居</a:t>
            </a:r>
            <a:r>
              <a:rPr lang="zh-CN" altLang="en-US" dirty="0">
                <a:solidFill>
                  <a:schemeClr val="bg1"/>
                </a:solidFill>
                <a:latin typeface="微软雅黑" panose="020B0503020204020204" pitchFamily="34" charset="-122"/>
                <a:ea typeface="微软雅黑" panose="020B0503020204020204" pitchFamily="34" charset="-122"/>
              </a:rPr>
              <a:t>用品</a:t>
            </a:r>
            <a:r>
              <a:rPr lang="zh-CN" altLang="en-US" dirty="0" smtClean="0">
                <a:solidFill>
                  <a:schemeClr val="bg1"/>
                </a:solidFill>
                <a:latin typeface="微软雅黑" panose="020B0503020204020204" pitchFamily="34" charset="-122"/>
                <a:ea typeface="微软雅黑" panose="020B0503020204020204" pitchFamily="34" charset="-122"/>
              </a:rPr>
              <a:t>、书</a:t>
            </a:r>
            <a:r>
              <a:rPr lang="zh-CN" altLang="en-US" dirty="0">
                <a:solidFill>
                  <a:schemeClr val="bg1"/>
                </a:solidFill>
                <a:latin typeface="微软雅黑" panose="020B0503020204020204" pitchFamily="34" charset="-122"/>
                <a:ea typeface="微软雅黑" panose="020B0503020204020204" pitchFamily="34" charset="-122"/>
              </a:rPr>
              <a:t>吧</a:t>
            </a:r>
            <a:r>
              <a:rPr lang="zh-CN" altLang="en-US" dirty="0" smtClean="0">
                <a:solidFill>
                  <a:schemeClr val="bg1"/>
                </a:solidFill>
                <a:latin typeface="微软雅黑" panose="020B0503020204020204" pitchFamily="34" charset="-122"/>
                <a:ea typeface="微软雅黑" panose="020B0503020204020204" pitchFamily="34" charset="-122"/>
              </a:rPr>
              <a:t>、咖啡</a:t>
            </a:r>
            <a:r>
              <a:rPr lang="zh-CN" altLang="en-US" dirty="0">
                <a:solidFill>
                  <a:schemeClr val="bg1"/>
                </a:solidFill>
                <a:latin typeface="微软雅黑" panose="020B0503020204020204" pitchFamily="34" charset="-122"/>
                <a:ea typeface="微软雅黑" panose="020B0503020204020204" pitchFamily="34" charset="-122"/>
              </a:rPr>
              <a:t>和艺廊</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丰富的跨界组合让消费者流连忘返。</a:t>
            </a:r>
          </a:p>
          <a:p>
            <a:pPr indent="457200" algn="just">
              <a:lnSpc>
                <a:spcPct val="120000"/>
              </a:lnSpc>
              <a:spcBef>
                <a:spcPct val="0"/>
              </a:spcBef>
            </a:pP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P164</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跨界模式的形式除了与互联网的融合和以上述案例为代表的业态组合跨界</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还</a:t>
            </a:r>
            <a:r>
              <a:rPr lang="zh-CN" altLang="en-US" dirty="0" smtClean="0">
                <a:solidFill>
                  <a:schemeClr val="bg1"/>
                </a:solidFill>
                <a:latin typeface="微软雅黑" panose="020B0503020204020204" pitchFamily="34" charset="-122"/>
                <a:ea typeface="微软雅黑" panose="020B0503020204020204" pitchFamily="34" charset="-122"/>
              </a:rPr>
              <a:t>应有功能</a:t>
            </a:r>
            <a:r>
              <a:rPr lang="zh-CN" altLang="en-US" dirty="0">
                <a:solidFill>
                  <a:schemeClr val="bg1"/>
                </a:solidFill>
                <a:latin typeface="微软雅黑" panose="020B0503020204020204" pitchFamily="34" charset="-122"/>
                <a:ea typeface="微软雅黑" panose="020B0503020204020204" pitchFamily="34" charset="-122"/>
              </a:rPr>
              <a:t>跨界</a:t>
            </a:r>
            <a:r>
              <a:rPr lang="zh-CN" altLang="en-US" dirty="0" smtClean="0">
                <a:solidFill>
                  <a:schemeClr val="bg1"/>
                </a:solidFill>
                <a:latin typeface="微软雅黑" panose="020B0503020204020204" pitchFamily="34" charset="-122"/>
                <a:ea typeface="微软雅黑" panose="020B0503020204020204" pitchFamily="34" charset="-122"/>
              </a:rPr>
              <a:t>、营销</a:t>
            </a:r>
            <a:r>
              <a:rPr lang="zh-CN" altLang="en-US" dirty="0">
                <a:solidFill>
                  <a:schemeClr val="bg1"/>
                </a:solidFill>
                <a:latin typeface="微软雅黑" panose="020B0503020204020204" pitchFamily="34" charset="-122"/>
                <a:ea typeface="微软雅黑" panose="020B0503020204020204" pitchFamily="34" charset="-122"/>
              </a:rPr>
              <a:t>跨界等更高层面</a:t>
            </a:r>
            <a:r>
              <a:rPr lang="zh-CN" altLang="en-US" dirty="0" smtClean="0">
                <a:solidFill>
                  <a:schemeClr val="bg1"/>
                </a:solidFill>
                <a:latin typeface="微软雅黑" panose="020B0503020204020204" pitchFamily="34" charset="-122"/>
                <a:ea typeface="微软雅黑" panose="020B0503020204020204" pitchFamily="34" charset="-122"/>
              </a:rPr>
              <a:t>、更</a:t>
            </a:r>
            <a:r>
              <a:rPr lang="zh-CN" altLang="en-US" dirty="0">
                <a:solidFill>
                  <a:schemeClr val="bg1"/>
                </a:solidFill>
                <a:latin typeface="微软雅黑" panose="020B0503020204020204" pitchFamily="34" charset="-122"/>
                <a:ea typeface="微软雅黑" panose="020B0503020204020204" pitchFamily="34" charset="-122"/>
              </a:rPr>
              <a:t>大范围的跨界</a:t>
            </a:r>
            <a:r>
              <a:rPr lang="zh-CN" altLang="en-US" dirty="0" smtClean="0">
                <a:solidFill>
                  <a:schemeClr val="bg1"/>
                </a:solidFill>
                <a:latin typeface="微软雅黑" panose="020B0503020204020204" pitchFamily="34" charset="-122"/>
                <a:ea typeface="微软雅黑" panose="020B0503020204020204" pitchFamily="34" charset="-122"/>
              </a:rPr>
              <a:t>。功能</a:t>
            </a:r>
            <a:r>
              <a:rPr lang="zh-CN" altLang="en-US" dirty="0">
                <a:solidFill>
                  <a:schemeClr val="bg1"/>
                </a:solidFill>
                <a:latin typeface="微软雅黑" panose="020B0503020204020204" pitchFamily="34" charset="-122"/>
                <a:ea typeface="微软雅黑" panose="020B0503020204020204" pitchFamily="34" charset="-122"/>
              </a:rPr>
              <a:t>跨界如购物中心里涵盖游乐</a:t>
            </a:r>
            <a:r>
              <a:rPr lang="zh-CN" altLang="en-US" dirty="0" smtClean="0">
                <a:solidFill>
                  <a:schemeClr val="bg1"/>
                </a:solidFill>
                <a:latin typeface="微软雅黑" panose="020B0503020204020204" pitchFamily="34" charset="-122"/>
                <a:ea typeface="微软雅黑" panose="020B0503020204020204" pitchFamily="34" charset="-122"/>
              </a:rPr>
              <a:t>、展览</a:t>
            </a:r>
            <a:r>
              <a:rPr lang="zh-CN" altLang="en-US" dirty="0">
                <a:solidFill>
                  <a:schemeClr val="bg1"/>
                </a:solidFill>
                <a:latin typeface="微软雅黑" panose="020B0503020204020204" pitchFamily="34" charset="-122"/>
                <a:ea typeface="微软雅黑" panose="020B0503020204020204" pitchFamily="34" charset="-122"/>
              </a:rPr>
              <a:t>与运动功能</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以增强购物中心的休闲体验功能</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营销跨界如商业和音乐的跨界</a:t>
            </a:r>
            <a:r>
              <a:rPr lang="zh-CN" altLang="en-US" dirty="0" smtClean="0">
                <a:solidFill>
                  <a:schemeClr val="bg1"/>
                </a:solidFill>
                <a:latin typeface="微软雅黑" panose="020B0503020204020204" pitchFamily="34" charset="-122"/>
                <a:ea typeface="微软雅黑" panose="020B0503020204020204" pitchFamily="34" charset="-122"/>
              </a:rPr>
              <a:t>组合</a:t>
            </a:r>
            <a:r>
              <a:rPr lang="zh-CN" altLang="en-US" dirty="0">
                <a:solidFill>
                  <a:schemeClr val="bg1"/>
                </a:solidFill>
                <a:latin typeface="微软雅黑" panose="020B0503020204020204" pitchFamily="34" charset="-122"/>
                <a:ea typeface="微软雅黑" panose="020B0503020204020204" pitchFamily="34" charset="-122"/>
              </a:rPr>
              <a:t>等。</a:t>
            </a:r>
          </a:p>
        </p:txBody>
      </p:sp>
    </p:spTree>
    <p:extLst>
      <p:ext uri="{BB962C8B-B14F-4D97-AF65-F5344CB8AC3E}">
        <p14:creationId xmlns:p14="http://schemas.microsoft.com/office/powerpoint/2010/main" val="9203612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7813380" y="419423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181350" y="2785851"/>
            <a:ext cx="5352629" cy="1938475"/>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了解产品创新的含义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了解服务创新的内涵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明确市场竞争策略的制定核心是什么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4.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掌握商业模式的创新途径</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5.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掌握企业文化创新的关键点。</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867990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第五</a:t>
            </a:r>
            <a:r>
              <a:rPr lang="zh-CN" altLang="en-US" sz="3200" b="1" dirty="0" smtClean="0">
                <a:solidFill>
                  <a:schemeClr val="accent1"/>
                </a:solidFill>
                <a:latin typeface="微软雅黑" pitchFamily="34" charset="-122"/>
                <a:ea typeface="微软雅黑" pitchFamily="34" charset="-122"/>
              </a:rPr>
              <a:t>节  企业</a:t>
            </a:r>
            <a:r>
              <a:rPr lang="zh-CN" altLang="en-US" sz="3200" b="1" dirty="0">
                <a:solidFill>
                  <a:schemeClr val="accent1"/>
                </a:solidFill>
                <a:latin typeface="微软雅黑" pitchFamily="34" charset="-122"/>
                <a:ea typeface="微软雅黑" pitchFamily="34" charset="-122"/>
              </a:rPr>
              <a:t>文化创新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39632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06</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765537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相关概念</a:t>
            </a: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6643" y="3086099"/>
            <a:ext cx="4063631"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84764" y="1334670"/>
            <a:ext cx="6096000" cy="4154984"/>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企业文化创新</a:t>
            </a:r>
            <a:r>
              <a:rPr lang="zh-CN" altLang="en-US" sz="2000" dirty="0">
                <a:solidFill>
                  <a:schemeClr val="tx1">
                    <a:lumMod val="75000"/>
                    <a:lumOff val="25000"/>
                  </a:schemeClr>
                </a:solidFill>
                <a:latin typeface="微软雅黑" pitchFamily="34" charset="-122"/>
                <a:ea typeface="微软雅黑" pitchFamily="34" charset="-122"/>
              </a:rPr>
              <a:t>即为了使企业的发展与环境相匹配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企业根据自身的性质特点形成体现企业共同</a:t>
            </a:r>
            <a:r>
              <a:rPr lang="zh-CN" altLang="en-US" sz="2000" dirty="0">
                <a:solidFill>
                  <a:schemeClr val="tx1">
                    <a:lumMod val="75000"/>
                    <a:lumOff val="25000"/>
                  </a:schemeClr>
                </a:solidFill>
                <a:latin typeface="微软雅黑" pitchFamily="34" charset="-122"/>
                <a:ea typeface="微软雅黑" pitchFamily="34" charset="-122"/>
              </a:rPr>
              <a:t>价值观</a:t>
            </a:r>
            <a:r>
              <a:rPr lang="zh-CN" altLang="en-US" sz="2000" dirty="0">
                <a:solidFill>
                  <a:schemeClr val="tx1">
                    <a:lumMod val="75000"/>
                    <a:lumOff val="25000"/>
                  </a:schemeClr>
                </a:solidFill>
                <a:latin typeface="微软雅黑" pitchFamily="34" charset="-122"/>
                <a:ea typeface="微软雅黑" pitchFamily="34" charset="-122"/>
              </a:rPr>
              <a:t>的企业文化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并不断创新和发展的过程</a:t>
            </a:r>
            <a:r>
              <a:rPr lang="zh-CN" altLang="en-US" sz="2000" dirty="0">
                <a:solidFill>
                  <a:schemeClr val="tx1">
                    <a:lumMod val="75000"/>
                    <a:lumOff val="25000"/>
                  </a:schemeClr>
                </a:solidFill>
                <a:latin typeface="微软雅黑" pitchFamily="34" charset="-122"/>
                <a:ea typeface="微软雅黑" pitchFamily="34" charset="-122"/>
              </a:rPr>
              <a:t>。</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文化包括核心层</a:t>
            </a:r>
            <a:r>
              <a:rPr lang="zh-CN" altLang="en-US" sz="2000" dirty="0" smtClean="0">
                <a:solidFill>
                  <a:schemeClr val="tx1">
                    <a:lumMod val="75000"/>
                    <a:lumOff val="25000"/>
                  </a:schemeClr>
                </a:solidFill>
                <a:latin typeface="微软雅黑" pitchFamily="34" charset="-122"/>
                <a:ea typeface="微软雅黑" pitchFamily="34" charset="-122"/>
              </a:rPr>
              <a:t>、制度</a:t>
            </a:r>
            <a:r>
              <a:rPr lang="zh-CN" altLang="en-US" sz="2000" dirty="0">
                <a:solidFill>
                  <a:schemeClr val="tx1">
                    <a:lumMod val="75000"/>
                    <a:lumOff val="25000"/>
                  </a:schemeClr>
                </a:solidFill>
                <a:latin typeface="微软雅黑" pitchFamily="34" charset="-122"/>
                <a:ea typeface="微软雅黑" pitchFamily="34" charset="-122"/>
              </a:rPr>
              <a:t>层和物质层三个</a:t>
            </a:r>
            <a:r>
              <a:rPr lang="zh-CN" altLang="en-US" sz="2000" dirty="0">
                <a:solidFill>
                  <a:schemeClr val="tx1">
                    <a:lumMod val="75000"/>
                    <a:lumOff val="25000"/>
                  </a:schemeClr>
                </a:solidFill>
                <a:latin typeface="微软雅黑" pitchFamily="34" charset="-122"/>
                <a:ea typeface="微软雅黑" pitchFamily="34" charset="-122"/>
              </a:rPr>
              <a:t>层面</a:t>
            </a:r>
            <a:r>
              <a:rPr lang="zh-CN" altLang="en-US" sz="2000" dirty="0">
                <a:solidFill>
                  <a:schemeClr val="tx1">
                    <a:lumMod val="75000"/>
                    <a:lumOff val="25000"/>
                  </a:schemeClr>
                </a:solidFill>
                <a:latin typeface="微软雅黑" pitchFamily="34" charset="-122"/>
                <a:ea typeface="微软雅黑" pitchFamily="34" charset="-122"/>
              </a:rPr>
              <a:t>的</a:t>
            </a:r>
            <a:r>
              <a:rPr lang="zh-CN" altLang="en-US" sz="2000" dirty="0">
                <a:solidFill>
                  <a:schemeClr val="tx1">
                    <a:lumMod val="75000"/>
                    <a:lumOff val="25000"/>
                  </a:schemeClr>
                </a:solidFill>
                <a:latin typeface="微软雅黑" pitchFamily="34" charset="-122"/>
                <a:ea typeface="微软雅黑" pitchFamily="34" charset="-122"/>
              </a:rPr>
              <a:t>创新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核心层就是企业文化的核心理念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包括核心价值观</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精神</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宗旨</a:t>
            </a:r>
            <a:r>
              <a:rPr lang="zh-CN" altLang="en-US" sz="2000" dirty="0" smtClean="0">
                <a:solidFill>
                  <a:schemeClr val="tx1">
                    <a:lumMod val="75000"/>
                    <a:lumOff val="25000"/>
                  </a:schemeClr>
                </a:solidFill>
                <a:latin typeface="微软雅黑" pitchFamily="34" charset="-122"/>
                <a:ea typeface="微软雅黑" pitchFamily="34" charset="-122"/>
              </a:rPr>
              <a:t>、管理方针和</a:t>
            </a:r>
            <a:r>
              <a:rPr lang="zh-CN" altLang="en-US" sz="2000" dirty="0">
                <a:solidFill>
                  <a:schemeClr val="tx1">
                    <a:lumMod val="75000"/>
                    <a:lumOff val="25000"/>
                  </a:schemeClr>
                </a:solidFill>
                <a:latin typeface="微软雅黑" pitchFamily="34" charset="-122"/>
                <a:ea typeface="微软雅黑" pitchFamily="34" charset="-122"/>
              </a:rPr>
              <a:t>理念等</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制度</a:t>
            </a:r>
            <a:r>
              <a:rPr lang="zh-CN" altLang="en-US" sz="2000" dirty="0">
                <a:solidFill>
                  <a:schemeClr val="tx1">
                    <a:lumMod val="75000"/>
                    <a:lumOff val="25000"/>
                  </a:schemeClr>
                </a:solidFill>
                <a:latin typeface="微软雅黑" pitchFamily="34" charset="-122"/>
                <a:ea typeface="微软雅黑" pitchFamily="34" charset="-122"/>
              </a:rPr>
              <a:t>层的创新应该高度关注和人相关的制度设计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通过制度的执行去贯彻企业文化</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做到</a:t>
            </a:r>
            <a:r>
              <a:rPr lang="zh-CN" altLang="en-US" sz="2000" dirty="0">
                <a:solidFill>
                  <a:schemeClr val="tx1">
                    <a:lumMod val="75000"/>
                    <a:lumOff val="25000"/>
                  </a:schemeClr>
                </a:solidFill>
                <a:latin typeface="微软雅黑" pitchFamily="34" charset="-122"/>
                <a:ea typeface="微软雅黑" pitchFamily="34" charset="-122"/>
              </a:rPr>
              <a:t>固化于制。</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物质层的创新需要关注各类传播和载体的表现力和吸引力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要让企业文化真正落地</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做到</a:t>
            </a:r>
            <a:r>
              <a:rPr lang="zh-CN" altLang="en-US" sz="2000" dirty="0">
                <a:solidFill>
                  <a:schemeClr val="tx1">
                    <a:lumMod val="75000"/>
                    <a:lumOff val="25000"/>
                  </a:schemeClr>
                </a:solidFill>
                <a:latin typeface="微软雅黑" pitchFamily="34" charset="-122"/>
                <a:ea typeface="微软雅黑" pitchFamily="34" charset="-122"/>
              </a:rPr>
              <a:t>外化于行。</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359292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536700"/>
            <a:ext cx="527050" cy="41572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1574489"/>
            <a:ext cx="665297" cy="409342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L </a:t>
            </a:r>
            <a:endParaRPr lang="en-US" altLang="zh-CN" sz="2000" dirty="0" smtClean="0">
              <a:solidFill>
                <a:schemeClr val="bg1"/>
              </a:solidFill>
              <a:latin typeface="微软雅黑" panose="020B0503020204020204" pitchFamily="34" charset="-122"/>
              <a:ea typeface="微软雅黑" panose="020B0503020204020204" pitchFamily="34" charset="-122"/>
            </a:endParaRPr>
          </a:p>
          <a:p>
            <a:r>
              <a:rPr lang="zh-CN" altLang="en-US" sz="2000" dirty="0" smtClean="0">
                <a:solidFill>
                  <a:schemeClr val="bg1"/>
                </a:solidFill>
                <a:latin typeface="微软雅黑" panose="020B0503020204020204" pitchFamily="34" charset="-122"/>
                <a:ea typeface="微软雅黑" panose="020B0503020204020204" pitchFamily="34" charset="-122"/>
              </a:rPr>
              <a:t>国企 </a:t>
            </a:r>
            <a:r>
              <a:rPr lang="zh-CN" altLang="en-US" sz="2000" dirty="0">
                <a:solidFill>
                  <a:schemeClr val="bg1"/>
                </a:solidFill>
                <a:latin typeface="微软雅黑" panose="020B0503020204020204" pitchFamily="34" charset="-122"/>
                <a:ea typeface="微软雅黑" panose="020B0503020204020204" pitchFamily="34" charset="-122"/>
              </a:rPr>
              <a:t>“六心” 文化建设与落实</a:t>
            </a:r>
          </a:p>
        </p:txBody>
      </p:sp>
      <p:sp>
        <p:nvSpPr>
          <p:cNvPr id="29" name="矩形 28"/>
          <p:cNvSpPr/>
          <p:nvPr/>
        </p:nvSpPr>
        <p:spPr>
          <a:xfrm>
            <a:off x="3225006" y="1813093"/>
            <a:ext cx="7627144" cy="374871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en-US" altLang="zh-CN" dirty="0">
                <a:solidFill>
                  <a:schemeClr val="bg1"/>
                </a:solidFill>
                <a:latin typeface="微软雅黑" panose="020B0503020204020204" pitchFamily="34" charset="-122"/>
                <a:ea typeface="微软雅黑" panose="020B0503020204020204" pitchFamily="34" charset="-122"/>
              </a:rPr>
              <a:t>2013 </a:t>
            </a:r>
            <a:r>
              <a:rPr lang="zh-CN" altLang="en-US" dirty="0">
                <a:solidFill>
                  <a:schemeClr val="bg1"/>
                </a:solidFill>
                <a:latin typeface="微软雅黑" panose="020B0503020204020204" pitchFamily="34" charset="-122"/>
                <a:ea typeface="微软雅黑" panose="020B0503020204020204" pitchFamily="34" charset="-122"/>
              </a:rPr>
              <a:t>年</a:t>
            </a:r>
            <a:r>
              <a:rPr lang="en-US" altLang="zh-CN" dirty="0">
                <a:solidFill>
                  <a:schemeClr val="bg1"/>
                </a:solidFill>
                <a:latin typeface="微软雅黑" panose="020B0503020204020204" pitchFamily="34" charset="-122"/>
                <a:ea typeface="微软雅黑" panose="020B0503020204020204" pitchFamily="34" charset="-122"/>
              </a:rPr>
              <a:t>, L </a:t>
            </a:r>
            <a:r>
              <a:rPr lang="zh-CN" altLang="en-US" dirty="0">
                <a:solidFill>
                  <a:schemeClr val="bg1"/>
                </a:solidFill>
                <a:latin typeface="微软雅黑" panose="020B0503020204020204" pitchFamily="34" charset="-122"/>
                <a:ea typeface="微软雅黑" panose="020B0503020204020204" pitchFamily="34" charset="-122"/>
              </a:rPr>
              <a:t>国企通过开展员工访谈</a:t>
            </a:r>
            <a:r>
              <a:rPr lang="zh-CN" altLang="en-US" dirty="0" smtClean="0">
                <a:solidFill>
                  <a:schemeClr val="bg1"/>
                </a:solidFill>
                <a:latin typeface="微软雅黑" panose="020B0503020204020204" pitchFamily="34" charset="-122"/>
                <a:ea typeface="微软雅黑" panose="020B0503020204020204" pitchFamily="34" charset="-122"/>
              </a:rPr>
              <a:t>、定性</a:t>
            </a:r>
            <a:r>
              <a:rPr lang="zh-CN" altLang="en-US" dirty="0">
                <a:solidFill>
                  <a:schemeClr val="bg1"/>
                </a:solidFill>
                <a:latin typeface="微软雅黑" panose="020B0503020204020204" pitchFamily="34" charset="-122"/>
                <a:ea typeface="微软雅黑" panose="020B0503020204020204" pitchFamily="34" charset="-122"/>
              </a:rPr>
              <a:t>资料研究</a:t>
            </a:r>
            <a:r>
              <a:rPr lang="zh-CN" altLang="en-US" dirty="0" smtClean="0">
                <a:solidFill>
                  <a:schemeClr val="bg1"/>
                </a:solidFill>
                <a:latin typeface="微软雅黑" panose="020B0503020204020204" pitchFamily="34" charset="-122"/>
                <a:ea typeface="微软雅黑" panose="020B0503020204020204" pitchFamily="34" charset="-122"/>
              </a:rPr>
              <a:t>、概念</a:t>
            </a:r>
            <a:r>
              <a:rPr lang="zh-CN" altLang="en-US" dirty="0">
                <a:solidFill>
                  <a:schemeClr val="bg1"/>
                </a:solidFill>
                <a:latin typeface="微软雅黑" panose="020B0503020204020204" pitchFamily="34" charset="-122"/>
                <a:ea typeface="微软雅黑" panose="020B0503020204020204" pitchFamily="34" charset="-122"/>
              </a:rPr>
              <a:t>提炼等工作</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明确了 </a:t>
            </a:r>
            <a:r>
              <a:rPr lang="en-US" altLang="zh-CN" dirty="0">
                <a:solidFill>
                  <a:schemeClr val="bg1"/>
                </a:solidFill>
                <a:latin typeface="微软雅黑" panose="020B0503020204020204" pitchFamily="34" charset="-122"/>
                <a:ea typeface="微软雅黑" panose="020B0503020204020204" pitchFamily="34" charset="-122"/>
              </a:rPr>
              <a:t>L </a:t>
            </a:r>
            <a:r>
              <a:rPr lang="zh-CN" altLang="en-US" dirty="0" smtClean="0">
                <a:solidFill>
                  <a:schemeClr val="bg1"/>
                </a:solidFill>
                <a:latin typeface="微软雅黑" panose="020B0503020204020204" pitchFamily="34" charset="-122"/>
                <a:ea typeface="微软雅黑" panose="020B0503020204020204" pitchFamily="34" charset="-122"/>
              </a:rPr>
              <a:t>国企的</a:t>
            </a:r>
            <a:r>
              <a:rPr lang="zh-CN" altLang="en-US" dirty="0">
                <a:solidFill>
                  <a:schemeClr val="bg1"/>
                </a:solidFill>
                <a:latin typeface="微软雅黑" panose="020B0503020204020204" pitchFamily="34" charset="-122"/>
                <a:ea typeface="微软雅黑" panose="020B0503020204020204" pitchFamily="34" charset="-122"/>
              </a:rPr>
              <a:t>基本价值理念</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并形成了 </a:t>
            </a:r>
            <a:r>
              <a:rPr lang="en-US" altLang="zh-CN" dirty="0">
                <a:solidFill>
                  <a:schemeClr val="bg1"/>
                </a:solidFill>
                <a:latin typeface="微软雅黑" panose="020B0503020204020204" pitchFamily="34" charset="-122"/>
                <a:ea typeface="微软雅黑" panose="020B0503020204020204" pitchFamily="34" charset="-122"/>
              </a:rPr>
              <a:t>L </a:t>
            </a:r>
            <a:r>
              <a:rPr lang="zh-CN" altLang="en-US" dirty="0">
                <a:solidFill>
                  <a:schemeClr val="bg1"/>
                </a:solidFill>
                <a:latin typeface="微软雅黑" panose="020B0503020204020204" pitchFamily="34" charset="-122"/>
                <a:ea typeface="微软雅黑" panose="020B0503020204020204" pitchFamily="34" charset="-122"/>
              </a:rPr>
              <a:t>国企包含精神文化体系</a:t>
            </a:r>
            <a:r>
              <a:rPr lang="zh-CN" altLang="en-US" dirty="0" smtClean="0">
                <a:solidFill>
                  <a:schemeClr val="bg1"/>
                </a:solidFill>
                <a:latin typeface="微软雅黑" panose="020B0503020204020204" pitchFamily="34" charset="-122"/>
                <a:ea typeface="微软雅黑" panose="020B0503020204020204" pitchFamily="34" charset="-122"/>
              </a:rPr>
              <a:t>、行为</a:t>
            </a:r>
            <a:r>
              <a:rPr lang="zh-CN" altLang="en-US" dirty="0">
                <a:solidFill>
                  <a:schemeClr val="bg1"/>
                </a:solidFill>
                <a:latin typeface="微软雅黑" panose="020B0503020204020204" pitchFamily="34" charset="-122"/>
                <a:ea typeface="微软雅黑" panose="020B0503020204020204" pitchFamily="34" charset="-122"/>
              </a:rPr>
              <a:t>文化体系和器物文化体系的</a:t>
            </a:r>
            <a:r>
              <a:rPr lang="zh-CN" altLang="en-US" dirty="0" smtClean="0">
                <a:solidFill>
                  <a:schemeClr val="bg1"/>
                </a:solidFill>
                <a:latin typeface="微软雅黑" panose="020B0503020204020204" pitchFamily="34" charset="-122"/>
                <a:ea typeface="微软雅黑" panose="020B0503020204020204" pitchFamily="34" charset="-122"/>
              </a:rPr>
              <a:t>企业</a:t>
            </a:r>
            <a:r>
              <a:rPr lang="zh-CN" altLang="en-US" dirty="0">
                <a:solidFill>
                  <a:schemeClr val="bg1"/>
                </a:solidFill>
                <a:latin typeface="微软雅黑" panose="020B0503020204020204" pitchFamily="34" charset="-122"/>
                <a:ea typeface="微软雅黑" panose="020B0503020204020204" pitchFamily="34" charset="-122"/>
              </a:rPr>
              <a:t>文化系统</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L </a:t>
            </a:r>
            <a:r>
              <a:rPr lang="zh-CN" altLang="en-US" dirty="0">
                <a:solidFill>
                  <a:schemeClr val="bg1"/>
                </a:solidFill>
                <a:latin typeface="微软雅黑" panose="020B0503020204020204" pitchFamily="34" charset="-122"/>
                <a:ea typeface="微软雅黑" panose="020B0503020204020204" pitchFamily="34" charset="-122"/>
              </a:rPr>
              <a:t>国企的企业文化</a:t>
            </a:r>
            <a:r>
              <a:rPr lang="zh-CN" altLang="en-US" dirty="0" smtClean="0">
                <a:solidFill>
                  <a:schemeClr val="bg1"/>
                </a:solidFill>
                <a:latin typeface="微软雅黑" panose="020B0503020204020204" pitchFamily="34" charset="-122"/>
                <a:ea typeface="微软雅黑" panose="020B0503020204020204" pitchFamily="34" charset="-122"/>
              </a:rPr>
              <a:t>是“六心”</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即“</a:t>
            </a:r>
            <a:r>
              <a:rPr lang="zh-CN" altLang="en-US" dirty="0">
                <a:solidFill>
                  <a:schemeClr val="bg1"/>
                </a:solidFill>
                <a:latin typeface="微软雅黑" panose="020B0503020204020204" pitchFamily="34" charset="-122"/>
                <a:ea typeface="微软雅黑" panose="020B0503020204020204" pitchFamily="34" charset="-122"/>
              </a:rPr>
              <a:t>用心</a:t>
            </a:r>
            <a:r>
              <a:rPr lang="zh-CN" altLang="en-US" dirty="0" smtClean="0">
                <a:solidFill>
                  <a:schemeClr val="bg1"/>
                </a:solidFill>
                <a:latin typeface="微软雅黑" panose="020B0503020204020204" pitchFamily="34" charset="-122"/>
                <a:ea typeface="微软雅黑" panose="020B0503020204020204" pitchFamily="34" charset="-122"/>
              </a:rPr>
              <a:t>、诚心、信心、聚</a:t>
            </a:r>
            <a:r>
              <a:rPr lang="zh-CN" altLang="en-US" dirty="0">
                <a:solidFill>
                  <a:schemeClr val="bg1"/>
                </a:solidFill>
                <a:latin typeface="微软雅黑" panose="020B0503020204020204" pitchFamily="34" charset="-122"/>
                <a:ea typeface="微软雅黑" panose="020B0503020204020204" pitchFamily="34" charset="-122"/>
              </a:rPr>
              <a:t>心</a:t>
            </a:r>
            <a:r>
              <a:rPr lang="zh-CN" altLang="en-US" dirty="0" smtClean="0">
                <a:solidFill>
                  <a:schemeClr val="bg1"/>
                </a:solidFill>
                <a:latin typeface="微软雅黑" panose="020B0503020204020204" pitchFamily="34" charset="-122"/>
                <a:ea typeface="微软雅黑" panose="020B0503020204020204" pitchFamily="34" charset="-122"/>
              </a:rPr>
              <a:t>、真心、爱心</a:t>
            </a:r>
            <a:r>
              <a:rPr lang="zh-CN" altLang="en-US" dirty="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P165-166</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zh-CN" altLang="en-US" dirty="0">
                <a:solidFill>
                  <a:schemeClr val="bg1"/>
                </a:solidFill>
                <a:latin typeface="微软雅黑" panose="020B0503020204020204" pitchFamily="34" charset="-122"/>
                <a:ea typeface="微软雅黑" panose="020B0503020204020204" pitchFamily="34" charset="-122"/>
              </a:rPr>
              <a:t>企业文化的建没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关键是落实</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而不是嘴上说说</a:t>
            </a:r>
            <a:r>
              <a:rPr lang="zh-CN" altLang="en-US" dirty="0" smtClean="0">
                <a:solidFill>
                  <a:schemeClr val="bg1"/>
                </a:solidFill>
                <a:latin typeface="微软雅黑" panose="020B0503020204020204" pitchFamily="34" charset="-122"/>
                <a:ea typeface="微软雅黑" panose="020B0503020204020204" pitchFamily="34" charset="-122"/>
              </a:rPr>
              <a:t>、纸</a:t>
            </a:r>
            <a:r>
              <a:rPr lang="zh-CN" altLang="en-US" dirty="0">
                <a:solidFill>
                  <a:schemeClr val="bg1"/>
                </a:solidFill>
                <a:latin typeface="微软雅黑" panose="020B0503020204020204" pitchFamily="34" charset="-122"/>
                <a:ea typeface="微软雅黑" panose="020B0503020204020204" pitchFamily="34" charset="-122"/>
              </a:rPr>
              <a:t>上写写</a:t>
            </a:r>
            <a:r>
              <a:rPr lang="zh-CN" altLang="en-US" dirty="0" smtClean="0">
                <a:solidFill>
                  <a:schemeClr val="bg1"/>
                </a:solidFill>
                <a:latin typeface="微软雅黑" panose="020B0503020204020204" pitchFamily="34" charset="-122"/>
                <a:ea typeface="微软雅黑" panose="020B0503020204020204" pitchFamily="34" charset="-122"/>
              </a:rPr>
              <a:t>、墙</a:t>
            </a:r>
            <a:r>
              <a:rPr lang="zh-CN" altLang="en-US" dirty="0">
                <a:solidFill>
                  <a:schemeClr val="bg1"/>
                </a:solidFill>
                <a:latin typeface="微软雅黑" panose="020B0503020204020204" pitchFamily="34" charset="-122"/>
                <a:ea typeface="微软雅黑" panose="020B0503020204020204" pitchFamily="34" charset="-122"/>
              </a:rPr>
              <a:t>上挂挂。 企业文化应从抽象到具体</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保证企业文化的落实</a:t>
            </a:r>
            <a:r>
              <a:rPr lang="zh-CN" altLang="en-US" dirty="0" smtClean="0">
                <a:solidFill>
                  <a:schemeClr val="bg1"/>
                </a:solidFill>
                <a:latin typeface="微软雅黑" panose="020B0503020204020204" pitchFamily="34" charset="-122"/>
                <a:ea typeface="微软雅黑" panose="020B0503020204020204" pitchFamily="34" charset="-122"/>
              </a:rPr>
              <a:t>。例如</a:t>
            </a:r>
            <a:r>
              <a:rPr lang="zh-CN" altLang="en-US" dirty="0">
                <a:solidFill>
                  <a:schemeClr val="bg1"/>
                </a:solidFill>
                <a:latin typeface="微软雅黑" panose="020B0503020204020204" pitchFamily="34" charset="-122"/>
                <a:ea typeface="微软雅黑" panose="020B0503020204020204" pitchFamily="34" charset="-122"/>
              </a:rPr>
              <a:t>所有企业都讲诚信</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但诚信的标准是什么</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工作</a:t>
            </a:r>
            <a:r>
              <a:rPr lang="zh-CN" altLang="en-US" dirty="0">
                <a:solidFill>
                  <a:schemeClr val="bg1"/>
                </a:solidFill>
                <a:latin typeface="微软雅黑" panose="020B0503020204020204" pitchFamily="34" charset="-122"/>
                <a:ea typeface="微软雅黑" panose="020B0503020204020204" pitchFamily="34" charset="-122"/>
              </a:rPr>
              <a:t>中要怎样做才能符合诚信的要求</a:t>
            </a:r>
            <a:r>
              <a:rPr lang="en-US" altLang="zh-CN" dirty="0">
                <a:solidFill>
                  <a:schemeClr val="bg1"/>
                </a:solidFill>
                <a:latin typeface="微软雅黑" panose="020B0503020204020204" pitchFamily="34" charset="-122"/>
                <a:ea typeface="微软雅黑" panose="020B0503020204020204" pitchFamily="34" charset="-122"/>
              </a:rPr>
              <a:t>? L </a:t>
            </a:r>
            <a:r>
              <a:rPr lang="zh-CN" altLang="en-US" dirty="0">
                <a:solidFill>
                  <a:schemeClr val="bg1"/>
                </a:solidFill>
                <a:latin typeface="微软雅黑" panose="020B0503020204020204" pitchFamily="34" charset="-122"/>
                <a:ea typeface="微软雅黑" panose="020B0503020204020204" pitchFamily="34" charset="-122"/>
              </a:rPr>
              <a:t>国企通过主题活动来挖掘典型</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使这些典型成为</a:t>
            </a:r>
            <a:r>
              <a:rPr lang="zh-CN" altLang="en-US" dirty="0" smtClean="0">
                <a:solidFill>
                  <a:schemeClr val="bg1"/>
                </a:solidFill>
                <a:latin typeface="微软雅黑" panose="020B0503020204020204" pitchFamily="34" charset="-122"/>
                <a:ea typeface="微软雅黑" panose="020B0503020204020204" pitchFamily="34" charset="-122"/>
              </a:rPr>
              <a:t>员工</a:t>
            </a:r>
            <a:r>
              <a:rPr lang="zh-CN" altLang="en-US" dirty="0">
                <a:solidFill>
                  <a:schemeClr val="bg1"/>
                </a:solidFill>
                <a:latin typeface="微软雅黑" panose="020B0503020204020204" pitchFamily="34" charset="-122"/>
                <a:ea typeface="微软雅黑" panose="020B0503020204020204" pitchFamily="34" charset="-122"/>
              </a:rPr>
              <a:t>践行企业文化的模范</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通过一系列宣传和培训活动将企业文化落到实处</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使企业文化</a:t>
            </a:r>
            <a:r>
              <a:rPr lang="zh-CN" altLang="en-US" dirty="0" smtClean="0">
                <a:solidFill>
                  <a:schemeClr val="bg1"/>
                </a:solidFill>
                <a:latin typeface="微软雅黑" panose="020B0503020204020204" pitchFamily="34" charset="-122"/>
                <a:ea typeface="微软雅黑" panose="020B0503020204020204" pitchFamily="34" charset="-122"/>
              </a:rPr>
              <a:t>从抽象</a:t>
            </a:r>
            <a:r>
              <a:rPr lang="zh-CN" altLang="en-US" dirty="0">
                <a:solidFill>
                  <a:schemeClr val="bg1"/>
                </a:solidFill>
                <a:latin typeface="微软雅黑" panose="020B0503020204020204" pitchFamily="34" charset="-122"/>
                <a:ea typeface="微软雅黑" panose="020B0503020204020204" pitchFamily="34" charset="-122"/>
              </a:rPr>
              <a:t>到具体</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让企业文化内化于心</a:t>
            </a:r>
            <a:r>
              <a:rPr lang="zh-CN" altLang="en-US" dirty="0" smtClean="0">
                <a:solidFill>
                  <a:schemeClr val="bg1"/>
                </a:solidFill>
                <a:latin typeface="微软雅黑" panose="020B0503020204020204" pitchFamily="34" charset="-122"/>
                <a:ea typeface="微软雅黑" panose="020B0503020204020204" pitchFamily="34" charset="-122"/>
              </a:rPr>
              <a:t>、外</a:t>
            </a:r>
            <a:r>
              <a:rPr lang="zh-CN" altLang="en-US" dirty="0">
                <a:solidFill>
                  <a:schemeClr val="bg1"/>
                </a:solidFill>
                <a:latin typeface="微软雅黑" panose="020B0503020204020204" pitchFamily="34" charset="-122"/>
                <a:ea typeface="微软雅黑" panose="020B0503020204020204" pitchFamily="34" charset="-122"/>
              </a:rPr>
              <a:t>化于行。</a:t>
            </a:r>
          </a:p>
        </p:txBody>
      </p:sp>
    </p:spTree>
    <p:extLst>
      <p:ext uri="{BB962C8B-B14F-4D97-AF65-F5344CB8AC3E}">
        <p14:creationId xmlns:p14="http://schemas.microsoft.com/office/powerpoint/2010/main" val="15862277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9"/>
          <p:cNvSpPr txBox="1"/>
          <p:nvPr/>
        </p:nvSpPr>
        <p:spPr>
          <a:xfrm>
            <a:off x="840784" y="203271"/>
            <a:ext cx="79285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相关案例及分析</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053306" y="1029368"/>
            <a:ext cx="10103644" cy="500313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rgbClr val="0070C0"/>
              </a:solidFill>
              <a:latin typeface="inpin heiti" panose="00000500000000000000" pitchFamily="2" charset="-122"/>
              <a:ea typeface="inpin heiti" panose="00000500000000000000" pitchFamily="2" charset="-122"/>
              <a:sym typeface="inpin heiti" panose="00000500000000000000" pitchFamily="2" charset="-122"/>
            </a:endParaRPr>
          </a:p>
        </p:txBody>
      </p:sp>
      <p:cxnSp>
        <p:nvCxnSpPr>
          <p:cNvPr id="25" name="直接连接符 24"/>
          <p:cNvCxnSpPr/>
          <p:nvPr/>
        </p:nvCxnSpPr>
        <p:spPr>
          <a:xfrm>
            <a:off x="3040856" y="2012639"/>
            <a:ext cx="0" cy="304262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20006" y="1428439"/>
            <a:ext cx="553998" cy="1015663"/>
          </a:xfrm>
          <a:prstGeom prst="rect">
            <a:avLst/>
          </a:prstGeom>
        </p:spPr>
        <p:txBody>
          <a:bodyPr vert="eaVert"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bg1"/>
                </a:solidFill>
                <a:latin typeface="微软雅黑" panose="020B0503020204020204" pitchFamily="34" charset="-122"/>
                <a:ea typeface="微软雅黑" panose="020B0503020204020204" pitchFamily="34" charset="-122"/>
              </a:rPr>
              <a:t>小</a:t>
            </a:r>
            <a:r>
              <a:rPr lang="zh-CN" altLang="zh-CN" sz="2400" b="1" dirty="0" smtClean="0">
                <a:solidFill>
                  <a:schemeClr val="bg1"/>
                </a:solidFill>
                <a:latin typeface="微软雅黑" panose="020B0503020204020204" pitchFamily="34" charset="-122"/>
                <a:ea typeface="微软雅黑" panose="020B0503020204020204" pitchFamily="34" charset="-122"/>
              </a:rPr>
              <a:t>案例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2266156" y="1536700"/>
            <a:ext cx="527050" cy="415729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nvSpPr>
        <p:spPr>
          <a:xfrm>
            <a:off x="2304982" y="1720539"/>
            <a:ext cx="665297" cy="37856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chemeClr val="bg1"/>
                </a:solidFill>
                <a:latin typeface="微软雅黑" panose="020B0503020204020204" pitchFamily="34" charset="-122"/>
                <a:ea typeface="微软雅黑" panose="020B0503020204020204" pitchFamily="34" charset="-122"/>
              </a:rPr>
              <a:t>W </a:t>
            </a:r>
            <a:r>
              <a:rPr lang="zh-CN" altLang="en-US" sz="2000" dirty="0">
                <a:solidFill>
                  <a:schemeClr val="bg1"/>
                </a:solidFill>
                <a:latin typeface="微软雅黑" panose="020B0503020204020204" pitchFamily="34" charset="-122"/>
                <a:ea typeface="微软雅黑" panose="020B0503020204020204" pitchFamily="34" charset="-122"/>
              </a:rPr>
              <a:t>公司</a:t>
            </a:r>
            <a:r>
              <a:rPr lang="en-US" altLang="zh-CN" sz="2000" dirty="0">
                <a:solidFill>
                  <a:schemeClr val="bg1"/>
                </a:solidFill>
                <a:latin typeface="微软雅黑" panose="020B0503020204020204" pitchFamily="34" charset="-122"/>
                <a:ea typeface="微软雅黑" panose="020B0503020204020204" pitchFamily="34" charset="-122"/>
              </a:rPr>
              <a:t>: </a:t>
            </a:r>
            <a:r>
              <a:rPr lang="zh-CN" altLang="en-US" sz="2000" dirty="0">
                <a:solidFill>
                  <a:schemeClr val="bg1"/>
                </a:solidFill>
                <a:latin typeface="微软雅黑" panose="020B0503020204020204" pitchFamily="34" charset="-122"/>
                <a:ea typeface="微软雅黑" panose="020B0503020204020204" pitchFamily="34" charset="-122"/>
              </a:rPr>
              <a:t>创造健康丰盛的人生</a:t>
            </a:r>
          </a:p>
        </p:txBody>
      </p:sp>
      <p:sp>
        <p:nvSpPr>
          <p:cNvPr id="29" name="矩形 28"/>
          <p:cNvSpPr/>
          <p:nvPr/>
        </p:nvSpPr>
        <p:spPr>
          <a:xfrm>
            <a:off x="3225006" y="1978193"/>
            <a:ext cx="7627144" cy="308392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457200" algn="just">
              <a:lnSpc>
                <a:spcPct val="120000"/>
              </a:lnSpc>
              <a:spcBef>
                <a:spcPct val="0"/>
              </a:spcBef>
            </a:pPr>
            <a:r>
              <a:rPr lang="en-US" altLang="zh-CN" dirty="0">
                <a:solidFill>
                  <a:schemeClr val="bg1"/>
                </a:solidFill>
                <a:latin typeface="微软雅黑" panose="020B0503020204020204" pitchFamily="34" charset="-122"/>
                <a:ea typeface="微软雅黑" panose="020B0503020204020204" pitchFamily="34" charset="-122"/>
              </a:rPr>
              <a:t>W </a:t>
            </a:r>
            <a:r>
              <a:rPr lang="zh-CN" altLang="en-US" dirty="0">
                <a:solidFill>
                  <a:schemeClr val="bg1"/>
                </a:solidFill>
                <a:latin typeface="微软雅黑" panose="020B0503020204020204" pitchFamily="34" charset="-122"/>
                <a:ea typeface="微软雅黑" panose="020B0503020204020204" pitchFamily="34" charset="-122"/>
              </a:rPr>
              <a:t>公司的核心价值观是创造健康丰盛的人生</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为将这一核心价值观落实到实处</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公司倡导</a:t>
            </a:r>
            <a:r>
              <a:rPr lang="zh-CN" altLang="en-US" dirty="0">
                <a:solidFill>
                  <a:schemeClr val="bg1"/>
                </a:solidFill>
                <a:latin typeface="微软雅黑" panose="020B0503020204020204" pitchFamily="34" charset="-122"/>
                <a:ea typeface="微软雅黑" panose="020B0503020204020204" pitchFamily="34" charset="-122"/>
              </a:rPr>
              <a:t>健康运动</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提高员工的健康水平</a:t>
            </a:r>
            <a:r>
              <a:rPr lang="zh-CN" altLang="en-US" dirty="0" smtClean="0">
                <a:solidFill>
                  <a:schemeClr val="bg1"/>
                </a:solidFill>
                <a:latin typeface="微软雅黑" panose="020B0503020204020204" pitchFamily="34" charset="-122"/>
                <a:ea typeface="微软雅黑" panose="020B0503020204020204" pitchFamily="34" charset="-122"/>
              </a:rPr>
              <a:t>。每年年底</a:t>
            </a:r>
            <a:r>
              <a:rPr lang="en-US" altLang="zh-CN" dirty="0">
                <a:solidFill>
                  <a:schemeClr val="bg1"/>
                </a:solidFill>
                <a:latin typeface="微软雅黑" panose="020B0503020204020204" pitchFamily="34" charset="-122"/>
                <a:ea typeface="微软雅黑" panose="020B0503020204020204" pitchFamily="34" charset="-122"/>
              </a:rPr>
              <a:t>, W </a:t>
            </a:r>
            <a:r>
              <a:rPr lang="zh-CN" altLang="en-US" dirty="0">
                <a:solidFill>
                  <a:schemeClr val="bg1"/>
                </a:solidFill>
                <a:latin typeface="微软雅黑" panose="020B0503020204020204" pitchFamily="34" charset="-122"/>
                <a:ea typeface="微软雅黑" panose="020B0503020204020204" pitchFamily="34" charset="-122"/>
              </a:rPr>
              <a:t>公司会对全体员工进行体质测试</a:t>
            </a:r>
            <a:r>
              <a:rPr lang="en-US" altLang="zh-CN" dirty="0">
                <a:solidFill>
                  <a:schemeClr val="bg1"/>
                </a:solidFill>
                <a:latin typeface="微软雅黑" panose="020B0503020204020204" pitchFamily="34" charset="-122"/>
                <a:ea typeface="微软雅黑" panose="020B0503020204020204" pitchFamily="34" charset="-122"/>
              </a:rPr>
              <a:t>, </a:t>
            </a:r>
            <a:r>
              <a:rPr lang="en-US" altLang="zh-CN" dirty="0" smtClean="0">
                <a:solidFill>
                  <a:schemeClr val="bg1"/>
                </a:solidFill>
                <a:latin typeface="微软雅黑" panose="020B0503020204020204" pitchFamily="34" charset="-122"/>
                <a:ea typeface="微软雅黑" panose="020B0503020204020204" pitchFamily="34" charset="-122"/>
              </a:rPr>
              <a:t>W</a:t>
            </a:r>
            <a:r>
              <a:rPr lang="zh-CN" altLang="en-US" dirty="0" smtClean="0">
                <a:solidFill>
                  <a:schemeClr val="bg1"/>
                </a:solidFill>
                <a:latin typeface="微软雅黑" panose="020B0503020204020204" pitchFamily="34" charset="-122"/>
                <a:ea typeface="微软雅黑" panose="020B0503020204020204" pitchFamily="34" charset="-122"/>
              </a:rPr>
              <a:t>公司</a:t>
            </a:r>
            <a:r>
              <a:rPr lang="zh-CN" altLang="en-US" dirty="0">
                <a:solidFill>
                  <a:schemeClr val="bg1"/>
                </a:solidFill>
                <a:latin typeface="微软雅黑" panose="020B0503020204020204" pitchFamily="34" charset="-122"/>
                <a:ea typeface="微软雅黑" panose="020B0503020204020204" pitchFamily="34" charset="-122"/>
              </a:rPr>
              <a:t>是首个将管理层的奖金和员工健康挂钩的企业</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如果员工的体测指标出现下降或不</a:t>
            </a:r>
            <a:r>
              <a:rPr lang="zh-CN" altLang="en-US" dirty="0" smtClean="0">
                <a:solidFill>
                  <a:schemeClr val="bg1"/>
                </a:solidFill>
                <a:latin typeface="微软雅黑" panose="020B0503020204020204" pitchFamily="34" charset="-122"/>
                <a:ea typeface="微软雅黑" panose="020B0503020204020204" pitchFamily="34" charset="-122"/>
              </a:rPr>
              <a:t>及格</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管理层要扣相应奖金</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（详见</a:t>
            </a:r>
            <a:r>
              <a:rPr lang="en-US" altLang="zh-CN" dirty="0" smtClean="0">
                <a:solidFill>
                  <a:schemeClr val="bg1"/>
                </a:solidFill>
                <a:latin typeface="微软雅黑" panose="020B0503020204020204" pitchFamily="34" charset="-122"/>
                <a:ea typeface="微软雅黑" panose="020B0503020204020204" pitchFamily="34" charset="-122"/>
              </a:rPr>
              <a:t>P166</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indent="457200" algn="just">
              <a:lnSpc>
                <a:spcPct val="120000"/>
              </a:lnSpc>
              <a:spcBef>
                <a:spcPct val="0"/>
              </a:spcBef>
            </a:pPr>
            <a:r>
              <a:rPr lang="en-US" altLang="zh-CN" dirty="0">
                <a:solidFill>
                  <a:schemeClr val="bg1"/>
                </a:solidFill>
                <a:latin typeface="微软雅黑" panose="020B0503020204020204" pitchFamily="34" charset="-122"/>
                <a:ea typeface="微软雅黑" panose="020B0503020204020204" pitchFamily="34" charset="-122"/>
              </a:rPr>
              <a:t>W </a:t>
            </a:r>
            <a:r>
              <a:rPr lang="zh-CN" altLang="en-US" dirty="0">
                <a:solidFill>
                  <a:schemeClr val="bg1"/>
                </a:solidFill>
                <a:latin typeface="微软雅黑" panose="020B0503020204020204" pitchFamily="34" charset="-122"/>
                <a:ea typeface="微软雅黑" panose="020B0503020204020204" pitchFamily="34" charset="-122"/>
              </a:rPr>
              <a:t>公司通过各种运动来帮助员工拥有健康的身体</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在每年的体质测试中</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没有一位</a:t>
            </a:r>
            <a:r>
              <a:rPr lang="zh-CN" altLang="en-US" dirty="0" smtClean="0">
                <a:solidFill>
                  <a:schemeClr val="bg1"/>
                </a:solidFill>
                <a:latin typeface="微软雅黑" panose="020B0503020204020204" pitchFamily="34" charset="-122"/>
                <a:ea typeface="微软雅黑" panose="020B0503020204020204" pitchFamily="34" charset="-122"/>
              </a:rPr>
              <a:t>员工</a:t>
            </a:r>
            <a:r>
              <a:rPr lang="zh-CN" altLang="en-US" dirty="0">
                <a:solidFill>
                  <a:schemeClr val="bg1"/>
                </a:solidFill>
                <a:latin typeface="微软雅黑" panose="020B0503020204020204" pitchFamily="34" charset="-122"/>
                <a:ea typeface="微软雅黑" panose="020B0503020204020204" pitchFamily="34" charset="-122"/>
              </a:rPr>
              <a:t>体质不合格</a:t>
            </a:r>
            <a:r>
              <a:rPr lang="zh-CN" altLang="en-US" dirty="0" smtClean="0">
                <a:solidFill>
                  <a:schemeClr val="bg1"/>
                </a:solidFill>
                <a:latin typeface="微软雅黑" panose="020B0503020204020204" pitchFamily="34" charset="-122"/>
                <a:ea typeface="微软雅黑" panose="020B0503020204020204" pitchFamily="34" charset="-122"/>
              </a:rPr>
              <a:t>。正是 </a:t>
            </a:r>
            <a:r>
              <a:rPr lang="en-US" altLang="zh-CN" dirty="0">
                <a:solidFill>
                  <a:schemeClr val="bg1"/>
                </a:solidFill>
                <a:latin typeface="微软雅黑" panose="020B0503020204020204" pitchFamily="34" charset="-122"/>
                <a:ea typeface="微软雅黑" panose="020B0503020204020204" pitchFamily="34" charset="-122"/>
              </a:rPr>
              <a:t>W </a:t>
            </a:r>
            <a:r>
              <a:rPr lang="zh-CN" altLang="en-US" dirty="0">
                <a:solidFill>
                  <a:schemeClr val="bg1"/>
                </a:solidFill>
                <a:latin typeface="微软雅黑" panose="020B0503020204020204" pitchFamily="34" charset="-122"/>
                <a:ea typeface="微软雅黑" panose="020B0503020204020204" pitchFamily="34" charset="-122"/>
              </a:rPr>
              <a:t>公司倡导健康丰盛的人生价值观</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并让公司的每位员工践行</a:t>
            </a:r>
            <a:r>
              <a:rPr lang="zh-CN" altLang="en-US" dirty="0" smtClean="0">
                <a:solidFill>
                  <a:schemeClr val="bg1"/>
                </a:solidFill>
                <a:latin typeface="微软雅黑" panose="020B0503020204020204" pitchFamily="34" charset="-122"/>
                <a:ea typeface="微软雅黑" panose="020B0503020204020204" pitchFamily="34" charset="-122"/>
              </a:rPr>
              <a:t>这种价值观</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才使员工拥有较好的体质</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从而提高了员工的工作效率和满意度</a:t>
            </a:r>
            <a:r>
              <a:rPr lang="en-US" altLang="zh-CN" dirty="0">
                <a:solidFill>
                  <a:schemeClr val="bg1"/>
                </a:solidFill>
                <a:latin typeface="微软雅黑" panose="020B0503020204020204" pitchFamily="34" charset="-122"/>
                <a:ea typeface="微软雅黑" panose="020B0503020204020204" pitchFamily="34" charset="-122"/>
              </a:rPr>
              <a:t>, </a:t>
            </a:r>
            <a:r>
              <a:rPr lang="zh-CN" altLang="en-US" dirty="0">
                <a:solidFill>
                  <a:schemeClr val="bg1"/>
                </a:solidFill>
                <a:latin typeface="微软雅黑" panose="020B0503020204020204" pitchFamily="34" charset="-122"/>
                <a:ea typeface="微软雅黑" panose="020B0503020204020204" pitchFamily="34" charset="-122"/>
              </a:rPr>
              <a:t>发挥了企业</a:t>
            </a:r>
            <a:r>
              <a:rPr lang="zh-CN" altLang="en-US" dirty="0" smtClean="0">
                <a:solidFill>
                  <a:schemeClr val="bg1"/>
                </a:solidFill>
                <a:latin typeface="微软雅黑" panose="020B0503020204020204" pitchFamily="34" charset="-122"/>
                <a:ea typeface="微软雅黑" panose="020B0503020204020204" pitchFamily="34" charset="-122"/>
              </a:rPr>
              <a:t>文化</a:t>
            </a:r>
            <a:r>
              <a:rPr lang="zh-CN" altLang="en-US" dirty="0">
                <a:solidFill>
                  <a:schemeClr val="bg1"/>
                </a:solidFill>
                <a:latin typeface="微软雅黑" panose="020B0503020204020204" pitchFamily="34" charset="-122"/>
                <a:ea typeface="微软雅黑" panose="020B0503020204020204" pitchFamily="34" charset="-122"/>
              </a:rPr>
              <a:t>对企业发展的促进作用。</a:t>
            </a:r>
          </a:p>
        </p:txBody>
      </p:sp>
    </p:spTree>
    <p:extLst>
      <p:ext uri="{BB962C8B-B14F-4D97-AF65-F5344CB8AC3E}">
        <p14:creationId xmlns:p14="http://schemas.microsoft.com/office/powerpoint/2010/main" val="36733459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673100" y="780239"/>
            <a:ext cx="10718800" cy="5483369"/>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885233" y="821180"/>
            <a:ext cx="10373317" cy="5410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en-US" altLang="zh-CN" sz="1800" dirty="0">
                <a:solidFill>
                  <a:schemeClr val="tx1">
                    <a:lumMod val="75000"/>
                    <a:lumOff val="25000"/>
                  </a:schemeClr>
                </a:solidFill>
                <a:sym typeface="微软雅黑" pitchFamily="34" charset="-122"/>
              </a:rPr>
              <a:t>1. </a:t>
            </a:r>
            <a:r>
              <a:rPr lang="zh-CN" altLang="en-US" sz="1800" dirty="0">
                <a:solidFill>
                  <a:schemeClr val="tx1">
                    <a:lumMod val="75000"/>
                    <a:lumOff val="25000"/>
                  </a:schemeClr>
                </a:solidFill>
                <a:sym typeface="微软雅黑" pitchFamily="34" charset="-122"/>
              </a:rPr>
              <a:t>产品创新指通过创造某种新的产品或改善老产品来开辟新的市场并满足市场需求</a:t>
            </a:r>
            <a:r>
              <a:rPr lang="en-US" altLang="zh-CN" sz="1800" dirty="0" smtClean="0">
                <a:solidFill>
                  <a:schemeClr val="tx1">
                    <a:lumMod val="75000"/>
                    <a:lumOff val="25000"/>
                  </a:schemeClr>
                </a:solidFill>
                <a:sym typeface="微软雅黑" pitchFamily="34" charset="-122"/>
              </a:rPr>
              <a:t>,</a:t>
            </a:r>
            <a:r>
              <a:rPr lang="zh-CN" altLang="en-US" sz="1800" dirty="0" smtClean="0">
                <a:solidFill>
                  <a:schemeClr val="tx1">
                    <a:lumMod val="75000"/>
                    <a:lumOff val="25000"/>
                  </a:schemeClr>
                </a:solidFill>
                <a:sym typeface="微软雅黑" pitchFamily="34" charset="-122"/>
              </a:rPr>
              <a:t>可</a:t>
            </a:r>
            <a:r>
              <a:rPr lang="zh-CN" altLang="en-US" sz="1800" dirty="0">
                <a:solidFill>
                  <a:schemeClr val="tx1">
                    <a:lumMod val="75000"/>
                    <a:lumOff val="25000"/>
                  </a:schemeClr>
                </a:solidFill>
                <a:sym typeface="微软雅黑" pitchFamily="34" charset="-122"/>
              </a:rPr>
              <a:t>通过产品外观创新</a:t>
            </a:r>
            <a:r>
              <a:rPr lang="zh-CN" altLang="en-US" sz="1800" dirty="0" smtClean="0">
                <a:solidFill>
                  <a:schemeClr val="tx1">
                    <a:lumMod val="75000"/>
                    <a:lumOff val="25000"/>
                  </a:schemeClr>
                </a:solidFill>
                <a:sym typeface="微软雅黑" pitchFamily="34" charset="-122"/>
              </a:rPr>
              <a:t>、产品</a:t>
            </a:r>
            <a:r>
              <a:rPr lang="zh-CN" altLang="en-US" sz="1800" dirty="0">
                <a:solidFill>
                  <a:schemeClr val="tx1">
                    <a:lumMod val="75000"/>
                    <a:lumOff val="25000"/>
                  </a:schemeClr>
                </a:solidFill>
                <a:sym typeface="微软雅黑" pitchFamily="34" charset="-122"/>
              </a:rPr>
              <a:t>材料创新</a:t>
            </a:r>
            <a:r>
              <a:rPr lang="zh-CN" altLang="en-US" sz="1800" dirty="0" smtClean="0">
                <a:solidFill>
                  <a:schemeClr val="tx1">
                    <a:lumMod val="75000"/>
                    <a:lumOff val="25000"/>
                  </a:schemeClr>
                </a:solidFill>
                <a:sym typeface="微软雅黑" pitchFamily="34" charset="-122"/>
              </a:rPr>
              <a:t>、产品</a:t>
            </a:r>
            <a:r>
              <a:rPr lang="zh-CN" altLang="en-US" sz="1800" dirty="0">
                <a:solidFill>
                  <a:schemeClr val="tx1">
                    <a:lumMod val="75000"/>
                    <a:lumOff val="25000"/>
                  </a:schemeClr>
                </a:solidFill>
                <a:sym typeface="微软雅黑" pitchFamily="34" charset="-122"/>
              </a:rPr>
              <a:t>结构创新</a:t>
            </a:r>
            <a:r>
              <a:rPr lang="zh-CN" altLang="en-US" sz="1800" dirty="0" smtClean="0">
                <a:solidFill>
                  <a:schemeClr val="tx1">
                    <a:lumMod val="75000"/>
                    <a:lumOff val="25000"/>
                  </a:schemeClr>
                </a:solidFill>
                <a:sym typeface="微软雅黑" pitchFamily="34" charset="-122"/>
              </a:rPr>
              <a:t>、产品</a:t>
            </a:r>
            <a:r>
              <a:rPr lang="zh-CN" altLang="en-US" sz="1800" dirty="0">
                <a:solidFill>
                  <a:schemeClr val="tx1">
                    <a:lumMod val="75000"/>
                    <a:lumOff val="25000"/>
                  </a:schemeClr>
                </a:solidFill>
                <a:sym typeface="微软雅黑" pitchFamily="34" charset="-122"/>
              </a:rPr>
              <a:t>功能创新等来进行产品创新</a:t>
            </a:r>
            <a:r>
              <a:rPr lang="zh-CN" altLang="en-US" sz="1800" dirty="0" smtClean="0">
                <a:solidFill>
                  <a:schemeClr val="tx1">
                    <a:lumMod val="75000"/>
                    <a:lumOff val="25000"/>
                  </a:schemeClr>
                </a:solidFill>
                <a:sym typeface="微软雅黑" pitchFamily="34" charset="-122"/>
              </a:rPr>
              <a:t>以吸引</a:t>
            </a:r>
            <a:r>
              <a:rPr lang="zh-CN" altLang="en-US" sz="1800" dirty="0">
                <a:solidFill>
                  <a:schemeClr val="tx1">
                    <a:lumMod val="75000"/>
                    <a:lumOff val="25000"/>
                  </a:schemeClr>
                </a:solidFill>
                <a:sym typeface="微软雅黑" pitchFamily="34" charset="-122"/>
              </a:rPr>
              <a:t>消费者并满足市场需求。</a:t>
            </a:r>
          </a:p>
          <a:p>
            <a:pPr indent="457200" algn="just">
              <a:lnSpc>
                <a:spcPct val="120000"/>
              </a:lnSpc>
              <a:spcBef>
                <a:spcPct val="0"/>
              </a:spcBef>
              <a:buNone/>
            </a:pPr>
            <a:r>
              <a:rPr lang="en-US" altLang="zh-CN" sz="1800" dirty="0">
                <a:solidFill>
                  <a:schemeClr val="tx1">
                    <a:lumMod val="75000"/>
                    <a:lumOff val="25000"/>
                  </a:schemeClr>
                </a:solidFill>
                <a:sym typeface="微软雅黑" pitchFamily="34" charset="-122"/>
              </a:rPr>
              <a:t>2. </a:t>
            </a:r>
            <a:r>
              <a:rPr lang="zh-CN" altLang="en-US" sz="1800" dirty="0">
                <a:solidFill>
                  <a:schemeClr val="tx1">
                    <a:lumMod val="75000"/>
                    <a:lumOff val="25000"/>
                  </a:schemeClr>
                </a:solidFill>
                <a:sym typeface="微软雅黑" pitchFamily="34" charset="-122"/>
              </a:rPr>
              <a:t>服务创新是指通过非物质制造手段来创造或增加产品价值的活动</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可通过服务</a:t>
            </a:r>
            <a:r>
              <a:rPr lang="zh-CN" altLang="en-US" sz="1800" dirty="0" smtClean="0">
                <a:solidFill>
                  <a:schemeClr val="tx1">
                    <a:lumMod val="75000"/>
                    <a:lumOff val="25000"/>
                  </a:schemeClr>
                </a:solidFill>
                <a:sym typeface="微软雅黑" pitchFamily="34" charset="-122"/>
              </a:rPr>
              <a:t>场所</a:t>
            </a:r>
            <a:r>
              <a:rPr lang="zh-CN" altLang="en-US" sz="1800" dirty="0">
                <a:solidFill>
                  <a:schemeClr val="tx1">
                    <a:lumMod val="75000"/>
                    <a:lumOff val="25000"/>
                  </a:schemeClr>
                </a:solidFill>
                <a:sym typeface="微软雅黑" pitchFamily="34" charset="-122"/>
              </a:rPr>
              <a:t>创新</a:t>
            </a:r>
            <a:r>
              <a:rPr lang="zh-CN" altLang="en-US" sz="1800" dirty="0" smtClean="0">
                <a:solidFill>
                  <a:schemeClr val="tx1">
                    <a:lumMod val="75000"/>
                    <a:lumOff val="25000"/>
                  </a:schemeClr>
                </a:solidFill>
                <a:sym typeface="微软雅黑" pitchFamily="34" charset="-122"/>
              </a:rPr>
              <a:t>、服务</a:t>
            </a:r>
            <a:r>
              <a:rPr lang="zh-CN" altLang="en-US" sz="1800" dirty="0">
                <a:solidFill>
                  <a:schemeClr val="tx1">
                    <a:lumMod val="75000"/>
                    <a:lumOff val="25000"/>
                  </a:schemeClr>
                </a:solidFill>
                <a:sym typeface="微软雅黑" pitchFamily="34" charset="-122"/>
              </a:rPr>
              <a:t>方式创新和服务内容创新等来实现服务创新。</a:t>
            </a:r>
          </a:p>
          <a:p>
            <a:pPr indent="457200" algn="just">
              <a:lnSpc>
                <a:spcPct val="120000"/>
              </a:lnSpc>
              <a:spcBef>
                <a:spcPct val="0"/>
              </a:spcBef>
              <a:buNone/>
            </a:pPr>
            <a:r>
              <a:rPr lang="en-US" altLang="zh-CN" sz="1800" dirty="0">
                <a:solidFill>
                  <a:schemeClr val="tx1">
                    <a:lumMod val="75000"/>
                    <a:lumOff val="25000"/>
                  </a:schemeClr>
                </a:solidFill>
                <a:sym typeface="微软雅黑" pitchFamily="34" charset="-122"/>
              </a:rPr>
              <a:t>3. </a:t>
            </a:r>
            <a:r>
              <a:rPr lang="zh-CN" altLang="en-US" sz="1800" dirty="0">
                <a:solidFill>
                  <a:schemeClr val="tx1">
                    <a:lumMod val="75000"/>
                    <a:lumOff val="25000"/>
                  </a:schemeClr>
                </a:solidFill>
                <a:sym typeface="微软雅黑" pitchFamily="34" charset="-122"/>
              </a:rPr>
              <a:t>市场竞争策略是指企业依据自己在市场上的地位</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为适应竞争</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争夺更多的</a:t>
            </a:r>
            <a:r>
              <a:rPr lang="zh-CN" altLang="en-US" sz="1800" dirty="0" smtClean="0">
                <a:solidFill>
                  <a:schemeClr val="tx1">
                    <a:lumMod val="75000"/>
                    <a:lumOff val="25000"/>
                  </a:schemeClr>
                </a:solidFill>
                <a:sym typeface="微软雅黑" pitchFamily="34" charset="-122"/>
              </a:rPr>
              <a:t>市场份额</a:t>
            </a:r>
            <a:r>
              <a:rPr lang="zh-CN" altLang="en-US" sz="1800" dirty="0">
                <a:solidFill>
                  <a:schemeClr val="tx1">
                    <a:lumMod val="75000"/>
                    <a:lumOff val="25000"/>
                  </a:schemeClr>
                </a:solidFill>
                <a:sym typeface="微软雅黑" pitchFamily="34" charset="-122"/>
              </a:rPr>
              <a:t>而采用的具体行动方式</a:t>
            </a:r>
            <a:r>
              <a:rPr lang="zh-CN" altLang="en-US" sz="1800" dirty="0" smtClean="0">
                <a:solidFill>
                  <a:schemeClr val="tx1">
                    <a:lumMod val="75000"/>
                    <a:lumOff val="25000"/>
                  </a:schemeClr>
                </a:solidFill>
                <a:sym typeface="微软雅黑" pitchFamily="34" charset="-122"/>
              </a:rPr>
              <a:t>。一般而言</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新企业规模较小各方面资源不足</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适合采用</a:t>
            </a:r>
            <a:r>
              <a:rPr lang="zh-CN" altLang="en-US" sz="1800" dirty="0" smtClean="0">
                <a:solidFill>
                  <a:schemeClr val="tx1">
                    <a:lumMod val="75000"/>
                    <a:lumOff val="25000"/>
                  </a:schemeClr>
                </a:solidFill>
                <a:sym typeface="微软雅黑" pitchFamily="34" charset="-122"/>
              </a:rPr>
              <a:t>低价策略、差异</a:t>
            </a:r>
            <a:r>
              <a:rPr lang="zh-CN" altLang="en-US" sz="1800" dirty="0">
                <a:solidFill>
                  <a:schemeClr val="tx1">
                    <a:lumMod val="75000"/>
                    <a:lumOff val="25000"/>
                  </a:schemeClr>
                </a:solidFill>
                <a:sym typeface="微软雅黑" pitchFamily="34" charset="-122"/>
              </a:rPr>
              <a:t>化策略和集中化策略。</a:t>
            </a:r>
          </a:p>
          <a:p>
            <a:pPr indent="457200" algn="just">
              <a:lnSpc>
                <a:spcPct val="120000"/>
              </a:lnSpc>
              <a:spcBef>
                <a:spcPct val="0"/>
              </a:spcBef>
              <a:buNone/>
            </a:pPr>
            <a:r>
              <a:rPr lang="en-US" altLang="zh-CN" sz="1800" dirty="0">
                <a:solidFill>
                  <a:schemeClr val="tx1">
                    <a:lumMod val="75000"/>
                    <a:lumOff val="25000"/>
                  </a:schemeClr>
                </a:solidFill>
                <a:sym typeface="微软雅黑" pitchFamily="34" charset="-122"/>
              </a:rPr>
              <a:t>4. </a:t>
            </a:r>
            <a:r>
              <a:rPr lang="zh-CN" altLang="en-US" sz="1800" dirty="0">
                <a:solidFill>
                  <a:schemeClr val="tx1">
                    <a:lumMod val="75000"/>
                    <a:lumOff val="25000"/>
                  </a:schemeClr>
                </a:solidFill>
                <a:sym typeface="微软雅黑" pitchFamily="34" charset="-122"/>
              </a:rPr>
              <a:t>企业管理制度是对企业管理活动的制度安排</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是企业员工在企业生产经营活动</a:t>
            </a:r>
            <a:r>
              <a:rPr lang="zh-CN" altLang="en-US" sz="1800" dirty="0" smtClean="0">
                <a:solidFill>
                  <a:schemeClr val="tx1">
                    <a:lumMod val="75000"/>
                    <a:lumOff val="25000"/>
                  </a:schemeClr>
                </a:solidFill>
                <a:sym typeface="微软雅黑" pitchFamily="34" charset="-122"/>
              </a:rPr>
              <a:t>中须</a:t>
            </a:r>
            <a:r>
              <a:rPr lang="zh-CN" altLang="en-US" sz="1800" dirty="0">
                <a:solidFill>
                  <a:schemeClr val="tx1">
                    <a:lumMod val="75000"/>
                    <a:lumOff val="25000"/>
                  </a:schemeClr>
                </a:solidFill>
                <a:sym typeface="微软雅黑" pitchFamily="34" charset="-122"/>
              </a:rPr>
              <a:t>共同遵守的规定和准则的总称</a:t>
            </a:r>
            <a:r>
              <a:rPr lang="zh-CN" altLang="en-US" sz="1800" dirty="0" smtClean="0">
                <a:solidFill>
                  <a:schemeClr val="tx1">
                    <a:lumMod val="75000"/>
                    <a:lumOff val="25000"/>
                  </a:schemeClr>
                </a:solidFill>
                <a:sym typeface="微软雅黑" pitchFamily="34" charset="-122"/>
              </a:rPr>
              <a:t>。企业</a:t>
            </a:r>
            <a:r>
              <a:rPr lang="zh-CN" altLang="en-US" sz="1800" dirty="0">
                <a:solidFill>
                  <a:schemeClr val="tx1">
                    <a:lumMod val="75000"/>
                    <a:lumOff val="25000"/>
                  </a:schemeClr>
                </a:solidFill>
                <a:sym typeface="微软雅黑" pitchFamily="34" charset="-122"/>
              </a:rPr>
              <a:t>可通过客户回访制度来提供让客户满意的产品</a:t>
            </a:r>
            <a:r>
              <a:rPr lang="zh-CN" altLang="en-US" sz="1800" dirty="0" smtClean="0">
                <a:solidFill>
                  <a:schemeClr val="tx1">
                    <a:lumMod val="75000"/>
                    <a:lumOff val="25000"/>
                  </a:schemeClr>
                </a:solidFill>
                <a:sym typeface="微软雅黑" pitchFamily="34" charset="-122"/>
              </a:rPr>
              <a:t>和服务</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通过尾款制度来保证供应商提供的产品的质量</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通过股权激励的方式来</a:t>
            </a:r>
            <a:r>
              <a:rPr lang="zh-CN" altLang="en-US" sz="1800" dirty="0" smtClean="0">
                <a:solidFill>
                  <a:schemeClr val="tx1">
                    <a:lumMod val="75000"/>
                    <a:lumOff val="25000"/>
                  </a:schemeClr>
                </a:solidFill>
                <a:sym typeface="微软雅黑" pitchFamily="34" charset="-122"/>
              </a:rPr>
              <a:t>激励员工</a:t>
            </a:r>
            <a:r>
              <a:rPr lang="zh-CN" altLang="en-US" sz="1800" dirty="0">
                <a:solidFill>
                  <a:schemeClr val="tx1">
                    <a:lumMod val="75000"/>
                    <a:lumOff val="25000"/>
                  </a:schemeClr>
                </a:solidFill>
                <a:sym typeface="微软雅黑" pitchFamily="34" charset="-122"/>
              </a:rPr>
              <a:t>。</a:t>
            </a:r>
          </a:p>
          <a:p>
            <a:pPr indent="457200" algn="just">
              <a:lnSpc>
                <a:spcPct val="120000"/>
              </a:lnSpc>
              <a:spcBef>
                <a:spcPct val="0"/>
              </a:spcBef>
              <a:buNone/>
            </a:pPr>
            <a:r>
              <a:rPr lang="en-US" altLang="zh-CN" sz="1800" dirty="0">
                <a:solidFill>
                  <a:schemeClr val="tx1">
                    <a:lumMod val="75000"/>
                    <a:lumOff val="25000"/>
                  </a:schemeClr>
                </a:solidFill>
                <a:sym typeface="微软雅黑" pitchFamily="34" charset="-122"/>
              </a:rPr>
              <a:t>5. </a:t>
            </a:r>
            <a:r>
              <a:rPr lang="zh-CN" altLang="en-US" sz="1800" dirty="0">
                <a:solidFill>
                  <a:schemeClr val="tx1">
                    <a:lumMod val="75000"/>
                    <a:lumOff val="25000"/>
                  </a:schemeClr>
                </a:solidFill>
                <a:sym typeface="微软雅黑" pitchFamily="34" charset="-122"/>
              </a:rPr>
              <a:t>商业模式创新就是企业把新的商业模式引入社会生产体系并为客户及自身创造</a:t>
            </a:r>
            <a:r>
              <a:rPr lang="zh-CN" altLang="en-US" sz="1800" dirty="0" smtClean="0">
                <a:solidFill>
                  <a:schemeClr val="tx1">
                    <a:lumMod val="75000"/>
                    <a:lumOff val="25000"/>
                  </a:schemeClr>
                </a:solidFill>
                <a:sym typeface="微软雅黑" pitchFamily="34" charset="-122"/>
              </a:rPr>
              <a:t>价值</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即企业用新的方式赚钱</a:t>
            </a:r>
            <a:r>
              <a:rPr lang="zh-CN" altLang="en-US" sz="1800" dirty="0" smtClean="0">
                <a:solidFill>
                  <a:schemeClr val="tx1">
                    <a:lumMod val="75000"/>
                    <a:lumOff val="25000"/>
                  </a:schemeClr>
                </a:solidFill>
                <a:sym typeface="微软雅黑" pitchFamily="34" charset="-122"/>
              </a:rPr>
              <a:t>。共享</a:t>
            </a:r>
            <a:r>
              <a:rPr lang="zh-CN" altLang="en-US" sz="1800" dirty="0">
                <a:solidFill>
                  <a:schemeClr val="tx1">
                    <a:lumMod val="75000"/>
                    <a:lumOff val="25000"/>
                  </a:schemeClr>
                </a:solidFill>
                <a:sym typeface="微软雅黑" pitchFamily="34" charset="-122"/>
              </a:rPr>
              <a:t>模式</a:t>
            </a:r>
            <a:r>
              <a:rPr lang="zh-CN" altLang="en-US" sz="1800" dirty="0" smtClean="0">
                <a:solidFill>
                  <a:schemeClr val="tx1">
                    <a:lumMod val="75000"/>
                    <a:lumOff val="25000"/>
                  </a:schemeClr>
                </a:solidFill>
                <a:sym typeface="微软雅黑" pitchFamily="34" charset="-122"/>
              </a:rPr>
              <a:t>、免费</a:t>
            </a:r>
            <a:r>
              <a:rPr lang="zh-CN" altLang="en-US" sz="1800" dirty="0">
                <a:solidFill>
                  <a:schemeClr val="tx1">
                    <a:lumMod val="75000"/>
                    <a:lumOff val="25000"/>
                  </a:schemeClr>
                </a:solidFill>
                <a:sym typeface="微软雅黑" pitchFamily="34" charset="-122"/>
              </a:rPr>
              <a:t>模式和跨界模式是具有代表性的创新</a:t>
            </a:r>
            <a:r>
              <a:rPr lang="zh-CN" altLang="en-US" sz="1800" dirty="0" smtClean="0">
                <a:solidFill>
                  <a:schemeClr val="tx1">
                    <a:lumMod val="75000"/>
                    <a:lumOff val="25000"/>
                  </a:schemeClr>
                </a:solidFill>
                <a:sym typeface="微软雅黑" pitchFamily="34" charset="-122"/>
              </a:rPr>
              <a:t>商业模式</a:t>
            </a:r>
            <a:r>
              <a:rPr lang="zh-CN" altLang="en-US" sz="1800" dirty="0">
                <a:solidFill>
                  <a:schemeClr val="tx1">
                    <a:lumMod val="75000"/>
                    <a:lumOff val="25000"/>
                  </a:schemeClr>
                </a:solidFill>
                <a:sym typeface="微软雅黑" pitchFamily="34" charset="-122"/>
              </a:rPr>
              <a:t>。</a:t>
            </a:r>
          </a:p>
          <a:p>
            <a:pPr indent="457200" algn="just">
              <a:lnSpc>
                <a:spcPct val="120000"/>
              </a:lnSpc>
              <a:spcBef>
                <a:spcPct val="0"/>
              </a:spcBef>
              <a:buNone/>
            </a:pPr>
            <a:r>
              <a:rPr lang="en-US" altLang="zh-CN" sz="1800" dirty="0">
                <a:solidFill>
                  <a:schemeClr val="tx1">
                    <a:lumMod val="75000"/>
                    <a:lumOff val="25000"/>
                  </a:schemeClr>
                </a:solidFill>
                <a:sym typeface="微软雅黑" pitchFamily="34" charset="-122"/>
              </a:rPr>
              <a:t>6. </a:t>
            </a:r>
            <a:r>
              <a:rPr lang="zh-CN" altLang="en-US" sz="1800" dirty="0">
                <a:solidFill>
                  <a:schemeClr val="tx1">
                    <a:lumMod val="75000"/>
                    <a:lumOff val="25000"/>
                  </a:schemeClr>
                </a:solidFill>
                <a:sym typeface="微软雅黑" pitchFamily="34" charset="-122"/>
              </a:rPr>
              <a:t>企业文化创新就是指为了使企业的发展与环境相匹配</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企业根据自身的性质</a:t>
            </a:r>
            <a:r>
              <a:rPr lang="zh-CN" altLang="en-US" sz="1800" dirty="0" smtClean="0">
                <a:solidFill>
                  <a:schemeClr val="tx1">
                    <a:lumMod val="75000"/>
                    <a:lumOff val="25000"/>
                  </a:schemeClr>
                </a:solidFill>
                <a:sym typeface="微软雅黑" pitchFamily="34" charset="-122"/>
              </a:rPr>
              <a:t>特点形成</a:t>
            </a:r>
            <a:r>
              <a:rPr lang="zh-CN" altLang="en-US" sz="1800" dirty="0">
                <a:solidFill>
                  <a:schemeClr val="tx1">
                    <a:lumMod val="75000"/>
                    <a:lumOff val="25000"/>
                  </a:schemeClr>
                </a:solidFill>
                <a:sym typeface="微软雅黑" pitchFamily="34" charset="-122"/>
              </a:rPr>
              <a:t>体现企业共同价值观的企业文化</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并不断创新和发展的过程</a:t>
            </a:r>
            <a:r>
              <a:rPr lang="zh-CN" altLang="en-US" sz="1800" dirty="0" smtClean="0">
                <a:solidFill>
                  <a:schemeClr val="tx1">
                    <a:lumMod val="75000"/>
                    <a:lumOff val="25000"/>
                  </a:schemeClr>
                </a:solidFill>
                <a:sym typeface="微软雅黑" pitchFamily="34" charset="-122"/>
              </a:rPr>
              <a:t>。企业</a:t>
            </a:r>
            <a:r>
              <a:rPr lang="zh-CN" altLang="en-US" sz="1800" dirty="0">
                <a:solidFill>
                  <a:schemeClr val="tx1">
                    <a:lumMod val="75000"/>
                    <a:lumOff val="25000"/>
                  </a:schemeClr>
                </a:solidFill>
                <a:sym typeface="微软雅黑" pitchFamily="34" charset="-122"/>
              </a:rPr>
              <a:t>文化创新包括</a:t>
            </a:r>
            <a:r>
              <a:rPr lang="zh-CN" altLang="en-US" sz="1800" dirty="0" smtClean="0">
                <a:solidFill>
                  <a:schemeClr val="tx1">
                    <a:lumMod val="75000"/>
                    <a:lumOff val="25000"/>
                  </a:schemeClr>
                </a:solidFill>
                <a:sym typeface="微软雅黑" pitchFamily="34" charset="-122"/>
              </a:rPr>
              <a:t>核心层、制度</a:t>
            </a:r>
            <a:r>
              <a:rPr lang="zh-CN" altLang="en-US" sz="1800" dirty="0">
                <a:solidFill>
                  <a:schemeClr val="tx1">
                    <a:lumMod val="75000"/>
                    <a:lumOff val="25000"/>
                  </a:schemeClr>
                </a:solidFill>
                <a:sym typeface="微软雅黑" pitchFamily="34" charset="-122"/>
              </a:rPr>
              <a:t>层和物质层三个层面</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企业文化创新关键是要让企业文化落到实处</a:t>
            </a:r>
            <a:r>
              <a:rPr lang="en-US" altLang="zh-CN" sz="1800" dirty="0">
                <a:solidFill>
                  <a:schemeClr val="tx1">
                    <a:lumMod val="75000"/>
                    <a:lumOff val="25000"/>
                  </a:schemeClr>
                </a:solidFill>
                <a:sym typeface="微软雅黑" pitchFamily="34" charset="-122"/>
              </a:rPr>
              <a:t>, </a:t>
            </a:r>
            <a:r>
              <a:rPr lang="zh-CN" altLang="en-US" sz="1800" dirty="0">
                <a:solidFill>
                  <a:schemeClr val="tx1">
                    <a:lumMod val="75000"/>
                    <a:lumOff val="25000"/>
                  </a:schemeClr>
                </a:solidFill>
                <a:sym typeface="微软雅黑" pitchFamily="34" charset="-122"/>
              </a:rPr>
              <a:t>发挥企业</a:t>
            </a:r>
            <a:r>
              <a:rPr lang="zh-CN" altLang="en-US" sz="1800" dirty="0" smtClean="0">
                <a:solidFill>
                  <a:schemeClr val="tx1">
                    <a:lumMod val="75000"/>
                    <a:lumOff val="25000"/>
                  </a:schemeClr>
                </a:solidFill>
                <a:sym typeface="微软雅黑" pitchFamily="34" charset="-122"/>
              </a:rPr>
              <a:t>文化</a:t>
            </a:r>
            <a:r>
              <a:rPr lang="zh-CN" altLang="en-US" sz="1800" dirty="0">
                <a:solidFill>
                  <a:schemeClr val="tx1">
                    <a:lumMod val="75000"/>
                    <a:lumOff val="25000"/>
                  </a:schemeClr>
                </a:solidFill>
                <a:sym typeface="微软雅黑" pitchFamily="34" charset="-122"/>
              </a:rPr>
              <a:t>对企业发展的促进作用。</a:t>
            </a:r>
            <a:endParaRPr lang="zh-CN" altLang="en-US" sz="1800" dirty="0">
              <a:solidFill>
                <a:schemeClr val="tx1">
                  <a:lumMod val="75000"/>
                  <a:lumOff val="25000"/>
                </a:schemeClr>
              </a:solidFill>
              <a:sym typeface="微软雅黑" pitchFamily="34" charset="-122"/>
            </a:endParaRP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58155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87340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043011" y="2167872"/>
            <a:ext cx="7319340" cy="1938475"/>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目前比较热门的共享经济模式有哪些</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服务创新的核心要素是什么</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企业的创新管理制度应该怎样完善</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制定企业创新文化应该注意哪些重点环节</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制定市场的创新竞争策略要注意什么</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190282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8054251" y="3576260"/>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552450" y="2213372"/>
            <a:ext cx="11093449" cy="360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新型 “</a:t>
            </a:r>
            <a:r>
              <a:rPr lang="en-US" altLang="zh-CN" b="1" dirty="0">
                <a:solidFill>
                  <a:srgbClr val="FF0000"/>
                </a:solidFill>
                <a:latin typeface="微软雅黑" pitchFamily="34" charset="-122"/>
                <a:ea typeface="微软雅黑" pitchFamily="34" charset="-122"/>
                <a:sym typeface="微软雅黑" pitchFamily="34" charset="-122"/>
              </a:rPr>
              <a:t>K </a:t>
            </a:r>
            <a:r>
              <a:rPr lang="zh-CN" altLang="en-US" b="1" dirty="0">
                <a:solidFill>
                  <a:srgbClr val="FF0000"/>
                </a:solidFill>
                <a:latin typeface="微软雅黑" pitchFamily="34" charset="-122"/>
                <a:ea typeface="微软雅黑" pitchFamily="34" charset="-122"/>
                <a:sym typeface="微软雅黑" pitchFamily="34" charset="-122"/>
              </a:rPr>
              <a:t>歌神器” </a:t>
            </a:r>
            <a:r>
              <a:rPr lang="en-US" altLang="zh-CN" b="1" dirty="0" smtClean="0">
                <a:solidFill>
                  <a:srgbClr val="FF0000"/>
                </a:solidFill>
                <a:latin typeface="微软雅黑" pitchFamily="34" charset="-122"/>
                <a:ea typeface="微软雅黑" pitchFamily="34" charset="-122"/>
                <a:sym typeface="微软雅黑" pitchFamily="34" charset="-122"/>
              </a:rPr>
              <a:t>——</a:t>
            </a:r>
            <a:r>
              <a:rPr lang="zh-CN" altLang="en-US" b="1" dirty="0" smtClean="0">
                <a:solidFill>
                  <a:srgbClr val="FF0000"/>
                </a:solidFill>
                <a:latin typeface="微软雅黑" pitchFamily="34" charset="-122"/>
                <a:ea typeface="微软雅黑" pitchFamily="34" charset="-122"/>
                <a:sym typeface="微软雅黑" pitchFamily="34" charset="-122"/>
              </a:rPr>
              <a:t>迷你 </a:t>
            </a:r>
            <a:r>
              <a:rPr lang="en-US" altLang="zh-CN" b="1" dirty="0" smtClean="0">
                <a:solidFill>
                  <a:srgbClr val="FF0000"/>
                </a:solidFill>
                <a:latin typeface="微软雅黑" pitchFamily="34" charset="-122"/>
                <a:ea typeface="微软雅黑" pitchFamily="34" charset="-122"/>
                <a:sym typeface="微软雅黑" pitchFamily="34" charset="-122"/>
              </a:rPr>
              <a:t>KTV</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最近几年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这种长得像电话亭却集合唱歌</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、听</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歌</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、录</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歌</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、线</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上分享传播等功能于</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一体的</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玻璃房子</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从沿海地区扩张到全国</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成为收割消费者碎片化时间</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的“神器”</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这就是</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。这种</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和传统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不一样</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面积很小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通常设在商场</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、机场、步行街</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或学校外面等人流量多的地方</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内配备了顶尖品质的卡拉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OK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设备</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呈现给</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顾客专业的演唱效果和录音效果</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用户只需扫码登录服务号即可点歌</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手机支付后</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开始演唱。演唱</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结束后</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还可将演唱的歌曲制作成个人精美音乐专辑</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。此外</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全钢化玻璃</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、一体化</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铁架的空间具有很好的隔音效果</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消费者可以在里面放心欢唱而不用担心影响他人</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。通常</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一个人去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唱歌会比较尴尬</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但这种迷你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能避免这种尴尬</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人们在逛街累</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了或是</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看电影开场之前的等待时间</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都可以利用这些碎片化的时间在迷你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里唱一首。</a:t>
            </a: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从传统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到迷你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KTV,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这是一种产品创新。 那么</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什么是产品创新</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应该怎样</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进行</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产品创新呢</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9920113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第一</a:t>
            </a:r>
            <a:r>
              <a:rPr lang="zh-CN" altLang="en-US" sz="3200" b="1" dirty="0" smtClean="0">
                <a:solidFill>
                  <a:schemeClr val="accent1"/>
                </a:solidFill>
                <a:latin typeface="微软雅黑" pitchFamily="34" charset="-122"/>
                <a:ea typeface="微软雅黑" pitchFamily="34" charset="-122"/>
              </a:rPr>
              <a:t>节  产品</a:t>
            </a:r>
            <a:r>
              <a:rPr lang="zh-CN" altLang="en-US" sz="3200" b="1" dirty="0">
                <a:solidFill>
                  <a:schemeClr val="accent1"/>
                </a:solidFill>
                <a:latin typeface="微软雅黑" pitchFamily="34" charset="-122"/>
                <a:ea typeface="微软雅黑" pitchFamily="34" charset="-122"/>
              </a:rPr>
              <a:t>创新</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1714500" y="1569988"/>
            <a:ext cx="722630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产品外观创新就是通过改变产品的颜色</a:t>
            </a:r>
            <a:r>
              <a:rPr lang="zh-CN" altLang="en-US" sz="2000" dirty="0" smtClean="0">
                <a:solidFill>
                  <a:schemeClr val="tx1">
                    <a:lumMod val="75000"/>
                    <a:lumOff val="25000"/>
                  </a:schemeClr>
                </a:solidFill>
                <a:latin typeface="微软雅黑" pitchFamily="34" charset="-122"/>
                <a:ea typeface="微软雅黑" pitchFamily="34" charset="-122"/>
              </a:rPr>
              <a:t>、形状、材料</a:t>
            </a:r>
            <a:r>
              <a:rPr lang="zh-CN" altLang="en-US" sz="2000" dirty="0">
                <a:solidFill>
                  <a:schemeClr val="tx1">
                    <a:lumMod val="75000"/>
                    <a:lumOff val="25000"/>
                  </a:schemeClr>
                </a:solidFill>
                <a:latin typeface="微软雅黑" pitchFamily="34" charset="-122"/>
                <a:ea typeface="微软雅黑" pitchFamily="34" charset="-122"/>
              </a:rPr>
              <a:t>和结构等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给消费者带来视觉</a:t>
            </a:r>
            <a:r>
              <a:rPr lang="zh-CN" altLang="en-US" sz="2000" dirty="0" smtClean="0">
                <a:solidFill>
                  <a:schemeClr val="tx1">
                    <a:lumMod val="75000"/>
                    <a:lumOff val="25000"/>
                  </a:schemeClr>
                </a:solidFill>
                <a:latin typeface="微软雅黑" pitchFamily="34" charset="-122"/>
                <a:ea typeface="微软雅黑" pitchFamily="34" charset="-122"/>
              </a:rPr>
              <a:t>享受</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引起消费者的注意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让消费者在众多产品中选择你的产品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产品</a:t>
            </a:r>
            <a:r>
              <a:rPr lang="zh-CN" altLang="en-US" sz="2000" dirty="0">
                <a:solidFill>
                  <a:schemeClr val="tx1">
                    <a:lumMod val="75000"/>
                    <a:lumOff val="25000"/>
                  </a:schemeClr>
                </a:solidFill>
                <a:latin typeface="微软雅黑" pitchFamily="34" charset="-122"/>
                <a:ea typeface="微软雅黑" pitchFamily="34" charset="-122"/>
              </a:rPr>
              <a:t>外观的颜色要注意</a:t>
            </a:r>
            <a:r>
              <a:rPr lang="zh-CN" altLang="en-US" sz="2000" dirty="0" smtClean="0">
                <a:solidFill>
                  <a:schemeClr val="tx1">
                    <a:lumMod val="75000"/>
                    <a:lumOff val="25000"/>
                  </a:schemeClr>
                </a:solidFill>
                <a:latin typeface="微软雅黑" pitchFamily="34" charset="-122"/>
                <a:ea typeface="微软雅黑" pitchFamily="34" charset="-122"/>
              </a:rPr>
              <a:t>两点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颜色与产品相符</a:t>
            </a:r>
            <a:r>
              <a:rPr lang="zh-CN" altLang="en-US" sz="2000" dirty="0" smtClean="0">
                <a:solidFill>
                  <a:schemeClr val="tx1">
                    <a:lumMod val="75000"/>
                    <a:lumOff val="25000"/>
                  </a:schemeClr>
                </a:solidFill>
                <a:latin typeface="微软雅黑" pitchFamily="34" charset="-122"/>
                <a:ea typeface="微软雅黑" pitchFamily="34" charset="-122"/>
              </a:rPr>
              <a:t>、与</a:t>
            </a:r>
            <a:r>
              <a:rPr lang="zh-CN" altLang="en-US" sz="2000" dirty="0">
                <a:solidFill>
                  <a:schemeClr val="tx1">
                    <a:lumMod val="75000"/>
                    <a:lumOff val="25000"/>
                  </a:schemeClr>
                </a:solidFill>
                <a:latin typeface="微软雅黑" pitchFamily="34" charset="-122"/>
                <a:ea typeface="微软雅黑" pitchFamily="34" charset="-122"/>
              </a:rPr>
              <a:t>目标消费人群特征相符</a:t>
            </a:r>
            <a:r>
              <a:rPr lang="zh-CN" altLang="en-US" sz="2000" dirty="0" smtClean="0">
                <a:solidFill>
                  <a:schemeClr val="tx1">
                    <a:lumMod val="75000"/>
                    <a:lumOff val="25000"/>
                  </a:schemeClr>
                </a:solidFill>
                <a:latin typeface="微软雅黑" pitchFamily="34" charset="-122"/>
                <a:ea typeface="微软雅黑" pitchFamily="34" charset="-122"/>
              </a:rPr>
              <a:t>。如</a:t>
            </a:r>
            <a:r>
              <a:rPr lang="zh-CN" altLang="en-US" sz="2000" dirty="0">
                <a:solidFill>
                  <a:schemeClr val="tx1">
                    <a:lumMod val="75000"/>
                    <a:lumOff val="25000"/>
                  </a:schemeClr>
                </a:solidFill>
                <a:latin typeface="微软雅黑" pitchFamily="34" charset="-122"/>
                <a:ea typeface="微软雅黑" pitchFamily="34" charset="-122"/>
              </a:rPr>
              <a:t>手机外观颜色的主流是银</a:t>
            </a:r>
            <a:r>
              <a:rPr lang="zh-CN" altLang="en-US" sz="2000" dirty="0" smtClean="0">
                <a:solidFill>
                  <a:schemeClr val="tx1">
                    <a:lumMod val="75000"/>
                    <a:lumOff val="25000"/>
                  </a:schemeClr>
                </a:solidFill>
                <a:latin typeface="微软雅黑" pitchFamily="34" charset="-122"/>
                <a:ea typeface="微软雅黑" pitchFamily="34" charset="-122"/>
              </a:rPr>
              <a:t>、白、黑</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但</a:t>
            </a:r>
            <a:r>
              <a:rPr lang="zh-CN" altLang="en-US" sz="2000" dirty="0">
                <a:solidFill>
                  <a:schemeClr val="tx1">
                    <a:lumMod val="75000"/>
                    <a:lumOff val="25000"/>
                  </a:schemeClr>
                </a:solidFill>
                <a:latin typeface="微软雅黑" pitchFamily="34" charset="-122"/>
                <a:ea typeface="微软雅黑" pitchFamily="34" charset="-122"/>
              </a:rPr>
              <a:t>针对女性可以有粉色等</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产品</a:t>
            </a:r>
            <a:r>
              <a:rPr lang="zh-CN" altLang="en-US" sz="2000" dirty="0">
                <a:solidFill>
                  <a:schemeClr val="tx1">
                    <a:lumMod val="75000"/>
                    <a:lumOff val="25000"/>
                  </a:schemeClr>
                </a:solidFill>
                <a:latin typeface="微软雅黑" pitchFamily="34" charset="-122"/>
                <a:ea typeface="微软雅黑" pitchFamily="34" charset="-122"/>
              </a:rPr>
              <a:t>形状方面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一般而言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曲线图形比棱角分明的图形好看</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具有</a:t>
            </a:r>
            <a:r>
              <a:rPr lang="zh-CN" altLang="en-US" sz="2000" dirty="0">
                <a:solidFill>
                  <a:schemeClr val="tx1">
                    <a:lumMod val="75000"/>
                    <a:lumOff val="25000"/>
                  </a:schemeClr>
                </a:solidFill>
                <a:latin typeface="微软雅黑" pitchFamily="34" charset="-122"/>
                <a:ea typeface="微软雅黑" pitchFamily="34" charset="-122"/>
              </a:rPr>
              <a:t>立体感和空间感的图形比单一的图形好看</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3"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a:t>
            </a:r>
            <a:r>
              <a:rPr lang="zh-CN" altLang="en-US" sz="2400" b="1" dirty="0" smtClean="0">
                <a:solidFill>
                  <a:schemeClr val="tx1">
                    <a:lumMod val="75000"/>
                    <a:lumOff val="25000"/>
                  </a:schemeClr>
                </a:solidFill>
                <a:latin typeface="微软雅黑" pitchFamily="34" charset="-122"/>
                <a:ea typeface="微软雅黑" pitchFamily="34" charset="-122"/>
              </a:rPr>
              <a:t>概念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产品外观创新</a:t>
            </a:r>
          </a:p>
        </p:txBody>
      </p:sp>
    </p:spTree>
    <p:extLst>
      <p:ext uri="{BB962C8B-B14F-4D97-AF65-F5344CB8AC3E}">
        <p14:creationId xmlns:p14="http://schemas.microsoft.com/office/powerpoint/2010/main" val="42351886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3" name="Picture 5" descr="https://gimg2.baidu.com/image_search/src=http%3A%2F%2Fwww.itto100.com%2Fupfile%2F2019%2F05%2F20190504163143_120.jpg&amp;refer=http%3A%2F%2Fwww.itto100.com&amp;app=2002&amp;size=f9999,10000&amp;q=a80&amp;n=0&amp;g=0n&amp;fmt=auto?sec=1667693313&amp;t=f909513047042da133d3d3f1537b17b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838" y="2535856"/>
            <a:ext cx="4897612" cy="326507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2"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a:t>
            </a:r>
            <a:r>
              <a:rPr lang="zh-CN" altLang="en-US" sz="2400" b="1" dirty="0" smtClean="0">
                <a:solidFill>
                  <a:schemeClr val="tx1">
                    <a:lumMod val="75000"/>
                    <a:lumOff val="25000"/>
                  </a:schemeClr>
                </a:solidFill>
                <a:latin typeface="微软雅黑" pitchFamily="34" charset="-122"/>
                <a:ea typeface="微软雅黑" pitchFamily="34" charset="-122"/>
              </a:rPr>
              <a:t>概念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产品材料创新</a:t>
            </a:r>
          </a:p>
        </p:txBody>
      </p:sp>
      <p:sp>
        <p:nvSpPr>
          <p:cNvPr id="4" name="矩形 3"/>
          <p:cNvSpPr/>
          <p:nvPr/>
        </p:nvSpPr>
        <p:spPr>
          <a:xfrm>
            <a:off x="5683250" y="1484690"/>
            <a:ext cx="5657850" cy="341632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产品材料创新就是根据消费者的需要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使用不同的材料来包装产品或是将新材料</a:t>
            </a:r>
            <a:r>
              <a:rPr lang="zh-CN" altLang="en-US" sz="2000" dirty="0" smtClean="0">
                <a:solidFill>
                  <a:schemeClr val="tx1">
                    <a:lumMod val="75000"/>
                    <a:lumOff val="25000"/>
                  </a:schemeClr>
                </a:solidFill>
                <a:latin typeface="微软雅黑" pitchFamily="34" charset="-122"/>
                <a:ea typeface="微软雅黑" pitchFamily="34" charset="-122"/>
              </a:rPr>
              <a:t>用于产品</a:t>
            </a:r>
            <a:r>
              <a:rPr lang="zh-CN" altLang="en-US" sz="2000" dirty="0">
                <a:solidFill>
                  <a:schemeClr val="tx1">
                    <a:lumMod val="75000"/>
                    <a:lumOff val="25000"/>
                  </a:schemeClr>
                </a:solidFill>
                <a:latin typeface="微软雅黑" pitchFamily="34" charset="-122"/>
                <a:ea typeface="微软雅黑" pitchFamily="34" charset="-122"/>
              </a:rPr>
              <a:t>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来降低产品成本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改善产品性能等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从而满足不同消费者的需求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比如</a:t>
            </a:r>
            <a:r>
              <a:rPr lang="zh-CN" altLang="en-US" sz="2000" dirty="0">
                <a:solidFill>
                  <a:schemeClr val="tx1">
                    <a:lumMod val="75000"/>
                    <a:lumOff val="25000"/>
                  </a:schemeClr>
                </a:solidFill>
                <a:latin typeface="微软雅黑" pitchFamily="34" charset="-122"/>
                <a:ea typeface="微软雅黑" pitchFamily="34" charset="-122"/>
              </a:rPr>
              <a:t>装饰</a:t>
            </a:r>
            <a:r>
              <a:rPr lang="zh-CN" altLang="en-US" sz="2000" dirty="0" smtClean="0">
                <a:solidFill>
                  <a:schemeClr val="tx1">
                    <a:lumMod val="75000"/>
                    <a:lumOff val="25000"/>
                  </a:schemeClr>
                </a:solidFill>
                <a:latin typeface="微软雅黑" pitchFamily="34" charset="-122"/>
                <a:ea typeface="微软雅黑" pitchFamily="34" charset="-122"/>
              </a:rPr>
              <a:t>材料中</a:t>
            </a:r>
            <a:r>
              <a:rPr lang="zh-CN" altLang="en-US" sz="2000" dirty="0">
                <a:solidFill>
                  <a:schemeClr val="tx1">
                    <a:lumMod val="75000"/>
                    <a:lumOff val="25000"/>
                  </a:schemeClr>
                </a:solidFill>
                <a:latin typeface="微软雅黑" pitchFamily="34" charset="-122"/>
                <a:ea typeface="微软雅黑" pitchFamily="34" charset="-122"/>
              </a:rPr>
              <a:t>瓷砖价格较低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但缺乏大理石的天然花纹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大理石纹路漂亮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装饰效果好</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但价格</a:t>
            </a:r>
            <a:r>
              <a:rPr lang="zh-CN" altLang="en-US" sz="2000" dirty="0" smtClean="0">
                <a:solidFill>
                  <a:schemeClr val="tx1">
                    <a:lumMod val="75000"/>
                    <a:lumOff val="25000"/>
                  </a:schemeClr>
                </a:solidFill>
                <a:latin typeface="微软雅黑" pitchFamily="34" charset="-122"/>
                <a:ea typeface="微软雅黑" pitchFamily="34" charset="-122"/>
              </a:rPr>
              <a:t>昂贵</a:t>
            </a:r>
            <a:r>
              <a:rPr lang="zh-CN" altLang="en-US" sz="2000" dirty="0">
                <a:solidFill>
                  <a:schemeClr val="tx1">
                    <a:lumMod val="75000"/>
                    <a:lumOff val="25000"/>
                  </a:schemeClr>
                </a:solidFill>
                <a:latin typeface="微软雅黑" pitchFamily="34" charset="-122"/>
                <a:ea typeface="微软雅黑" pitchFamily="34" charset="-122"/>
              </a:rPr>
              <a:t>。 通过材料创新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创新材料的大理石瓷砖可以融合两者的优点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成为具有天然大理石</a:t>
            </a:r>
            <a:r>
              <a:rPr lang="zh-CN" altLang="en-US" sz="2000" dirty="0" smtClean="0">
                <a:solidFill>
                  <a:schemeClr val="tx1">
                    <a:lumMod val="75000"/>
                    <a:lumOff val="25000"/>
                  </a:schemeClr>
                </a:solidFill>
                <a:latin typeface="微软雅黑" pitchFamily="34" charset="-122"/>
                <a:ea typeface="微软雅黑" pitchFamily="34" charset="-122"/>
              </a:rPr>
              <a:t>花纹</a:t>
            </a:r>
            <a:r>
              <a:rPr lang="zh-CN" altLang="en-US" sz="2000" dirty="0">
                <a:solidFill>
                  <a:schemeClr val="tx1">
                    <a:lumMod val="75000"/>
                    <a:lumOff val="25000"/>
                  </a:schemeClr>
                </a:solidFill>
                <a:latin typeface="微软雅黑" pitchFamily="34" charset="-122"/>
                <a:ea typeface="微软雅黑" pitchFamily="34" charset="-122"/>
              </a:rPr>
              <a:t>的瓷砖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a:t>
            </a:r>
            <a:r>
              <a:rPr lang="zh-CN" altLang="en-US" sz="2000" dirty="0" smtClean="0">
                <a:solidFill>
                  <a:schemeClr val="tx1">
                    <a:lumMod val="75000"/>
                    <a:lumOff val="25000"/>
                  </a:schemeClr>
                </a:solidFill>
                <a:latin typeface="微软雅黑" pitchFamily="34" charset="-122"/>
                <a:ea typeface="微软雅黑" pitchFamily="34" charset="-122"/>
              </a:rPr>
              <a:t>价格适中。</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057964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nodeType="withEffect">
                                  <p:stCondLst>
                                    <p:cond delay="0"/>
                                  </p:stCondLst>
                                  <p:childTnLst>
                                    <p:set>
                                      <p:cBhvr>
                                        <p:cTn id="9" dur="1" fill="hold">
                                          <p:stCondLst>
                                            <p:cond delay="0"/>
                                          </p:stCondLst>
                                        </p:cTn>
                                        <p:tgtEl>
                                          <p:spTgt spid="2053"/>
                                        </p:tgtEl>
                                        <p:attrNameLst>
                                          <p:attrName>style.visibility</p:attrName>
                                        </p:attrNameLst>
                                      </p:cBhvr>
                                      <p:to>
                                        <p:strVal val="visible"/>
                                      </p:to>
                                    </p:set>
                                    <p:animEffect transition="in" filter="wheel(1)">
                                      <p:cBhvr>
                                        <p:cTn id="10"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a:t>
            </a:r>
            <a:r>
              <a:rPr lang="zh-CN" altLang="en-US" sz="2400" b="1" dirty="0" smtClean="0">
                <a:solidFill>
                  <a:schemeClr val="tx1">
                    <a:lumMod val="75000"/>
                    <a:lumOff val="25000"/>
                  </a:schemeClr>
                </a:solidFill>
                <a:latin typeface="微软雅黑" pitchFamily="34" charset="-122"/>
                <a:ea typeface="微软雅黑" pitchFamily="34" charset="-122"/>
              </a:rPr>
              <a:t>概念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产品结构创新</a:t>
            </a:r>
          </a:p>
        </p:txBody>
      </p:sp>
      <p:sp>
        <p:nvSpPr>
          <p:cNvPr id="4" name="矩形 3"/>
          <p:cNvSpPr/>
          <p:nvPr/>
        </p:nvSpPr>
        <p:spPr>
          <a:xfrm>
            <a:off x="5683250" y="2087940"/>
            <a:ext cx="5657850" cy="227703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产品结构创新就是改变产品的结构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让消费者更方便地使用产品</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如</a:t>
            </a:r>
            <a:r>
              <a:rPr lang="zh-CN" altLang="en-US" sz="2000" dirty="0">
                <a:solidFill>
                  <a:schemeClr val="tx1">
                    <a:lumMod val="75000"/>
                    <a:lumOff val="25000"/>
                  </a:schemeClr>
                </a:solidFill>
                <a:latin typeface="微软雅黑" pitchFamily="34" charset="-122"/>
                <a:ea typeface="微软雅黑" pitchFamily="34" charset="-122"/>
              </a:rPr>
              <a:t>夏日炎炎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我们都</a:t>
            </a:r>
            <a:r>
              <a:rPr lang="zh-CN" altLang="en-US" sz="2000" dirty="0">
                <a:solidFill>
                  <a:schemeClr val="tx1">
                    <a:lumMod val="75000"/>
                    <a:lumOff val="25000"/>
                  </a:schemeClr>
                </a:solidFill>
                <a:latin typeface="微软雅黑" pitchFamily="34" charset="-122"/>
                <a:ea typeface="微软雅黑" pitchFamily="34" charset="-122"/>
              </a:rPr>
              <a:t>喜欢吃水果</a:t>
            </a:r>
            <a:r>
              <a:rPr lang="zh-CN" altLang="en-US" sz="2000" dirty="0" smtClean="0">
                <a:solidFill>
                  <a:schemeClr val="tx1">
                    <a:lumMod val="75000"/>
                    <a:lumOff val="25000"/>
                  </a:schemeClr>
                </a:solidFill>
                <a:latin typeface="微软雅黑" pitchFamily="34" charset="-122"/>
                <a:ea typeface="微软雅黑" pitchFamily="34" charset="-122"/>
              </a:rPr>
              <a:t>。切</a:t>
            </a:r>
            <a:r>
              <a:rPr lang="zh-CN" altLang="en-US" sz="2000" dirty="0">
                <a:solidFill>
                  <a:schemeClr val="tx1">
                    <a:lumMod val="75000"/>
                    <a:lumOff val="25000"/>
                  </a:schemeClr>
                </a:solidFill>
                <a:latin typeface="微软雅黑" pitchFamily="34" charset="-122"/>
                <a:ea typeface="微软雅黑" pitchFamily="34" charset="-122"/>
              </a:rPr>
              <a:t>水果一般使用传统的菜刀或者水果刀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一块一块地切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大小不一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效率不</a:t>
            </a:r>
            <a:r>
              <a:rPr lang="zh-CN" altLang="en-US" sz="2000" dirty="0">
                <a:solidFill>
                  <a:schemeClr val="tx1">
                    <a:lumMod val="75000"/>
                    <a:lumOff val="25000"/>
                  </a:schemeClr>
                </a:solidFill>
                <a:latin typeface="微软雅黑" pitchFamily="34" charset="-122"/>
                <a:ea typeface="微软雅黑" pitchFamily="34" charset="-122"/>
              </a:rPr>
              <a:t>高</a:t>
            </a:r>
            <a:r>
              <a:rPr lang="zh-CN" altLang="en-US" sz="2000" dirty="0" smtClean="0">
                <a:solidFill>
                  <a:schemeClr val="tx1">
                    <a:lumMod val="75000"/>
                    <a:lumOff val="25000"/>
                  </a:schemeClr>
                </a:solidFill>
                <a:latin typeface="微软雅黑" pitchFamily="34" charset="-122"/>
                <a:ea typeface="微软雅黑" pitchFamily="34" charset="-122"/>
              </a:rPr>
              <a:t>。新型</a:t>
            </a:r>
            <a:r>
              <a:rPr lang="zh-CN" altLang="en-US" sz="2000" dirty="0">
                <a:solidFill>
                  <a:schemeClr val="tx1">
                    <a:lumMod val="75000"/>
                    <a:lumOff val="25000"/>
                  </a:schemeClr>
                </a:solidFill>
                <a:latin typeface="微软雅黑" pitchFamily="34" charset="-122"/>
                <a:ea typeface="微软雅黑" pitchFamily="34" charset="-122"/>
              </a:rPr>
              <a:t>的水果刀完全改变了传统菜刀的形象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一刀搞定</a:t>
            </a:r>
            <a:r>
              <a:rPr lang="zh-CN" altLang="en-US" sz="2000" dirty="0" smtClean="0">
                <a:solidFill>
                  <a:schemeClr val="tx1">
                    <a:lumMod val="75000"/>
                    <a:lumOff val="25000"/>
                  </a:schemeClr>
                </a:solidFill>
                <a:latin typeface="微软雅黑" pitchFamily="34" charset="-122"/>
                <a:ea typeface="微软雅黑" pitchFamily="34" charset="-122"/>
              </a:rPr>
              <a:t>、一</a:t>
            </a:r>
            <a:r>
              <a:rPr lang="zh-CN" altLang="en-US" sz="2000" dirty="0">
                <a:solidFill>
                  <a:schemeClr val="tx1">
                    <a:lumMod val="75000"/>
                    <a:lumOff val="25000"/>
                  </a:schemeClr>
                </a:solidFill>
                <a:latin typeface="微软雅黑" pitchFamily="34" charset="-122"/>
                <a:ea typeface="微软雅黑" pitchFamily="34" charset="-122"/>
              </a:rPr>
              <a:t>次成型、 整齐划一 </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pic>
        <p:nvPicPr>
          <p:cNvPr id="3074" name="Picture 2" descr="https://gimg2.baidu.com/image_search/src=http%3A%2F%2Fimg.alicdn.com%2Fbao%2Fuploaded%2Fi4%2F4145352675%2FO1CN011VdBwFbn9oF0nUH_%21%214145352675.jpg&amp;refer=http%3A%2F%2Fimg.alicdn.com&amp;app=2002&amp;size=f9999,10000&amp;q=a80&amp;n=0&amp;g=0n&amp;fmt=auto?sec=1667693467&amp;t=c3daf62aabbd1e10f12309f2f30338f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764" y="1593850"/>
            <a:ext cx="4484687" cy="44846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0882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arn(inVertical)">
                                      <p:cBhvr>
                                        <p:cTn id="1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8156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4426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230832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产品功能创新就是使产品功能升级和强化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从而满足消费者使用该产品的需求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产品功能</a:t>
            </a:r>
            <a:r>
              <a:rPr lang="zh-CN" altLang="en-US" sz="2000" dirty="0">
                <a:solidFill>
                  <a:schemeClr val="tx1">
                    <a:lumMod val="75000"/>
                    <a:lumOff val="25000"/>
                  </a:schemeClr>
                </a:solidFill>
                <a:latin typeface="微软雅黑" pitchFamily="34" charset="-122"/>
                <a:ea typeface="微软雅黑" pitchFamily="34" charset="-122"/>
              </a:rPr>
              <a:t>创新是保持产品竞争力的利器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也是最有技术含量的产品创新</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产品</a:t>
            </a:r>
            <a:r>
              <a:rPr lang="zh-CN" altLang="en-US" sz="2000" dirty="0">
                <a:solidFill>
                  <a:schemeClr val="tx1">
                    <a:lumMod val="75000"/>
                    <a:lumOff val="25000"/>
                  </a:schemeClr>
                </a:solidFill>
                <a:latin typeface="微软雅黑" pitchFamily="34" charset="-122"/>
                <a:ea typeface="微软雅黑" pitchFamily="34" charset="-122"/>
              </a:rPr>
              <a:t>功能创新要</a:t>
            </a:r>
            <a:r>
              <a:rPr lang="zh-CN" altLang="en-US" sz="2000" dirty="0" smtClean="0">
                <a:solidFill>
                  <a:schemeClr val="tx1">
                    <a:lumMod val="75000"/>
                    <a:lumOff val="25000"/>
                  </a:schemeClr>
                </a:solidFill>
                <a:latin typeface="微软雅黑" pitchFamily="34" charset="-122"/>
                <a:ea typeface="微软雅黑" pitchFamily="34" charset="-122"/>
              </a:rPr>
              <a:t>针对消费者</a:t>
            </a:r>
            <a:r>
              <a:rPr lang="zh-CN" altLang="en-US" sz="2000" dirty="0">
                <a:solidFill>
                  <a:schemeClr val="tx1">
                    <a:lumMod val="75000"/>
                    <a:lumOff val="25000"/>
                  </a:schemeClr>
                </a:solidFill>
                <a:latin typeface="微软雅黑" pitchFamily="34" charset="-122"/>
                <a:ea typeface="微软雅黑" pitchFamily="34" charset="-122"/>
              </a:rPr>
              <a:t>需求</a:t>
            </a:r>
            <a:r>
              <a:rPr lang="zh-CN" altLang="en-US" sz="2000" dirty="0" smtClean="0">
                <a:solidFill>
                  <a:schemeClr val="tx1">
                    <a:lumMod val="75000"/>
                    <a:lumOff val="25000"/>
                  </a:schemeClr>
                </a:solidFill>
                <a:latin typeface="微软雅黑" pitchFamily="34" charset="-122"/>
                <a:ea typeface="微软雅黑" pitchFamily="34" charset="-122"/>
              </a:rPr>
              <a:t>、消费者</a:t>
            </a:r>
            <a:r>
              <a:rPr lang="zh-CN" altLang="en-US" sz="2000" dirty="0">
                <a:solidFill>
                  <a:schemeClr val="tx1">
                    <a:lumMod val="75000"/>
                    <a:lumOff val="25000"/>
                  </a:schemeClr>
                </a:solidFill>
                <a:latin typeface="微软雅黑" pitchFamily="34" charset="-122"/>
                <a:ea typeface="微软雅黑" pitchFamily="34" charset="-122"/>
              </a:rPr>
              <a:t>习惯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有的放矢地创新。</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9"/>
          <p:cNvSpPr txBox="1"/>
          <p:nvPr/>
        </p:nvSpPr>
        <p:spPr>
          <a:xfrm>
            <a:off x="840784" y="203271"/>
            <a:ext cx="77634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相关</a:t>
            </a:r>
            <a:r>
              <a:rPr lang="zh-CN" altLang="en-US" sz="2400" b="1" dirty="0" smtClean="0">
                <a:solidFill>
                  <a:schemeClr val="tx1">
                    <a:lumMod val="75000"/>
                    <a:lumOff val="25000"/>
                  </a:schemeClr>
                </a:solidFill>
                <a:latin typeface="微软雅黑" pitchFamily="34" charset="-122"/>
                <a:ea typeface="微软雅黑" pitchFamily="34" charset="-122"/>
              </a:rPr>
              <a:t>概念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产品功能创新</a:t>
            </a:r>
          </a:p>
        </p:txBody>
      </p:sp>
    </p:spTree>
    <p:extLst>
      <p:ext uri="{BB962C8B-B14F-4D97-AF65-F5344CB8AC3E}">
        <p14:creationId xmlns:p14="http://schemas.microsoft.com/office/powerpoint/2010/main" val="373503708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8158</TotalTime>
  <Words>4743</Words>
  <Application>Microsoft Office PowerPoint</Application>
  <PresentationFormat>自定义</PresentationFormat>
  <Paragraphs>203</Paragraphs>
  <Slides>36</Slides>
  <Notes>36</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746</cp:revision>
  <dcterms:created xsi:type="dcterms:W3CDTF">2017-04-08T12:39:30Z</dcterms:created>
  <dcterms:modified xsi:type="dcterms:W3CDTF">2022-10-07T02:57:37Z</dcterms:modified>
</cp:coreProperties>
</file>