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47" r:id="rId3"/>
    <p:sldId id="453" r:id="rId4"/>
    <p:sldId id="553" r:id="rId5"/>
    <p:sldId id="554" r:id="rId6"/>
    <p:sldId id="555" r:id="rId7"/>
    <p:sldId id="556" r:id="rId8"/>
    <p:sldId id="557" r:id="rId9"/>
    <p:sldId id="558" r:id="rId10"/>
    <p:sldId id="559" r:id="rId11"/>
    <p:sldId id="560" r:id="rId12"/>
    <p:sldId id="561" r:id="rId13"/>
    <p:sldId id="562" r:id="rId14"/>
    <p:sldId id="512" r:id="rId15"/>
    <p:sldId id="563" r:id="rId16"/>
    <p:sldId id="564" r:id="rId17"/>
    <p:sldId id="565" r:id="rId18"/>
    <p:sldId id="566" r:id="rId19"/>
    <p:sldId id="567" r:id="rId20"/>
    <p:sldId id="568" r:id="rId21"/>
    <p:sldId id="569" r:id="rId22"/>
    <p:sldId id="571" r:id="rId23"/>
    <p:sldId id="572" r:id="rId24"/>
  </p:sldIdLst>
  <p:sldSz cx="9144000" cy="6858000" type="screen4x3"/>
  <p:notesSz cx="6858000" cy="9144000"/>
  <p:custDataLst>
    <p:tags r:id="rId30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2000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0066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6718"/>
    <p:restoredTop sz="95976"/>
  </p:normalViewPr>
  <p:slideViewPr>
    <p:cSldViewPr showGuides="1">
      <p:cViewPr>
        <p:scale>
          <a:sx n="80" d="100"/>
          <a:sy n="80" d="100"/>
        </p:scale>
        <p:origin x="-1373" y="-14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4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580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>
                <a:ea typeface="楷体_GB2312" pitchFamily="49" charset="-122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43663" y="609600"/>
            <a:ext cx="2014537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609600"/>
            <a:ext cx="5895975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 sz="2000"/>
            </a:lvl2pPr>
            <a:lvl3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628775"/>
            <a:ext cx="3954462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02150" y="1628775"/>
            <a:ext cx="3956050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619250" y="609600"/>
            <a:ext cx="6838950" cy="803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395288" y="1557338"/>
            <a:ext cx="8062912" cy="44672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8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698750" y="6453188"/>
            <a:ext cx="1081088" cy="268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614363" y="1125538"/>
            <a:ext cx="7772400" cy="1470025"/>
          </a:xfrm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r>
              <a:rPr lang="zh-CN" altLang="zh-CN" sz="4000" b="1" dirty="0">
                <a:latin typeface="+mj-lt"/>
                <a:ea typeface="+mj-ea"/>
                <a:cs typeface="+mj-cs"/>
              </a:rPr>
              <a:t>第</a:t>
            </a:r>
            <a:r>
              <a:rPr lang="en-US" altLang="zh-CN" sz="4000" b="1" dirty="0">
                <a:latin typeface="+mj-lt"/>
                <a:ea typeface="+mj-ea"/>
                <a:cs typeface="+mj-cs"/>
              </a:rPr>
              <a:t>8</a:t>
            </a:r>
            <a:r>
              <a:rPr lang="zh-CN" altLang="zh-CN" sz="4000" b="1" dirty="0">
                <a:latin typeface="+mj-lt"/>
                <a:ea typeface="+mj-ea"/>
                <a:cs typeface="+mj-cs"/>
              </a:rPr>
              <a:t>章  模块</a:t>
            </a:r>
            <a:endParaRPr lang="zh-CN" altLang="zh-CN" sz="4000" b="1" dirty="0">
              <a:latin typeface="+mj-lt"/>
              <a:ea typeface="+mj-ea"/>
              <a:cs typeface="+mj-cs"/>
            </a:endParaRPr>
          </a:p>
        </p:txBody>
      </p:sp>
      <p:sp>
        <p:nvSpPr>
          <p:cNvPr id="2051" name="Text Box 14"/>
          <p:cNvSpPr txBox="1"/>
          <p:nvPr/>
        </p:nvSpPr>
        <p:spPr>
          <a:xfrm>
            <a:off x="4356100" y="3068638"/>
            <a:ext cx="40322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spcBef>
                <a:spcPct val="50000"/>
              </a:spcBef>
            </a:pP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8.3 Python中的包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8.3.1 Python程序的包结构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3.包目录的检索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通常，在当导入包以后Python会通过sys.path中的目录来寻找包的子目录。 每一个包都必须有__init__.py文件，这样做是为了防止某些目录有一个共同的名字。在最简单的情况下，__ init__.py可以只是一个空文件，但它也可以执行包的初始化代码，包括设置__all__变量。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8.3 Python中的包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8.3.2 创建包及模块 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FF"/>
                </a:highligh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1.创建包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highlight>
                <a:srgbClr val="0000FF"/>
              </a:highligh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当我们想要创建包时，只需要在项目文件夹下建立一个文件夹，并建立有__init__.py文件即可，此时，我们便生出了一个包。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如果我们要建立子包，在包文件夹下同样重复该步骤即可。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FF"/>
                </a:highligh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2.创建模块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highlight>
                <a:srgbClr val="0000FF"/>
              </a:highligh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在Python中，每个Python文件都可以作为一个模块，模块的名字就是文件的名字。所以，当我们想定义自己的模块时，制作一个Python文件即可。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8.4 引用其他模块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8.4.1 标准模块 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1.ys模块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这是一个跟python解释器关系密切的标准库。它提供了一些和python解释器操作密切的属性和函数。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sys中常用的函数和属性：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（1）sys.argv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sys.argv是专门用来向python解释器传递参数的，称为“命令行参数”。它的返回值是一个列表，列表中的元素依次是文件名、参数1、参数2……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（2）sys.exit()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这个方法的作用是退出当前程序。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1"/>
          <p:cNvSpPr txBox="1"/>
          <p:nvPr/>
        </p:nvSpPr>
        <p:spPr>
          <a:xfrm>
            <a:off x="439738" y="1563688"/>
            <a:ext cx="85248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例如：</a:t>
            </a:r>
            <a:endParaRPr lang="zh-CN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26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7.2.4  </a:t>
            </a:r>
            <a:r>
              <a:rPr lang="zh-CN" altLang="en-US" dirty="0"/>
              <a:t>实例属性和类属性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23850" y="2233613"/>
            <a:ext cx="8424863" cy="44665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import sys</a:t>
            </a:r>
            <a:endParaRPr kumimoji="0" altLang="zh-CN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for i in range(5):</a:t>
            </a:r>
            <a:endParaRPr kumimoji="0" altLang="zh-CN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if i == 3:</a:t>
            </a:r>
            <a:endParaRPr kumimoji="0" altLang="zh-CN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sys.exit(0)    # 正常退出</a:t>
            </a:r>
            <a:endParaRPr kumimoji="0" altLang="zh-CN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else:</a:t>
            </a:r>
            <a:endParaRPr kumimoji="0" altLang="zh-CN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print(i, end=' ')</a:t>
            </a:r>
            <a:endParaRPr kumimoji="0" altLang="zh-CN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python3 test.py    # 执行文件</a:t>
            </a:r>
            <a:endParaRPr kumimoji="0" altLang="zh-CN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0 1 2 </a:t>
            </a:r>
            <a:endParaRPr kumimoji="0" altLang="zh-CN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for i in range(5):</a:t>
            </a:r>
            <a:endParaRPr kumimoji="0" altLang="zh-CN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if i == 3:</a:t>
            </a:r>
            <a:endParaRPr kumimoji="0" altLang="zh-CN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sys.exit('aaaaa')    # 退出并打印提示信息</a:t>
            </a:r>
            <a:endParaRPr kumimoji="0" altLang="zh-CN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else:</a:t>
            </a:r>
            <a:endParaRPr kumimoji="0" altLang="zh-CN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print(i, end=' ')</a:t>
            </a:r>
            <a:endParaRPr kumimoji="0" altLang="zh-CN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python3 test.py    # 执行文件</a:t>
            </a:r>
            <a:endParaRPr kumimoji="0" altLang="zh-CN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 1 2 aaaaa    # 提示信息也被打印出来了</a:t>
            </a:r>
            <a:endParaRPr kumimoji="0" altLang="zh-CN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8.4 引用其他模块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8.4.1 标准模块 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（3）sys.path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它可以查找模块所在的目录，以列表的形式显示出来。用append()方法，能够向这个列表增加新的模块目录。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8.4 引用其他模块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8.4.1 标准模块 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2.copy模块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这个模块中常用的就是copy和deepcopy两个方法。其中copy是浅拷贝，deepcopy是深拷贝。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3.os模块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　　os模块是与操作系统交互的一个接口。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4. time模块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在Python中，常用表示时间方式： 时间戳、格式化的时间字符串、元组（struct_time）。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8.4 引用其他模块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8.4.1 标准模块 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5.heapq模块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Heapq模块也叫堆模块。堆在计算机科学中是一类特殊的数据结构的统称，通常可以被看作一棵树的数组对象。二叉树是每个节点最多有两个子树的树结构。分别被称为左子树和右子树。并不是所有的节点都有两个子节点，称每个节点都有两个子节点的二叉树为完全二叉树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6.deque模块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对于一个列表，可以用append方法向其末尾增加值，如果要向其首位增加值呢？可以使用collections下的deque模块。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8.4 引用其他模块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8.4.1 标准模块 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7.calendar模块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calendar模块也叫日历模块。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8.datetime模块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datetime模块中有以下几个类。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（1）date(2)time（3）datetime（4）tzinfo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8.4 引用其他模块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8.4.1 标准模块 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9.random模块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random.random()：0-1之间的随机浮点数，不包含0和1。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random.randint(a, b)：a和b之间的任意整数，包含a和b。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random.randrange(a, b)：a和b之间的任意整数，包含a，不包含b。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random.uniform(a, b)：a和b之间的任意浮点数。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random.shuffle(item)：将可迭代对象item中的顺序打乱，原地修改，没有返回值。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8.4 引用其他模块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8.4.1 标准模块 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10.xml.etree.ElementTree模块（处理XML）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XML指可扩展标记语言（EXtensible Markup Language），其设计宗旨是传输数据，而非显示数据；XML标签没有被预定义，而需自行定义标签。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11.JSON模块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　　JSON表示出来就是一个字符串，可以被所有语言读取，也可以方便地存储到磁盘或者通过网络传输。JSON不仅是标准格式，并且比XML更快，而且可以直接在Web页面中读取，非常方便。JSON表示的对象就是标准的JavaScript语言的对象。就传递数据而言，XML是一种选择，JSON也是一种选择。JSON是一种轻量级的数据交换格式，可以在任何语言之间进行数据的传递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8.1  </a:t>
            </a:r>
            <a:r>
              <a:rPr lang="zh-CN" altLang="en-US" dirty="0"/>
              <a:t>模块概述</a:t>
            </a:r>
            <a:endParaRPr lang="zh-CN" altLang="en-US"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模块是包含一组函数的文件，希望在应用程序中引用。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 模块(Module)，是一个单独的 Python 文件，它以 “.py”为文件扩展名，文件代码中包含了 Python 对象定义和Python语句。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通过模块，可以让你能够有逻辑地组织你的 Python 代码段。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把相关的代码分配到一个模块里能让你的代码更好用，更易懂。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在模块中能定义函数、类和变量，模块里也能包含可执行的代码。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8.4 引用其他模块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8.4.1 标准模块 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12.pickle模块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ickle模块的使用方法和用途和json完全一致，pickle中的函数名称和用法和json也完全一致。区别在于pickle支持更多的数据类型：支持类，而json不支持类。除此之外，pickle的dumps将数据转换为bytes类型，而json的dumps将数据转换为json字符串类型。pickle只适用于python，而json适用于所有语言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8.4 引用其他模块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8.4.2 第三方模块的下载与安装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进行 Python 程序开发时，除了使用 Python 内置的标准模块以及我们自定义的模块之外，还有很多第三方模块可以使用，这些第三方模块可以借助 Python官方提供的查找包页面（https://pypi.org/）找到。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8.4 引用其他模块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8.4.2 第三方模块的下载与安装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下载和安装第三方模块，可以使用 Python 提供的 pip 命令实现。pip 命令的语法格式如下：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pip install|uninstall|list 模块名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其中，install、uninstall、list 是常用的命令参数，各自的含义为：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install：用于安装第三方模块，当 pip 使用 install 作为参数时，后面的模块名不能省略。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uninstall：用于卸载已经安装的第三方模块，选择 uninstall 作为参数时，后面的模块名也不能省略。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list：用于显示已经安装的第三方模块。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8.2  </a:t>
            </a:r>
            <a:r>
              <a:rPr lang="zh-CN" altLang="en-US" dirty="0"/>
              <a:t>模块的导入</a:t>
            </a:r>
            <a:endParaRPr lang="zh-CN" altLang="en-US"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使用import语句导入模块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语法格式如下：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highlight>
                  <a:srgbClr val="0000FF"/>
                </a:highligh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import 模块1[,模块2[,...模块N]]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highlight>
                <a:srgbClr val="0000FF"/>
              </a:highligh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比如要引用模块 math，就可以在文件最开始的地方用 import math 来引入。在调用 math 模块中的函数时，必须这样引用：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FF"/>
                </a:highligh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模块名.函数名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highlight>
                <a:srgbClr val="0000FF"/>
              </a:highligh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当解释器遇到 import 语句，如果模块在当前的搜索路径就会被导入。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搜索路径是一个解释器会先进行搜索的所有目录的列表。导入模块语句一般放在脚本的顶端。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8.2  </a:t>
            </a:r>
            <a:r>
              <a:rPr lang="zh-CN" altLang="en-US" dirty="0"/>
              <a:t>模块的导入</a:t>
            </a:r>
            <a:endParaRPr lang="zh-CN" altLang="en-US"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使用from…import语句导入模块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导入部分：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语法格式如下：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highlight>
                  <a:srgbClr val="0000FF"/>
                </a:highligh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from 模块 import 内容1[,内容2[, ... 内容N]]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highlight>
                <a:srgbClr val="0000FF"/>
              </a:highligh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这个声明不会把整个 fib 模块导入到当前的命名空间中，它只会将 fib 里的 fibonacci 单个引入到执行这个声明的模块的全局符号表。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8.2  </a:t>
            </a:r>
            <a:r>
              <a:rPr lang="zh-CN" altLang="en-US" dirty="0"/>
              <a:t>模块的导入</a:t>
            </a:r>
            <a:endParaRPr lang="zh-CN" altLang="en-US"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使用from…import语句导入模块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导入全部：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语法格式如下：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highlight>
                  <a:srgbClr val="0000FF"/>
                </a:highligh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from 模块名import *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highlight>
                <a:srgbClr val="0000FF"/>
              </a:highligh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这提供了一个简单的方法来导入一个模块中的所有项目。然而这种声明不该被过多地使用。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例如我们想一次性引入 math 模块中所有的东西，语句如下：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from math import *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8.2  </a:t>
            </a:r>
            <a:r>
              <a:rPr lang="zh-CN" altLang="en-US" dirty="0"/>
              <a:t>模块的导入</a:t>
            </a:r>
            <a:endParaRPr lang="zh-CN" altLang="en-US"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模块搜索目录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1.搜索路径顺序说明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当你导入一个模块，Python 解析器对模块位置的搜索顺序是：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首先，到当前目录下搜索；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其次，如果在当前目录中搜索不到，Python 则搜索在 shell 变量 PYTHONPATH 下的每个目录。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最后，如果都找不到，Python会察看默认路径。UNIX下，默认路径一般为/usr/local/lib/python/。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模块搜索路径存储在system模块的 sys.path 变量中。变量里包含当前目录，PYTHONPATH和由安装过程决定的默认目录。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8.2  </a:t>
            </a:r>
            <a:r>
              <a:rPr lang="zh-CN" altLang="en-US" dirty="0"/>
              <a:t>模块的导入</a:t>
            </a:r>
            <a:endParaRPr lang="zh-CN" altLang="en-US"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模块搜索目录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2.PYTHONPATH 变量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作为环境变量，PYTHONPATH 由装在一个列表里的许多目录组成。PYTHONPATH 的语法和 shell 变量 PATH 的一样。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 Windows 系统，典型的 PYTHONPATH 如下：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set PYTHONPATH=c:\python27\lib;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 UNIX 系统，典型的 PYTHONPATH 如下：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set PYTHONPATH=/usr/local/lib/python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8.3 Python中的包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8.3.1 Python程序的包结构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1.什么是包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为了解决模块和类太多，管理杂乱的问题，计算机语言中引入了包的概念。所谓包，其实是一个分层次的文件目录结构，它定义了一个由模块及子包，和子包下的子包等组成的 Python 的应用环境。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简单来说，包就是文件夹。该文件夹下必须存在着一个名为“__init__.py”的文件,该文件的内容可以为空。__init__.py 的作用即用于标识当前文件夹是一个包，从而和普通的文件夹做出区别。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dirty="0"/>
              <a:t>8.3 Python中的包</a:t>
            </a:r>
            <a:endParaRPr dirty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395605" y="1557655"/>
            <a:ext cx="8569325" cy="5270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8.3.1 Python程序的包结构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522605" y="2186940"/>
            <a:ext cx="8569325" cy="5270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2.包的目录结构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包应该是某个包含“__init__.py”文件的文件夹，里面可以存放各级子包或各类模块文件（以.py结尾）。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例如，我们要实现一个在package_runoob目录作为包文件夹，里面存放有runoob1.py、runoob2.py、__init__.py 文件，另有一个test.py文件作为测试调用包的代码文件。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tags/tag1.xml><?xml version="1.0" encoding="utf-8"?>
<p:tagLst xmlns:p="http://schemas.openxmlformats.org/presentationml/2006/main">
  <p:tag name="COMMONDATA" val="eyJoZGlkIjoiNmM3MTg3MjQ5NjM0Y2M0MWIzOGM1NjU5ZDRlZmFkODEifQ=="/>
</p:tagLst>
</file>

<file path=ppt/theme/theme1.xml><?xml version="1.0" encoding="utf-8"?>
<a:theme xmlns:a="http://schemas.openxmlformats.org/drawingml/2006/main" name="VB 模板">
  <a:themeElements>
    <a:clrScheme name="VB 模板 10">
      <a:dk1>
        <a:srgbClr val="000000"/>
      </a:dk1>
      <a:lt1>
        <a:srgbClr val="FFFFFF"/>
      </a:lt1>
      <a:dk2>
        <a:srgbClr val="003366"/>
      </a:dk2>
      <a:lt2>
        <a:srgbClr val="808080"/>
      </a:lt2>
      <a:accent1>
        <a:srgbClr val="CCECFF"/>
      </a:accent1>
      <a:accent2>
        <a:srgbClr val="006699"/>
      </a:accent2>
      <a:accent3>
        <a:srgbClr val="FFFFFF"/>
      </a:accent3>
      <a:accent4>
        <a:srgbClr val="000000"/>
      </a:accent4>
      <a:accent5>
        <a:srgbClr val="E2F4FF"/>
      </a:accent5>
      <a:accent6>
        <a:srgbClr val="005C8A"/>
      </a:accent6>
      <a:hlink>
        <a:srgbClr val="0033CC"/>
      </a:hlink>
      <a:folHlink>
        <a:srgbClr val="0099CC"/>
      </a:folHlink>
    </a:clrScheme>
    <a:fontScheme name="VB 模板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VB 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 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9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FFFF00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FFFFA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10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CCECF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VB 模板</Template>
  <TotalTime>0</TotalTime>
  <Words>4260</Words>
  <Application>WPS 演示</Application>
  <PresentationFormat/>
  <Paragraphs>215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Times New Roman</vt:lpstr>
      <vt:lpstr>黑体</vt:lpstr>
      <vt:lpstr>华文楷体</vt:lpstr>
      <vt:lpstr>隶书</vt:lpstr>
      <vt:lpstr>楷体_GB2312</vt:lpstr>
      <vt:lpstr>新宋体</vt:lpstr>
      <vt:lpstr>微软雅黑</vt:lpstr>
      <vt:lpstr>Arial Unicode MS</vt:lpstr>
      <vt:lpstr>VB 模板</vt:lpstr>
      <vt:lpstr>第7章  面向对象程序设计</vt:lpstr>
      <vt:lpstr>7.1  面向对象程序设计基础</vt:lpstr>
      <vt:lpstr>8.1  模块概述</vt:lpstr>
      <vt:lpstr>8.2  模块的导入</vt:lpstr>
      <vt:lpstr>8.2  模块的导入</vt:lpstr>
      <vt:lpstr>8.2  模块的导入</vt:lpstr>
      <vt:lpstr>8.2  模块的导入</vt:lpstr>
      <vt:lpstr>8.2  模块的导入</vt:lpstr>
      <vt:lpstr>8.3 Python中的包</vt:lpstr>
      <vt:lpstr>8.3 Python中的包</vt:lpstr>
      <vt:lpstr>8.3 Python中的包</vt:lpstr>
      <vt:lpstr>8.3 Python中的包</vt:lpstr>
      <vt:lpstr>7.2.4  实例属性和类属性</vt:lpstr>
      <vt:lpstr>8.4 引用其他模块</vt:lpstr>
      <vt:lpstr>8.4 引用其他模块</vt:lpstr>
      <vt:lpstr>8.4 引用其他模块</vt:lpstr>
      <vt:lpstr>8.4 引用其他模块</vt:lpstr>
      <vt:lpstr>8.4 引用其他模块</vt:lpstr>
      <vt:lpstr>8.4 引用其他模块</vt:lpstr>
      <vt:lpstr>8.4 引用其他模块</vt:lpstr>
      <vt:lpstr>8.4 引用其他模块</vt:lpstr>
      <vt:lpstr>8.4 引用其他模块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keywords>exciting online presentation communicate impactful exchange information broadcast collaborate on-screen projector white</cp:keywords>
  <dc:description>Use this template for presentations based on technology.</dc:description>
  <cp:lastModifiedBy>凤歌者</cp:lastModifiedBy>
  <cp:revision>346</cp:revision>
  <dcterms:created xsi:type="dcterms:W3CDTF">2009-07-03T03:26:00Z</dcterms:created>
  <dcterms:modified xsi:type="dcterms:W3CDTF">2022-07-12T12:48:30Z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Night Sky</vt:lpwstr>
  </property>
  <property fmtid="{D5CDD505-2E9C-101B-9397-08002B2CF9AE}" pid="3" name="Style">
    <vt:lpwstr>P</vt:lpwstr>
  </property>
  <property fmtid="{D5CDD505-2E9C-101B-9397-08002B2CF9AE}" pid="4" name="Folder">
    <vt:lpwstr>Technology</vt:lpwstr>
  </property>
  <property fmtid="{D5CDD505-2E9C-101B-9397-08002B2CF9AE}" pid="5" name="Attribution">
    <vt:lpwstr>Copyright © 2005 KMT Software, Inc.</vt:lpwstr>
  </property>
  <property fmtid="{D5CDD505-2E9C-101B-9397-08002B2CF9AE}" pid="6" name="ICV">
    <vt:lpwstr>4CD5F236C6214D41A391A0B3E416AB29</vt:lpwstr>
  </property>
  <property fmtid="{D5CDD505-2E9C-101B-9397-08002B2CF9AE}" pid="7" name="KSOProductBuildVer">
    <vt:lpwstr>2052-11.1.0.11830</vt:lpwstr>
  </property>
</Properties>
</file>