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1"/>
  </p:notesMasterIdLst>
  <p:handoutMasterIdLst>
    <p:handoutMasterId r:id="rId22"/>
  </p:handoutMasterIdLst>
  <p:sldIdLst>
    <p:sldId id="347" r:id="rId4"/>
    <p:sldId id="542" r:id="rId5"/>
    <p:sldId id="544" r:id="rId6"/>
    <p:sldId id="545" r:id="rId7"/>
    <p:sldId id="546" r:id="rId8"/>
    <p:sldId id="547" r:id="rId9"/>
    <p:sldId id="548" r:id="rId10"/>
    <p:sldId id="549" r:id="rId11"/>
    <p:sldId id="550" r:id="rId12"/>
    <p:sldId id="551" r:id="rId13"/>
    <p:sldId id="552" r:id="rId14"/>
    <p:sldId id="553" r:id="rId15"/>
    <p:sldId id="554" r:id="rId16"/>
    <p:sldId id="555" r:id="rId17"/>
    <p:sldId id="556" r:id="rId18"/>
    <p:sldId id="557" r:id="rId19"/>
    <p:sldId id="558" r:id="rId20"/>
  </p:sldIdLst>
  <p:sldSz cx="9144000" cy="6858000" type="screen4x3"/>
  <p:notesSz cx="6858000" cy="9144000"/>
  <p:custDataLst>
    <p:tags r:id="rId26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0066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6718"/>
    <p:restoredTop sz="95976"/>
  </p:normalViewPr>
  <p:slideViewPr>
    <p:cSldViewPr showGuides="1">
      <p:cViewPr varScale="1">
        <p:scale>
          <a:sx n="51" d="100"/>
          <a:sy n="51" d="100"/>
        </p:scale>
        <p:origin x="90" y="4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4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spcBef>
                <a:spcPct val="0"/>
              </a:spcBef>
              <a:buFont typeface="Arial" panose="020B0604020202020204" pitchFamily="34" charset="0"/>
              <a:buNone/>
              <a:defRPr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4081F3D-0960-48AB-BD00-87572695728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Rectangle 5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spcBef>
                <a:spcPct val="0"/>
              </a:spcBef>
              <a:buFont typeface="Arial" panose="020B0604020202020204" pitchFamily="34" charset="0"/>
              <a:buNone/>
              <a:defRPr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18FD956-8BCD-4DB5-9EA1-962276A5D8D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pPr lvl="0" fontAlgn="base"/>
            <a:r>
              <a:rPr lang="zh-CN" altLang="en-US" strike="noStrike" noProof="0" smtClean="0"/>
              <a:t>单击此处编辑母版标题样式</a:t>
            </a:r>
            <a:endParaRPr lang="zh-CN" altLang="en-US" strike="noStrike" noProof="0" smtClean="0"/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>
                <a:ea typeface="楷体_GB2312" pitchFamily="49" charset="-122"/>
              </a:defRPr>
            </a:lvl1pPr>
          </a:lstStyle>
          <a:p>
            <a:pPr lvl="0" fontAlgn="base"/>
            <a:r>
              <a:rPr lang="zh-CN" altLang="en-US" strike="noStrike" noProof="0" smtClean="0"/>
              <a:t>单击此处编辑母版副标题样式</a:t>
            </a:r>
            <a:endParaRPr lang="zh-CN" altLang="en-US" strike="noStrike" noProof="0" smtClean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43663" y="609600"/>
            <a:ext cx="2014537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609600"/>
            <a:ext cx="5895975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pPr lvl="0" fontAlgn="base"/>
            <a:r>
              <a:rPr lang="zh-CN" altLang="en-US" strike="noStrike" noProof="0" smtClean="0"/>
              <a:t>单击此处编辑母版标题样式</a:t>
            </a:r>
            <a:endParaRPr lang="zh-CN" altLang="en-US" strike="noStrike" noProof="0" smtClean="0"/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>
                <a:ea typeface="楷体_GB2312" pitchFamily="49" charset="-122"/>
              </a:defRPr>
            </a:lvl1pPr>
          </a:lstStyle>
          <a:p>
            <a:pPr lvl="0" fontAlgn="base"/>
            <a:r>
              <a:rPr lang="zh-CN" altLang="en-US" strike="noStrike" noProof="0" smtClean="0"/>
              <a:t>单击此处编辑母版副标题样式</a:t>
            </a:r>
            <a:endParaRPr lang="zh-CN" altLang="en-US" strike="noStrike" noProof="0" smtClean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 sz="2000"/>
            </a:lvl2pPr>
            <a:lvl3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628775"/>
            <a:ext cx="3954462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02150" y="1628775"/>
            <a:ext cx="3956050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 sz="2000"/>
            </a:lvl2pPr>
            <a:lvl3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43663" y="609600"/>
            <a:ext cx="2014537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609600"/>
            <a:ext cx="5895975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628775"/>
            <a:ext cx="3954462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02150" y="1628775"/>
            <a:ext cx="3956050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1619250" y="609600"/>
            <a:ext cx="6838950" cy="8032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395288" y="1557338"/>
            <a:ext cx="8062912" cy="4467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8842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698750" y="6453188"/>
            <a:ext cx="1081088" cy="268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spcBef>
                <a:spcPct val="0"/>
              </a:spcBef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lang="zh-CN" altLang="en-US" sz="2000" dirty="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lang="zh-CN" altLang="en-US" sz="2000" dirty="0">
          <a:solidFill>
            <a:schemeClr val="tx1"/>
          </a:solidFill>
          <a:latin typeface="+mn-lt"/>
          <a:ea typeface="隶书" panose="02010509060101010101" pitchFamily="49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lang="zh-CN" altLang="en-US" sz="2000" dirty="0">
          <a:solidFill>
            <a:schemeClr val="tx1"/>
          </a:solidFill>
          <a:latin typeface="+mn-lt"/>
          <a:ea typeface="隶书" panose="02010509060101010101" pitchFamily="49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1619250" y="609600"/>
            <a:ext cx="6838950" cy="8032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395288" y="1557338"/>
            <a:ext cx="8062912" cy="4467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8842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698750" y="6453188"/>
            <a:ext cx="1081088" cy="268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spcBef>
                <a:spcPct val="0"/>
              </a:spcBef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4A2C68-70C2-446A-A77C-2E82E4269CB7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lang="zh-CN" altLang="en-US" sz="2000" dirty="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lang="zh-CN" altLang="en-US" sz="2000" dirty="0">
          <a:solidFill>
            <a:schemeClr val="tx1"/>
          </a:solidFill>
          <a:latin typeface="+mn-lt"/>
          <a:ea typeface="隶书" panose="02010509060101010101" pitchFamily="49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lang="zh-CN" altLang="en-US" sz="2000" dirty="0">
          <a:solidFill>
            <a:schemeClr val="tx1"/>
          </a:solidFill>
          <a:latin typeface="+mn-lt"/>
          <a:ea typeface="隶书" panose="02010509060101010101" pitchFamily="49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Rectangle 2"/>
          <p:cNvSpPr>
            <a:spLocks noGrp="1"/>
          </p:cNvSpPr>
          <p:nvPr>
            <p:ph type="ctrTitle"/>
          </p:nvPr>
        </p:nvSpPr>
        <p:spPr>
          <a:xfrm>
            <a:off x="614363" y="1125538"/>
            <a:ext cx="7772400" cy="1470025"/>
          </a:xfrm>
          <a:ln/>
        </p:spPr>
        <p:txBody>
          <a:bodyPr vert="horz" wrap="square" lIns="91440" tIns="45720" rIns="91440" bIns="45720" anchor="ctr" anchorCtr="0"/>
          <a:p>
            <a:pPr>
              <a:buClrTx/>
              <a:buSzTx/>
              <a:buFontTx/>
            </a:pPr>
            <a:r>
              <a:rPr lang="zh-CN" altLang="zh-CN" sz="4000" b="1" dirty="0">
                <a:latin typeface="+mj-lt"/>
                <a:ea typeface="+mj-ea"/>
                <a:cs typeface="+mj-cs"/>
              </a:rPr>
              <a:t>第</a:t>
            </a:r>
            <a:r>
              <a:rPr lang="en-US" altLang="zh-CN" sz="4000" b="1" dirty="0">
                <a:latin typeface="+mj-lt"/>
                <a:ea typeface="+mj-ea"/>
                <a:cs typeface="+mj-cs"/>
              </a:rPr>
              <a:t>3</a:t>
            </a:r>
            <a:r>
              <a:rPr lang="zh-CN" altLang="zh-CN" sz="4000" b="1" dirty="0">
                <a:latin typeface="+mj-lt"/>
                <a:ea typeface="+mj-ea"/>
                <a:cs typeface="+mj-cs"/>
              </a:rPr>
              <a:t>章</a:t>
            </a:r>
            <a:r>
              <a:rPr lang="en-US" altLang="zh-CN" sz="4000" b="1" dirty="0">
                <a:latin typeface="+mj-lt"/>
                <a:ea typeface="+mj-ea"/>
                <a:cs typeface="+mj-cs"/>
              </a:rPr>
              <a:t>  </a:t>
            </a:r>
            <a:r>
              <a:rPr altLang="zh-CN" sz="4000" b="1" dirty="0">
                <a:latin typeface="+mj-lt"/>
                <a:ea typeface="+mj-ea"/>
                <a:cs typeface="+mj-cs"/>
              </a:rPr>
              <a:t>Python数据的序列结构</a:t>
            </a:r>
            <a:endParaRPr altLang="zh-CN" sz="4000" b="1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 dirty="0"/>
              <a:t>Python</a:t>
            </a:r>
            <a:r>
              <a:rPr lang="zh-CN" altLang="en-US" dirty="0"/>
              <a:t>列表内置函数和方法</a:t>
            </a:r>
            <a:endParaRPr lang="zh-CN" altLang="en-US" dirty="0"/>
          </a:p>
        </p:txBody>
      </p:sp>
      <p:sp>
        <p:nvSpPr>
          <p:cNvPr id="32770" name="内容占位符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277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628775"/>
            <a:ext cx="7659687" cy="4824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 dirty="0"/>
              <a:t>3.2  </a:t>
            </a:r>
            <a:r>
              <a:rPr lang="zh-CN" altLang="en-US" dirty="0"/>
              <a:t>元组</a:t>
            </a:r>
            <a:endParaRPr lang="zh-CN" altLang="en-US" dirty="0"/>
          </a:p>
        </p:txBody>
      </p:sp>
      <p:sp>
        <p:nvSpPr>
          <p:cNvPr id="33794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的元组（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tuple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）与列表类似，不同之处在于元组的元素不能修改。元组使用小括号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()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，列表使用方括号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[]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。元组中的元素类型也可以不相同。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．创建元组</a:t>
            </a:r>
            <a:endParaRPr lang="zh-CN" altLang="zh-CN" sz="2000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tup1 = ('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中国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', '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美国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', 1997, 2000)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tup2 = (1, 2, 3, 4, 5 )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tup3 = "a", "b", "c", "d"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．访问元组</a:t>
            </a:r>
            <a:endParaRPr lang="zh-CN" altLang="zh-CN" sz="2000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tup1 = ('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中国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', '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美国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', 1997, 2000)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tup2 = (1, 2, 3, 4, 5, 6, 7 )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 ("tup1[0]: ", tup1[0])          # 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输出元组的第一个元素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 ("tup2[1:5]: ", tup2[1:5])   # 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切片，输出从第二个元素开始到第五个元素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 (tup2[2:]) 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3795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sp>
        <p:nvSpPr>
          <p:cNvPr id="34818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280400" cy="4467225"/>
          </a:xfrm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．元组连接</a:t>
            </a:r>
            <a:endParaRPr lang="zh-CN" altLang="zh-CN" sz="2000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元组中的元素值是不允许修改的，但可以对元组进行连接组合，实例如下：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tup1 = (12, 34,56)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tup2 = (78, 90)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#tup1[0] = 100			#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修改元组元素操作是非法的。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tup3 = tup1 + tup2		#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连接元组，创建一个新的元组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 (tup3)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以上实例输出结果：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(12, 34,56, 78, 90)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．删除元组</a:t>
            </a:r>
            <a:endParaRPr lang="zh-CN" altLang="zh-CN" sz="2000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元组中的元素值是不允许删除的，但可以使用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del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语句来删除整个元组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4819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zh-CN" altLang="zh-CN" dirty="0"/>
              <a:t>元组与列表转换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353425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可以使用下面方法将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元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组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转换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为列表：</a:t>
            </a:r>
            <a:endParaRPr kumimoji="0" lang="zh-CN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列表对象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=list(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元组对象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)</a:t>
            </a:r>
            <a:endParaRPr kumimoji="0" lang="zh-CN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tup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=(1, 2, 3, 4, 5) </a:t>
            </a:r>
            <a:endParaRPr kumimoji="0" lang="zh-CN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list1= list(</a:t>
            </a:r>
            <a:r>
              <a:rPr kumimoji="0" lang="en-US" altLang="zh-CN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tup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) 					#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元组转为列表</a:t>
            </a:r>
            <a:endParaRPr kumimoji="0" lang="zh-CN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 (list1) 					#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返回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[1, 2, 3, 4, 5]</a:t>
            </a:r>
            <a:endParaRPr kumimoji="0" lang="zh-CN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可以使用下面方法将列表转换为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元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组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：</a:t>
            </a:r>
            <a:endParaRPr kumimoji="0" lang="zh-CN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元组对象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= tuple (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列表对象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)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nums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=[1, 3, 5, 7, 8, 13, 20]</a:t>
            </a:r>
            <a:endParaRPr kumimoji="0" lang="zh-CN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 (tuple(</a:t>
            </a:r>
            <a:r>
              <a:rPr kumimoji="0" lang="en-US" altLang="zh-CN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nums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)) 	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        #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列表转为元组，返回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(1, 3, 5, 7, 8, 13, 20)</a:t>
            </a:r>
            <a:endParaRPr kumimoji="0" lang="zh-CN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5843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 dirty="0"/>
              <a:t>3.3  </a:t>
            </a:r>
            <a:r>
              <a:rPr lang="zh-CN" altLang="en-US" dirty="0"/>
              <a:t>字典</a:t>
            </a:r>
            <a:endParaRPr lang="zh-CN" altLang="en-US" dirty="0"/>
          </a:p>
        </p:txBody>
      </p:sp>
      <p:sp>
        <p:nvSpPr>
          <p:cNvPr id="36866" name="内容占位符 2"/>
          <p:cNvSpPr>
            <a:spLocks noGrp="1"/>
          </p:cNvSpPr>
          <p:nvPr>
            <p:ph idx="1"/>
          </p:nvPr>
        </p:nvSpPr>
        <p:spPr>
          <a:xfrm>
            <a:off x="395288" y="1628775"/>
            <a:ext cx="8062912" cy="4467225"/>
          </a:xfrm>
        </p:spPr>
        <p:txBody>
          <a:bodyPr vert="horz" wrap="square" lIns="91440" tIns="45720" rIns="91440" bIns="45720" anchor="t" anchorCtr="0"/>
          <a:p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字典（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dict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）是一种可变容器模型，且可存储任意类型对象，如字符串、数字、元组等。字典也被称作关联数组或哈希表。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．创建字典</a:t>
            </a:r>
            <a:endParaRPr lang="en-US" altLang="zh-CN" sz="2000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键值对</a:t>
            </a: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key-value</a:t>
            </a:r>
            <a:endParaRPr lang="zh-CN" altLang="zh-CN" sz="2000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一个简单的字典实例：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dict = {'zhangsan' : 91 , 'wangwu' : 80}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也可如此创建字典：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dict1 = { 'abc': 456 };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dict2 = { 'abc': 123, 98.6: 37 };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6867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sp>
        <p:nvSpPr>
          <p:cNvPr id="37890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497887" cy="4467225"/>
          </a:xfrm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．访问字典里的值</a:t>
            </a:r>
            <a:endParaRPr lang="zh-CN" altLang="zh-CN" sz="2000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访问字典里的值时把相应的键放入方括号里，如下实例：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dict = {'Name': '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王海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', 'Age': 17, 'Class': '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计算机一班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'}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 ("dict['Name']: ", dict['Name'])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 ("dict['Age']: ", dict['Age'])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．修改字典</a:t>
            </a:r>
            <a:endParaRPr lang="zh-CN" altLang="zh-CN" sz="2000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dict = {'Name': '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王海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', 'Age': 17, 'Class': '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计算机一班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'}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dict['Age'] = 18 			# 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更新键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/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值对（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update existing entry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）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dict['School'] = "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中原工学院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" 	# 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增加新的键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/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值对（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add new entry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）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 ("dict['Age']: ", dict['Age'] )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 ( "dict['School']: ", dict['School'];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7891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 dirty="0"/>
              <a:t>3.4  </a:t>
            </a:r>
            <a:r>
              <a:rPr lang="zh-CN" altLang="en-US" dirty="0"/>
              <a:t>集合</a:t>
            </a:r>
            <a:endParaRPr lang="zh-CN" altLang="en-US" dirty="0"/>
          </a:p>
        </p:txBody>
      </p:sp>
      <p:sp>
        <p:nvSpPr>
          <p:cNvPr id="38914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062912" cy="5164137"/>
          </a:xfrm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集合（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set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）是一个无序不重复元素的序列。集合基本功能是进行成员关系测试和删除重复元素。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．创建集合</a:t>
            </a:r>
            <a:endParaRPr lang="zh-CN" altLang="zh-CN" sz="2000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可以使用</a:t>
            </a:r>
            <a:r>
              <a:rPr lang="zh-CN" altLang="zh-CN" sz="2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大括号</a:t>
            </a:r>
            <a:r>
              <a:rPr lang="en-US" altLang="zh-CN" sz="2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({})</a:t>
            </a:r>
            <a:r>
              <a:rPr lang="zh-CN" altLang="zh-CN" sz="2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或者</a:t>
            </a:r>
            <a:r>
              <a:rPr lang="en-US" altLang="zh-CN" sz="2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set([])</a:t>
            </a:r>
            <a:r>
              <a:rPr lang="zh-CN" altLang="zh-CN" sz="2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函数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创建集合，注意：创建一个空集合必须用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set() 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而不是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{ }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，因为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{ } 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是用来创建一个空字典。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student = {'Tom', 'Jim', 'Mary', 'Tom', 'Jack', 'Rose'}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print(student)   # 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输出集合，重复的元素被自动去掉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student={'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张三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','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李四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','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王五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','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马六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'}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print(student)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stud=set(['a','b','cc','d'])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stud1=['a','b','cc','d']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print(stud)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print(type(stud))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print(type(stud1))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8915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zh-CN" altLang="zh-CN" dirty="0"/>
              <a:t>集合运算</a:t>
            </a:r>
            <a:endParaRPr lang="zh-CN" altLang="en-US" dirty="0"/>
          </a:p>
        </p:txBody>
      </p:sp>
      <p:sp>
        <p:nvSpPr>
          <p:cNvPr id="39938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497887" cy="4467225"/>
          </a:xfrm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可以使用“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-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”、“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|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”、“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&amp;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”运算符进行集合的差集、并集、交集运算。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# set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可以进行集合运算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 = set('abcd')        #a= {'a', 'b', 'c', 'd' }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b = set('cdef')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print(a)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print("a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和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b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的差集：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", a - b)     # a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和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b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的差集</a:t>
            </a:r>
            <a:r>
              <a:rPr lang="en-US" altLang="zh-CN" sz="2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{'a', 'b' }</a:t>
            </a:r>
            <a:endParaRPr lang="en-US" altLang="zh-CN" sz="2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print("a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和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b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的并集：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", a | b)     # a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和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b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的并</a:t>
            </a:r>
            <a:r>
              <a:rPr lang="zh-CN" altLang="zh-CN" sz="2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集</a:t>
            </a:r>
            <a:r>
              <a:rPr lang="en-US" altLang="zh-CN" sz="2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{'a', 'b', 'c', 'd' , 'e' }</a:t>
            </a:r>
            <a:endParaRPr lang="zh-CN" altLang="zh-CN" sz="2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print("a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和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b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的交集：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", a &amp; b)    # a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和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b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的交集</a:t>
            </a:r>
            <a:r>
              <a:rPr lang="en-US" altLang="zh-CN" sz="2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{'c', 'd' }</a:t>
            </a:r>
            <a:endParaRPr lang="zh-CN" altLang="zh-CN" sz="2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print("a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和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b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中不同时存在的元素：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", a ^ b)     # a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和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b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中不同时存在的元素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9939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Rectangle 2"/>
          <p:cNvSpPr>
            <a:spLocks noGrp="1"/>
          </p:cNvSpPr>
          <p:nvPr>
            <p:ph type="ctrTitle"/>
          </p:nvPr>
        </p:nvSpPr>
        <p:spPr>
          <a:xfrm>
            <a:off x="467678" y="3644583"/>
            <a:ext cx="7772400" cy="1470025"/>
          </a:xfrm>
        </p:spPr>
        <p:txBody>
          <a:bodyPr vert="horz" wrap="square" lIns="91440" tIns="45720" rIns="91440" bIns="45720" anchor="ctr" anchorCtr="0"/>
          <a:p>
            <a:pPr algn="l">
              <a:buClrTx/>
              <a:buSzTx/>
              <a:buFontTx/>
            </a:pPr>
            <a:r>
              <a:rPr altLang="zh-CN" sz="2400" b="1" dirty="0">
                <a:latin typeface="+mj-lt"/>
                <a:ea typeface="+mj-ea"/>
                <a:cs typeface="+mj-cs"/>
              </a:rPr>
              <a:t>Python 编程语言中有四种序列数据结构：</a:t>
            </a:r>
            <a:br>
              <a:rPr altLang="zh-CN" sz="2400" b="1" dirty="0">
                <a:latin typeface="+mj-lt"/>
                <a:ea typeface="+mj-ea"/>
                <a:cs typeface="+mj-cs"/>
              </a:rPr>
            </a:br>
            <a:r>
              <a:rPr altLang="zh-CN" sz="2400" b="1" dirty="0">
                <a:latin typeface="+mj-lt"/>
                <a:ea typeface="+mj-ea"/>
                <a:cs typeface="+mj-cs"/>
              </a:rPr>
              <a:t>列表（List）是一种有序和可更改的集合。允许重复的成员。</a:t>
            </a:r>
            <a:br>
              <a:rPr altLang="zh-CN" sz="2400" b="1" dirty="0">
                <a:latin typeface="+mj-lt"/>
                <a:ea typeface="+mj-ea"/>
                <a:cs typeface="+mj-cs"/>
              </a:rPr>
            </a:br>
            <a:r>
              <a:rPr altLang="zh-CN" sz="2400" b="1" dirty="0">
                <a:latin typeface="+mj-lt"/>
                <a:ea typeface="+mj-ea"/>
                <a:cs typeface="+mj-cs"/>
              </a:rPr>
              <a:t>元组（Tuple）是一种有序且不可更改的集合。允许重复的成员。</a:t>
            </a:r>
            <a:br>
              <a:rPr altLang="zh-CN" sz="2400" b="1" dirty="0">
                <a:latin typeface="+mj-lt"/>
                <a:ea typeface="+mj-ea"/>
                <a:cs typeface="+mj-cs"/>
              </a:rPr>
            </a:br>
            <a:r>
              <a:rPr altLang="zh-CN" sz="2400" b="1" dirty="0">
                <a:latin typeface="+mj-lt"/>
                <a:ea typeface="+mj-ea"/>
                <a:cs typeface="+mj-cs"/>
              </a:rPr>
              <a:t>集合（Set）是一个无序和无索引的集合。没有重复的成员。</a:t>
            </a:r>
            <a:br>
              <a:rPr altLang="zh-CN" sz="2400" b="1" dirty="0">
                <a:latin typeface="+mj-lt"/>
                <a:ea typeface="+mj-ea"/>
                <a:cs typeface="+mj-cs"/>
              </a:rPr>
            </a:br>
            <a:r>
              <a:rPr altLang="zh-CN" sz="2400" b="1" dirty="0">
                <a:latin typeface="+mj-lt"/>
                <a:ea typeface="+mj-ea"/>
                <a:cs typeface="+mj-cs"/>
              </a:rPr>
              <a:t>词典（Dictionary）是一个无序，可变和有索引的集合。没有重复的成员。</a:t>
            </a:r>
            <a:endParaRPr altLang="zh-CN" sz="2400" b="1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 dirty="0"/>
              <a:t>  </a:t>
            </a:r>
            <a:r>
              <a:rPr lang="zh-CN" altLang="en-US" dirty="0"/>
              <a:t>序列数据结构</a:t>
            </a:r>
            <a:endParaRPr lang="zh-CN" altLang="en-US" dirty="0"/>
          </a:p>
        </p:txBody>
      </p:sp>
      <p:sp>
        <p:nvSpPr>
          <p:cNvPr id="25602" name="内容占位符 2"/>
          <p:cNvSpPr>
            <a:spLocks noGrp="1"/>
          </p:cNvSpPr>
          <p:nvPr>
            <p:ph idx="1"/>
          </p:nvPr>
        </p:nvSpPr>
        <p:spPr>
          <a:xfrm>
            <a:off x="179388" y="1557338"/>
            <a:ext cx="8713787" cy="4467225"/>
          </a:xfrm>
        </p:spPr>
        <p:txBody>
          <a:bodyPr vert="horz" wrap="square" lIns="91440" tIns="45720" rIns="91440" bIns="45720" anchor="t" anchorCtr="0"/>
          <a:p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数据结构是计算机存储、组织数据的方式。</a:t>
            </a:r>
            <a:r>
              <a:rPr lang="zh-CN" altLang="zh-CN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序列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是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中最基本的数据结构。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r>
              <a:rPr lang="zh-CN" altLang="zh-CN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序列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中的每个元素都分配一个数字即它的位置或索引，第一个索引是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0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，第二个索引是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，依此类推。序列都可以进行的操作包括索引，截取（切片），加，乘，成员检查。此外，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已经内置确定序列的长度以及确定最大和最小的元素的方法。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内置序列类型最常见的是</a:t>
            </a:r>
            <a:r>
              <a:rPr lang="zh-CN" altLang="zh-CN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列表、元组、</a:t>
            </a:r>
            <a:r>
              <a:rPr lang="zh-CN" altLang="en-US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字符串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r>
              <a:rPr lang="zh-CN" altLang="zh-CN" b="1" dirty="0">
                <a:solidFill>
                  <a:srgbClr val="245794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另外，</a:t>
            </a:r>
            <a:r>
              <a:rPr lang="en-US" altLang="zh-CN" b="1" dirty="0">
                <a:solidFill>
                  <a:srgbClr val="245794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b="1" dirty="0">
                <a:solidFill>
                  <a:srgbClr val="245794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提供了</a:t>
            </a:r>
            <a:r>
              <a:rPr lang="zh-CN" altLang="zh-CN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字典和集合</a:t>
            </a:r>
            <a:r>
              <a:rPr lang="zh-CN" altLang="zh-CN" b="1" dirty="0">
                <a:solidFill>
                  <a:srgbClr val="245794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这样的数据结构，它们属于无顺序的数据集合体，不能通过位置索引号来访问数据元素。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5603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 dirty="0"/>
              <a:t>3.1  </a:t>
            </a:r>
            <a:r>
              <a:rPr lang="zh-CN" altLang="en-US" dirty="0"/>
              <a:t>列表</a:t>
            </a:r>
            <a:endParaRPr lang="zh-CN" altLang="en-US" dirty="0"/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280400" cy="4467225"/>
          </a:xfrm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列表（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list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）是最常用的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数据类型，列表的数据项不需要具有相同的类型。列表类似其他语言的数组，但功能比数组强大的多。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创建一个列表，只要把逗号分隔的不同的数据项使用方括号括起来即可。实例如下：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list1 = ['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中国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', '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美国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', 1997, 2000];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list2 = [1, 2, 3, 4, 5 ];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列表索引从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0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开始。列表可以进行截取（切片）、组合等。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6627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 dirty="0"/>
              <a:t>3.1  </a:t>
            </a:r>
            <a:r>
              <a:rPr lang="zh-CN" altLang="en-US" dirty="0"/>
              <a:t>列表</a:t>
            </a:r>
            <a:endParaRPr lang="zh-CN" altLang="en-US" dirty="0"/>
          </a:p>
        </p:txBody>
      </p:sp>
      <p:sp>
        <p:nvSpPr>
          <p:cNvPr id="27650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．访问列表中的值</a:t>
            </a:r>
            <a:endParaRPr lang="zh-CN" altLang="zh-CN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list1 = ['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中国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', '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美国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', 1997, 2000];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list2 = [1, 2, 3, 4, 5, 6, 7 ];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 ("list1[0]: ", list1[0] )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 ("list2[1:5]: ", list2[1:5] )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7651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 dirty="0"/>
              <a:t>3.1  </a:t>
            </a:r>
            <a:r>
              <a:rPr lang="zh-CN" altLang="en-US" dirty="0"/>
              <a:t>列表</a:t>
            </a:r>
            <a:endParaRPr lang="zh-CN" altLang="en-US" dirty="0"/>
          </a:p>
        </p:txBody>
      </p:sp>
      <p:sp>
        <p:nvSpPr>
          <p:cNvPr id="28674" name="内容占位符 2"/>
          <p:cNvSpPr>
            <a:spLocks noGrp="1"/>
          </p:cNvSpPr>
          <p:nvPr>
            <p:ph idx="1"/>
          </p:nvPr>
        </p:nvSpPr>
        <p:spPr>
          <a:xfrm>
            <a:off x="468313" y="1484313"/>
            <a:ext cx="8062912" cy="4467225"/>
          </a:xfrm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．更新列表</a:t>
            </a:r>
            <a:endParaRPr lang="zh-CN" altLang="zh-CN" sz="2000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可以对列表的数据项进行修改或更新，实例如下：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list = ['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中国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', 'chemistry', 1997, 2000];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 ( "Value available at index 2 : ")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 (list[2] )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list[2] = 2001;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 ( "New value available at index 2 : ")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 (list[2] )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．删除列表元素</a:t>
            </a:r>
            <a:endParaRPr lang="zh-CN" altLang="zh-CN" sz="2000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方法一：使用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del 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语句来删除列表的元素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del list1[3]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方法二：使用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remove()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方法来删除列表的元素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list1.remove(“abc”)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方法三：使用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pop()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方法来删除列表的指定位置的元素，无参数时删除最后一个元素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list1.pop(2)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8675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 dirty="0"/>
              <a:t>2.4.1  </a:t>
            </a:r>
            <a:r>
              <a:rPr lang="zh-CN" altLang="en-US" dirty="0"/>
              <a:t>列表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062913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</a:t>
            </a: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．添加列表元素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可以使用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append()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方法在列表末尾添加元素，如下实例：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list1 = ['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中国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', '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美国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', 1997, 2000]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list1.append(2003)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 (list1)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以上实例输出结果：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['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中国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', '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美国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', 1997, 2000, 2003]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r>
              <a:rPr lang="en-US" altLang="zh-CN" dirty="0"/>
              <a:t>3.1  </a:t>
            </a:r>
            <a:r>
              <a:rPr lang="zh-CN" altLang="en-US" dirty="0"/>
              <a:t>列表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062913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．定义多维列表</a:t>
            </a: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可以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将多维列表视为列表的嵌套，即多维列表的元素值也是一个列表，只是维度比父列表小一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例如：定义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个二维列表。</a:t>
            </a:r>
            <a:endParaRPr kumimoji="0" lang="zh-CN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list2 = [["CPU", "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内存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"], ["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硬盘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","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声卡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"]]</a:t>
            </a:r>
            <a:endParaRPr kumimoji="0" lang="zh-CN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二维列表比一维列表多一个索引，可以如下获取元素：</a:t>
            </a:r>
            <a:endParaRPr kumimoji="0" lang="zh-CN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列表名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[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索引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1][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索引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2]</a:t>
            </a:r>
            <a:endParaRPr kumimoji="0" lang="zh-CN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例如：定义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行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6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列的二维列表，打印出元素值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0723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sp>
        <p:nvSpPr>
          <p:cNvPr id="31746" name="内容占位符 2"/>
          <p:cNvSpPr>
            <a:spLocks noGrp="1"/>
          </p:cNvSpPr>
          <p:nvPr>
            <p:ph idx="1"/>
          </p:nvPr>
        </p:nvSpPr>
        <p:spPr>
          <a:xfrm>
            <a:off x="179388" y="1916113"/>
            <a:ext cx="8748712" cy="4108450"/>
          </a:xfrm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rows=3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cols=6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matrix = [[0 for col in range(cols)] for row in range(rows)]   #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列表生成式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for i in range(rows):  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for j in range(cols):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matrix[i][j]=i*3+j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print (matrix[i][j],end=",")  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print ('\n') 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 print [x*x for x in range(1 , 11)] 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[1, 4, 9, 16, 25, 36, 49, 64, 81, 100]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48038" y="1989138"/>
            <a:ext cx="4895850" cy="3381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[[0, 0, 0, 0, 0, 0], [0, 0, 0, 0, 0, 0], [0, 0, 0, 0, 0, 0]]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advClick="0"/>
</p:sld>
</file>

<file path=ppt/tags/tag1.xml><?xml version="1.0" encoding="utf-8"?>
<p:tagLst xmlns:p="http://schemas.openxmlformats.org/presentationml/2006/main">
  <p:tag name="COMMONDATA" val="eyJoZGlkIjoiNmM3MTg3MjQ5NjM0Y2M0MWIzOGM1NjU5ZDRlZmFkODEifQ=="/>
</p:tagLst>
</file>

<file path=ppt/theme/theme1.xml><?xml version="1.0" encoding="utf-8"?>
<a:theme xmlns:a="http://schemas.openxmlformats.org/drawingml/2006/main" name="VB 模板">
  <a:themeElements>
    <a:clrScheme name="VB 模板 10">
      <a:dk1>
        <a:srgbClr val="000000"/>
      </a:dk1>
      <a:lt1>
        <a:srgbClr val="FFFFFF"/>
      </a:lt1>
      <a:dk2>
        <a:srgbClr val="003366"/>
      </a:dk2>
      <a:lt2>
        <a:srgbClr val="808080"/>
      </a:lt2>
      <a:accent1>
        <a:srgbClr val="CCECFF"/>
      </a:accent1>
      <a:accent2>
        <a:srgbClr val="006699"/>
      </a:accent2>
      <a:accent3>
        <a:srgbClr val="FFFFFF"/>
      </a:accent3>
      <a:accent4>
        <a:srgbClr val="000000"/>
      </a:accent4>
      <a:accent5>
        <a:srgbClr val="E2F4FF"/>
      </a:accent5>
      <a:accent6>
        <a:srgbClr val="005C8A"/>
      </a:accent6>
      <a:hlink>
        <a:srgbClr val="0033CC"/>
      </a:hlink>
      <a:folHlink>
        <a:srgbClr val="0099CC"/>
      </a:folHlink>
    </a:clrScheme>
    <a:fontScheme name="VB 模板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VB 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 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9">
        <a:dk1>
          <a:srgbClr val="000000"/>
        </a:dk1>
        <a:lt1>
          <a:srgbClr val="FFFFFF"/>
        </a:lt1>
        <a:dk2>
          <a:srgbClr val="003366"/>
        </a:dk2>
        <a:lt2>
          <a:srgbClr val="808080"/>
        </a:lt2>
        <a:accent1>
          <a:srgbClr val="FFFF00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FFFFAA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10">
        <a:dk1>
          <a:srgbClr val="000000"/>
        </a:dk1>
        <a:lt1>
          <a:srgbClr val="FFFFFF"/>
        </a:lt1>
        <a:dk2>
          <a:srgbClr val="003366"/>
        </a:dk2>
        <a:lt2>
          <a:srgbClr val="808080"/>
        </a:lt2>
        <a:accent1>
          <a:srgbClr val="CCECF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VB 模板">
  <a:themeElements>
    <a:clrScheme name="VB 模板 10">
      <a:dk1>
        <a:srgbClr val="000000"/>
      </a:dk1>
      <a:lt1>
        <a:srgbClr val="FFFFFF"/>
      </a:lt1>
      <a:dk2>
        <a:srgbClr val="003366"/>
      </a:dk2>
      <a:lt2>
        <a:srgbClr val="808080"/>
      </a:lt2>
      <a:accent1>
        <a:srgbClr val="CCECFF"/>
      </a:accent1>
      <a:accent2>
        <a:srgbClr val="006699"/>
      </a:accent2>
      <a:accent3>
        <a:srgbClr val="FFFFFF"/>
      </a:accent3>
      <a:accent4>
        <a:srgbClr val="000000"/>
      </a:accent4>
      <a:accent5>
        <a:srgbClr val="E2F4FF"/>
      </a:accent5>
      <a:accent6>
        <a:srgbClr val="005C8A"/>
      </a:accent6>
      <a:hlink>
        <a:srgbClr val="0033CC"/>
      </a:hlink>
      <a:folHlink>
        <a:srgbClr val="0099CC"/>
      </a:folHlink>
    </a:clrScheme>
    <a:fontScheme name="VB 模板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VB 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 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9">
        <a:dk1>
          <a:srgbClr val="000000"/>
        </a:dk1>
        <a:lt1>
          <a:srgbClr val="FFFFFF"/>
        </a:lt1>
        <a:dk2>
          <a:srgbClr val="003366"/>
        </a:dk2>
        <a:lt2>
          <a:srgbClr val="808080"/>
        </a:lt2>
        <a:accent1>
          <a:srgbClr val="FFFF00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FFFFAA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10">
        <a:dk1>
          <a:srgbClr val="000000"/>
        </a:dk1>
        <a:lt1>
          <a:srgbClr val="FFFFFF"/>
        </a:lt1>
        <a:dk2>
          <a:srgbClr val="003366"/>
        </a:dk2>
        <a:lt2>
          <a:srgbClr val="808080"/>
        </a:lt2>
        <a:accent1>
          <a:srgbClr val="CCECF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VB 模板</Template>
  <TotalTime>0</TotalTime>
  <Words>3895</Words>
  <Application>WPS 演示</Application>
  <PresentationFormat/>
  <Paragraphs>207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黑体</vt:lpstr>
      <vt:lpstr>华文楷体</vt:lpstr>
      <vt:lpstr>隶书</vt:lpstr>
      <vt:lpstr>楷体_GB2312</vt:lpstr>
      <vt:lpstr>新宋体</vt:lpstr>
      <vt:lpstr>微软雅黑</vt:lpstr>
      <vt:lpstr>Arial Unicode MS</vt:lpstr>
      <vt:lpstr>VB 模板</vt:lpstr>
      <vt:lpstr>1_VB 模板</vt:lpstr>
      <vt:lpstr>PowerPoint 演示文稿</vt:lpstr>
      <vt:lpstr>第3章  Python数据的序列结构</vt:lpstr>
      <vt:lpstr>2.4  序列数据结构</vt:lpstr>
      <vt:lpstr>2.4.1  列表</vt:lpstr>
      <vt:lpstr>2.4.1  列表</vt:lpstr>
      <vt:lpstr>2.4.1  列表</vt:lpstr>
      <vt:lpstr>2.4.1  列表</vt:lpstr>
      <vt:lpstr>2.4.1  列表</vt:lpstr>
      <vt:lpstr>PowerPoint 演示文稿</vt:lpstr>
      <vt:lpstr>Python列表内置函数和方法</vt:lpstr>
      <vt:lpstr>2.4.2  元组</vt:lpstr>
      <vt:lpstr>PowerPoint 演示文稿</vt:lpstr>
      <vt:lpstr>元组与列表转换</vt:lpstr>
      <vt:lpstr>2.4.3  字典</vt:lpstr>
      <vt:lpstr>PowerPoint 演示文稿</vt:lpstr>
      <vt:lpstr>2.4.4  集合</vt:lpstr>
      <vt:lpstr>集合运算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雨林木风</dc:creator>
  <cp:keywords>exciting online presentation communicate impactful exchange information broadcast collaborate on-screen projector white</cp:keywords>
  <dc:description>Use this template for presentations based on technology.</dc:description>
  <cp:lastModifiedBy>凤歌者</cp:lastModifiedBy>
  <cp:revision>339</cp:revision>
  <dcterms:created xsi:type="dcterms:W3CDTF">2009-07-03T03:26:40Z</dcterms:created>
  <dcterms:modified xsi:type="dcterms:W3CDTF">2022-07-12T12:12:14Z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">
    <vt:lpwstr>Night Sky</vt:lpwstr>
  </property>
  <property fmtid="{D5CDD505-2E9C-101B-9397-08002B2CF9AE}" pid="3" name="Style">
    <vt:lpwstr>P</vt:lpwstr>
  </property>
  <property fmtid="{D5CDD505-2E9C-101B-9397-08002B2CF9AE}" pid="4" name="Folder">
    <vt:lpwstr>Technology</vt:lpwstr>
  </property>
  <property fmtid="{D5CDD505-2E9C-101B-9397-08002B2CF9AE}" pid="5" name="Attribution">
    <vt:lpwstr>Copyright © 2005 KMT Software, Inc.</vt:lpwstr>
  </property>
  <property fmtid="{D5CDD505-2E9C-101B-9397-08002B2CF9AE}" pid="6" name="KSOProductBuildVer">
    <vt:lpwstr>2052-11.1.0.11830</vt:lpwstr>
  </property>
  <property fmtid="{D5CDD505-2E9C-101B-9397-08002B2CF9AE}" pid="7" name="ICV">
    <vt:lpwstr>09F22772C1FE45259CAC094F2DD50D28</vt:lpwstr>
  </property>
</Properties>
</file>