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47" r:id="rId3"/>
    <p:sldId id="453" r:id="rId4"/>
    <p:sldId id="455" r:id="rId5"/>
    <p:sldId id="478" r:id="rId6"/>
    <p:sldId id="479" r:id="rId7"/>
    <p:sldId id="480" r:id="rId8"/>
    <p:sldId id="460" r:id="rId9"/>
    <p:sldId id="507" r:id="rId10"/>
    <p:sldId id="481" r:id="rId11"/>
    <p:sldId id="482" r:id="rId12"/>
    <p:sldId id="483" r:id="rId13"/>
    <p:sldId id="484" r:id="rId14"/>
    <p:sldId id="485" r:id="rId15"/>
    <p:sldId id="486" r:id="rId16"/>
    <p:sldId id="487" r:id="rId17"/>
    <p:sldId id="488" r:id="rId18"/>
    <p:sldId id="489" r:id="rId19"/>
    <p:sldId id="490" r:id="rId20"/>
    <p:sldId id="491" r:id="rId21"/>
    <p:sldId id="492" r:id="rId22"/>
    <p:sldId id="493" r:id="rId23"/>
  </p:sldIdLst>
  <p:sldSz cx="9144000" cy="6858000" type="screen4x3"/>
  <p:notesSz cx="6858000" cy="9144000"/>
  <p:custDataLst>
    <p:tags r:id="rId29"/>
  </p:custDataLst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0000"/>
    <a:srgbClr val="0066FF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298"/>
    <p:restoredTop sz="95976"/>
  </p:normalViewPr>
  <p:slideViewPr>
    <p:cSldViewPr showGuides="1">
      <p:cViewPr varScale="1">
        <p:scale>
          <a:sx n="67" d="100"/>
          <a:sy n="67" d="100"/>
        </p:scale>
        <p:origin x="510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340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91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0"/>
              </a:spcBef>
              <a:buFontTx/>
              <a:buNone/>
              <a:defRPr sz="1200">
                <a:ea typeface="+mn-ea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spcBef>
                <a:spcPct val="0"/>
              </a:spcBef>
              <a:buFontTx/>
              <a:buNone/>
              <a:defRPr sz="1200">
                <a:ea typeface="+mn-ea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915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spcBef>
                <a:spcPct val="0"/>
              </a:spcBef>
              <a:buFontTx/>
              <a:buNone/>
              <a:defRPr sz="1200">
                <a:ea typeface="+mn-ea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915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spcBef>
                <a:spcPct val="0"/>
              </a:spcBef>
              <a:buFontTx/>
              <a:buNone/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094EF22-9E6D-4472-80CF-D864E5D8BB0C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0"/>
              </a:spcBef>
              <a:buFontTx/>
              <a:buNone/>
              <a:defRPr sz="1200">
                <a:ea typeface="+mn-ea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spcBef>
                <a:spcPct val="0"/>
              </a:spcBef>
              <a:buFontTx/>
              <a:buNone/>
              <a:defRPr sz="1200">
                <a:ea typeface="+mn-ea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076" name="Rectangle 4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3077" name="Rectangle 5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spcBef>
                <a:spcPct val="0"/>
              </a:spcBef>
              <a:buFontTx/>
              <a:buNone/>
              <a:defRPr sz="1200">
                <a:ea typeface="+mn-ea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spcBef>
                <a:spcPct val="0"/>
              </a:spcBef>
              <a:buFontTx/>
              <a:buNone/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9A9481D-7069-420D-B1BF-22D76E28C83B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pPr lvl="0" fontAlgn="base"/>
            <a:r>
              <a:rPr lang="zh-CN" altLang="en-US" strike="noStrike" noProof="0" smtClean="0"/>
              <a:t>单击此处编辑母版标题样式</a:t>
            </a:r>
            <a:endParaRPr lang="zh-CN" altLang="en-US" strike="noStrike" noProof="0" smtClean="0"/>
          </a:p>
        </p:txBody>
      </p:sp>
      <p:sp>
        <p:nvSpPr>
          <p:cNvPr id="1894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800">
                <a:ea typeface="楷体_GB2312" pitchFamily="49" charset="-122"/>
              </a:defRPr>
            </a:lvl1pPr>
          </a:lstStyle>
          <a:p>
            <a:pPr lvl="0" fontAlgn="base"/>
            <a:r>
              <a:rPr lang="zh-CN" altLang="en-US" strike="noStrike" noProof="0" smtClean="0"/>
              <a:t>单击此处编辑母版副标题样式</a:t>
            </a:r>
            <a:endParaRPr lang="zh-CN" altLang="en-US" strike="noStrike" noProof="0" smtClean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403757D-3E9E-4747-B070-3D20823FA6CA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403757D-3E9E-4747-B070-3D20823FA6CA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443663" y="609600"/>
            <a:ext cx="2014537" cy="54864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95288" y="609600"/>
            <a:ext cx="5895975" cy="54864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403757D-3E9E-4747-B070-3D20823FA6CA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  <a:lvl2pPr>
              <a:defRPr sz="2000"/>
            </a:lvl2pPr>
            <a:lvl3pPr>
              <a:defRPr lang="zh-CN" altLang="en-US" sz="2000" dirty="0" smtClean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3pPr>
            <a:lvl4pPr>
              <a:defRPr lang="zh-CN" altLang="en-US" sz="2000" dirty="0" smtClean="0">
                <a:solidFill>
                  <a:schemeClr val="tx1"/>
                </a:solidFill>
                <a:latin typeface="+mn-lt"/>
                <a:ea typeface="隶书" panose="02010509060101010101" pitchFamily="49" charset="-122"/>
              </a:defRPr>
            </a:lvl4pPr>
          </a:lstStyle>
          <a:p>
            <a:pPr lvl="0" fontAlgn="base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 smtClean="0"/>
          </a:p>
          <a:p>
            <a:pPr lvl="1" fontAlgn="base"/>
            <a:r>
              <a:rPr lang="zh-CN" altLang="en-US" strike="noStrike" noProof="1" dirty="0" smtClean="0"/>
              <a:t>第二级</a:t>
            </a:r>
            <a:endParaRPr lang="zh-CN" altLang="en-US" strike="noStrike" noProof="1" dirty="0" smtClean="0"/>
          </a:p>
          <a:p>
            <a:pPr lvl="2" fontAlgn="base"/>
            <a:r>
              <a:rPr lang="zh-CN" altLang="en-US" strike="noStrike" noProof="1" dirty="0" smtClean="0"/>
              <a:t>第三级</a:t>
            </a:r>
            <a:endParaRPr lang="zh-CN" altLang="en-US" strike="noStrike" noProof="1" dirty="0" smtClean="0"/>
          </a:p>
          <a:p>
            <a:pPr lvl="3" fontAlgn="base"/>
            <a:r>
              <a:rPr lang="zh-CN" altLang="en-US" strike="noStrike" noProof="1" dirty="0" smtClean="0"/>
              <a:t>第四级</a:t>
            </a:r>
            <a:endParaRPr lang="zh-CN" altLang="en-US" strike="noStrike" noProof="1" dirty="0" smtClean="0"/>
          </a:p>
          <a:p>
            <a:pPr lvl="4" fontAlgn="base"/>
            <a:r>
              <a:rPr lang="zh-CN" altLang="en-US" strike="noStrike" noProof="1" dirty="0" smtClean="0"/>
              <a:t>第五级</a:t>
            </a:r>
            <a:endParaRPr lang="zh-CN" altLang="en-US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403757D-3E9E-4747-B070-3D20823FA6CA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403757D-3E9E-4747-B070-3D20823FA6CA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95288" y="1628775"/>
            <a:ext cx="3954462" cy="4467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02150" y="1628775"/>
            <a:ext cx="3956050" cy="4467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403757D-3E9E-4747-B070-3D20823FA6CA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403757D-3E9E-4747-B070-3D20823FA6CA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403757D-3E9E-4747-B070-3D20823FA6CA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403757D-3E9E-4747-B070-3D20823FA6CA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403757D-3E9E-4747-B070-3D20823FA6CA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403757D-3E9E-4747-B070-3D20823FA6CA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1619250" y="609600"/>
            <a:ext cx="6838950" cy="8032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395288" y="1557338"/>
            <a:ext cx="8062912" cy="446722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88420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2698750" y="6453188"/>
            <a:ext cx="1081088" cy="2682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spcBef>
                <a:spcPct val="0"/>
              </a:spcBef>
              <a:buFontTx/>
              <a:buNone/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403757D-3E9E-4747-B070-3D20823FA6CA}" type="slidenum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/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lang="zh-CN" altLang="en-US" sz="2000" dirty="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lang="zh-CN" altLang="en-US" sz="2000" dirty="0">
          <a:solidFill>
            <a:schemeClr val="tx1"/>
          </a:solidFill>
          <a:latin typeface="+mn-lt"/>
          <a:ea typeface="隶书" panose="02010509060101010101" pitchFamily="49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lang="zh-CN" altLang="en-US" sz="2000" dirty="0">
          <a:solidFill>
            <a:schemeClr val="tx1"/>
          </a:solidFill>
          <a:latin typeface="+mn-lt"/>
          <a:ea typeface="隶书" panose="02010509060101010101" pitchFamily="49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隶书" panose="02010509060101010101" pitchFamily="49" charset="-122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隶书" panose="02010509060101010101" pitchFamily="49" charset="-122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隶书" panose="02010509060101010101" pitchFamily="49" charset="-122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隶书" panose="02010509060101010101" pitchFamily="49" charset="-122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隶书" panose="02010509060101010101" pitchFamily="49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Rectangle 2"/>
          <p:cNvSpPr>
            <a:spLocks noGrp="1"/>
          </p:cNvSpPr>
          <p:nvPr>
            <p:ph type="ctrTitle"/>
          </p:nvPr>
        </p:nvSpPr>
        <p:spPr>
          <a:xfrm>
            <a:off x="614363" y="1125538"/>
            <a:ext cx="7772400" cy="1470025"/>
          </a:xfrm>
          <a:ln/>
        </p:spPr>
        <p:txBody>
          <a:bodyPr vert="horz" wrap="square" lIns="91440" tIns="45720" rIns="91440" bIns="45720" anchor="ctr" anchorCtr="0"/>
          <a:p>
            <a:pPr>
              <a:buClrTx/>
              <a:buSzTx/>
              <a:buFontTx/>
            </a:pPr>
            <a:r>
              <a:rPr lang="zh-CN" altLang="zh-CN" sz="4000" b="1" dirty="0">
                <a:latin typeface="+mj-lt"/>
                <a:ea typeface="+mj-ea"/>
                <a:cs typeface="+mj-cs"/>
              </a:rPr>
              <a:t>第</a:t>
            </a:r>
            <a:r>
              <a:rPr lang="en-US" altLang="zh-CN" sz="4000" b="1" dirty="0">
                <a:latin typeface="+mj-lt"/>
                <a:ea typeface="+mj-ea"/>
                <a:cs typeface="+mj-cs"/>
              </a:rPr>
              <a:t>2</a:t>
            </a:r>
            <a:r>
              <a:rPr lang="zh-CN" altLang="zh-CN" sz="4000" b="1" dirty="0">
                <a:latin typeface="+mj-lt"/>
                <a:ea typeface="+mj-ea"/>
                <a:cs typeface="+mj-cs"/>
              </a:rPr>
              <a:t>章  </a:t>
            </a:r>
            <a:r>
              <a:rPr lang="en-US" altLang="zh-CN" sz="4000" b="1" dirty="0">
                <a:latin typeface="+mj-lt"/>
                <a:ea typeface="+mj-ea"/>
                <a:cs typeface="+mj-cs"/>
              </a:rPr>
              <a:t>Python</a:t>
            </a:r>
            <a:r>
              <a:rPr lang="zh-CN" altLang="zh-CN" sz="4000" b="1" dirty="0">
                <a:latin typeface="+mj-lt"/>
                <a:ea typeface="+mj-ea"/>
                <a:cs typeface="+mj-cs"/>
              </a:rPr>
              <a:t>语法基础</a:t>
            </a:r>
            <a:br>
              <a:rPr lang="zh-CN" altLang="en-US" sz="4000" b="1" dirty="0">
                <a:latin typeface="+mj-lt"/>
                <a:ea typeface="+mj-ea"/>
                <a:cs typeface="+mj-cs"/>
              </a:rPr>
            </a:br>
            <a:endParaRPr lang="zh-CN" altLang="en-US" sz="4000" b="1" dirty="0">
              <a:latin typeface="+mj-lt"/>
              <a:ea typeface="+mj-ea"/>
              <a:cs typeface="+mj-cs"/>
            </a:endParaRPr>
          </a:p>
        </p:txBody>
      </p:sp>
      <p:sp>
        <p:nvSpPr>
          <p:cNvPr id="4098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2698750" y="6453188"/>
            <a:ext cx="1081088" cy="268287"/>
          </a:xfrm>
          <a:ln/>
        </p:spPr>
        <p:txBody>
          <a:bodyPr wrap="square" lIns="91440" tIns="45720" rIns="91440" bIns="45720"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ctr" eaLnBrk="0" hangingPunct="0"/>
            <a:fld id="{9A0DB2DC-4C9A-4742-B13C-FB6460FD3503}" type="slidenum">
              <a:rPr lang="zh-CN" altLang="en-US" sz="1400" dirty="0">
                <a:latin typeface="Arial" panose="020B0604020202020204" pitchFamily="34" charset="0"/>
              </a:rPr>
            </a:fld>
            <a:endParaRPr lang="zh-CN" altLang="en-US" sz="1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Click="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r>
              <a:rPr lang="en-US" altLang="zh-CN" b="1" dirty="0"/>
              <a:t>2.2  </a:t>
            </a:r>
            <a:r>
              <a:rPr lang="zh-CN" altLang="zh-CN" b="1" dirty="0"/>
              <a:t>常量和变量</a:t>
            </a:r>
            <a:endParaRPr lang="zh-CN" altLang="en-US" dirty="0"/>
          </a:p>
        </p:txBody>
      </p:sp>
      <p:sp>
        <p:nvSpPr>
          <p:cNvPr id="13314" name="内容占位符 2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 anchorCtr="0"/>
          <a:p>
            <a:pPr/>
            <a:r>
              <a:rPr lang="en-US" altLang="zh-CN" b="1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2.2.1  </a:t>
            </a:r>
            <a:r>
              <a:rPr lang="zh-CN" altLang="zh-CN" b="1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变量</a:t>
            </a:r>
            <a:endParaRPr lang="zh-CN" altLang="zh-CN" b="1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/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变量在程序中就是用一个变量名表示，变量名必须是大小写英文、数字和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_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的组合，且不能用数字开头，比如：</a:t>
            </a:r>
            <a:endParaRPr lang="zh-CN" altLang="zh-CN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/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在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Python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中，等号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=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是赋值语句，可以把任意数据类型赋值给变量，同一个变量可以反复赋值，而且可以是不同类型的变量，例如：</a:t>
            </a:r>
            <a:endParaRPr lang="zh-CN" altLang="zh-CN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/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a = 123		# a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是整数</a:t>
            </a:r>
            <a:endParaRPr lang="zh-CN" altLang="zh-CN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/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a = 'ABC'		# a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变为字符串</a:t>
            </a:r>
            <a:endParaRPr lang="en-US" altLang="zh-CN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/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这种变量本身类型不固定的语言称之为动态语言，与之对应的是静态语言。</a:t>
            </a:r>
            <a:endParaRPr lang="zh-CN" altLang="zh-CN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/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3315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2698750" y="6453188"/>
            <a:ext cx="1081088" cy="268287"/>
          </a:xfrm>
          <a:ln/>
        </p:spPr>
        <p:txBody>
          <a:bodyPr wrap="square" lIns="91440" tIns="45720" rIns="91440" bIns="45720"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ctr" eaLnBrk="0" hangingPunct="0"/>
            <a:fld id="{9A0DB2DC-4C9A-4742-B13C-FB6460FD3503}" type="slidenum">
              <a:rPr lang="zh-CN" altLang="en-US" sz="1400" dirty="0">
                <a:latin typeface="Arial" panose="020B0604020202020204" pitchFamily="34" charset="0"/>
              </a:rPr>
            </a:fld>
            <a:endParaRPr lang="zh-CN" altLang="en-US" sz="1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Click="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r>
              <a:rPr lang="en-US" altLang="zh-CN" dirty="0"/>
              <a:t>2.2.2  </a:t>
            </a:r>
            <a:r>
              <a:rPr lang="zh-CN" altLang="en-US" dirty="0"/>
              <a:t>常量</a:t>
            </a:r>
            <a:endParaRPr lang="zh-CN" altLang="en-US" dirty="0"/>
          </a:p>
        </p:txBody>
      </p:sp>
      <p:sp>
        <p:nvSpPr>
          <p:cNvPr id="14338" name="内容占位符 2"/>
          <p:cNvSpPr>
            <a:spLocks noGrp="1"/>
          </p:cNvSpPr>
          <p:nvPr>
            <p:ph idx="1"/>
          </p:nvPr>
        </p:nvSpPr>
        <p:spPr>
          <a:xfrm>
            <a:off x="395288" y="1557338"/>
            <a:ext cx="8280400" cy="4467225"/>
          </a:xfrm>
          <a:ln/>
        </p:spPr>
        <p:txBody>
          <a:bodyPr vert="horz" wrap="square" lIns="91440" tIns="45720" rIns="91440" bIns="45720" anchor="t" anchorCtr="0"/>
          <a:p>
            <a:pPr/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所谓常量就是不能变的变量，比如常用的数学常数π就是一个常量。在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Python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中，通常用全部大写的变量名表示常量：</a:t>
            </a:r>
            <a:endParaRPr lang="zh-CN" altLang="zh-CN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/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PI = 3.14159265359</a:t>
            </a:r>
            <a:endParaRPr lang="zh-CN" altLang="zh-CN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/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但事实上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PI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仍然是一个变量，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Python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根本没有任何机制保证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PI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不会被改变，所以，用全部大写的变量名表示常量只是一个习惯上的用法，实际上是可以改变变量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PI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的值。</a:t>
            </a:r>
            <a:endParaRPr lang="zh-CN" altLang="zh-CN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/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4339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2698750" y="6453188"/>
            <a:ext cx="1081088" cy="268287"/>
          </a:xfrm>
          <a:ln/>
        </p:spPr>
        <p:txBody>
          <a:bodyPr wrap="square" lIns="91440" tIns="45720" rIns="91440" bIns="45720"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ctr" eaLnBrk="0" hangingPunct="0"/>
            <a:fld id="{9A0DB2DC-4C9A-4742-B13C-FB6460FD3503}" type="slidenum">
              <a:rPr lang="zh-CN" altLang="en-US" sz="1400" dirty="0">
                <a:latin typeface="Arial" panose="020B0604020202020204" pitchFamily="34" charset="0"/>
              </a:rPr>
            </a:fld>
            <a:endParaRPr lang="zh-CN" altLang="en-US" sz="1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Click="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r>
              <a:rPr lang="en-US" altLang="zh-CN" dirty="0"/>
              <a:t>2.3  </a:t>
            </a:r>
            <a:r>
              <a:rPr lang="zh-CN" altLang="en-US" dirty="0"/>
              <a:t>运算符与表达式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288" y="1557338"/>
            <a:ext cx="8062913" cy="4467225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Python</a:t>
            </a: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语言支持运算符有以下几种类型。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• 算术运算符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• 比较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(</a:t>
            </a: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即关系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)</a:t>
            </a: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运算符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• 赋值运算符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• 逻辑运算符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• 位运算符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• 成员操作符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• 标识操作符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5363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2698750" y="6453188"/>
            <a:ext cx="1081088" cy="268287"/>
          </a:xfrm>
          <a:ln/>
        </p:spPr>
        <p:txBody>
          <a:bodyPr wrap="square" lIns="91440" tIns="45720" rIns="91440" bIns="45720"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ctr" eaLnBrk="0" hangingPunct="0"/>
            <a:fld id="{9A0DB2DC-4C9A-4742-B13C-FB6460FD3503}" type="slidenum">
              <a:rPr lang="zh-CN" altLang="en-US" sz="1400" dirty="0">
                <a:latin typeface="Arial" panose="020B0604020202020204" pitchFamily="34" charset="0"/>
              </a:rPr>
            </a:fld>
            <a:endParaRPr lang="zh-CN" altLang="en-US" sz="1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Click="0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r>
              <a:rPr lang="en-US" altLang="zh-CN" dirty="0"/>
              <a:t>2.3  </a:t>
            </a:r>
            <a:r>
              <a:rPr lang="zh-CN" altLang="en-US" dirty="0"/>
              <a:t>运算符与表达式</a:t>
            </a:r>
            <a:endParaRPr lang="zh-CN" altLang="en-US" dirty="0"/>
          </a:p>
        </p:txBody>
      </p:sp>
      <p:sp>
        <p:nvSpPr>
          <p:cNvPr id="16386" name="内容占位符 2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 anchorCtr="0"/>
          <a:p>
            <a:pPr/>
            <a:r>
              <a:rPr lang="en-US" altLang="zh-CN" b="1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</a:t>
            </a:r>
            <a:r>
              <a:rPr lang="zh-CN" altLang="zh-CN" b="1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．算术运算符</a:t>
            </a:r>
            <a:endParaRPr lang="zh-CN" altLang="zh-CN" b="1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/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算术运算符实现数学运算，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Python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语言算术运算符如表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2-5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所示。假设其中变量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a=10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和变量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b=20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。</a:t>
            </a:r>
            <a:endParaRPr lang="zh-CN" altLang="zh-CN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/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pic>
        <p:nvPicPr>
          <p:cNvPr id="16387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750" y="2924175"/>
            <a:ext cx="8202613" cy="2952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8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2698750" y="6453188"/>
            <a:ext cx="1081088" cy="268287"/>
          </a:xfrm>
          <a:ln/>
        </p:spPr>
        <p:txBody>
          <a:bodyPr wrap="square" lIns="91440" tIns="45720" rIns="91440" bIns="45720"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ctr" eaLnBrk="0" hangingPunct="0"/>
            <a:fld id="{9A0DB2DC-4C9A-4742-B13C-FB6460FD3503}" type="slidenum">
              <a:rPr lang="zh-CN" altLang="en-US" sz="1400" dirty="0">
                <a:latin typeface="Arial" panose="020B0604020202020204" pitchFamily="34" charset="0"/>
              </a:rPr>
            </a:fld>
            <a:endParaRPr lang="zh-CN" altLang="en-US" sz="1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Click="0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r>
              <a:rPr lang="en-US" altLang="zh-CN" dirty="0"/>
              <a:t>2</a:t>
            </a:r>
            <a:r>
              <a:rPr lang="zh-CN" altLang="zh-CN" dirty="0"/>
              <a:t>．关系运算符</a:t>
            </a:r>
            <a:endParaRPr lang="zh-CN" altLang="en-US" dirty="0"/>
          </a:p>
        </p:txBody>
      </p:sp>
      <p:sp>
        <p:nvSpPr>
          <p:cNvPr id="17410" name="内容占位符 2"/>
          <p:cNvSpPr>
            <a:spLocks noGrp="1"/>
          </p:cNvSpPr>
          <p:nvPr>
            <p:ph idx="1"/>
          </p:nvPr>
        </p:nvSpPr>
        <p:spPr>
          <a:xfrm>
            <a:off x="395288" y="1557338"/>
            <a:ext cx="8208962" cy="4467225"/>
          </a:xfrm>
          <a:ln/>
        </p:spPr>
        <p:txBody>
          <a:bodyPr vert="horz" wrap="square" lIns="91440" tIns="45720" rIns="91440" bIns="45720" anchor="t" anchorCtr="0"/>
          <a:p>
            <a:pPr/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关系运算符用于两个值进行比较，运算结果为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True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（真）或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False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（假）。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Python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中的关系运算符如表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2-6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所示。假设其中变量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a=10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和变量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b=20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。</a:t>
            </a:r>
            <a:endParaRPr lang="zh-CN" altLang="zh-CN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/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pic>
        <p:nvPicPr>
          <p:cNvPr id="17411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750" y="2998788"/>
            <a:ext cx="7570788" cy="3025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2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2698750" y="6453188"/>
            <a:ext cx="1081088" cy="268287"/>
          </a:xfrm>
          <a:ln/>
        </p:spPr>
        <p:txBody>
          <a:bodyPr wrap="square" lIns="91440" tIns="45720" rIns="91440" bIns="45720"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ctr" eaLnBrk="0" hangingPunct="0"/>
            <a:fld id="{9A0DB2DC-4C9A-4742-B13C-FB6460FD3503}" type="slidenum">
              <a:rPr lang="zh-CN" altLang="en-US" sz="1400" dirty="0">
                <a:latin typeface="Arial" panose="020B0604020202020204" pitchFamily="34" charset="0"/>
              </a:rPr>
            </a:fld>
            <a:endParaRPr lang="zh-CN" altLang="en-US" sz="1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Click="0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r>
              <a:rPr lang="en-US" altLang="zh-CN" dirty="0"/>
              <a:t>3</a:t>
            </a:r>
            <a:r>
              <a:rPr lang="zh-CN" altLang="zh-CN" dirty="0"/>
              <a:t>．逻辑运算符</a:t>
            </a:r>
            <a:endParaRPr lang="zh-CN" altLang="en-US" dirty="0"/>
          </a:p>
        </p:txBody>
      </p:sp>
      <p:sp>
        <p:nvSpPr>
          <p:cNvPr id="18434" name="内容占位符 2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 anchorCtr="0"/>
          <a:p>
            <a:pPr/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Python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中提供了三种逻辑运算符，它们是：</a:t>
            </a:r>
            <a:endParaRPr lang="zh-CN" altLang="zh-CN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/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and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（逻辑与，二元运算符）</a:t>
            </a:r>
            <a:endParaRPr lang="zh-CN" altLang="zh-CN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/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or  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（逻辑或，二元运算符）</a:t>
            </a:r>
            <a:endParaRPr lang="zh-CN" altLang="zh-CN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/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not 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（逻辑非，一元运算符）</a:t>
            </a:r>
            <a:endParaRPr lang="zh-CN" altLang="zh-CN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/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pic>
        <p:nvPicPr>
          <p:cNvPr id="18435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650" y="3573463"/>
            <a:ext cx="7588250" cy="2447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6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2698750" y="6453188"/>
            <a:ext cx="1081088" cy="268287"/>
          </a:xfrm>
          <a:ln/>
        </p:spPr>
        <p:txBody>
          <a:bodyPr wrap="square" lIns="91440" tIns="45720" rIns="91440" bIns="45720"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ctr" eaLnBrk="0" hangingPunct="0"/>
            <a:fld id="{9A0DB2DC-4C9A-4742-B13C-FB6460FD3503}" type="slidenum">
              <a:rPr lang="zh-CN" altLang="en-US" sz="1400" dirty="0">
                <a:latin typeface="Arial" panose="020B0604020202020204" pitchFamily="34" charset="0"/>
              </a:rPr>
            </a:fld>
            <a:endParaRPr lang="zh-CN" altLang="en-US" sz="1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Click="0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r>
              <a:rPr lang="en-US" altLang="zh-CN" dirty="0"/>
              <a:t>4</a:t>
            </a:r>
            <a:r>
              <a:rPr lang="zh-CN" altLang="en-US" dirty="0"/>
              <a:t>．赋值运算符</a:t>
            </a:r>
            <a:endParaRPr lang="zh-CN" altLang="en-US" dirty="0"/>
          </a:p>
        </p:txBody>
      </p:sp>
      <p:sp>
        <p:nvSpPr>
          <p:cNvPr id="19458" name="内容占位符 2"/>
          <p:cNvSpPr>
            <a:spLocks noGrp="1"/>
          </p:cNvSpPr>
          <p:nvPr>
            <p:ph idx="1"/>
          </p:nvPr>
        </p:nvSpPr>
        <p:spPr>
          <a:xfrm>
            <a:off x="395288" y="1773238"/>
            <a:ext cx="8062912" cy="4464050"/>
          </a:xfrm>
          <a:ln/>
        </p:spPr>
        <p:txBody>
          <a:bodyPr vert="horz" wrap="square" lIns="91440" tIns="45720" rIns="91440" bIns="45720" anchor="t" anchorCtr="0"/>
          <a:p>
            <a:pPr marL="0" indent="0">
              <a:buNone/>
            </a:pP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赋值运算符“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=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”的一般格式为：</a:t>
            </a:r>
            <a:endParaRPr lang="zh-CN" altLang="zh-CN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变量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=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表达式</a:t>
            </a:r>
            <a:endParaRPr lang="zh-CN" altLang="zh-CN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它表示将其右侧的表达式求出结果，赋给其左侧的变量。例如：</a:t>
            </a:r>
            <a:endParaRPr lang="zh-CN" altLang="zh-CN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   i=3*(4+5)			#i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的值变为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27</a:t>
            </a:r>
            <a:endParaRPr lang="en-US" altLang="zh-CN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说明：</a:t>
            </a:r>
            <a:endParaRPr lang="en-US" altLang="zh-CN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   1.</a:t>
            </a: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赋值运算符左边必须是变量，右边可以是常量、变量、函数调用、或者它们组成的表达式。</a:t>
            </a:r>
            <a:endParaRPr lang="en-US" altLang="zh-CN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indent="0">
              <a:buNone/>
            </a:pP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   2.</a:t>
            </a: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赋值符号“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=</a:t>
            </a: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不同于数学的等号，它没有相等的含义。</a:t>
            </a:r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9459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2698750" y="6453188"/>
            <a:ext cx="1081088" cy="268287"/>
          </a:xfrm>
          <a:ln/>
        </p:spPr>
        <p:txBody>
          <a:bodyPr wrap="square" lIns="91440" tIns="45720" rIns="91440" bIns="45720"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ctr" eaLnBrk="0" hangingPunct="0"/>
            <a:fld id="{9A0DB2DC-4C9A-4742-B13C-FB6460FD3503}" type="slidenum">
              <a:rPr lang="zh-CN" altLang="en-US" sz="1400" dirty="0">
                <a:latin typeface="Arial" panose="020B0604020202020204" pitchFamily="34" charset="0"/>
              </a:rPr>
            </a:fld>
            <a:endParaRPr lang="zh-CN" altLang="en-US" sz="1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Click="0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r>
              <a:rPr lang="en-US" altLang="zh-CN" dirty="0"/>
              <a:t>5</a:t>
            </a:r>
            <a:r>
              <a:rPr lang="zh-CN" altLang="en-US" dirty="0"/>
              <a:t>．位运算符</a:t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288" y="1557338"/>
            <a:ext cx="8062913" cy="4467225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    </a:t>
            </a:r>
            <a:r>
              <a:rPr kumimoji="0" lang="zh-CN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位</a:t>
            </a: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（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bit</a:t>
            </a: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）是计算机中表示信息的最小单位，位运算符作用于位和位操作。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Python</a:t>
            </a: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中位运算符如下：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按位与（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&amp;</a:t>
            </a: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）、按位或（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|</a:t>
            </a: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）、按位异或（＾）、按位求反（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~</a:t>
            </a: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）、左移（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&lt;&lt;</a:t>
            </a: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）、右移（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&gt;&gt;</a:t>
            </a: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）。位运算符是对其操作数按其二进制形式逐位进行</a:t>
            </a:r>
            <a:r>
              <a:rPr kumimoji="0" lang="zh-CN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运算</a:t>
            </a: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。</a:t>
            </a:r>
            <a:endParaRPr kumimoji="0" lang="en-US" altLang="zh-CN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a = 		0011 1100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en-US" altLang="zh-CN" sz="2400" b="0" i="0" u="sng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b = 		0000 1101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en-US" altLang="zh-CN" sz="2400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a&amp;b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=	0000 1100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en-US" altLang="zh-CN" sz="2400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a|b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= 	0011 1101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en-US" altLang="zh-CN" sz="2400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a^b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=	0011 0001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~a =	</a:t>
            </a: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1100 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0011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20483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2698750" y="6453188"/>
            <a:ext cx="1081088" cy="268287"/>
          </a:xfrm>
          <a:ln/>
        </p:spPr>
        <p:txBody>
          <a:bodyPr wrap="square" lIns="91440" tIns="45720" rIns="91440" bIns="45720"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ctr" eaLnBrk="0" hangingPunct="0"/>
            <a:fld id="{9A0DB2DC-4C9A-4742-B13C-FB6460FD3503}" type="slidenum">
              <a:rPr lang="zh-CN" altLang="en-US" sz="1400" dirty="0">
                <a:latin typeface="Arial" panose="020B0604020202020204" pitchFamily="34" charset="0"/>
              </a:rPr>
            </a:fld>
            <a:endParaRPr lang="zh-CN" altLang="en-US" sz="1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Click="0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r>
              <a:rPr lang="en-US" altLang="zh-CN" dirty="0"/>
              <a:t>6</a:t>
            </a:r>
            <a:r>
              <a:rPr lang="zh-CN" altLang="en-US" dirty="0"/>
              <a:t>．</a:t>
            </a:r>
            <a:r>
              <a:rPr lang="en-US" altLang="zh-CN" dirty="0"/>
              <a:t>Python</a:t>
            </a:r>
            <a:r>
              <a:rPr lang="zh-CN" altLang="en-US" dirty="0"/>
              <a:t>成员运算</a:t>
            </a:r>
            <a:endParaRPr lang="zh-CN" altLang="en-US" dirty="0"/>
          </a:p>
        </p:txBody>
      </p:sp>
      <p:sp>
        <p:nvSpPr>
          <p:cNvPr id="21506" name="内容占位符 2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 anchorCtr="0"/>
          <a:p>
            <a:pPr/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Python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成员运算符判断序列中是否有某个成员。成员运算符如表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2-9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所示。</a:t>
            </a:r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pic>
        <p:nvPicPr>
          <p:cNvPr id="21507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313" y="3141663"/>
            <a:ext cx="7764462" cy="1968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8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2698750" y="6453188"/>
            <a:ext cx="1081088" cy="268287"/>
          </a:xfrm>
          <a:ln/>
        </p:spPr>
        <p:txBody>
          <a:bodyPr wrap="square" lIns="91440" tIns="45720" rIns="91440" bIns="45720"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ctr" eaLnBrk="0" hangingPunct="0"/>
            <a:fld id="{9A0DB2DC-4C9A-4742-B13C-FB6460FD3503}" type="slidenum">
              <a:rPr lang="zh-CN" altLang="en-US" sz="1400" dirty="0">
                <a:latin typeface="Arial" panose="020B0604020202020204" pitchFamily="34" charset="0"/>
              </a:rPr>
            </a:fld>
            <a:endParaRPr lang="zh-CN" altLang="en-US" sz="1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Click="0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r>
              <a:rPr lang="en-US" altLang="zh-CN" dirty="0"/>
              <a:t>7.  Python</a:t>
            </a:r>
            <a:r>
              <a:rPr lang="zh-CN" altLang="en-US" dirty="0"/>
              <a:t>标识运算符</a:t>
            </a:r>
            <a:endParaRPr lang="zh-CN" altLang="en-US" dirty="0"/>
          </a:p>
        </p:txBody>
      </p:sp>
      <p:sp>
        <p:nvSpPr>
          <p:cNvPr id="22530" name="内容占位符 2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 anchorCtr="0"/>
          <a:p>
            <a:pPr/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标识符比较两个对象的内存位置。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</a:t>
            </a:r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pic>
        <p:nvPicPr>
          <p:cNvPr id="22531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750" y="2924175"/>
            <a:ext cx="7983538" cy="1657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2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2698750" y="6453188"/>
            <a:ext cx="1081088" cy="268287"/>
          </a:xfrm>
          <a:ln/>
        </p:spPr>
        <p:txBody>
          <a:bodyPr wrap="square" lIns="91440" tIns="45720" rIns="91440" bIns="45720"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ctr" eaLnBrk="0" hangingPunct="0"/>
            <a:fld id="{9A0DB2DC-4C9A-4742-B13C-FB6460FD3503}" type="slidenum">
              <a:rPr lang="zh-CN" altLang="en-US" sz="1400" dirty="0">
                <a:latin typeface="Arial" panose="020B0604020202020204" pitchFamily="34" charset="0"/>
              </a:rPr>
            </a:fld>
            <a:endParaRPr lang="zh-CN" altLang="en-US" sz="1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Click="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r>
              <a:rPr lang="en-US" altLang="zh-CN" dirty="0"/>
              <a:t>2.1  Python</a:t>
            </a:r>
            <a:r>
              <a:rPr lang="zh-CN" altLang="en-US" dirty="0"/>
              <a:t>数据类型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288" y="1557338"/>
            <a:ext cx="8569325" cy="4467225"/>
          </a:xfrm>
        </p:spPr>
        <p:txBody>
          <a:bodyPr vert="horz" wrap="square" lIns="91440" tIns="45720" rIns="91440" bIns="45720" numCol="1" anchor="t" anchorCtr="0" compatLnSpc="1">
            <a:normAutofit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2.1.1  </a:t>
            </a:r>
            <a:r>
              <a:rPr kumimoji="0" lang="zh-CN" altLang="zh-CN" sz="2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数值类型</a:t>
            </a:r>
            <a:endParaRPr kumimoji="0" lang="zh-CN" altLang="zh-CN" sz="2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Python </a:t>
            </a: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数值类型用于存储数值</a:t>
            </a:r>
            <a:r>
              <a:rPr kumimoji="0" lang="zh-CN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。</a:t>
            </a:r>
            <a:endParaRPr kumimoji="0" lang="en-US" altLang="zh-CN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整型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(</a:t>
            </a:r>
            <a:r>
              <a:rPr kumimoji="0" lang="en-US" altLang="zh-CN" sz="2400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int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) </a:t>
            </a: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：通常被称为是整型或整数，是正或负整数，不带小数点。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长整型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(long) </a:t>
            </a: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：无限大小的整数，整数最后是一个大写或小写的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L</a:t>
            </a: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。在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Python3</a:t>
            </a: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里，只有一种整数类型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</a:t>
            </a:r>
            <a:r>
              <a:rPr kumimoji="0" lang="en-US" altLang="zh-CN" sz="2400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int</a:t>
            </a: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，没有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Python2 </a:t>
            </a: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中的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Long</a:t>
            </a: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。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浮点型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(float)</a:t>
            </a: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：浮点型由整数部分与小数部分组成，浮点型也可以使用科学计数法表示（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2.78e2</a:t>
            </a: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就是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2.78 x 10</a:t>
            </a:r>
            <a:r>
              <a:rPr kumimoji="0" lang="en-US" altLang="zh-CN" sz="2400" b="0" i="0" u="none" strike="noStrike" kern="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2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= 278</a:t>
            </a: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）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复数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(complex)</a:t>
            </a: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：复数由实数部分和虚数部分构成，可以用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a + </a:t>
            </a:r>
            <a:r>
              <a:rPr kumimoji="0" lang="en-US" altLang="zh-CN" sz="2400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bj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,</a:t>
            </a: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或者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complex(</a:t>
            </a:r>
            <a:r>
              <a:rPr kumimoji="0" lang="en-US" altLang="zh-CN" sz="2400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a,b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)</a:t>
            </a: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表示，复数的虚部以字母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j</a:t>
            </a: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或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J</a:t>
            </a: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结尾。如：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2+3j</a:t>
            </a: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。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pic>
        <p:nvPicPr>
          <p:cNvPr id="5123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2088" y="149225"/>
            <a:ext cx="917575" cy="1377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4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2339975" y="6453188"/>
            <a:ext cx="1081088" cy="268287"/>
          </a:xfrm>
          <a:ln/>
        </p:spPr>
        <p:txBody>
          <a:bodyPr wrap="square" lIns="91440" tIns="45720" rIns="91440" bIns="45720"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ctr" eaLnBrk="0" hangingPunct="0"/>
            <a:fld id="{9A0DB2DC-4C9A-4742-B13C-FB6460FD3503}" type="slidenum">
              <a:rPr lang="zh-CN" altLang="en-US" sz="1400" dirty="0">
                <a:latin typeface="Arial" panose="020B0604020202020204" pitchFamily="34" charset="0"/>
              </a:rPr>
            </a:fld>
            <a:endParaRPr lang="zh-CN" altLang="en-US" sz="1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Click="0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r>
              <a:rPr lang="en-US" altLang="zh-CN" dirty="0"/>
              <a:t>8</a:t>
            </a:r>
            <a:r>
              <a:rPr lang="zh-CN" altLang="en-US" dirty="0"/>
              <a:t>．</a:t>
            </a:r>
            <a:r>
              <a:rPr lang="en-US" altLang="zh-CN" dirty="0"/>
              <a:t>Python</a:t>
            </a:r>
            <a:r>
              <a:rPr lang="zh-CN" altLang="en-US" dirty="0"/>
              <a:t>运算符优先级</a:t>
            </a:r>
            <a:endParaRPr lang="zh-CN" altLang="en-US" dirty="0"/>
          </a:p>
        </p:txBody>
      </p:sp>
      <p:sp>
        <p:nvSpPr>
          <p:cNvPr id="23554" name="内容占位符 2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 anchorCtr="0"/>
          <a:p>
            <a:pPr/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在一个表达式中出现多种运算时，将按照预先确定的顺序计算并解析各个部分，这个顺序称为运算符优先级。</a:t>
            </a:r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pic>
        <p:nvPicPr>
          <p:cNvPr id="23555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8438" y="2565400"/>
            <a:ext cx="5610225" cy="3781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6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2698750" y="6453188"/>
            <a:ext cx="1081088" cy="268287"/>
          </a:xfrm>
          <a:ln/>
        </p:spPr>
        <p:txBody>
          <a:bodyPr wrap="square" lIns="91440" tIns="45720" rIns="91440" bIns="45720"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ctr" eaLnBrk="0" hangingPunct="0"/>
            <a:fld id="{9A0DB2DC-4C9A-4742-B13C-FB6460FD3503}" type="slidenum">
              <a:rPr lang="zh-CN" altLang="en-US" sz="1400" dirty="0">
                <a:latin typeface="Arial" panose="020B0604020202020204" pitchFamily="34" charset="0"/>
              </a:rPr>
            </a:fld>
            <a:endParaRPr lang="zh-CN" altLang="en-US" sz="1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Click="0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r>
              <a:rPr lang="en-US" altLang="zh-CN" dirty="0"/>
              <a:t>2.3.2 </a:t>
            </a:r>
            <a:r>
              <a:rPr lang="zh-CN" altLang="en-US" dirty="0"/>
              <a:t>表达式</a:t>
            </a:r>
            <a:endParaRPr lang="zh-CN" altLang="en-US" dirty="0"/>
          </a:p>
        </p:txBody>
      </p:sp>
      <p:sp>
        <p:nvSpPr>
          <p:cNvPr id="24578" name="内容占位符 2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 anchorCtr="0"/>
          <a:p>
            <a:pPr/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表达式是一个或多个运算的组合。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Python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语言的表达式与其他语言的表达式没有显著的区别。每个符合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Python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语言规则的表达式的计算都是一个确定的值。对于常量、变量的运算和对于函数的调用都可以构成表达式。</a:t>
            </a:r>
            <a:endParaRPr lang="zh-CN" altLang="zh-CN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/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在后续章节中介绍的序列、函数、对象都可以成为表达式一部分。</a:t>
            </a:r>
            <a:endParaRPr lang="zh-CN" altLang="zh-CN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/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24579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2698750" y="6453188"/>
            <a:ext cx="1081088" cy="268287"/>
          </a:xfrm>
          <a:ln/>
        </p:spPr>
        <p:txBody>
          <a:bodyPr wrap="square" lIns="91440" tIns="45720" rIns="91440" bIns="45720"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ctr" eaLnBrk="0" hangingPunct="0"/>
            <a:fld id="{9A0DB2DC-4C9A-4742-B13C-FB6460FD3503}" type="slidenum">
              <a:rPr lang="zh-CN" altLang="en-US" sz="1400" dirty="0">
                <a:latin typeface="Arial" panose="020B0604020202020204" pitchFamily="34" charset="0"/>
              </a:rPr>
            </a:fld>
            <a:endParaRPr lang="zh-CN" altLang="en-US" sz="1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Click="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TextBox 1"/>
          <p:cNvSpPr txBox="1"/>
          <p:nvPr/>
        </p:nvSpPr>
        <p:spPr>
          <a:xfrm>
            <a:off x="439738" y="1563688"/>
            <a:ext cx="8524875" cy="29860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marL="342900" indent="-342900" eaLnBrk="0" hangingPunct="0">
              <a:spcBef>
                <a:spcPct val="20000"/>
              </a:spcBef>
              <a:buChar char="•"/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Python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使用单引号和双引号来表示字符串是一样的。</a:t>
            </a:r>
            <a:endParaRPr lang="zh-CN" altLang="zh-CN" sz="20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342900" indent="-342900" eaLnBrk="0" hangingPunct="0">
              <a:spcBef>
                <a:spcPct val="20000"/>
              </a:spcBef>
              <a:buChar char="•"/>
            </a:pPr>
            <a:r>
              <a:rPr lang="en-US" altLang="zh-CN" sz="2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zh-CN" sz="2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．创建和访问字符串</a:t>
            </a:r>
            <a:endParaRPr lang="zh-CN" altLang="zh-CN" sz="20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342900" indent="-342900" eaLnBrk="0" hangingPunct="0">
              <a:spcBef>
                <a:spcPct val="20000"/>
              </a:spcBef>
              <a:buChar char="•"/>
            </a:pP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创建字符串很简单，只要为变量分配一个值即可。例如：</a:t>
            </a:r>
            <a:endParaRPr lang="zh-CN" altLang="zh-CN" sz="20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342900" indent="-342900" eaLnBrk="0" hangingPunct="0">
              <a:spcBef>
                <a:spcPct val="20000"/>
              </a:spcBef>
              <a:buChar char="•"/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var1 = 'Hello World!'</a:t>
            </a:r>
            <a:endParaRPr lang="zh-CN" altLang="zh-CN" sz="20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342900" indent="-342900" eaLnBrk="0" hangingPunct="0">
              <a:spcBef>
                <a:spcPct val="20000"/>
              </a:spcBef>
              <a:buChar char="•"/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var2 = "Python Programming "</a:t>
            </a:r>
            <a:endParaRPr lang="en-US" altLang="zh-CN" sz="20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342900" indent="-342900" eaLnBrk="0" hangingPunct="0">
              <a:spcBef>
                <a:spcPct val="20000"/>
              </a:spcBef>
              <a:buChar char="•"/>
            </a:pPr>
            <a:r>
              <a:rPr lang="en-US" altLang="zh-CN" sz="2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zh-CN" sz="2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．</a:t>
            </a:r>
            <a:r>
              <a:rPr lang="en-US" altLang="zh-CN" sz="2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Python</a:t>
            </a:r>
            <a:r>
              <a:rPr lang="zh-CN" altLang="zh-CN" sz="2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转义字符</a:t>
            </a:r>
            <a:endParaRPr lang="zh-CN" altLang="zh-CN" sz="20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342900" indent="-342900" eaLnBrk="0" hangingPunct="0">
              <a:spcBef>
                <a:spcPct val="20000"/>
              </a:spcBef>
              <a:buChar char="•"/>
            </a:pP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需要在字符中使用特殊字符时，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Python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用反斜杠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(\)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转义字符</a:t>
            </a:r>
            <a:endParaRPr lang="zh-CN" altLang="zh-CN" sz="20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342900" indent="-342900" eaLnBrk="0" hangingPunct="0">
              <a:spcBef>
                <a:spcPct val="20000"/>
              </a:spcBef>
              <a:buChar char="•"/>
            </a:pPr>
            <a:endParaRPr lang="zh-CN" altLang="zh-CN" sz="20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6146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6613" y="5157788"/>
            <a:ext cx="1562100" cy="198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r>
              <a:rPr lang="en-US" altLang="zh-CN" dirty="0"/>
              <a:t>2.1.2  </a:t>
            </a:r>
            <a:r>
              <a:rPr lang="zh-CN" altLang="en-US" dirty="0"/>
              <a:t>字符串</a:t>
            </a:r>
            <a:endParaRPr lang="zh-CN" altLang="en-US" dirty="0"/>
          </a:p>
        </p:txBody>
      </p:sp>
      <p:pic>
        <p:nvPicPr>
          <p:cNvPr id="6148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6088" y="4149725"/>
            <a:ext cx="5970587" cy="25193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9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2698750" y="6453188"/>
            <a:ext cx="1081088" cy="268287"/>
          </a:xfrm>
          <a:ln/>
        </p:spPr>
        <p:txBody>
          <a:bodyPr wrap="square" lIns="91440" tIns="45720" rIns="91440" bIns="45720"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ctr" eaLnBrk="0" hangingPunct="0"/>
            <a:fld id="{9A0DB2DC-4C9A-4742-B13C-FB6460FD3503}" type="slidenum">
              <a:rPr lang="zh-CN" altLang="en-US" sz="1400" dirty="0">
                <a:latin typeface="Arial" panose="020B0604020202020204" pitchFamily="34" charset="0"/>
              </a:rPr>
            </a:fld>
            <a:endParaRPr lang="zh-CN" altLang="en-US" sz="1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Click="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TextBox 1"/>
          <p:cNvSpPr txBox="1"/>
          <p:nvPr/>
        </p:nvSpPr>
        <p:spPr>
          <a:xfrm>
            <a:off x="439738" y="1563688"/>
            <a:ext cx="8524875" cy="15081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marL="342900" indent="-342900" eaLnBrk="0" hangingPunct="0">
              <a:spcBef>
                <a:spcPct val="20000"/>
              </a:spcBef>
              <a:buChar char="•"/>
            </a:pPr>
            <a:r>
              <a:rPr lang="en-US" altLang="zh-CN" sz="2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zh-CN" sz="2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．</a:t>
            </a:r>
            <a:r>
              <a:rPr lang="en-US" altLang="zh-CN" sz="2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Python</a:t>
            </a:r>
            <a:r>
              <a:rPr lang="zh-CN" altLang="zh-CN" sz="2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字符串运算符</a:t>
            </a:r>
            <a:endParaRPr lang="zh-CN" altLang="zh-CN" sz="20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342900" indent="-342900" eaLnBrk="0" hangingPunct="0">
              <a:spcBef>
                <a:spcPct val="20000"/>
              </a:spcBef>
              <a:buChar char="•"/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Python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字符串运算符如表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2-2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所示。</a:t>
            </a:r>
            <a:endParaRPr lang="en-US" altLang="zh-CN" sz="20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342900" indent="-342900" eaLnBrk="0" hangingPunct="0">
              <a:spcBef>
                <a:spcPct val="20000"/>
              </a:spcBef>
              <a:buChar char="•"/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a = 'Hello'            b = 'Python'</a:t>
            </a:r>
            <a:endParaRPr lang="zh-CN" altLang="zh-CN" sz="20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342900" indent="-342900" eaLnBrk="0" hangingPunct="0">
              <a:spcBef>
                <a:spcPct val="20000"/>
              </a:spcBef>
              <a:buChar char="•"/>
            </a:pPr>
            <a:endParaRPr lang="zh-CN" altLang="zh-CN" sz="20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7170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6613" y="5157788"/>
            <a:ext cx="1562100" cy="198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r>
              <a:rPr lang="en-US" altLang="zh-CN" dirty="0"/>
              <a:t>2.1.2  </a:t>
            </a:r>
            <a:r>
              <a:rPr lang="zh-CN" altLang="en-US" dirty="0"/>
              <a:t>字符串</a:t>
            </a:r>
            <a:endParaRPr lang="zh-CN" altLang="en-US" dirty="0"/>
          </a:p>
        </p:txBody>
      </p:sp>
      <p:pic>
        <p:nvPicPr>
          <p:cNvPr id="717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2841625"/>
            <a:ext cx="7397750" cy="28146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3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2698750" y="6453188"/>
            <a:ext cx="1081088" cy="268287"/>
          </a:xfrm>
          <a:ln/>
        </p:spPr>
        <p:txBody>
          <a:bodyPr wrap="square" lIns="91440" tIns="45720" rIns="91440" bIns="45720"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ctr" eaLnBrk="0" hangingPunct="0"/>
            <a:fld id="{9A0DB2DC-4C9A-4742-B13C-FB6460FD3503}" type="slidenum">
              <a:rPr lang="zh-CN" altLang="en-US" sz="1400" dirty="0">
                <a:latin typeface="Arial" panose="020B0604020202020204" pitchFamily="34" charset="0"/>
              </a:rPr>
            </a:fld>
            <a:endParaRPr lang="zh-CN" altLang="en-US" sz="1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Click="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TextBox 1"/>
          <p:cNvSpPr txBox="1"/>
          <p:nvPr/>
        </p:nvSpPr>
        <p:spPr>
          <a:xfrm>
            <a:off x="439738" y="1563688"/>
            <a:ext cx="8524875" cy="36004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marL="342900" indent="-342900" eaLnBrk="0" hangingPunct="0">
              <a:spcBef>
                <a:spcPct val="20000"/>
              </a:spcBef>
              <a:buChar char="•"/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．字符串格式化</a:t>
            </a:r>
            <a:endParaRPr lang="zh-CN" altLang="zh-CN" sz="20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342900" indent="-342900" eaLnBrk="0" hangingPunct="0">
              <a:spcBef>
                <a:spcPct val="20000"/>
              </a:spcBef>
              <a:buChar char="•"/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Python 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支持格式化字符串的输出。尽管这样可能会用到非常复杂的表达式，但最基本的用法是将一个值插入到有字符串格式符的模板中。</a:t>
            </a:r>
            <a:endParaRPr lang="zh-CN" altLang="zh-CN" sz="20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342900" indent="-342900" eaLnBrk="0" hangingPunct="0">
              <a:spcBef>
                <a:spcPct val="20000"/>
              </a:spcBef>
              <a:buChar char="•"/>
            </a:pP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在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 Python 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中，字符串格式化使用与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 C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语言中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printf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函数一样的语法。</a:t>
            </a:r>
            <a:endParaRPr lang="zh-CN" altLang="zh-CN" sz="20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342900" indent="-342900" eaLnBrk="0" hangingPunct="0">
              <a:spcBef>
                <a:spcPct val="20000"/>
              </a:spcBef>
              <a:buChar char="•"/>
            </a:pPr>
            <a:endParaRPr lang="en-US" altLang="zh-CN" sz="20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342900" indent="-342900" eaLnBrk="0" hangingPunct="0">
              <a:spcBef>
                <a:spcPct val="20000"/>
              </a:spcBef>
              <a:buChar char="•"/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print ("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我的名字是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 %s 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年龄是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 %d " % ('xmj', 41))</a:t>
            </a:r>
            <a:endParaRPr lang="zh-CN" altLang="zh-CN" sz="20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342900" indent="-342900" eaLnBrk="0" hangingPunct="0">
              <a:spcBef>
                <a:spcPct val="20000"/>
              </a:spcBef>
              <a:buChar char="•"/>
            </a:pPr>
            <a:endParaRPr lang="en-US" altLang="zh-CN" sz="20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342900" indent="-342900" eaLnBrk="0" hangingPunct="0">
              <a:spcBef>
                <a:spcPct val="20000"/>
              </a:spcBef>
              <a:buChar char="•"/>
            </a:pP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Python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用一个元祖将多个值传递给模板，每个值对应一个字符串格式符。上例将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'xmj'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插入到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%s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处，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41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插入到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%d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处。所以输出结果：</a:t>
            </a:r>
            <a:endParaRPr lang="zh-CN" altLang="zh-CN" sz="20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342900" indent="-342900" eaLnBrk="0" hangingPunct="0">
              <a:spcBef>
                <a:spcPct val="20000"/>
              </a:spcBef>
              <a:buChar char="•"/>
            </a:pP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我的名字是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 xmj </a:t>
            </a:r>
            <a:r>
              <a:rPr lang="zh-CN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年龄是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 41  </a:t>
            </a:r>
            <a:endParaRPr lang="zh-CN" altLang="zh-CN" sz="20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8194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6613" y="5157788"/>
            <a:ext cx="1562100" cy="198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r>
              <a:rPr lang="en-US" altLang="zh-CN" dirty="0"/>
              <a:t>2.1.2  </a:t>
            </a:r>
            <a:r>
              <a:rPr lang="zh-CN" altLang="en-US" dirty="0"/>
              <a:t>字符串</a:t>
            </a:r>
            <a:endParaRPr lang="zh-CN" altLang="en-US" dirty="0"/>
          </a:p>
        </p:txBody>
      </p:sp>
      <p:sp>
        <p:nvSpPr>
          <p:cNvPr id="8196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2698750" y="6453188"/>
            <a:ext cx="1081088" cy="268287"/>
          </a:xfrm>
          <a:ln/>
        </p:spPr>
        <p:txBody>
          <a:bodyPr wrap="square" lIns="91440" tIns="45720" rIns="91440" bIns="45720"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ctr" eaLnBrk="0" hangingPunct="0"/>
            <a:fld id="{9A0DB2DC-4C9A-4742-B13C-FB6460FD3503}" type="slidenum">
              <a:rPr lang="zh-CN" altLang="en-US" sz="1400" dirty="0">
                <a:latin typeface="Arial" panose="020B0604020202020204" pitchFamily="34" charset="0"/>
              </a:rPr>
            </a:fld>
            <a:endParaRPr lang="zh-CN" altLang="en-US" sz="1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Click="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TextBox 1"/>
          <p:cNvSpPr txBox="1"/>
          <p:nvPr/>
        </p:nvSpPr>
        <p:spPr>
          <a:xfrm>
            <a:off x="439738" y="1563688"/>
            <a:ext cx="8524875" cy="4000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marL="342900" indent="-342900" eaLnBrk="0" hangingPunct="0">
              <a:spcBef>
                <a:spcPct val="20000"/>
              </a:spcBef>
              <a:buChar char="•"/>
            </a:pPr>
            <a:r>
              <a:rPr lang="en-US" altLang="zh-CN" sz="2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zh-CN" sz="2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．字符串格式化</a:t>
            </a:r>
            <a:endParaRPr lang="zh-CN" altLang="zh-CN" sz="20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9218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6613" y="5157788"/>
            <a:ext cx="1562100" cy="198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r>
              <a:rPr lang="en-US" altLang="zh-CN" dirty="0"/>
              <a:t>2.1.2  </a:t>
            </a:r>
            <a:r>
              <a:rPr lang="zh-CN" altLang="en-US" dirty="0"/>
              <a:t>字符串</a:t>
            </a:r>
            <a:endParaRPr lang="zh-CN" altLang="en-US" dirty="0"/>
          </a:p>
        </p:txBody>
      </p:sp>
      <p:pic>
        <p:nvPicPr>
          <p:cNvPr id="9220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025" y="2205038"/>
            <a:ext cx="5632450" cy="41036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1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2698750" y="6453188"/>
            <a:ext cx="1081088" cy="268287"/>
          </a:xfrm>
          <a:ln/>
        </p:spPr>
        <p:txBody>
          <a:bodyPr wrap="square" lIns="91440" tIns="45720" rIns="91440" bIns="45720"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ctr" eaLnBrk="0" hangingPunct="0"/>
            <a:fld id="{9A0DB2DC-4C9A-4742-B13C-FB6460FD3503}" type="slidenum">
              <a:rPr lang="zh-CN" altLang="en-US" sz="1400" dirty="0">
                <a:latin typeface="Arial" panose="020B0604020202020204" pitchFamily="34" charset="0"/>
              </a:rPr>
            </a:fld>
            <a:endParaRPr lang="zh-CN" altLang="en-US" sz="1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Click="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r>
              <a:rPr lang="en-US" altLang="zh-CN" dirty="0"/>
              <a:t>2.1.3  </a:t>
            </a:r>
            <a:r>
              <a:rPr lang="zh-CN" altLang="en-US" dirty="0"/>
              <a:t>布尔类型</a:t>
            </a:r>
            <a:endParaRPr lang="zh-CN" altLang="en-US" dirty="0"/>
          </a:p>
        </p:txBody>
      </p:sp>
      <p:sp>
        <p:nvSpPr>
          <p:cNvPr id="10243" name="内容占位符 2"/>
          <p:cNvSpPr>
            <a:spLocks noGrp="1"/>
          </p:cNvSpPr>
          <p:nvPr>
            <p:ph idx="1"/>
          </p:nvPr>
        </p:nvSpPr>
        <p:spPr>
          <a:xfrm>
            <a:off x="395288" y="1412875"/>
            <a:ext cx="8497888" cy="504031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Python</a:t>
            </a:r>
            <a:r>
              <a:rPr kumimoji="0" lang="zh-CN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支持布尔类型的数据，布尔类型只有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True</a:t>
            </a:r>
            <a:r>
              <a:rPr kumimoji="0" lang="zh-CN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和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False</a:t>
            </a:r>
            <a:r>
              <a:rPr kumimoji="0" lang="zh-CN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两种</a:t>
            </a:r>
            <a:r>
              <a:rPr kumimoji="0" lang="zh-CN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值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。</a:t>
            </a: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and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与运算：只有两个布尔值都为 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True 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时，计算结果才为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True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。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or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或运算：只要有一个布尔值为 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True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，计算结果就是 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True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。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not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非运算：把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True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变为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False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，或者把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False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变为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True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：</a:t>
            </a: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在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Python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中，布尔类型还可以与其他数据类型做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and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、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or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和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not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运算，这时下面的几种情况会被认为是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FALSE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：为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0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的数字，包括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0,0.0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；空字符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串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‘ ’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，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“”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；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表示空值的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None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；空集合，包括空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元组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(),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空序列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[],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空字典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{}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；其他的值都为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TRUE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。例如：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a = 'python'</a:t>
            </a:r>
            <a:endParaRPr kumimoji="0" lang="en-US" altLang="zh-CN" sz="2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print (a and True)   # 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结果是 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True</a:t>
            </a:r>
            <a:endParaRPr kumimoji="0" lang="en-US" altLang="zh-CN" sz="2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b = ''</a:t>
            </a:r>
            <a:endParaRPr kumimoji="0" lang="en-US" altLang="zh-CN" sz="2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print (b or False)   # 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结果是 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False</a:t>
            </a:r>
            <a:endParaRPr kumimoji="0" lang="en-US" altLang="zh-CN" sz="2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2698750" y="6453188"/>
            <a:ext cx="1081088" cy="268287"/>
          </a:xfrm>
          <a:ln/>
        </p:spPr>
        <p:txBody>
          <a:bodyPr wrap="square" lIns="91440" tIns="45720" rIns="91440" bIns="45720"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ctr" eaLnBrk="0" hangingPunct="0"/>
            <a:fld id="{9A0DB2DC-4C9A-4742-B13C-FB6460FD3503}" type="slidenum">
              <a:rPr lang="zh-CN" altLang="en-US" sz="1400" dirty="0">
                <a:latin typeface="Arial" panose="020B0604020202020204" pitchFamily="34" charset="0"/>
              </a:rPr>
            </a:fld>
            <a:endParaRPr lang="zh-CN" altLang="en-US" sz="1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Click="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endParaRPr lang="zh-CN" altLang="en-US" dirty="0"/>
          </a:p>
        </p:txBody>
      </p:sp>
      <p:sp>
        <p:nvSpPr>
          <p:cNvPr id="11266" name="内容占位符 2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 anchorCtr="0"/>
          <a:p>
            <a:pPr/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在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Python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中，逻辑值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True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和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False</a:t>
            </a: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作为数值，则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分别</a:t>
            </a: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是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整型值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和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0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参与运算。例如：</a:t>
            </a:r>
            <a:endParaRPr lang="zh-CN" altLang="zh-CN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/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&gt;&gt;&gt; x=False</a:t>
            </a:r>
            <a:endParaRPr lang="zh-CN" altLang="zh-CN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/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&gt;&gt;&gt;a=x+(5&gt;4)    #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结果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a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是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</a:t>
            </a:r>
            <a:endParaRPr lang="zh-CN" altLang="zh-CN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/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&gt;&gt;&gt; b=x+5   #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结果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b</a:t>
            </a:r>
            <a:r>
              <a:rPr lang="zh-CN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是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5</a:t>
            </a:r>
            <a:endParaRPr lang="zh-CN" altLang="zh-CN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/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1267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2698750" y="6453188"/>
            <a:ext cx="1081088" cy="268287"/>
          </a:xfrm>
          <a:ln/>
        </p:spPr>
        <p:txBody>
          <a:bodyPr wrap="square" lIns="91440" tIns="45720" rIns="91440" bIns="45720"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ctr" eaLnBrk="0" hangingPunct="0"/>
            <a:fld id="{9A0DB2DC-4C9A-4742-B13C-FB6460FD3503}" type="slidenum">
              <a:rPr lang="zh-CN" altLang="en-US" sz="1400" dirty="0">
                <a:latin typeface="Arial" panose="020B0604020202020204" pitchFamily="34" charset="0"/>
              </a:rPr>
            </a:fld>
            <a:endParaRPr lang="zh-CN" altLang="en-US" sz="1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Click="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r>
              <a:rPr lang="en-US" altLang="zh-CN" dirty="0"/>
              <a:t>2.1  Python</a:t>
            </a:r>
            <a:r>
              <a:rPr lang="zh-CN" altLang="en-US" dirty="0"/>
              <a:t>数据类型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288" y="1557338"/>
            <a:ext cx="8569325" cy="4467225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2.1.4  </a:t>
            </a:r>
            <a:r>
              <a:rPr kumimoji="0" lang="zh-CN" altLang="zh-CN" sz="20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空值</a:t>
            </a:r>
            <a:endParaRPr kumimoji="0" lang="zh-CN" altLang="zh-CN" sz="20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空值是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Python</a:t>
            </a:r>
            <a:r>
              <a:rPr kumimoji="0" lang="zh-CN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里一个特殊的值，用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None</a:t>
            </a:r>
            <a:r>
              <a:rPr kumimoji="0" lang="zh-CN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表示。它不支持任何运算也没有任何内置函数方法。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None</a:t>
            </a:r>
            <a:r>
              <a:rPr kumimoji="0" lang="zh-CN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和任何其他的数据类型比较永远返回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False</a:t>
            </a:r>
            <a:r>
              <a:rPr kumimoji="0" lang="zh-CN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。</a:t>
            </a:r>
            <a:r>
              <a:rPr kumimoji="0" lang="zh-CN" altLang="zh-CN" sz="20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在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Python </a:t>
            </a:r>
            <a:r>
              <a:rPr kumimoji="0" lang="zh-CN" altLang="zh-CN" sz="20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中未指定返回值的函数会自动返回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None</a:t>
            </a:r>
            <a:r>
              <a:rPr kumimoji="0" lang="zh-CN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。</a:t>
            </a:r>
            <a:endParaRPr kumimoji="0" lang="zh-CN" altLang="zh-CN" sz="2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2.1.5  Python</a:t>
            </a:r>
            <a:r>
              <a:rPr kumimoji="0" lang="zh-CN" altLang="zh-CN" sz="20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数字类型转换</a:t>
            </a:r>
            <a:endParaRPr kumimoji="0" lang="zh-CN" altLang="zh-CN" sz="20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x=20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					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#</a:t>
            </a:r>
            <a:r>
              <a:rPr kumimoji="0" lang="zh-CN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八进制为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24</a:t>
            </a:r>
            <a:endParaRPr kumimoji="0" lang="zh-CN" altLang="zh-CN" sz="2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y=345.6</a:t>
            </a:r>
            <a:endParaRPr kumimoji="0" lang="zh-CN" altLang="zh-CN" sz="2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print(</a:t>
            </a:r>
            <a:r>
              <a:rPr kumimoji="0" lang="en-US" altLang="zh-CN" sz="2000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oct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(x)) 				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#</a:t>
            </a:r>
            <a:r>
              <a:rPr kumimoji="0" lang="zh-CN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打印结果是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0o24</a:t>
            </a:r>
            <a:endParaRPr kumimoji="0" lang="zh-CN" altLang="zh-CN" sz="2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print(</a:t>
            </a:r>
            <a:r>
              <a:rPr kumimoji="0" lang="en-US" altLang="zh-CN" sz="2000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int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(y)) 				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#</a:t>
            </a:r>
            <a:r>
              <a:rPr kumimoji="0" lang="zh-CN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打印结果是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345</a:t>
            </a:r>
            <a:endParaRPr kumimoji="0" lang="zh-CN" altLang="zh-CN" sz="2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print(float(x)) 				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#</a:t>
            </a:r>
            <a:r>
              <a:rPr kumimoji="0" lang="zh-CN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打印结果是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20.0</a:t>
            </a:r>
            <a:endParaRPr kumimoji="0" lang="zh-CN" altLang="zh-CN" sz="2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print(</a:t>
            </a:r>
            <a:r>
              <a:rPr kumimoji="0" lang="en-US" altLang="zh-CN" sz="2000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chr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(65)) 				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# 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A</a:t>
            </a:r>
            <a:r>
              <a:rPr kumimoji="0" lang="zh-CN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的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ASCII</a:t>
            </a:r>
            <a:r>
              <a:rPr kumimoji="0" lang="zh-CN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为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65</a:t>
            </a:r>
            <a:r>
              <a:rPr kumimoji="0" lang="zh-CN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，打印结果是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A</a:t>
            </a:r>
            <a:endParaRPr kumimoji="0" lang="zh-CN" altLang="zh-CN" sz="2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print(</a:t>
            </a:r>
            <a:r>
              <a:rPr kumimoji="0" lang="en-US" altLang="zh-CN" sz="2000" b="0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ord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('B')) 				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# 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B</a:t>
            </a:r>
            <a:r>
              <a:rPr kumimoji="0" lang="zh-CN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的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ASCII</a:t>
            </a:r>
            <a:r>
              <a:rPr kumimoji="0" lang="zh-CN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为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66</a:t>
            </a:r>
            <a:r>
              <a:rPr kumimoji="0" lang="zh-CN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，打印结果是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66</a:t>
            </a:r>
            <a:endParaRPr kumimoji="0" lang="zh-CN" altLang="zh-CN" sz="2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2291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2698750" y="6453188"/>
            <a:ext cx="1081088" cy="268287"/>
          </a:xfrm>
          <a:ln/>
        </p:spPr>
        <p:txBody>
          <a:bodyPr wrap="square" lIns="91440" tIns="45720" rIns="91440" bIns="45720"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ctr" eaLnBrk="0" hangingPunct="0"/>
            <a:fld id="{9A0DB2DC-4C9A-4742-B13C-FB6460FD3503}" type="slidenum">
              <a:rPr lang="zh-CN" altLang="en-US" sz="1400" dirty="0">
                <a:latin typeface="Arial" panose="020B0604020202020204" pitchFamily="34" charset="0"/>
              </a:rPr>
            </a:fld>
            <a:endParaRPr lang="zh-CN" altLang="en-US" sz="1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Click="0"/>
</p:sld>
</file>

<file path=ppt/tags/tag1.xml><?xml version="1.0" encoding="utf-8"?>
<p:tagLst xmlns:p="http://schemas.openxmlformats.org/presentationml/2006/main">
  <p:tag name="COMMONDATA" val="eyJoZGlkIjoiNmM3MTg3MjQ5NjM0Y2M0MWIzOGM1NjU5ZDRlZmFkODEifQ=="/>
</p:tagLst>
</file>

<file path=ppt/theme/theme1.xml><?xml version="1.0" encoding="utf-8"?>
<a:theme xmlns:a="http://schemas.openxmlformats.org/drawingml/2006/main" name="VB 模板">
  <a:themeElements>
    <a:clrScheme name="VB 模板 10">
      <a:dk1>
        <a:srgbClr val="000000"/>
      </a:dk1>
      <a:lt1>
        <a:srgbClr val="FFFFFF"/>
      </a:lt1>
      <a:dk2>
        <a:srgbClr val="003366"/>
      </a:dk2>
      <a:lt2>
        <a:srgbClr val="808080"/>
      </a:lt2>
      <a:accent1>
        <a:srgbClr val="CCECFF"/>
      </a:accent1>
      <a:accent2>
        <a:srgbClr val="006699"/>
      </a:accent2>
      <a:accent3>
        <a:srgbClr val="FFFFFF"/>
      </a:accent3>
      <a:accent4>
        <a:srgbClr val="000000"/>
      </a:accent4>
      <a:accent5>
        <a:srgbClr val="E2F4FF"/>
      </a:accent5>
      <a:accent6>
        <a:srgbClr val="005C8A"/>
      </a:accent6>
      <a:hlink>
        <a:srgbClr val="0033CC"/>
      </a:hlink>
      <a:folHlink>
        <a:srgbClr val="0099CC"/>
      </a:folHlink>
    </a:clrScheme>
    <a:fontScheme name="VB 模板">
      <a:majorFont>
        <a:latin typeface="Times New Roman"/>
        <a:ea typeface="黑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VB 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B 模板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B 模板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B 模板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B 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B 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B 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B 模板 8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005C8A"/>
        </a:accent6>
        <a:hlink>
          <a:srgbClr val="0033CC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B 模板 9">
        <a:dk1>
          <a:srgbClr val="000000"/>
        </a:dk1>
        <a:lt1>
          <a:srgbClr val="FFFFFF"/>
        </a:lt1>
        <a:dk2>
          <a:srgbClr val="003366"/>
        </a:dk2>
        <a:lt2>
          <a:srgbClr val="808080"/>
        </a:lt2>
        <a:accent1>
          <a:srgbClr val="FFFF00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FFFFAA"/>
        </a:accent5>
        <a:accent6>
          <a:srgbClr val="005C8A"/>
        </a:accent6>
        <a:hlink>
          <a:srgbClr val="0033CC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B 模板 10">
        <a:dk1>
          <a:srgbClr val="000000"/>
        </a:dk1>
        <a:lt1>
          <a:srgbClr val="FFFFFF"/>
        </a:lt1>
        <a:dk2>
          <a:srgbClr val="003366"/>
        </a:dk2>
        <a:lt2>
          <a:srgbClr val="808080"/>
        </a:lt2>
        <a:accent1>
          <a:srgbClr val="CCECFF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5C8A"/>
        </a:accent6>
        <a:hlink>
          <a:srgbClr val="0033CC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VB 模板</Template>
  <TotalTime>0</TotalTime>
  <Words>2951</Words>
  <Application>WPS 演示</Application>
  <PresentationFormat/>
  <Paragraphs>209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3" baseType="lpstr">
      <vt:lpstr>Arial</vt:lpstr>
      <vt:lpstr>宋体</vt:lpstr>
      <vt:lpstr>Wingdings</vt:lpstr>
      <vt:lpstr>Times New Roman</vt:lpstr>
      <vt:lpstr>黑体</vt:lpstr>
      <vt:lpstr>华文楷体</vt:lpstr>
      <vt:lpstr>隶书</vt:lpstr>
      <vt:lpstr>楷体_GB2312</vt:lpstr>
      <vt:lpstr>新宋体</vt:lpstr>
      <vt:lpstr>微软雅黑</vt:lpstr>
      <vt:lpstr>Arial Unicode MS</vt:lpstr>
      <vt:lpstr>VB 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雨林木风</dc:creator>
  <cp:keywords>exciting online presentation communicate impactful exchange information broadcast collaborate on-screen projector white</cp:keywords>
  <dc:description>Use this template for presentations based on technology.</dc:description>
  <cp:lastModifiedBy>凤歌者</cp:lastModifiedBy>
  <cp:revision>357</cp:revision>
  <dcterms:created xsi:type="dcterms:W3CDTF">2009-07-03T03:26:40Z</dcterms:created>
  <dcterms:modified xsi:type="dcterms:W3CDTF">2022-07-12T12:12:25Z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emplate">
    <vt:lpwstr>Night Sky</vt:lpwstr>
  </property>
  <property fmtid="{D5CDD505-2E9C-101B-9397-08002B2CF9AE}" pid="3" name="Style">
    <vt:lpwstr>P</vt:lpwstr>
  </property>
  <property fmtid="{D5CDD505-2E9C-101B-9397-08002B2CF9AE}" pid="4" name="Folder">
    <vt:lpwstr>Technology</vt:lpwstr>
  </property>
  <property fmtid="{D5CDD505-2E9C-101B-9397-08002B2CF9AE}" pid="5" name="Attribution">
    <vt:lpwstr>Copyright © 2005 KMT Software, Inc.</vt:lpwstr>
  </property>
  <property fmtid="{D5CDD505-2E9C-101B-9397-08002B2CF9AE}" pid="6" name="KSOProductBuildVer">
    <vt:lpwstr>2052-11.1.0.11830</vt:lpwstr>
  </property>
  <property fmtid="{D5CDD505-2E9C-101B-9397-08002B2CF9AE}" pid="7" name="ICV">
    <vt:lpwstr>5FD12B405FFF4267BC60392256F0C325</vt:lpwstr>
  </property>
</Properties>
</file>