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347" r:id="rId3"/>
    <p:sldId id="453" r:id="rId4"/>
    <p:sldId id="531" r:id="rId5"/>
    <p:sldId id="534" r:id="rId6"/>
    <p:sldId id="532" r:id="rId7"/>
    <p:sldId id="533" r:id="rId8"/>
    <p:sldId id="535" r:id="rId9"/>
    <p:sldId id="455" r:id="rId10"/>
    <p:sldId id="478" r:id="rId11"/>
    <p:sldId id="512" r:id="rId12"/>
    <p:sldId id="522" r:id="rId13"/>
    <p:sldId id="479" r:id="rId14"/>
    <p:sldId id="541" r:id="rId15"/>
    <p:sldId id="536" r:id="rId16"/>
    <p:sldId id="544" r:id="rId17"/>
    <p:sldId id="545" r:id="rId18"/>
    <p:sldId id="537" r:id="rId19"/>
    <p:sldId id="523" r:id="rId20"/>
    <p:sldId id="543" r:id="rId21"/>
    <p:sldId id="538" r:id="rId22"/>
    <p:sldId id="539" r:id="rId23"/>
    <p:sldId id="540" r:id="rId24"/>
  </p:sldIdLst>
  <p:sldSz cx="9144000" cy="6858000" type="screen4x3"/>
  <p:notesSz cx="6858000" cy="9144000"/>
  <p:custDataLst>
    <p:tags r:id="rId30"/>
  </p:custDataLst>
  <p:defaultTextStyle>
    <a:defPPr>
      <a:defRPr lang="en-US"/>
    </a:defPPr>
    <a:lvl1pPr marL="0" lvl="0" indent="0" algn="l" defTabSz="914400" rtl="0" eaLnBrk="0" fontAlgn="base" latinLnBrk="0" hangingPunct="0">
      <a:lnSpc>
        <a:spcPct val="100000"/>
      </a:lnSpc>
      <a:spcBef>
        <a:spcPct val="20000"/>
      </a:spcBef>
      <a:spcAft>
        <a:spcPct val="0"/>
      </a:spcAft>
      <a:buChar char="•"/>
      <a:defRPr sz="12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0" fontAlgn="base" latinLnBrk="0" hangingPunct="0">
      <a:lnSpc>
        <a:spcPct val="100000"/>
      </a:lnSpc>
      <a:spcBef>
        <a:spcPct val="20000"/>
      </a:spcBef>
      <a:spcAft>
        <a:spcPct val="0"/>
      </a:spcAft>
      <a:buChar char="•"/>
      <a:defRPr sz="12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0" fontAlgn="base" latinLnBrk="0" hangingPunct="0">
      <a:lnSpc>
        <a:spcPct val="100000"/>
      </a:lnSpc>
      <a:spcBef>
        <a:spcPct val="20000"/>
      </a:spcBef>
      <a:spcAft>
        <a:spcPct val="0"/>
      </a:spcAft>
      <a:buChar char="•"/>
      <a:defRPr sz="12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0" fontAlgn="base" latinLnBrk="0" hangingPunct="0">
      <a:lnSpc>
        <a:spcPct val="100000"/>
      </a:lnSpc>
      <a:spcBef>
        <a:spcPct val="20000"/>
      </a:spcBef>
      <a:spcAft>
        <a:spcPct val="0"/>
      </a:spcAft>
      <a:buChar char="•"/>
      <a:defRPr sz="12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0" fontAlgn="base" latinLnBrk="0" hangingPunct="0">
      <a:lnSpc>
        <a:spcPct val="100000"/>
      </a:lnSpc>
      <a:spcBef>
        <a:spcPct val="20000"/>
      </a:spcBef>
      <a:spcAft>
        <a:spcPct val="0"/>
      </a:spcAft>
      <a:buChar char="•"/>
      <a:defRPr sz="12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0" fontAlgn="base" latinLnBrk="0" hangingPunct="0">
      <a:lnSpc>
        <a:spcPct val="100000"/>
      </a:lnSpc>
      <a:spcBef>
        <a:spcPct val="20000"/>
      </a:spcBef>
      <a:spcAft>
        <a:spcPct val="0"/>
      </a:spcAft>
      <a:buChar char="•"/>
      <a:defRPr sz="12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0" fontAlgn="base" latinLnBrk="0" hangingPunct="0">
      <a:lnSpc>
        <a:spcPct val="100000"/>
      </a:lnSpc>
      <a:spcBef>
        <a:spcPct val="20000"/>
      </a:spcBef>
      <a:spcAft>
        <a:spcPct val="0"/>
      </a:spcAft>
      <a:buChar char="•"/>
      <a:defRPr sz="12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0" fontAlgn="base" latinLnBrk="0" hangingPunct="0">
      <a:lnSpc>
        <a:spcPct val="100000"/>
      </a:lnSpc>
      <a:spcBef>
        <a:spcPct val="20000"/>
      </a:spcBef>
      <a:spcAft>
        <a:spcPct val="0"/>
      </a:spcAft>
      <a:buChar char="•"/>
      <a:defRPr sz="12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0" fontAlgn="base" latinLnBrk="0" hangingPunct="0">
      <a:lnSpc>
        <a:spcPct val="100000"/>
      </a:lnSpc>
      <a:spcBef>
        <a:spcPct val="20000"/>
      </a:spcBef>
      <a:spcAft>
        <a:spcPct val="0"/>
      </a:spcAft>
      <a:buChar char="•"/>
      <a:defRPr sz="1200" b="0" i="0" u="none" kern="1200" baseline="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F0000"/>
    <a:srgbClr val="0066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6718"/>
    <p:restoredTop sz="95976"/>
  </p:normalViewPr>
  <p:slideViewPr>
    <p:cSldViewPr showGuides="1">
      <p:cViewPr>
        <p:scale>
          <a:sx n="80" d="100"/>
          <a:sy n="80" d="100"/>
        </p:scale>
        <p:origin x="-1373" y="-149"/>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340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gs" Target="tags/tag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9154"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a:spcBef>
                <a:spcPct val="0"/>
              </a:spcBef>
              <a:buFontTx/>
              <a:buNone/>
              <a:defRPr sz="1200">
                <a:ea typeface="+mn-ea"/>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9155"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a:spcBef>
                <a:spcPct val="0"/>
              </a:spcBef>
              <a:buFontTx/>
              <a:buNone/>
              <a:defRPr sz="1200">
                <a:ea typeface="+mn-ea"/>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9156"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a:spcBef>
                <a:spcPct val="0"/>
              </a:spcBef>
              <a:buFontTx/>
              <a:buNone/>
              <a:defRPr sz="1200">
                <a:ea typeface="+mn-ea"/>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9157"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
            <a:pPr lvl="0" algn="r">
              <a:spcBef>
                <a:spcPct val="0"/>
              </a:spcBef>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505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a:spcBef>
                <a:spcPct val="0"/>
              </a:spcBef>
              <a:buFontTx/>
              <a:buNone/>
              <a:defRPr sz="1200">
                <a:ea typeface="+mn-ea"/>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5059"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a:spcBef>
                <a:spcPct val="0"/>
              </a:spcBef>
              <a:buFontTx/>
              <a:buNone/>
              <a:defRPr sz="1200">
                <a:ea typeface="+mn-ea"/>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4580" name="Rectangle 4"/>
          <p:cNvSpPr>
            <a:spLocks noRo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5062"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a:spcBef>
                <a:spcPct val="0"/>
              </a:spcBef>
              <a:buFontTx/>
              <a:buNone/>
              <a:defRPr sz="1200">
                <a:ea typeface="+mn-ea"/>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
            <a:pPr lvl="0" algn="r">
              <a:spcBef>
                <a:spcPct val="0"/>
              </a:spcBef>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89442" name="Rectangle 2"/>
          <p:cNvSpPr>
            <a:spLocks noGrp="1" noChangeArrowheads="1"/>
          </p:cNvSpPr>
          <p:nvPr>
            <p:ph type="ctrTitle"/>
          </p:nvPr>
        </p:nvSpPr>
        <p:spPr>
          <a:xfrm>
            <a:off x="685800" y="2130425"/>
            <a:ext cx="7772400" cy="1470025"/>
          </a:xfrm>
        </p:spPr>
        <p:txBody>
          <a:bodyPr/>
          <a:lstStyle>
            <a:lvl1pPr algn="ctr">
              <a:defRPr/>
            </a:lvl1pPr>
          </a:lstStyle>
          <a:p>
            <a:pPr lvl="0"/>
            <a:r>
              <a:rPr lang="zh-CN" altLang="en-US" noProof="0" smtClean="0"/>
              <a:t>单击此处编辑母版标题样式</a:t>
            </a:r>
            <a:endParaRPr lang="zh-CN" altLang="en-US" noProof="0" smtClean="0"/>
          </a:p>
        </p:txBody>
      </p:sp>
      <p:sp>
        <p:nvSpPr>
          <p:cNvPr id="189443" name="Rectangle 3"/>
          <p:cNvSpPr>
            <a:spLocks noGrp="1" noChangeArrowheads="1"/>
          </p:cNvSpPr>
          <p:nvPr>
            <p:ph type="subTitle" idx="1"/>
          </p:nvPr>
        </p:nvSpPr>
        <p:spPr>
          <a:xfrm>
            <a:off x="1371600" y="3886200"/>
            <a:ext cx="6400800" cy="1752600"/>
          </a:xfrm>
        </p:spPr>
        <p:txBody>
          <a:bodyPr/>
          <a:lstStyle>
            <a:lvl1pPr marL="0" indent="0" algn="ctr">
              <a:buFontTx/>
              <a:buNone/>
              <a:defRPr sz="2800">
                <a:ea typeface="楷体_GB2312" pitchFamily="49" charset="-122"/>
              </a:defRPr>
            </a:lvl1pPr>
          </a:lstStyle>
          <a:p>
            <a:pPr lvl="0"/>
            <a:r>
              <a:rPr lang="zh-CN" altLang="en-US" noProof="0" smtClean="0"/>
              <a:t>单击此处编辑母版副标题样式</a:t>
            </a:r>
            <a:endParaRPr lang="zh-CN" altLang="en-US" noProof="0" smtClean="0"/>
          </a:p>
        </p:txBody>
      </p:sp>
      <p:sp>
        <p:nvSpPr>
          <p:cNvPr id="2" name="灯片编号占位符 1"/>
          <p:cNvSpPr>
            <a:spLocks noGrp="1"/>
          </p:cNvSpPr>
          <p:nvPr>
            <p:ph type="sldNum" sz="quarter" idx="10"/>
          </p:nvPr>
        </p:nvSpPr>
        <p:spPr/>
        <p:txBody>
          <a:bodyPr/>
          <a:p>
            <a:pPr lvl="0">
              <a:spcBef>
                <a:spcPct val="0"/>
              </a:spcBef>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p>
            <a:pPr lvl="0">
              <a:spcBef>
                <a:spcPct val="0"/>
              </a:spcBef>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43663" y="609600"/>
            <a:ext cx="2014537"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95288" y="609600"/>
            <a:ext cx="5895975"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p>
            <a:pPr lvl="0">
              <a:spcBef>
                <a:spcPct val="0"/>
              </a:spcBef>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sz="2400">
                <a:latin typeface="华文楷体" panose="02010600040101010101" pitchFamily="2" charset="-122"/>
                <a:ea typeface="华文楷体" panose="02010600040101010101" pitchFamily="2" charset="-122"/>
              </a:defRPr>
            </a:lvl1pPr>
            <a:lvl2pPr>
              <a:defRPr sz="2000"/>
            </a:lvl2pPr>
            <a:lvl3pPr>
              <a:defRPr lang="zh-CN" altLang="en-US" sz="2000" dirty="0" smtClean="0">
                <a:solidFill>
                  <a:schemeClr val="tx1"/>
                </a:solidFill>
                <a:latin typeface="+mn-lt"/>
                <a:ea typeface="隶书" panose="02010509060101010101" pitchFamily="49" charset="-122"/>
              </a:defRPr>
            </a:lvl3pPr>
            <a:lvl4pPr>
              <a:defRPr lang="zh-CN" altLang="en-US" sz="2000" dirty="0" smtClean="0">
                <a:solidFill>
                  <a:schemeClr val="tx1"/>
                </a:solidFill>
                <a:latin typeface="+mn-lt"/>
                <a:ea typeface="隶书" panose="02010509060101010101" pitchFamily="49" charset="-122"/>
              </a:defRPr>
            </a:lvl4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灯片编号占位符 3"/>
          <p:cNvSpPr>
            <a:spLocks noGrp="1"/>
          </p:cNvSpPr>
          <p:nvPr>
            <p:ph type="sldNum" sz="quarter" idx="10"/>
          </p:nvPr>
        </p:nvSpPr>
        <p:spPr/>
        <p:txBody>
          <a:bodyPr/>
          <a:p>
            <a:pPr lvl="0">
              <a:spcBef>
                <a:spcPct val="0"/>
              </a:spcBef>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灯片编号占位符 3"/>
          <p:cNvSpPr>
            <a:spLocks noGrp="1"/>
          </p:cNvSpPr>
          <p:nvPr>
            <p:ph type="sldNum" sz="quarter" idx="10"/>
          </p:nvPr>
        </p:nvSpPr>
        <p:spPr/>
        <p:txBody>
          <a:bodyPr/>
          <a:p>
            <a:pPr lvl="0">
              <a:spcBef>
                <a:spcPct val="0"/>
              </a:spcBef>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95288" y="1628775"/>
            <a:ext cx="3954462" cy="4467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502150" y="1628775"/>
            <a:ext cx="3956050" cy="4467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灯片编号占位符 4"/>
          <p:cNvSpPr>
            <a:spLocks noGrp="1"/>
          </p:cNvSpPr>
          <p:nvPr>
            <p:ph type="sldNum" sz="quarter" idx="10"/>
          </p:nvPr>
        </p:nvSpPr>
        <p:spPr/>
        <p:txBody>
          <a:bodyPr/>
          <a:p>
            <a:pPr lvl="0">
              <a:spcBef>
                <a:spcPct val="0"/>
              </a:spcBef>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灯片编号占位符 6"/>
          <p:cNvSpPr>
            <a:spLocks noGrp="1"/>
          </p:cNvSpPr>
          <p:nvPr>
            <p:ph type="sldNum" sz="quarter" idx="10"/>
          </p:nvPr>
        </p:nvSpPr>
        <p:spPr/>
        <p:txBody>
          <a:bodyPr/>
          <a:p>
            <a:pPr lvl="0">
              <a:spcBef>
                <a:spcPct val="0"/>
              </a:spcBef>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p:txBody>
          <a:bodyPr/>
          <a:p>
            <a:pPr lvl="0">
              <a:spcBef>
                <a:spcPct val="0"/>
              </a:spcBef>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a:spcBef>
                <a:spcPct val="0"/>
              </a:spcBef>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灯片编号占位符 4"/>
          <p:cNvSpPr>
            <a:spLocks noGrp="1"/>
          </p:cNvSpPr>
          <p:nvPr>
            <p:ph type="sldNum" sz="quarter" idx="10"/>
          </p:nvPr>
        </p:nvSpPr>
        <p:spPr/>
        <p:txBody>
          <a:bodyPr/>
          <a:p>
            <a:pPr lvl="0">
              <a:spcBef>
                <a:spcPct val="0"/>
              </a:spcBef>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华文楷体" panose="02010600040101010101" pitchFamily="2" charset="-122"/>
              <a:ea typeface="华文楷体" panose="02010600040101010101" pitchFamily="2" charset="-122"/>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灯片编号占位符 4"/>
          <p:cNvSpPr>
            <a:spLocks noGrp="1"/>
          </p:cNvSpPr>
          <p:nvPr>
            <p:ph type="sldNum" sz="quarter" idx="10"/>
          </p:nvPr>
        </p:nvSpPr>
        <p:spPr/>
        <p:txBody>
          <a:bodyPr/>
          <a:p>
            <a:pPr lvl="0">
              <a:spcBef>
                <a:spcPct val="0"/>
              </a:spcBef>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Rectangle 2"/>
          <p:cNvSpPr>
            <a:spLocks noGrp="1"/>
          </p:cNvSpPr>
          <p:nvPr>
            <p:ph type="title"/>
          </p:nvPr>
        </p:nvSpPr>
        <p:spPr>
          <a:xfrm>
            <a:off x="1619250" y="609600"/>
            <a:ext cx="6838950" cy="803275"/>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Rectangle 3"/>
          <p:cNvSpPr>
            <a:spLocks noGrp="1"/>
          </p:cNvSpPr>
          <p:nvPr>
            <p:ph type="body" idx="1"/>
          </p:nvPr>
        </p:nvSpPr>
        <p:spPr>
          <a:xfrm>
            <a:off x="395288" y="1557338"/>
            <a:ext cx="8062912" cy="44672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88420" name="Rectangle 4"/>
          <p:cNvSpPr>
            <a:spLocks noGrp="1" noChangeArrowheads="1"/>
          </p:cNvSpPr>
          <p:nvPr>
            <p:ph type="sldNum" sz="quarter" idx="4"/>
          </p:nvPr>
        </p:nvSpPr>
        <p:spPr bwMode="auto">
          <a:xfrm>
            <a:off x="2698750" y="6453188"/>
            <a:ext cx="1081088" cy="268288"/>
          </a:xfrm>
          <a:prstGeom prst="rect">
            <a:avLst/>
          </a:prstGeom>
          <a:noFill/>
          <a:ln>
            <a:noFill/>
          </a:ln>
          <a:effectLst/>
        </p:spPr>
        <p:txBody>
          <a:bodyPr vert="horz" wrap="square" lIns="91440" tIns="45720" rIns="91440" bIns="45720" numCol="1" anchor="t" anchorCtr="0" compatLnSpc="1"/>
          <a:lstStyle>
            <a:lvl1pPr algn="ctr">
              <a:defRPr sz="1400">
                <a:latin typeface="Arial" panose="020B0604020202020204" pitchFamily="34" charset="0"/>
              </a:defRPr>
            </a:lvl1pPr>
          </a:lstStyle>
          <a:p>
            <a:pPr lvl="0">
              <a:spcBef>
                <a:spcPct val="0"/>
              </a:spcBef>
              <a:buNone/>
            </a:pPr>
            <a:fld id="{9A0DB2DC-4C9A-4742-B13C-FB6460FD3503}" type="slidenum">
              <a:rPr lang="zh-CN" altLang="en-US" dirty="0"/>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Click="0"/>
  <p:hf sldNum="0" hdr="0" ftr="0" dt="0"/>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Times New Roman" panose="02020603050405020304" pitchFamily="18" charset="0"/>
          <a:ea typeface="黑体" panose="02010609060101010101" pitchFamily="49" charset="-122"/>
        </a:defRPr>
      </a:lvl2pPr>
      <a:lvl3pPr algn="l" rtl="0" eaLnBrk="0" fontAlgn="base" hangingPunct="0">
        <a:spcBef>
          <a:spcPct val="0"/>
        </a:spcBef>
        <a:spcAft>
          <a:spcPct val="0"/>
        </a:spcAft>
        <a:defRPr sz="3600">
          <a:solidFill>
            <a:schemeClr val="tx2"/>
          </a:solidFill>
          <a:latin typeface="Times New Roman" panose="02020603050405020304" pitchFamily="18" charset="0"/>
          <a:ea typeface="黑体" panose="02010609060101010101" pitchFamily="49" charset="-122"/>
        </a:defRPr>
      </a:lvl3pPr>
      <a:lvl4pPr algn="l" rtl="0" eaLnBrk="0" fontAlgn="base" hangingPunct="0">
        <a:spcBef>
          <a:spcPct val="0"/>
        </a:spcBef>
        <a:spcAft>
          <a:spcPct val="0"/>
        </a:spcAft>
        <a:defRPr sz="3600">
          <a:solidFill>
            <a:schemeClr val="tx2"/>
          </a:solidFill>
          <a:latin typeface="Times New Roman" panose="02020603050405020304" pitchFamily="18" charset="0"/>
          <a:ea typeface="黑体" panose="02010609060101010101" pitchFamily="49" charset="-122"/>
        </a:defRPr>
      </a:lvl4pPr>
      <a:lvl5pPr algn="l" rtl="0" eaLnBrk="0" fontAlgn="base" hangingPunct="0">
        <a:spcBef>
          <a:spcPct val="0"/>
        </a:spcBef>
        <a:spcAft>
          <a:spcPct val="0"/>
        </a:spcAft>
        <a:defRPr sz="3600">
          <a:solidFill>
            <a:schemeClr val="tx2"/>
          </a:solidFill>
          <a:latin typeface="Times New Roman" panose="02020603050405020304" pitchFamily="18" charset="0"/>
          <a:ea typeface="黑体" panose="02010609060101010101" pitchFamily="49" charset="-122"/>
        </a:defRPr>
      </a:lvl5pPr>
      <a:lvl6pPr marL="457200" algn="l" rtl="0" eaLnBrk="0" fontAlgn="base" hangingPunct="0">
        <a:spcBef>
          <a:spcPct val="0"/>
        </a:spcBef>
        <a:spcAft>
          <a:spcPct val="0"/>
        </a:spcAft>
        <a:defRPr sz="4000">
          <a:solidFill>
            <a:schemeClr val="tx2"/>
          </a:solidFill>
          <a:latin typeface="Times New Roman" panose="02020603050405020304" pitchFamily="18" charset="0"/>
          <a:ea typeface="黑体" panose="02010609060101010101" pitchFamily="49" charset="-122"/>
        </a:defRPr>
      </a:lvl6pPr>
      <a:lvl7pPr marL="914400" algn="l" rtl="0" eaLnBrk="0" fontAlgn="base" hangingPunct="0">
        <a:spcBef>
          <a:spcPct val="0"/>
        </a:spcBef>
        <a:spcAft>
          <a:spcPct val="0"/>
        </a:spcAft>
        <a:defRPr sz="4000">
          <a:solidFill>
            <a:schemeClr val="tx2"/>
          </a:solidFill>
          <a:latin typeface="Times New Roman" panose="02020603050405020304" pitchFamily="18" charset="0"/>
          <a:ea typeface="黑体" panose="02010609060101010101" pitchFamily="49" charset="-122"/>
        </a:defRPr>
      </a:lvl7pPr>
      <a:lvl8pPr marL="1371600" algn="l" rtl="0" eaLnBrk="0" fontAlgn="base" hangingPunct="0">
        <a:spcBef>
          <a:spcPct val="0"/>
        </a:spcBef>
        <a:spcAft>
          <a:spcPct val="0"/>
        </a:spcAft>
        <a:defRPr sz="4000">
          <a:solidFill>
            <a:schemeClr val="tx2"/>
          </a:solidFill>
          <a:latin typeface="Times New Roman" panose="02020603050405020304" pitchFamily="18" charset="0"/>
          <a:ea typeface="黑体" panose="02010609060101010101" pitchFamily="49" charset="-122"/>
        </a:defRPr>
      </a:lvl8pPr>
      <a:lvl9pPr marL="1828800" algn="l" rtl="0" eaLnBrk="0" fontAlgn="base" hangingPunct="0">
        <a:spcBef>
          <a:spcPct val="0"/>
        </a:spcBef>
        <a:spcAft>
          <a:spcPct val="0"/>
        </a:spcAft>
        <a:defRPr sz="4000">
          <a:solidFill>
            <a:schemeClr val="tx2"/>
          </a:solidFill>
          <a:latin typeface="Times New Roman" panose="02020603050405020304" pitchFamily="18" charset="0"/>
          <a:ea typeface="黑体" panose="02010609060101010101" pitchFamily="49" charset="-122"/>
        </a:defRPr>
      </a:lvl9pPr>
    </p:titleStyle>
    <p:bodyStyle>
      <a:lvl1pPr marL="342900" indent="-342900" algn="l" rtl="0" eaLnBrk="0" fontAlgn="base" hangingPunct="0">
        <a:spcBef>
          <a:spcPct val="20000"/>
        </a:spcBef>
        <a:spcAft>
          <a:spcPct val="0"/>
        </a:spcAft>
        <a:buChar char="•"/>
        <a:defRPr sz="2400">
          <a:solidFill>
            <a:schemeClr val="tx1"/>
          </a:solidFill>
          <a:latin typeface="华文楷体" panose="02010600040101010101" pitchFamily="2" charset="-122"/>
          <a:ea typeface="华文楷体" panose="02010600040101010101" pitchFamily="2" charset="-122"/>
          <a:cs typeface="+mn-cs"/>
        </a:defRPr>
      </a:lvl1pPr>
      <a:lvl2pPr marL="742950" indent="-285750" algn="l" rtl="0" eaLnBrk="0" fontAlgn="base" hangingPunct="0">
        <a:spcBef>
          <a:spcPct val="20000"/>
        </a:spcBef>
        <a:spcAft>
          <a:spcPct val="0"/>
        </a:spcAft>
        <a:buChar char="–"/>
        <a:defRPr lang="zh-CN" altLang="en-US" sz="2000" dirty="0">
          <a:solidFill>
            <a:schemeClr val="tx1"/>
          </a:solidFill>
          <a:latin typeface="+mn-lt"/>
          <a:ea typeface="+mn-ea"/>
        </a:defRPr>
      </a:lvl2pPr>
      <a:lvl3pPr marL="1143000" indent="-228600" algn="l" rtl="0" eaLnBrk="0" fontAlgn="base" hangingPunct="0">
        <a:spcBef>
          <a:spcPct val="20000"/>
        </a:spcBef>
        <a:spcAft>
          <a:spcPct val="0"/>
        </a:spcAft>
        <a:buChar char="•"/>
        <a:defRPr lang="zh-CN" altLang="en-US" sz="2000" dirty="0">
          <a:solidFill>
            <a:schemeClr val="tx1"/>
          </a:solidFill>
          <a:latin typeface="+mn-lt"/>
          <a:ea typeface="隶书" panose="02010509060101010101" pitchFamily="49" charset="-122"/>
        </a:defRPr>
      </a:lvl3pPr>
      <a:lvl4pPr marL="1600200" indent="-228600" algn="l" rtl="0" eaLnBrk="0" fontAlgn="base" hangingPunct="0">
        <a:spcBef>
          <a:spcPct val="20000"/>
        </a:spcBef>
        <a:spcAft>
          <a:spcPct val="0"/>
        </a:spcAft>
        <a:buChar char="–"/>
        <a:defRPr lang="zh-CN" altLang="en-US" sz="2000" dirty="0">
          <a:solidFill>
            <a:schemeClr val="tx1"/>
          </a:solidFill>
          <a:latin typeface="+mn-lt"/>
          <a:ea typeface="隶书" panose="02010509060101010101" pitchFamily="49" charset="-122"/>
        </a:defRPr>
      </a:lvl4pPr>
      <a:lvl5pPr marL="2057400" indent="-228600" algn="l" rtl="0" eaLnBrk="0" fontAlgn="base" hangingPunct="0">
        <a:spcBef>
          <a:spcPct val="20000"/>
        </a:spcBef>
        <a:spcAft>
          <a:spcPct val="0"/>
        </a:spcAft>
        <a:buChar char="»"/>
        <a:defRPr sz="2000">
          <a:solidFill>
            <a:schemeClr val="tx1"/>
          </a:solidFill>
          <a:latin typeface="+mn-lt"/>
          <a:ea typeface="隶书" panose="02010509060101010101" pitchFamily="49" charset="-122"/>
        </a:defRPr>
      </a:lvl5pPr>
      <a:lvl6pPr marL="2514600" indent="-228600" algn="l" rtl="0" eaLnBrk="0" fontAlgn="base" hangingPunct="0">
        <a:spcBef>
          <a:spcPct val="20000"/>
        </a:spcBef>
        <a:spcAft>
          <a:spcPct val="0"/>
        </a:spcAft>
        <a:buChar char="»"/>
        <a:defRPr sz="2000">
          <a:solidFill>
            <a:schemeClr val="tx1"/>
          </a:solidFill>
          <a:latin typeface="+mn-lt"/>
          <a:ea typeface="隶书" panose="02010509060101010101" pitchFamily="49" charset="-122"/>
        </a:defRPr>
      </a:lvl6pPr>
      <a:lvl7pPr marL="2971800" indent="-228600" algn="l" rtl="0" eaLnBrk="0" fontAlgn="base" hangingPunct="0">
        <a:spcBef>
          <a:spcPct val="20000"/>
        </a:spcBef>
        <a:spcAft>
          <a:spcPct val="0"/>
        </a:spcAft>
        <a:buChar char="»"/>
        <a:defRPr sz="2000">
          <a:solidFill>
            <a:schemeClr val="tx1"/>
          </a:solidFill>
          <a:latin typeface="+mn-lt"/>
          <a:ea typeface="隶书" panose="02010509060101010101" pitchFamily="49" charset="-122"/>
        </a:defRPr>
      </a:lvl7pPr>
      <a:lvl8pPr marL="3429000" indent="-228600" algn="l" rtl="0" eaLnBrk="0" fontAlgn="base" hangingPunct="0">
        <a:spcBef>
          <a:spcPct val="20000"/>
        </a:spcBef>
        <a:spcAft>
          <a:spcPct val="0"/>
        </a:spcAft>
        <a:buChar char="»"/>
        <a:defRPr sz="2000">
          <a:solidFill>
            <a:schemeClr val="tx1"/>
          </a:solidFill>
          <a:latin typeface="+mn-lt"/>
          <a:ea typeface="隶书" panose="02010509060101010101" pitchFamily="49" charset="-122"/>
        </a:defRPr>
      </a:lvl8pPr>
      <a:lvl9pPr marL="3886200" indent="-228600" algn="l" rtl="0" eaLnBrk="0" fontAlgn="base" hangingPunct="0">
        <a:spcBef>
          <a:spcPct val="20000"/>
        </a:spcBef>
        <a:spcAft>
          <a:spcPct val="0"/>
        </a:spcAft>
        <a:buChar char="»"/>
        <a:defRPr sz="2000">
          <a:solidFill>
            <a:schemeClr val="tx1"/>
          </a:solidFill>
          <a:latin typeface="+mn-lt"/>
          <a:ea typeface="隶书" panose="02010509060101010101" pitchFamily="49"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tags" Target="../tags/tag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Rectangle 2"/>
          <p:cNvSpPr>
            <a:spLocks noGrp="1"/>
          </p:cNvSpPr>
          <p:nvPr>
            <p:ph type="ctrTitle"/>
          </p:nvPr>
        </p:nvSpPr>
        <p:spPr>
          <a:xfrm>
            <a:off x="614363" y="1125538"/>
            <a:ext cx="7772400" cy="1470025"/>
          </a:xfrm>
          <a:ln/>
        </p:spPr>
        <p:txBody>
          <a:bodyPr vert="horz" wrap="square" lIns="91440" tIns="45720" rIns="91440" bIns="45720" anchor="ctr" anchorCtr="0"/>
          <a:p>
            <a:pPr>
              <a:buClrTx/>
              <a:buSzTx/>
              <a:buFontTx/>
            </a:pPr>
            <a:r>
              <a:rPr lang="zh-CN" altLang="zh-CN" sz="4000" b="1" dirty="0">
                <a:latin typeface="+mj-lt"/>
                <a:ea typeface="+mj-ea"/>
                <a:cs typeface="+mj-cs"/>
              </a:rPr>
              <a:t>第</a:t>
            </a:r>
            <a:r>
              <a:rPr lang="en-US" altLang="zh-CN" sz="4000" b="1" dirty="0">
                <a:latin typeface="+mj-lt"/>
                <a:ea typeface="+mj-ea"/>
                <a:cs typeface="+mj-cs"/>
              </a:rPr>
              <a:t>7</a:t>
            </a:r>
            <a:r>
              <a:rPr lang="zh-CN" altLang="zh-CN" sz="4000" b="1" dirty="0">
                <a:latin typeface="+mj-lt"/>
                <a:ea typeface="+mj-ea"/>
                <a:cs typeface="+mj-cs"/>
              </a:rPr>
              <a:t>章  面向对象程序设计</a:t>
            </a:r>
            <a:endParaRPr lang="zh-CN" altLang="zh-CN" sz="4000" b="1" dirty="0">
              <a:latin typeface="+mj-lt"/>
              <a:ea typeface="+mj-ea"/>
              <a:cs typeface="+mj-cs"/>
            </a:endParaRPr>
          </a:p>
        </p:txBody>
      </p:sp>
      <p:sp>
        <p:nvSpPr>
          <p:cNvPr id="2051" name="Text Box 14"/>
          <p:cNvSpPr txBox="1"/>
          <p:nvPr/>
        </p:nvSpPr>
        <p:spPr>
          <a:xfrm>
            <a:off x="4356100" y="3068638"/>
            <a:ext cx="4032250" cy="583565"/>
          </a:xfrm>
          <a:prstGeom prst="rect">
            <a:avLst/>
          </a:prstGeom>
          <a:noFill/>
          <a:ln w="9525">
            <a:noFill/>
          </a:ln>
        </p:spPr>
        <p:txBody>
          <a:bodyPr>
            <a:spAutoFit/>
          </a:bodyPr>
          <a:p>
            <a:pPr algn="r">
              <a:spcBef>
                <a:spcPct val="50000"/>
              </a:spcBef>
            </a:pPr>
            <a:endParaRPr lang="zh-CN" altLang="en-US" sz="3200" b="1" dirty="0">
              <a:solidFill>
                <a:srgbClr val="0000FF"/>
              </a:solidFill>
              <a:latin typeface="Times New Roman" panose="02020603050405020304" pitchFamily="18" charset="0"/>
            </a:endParaRPr>
          </a:p>
        </p:txBody>
      </p:sp>
    </p:spTree>
  </p:cSld>
  <p:clrMapOvr>
    <a:masterClrMapping/>
  </p:clrMapOvr>
  <p:transition advClick="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TextBox 1"/>
          <p:cNvSpPr txBox="1"/>
          <p:nvPr/>
        </p:nvSpPr>
        <p:spPr>
          <a:xfrm>
            <a:off x="439738" y="1563688"/>
            <a:ext cx="8524875" cy="708025"/>
          </a:xfrm>
          <a:prstGeom prst="rect">
            <a:avLst/>
          </a:prstGeom>
          <a:noFill/>
          <a:ln w="9525">
            <a:noFill/>
          </a:ln>
        </p:spPr>
        <p:txBody>
          <a:bodyPr>
            <a:spAutoFit/>
          </a:bodyPr>
          <a:p>
            <a:pPr>
              <a:buNone/>
            </a:pPr>
            <a:r>
              <a:rPr lang="zh-CN" altLang="en-US" sz="2000" dirty="0">
                <a:latin typeface="华文楷体" panose="02010600040101010101" pitchFamily="2" charset="-122"/>
                <a:ea typeface="华文楷体" panose="02010600040101010101" pitchFamily="2" charset="-122"/>
              </a:rPr>
              <a:t>实例属性属于实例</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对象</a:t>
            </a:r>
            <a:r>
              <a:rPr lang="en-US" altLang="zh-CN" sz="2000" dirty="0">
                <a:latin typeface="华文楷体" panose="02010600040101010101" pitchFamily="2" charset="-122"/>
                <a:ea typeface="华文楷体" panose="02010600040101010101" pitchFamily="2" charset="-122"/>
              </a:rPr>
              <a:t>)</a:t>
            </a:r>
            <a:r>
              <a:rPr lang="zh-CN" altLang="en-US" sz="2000" dirty="0">
                <a:latin typeface="华文楷体" panose="02010600040101010101" pitchFamily="2" charset="-122"/>
                <a:ea typeface="华文楷体" panose="02010600040101010101" pitchFamily="2" charset="-122"/>
              </a:rPr>
              <a:t>只能通过对象名访问；类属性属于类可通过类名访问，也可以通过对象名访问，为类的所有实例共享。</a:t>
            </a:r>
            <a:endParaRPr lang="zh-CN" altLang="zh-CN" sz="2000" b="1" dirty="0">
              <a:latin typeface="华文楷体" panose="02010600040101010101" pitchFamily="2" charset="-122"/>
              <a:ea typeface="华文楷体" panose="02010600040101010101" pitchFamily="2" charset="-122"/>
            </a:endParaRPr>
          </a:p>
        </p:txBody>
      </p:sp>
      <p:pic>
        <p:nvPicPr>
          <p:cNvPr id="11267" name="图片 1"/>
          <p:cNvPicPr>
            <a:picLocks noChangeAspect="1"/>
          </p:cNvPicPr>
          <p:nvPr/>
        </p:nvPicPr>
        <p:blipFill>
          <a:blip r:embed="rId1"/>
          <a:stretch>
            <a:fillRect/>
          </a:stretch>
        </p:blipFill>
        <p:spPr>
          <a:xfrm>
            <a:off x="7186613" y="5157788"/>
            <a:ext cx="1562100" cy="1989137"/>
          </a:xfrm>
          <a:prstGeom prst="rect">
            <a:avLst/>
          </a:prstGeom>
          <a:noFill/>
          <a:ln w="9525">
            <a:noFill/>
          </a:ln>
        </p:spPr>
      </p:pic>
      <p:sp>
        <p:nvSpPr>
          <p:cNvPr id="11268" name="标题 1"/>
          <p:cNvSpPr>
            <a:spLocks noGrp="1"/>
          </p:cNvSpPr>
          <p:nvPr>
            <p:ph type="title"/>
          </p:nvPr>
        </p:nvSpPr>
        <p:spPr>
          <a:ln/>
        </p:spPr>
        <p:txBody>
          <a:bodyPr vert="horz" wrap="square" lIns="91440" tIns="45720" rIns="91440" bIns="45720" anchor="ctr" anchorCtr="0"/>
          <a:p>
            <a:r>
              <a:rPr lang="en-US" altLang="zh-CN" dirty="0"/>
              <a:t>7.2.4  </a:t>
            </a:r>
            <a:r>
              <a:rPr lang="zh-CN" altLang="en-US" dirty="0"/>
              <a:t>实例属性和类属性</a:t>
            </a:r>
            <a:endParaRPr lang="zh-CN" altLang="en-US" dirty="0"/>
          </a:p>
        </p:txBody>
      </p:sp>
      <p:sp>
        <p:nvSpPr>
          <p:cNvPr id="3" name="矩形 2"/>
          <p:cNvSpPr/>
          <p:nvPr/>
        </p:nvSpPr>
        <p:spPr>
          <a:xfrm>
            <a:off x="323850" y="2233613"/>
            <a:ext cx="8424863" cy="5065713"/>
          </a:xfrm>
          <a:prstGeom prst="rect">
            <a:avLst/>
          </a:prstGeom>
          <a:solidFill>
            <a:schemeClr val="tx2">
              <a:lumMod val="20000"/>
              <a:lumOff val="80000"/>
            </a:schemeClr>
          </a:solidFill>
        </p:spPr>
        <p:txBody>
          <a:bodyPr>
            <a:spAutoFit/>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【例</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6-3</a:t>
            </a: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】定义含有实例属性（姓名</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name</a:t>
            </a: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年龄</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age</a:t>
            </a: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）和类属性（人数</a:t>
            </a:r>
            <a:r>
              <a:rPr kumimoji="0" lang="en-US" altLang="zh-CN" sz="16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num</a:t>
            </a: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）的</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Person</a:t>
            </a: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人员类</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class Person:</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6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num</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=1			#</a:t>
            </a: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类属性</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6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def</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__</a:t>
            </a:r>
            <a:r>
              <a:rPr kumimoji="0" lang="en-US" altLang="zh-CN" sz="16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init</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__(self, </a:t>
            </a:r>
            <a:r>
              <a:rPr kumimoji="0" lang="en-US" altLang="zh-CN" sz="16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str,n</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构造函数</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self.name = </a:t>
            </a:r>
            <a:r>
              <a:rPr kumimoji="0" lang="en-US" altLang="zh-CN" sz="16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str</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实例属性</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6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self.age</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=n</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6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def</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6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SayHello</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(self): 		#</a:t>
            </a: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成员函数</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print("Hello!")</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6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def</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6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PrintName</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(self): 		#</a:t>
            </a: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成员函数</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print("</a:t>
            </a: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姓名：</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self.name,  "</a:t>
            </a: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年龄：</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6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self.age</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6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def</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6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PrintNum</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(self): 		#</a:t>
            </a: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成员函数</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print(</a:t>
            </a:r>
            <a:r>
              <a:rPr kumimoji="0" lang="en-US" altLang="zh-CN" sz="16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Person.num</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由于是类属性，所以不写</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self .</a:t>
            </a:r>
            <a:r>
              <a:rPr kumimoji="0" lang="en-US" altLang="zh-CN" sz="16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num</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主程序</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P1= Person("</a:t>
            </a: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夏敏捷</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",42)</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P2= Person("</a:t>
            </a: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王琳</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",36)</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P1.PrintName()</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P2.PrintName()</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Box 1"/>
          <p:cNvSpPr txBox="1"/>
          <p:nvPr/>
        </p:nvSpPr>
        <p:spPr>
          <a:xfrm>
            <a:off x="439738" y="1563688"/>
            <a:ext cx="8524875" cy="1631950"/>
          </a:xfrm>
          <a:prstGeom prst="rect">
            <a:avLst/>
          </a:prstGeom>
          <a:noFill/>
          <a:ln w="9525">
            <a:noFill/>
          </a:ln>
        </p:spPr>
        <p:txBody>
          <a:bodyPr>
            <a:spAutoFit/>
          </a:bodyPr>
          <a:p>
            <a:r>
              <a:rPr lang="en-US" altLang="zh-CN" sz="2000" dirty="0">
                <a:latin typeface="华文楷体" panose="02010600040101010101" pitchFamily="2" charset="-122"/>
                <a:ea typeface="华文楷体" panose="02010600040101010101" pitchFamily="2" charset="-122"/>
              </a:rPr>
              <a:t>Python</a:t>
            </a:r>
            <a:r>
              <a:rPr lang="zh-CN" altLang="zh-CN" sz="2000" dirty="0">
                <a:latin typeface="华文楷体" panose="02010600040101010101" pitchFamily="2" charset="-122"/>
                <a:ea typeface="华文楷体" panose="02010600040101010101" pitchFamily="2" charset="-122"/>
              </a:rPr>
              <a:t>并没有对私有成员提供严格的访问保护机制。在定义类的属性时，如果属性名以两个下划线“</a:t>
            </a:r>
            <a:r>
              <a:rPr lang="en-US" altLang="zh-CN" sz="2000" dirty="0">
                <a:latin typeface="华文楷体" panose="02010600040101010101" pitchFamily="2" charset="-122"/>
                <a:ea typeface="华文楷体" panose="02010600040101010101" pitchFamily="2" charset="-122"/>
              </a:rPr>
              <a:t>__</a:t>
            </a:r>
            <a:r>
              <a:rPr lang="zh-CN" altLang="zh-CN" sz="2000" dirty="0">
                <a:latin typeface="华文楷体" panose="02010600040101010101" pitchFamily="2" charset="-122"/>
                <a:ea typeface="华文楷体" panose="02010600040101010101" pitchFamily="2" charset="-122"/>
              </a:rPr>
              <a:t>”开头则表示是私有属性，否则是公有属性。私有属性在类的外部不能直接访问，需通过调用对象的公有成员方法来访问，或者通过</a:t>
            </a:r>
            <a:r>
              <a:rPr lang="en-US" altLang="zh-CN" sz="2000" dirty="0">
                <a:latin typeface="华文楷体" panose="02010600040101010101" pitchFamily="2" charset="-122"/>
                <a:ea typeface="华文楷体" panose="02010600040101010101" pitchFamily="2" charset="-122"/>
              </a:rPr>
              <a:t>Python</a:t>
            </a:r>
            <a:r>
              <a:rPr lang="zh-CN" altLang="zh-CN" sz="2000" dirty="0">
                <a:latin typeface="华文楷体" panose="02010600040101010101" pitchFamily="2" charset="-122"/>
                <a:ea typeface="华文楷体" panose="02010600040101010101" pitchFamily="2" charset="-122"/>
              </a:rPr>
              <a:t>支持的特殊方式来访问。</a:t>
            </a:r>
            <a:r>
              <a:rPr lang="en-US" altLang="zh-CN" sz="2000" dirty="0">
                <a:latin typeface="华文楷体" panose="02010600040101010101" pitchFamily="2" charset="-122"/>
                <a:ea typeface="华文楷体" panose="02010600040101010101" pitchFamily="2" charset="-122"/>
              </a:rPr>
              <a:t>Python</a:t>
            </a:r>
            <a:r>
              <a:rPr lang="zh-CN" altLang="zh-CN" sz="2000" dirty="0">
                <a:latin typeface="华文楷体" panose="02010600040101010101" pitchFamily="2" charset="-122"/>
                <a:ea typeface="华文楷体" panose="02010600040101010101" pitchFamily="2" charset="-122"/>
              </a:rPr>
              <a:t>提供了访问私有属性的特殊方式，可用于程序的测试和调试，对于成员方法也有同样性质。</a:t>
            </a:r>
            <a:endParaRPr lang="zh-CN" altLang="zh-CN" sz="2000" dirty="0">
              <a:latin typeface="华文楷体" panose="02010600040101010101" pitchFamily="2" charset="-122"/>
              <a:ea typeface="华文楷体" panose="02010600040101010101" pitchFamily="2" charset="-122"/>
            </a:endParaRPr>
          </a:p>
        </p:txBody>
      </p:sp>
      <p:pic>
        <p:nvPicPr>
          <p:cNvPr id="12291" name="图片 1"/>
          <p:cNvPicPr>
            <a:picLocks noChangeAspect="1"/>
          </p:cNvPicPr>
          <p:nvPr/>
        </p:nvPicPr>
        <p:blipFill>
          <a:blip r:embed="rId1"/>
          <a:stretch>
            <a:fillRect/>
          </a:stretch>
        </p:blipFill>
        <p:spPr>
          <a:xfrm>
            <a:off x="7186613" y="5157788"/>
            <a:ext cx="1562100" cy="1989137"/>
          </a:xfrm>
          <a:prstGeom prst="rect">
            <a:avLst/>
          </a:prstGeom>
          <a:noFill/>
          <a:ln w="9525">
            <a:noFill/>
          </a:ln>
        </p:spPr>
      </p:pic>
      <p:sp>
        <p:nvSpPr>
          <p:cNvPr id="12292" name="标题 1"/>
          <p:cNvSpPr>
            <a:spLocks noGrp="1"/>
          </p:cNvSpPr>
          <p:nvPr>
            <p:ph type="title"/>
          </p:nvPr>
        </p:nvSpPr>
        <p:spPr>
          <a:ln/>
        </p:spPr>
        <p:txBody>
          <a:bodyPr vert="horz" wrap="square" lIns="91440" tIns="45720" rIns="91440" bIns="45720" anchor="ctr" anchorCtr="0"/>
          <a:p>
            <a:r>
              <a:rPr lang="en-US" altLang="zh-CN" dirty="0"/>
              <a:t>7.2.5  </a:t>
            </a:r>
            <a:r>
              <a:rPr lang="zh-CN" altLang="en-US" dirty="0"/>
              <a:t>私有成员与公有成员</a:t>
            </a:r>
            <a:endParaRPr lang="zh-CN" altLang="en-US" dirty="0"/>
          </a:p>
        </p:txBody>
      </p:sp>
      <p:sp>
        <p:nvSpPr>
          <p:cNvPr id="3" name="矩形 2"/>
          <p:cNvSpPr/>
          <p:nvPr/>
        </p:nvSpPr>
        <p:spPr>
          <a:xfrm>
            <a:off x="741363" y="3209925"/>
            <a:ext cx="7921625" cy="3694113"/>
          </a:xfrm>
          <a:prstGeom prst="rect">
            <a:avLst/>
          </a:prstGeom>
          <a:solidFill>
            <a:schemeClr val="tx2">
              <a:lumMod val="20000"/>
              <a:lumOff val="80000"/>
            </a:schemeClr>
          </a:solidFill>
        </p:spPr>
        <p:txBody>
          <a:bodyPr>
            <a:spAutoFit/>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class Car:</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price = 100000 				 #</a:t>
            </a:r>
            <a:r>
              <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定义类属性</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def</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__</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init</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__(self, c, w):</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self.color</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 c				 #</a:t>
            </a:r>
            <a:r>
              <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定义公有属性</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color</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self. __weight= w			 #</a:t>
            </a:r>
            <a:r>
              <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定义私有属性</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__weight</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r>
              <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主程序</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car1 = Car("Red",10.5)</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car2 = Car("Blue",11.8)</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print(car1.color)</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print(car1. _</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Car__weight</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print(car1. __weight)			 #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AttributeError</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Box 1"/>
          <p:cNvSpPr txBox="1"/>
          <p:nvPr/>
        </p:nvSpPr>
        <p:spPr>
          <a:xfrm>
            <a:off x="395288" y="2060575"/>
            <a:ext cx="8524875" cy="4291013"/>
          </a:xfrm>
          <a:prstGeom prst="rect">
            <a:avLst/>
          </a:prstGeom>
          <a:noFill/>
          <a:ln w="9525">
            <a:noFill/>
          </a:ln>
        </p:spPr>
        <p:txBody>
          <a:bodyPr>
            <a:spAutoFit/>
          </a:bodyPr>
          <a:p>
            <a:pPr>
              <a:buNone/>
            </a:pPr>
            <a:r>
              <a:rPr lang="zh-CN" altLang="zh-CN" sz="2000" dirty="0">
                <a:latin typeface="华文楷体" panose="02010600040101010101" pitchFamily="2" charset="-122"/>
                <a:ea typeface="华文楷体" panose="02010600040101010101" pitchFamily="2" charset="-122"/>
              </a:rPr>
              <a:t>在类中定义的方法可以粗略分为</a:t>
            </a:r>
            <a:r>
              <a:rPr lang="en-US" altLang="zh-CN" sz="2000" dirty="0">
                <a:latin typeface="华文楷体" panose="02010600040101010101" pitchFamily="2" charset="-122"/>
                <a:ea typeface="华文楷体" panose="02010600040101010101" pitchFamily="2" charset="-122"/>
              </a:rPr>
              <a:t>3</a:t>
            </a:r>
            <a:r>
              <a:rPr lang="zh-CN" altLang="zh-CN" sz="2000" dirty="0">
                <a:latin typeface="华文楷体" panose="02010600040101010101" pitchFamily="2" charset="-122"/>
                <a:ea typeface="华文楷体" panose="02010600040101010101" pitchFamily="2" charset="-122"/>
              </a:rPr>
              <a:t>大类：</a:t>
            </a:r>
            <a:endParaRPr lang="en-US" altLang="zh-CN" sz="2000" dirty="0">
              <a:latin typeface="华文楷体" panose="02010600040101010101" pitchFamily="2" charset="-122"/>
              <a:ea typeface="华文楷体" panose="02010600040101010101" pitchFamily="2" charset="-122"/>
            </a:endParaRPr>
          </a:p>
          <a:p>
            <a:pPr>
              <a:buNone/>
            </a:pPr>
            <a:r>
              <a:rPr lang="zh-CN" altLang="zh-CN" sz="2000" dirty="0">
                <a:latin typeface="华文楷体" panose="02010600040101010101" pitchFamily="2" charset="-122"/>
                <a:ea typeface="华文楷体" panose="02010600040101010101" pitchFamily="2" charset="-122"/>
              </a:rPr>
              <a:t>公有方法、私有方法、静态方法。</a:t>
            </a:r>
            <a:endParaRPr lang="en-US" altLang="zh-CN" sz="2000" dirty="0">
              <a:latin typeface="华文楷体" panose="02010600040101010101" pitchFamily="2" charset="-122"/>
              <a:ea typeface="华文楷体" panose="02010600040101010101" pitchFamily="2" charset="-122"/>
            </a:endParaRPr>
          </a:p>
          <a:p>
            <a:pPr>
              <a:buNone/>
            </a:pPr>
            <a:r>
              <a:rPr lang="zh-CN" altLang="zh-CN" sz="2000" b="1" dirty="0">
                <a:latin typeface="华文楷体" panose="02010600040101010101" pitchFamily="2" charset="-122"/>
                <a:ea typeface="华文楷体" panose="02010600040101010101" pitchFamily="2" charset="-122"/>
              </a:rPr>
              <a:t>公有方法、私有方法</a:t>
            </a:r>
            <a:r>
              <a:rPr lang="zh-CN" altLang="zh-CN" sz="2000" dirty="0">
                <a:latin typeface="华文楷体" panose="02010600040101010101" pitchFamily="2" charset="-122"/>
                <a:ea typeface="华文楷体" panose="02010600040101010101" pitchFamily="2" charset="-122"/>
              </a:rPr>
              <a:t>都属于对象，私有方法的名字以两个下划线“</a:t>
            </a:r>
            <a:r>
              <a:rPr lang="en-US" altLang="zh-CN" sz="2000" dirty="0">
                <a:latin typeface="华文楷体" panose="02010600040101010101" pitchFamily="2" charset="-122"/>
                <a:ea typeface="华文楷体" panose="02010600040101010101" pitchFamily="2" charset="-122"/>
              </a:rPr>
              <a:t>__”</a:t>
            </a:r>
            <a:r>
              <a:rPr lang="zh-CN" altLang="zh-CN" sz="2000" dirty="0">
                <a:latin typeface="华文楷体" panose="02010600040101010101" pitchFamily="2" charset="-122"/>
                <a:ea typeface="华文楷体" panose="02010600040101010101" pitchFamily="2" charset="-122"/>
              </a:rPr>
              <a:t>开始，每个对象都有自己的公有方法和私有方法，在这两类方法中可以访问属于类和对象的成员；</a:t>
            </a:r>
            <a:endParaRPr lang="en-US" altLang="zh-CN" sz="2000" dirty="0">
              <a:latin typeface="华文楷体" panose="02010600040101010101" pitchFamily="2" charset="-122"/>
              <a:ea typeface="华文楷体" panose="02010600040101010101" pitchFamily="2" charset="-122"/>
            </a:endParaRPr>
          </a:p>
          <a:p>
            <a:pPr>
              <a:buNone/>
            </a:pPr>
            <a:r>
              <a:rPr lang="zh-CN" altLang="zh-CN" sz="2000" b="1" dirty="0">
                <a:latin typeface="华文楷体" panose="02010600040101010101" pitchFamily="2" charset="-122"/>
                <a:ea typeface="华文楷体" panose="02010600040101010101" pitchFamily="2" charset="-122"/>
              </a:rPr>
              <a:t>公有方法</a:t>
            </a:r>
            <a:r>
              <a:rPr lang="zh-CN" altLang="zh-CN" sz="2000" dirty="0">
                <a:solidFill>
                  <a:srgbClr val="FF0000"/>
                </a:solidFill>
                <a:latin typeface="华文楷体" panose="02010600040101010101" pitchFamily="2" charset="-122"/>
                <a:ea typeface="华文楷体" panose="02010600040101010101" pitchFamily="2" charset="-122"/>
              </a:rPr>
              <a:t>通过对象名直接调用，私有方法不能通过对象名直接调用</a:t>
            </a:r>
            <a:r>
              <a:rPr lang="zh-CN" altLang="zh-CN" sz="2000" dirty="0">
                <a:latin typeface="华文楷体" panose="02010600040101010101" pitchFamily="2" charset="-122"/>
                <a:ea typeface="华文楷体" panose="02010600040101010101" pitchFamily="2" charset="-122"/>
              </a:rPr>
              <a:t>，只能在属于对象的方法中通过“</a:t>
            </a:r>
            <a:r>
              <a:rPr lang="en-US" altLang="zh-CN" sz="2000" dirty="0">
                <a:latin typeface="华文楷体" panose="02010600040101010101" pitchFamily="2" charset="-122"/>
                <a:ea typeface="华文楷体" panose="02010600040101010101" pitchFamily="2" charset="-122"/>
              </a:rPr>
              <a:t>self</a:t>
            </a:r>
            <a:r>
              <a:rPr lang="zh-CN" altLang="zh-CN" sz="2000" dirty="0">
                <a:latin typeface="华文楷体" panose="02010600040101010101" pitchFamily="2" charset="-122"/>
                <a:ea typeface="华文楷体" panose="02010600040101010101" pitchFamily="2" charset="-122"/>
              </a:rPr>
              <a:t>”调用或在外部通过</a:t>
            </a:r>
            <a:r>
              <a:rPr lang="en-US" altLang="zh-CN" sz="2000" dirty="0">
                <a:latin typeface="华文楷体" panose="02010600040101010101" pitchFamily="2" charset="-122"/>
                <a:ea typeface="华文楷体" panose="02010600040101010101" pitchFamily="2" charset="-122"/>
              </a:rPr>
              <a:t>Python</a:t>
            </a:r>
            <a:r>
              <a:rPr lang="zh-CN" altLang="zh-CN" sz="2000" dirty="0">
                <a:latin typeface="华文楷体" panose="02010600040101010101" pitchFamily="2" charset="-122"/>
                <a:ea typeface="华文楷体" panose="02010600040101010101" pitchFamily="2" charset="-122"/>
              </a:rPr>
              <a:t>支持的特殊方式来调用</a:t>
            </a:r>
            <a:r>
              <a:rPr lang="zh-CN" altLang="en-US" sz="2000" dirty="0">
                <a:latin typeface="华文楷体" panose="02010600040101010101" pitchFamily="2" charset="-122"/>
                <a:ea typeface="华文楷体" panose="02010600040101010101" pitchFamily="2" charset="-122"/>
              </a:rPr>
              <a:t>。</a:t>
            </a:r>
            <a:endParaRPr lang="en-US" altLang="zh-CN" sz="2000" dirty="0">
              <a:latin typeface="华文楷体" panose="02010600040101010101" pitchFamily="2" charset="-122"/>
              <a:ea typeface="华文楷体" panose="02010600040101010101" pitchFamily="2" charset="-122"/>
            </a:endParaRPr>
          </a:p>
          <a:p>
            <a:pPr>
              <a:buNone/>
            </a:pPr>
            <a:r>
              <a:rPr lang="zh-CN" altLang="zh-CN" sz="2000" b="1" dirty="0">
                <a:latin typeface="华文楷体" panose="02010600040101010101" pitchFamily="2" charset="-122"/>
                <a:ea typeface="华文楷体" panose="02010600040101010101" pitchFamily="2" charset="-122"/>
              </a:rPr>
              <a:t>静态方法可以通过类名和对象名调用，但不能直接访问属于对象的成员，只能访问属于类的成员</a:t>
            </a:r>
            <a:r>
              <a:rPr lang="en-US" altLang="zh-CN" sz="2000" dirty="0">
                <a:latin typeface="华文楷体" panose="02010600040101010101" pitchFamily="2" charset="-122"/>
                <a:ea typeface="华文楷体" panose="02010600040101010101" pitchFamily="2" charset="-122"/>
              </a:rPr>
              <a:t> </a:t>
            </a:r>
            <a:r>
              <a:rPr lang="zh-CN" altLang="zh-CN" sz="2000" dirty="0">
                <a:latin typeface="华文楷体" panose="02010600040101010101" pitchFamily="2" charset="-122"/>
                <a:ea typeface="华文楷体" panose="02010600040101010101" pitchFamily="2" charset="-122"/>
              </a:rPr>
              <a:t>。 </a:t>
            </a:r>
            <a:r>
              <a:rPr lang="en-US" altLang="zh-CN" sz="2000" dirty="0">
                <a:latin typeface="华文楷体" panose="02010600040101010101" pitchFamily="2" charset="-122"/>
                <a:ea typeface="华文楷体" panose="02010600040101010101" pitchFamily="2" charset="-122"/>
              </a:rPr>
              <a:t> </a:t>
            </a:r>
            <a:r>
              <a:rPr lang="zh-CN" altLang="zh-CN" sz="2000" dirty="0">
                <a:latin typeface="华文楷体" panose="02010600040101010101" pitchFamily="2" charset="-122"/>
                <a:ea typeface="华文楷体" panose="02010600040101010101" pitchFamily="2" charset="-122"/>
              </a:rPr>
              <a:t>加粗</a:t>
            </a:r>
            <a:endParaRPr lang="zh-CN" altLang="zh-CN" sz="2000" dirty="0">
              <a:latin typeface="华文楷体" panose="02010600040101010101" pitchFamily="2" charset="-122"/>
              <a:ea typeface="华文楷体" panose="02010600040101010101" pitchFamily="2" charset="-122"/>
            </a:endParaRPr>
          </a:p>
          <a:p>
            <a:pPr>
              <a:buNone/>
            </a:pPr>
            <a:endParaRPr lang="zh-CN" altLang="zh-CN" sz="2000" dirty="0">
              <a:latin typeface="华文楷体" panose="02010600040101010101" pitchFamily="2" charset="-122"/>
              <a:ea typeface="华文楷体" panose="02010600040101010101" pitchFamily="2" charset="-122"/>
            </a:endParaRPr>
          </a:p>
          <a:p>
            <a:pPr>
              <a:buNone/>
            </a:pPr>
            <a:endParaRPr lang="zh-CN" altLang="zh-CN" sz="2000" dirty="0">
              <a:latin typeface="华文楷体" panose="02010600040101010101" pitchFamily="2" charset="-122"/>
              <a:ea typeface="华文楷体" panose="02010600040101010101" pitchFamily="2" charset="-122"/>
            </a:endParaRPr>
          </a:p>
        </p:txBody>
      </p:sp>
      <p:pic>
        <p:nvPicPr>
          <p:cNvPr id="13315" name="图片 1"/>
          <p:cNvPicPr>
            <a:picLocks noChangeAspect="1"/>
          </p:cNvPicPr>
          <p:nvPr/>
        </p:nvPicPr>
        <p:blipFill>
          <a:blip r:embed="rId1"/>
          <a:stretch>
            <a:fillRect/>
          </a:stretch>
        </p:blipFill>
        <p:spPr>
          <a:xfrm>
            <a:off x="7186613" y="5157788"/>
            <a:ext cx="1562100" cy="1989137"/>
          </a:xfrm>
          <a:prstGeom prst="rect">
            <a:avLst/>
          </a:prstGeom>
          <a:noFill/>
          <a:ln w="9525">
            <a:noFill/>
          </a:ln>
        </p:spPr>
      </p:pic>
      <p:sp>
        <p:nvSpPr>
          <p:cNvPr id="13316" name="标题 1"/>
          <p:cNvSpPr>
            <a:spLocks noGrp="1"/>
          </p:cNvSpPr>
          <p:nvPr>
            <p:ph type="title"/>
          </p:nvPr>
        </p:nvSpPr>
        <p:spPr>
          <a:ln/>
        </p:spPr>
        <p:txBody>
          <a:bodyPr vert="horz" wrap="square" lIns="91440" tIns="45720" rIns="91440" bIns="45720" anchor="ctr" anchorCtr="0"/>
          <a:p>
            <a:r>
              <a:rPr lang="en-US" altLang="zh-CN" dirty="0"/>
              <a:t>7.2.6  </a:t>
            </a:r>
            <a:r>
              <a:rPr lang="zh-CN" altLang="zh-CN" dirty="0"/>
              <a:t>方法</a:t>
            </a:r>
            <a:endParaRPr lang="zh-CN" altLang="zh-CN" dirty="0"/>
          </a:p>
        </p:txBody>
      </p:sp>
    </p:spTree>
  </p:cSld>
  <p:clrMapOvr>
    <a:masterClrMapping/>
  </p:clrMapOvr>
  <p:transition advClick="0"/>
</p:sld>
</file>

<file path=ppt/slides/slide13.xml><?xml version="1.0" encoding="utf-8"?>
<p:sld xmlns:a="http://schemas.openxmlformats.org/drawingml/2006/main" xmlns:r="http://schemas.openxmlformats.org/officeDocument/2006/relationships" xmlns:p="http://schemas.openxmlformats.org/presentationml/2006/main">
  <p:cSld>
    <p:bg>
      <p:bgPr>
        <a:pattFill prst="ltDnDiag">
          <a:fgClr>
            <a:schemeClr val="accent1"/>
          </a:fgClr>
          <a:bgClr>
            <a:schemeClr val="bg1"/>
          </a:bgClr>
        </a:pattFill>
        <a:effectLst/>
      </p:bgPr>
    </p:bg>
    <p:spTree>
      <p:nvGrpSpPr>
        <p:cNvPr id="1" name=""/>
        <p:cNvGrpSpPr/>
        <p:nvPr/>
      </p:nvGrpSpPr>
      <p:grpSpPr/>
      <p:sp>
        <p:nvSpPr>
          <p:cNvPr id="14338" name="内容占位符 2"/>
          <p:cNvSpPr>
            <a:spLocks noGrp="1"/>
          </p:cNvSpPr>
          <p:nvPr>
            <p:ph idx="1"/>
          </p:nvPr>
        </p:nvSpPr>
        <p:spPr>
          <a:xfrm>
            <a:off x="323850" y="188913"/>
            <a:ext cx="8062913" cy="4467225"/>
          </a:xfrm>
          <a:ln/>
        </p:spPr>
        <p:txBody>
          <a:bodyPr vert="horz" wrap="square" lIns="91440" tIns="45720" rIns="91440" bIns="45720" anchor="t" anchorCtr="0"/>
          <a:p>
            <a:pPr marL="0" indent="0">
              <a:buNone/>
            </a:pPr>
            <a:r>
              <a:rPr lang="en-US" altLang="zh-CN" sz="1400" dirty="0">
                <a:latin typeface="华文楷体" panose="02010600040101010101" pitchFamily="2" charset="-122"/>
                <a:ea typeface="华文楷体" panose="02010600040101010101" pitchFamily="2" charset="-122"/>
                <a:cs typeface="+mn-cs"/>
              </a:rPr>
              <a:t>class Person:</a:t>
            </a:r>
            <a:endParaRPr lang="en-US" altLang="zh-CN" sz="1400" dirty="0">
              <a:latin typeface="华文楷体" panose="02010600040101010101" pitchFamily="2" charset="-122"/>
              <a:ea typeface="华文楷体" panose="02010600040101010101" pitchFamily="2" charset="-122"/>
              <a:cs typeface="+mn-cs"/>
            </a:endParaRPr>
          </a:p>
          <a:p>
            <a:pPr marL="0" indent="0">
              <a:buNone/>
            </a:pPr>
            <a:r>
              <a:rPr lang="en-US" altLang="zh-CN" sz="1400" dirty="0">
                <a:latin typeface="华文楷体" panose="02010600040101010101" pitchFamily="2" charset="-122"/>
                <a:ea typeface="华文楷体" panose="02010600040101010101" pitchFamily="2" charset="-122"/>
                <a:cs typeface="+mn-cs"/>
              </a:rPr>
              <a:t>    num=0			</a:t>
            </a:r>
            <a:r>
              <a:rPr lang="zh-CN" altLang="en-US" sz="1400" dirty="0">
                <a:latin typeface="华文楷体" panose="02010600040101010101" pitchFamily="2" charset="-122"/>
                <a:ea typeface="华文楷体" panose="02010600040101010101" pitchFamily="2" charset="-122"/>
                <a:cs typeface="+mn-cs"/>
              </a:rPr>
              <a:t>类属性</a:t>
            </a:r>
            <a:endParaRPr lang="zh-CN" altLang="en-US" sz="1400" dirty="0">
              <a:latin typeface="华文楷体" panose="02010600040101010101" pitchFamily="2" charset="-122"/>
              <a:ea typeface="华文楷体" panose="02010600040101010101" pitchFamily="2" charset="-122"/>
              <a:cs typeface="+mn-cs"/>
            </a:endParaRPr>
          </a:p>
          <a:p>
            <a:pPr marL="0" indent="0">
              <a:buNone/>
            </a:pPr>
            <a:r>
              <a:rPr lang="zh-CN" altLang="en-US" sz="1400" dirty="0">
                <a:latin typeface="华文楷体" panose="02010600040101010101" pitchFamily="2" charset="-122"/>
                <a:ea typeface="华文楷体" panose="02010600040101010101" pitchFamily="2" charset="-122"/>
                <a:cs typeface="+mn-cs"/>
              </a:rPr>
              <a:t>    </a:t>
            </a:r>
            <a:r>
              <a:rPr lang="en-US" altLang="zh-CN" sz="1400" dirty="0">
                <a:latin typeface="华文楷体" panose="02010600040101010101" pitchFamily="2" charset="-122"/>
                <a:ea typeface="华文楷体" panose="02010600040101010101" pitchFamily="2" charset="-122"/>
                <a:cs typeface="+mn-cs"/>
              </a:rPr>
              <a:t>def __init__(self, str,n,w):	#</a:t>
            </a:r>
            <a:r>
              <a:rPr lang="zh-CN" altLang="en-US" sz="1400" dirty="0">
                <a:latin typeface="华文楷体" panose="02010600040101010101" pitchFamily="2" charset="-122"/>
                <a:ea typeface="华文楷体" panose="02010600040101010101" pitchFamily="2" charset="-122"/>
                <a:cs typeface="+mn-cs"/>
              </a:rPr>
              <a:t>构造函数</a:t>
            </a:r>
            <a:endParaRPr lang="zh-CN" altLang="en-US" sz="1400" dirty="0">
              <a:latin typeface="华文楷体" panose="02010600040101010101" pitchFamily="2" charset="-122"/>
              <a:ea typeface="华文楷体" panose="02010600040101010101" pitchFamily="2" charset="-122"/>
              <a:cs typeface="+mn-cs"/>
            </a:endParaRPr>
          </a:p>
          <a:p>
            <a:pPr marL="0" indent="0">
              <a:buNone/>
            </a:pPr>
            <a:r>
              <a:rPr lang="zh-CN" altLang="en-US" sz="1400" dirty="0">
                <a:latin typeface="华文楷体" panose="02010600040101010101" pitchFamily="2" charset="-122"/>
                <a:ea typeface="华文楷体" panose="02010600040101010101" pitchFamily="2" charset="-122"/>
                <a:cs typeface="+mn-cs"/>
              </a:rPr>
              <a:t>        </a:t>
            </a:r>
            <a:r>
              <a:rPr lang="en-US" altLang="zh-CN" sz="1400" dirty="0">
                <a:latin typeface="华文楷体" panose="02010600040101010101" pitchFamily="2" charset="-122"/>
                <a:ea typeface="华文楷体" panose="02010600040101010101" pitchFamily="2" charset="-122"/>
                <a:cs typeface="+mn-cs"/>
              </a:rPr>
              <a:t>self.name = str		#</a:t>
            </a:r>
            <a:r>
              <a:rPr lang="zh-CN" altLang="en-US" sz="1400" dirty="0">
                <a:latin typeface="华文楷体" panose="02010600040101010101" pitchFamily="2" charset="-122"/>
                <a:ea typeface="华文楷体" panose="02010600040101010101" pitchFamily="2" charset="-122"/>
                <a:cs typeface="+mn-cs"/>
              </a:rPr>
              <a:t>对象实例属性（成员）</a:t>
            </a:r>
            <a:endParaRPr lang="zh-CN" altLang="en-US" sz="1400" dirty="0">
              <a:latin typeface="华文楷体" panose="02010600040101010101" pitchFamily="2" charset="-122"/>
              <a:ea typeface="华文楷体" panose="02010600040101010101" pitchFamily="2" charset="-122"/>
              <a:cs typeface="+mn-cs"/>
            </a:endParaRPr>
          </a:p>
          <a:p>
            <a:pPr marL="0" indent="0">
              <a:buNone/>
            </a:pPr>
            <a:r>
              <a:rPr lang="zh-CN" altLang="en-US" sz="1400" dirty="0">
                <a:latin typeface="华文楷体" panose="02010600040101010101" pitchFamily="2" charset="-122"/>
                <a:ea typeface="华文楷体" panose="02010600040101010101" pitchFamily="2" charset="-122"/>
                <a:cs typeface="+mn-cs"/>
              </a:rPr>
              <a:t>        </a:t>
            </a:r>
            <a:r>
              <a:rPr lang="en-US" altLang="zh-CN" sz="1400" dirty="0">
                <a:latin typeface="华文楷体" panose="02010600040101010101" pitchFamily="2" charset="-122"/>
                <a:ea typeface="华文楷体" panose="02010600040101010101" pitchFamily="2" charset="-122"/>
                <a:cs typeface="+mn-cs"/>
              </a:rPr>
              <a:t>self.age=n</a:t>
            </a:r>
            <a:endParaRPr lang="en-US" altLang="zh-CN" sz="1400" dirty="0">
              <a:latin typeface="华文楷体" panose="02010600040101010101" pitchFamily="2" charset="-122"/>
              <a:ea typeface="华文楷体" panose="02010600040101010101" pitchFamily="2" charset="-122"/>
              <a:cs typeface="+mn-cs"/>
            </a:endParaRPr>
          </a:p>
          <a:p>
            <a:pPr marL="0" indent="0">
              <a:buNone/>
            </a:pPr>
            <a:r>
              <a:rPr lang="en-US" altLang="zh-CN" sz="1400" dirty="0">
                <a:latin typeface="华文楷体" panose="02010600040101010101" pitchFamily="2" charset="-122"/>
                <a:ea typeface="华文楷体" panose="02010600040101010101" pitchFamily="2" charset="-122"/>
                <a:cs typeface="+mn-cs"/>
              </a:rPr>
              <a:t>        self.__weight= w		#</a:t>
            </a:r>
            <a:r>
              <a:rPr lang="zh-CN" altLang="en-US" sz="1400" dirty="0">
                <a:latin typeface="华文楷体" panose="02010600040101010101" pitchFamily="2" charset="-122"/>
                <a:ea typeface="华文楷体" panose="02010600040101010101" pitchFamily="2" charset="-122"/>
                <a:cs typeface="+mn-cs"/>
              </a:rPr>
              <a:t>定义私有属性</a:t>
            </a:r>
            <a:r>
              <a:rPr lang="en-US" altLang="zh-CN" sz="1400" dirty="0">
                <a:latin typeface="华文楷体" panose="02010600040101010101" pitchFamily="2" charset="-122"/>
                <a:ea typeface="华文楷体" panose="02010600040101010101" pitchFamily="2" charset="-122"/>
                <a:cs typeface="+mn-cs"/>
              </a:rPr>
              <a:t>__weight</a:t>
            </a:r>
            <a:endParaRPr lang="en-US" altLang="zh-CN" sz="1400" dirty="0">
              <a:latin typeface="华文楷体" panose="02010600040101010101" pitchFamily="2" charset="-122"/>
              <a:ea typeface="华文楷体" panose="02010600040101010101" pitchFamily="2" charset="-122"/>
              <a:cs typeface="+mn-cs"/>
            </a:endParaRPr>
          </a:p>
          <a:p>
            <a:pPr marL="0" indent="0">
              <a:buNone/>
            </a:pPr>
            <a:r>
              <a:rPr lang="en-US" altLang="zh-CN" sz="1400" dirty="0">
                <a:latin typeface="华文楷体" panose="02010600040101010101" pitchFamily="2" charset="-122"/>
                <a:ea typeface="华文楷体" panose="02010600040101010101" pitchFamily="2" charset="-122"/>
                <a:cs typeface="+mn-cs"/>
              </a:rPr>
              <a:t>        Person.num += 1</a:t>
            </a:r>
            <a:endParaRPr lang="en-US" altLang="zh-CN" sz="1400" dirty="0">
              <a:latin typeface="华文楷体" panose="02010600040101010101" pitchFamily="2" charset="-122"/>
              <a:ea typeface="华文楷体" panose="02010600040101010101" pitchFamily="2" charset="-122"/>
              <a:cs typeface="+mn-cs"/>
            </a:endParaRPr>
          </a:p>
          <a:p>
            <a:pPr marL="0" indent="0">
              <a:buNone/>
            </a:pPr>
            <a:r>
              <a:rPr lang="en-US" altLang="zh-CN" sz="1400" dirty="0">
                <a:latin typeface="华文楷体" panose="02010600040101010101" pitchFamily="2" charset="-122"/>
                <a:ea typeface="华文楷体" panose="02010600040101010101" pitchFamily="2" charset="-122"/>
                <a:cs typeface="+mn-cs"/>
              </a:rPr>
              <a:t>    def __outputWeight(self):	#</a:t>
            </a:r>
            <a:r>
              <a:rPr lang="zh-CN" altLang="en-US" sz="1400" dirty="0">
                <a:latin typeface="华文楷体" panose="02010600040101010101" pitchFamily="2" charset="-122"/>
                <a:ea typeface="华文楷体" panose="02010600040101010101" pitchFamily="2" charset="-122"/>
                <a:cs typeface="+mn-cs"/>
              </a:rPr>
              <a:t>定义私有方法</a:t>
            </a:r>
            <a:r>
              <a:rPr lang="en-US" altLang="zh-CN" sz="1400" dirty="0">
                <a:latin typeface="华文楷体" panose="02010600040101010101" pitchFamily="2" charset="-122"/>
                <a:ea typeface="华文楷体" panose="02010600040101010101" pitchFamily="2" charset="-122"/>
                <a:cs typeface="+mn-cs"/>
              </a:rPr>
              <a:t>outputWeight</a:t>
            </a:r>
            <a:endParaRPr lang="en-US" altLang="zh-CN" sz="1400" dirty="0">
              <a:latin typeface="华文楷体" panose="02010600040101010101" pitchFamily="2" charset="-122"/>
              <a:ea typeface="华文楷体" panose="02010600040101010101" pitchFamily="2" charset="-122"/>
              <a:cs typeface="+mn-cs"/>
            </a:endParaRPr>
          </a:p>
          <a:p>
            <a:pPr marL="0" indent="0">
              <a:buNone/>
            </a:pPr>
            <a:r>
              <a:rPr lang="en-US" altLang="zh-CN" sz="1400" dirty="0">
                <a:latin typeface="华文楷体" panose="02010600040101010101" pitchFamily="2" charset="-122"/>
                <a:ea typeface="华文楷体" panose="02010600040101010101" pitchFamily="2" charset="-122"/>
                <a:cs typeface="+mn-cs"/>
              </a:rPr>
              <a:t>        print("</a:t>
            </a:r>
            <a:r>
              <a:rPr lang="zh-CN" altLang="en-US" sz="1400" dirty="0">
                <a:latin typeface="华文楷体" panose="02010600040101010101" pitchFamily="2" charset="-122"/>
                <a:ea typeface="华文楷体" panose="02010600040101010101" pitchFamily="2" charset="-122"/>
                <a:cs typeface="+mn-cs"/>
              </a:rPr>
              <a:t>体重：</a:t>
            </a:r>
            <a:r>
              <a:rPr lang="en-US" altLang="zh-CN" sz="1400" dirty="0">
                <a:latin typeface="华文楷体" panose="02010600040101010101" pitchFamily="2" charset="-122"/>
                <a:ea typeface="华文楷体" panose="02010600040101010101" pitchFamily="2" charset="-122"/>
                <a:cs typeface="+mn-cs"/>
              </a:rPr>
              <a:t>",self.__weight)	#</a:t>
            </a:r>
            <a:r>
              <a:rPr lang="zh-CN" altLang="en-US" sz="1400" dirty="0">
                <a:latin typeface="华文楷体" panose="02010600040101010101" pitchFamily="2" charset="-122"/>
                <a:ea typeface="华文楷体" panose="02010600040101010101" pitchFamily="2" charset="-122"/>
                <a:cs typeface="+mn-cs"/>
              </a:rPr>
              <a:t>访问私有属性</a:t>
            </a:r>
            <a:r>
              <a:rPr lang="en-US" altLang="zh-CN" sz="1400" dirty="0">
                <a:latin typeface="华文楷体" panose="02010600040101010101" pitchFamily="2" charset="-122"/>
                <a:ea typeface="华文楷体" panose="02010600040101010101" pitchFamily="2" charset="-122"/>
                <a:cs typeface="+mn-cs"/>
              </a:rPr>
              <a:t>__weight</a:t>
            </a:r>
            <a:endParaRPr lang="en-US" altLang="zh-CN" sz="1400" dirty="0">
              <a:latin typeface="华文楷体" panose="02010600040101010101" pitchFamily="2" charset="-122"/>
              <a:ea typeface="华文楷体" panose="02010600040101010101" pitchFamily="2" charset="-122"/>
              <a:cs typeface="+mn-cs"/>
            </a:endParaRPr>
          </a:p>
          <a:p>
            <a:pPr marL="0" indent="0">
              <a:buNone/>
            </a:pPr>
            <a:r>
              <a:rPr lang="en-US" altLang="zh-CN" sz="1400" dirty="0">
                <a:latin typeface="华文楷体" panose="02010600040101010101" pitchFamily="2" charset="-122"/>
                <a:ea typeface="华文楷体" panose="02010600040101010101" pitchFamily="2" charset="-122"/>
                <a:cs typeface="+mn-cs"/>
              </a:rPr>
              <a:t>    def PrintName(self): 		#</a:t>
            </a:r>
            <a:r>
              <a:rPr lang="zh-CN" altLang="en-US" sz="1400" dirty="0">
                <a:latin typeface="华文楷体" panose="02010600040101010101" pitchFamily="2" charset="-122"/>
                <a:ea typeface="华文楷体" panose="02010600040101010101" pitchFamily="2" charset="-122"/>
                <a:cs typeface="+mn-cs"/>
              </a:rPr>
              <a:t>定义公有方法（成员函数）</a:t>
            </a:r>
            <a:endParaRPr lang="zh-CN" altLang="en-US" sz="1400" dirty="0">
              <a:latin typeface="华文楷体" panose="02010600040101010101" pitchFamily="2" charset="-122"/>
              <a:ea typeface="华文楷体" panose="02010600040101010101" pitchFamily="2" charset="-122"/>
              <a:cs typeface="+mn-cs"/>
            </a:endParaRPr>
          </a:p>
          <a:p>
            <a:pPr marL="0" indent="0">
              <a:buNone/>
            </a:pPr>
            <a:r>
              <a:rPr lang="zh-CN" altLang="en-US" sz="1400" dirty="0">
                <a:latin typeface="华文楷体" panose="02010600040101010101" pitchFamily="2" charset="-122"/>
                <a:ea typeface="华文楷体" panose="02010600040101010101" pitchFamily="2" charset="-122"/>
                <a:cs typeface="+mn-cs"/>
              </a:rPr>
              <a:t>        </a:t>
            </a:r>
            <a:r>
              <a:rPr lang="en-US" altLang="zh-CN" sz="1400" dirty="0">
                <a:latin typeface="华文楷体" panose="02010600040101010101" pitchFamily="2" charset="-122"/>
                <a:ea typeface="华文楷体" panose="02010600040101010101" pitchFamily="2" charset="-122"/>
                <a:cs typeface="+mn-cs"/>
              </a:rPr>
              <a:t>print("</a:t>
            </a:r>
            <a:r>
              <a:rPr lang="zh-CN" altLang="en-US" sz="1400" dirty="0">
                <a:latin typeface="华文楷体" panose="02010600040101010101" pitchFamily="2" charset="-122"/>
                <a:ea typeface="华文楷体" panose="02010600040101010101" pitchFamily="2" charset="-122"/>
                <a:cs typeface="+mn-cs"/>
              </a:rPr>
              <a:t>姓名：</a:t>
            </a:r>
            <a:r>
              <a:rPr lang="en-US" altLang="zh-CN" sz="1400" dirty="0">
                <a:latin typeface="华文楷体" panose="02010600040101010101" pitchFamily="2" charset="-122"/>
                <a:ea typeface="华文楷体" panose="02010600040101010101" pitchFamily="2" charset="-122"/>
                <a:cs typeface="+mn-cs"/>
              </a:rPr>
              <a:t>", self.name,  "</a:t>
            </a:r>
            <a:r>
              <a:rPr lang="zh-CN" altLang="en-US" sz="1400" dirty="0">
                <a:latin typeface="华文楷体" panose="02010600040101010101" pitchFamily="2" charset="-122"/>
                <a:ea typeface="华文楷体" panose="02010600040101010101" pitchFamily="2" charset="-122"/>
                <a:cs typeface="+mn-cs"/>
              </a:rPr>
              <a:t>年龄：</a:t>
            </a:r>
            <a:r>
              <a:rPr lang="en-US" altLang="zh-CN" sz="1400" dirty="0">
                <a:latin typeface="华文楷体" panose="02010600040101010101" pitchFamily="2" charset="-122"/>
                <a:ea typeface="华文楷体" panose="02010600040101010101" pitchFamily="2" charset="-122"/>
                <a:cs typeface="+mn-cs"/>
              </a:rPr>
              <a:t>", self.age, end=" ")</a:t>
            </a:r>
            <a:endParaRPr lang="en-US" altLang="zh-CN" sz="1400" dirty="0">
              <a:latin typeface="华文楷体" panose="02010600040101010101" pitchFamily="2" charset="-122"/>
              <a:ea typeface="华文楷体" panose="02010600040101010101" pitchFamily="2" charset="-122"/>
              <a:cs typeface="+mn-cs"/>
            </a:endParaRPr>
          </a:p>
          <a:p>
            <a:pPr marL="0" indent="0">
              <a:buNone/>
            </a:pPr>
            <a:r>
              <a:rPr lang="en-US" altLang="zh-CN" sz="1400" dirty="0">
                <a:latin typeface="华文楷体" panose="02010600040101010101" pitchFamily="2" charset="-122"/>
                <a:ea typeface="华文楷体" panose="02010600040101010101" pitchFamily="2" charset="-122"/>
                <a:cs typeface="+mn-cs"/>
              </a:rPr>
              <a:t>        self.__outputWeight( ) 	#</a:t>
            </a:r>
            <a:r>
              <a:rPr lang="zh-CN" altLang="en-US" sz="1400" dirty="0">
                <a:latin typeface="华文楷体" panose="02010600040101010101" pitchFamily="2" charset="-122"/>
                <a:ea typeface="华文楷体" panose="02010600040101010101" pitchFamily="2" charset="-122"/>
                <a:cs typeface="+mn-cs"/>
              </a:rPr>
              <a:t>调用私有方法</a:t>
            </a:r>
            <a:r>
              <a:rPr lang="en-US" altLang="zh-CN" sz="1400" dirty="0">
                <a:latin typeface="华文楷体" panose="02010600040101010101" pitchFamily="2" charset="-122"/>
                <a:ea typeface="华文楷体" panose="02010600040101010101" pitchFamily="2" charset="-122"/>
                <a:cs typeface="+mn-cs"/>
              </a:rPr>
              <a:t>outputWeight</a:t>
            </a:r>
            <a:endParaRPr lang="en-US" altLang="zh-CN" sz="1400" dirty="0">
              <a:latin typeface="华文楷体" panose="02010600040101010101" pitchFamily="2" charset="-122"/>
              <a:ea typeface="华文楷体" panose="02010600040101010101" pitchFamily="2" charset="-122"/>
              <a:cs typeface="+mn-cs"/>
            </a:endParaRPr>
          </a:p>
          <a:p>
            <a:pPr marL="0" indent="0">
              <a:buNone/>
            </a:pPr>
            <a:r>
              <a:rPr lang="en-US" altLang="zh-CN" sz="1400" dirty="0">
                <a:latin typeface="华文楷体" panose="02010600040101010101" pitchFamily="2" charset="-122"/>
                <a:ea typeface="华文楷体" panose="02010600040101010101" pitchFamily="2" charset="-122"/>
                <a:cs typeface="+mn-cs"/>
              </a:rPr>
              <a:t>    def PrintNum(self): 		#</a:t>
            </a:r>
            <a:r>
              <a:rPr lang="zh-CN" altLang="en-US" sz="1400" dirty="0">
                <a:latin typeface="华文楷体" panose="02010600040101010101" pitchFamily="2" charset="-122"/>
                <a:ea typeface="华文楷体" panose="02010600040101010101" pitchFamily="2" charset="-122"/>
                <a:cs typeface="+mn-cs"/>
              </a:rPr>
              <a:t>定义公有方法（成员函数）</a:t>
            </a:r>
            <a:endParaRPr lang="zh-CN" altLang="en-US" sz="1400" dirty="0">
              <a:latin typeface="华文楷体" panose="02010600040101010101" pitchFamily="2" charset="-122"/>
              <a:ea typeface="华文楷体" panose="02010600040101010101" pitchFamily="2" charset="-122"/>
              <a:cs typeface="+mn-cs"/>
            </a:endParaRPr>
          </a:p>
          <a:p>
            <a:pPr marL="0" indent="0">
              <a:buNone/>
            </a:pPr>
            <a:r>
              <a:rPr lang="zh-CN" altLang="en-US" sz="1400" dirty="0">
                <a:latin typeface="华文楷体" panose="02010600040101010101" pitchFamily="2" charset="-122"/>
                <a:ea typeface="华文楷体" panose="02010600040101010101" pitchFamily="2" charset="-122"/>
                <a:cs typeface="+mn-cs"/>
              </a:rPr>
              <a:t>        </a:t>
            </a:r>
            <a:r>
              <a:rPr lang="en-US" altLang="zh-CN" sz="1400" dirty="0">
                <a:latin typeface="华文楷体" panose="02010600040101010101" pitchFamily="2" charset="-122"/>
                <a:ea typeface="华文楷体" panose="02010600040101010101" pitchFamily="2" charset="-122"/>
                <a:cs typeface="+mn-cs"/>
              </a:rPr>
              <a:t>print(Person.num)		#</a:t>
            </a:r>
            <a:r>
              <a:rPr lang="zh-CN" altLang="en-US" sz="1400" dirty="0">
                <a:latin typeface="华文楷体" panose="02010600040101010101" pitchFamily="2" charset="-122"/>
                <a:ea typeface="华文楷体" panose="02010600040101010101" pitchFamily="2" charset="-122"/>
                <a:cs typeface="+mn-cs"/>
              </a:rPr>
              <a:t>由于是类属性，所以不写</a:t>
            </a:r>
            <a:r>
              <a:rPr lang="en-US" altLang="zh-CN" sz="1400" dirty="0">
                <a:latin typeface="华文楷体" panose="02010600040101010101" pitchFamily="2" charset="-122"/>
                <a:ea typeface="华文楷体" panose="02010600040101010101" pitchFamily="2" charset="-122"/>
                <a:cs typeface="+mn-cs"/>
              </a:rPr>
              <a:t>self.num</a:t>
            </a:r>
            <a:endParaRPr lang="en-US" altLang="zh-CN" sz="1400" dirty="0">
              <a:latin typeface="华文楷体" panose="02010600040101010101" pitchFamily="2" charset="-122"/>
              <a:ea typeface="华文楷体" panose="02010600040101010101" pitchFamily="2" charset="-122"/>
              <a:cs typeface="+mn-cs"/>
            </a:endParaRPr>
          </a:p>
          <a:p>
            <a:pPr marL="0" indent="0">
              <a:buNone/>
            </a:pPr>
            <a:r>
              <a:rPr lang="en-US" altLang="zh-CN" sz="1400" dirty="0">
                <a:latin typeface="华文楷体" panose="02010600040101010101" pitchFamily="2" charset="-122"/>
                <a:ea typeface="华文楷体" panose="02010600040101010101" pitchFamily="2" charset="-122"/>
                <a:cs typeface="+mn-cs"/>
              </a:rPr>
              <a:t>    @ staticmethod</a:t>
            </a:r>
            <a:endParaRPr lang="en-US" altLang="zh-CN" sz="1400" dirty="0">
              <a:latin typeface="华文楷体" panose="02010600040101010101" pitchFamily="2" charset="-122"/>
              <a:ea typeface="华文楷体" panose="02010600040101010101" pitchFamily="2" charset="-122"/>
              <a:cs typeface="+mn-cs"/>
            </a:endParaRPr>
          </a:p>
          <a:p>
            <a:pPr marL="0" indent="0">
              <a:buNone/>
            </a:pPr>
            <a:r>
              <a:rPr lang="en-US" altLang="zh-CN" sz="1400" dirty="0">
                <a:latin typeface="华文楷体" panose="02010600040101010101" pitchFamily="2" charset="-122"/>
                <a:ea typeface="华文楷体" panose="02010600040101010101" pitchFamily="2" charset="-122"/>
                <a:cs typeface="+mn-cs"/>
              </a:rPr>
              <a:t>    def getNum():		#</a:t>
            </a:r>
            <a:r>
              <a:rPr lang="zh-CN" altLang="en-US" sz="1400" dirty="0">
                <a:latin typeface="华文楷体" panose="02010600040101010101" pitchFamily="2" charset="-122"/>
                <a:ea typeface="华文楷体" panose="02010600040101010101" pitchFamily="2" charset="-122"/>
                <a:cs typeface="+mn-cs"/>
              </a:rPr>
              <a:t>定义静态方法</a:t>
            </a:r>
            <a:r>
              <a:rPr lang="en-US" altLang="zh-CN" sz="1400" dirty="0">
                <a:latin typeface="华文楷体" panose="02010600040101010101" pitchFamily="2" charset="-122"/>
                <a:ea typeface="华文楷体" panose="02010600040101010101" pitchFamily="2" charset="-122"/>
                <a:cs typeface="+mn-cs"/>
              </a:rPr>
              <a:t>getNum</a:t>
            </a:r>
            <a:endParaRPr lang="en-US" altLang="zh-CN" sz="1400" dirty="0">
              <a:latin typeface="华文楷体" panose="02010600040101010101" pitchFamily="2" charset="-122"/>
              <a:ea typeface="华文楷体" panose="02010600040101010101" pitchFamily="2" charset="-122"/>
              <a:cs typeface="+mn-cs"/>
            </a:endParaRPr>
          </a:p>
          <a:p>
            <a:pPr marL="0" indent="0">
              <a:buNone/>
            </a:pPr>
            <a:r>
              <a:rPr lang="en-US" altLang="zh-CN" sz="1400" dirty="0">
                <a:latin typeface="华文楷体" panose="02010600040101010101" pitchFamily="2" charset="-122"/>
                <a:ea typeface="华文楷体" panose="02010600040101010101" pitchFamily="2" charset="-122"/>
                <a:cs typeface="+mn-cs"/>
              </a:rPr>
              <a:t>         return Person.num</a:t>
            </a:r>
            <a:endParaRPr lang="en-US" altLang="zh-CN" sz="1400" dirty="0">
              <a:latin typeface="华文楷体" panose="02010600040101010101" pitchFamily="2" charset="-122"/>
              <a:ea typeface="华文楷体" panose="02010600040101010101" pitchFamily="2" charset="-122"/>
              <a:cs typeface="+mn-cs"/>
            </a:endParaRPr>
          </a:p>
          <a:p>
            <a:pPr marL="0" indent="0">
              <a:buNone/>
            </a:pPr>
            <a:r>
              <a:rPr lang="en-US" altLang="zh-CN" sz="1400" dirty="0">
                <a:latin typeface="华文楷体" panose="02010600040101010101" pitchFamily="2" charset="-122"/>
                <a:ea typeface="华文楷体" panose="02010600040101010101" pitchFamily="2" charset="-122"/>
                <a:cs typeface="+mn-cs"/>
              </a:rPr>
              <a:t>#</a:t>
            </a:r>
            <a:r>
              <a:rPr lang="zh-CN" altLang="en-US" sz="1400" dirty="0">
                <a:latin typeface="华文楷体" panose="02010600040101010101" pitchFamily="2" charset="-122"/>
                <a:ea typeface="华文楷体" panose="02010600040101010101" pitchFamily="2" charset="-122"/>
                <a:cs typeface="+mn-cs"/>
              </a:rPr>
              <a:t>主程序</a:t>
            </a:r>
            <a:endParaRPr lang="zh-CN" altLang="en-US" sz="1400" dirty="0">
              <a:latin typeface="华文楷体" panose="02010600040101010101" pitchFamily="2" charset="-122"/>
              <a:ea typeface="华文楷体" panose="02010600040101010101" pitchFamily="2" charset="-122"/>
              <a:cs typeface="+mn-cs"/>
            </a:endParaRPr>
          </a:p>
          <a:p>
            <a:pPr marL="0" indent="0">
              <a:buNone/>
            </a:pPr>
            <a:r>
              <a:rPr lang="en-US" altLang="zh-CN" sz="1400" dirty="0">
                <a:latin typeface="华文楷体" panose="02010600040101010101" pitchFamily="2" charset="-122"/>
                <a:ea typeface="华文楷体" panose="02010600040101010101" pitchFamily="2" charset="-122"/>
                <a:cs typeface="+mn-cs"/>
              </a:rPr>
              <a:t>P1= Person("</a:t>
            </a:r>
            <a:r>
              <a:rPr lang="zh-CN" altLang="en-US" sz="1400" dirty="0">
                <a:latin typeface="华文楷体" panose="02010600040101010101" pitchFamily="2" charset="-122"/>
                <a:ea typeface="华文楷体" panose="02010600040101010101" pitchFamily="2" charset="-122"/>
                <a:cs typeface="+mn-cs"/>
              </a:rPr>
              <a:t>夏敏捷</a:t>
            </a:r>
            <a:r>
              <a:rPr lang="en-US" altLang="zh-CN" sz="1400" dirty="0">
                <a:latin typeface="华文楷体" panose="02010600040101010101" pitchFamily="2" charset="-122"/>
                <a:ea typeface="华文楷体" panose="02010600040101010101" pitchFamily="2" charset="-122"/>
                <a:cs typeface="+mn-cs"/>
              </a:rPr>
              <a:t>",42,120)</a:t>
            </a:r>
            <a:endParaRPr lang="en-US" altLang="zh-CN" sz="1400" dirty="0">
              <a:latin typeface="华文楷体" panose="02010600040101010101" pitchFamily="2" charset="-122"/>
              <a:ea typeface="华文楷体" panose="02010600040101010101" pitchFamily="2" charset="-122"/>
              <a:cs typeface="+mn-cs"/>
            </a:endParaRPr>
          </a:p>
          <a:p>
            <a:pPr marL="0" indent="0">
              <a:buNone/>
            </a:pPr>
            <a:r>
              <a:rPr lang="en-US" altLang="zh-CN" sz="1400" dirty="0">
                <a:latin typeface="华文楷体" panose="02010600040101010101" pitchFamily="2" charset="-122"/>
                <a:ea typeface="华文楷体" panose="02010600040101010101" pitchFamily="2" charset="-122"/>
                <a:cs typeface="+mn-cs"/>
              </a:rPr>
              <a:t>P2= Person("</a:t>
            </a:r>
            <a:r>
              <a:rPr lang="zh-CN" altLang="en-US" sz="1400" dirty="0">
                <a:latin typeface="华文楷体" panose="02010600040101010101" pitchFamily="2" charset="-122"/>
                <a:ea typeface="华文楷体" panose="02010600040101010101" pitchFamily="2" charset="-122"/>
                <a:cs typeface="+mn-cs"/>
              </a:rPr>
              <a:t>张海</a:t>
            </a:r>
            <a:r>
              <a:rPr lang="en-US" altLang="zh-CN" sz="1400" dirty="0">
                <a:latin typeface="华文楷体" panose="02010600040101010101" pitchFamily="2" charset="-122"/>
                <a:ea typeface="华文楷体" panose="02010600040101010101" pitchFamily="2" charset="-122"/>
                <a:cs typeface="+mn-cs"/>
              </a:rPr>
              <a:t>",39,80)</a:t>
            </a:r>
            <a:endParaRPr lang="en-US" altLang="zh-CN" sz="1400" dirty="0">
              <a:latin typeface="华文楷体" panose="02010600040101010101" pitchFamily="2" charset="-122"/>
              <a:ea typeface="华文楷体" panose="02010600040101010101" pitchFamily="2" charset="-122"/>
              <a:cs typeface="+mn-cs"/>
            </a:endParaRPr>
          </a:p>
          <a:p>
            <a:pPr marL="0" indent="0">
              <a:buNone/>
            </a:pPr>
            <a:r>
              <a:rPr lang="en-US" altLang="zh-CN" sz="1400" dirty="0">
                <a:latin typeface="华文楷体" panose="02010600040101010101" pitchFamily="2" charset="-122"/>
                <a:ea typeface="华文楷体" panose="02010600040101010101" pitchFamily="2" charset="-122"/>
                <a:cs typeface="+mn-cs"/>
              </a:rPr>
              <a:t>#P1.outputWeight()			#</a:t>
            </a:r>
            <a:r>
              <a:rPr lang="zh-CN" altLang="en-US" sz="1400" dirty="0">
                <a:latin typeface="华文楷体" panose="02010600040101010101" pitchFamily="2" charset="-122"/>
                <a:ea typeface="华文楷体" panose="02010600040101010101" pitchFamily="2" charset="-122"/>
                <a:cs typeface="+mn-cs"/>
              </a:rPr>
              <a:t>错误</a:t>
            </a:r>
            <a:r>
              <a:rPr lang="en-US" altLang="zh-CN" sz="1400" dirty="0">
                <a:latin typeface="华文楷体" panose="02010600040101010101" pitchFamily="2" charset="-122"/>
                <a:ea typeface="华文楷体" panose="02010600040101010101" pitchFamily="2" charset="-122"/>
                <a:cs typeface="+mn-cs"/>
              </a:rPr>
              <a:t>'Person' object has no attribute 'outputWeight'</a:t>
            </a:r>
            <a:endParaRPr lang="en-US" altLang="zh-CN" sz="1400" dirty="0">
              <a:latin typeface="华文楷体" panose="02010600040101010101" pitchFamily="2" charset="-122"/>
              <a:ea typeface="华文楷体" panose="02010600040101010101" pitchFamily="2" charset="-122"/>
              <a:cs typeface="+mn-cs"/>
            </a:endParaRPr>
          </a:p>
          <a:p>
            <a:pPr marL="0" indent="0">
              <a:buNone/>
            </a:pPr>
            <a:r>
              <a:rPr lang="en-US" altLang="zh-CN" sz="1400" dirty="0">
                <a:latin typeface="华文楷体" panose="02010600040101010101" pitchFamily="2" charset="-122"/>
                <a:ea typeface="华文楷体" panose="02010600040101010101" pitchFamily="2" charset="-122"/>
                <a:cs typeface="+mn-cs"/>
              </a:rPr>
              <a:t>P1.PrintName()</a:t>
            </a:r>
            <a:endParaRPr lang="en-US" altLang="zh-CN" sz="1400" dirty="0">
              <a:latin typeface="华文楷体" panose="02010600040101010101" pitchFamily="2" charset="-122"/>
              <a:ea typeface="华文楷体" panose="02010600040101010101" pitchFamily="2" charset="-122"/>
              <a:cs typeface="+mn-cs"/>
            </a:endParaRPr>
          </a:p>
          <a:p>
            <a:pPr marL="0" indent="0">
              <a:buNone/>
            </a:pPr>
            <a:r>
              <a:rPr lang="en-US" altLang="zh-CN" sz="1400" dirty="0">
                <a:latin typeface="华文楷体" panose="02010600040101010101" pitchFamily="2" charset="-122"/>
                <a:ea typeface="华文楷体" panose="02010600040101010101" pitchFamily="2" charset="-122"/>
                <a:cs typeface="+mn-cs"/>
              </a:rPr>
              <a:t>P2.PrintName()</a:t>
            </a:r>
            <a:endParaRPr lang="en-US" altLang="zh-CN" sz="1400" dirty="0">
              <a:latin typeface="华文楷体" panose="02010600040101010101" pitchFamily="2" charset="-122"/>
              <a:ea typeface="华文楷体" panose="02010600040101010101" pitchFamily="2" charset="-122"/>
              <a:cs typeface="+mn-cs"/>
            </a:endParaRPr>
          </a:p>
          <a:p>
            <a:pPr marL="0" indent="0">
              <a:buNone/>
            </a:pPr>
            <a:r>
              <a:rPr lang="en-US" altLang="zh-CN" sz="1400" dirty="0">
                <a:latin typeface="华文楷体" panose="02010600040101010101" pitchFamily="2" charset="-122"/>
                <a:ea typeface="华文楷体" panose="02010600040101010101" pitchFamily="2" charset="-122"/>
                <a:cs typeface="+mn-cs"/>
              </a:rPr>
              <a:t>Person.PrintName(P2)</a:t>
            </a:r>
            <a:endParaRPr lang="en-US" altLang="zh-CN" sz="1400" dirty="0">
              <a:latin typeface="华文楷体" panose="02010600040101010101" pitchFamily="2" charset="-122"/>
              <a:ea typeface="华文楷体" panose="02010600040101010101" pitchFamily="2" charset="-122"/>
              <a:cs typeface="+mn-cs"/>
            </a:endParaRPr>
          </a:p>
          <a:p>
            <a:pPr marL="0" indent="0">
              <a:buNone/>
            </a:pPr>
            <a:r>
              <a:rPr lang="en-US" altLang="zh-CN" sz="1400" dirty="0">
                <a:latin typeface="华文楷体" panose="02010600040101010101" pitchFamily="2" charset="-122"/>
                <a:ea typeface="华文楷体" panose="02010600040101010101" pitchFamily="2" charset="-122"/>
                <a:cs typeface="+mn-cs"/>
              </a:rPr>
              <a:t>print("</a:t>
            </a:r>
            <a:r>
              <a:rPr lang="zh-CN" altLang="en-US" sz="1400" dirty="0">
                <a:latin typeface="华文楷体" panose="02010600040101010101" pitchFamily="2" charset="-122"/>
                <a:ea typeface="华文楷体" panose="02010600040101010101" pitchFamily="2" charset="-122"/>
                <a:cs typeface="+mn-cs"/>
              </a:rPr>
              <a:t>人数：</a:t>
            </a:r>
            <a:r>
              <a:rPr lang="en-US" altLang="zh-CN" sz="1400" dirty="0">
                <a:latin typeface="华文楷体" panose="02010600040101010101" pitchFamily="2" charset="-122"/>
                <a:ea typeface="华文楷体" panose="02010600040101010101" pitchFamily="2" charset="-122"/>
                <a:cs typeface="+mn-cs"/>
              </a:rPr>
              <a:t>",Person.getNum())</a:t>
            </a:r>
            <a:endParaRPr lang="en-US" altLang="zh-CN" sz="1400" dirty="0">
              <a:latin typeface="华文楷体" panose="02010600040101010101" pitchFamily="2" charset="-122"/>
              <a:ea typeface="华文楷体" panose="02010600040101010101" pitchFamily="2" charset="-122"/>
              <a:cs typeface="+mn-cs"/>
            </a:endParaRPr>
          </a:p>
          <a:p>
            <a:pPr marL="0" indent="0">
              <a:buNone/>
            </a:pPr>
            <a:r>
              <a:rPr lang="en-US" altLang="zh-CN" sz="1400" dirty="0">
                <a:latin typeface="华文楷体" panose="02010600040101010101" pitchFamily="2" charset="-122"/>
                <a:ea typeface="华文楷体" panose="02010600040101010101" pitchFamily="2" charset="-122"/>
                <a:cs typeface="+mn-cs"/>
              </a:rPr>
              <a:t>print("</a:t>
            </a:r>
            <a:r>
              <a:rPr lang="zh-CN" altLang="en-US" sz="1400" dirty="0">
                <a:latin typeface="华文楷体" panose="02010600040101010101" pitchFamily="2" charset="-122"/>
                <a:ea typeface="华文楷体" panose="02010600040101010101" pitchFamily="2" charset="-122"/>
                <a:cs typeface="+mn-cs"/>
              </a:rPr>
              <a:t>人数：</a:t>
            </a:r>
            <a:r>
              <a:rPr lang="en-US" altLang="zh-CN" sz="1400" dirty="0">
                <a:latin typeface="华文楷体" panose="02010600040101010101" pitchFamily="2" charset="-122"/>
                <a:ea typeface="华文楷体" panose="02010600040101010101" pitchFamily="2" charset="-122"/>
                <a:cs typeface="+mn-cs"/>
              </a:rPr>
              <a:t>",P1.getNum())</a:t>
            </a:r>
            <a:endParaRPr lang="en-US" altLang="zh-CN" sz="1400" dirty="0">
              <a:latin typeface="华文楷体" panose="02010600040101010101" pitchFamily="2" charset="-122"/>
              <a:ea typeface="华文楷体" panose="02010600040101010101" pitchFamily="2" charset="-122"/>
              <a:cs typeface="+mn-cs"/>
            </a:endParaRPr>
          </a:p>
          <a:p>
            <a:pPr marL="0" indent="0">
              <a:buNone/>
            </a:pPr>
            <a:endParaRPr lang="en-US" altLang="zh-CN" sz="1400" dirty="0">
              <a:latin typeface="华文楷体" panose="02010600040101010101" pitchFamily="2" charset="-122"/>
              <a:ea typeface="华文楷体" panose="02010600040101010101" pitchFamily="2" charset="-122"/>
              <a:cs typeface="+mn-cs"/>
            </a:endParaRPr>
          </a:p>
          <a:p>
            <a:pPr marL="0" indent="0">
              <a:buNone/>
            </a:pPr>
            <a:endParaRPr lang="en-US" altLang="zh-CN" sz="1400" dirty="0">
              <a:latin typeface="华文楷体" panose="02010600040101010101" pitchFamily="2" charset="-122"/>
              <a:ea typeface="华文楷体" panose="02010600040101010101" pitchFamily="2" charset="-122"/>
              <a:cs typeface="+mn-cs"/>
            </a:endParaRPr>
          </a:p>
          <a:p>
            <a:pPr marL="0" indent="0">
              <a:buNone/>
            </a:pPr>
            <a:endParaRPr lang="zh-CN" altLang="en-US" sz="1400" dirty="0">
              <a:latin typeface="华文楷体" panose="02010600040101010101" pitchFamily="2" charset="-122"/>
              <a:ea typeface="华文楷体" panose="02010600040101010101" pitchFamily="2" charset="-122"/>
              <a:cs typeface="+mn-cs"/>
            </a:endParaRPr>
          </a:p>
        </p:txBody>
      </p:sp>
    </p:spTree>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
          <p:cNvSpPr>
            <a:spLocks noGrp="1"/>
          </p:cNvSpPr>
          <p:nvPr>
            <p:ph type="title"/>
          </p:nvPr>
        </p:nvSpPr>
        <p:spPr>
          <a:ln/>
        </p:spPr>
        <p:txBody>
          <a:bodyPr vert="horz" wrap="square" lIns="91440" tIns="45720" rIns="91440" bIns="45720" anchor="ctr" anchorCtr="0"/>
          <a:p>
            <a:r>
              <a:rPr lang="en-US" altLang="zh-CN" dirty="0"/>
              <a:t>7.3  </a:t>
            </a:r>
            <a:r>
              <a:rPr lang="zh-CN" altLang="en-US" dirty="0"/>
              <a:t>类的继承和多态</a:t>
            </a:r>
            <a:endParaRPr lang="zh-CN" altLang="en-US" dirty="0"/>
          </a:p>
        </p:txBody>
      </p:sp>
      <p:sp>
        <p:nvSpPr>
          <p:cNvPr id="15363" name="内容占位符 2"/>
          <p:cNvSpPr>
            <a:spLocks noGrp="1"/>
          </p:cNvSpPr>
          <p:nvPr>
            <p:ph idx="1"/>
          </p:nvPr>
        </p:nvSpPr>
        <p:spPr>
          <a:xfrm>
            <a:off x="107950" y="1773238"/>
            <a:ext cx="4591050" cy="4467225"/>
          </a:xfrm>
          <a:ln/>
        </p:spPr>
        <p:txBody>
          <a:bodyPr vert="horz" wrap="square" lIns="91440" tIns="45720" rIns="91440" bIns="45720" anchor="t" anchorCtr="0"/>
          <a:p>
            <a:pPr marL="0" indent="0">
              <a:buNone/>
            </a:pPr>
            <a:r>
              <a:rPr lang="zh-CN" altLang="en-US" sz="2000" dirty="0">
                <a:latin typeface="华文楷体" panose="02010600040101010101" pitchFamily="2" charset="-122"/>
                <a:ea typeface="华文楷体" panose="02010600040101010101" pitchFamily="2" charset="-122"/>
                <a:cs typeface="+mn-cs"/>
              </a:rPr>
              <a:t>       </a:t>
            </a:r>
            <a:r>
              <a:rPr lang="zh-CN" altLang="en-US" sz="2000" dirty="0">
                <a:solidFill>
                  <a:srgbClr val="FF0000"/>
                </a:solidFill>
                <a:latin typeface="华文楷体" panose="02010600040101010101" pitchFamily="2" charset="-122"/>
                <a:ea typeface="华文楷体" panose="02010600040101010101" pitchFamily="2" charset="-122"/>
                <a:cs typeface="+mn-cs"/>
              </a:rPr>
              <a:t>继承</a:t>
            </a:r>
            <a:r>
              <a:rPr lang="zh-CN" altLang="en-US" sz="2000" dirty="0">
                <a:latin typeface="华文楷体" panose="02010600040101010101" pitchFamily="2" charset="-122"/>
                <a:ea typeface="华文楷体" panose="02010600040101010101" pitchFamily="2" charset="-122"/>
                <a:cs typeface="+mn-cs"/>
              </a:rPr>
              <a:t>用于指定一个类将从其父类获取其大部分或全部功能。 它是面向对象编程的一个特征。 这是一个非常强大的功能，方便用户对现有类进行几个或多个修改来创建一个新的类。</a:t>
            </a:r>
            <a:r>
              <a:rPr lang="zh-CN" altLang="en-US" sz="2000" dirty="0">
                <a:solidFill>
                  <a:srgbClr val="FF0000"/>
                </a:solidFill>
                <a:latin typeface="华文楷体" panose="02010600040101010101" pitchFamily="2" charset="-122"/>
                <a:ea typeface="华文楷体" panose="02010600040101010101" pitchFamily="2" charset="-122"/>
                <a:cs typeface="+mn-cs"/>
              </a:rPr>
              <a:t>新类称为子类或派生类，从其继承属性的主类称为基类或父类</a:t>
            </a:r>
            <a:r>
              <a:rPr lang="zh-CN" altLang="en-US" sz="2000" dirty="0">
                <a:latin typeface="华文楷体" panose="02010600040101010101" pitchFamily="2" charset="-122"/>
                <a:ea typeface="华文楷体" panose="02010600040101010101" pitchFamily="2" charset="-122"/>
                <a:cs typeface="+mn-cs"/>
              </a:rPr>
              <a:t>。</a:t>
            </a:r>
            <a:endParaRPr lang="zh-CN" altLang="en-US" sz="2000" dirty="0">
              <a:latin typeface="华文楷体" panose="02010600040101010101" pitchFamily="2" charset="-122"/>
              <a:ea typeface="华文楷体" panose="02010600040101010101" pitchFamily="2" charset="-122"/>
              <a:cs typeface="+mn-cs"/>
            </a:endParaRPr>
          </a:p>
          <a:p>
            <a:pPr marL="0" indent="0">
              <a:buNone/>
            </a:pPr>
            <a:r>
              <a:rPr lang="zh-CN" altLang="en-US" sz="2000" dirty="0">
                <a:latin typeface="华文楷体" panose="02010600040101010101" pitchFamily="2" charset="-122"/>
                <a:ea typeface="华文楷体" panose="02010600040101010101" pitchFamily="2" charset="-122"/>
                <a:cs typeface="+mn-cs"/>
              </a:rPr>
              <a:t>      </a:t>
            </a:r>
            <a:r>
              <a:rPr lang="zh-CN" altLang="en-US" sz="2000" dirty="0">
                <a:solidFill>
                  <a:srgbClr val="FF0000"/>
                </a:solidFill>
                <a:latin typeface="华文楷体" panose="02010600040101010101" pitchFamily="2" charset="-122"/>
                <a:ea typeface="华文楷体" panose="02010600040101010101" pitchFamily="2" charset="-122"/>
                <a:cs typeface="+mn-cs"/>
              </a:rPr>
              <a:t>子类或派生类</a:t>
            </a:r>
            <a:r>
              <a:rPr lang="zh-CN" altLang="en-US" sz="2000" dirty="0">
                <a:latin typeface="华文楷体" panose="02010600040101010101" pitchFamily="2" charset="-122"/>
                <a:ea typeface="华文楷体" panose="02010600040101010101" pitchFamily="2" charset="-122"/>
                <a:cs typeface="+mn-cs"/>
              </a:rPr>
              <a:t>继承父类的功能，向其添加新功能。 它有助于代码的可重用性。</a:t>
            </a:r>
            <a:endParaRPr lang="zh-CN" altLang="zh-CN" sz="2000" dirty="0">
              <a:latin typeface="华文楷体" panose="02010600040101010101" pitchFamily="2" charset="-122"/>
              <a:ea typeface="华文楷体" panose="02010600040101010101" pitchFamily="2" charset="-122"/>
              <a:cs typeface="+mn-cs"/>
            </a:endParaRPr>
          </a:p>
          <a:p>
            <a:pPr marL="0" indent="0">
              <a:buNone/>
            </a:pPr>
            <a:endParaRPr lang="zh-CN" altLang="en-US" sz="2000" dirty="0">
              <a:latin typeface="华文楷体" panose="02010600040101010101" pitchFamily="2" charset="-122"/>
              <a:ea typeface="华文楷体" panose="02010600040101010101" pitchFamily="2" charset="-122"/>
              <a:cs typeface="+mn-cs"/>
            </a:endParaRPr>
          </a:p>
        </p:txBody>
      </p:sp>
      <p:pic>
        <p:nvPicPr>
          <p:cNvPr id="15364" name="Picture 5"/>
          <p:cNvPicPr>
            <a:picLocks noChangeAspect="1"/>
          </p:cNvPicPr>
          <p:nvPr/>
        </p:nvPicPr>
        <p:blipFill>
          <a:blip r:embed="rId1"/>
          <a:stretch>
            <a:fillRect/>
          </a:stretch>
        </p:blipFill>
        <p:spPr>
          <a:xfrm>
            <a:off x="4643438" y="1700213"/>
            <a:ext cx="4229100" cy="4543425"/>
          </a:xfrm>
          <a:prstGeom prst="rect">
            <a:avLst/>
          </a:prstGeom>
          <a:noFill/>
          <a:ln w="9525">
            <a:noFill/>
          </a:ln>
        </p:spPr>
      </p:pic>
    </p:spTree>
  </p:cSld>
  <p:clrMapOvr>
    <a:masterClrMapping/>
  </p:clrMapOvr>
  <p:transition advClick="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a:ln/>
        </p:spPr>
        <p:txBody>
          <a:bodyPr vert="horz" wrap="square" lIns="91440" tIns="45720" rIns="91440" bIns="45720" anchor="ctr" anchorCtr="0"/>
          <a:p>
            <a:r>
              <a:rPr lang="en-US" altLang="zh-CN" dirty="0"/>
              <a:t>7.3  </a:t>
            </a:r>
            <a:r>
              <a:rPr lang="zh-CN" altLang="en-US" dirty="0"/>
              <a:t>类的继承和多态</a:t>
            </a:r>
            <a:endParaRPr lang="zh-CN" altLang="en-US" dirty="0"/>
          </a:p>
        </p:txBody>
      </p:sp>
      <p:sp>
        <p:nvSpPr>
          <p:cNvPr id="16387" name="内容占位符 2"/>
          <p:cNvSpPr>
            <a:spLocks noGrp="1"/>
          </p:cNvSpPr>
          <p:nvPr>
            <p:ph idx="1"/>
          </p:nvPr>
        </p:nvSpPr>
        <p:spPr>
          <a:xfrm>
            <a:off x="250825" y="1557338"/>
            <a:ext cx="4105275" cy="4467225"/>
          </a:xfrm>
          <a:ln/>
        </p:spPr>
        <p:txBody>
          <a:bodyPr vert="horz" wrap="square" lIns="91440" tIns="45720" rIns="91440" bIns="45720" anchor="t" anchorCtr="0"/>
          <a:p>
            <a:pPr marL="0" indent="0">
              <a:buNone/>
            </a:pPr>
            <a:r>
              <a:rPr lang="en-US" altLang="zh-CN" b="1" dirty="0">
                <a:latin typeface="华文楷体" panose="02010600040101010101" pitchFamily="2" charset="-122"/>
                <a:ea typeface="华文楷体" panose="02010600040101010101" pitchFamily="2" charset="-122"/>
                <a:cs typeface="+mn-cs"/>
              </a:rPr>
              <a:t>6.3.1  </a:t>
            </a:r>
            <a:r>
              <a:rPr lang="zh-CN" altLang="zh-CN" b="1" dirty="0">
                <a:latin typeface="华文楷体" panose="02010600040101010101" pitchFamily="2" charset="-122"/>
                <a:ea typeface="华文楷体" panose="02010600040101010101" pitchFamily="2" charset="-122"/>
                <a:cs typeface="+mn-cs"/>
              </a:rPr>
              <a:t>类的继承</a:t>
            </a:r>
            <a:endParaRPr lang="zh-CN" altLang="zh-CN" b="1" dirty="0">
              <a:latin typeface="华文楷体" panose="02010600040101010101" pitchFamily="2" charset="-122"/>
              <a:ea typeface="华文楷体" panose="02010600040101010101" pitchFamily="2" charset="-122"/>
              <a:cs typeface="+mn-cs"/>
            </a:endParaRPr>
          </a:p>
          <a:p>
            <a:pPr marL="0" indent="0">
              <a:buNone/>
            </a:pPr>
            <a:r>
              <a:rPr lang="en-US" altLang="zh-CN" dirty="0">
                <a:latin typeface="华文楷体" panose="02010600040101010101" pitchFamily="2" charset="-122"/>
                <a:ea typeface="华文楷体" panose="02010600040101010101" pitchFamily="2" charset="-122"/>
                <a:cs typeface="+mn-cs"/>
              </a:rPr>
              <a:t>class </a:t>
            </a:r>
            <a:r>
              <a:rPr lang="zh-CN" altLang="zh-CN" dirty="0">
                <a:latin typeface="华文楷体" panose="02010600040101010101" pitchFamily="2" charset="-122"/>
                <a:ea typeface="华文楷体" panose="02010600040101010101" pitchFamily="2" charset="-122"/>
                <a:cs typeface="+mn-cs"/>
              </a:rPr>
              <a:t>派生类名（基类名）：</a:t>
            </a:r>
            <a:endParaRPr lang="en-US" altLang="zh-CN" dirty="0">
              <a:latin typeface="华文楷体" panose="02010600040101010101" pitchFamily="2" charset="-122"/>
              <a:ea typeface="华文楷体" panose="02010600040101010101" pitchFamily="2" charset="-122"/>
              <a:cs typeface="+mn-cs"/>
            </a:endParaRPr>
          </a:p>
          <a:p>
            <a:pPr marL="0" indent="0">
              <a:buNone/>
            </a:pPr>
            <a:r>
              <a:rPr lang="en-US" altLang="zh-CN" dirty="0">
                <a:latin typeface="华文楷体" panose="02010600040101010101" pitchFamily="2" charset="-122"/>
                <a:ea typeface="华文楷体" panose="02010600040101010101" pitchFamily="2" charset="-122"/>
                <a:cs typeface="+mn-cs"/>
              </a:rPr>
              <a:t>    </a:t>
            </a:r>
            <a:r>
              <a:rPr lang="zh-CN" altLang="zh-CN" dirty="0">
                <a:latin typeface="华文楷体" panose="02010600040101010101" pitchFamily="2" charset="-122"/>
                <a:ea typeface="华文楷体" panose="02010600040101010101" pitchFamily="2" charset="-122"/>
                <a:cs typeface="+mn-cs"/>
              </a:rPr>
              <a:t>派生类成员</a:t>
            </a:r>
            <a:endParaRPr lang="en-US" altLang="zh-CN" dirty="0">
              <a:latin typeface="华文楷体" panose="02010600040101010101" pitchFamily="2" charset="-122"/>
              <a:ea typeface="华文楷体" panose="02010600040101010101" pitchFamily="2" charset="-122"/>
              <a:cs typeface="+mn-cs"/>
            </a:endParaRPr>
          </a:p>
          <a:p>
            <a:pPr marL="0" indent="0">
              <a:buNone/>
            </a:pPr>
            <a:endParaRPr lang="en-US" altLang="zh-CN" dirty="0">
              <a:latin typeface="华文楷体" panose="02010600040101010101" pitchFamily="2" charset="-122"/>
              <a:ea typeface="华文楷体" panose="02010600040101010101" pitchFamily="2" charset="-122"/>
              <a:cs typeface="+mn-cs"/>
            </a:endParaRPr>
          </a:p>
          <a:p>
            <a:pPr marL="0" indent="0">
              <a:buNone/>
            </a:pPr>
            <a:r>
              <a:rPr lang="zh-CN" altLang="en-US" dirty="0">
                <a:latin typeface="华文楷体" panose="02010600040101010101" pitchFamily="2" charset="-122"/>
                <a:ea typeface="华文楷体" panose="02010600040101010101" pitchFamily="2" charset="-122"/>
                <a:cs typeface="+mn-cs"/>
              </a:rPr>
              <a:t>注意：</a:t>
            </a:r>
            <a:endParaRPr lang="en-US" altLang="zh-CN" dirty="0">
              <a:latin typeface="华文楷体" panose="02010600040101010101" pitchFamily="2" charset="-122"/>
              <a:ea typeface="华文楷体" panose="02010600040101010101" pitchFamily="2" charset="-122"/>
              <a:cs typeface="+mn-cs"/>
            </a:endParaRPr>
          </a:p>
          <a:p>
            <a:pPr marL="0" indent="0">
              <a:buNone/>
            </a:pPr>
            <a:r>
              <a:rPr lang="zh-CN" altLang="zh-CN" dirty="0">
                <a:latin typeface="华文楷体" panose="02010600040101010101" pitchFamily="2" charset="-122"/>
                <a:ea typeface="华文楷体" panose="02010600040101010101" pitchFamily="2" charset="-122"/>
                <a:cs typeface="+mn-cs"/>
              </a:rPr>
              <a:t>基类名写在括号里</a:t>
            </a:r>
            <a:r>
              <a:rPr lang="zh-CN" altLang="en-US" dirty="0">
                <a:latin typeface="华文楷体" panose="02010600040101010101" pitchFamily="2" charset="-122"/>
                <a:ea typeface="华文楷体" panose="02010600040101010101" pitchFamily="2" charset="-122"/>
                <a:cs typeface="+mn-cs"/>
              </a:rPr>
              <a:t>。</a:t>
            </a:r>
            <a:endParaRPr lang="zh-CN" altLang="zh-CN" dirty="0">
              <a:latin typeface="华文楷体" panose="02010600040101010101" pitchFamily="2" charset="-122"/>
              <a:ea typeface="华文楷体" panose="02010600040101010101" pitchFamily="2" charset="-122"/>
              <a:cs typeface="+mn-cs"/>
            </a:endParaRPr>
          </a:p>
          <a:p>
            <a:pPr marL="0" indent="0">
              <a:buNone/>
            </a:pPr>
            <a:endParaRPr lang="zh-CN" altLang="zh-CN" dirty="0">
              <a:latin typeface="华文楷体" panose="02010600040101010101" pitchFamily="2" charset="-122"/>
              <a:ea typeface="华文楷体" panose="02010600040101010101" pitchFamily="2" charset="-122"/>
              <a:cs typeface="+mn-cs"/>
            </a:endParaRPr>
          </a:p>
          <a:p>
            <a:pPr marL="0" indent="0">
              <a:buNone/>
            </a:pPr>
            <a:endParaRPr lang="zh-CN" altLang="en-US" dirty="0">
              <a:latin typeface="华文楷体" panose="02010600040101010101" pitchFamily="2" charset="-122"/>
              <a:ea typeface="华文楷体" panose="02010600040101010101" pitchFamily="2" charset="-122"/>
              <a:cs typeface="+mn-cs"/>
            </a:endParaRPr>
          </a:p>
        </p:txBody>
      </p:sp>
      <p:sp>
        <p:nvSpPr>
          <p:cNvPr id="4" name="矩形 3"/>
          <p:cNvSpPr/>
          <p:nvPr/>
        </p:nvSpPr>
        <p:spPr>
          <a:xfrm>
            <a:off x="4067175" y="1557338"/>
            <a:ext cx="4826000" cy="5022850"/>
          </a:xfrm>
          <a:prstGeom prst="rect">
            <a:avLst/>
          </a:prstGeom>
          <a:solidFill>
            <a:schemeClr val="tx2">
              <a:lumMod val="20000"/>
              <a:lumOff val="80000"/>
            </a:schemeClr>
          </a:solidFill>
        </p:spPr>
        <p:txBody>
          <a:bodyPr>
            <a:spAutoFit/>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class Parent:        # </a:t>
            </a:r>
            <a:r>
              <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定义父类</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parentAttr</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 100</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def</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__</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init</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__(self):</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print ("</a:t>
            </a:r>
            <a:r>
              <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调用父类构造函数</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def</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parentMethod</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(self):</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print("</a:t>
            </a:r>
            <a:r>
              <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调用父类方法</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def</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setAttr</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(self,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attr</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Parent.parentAttr</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attr</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def</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getAttr</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(self):</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print( "</a:t>
            </a:r>
            <a:r>
              <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父类属性</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Parent.parentAttr</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class Child(Parent): # </a:t>
            </a:r>
            <a:r>
              <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定义子类</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def</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__</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init</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__(self):</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print( "</a:t>
            </a:r>
            <a:r>
              <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调用子类构造函数</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def</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childMethod</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(self):</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print("</a:t>
            </a:r>
            <a:r>
              <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调用子类方法</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child method")</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advClick="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
          <p:cNvSpPr>
            <a:spLocks noGrp="1"/>
          </p:cNvSpPr>
          <p:nvPr>
            <p:ph type="title"/>
          </p:nvPr>
        </p:nvSpPr>
        <p:spPr>
          <a:ln/>
        </p:spPr>
        <p:txBody>
          <a:bodyPr vert="horz" wrap="square" lIns="91440" tIns="45720" rIns="91440" bIns="45720" anchor="ctr" anchorCtr="0"/>
          <a:p>
            <a:r>
              <a:rPr lang="en-US" altLang="zh-CN" dirty="0"/>
              <a:t>7.3  </a:t>
            </a:r>
            <a:r>
              <a:rPr lang="zh-CN" altLang="en-US" dirty="0"/>
              <a:t>类的继承和多态</a:t>
            </a:r>
            <a:endParaRPr lang="zh-CN" altLang="en-US" dirty="0"/>
          </a:p>
        </p:txBody>
      </p:sp>
      <p:sp>
        <p:nvSpPr>
          <p:cNvPr id="17411" name="内容占位符 2"/>
          <p:cNvSpPr>
            <a:spLocks noGrp="1"/>
          </p:cNvSpPr>
          <p:nvPr>
            <p:ph idx="1"/>
          </p:nvPr>
        </p:nvSpPr>
        <p:spPr>
          <a:xfrm>
            <a:off x="250825" y="1700213"/>
            <a:ext cx="4681538" cy="4467225"/>
          </a:xfrm>
          <a:ln/>
        </p:spPr>
        <p:txBody>
          <a:bodyPr vert="horz" wrap="square" lIns="91440" tIns="45720" rIns="91440" bIns="45720" anchor="t" anchorCtr="0"/>
          <a:p>
            <a:pPr marL="0" indent="0">
              <a:buNone/>
            </a:pPr>
            <a:r>
              <a:rPr lang="zh-CN" altLang="en-US" sz="2000" dirty="0">
                <a:latin typeface="华文楷体" panose="02010600040101010101" pitchFamily="2" charset="-122"/>
                <a:ea typeface="华文楷体" panose="02010600040101010101" pitchFamily="2" charset="-122"/>
                <a:cs typeface="+mn-cs"/>
              </a:rPr>
              <a:t>我们来看一个简单的</a:t>
            </a:r>
            <a:r>
              <a:rPr lang="en-US" altLang="zh-CN" sz="2000" dirty="0">
                <a:latin typeface="华文楷体" panose="02010600040101010101" pitchFamily="2" charset="-122"/>
                <a:ea typeface="华文楷体" panose="02010600040101010101" pitchFamily="2" charset="-122"/>
                <a:cs typeface="+mn-cs"/>
              </a:rPr>
              <a:t>python</a:t>
            </a:r>
            <a:r>
              <a:rPr lang="zh-CN" altLang="en-US" sz="2000" dirty="0">
                <a:latin typeface="华文楷体" panose="02010600040101010101" pitchFamily="2" charset="-122"/>
                <a:ea typeface="华文楷体" panose="02010600040101010101" pitchFamily="2" charset="-122"/>
                <a:cs typeface="+mn-cs"/>
              </a:rPr>
              <a:t>继承示例，</a:t>
            </a:r>
            <a:r>
              <a:rPr lang="en-US" altLang="zh-CN" sz="2000" dirty="0">
                <a:latin typeface="华文楷体" panose="02010600040101010101" pitchFamily="2" charset="-122"/>
                <a:ea typeface="华文楷体" panose="02010600040101010101" pitchFamily="2" charset="-122"/>
                <a:cs typeface="+mn-cs"/>
              </a:rPr>
              <a:t>Animal</a:t>
            </a:r>
            <a:r>
              <a:rPr lang="zh-CN" altLang="en-US" sz="2000" dirty="0">
                <a:latin typeface="华文楷体" panose="02010600040101010101" pitchFamily="2" charset="-122"/>
                <a:ea typeface="华文楷体" panose="02010600040101010101" pitchFamily="2" charset="-122"/>
                <a:cs typeface="+mn-cs"/>
              </a:rPr>
              <a:t>是父类或基类</a:t>
            </a:r>
            <a:endParaRPr lang="en-US" altLang="zh-CN" sz="2000" dirty="0">
              <a:latin typeface="华文楷体" panose="02010600040101010101" pitchFamily="2" charset="-122"/>
              <a:ea typeface="华文楷体" panose="02010600040101010101" pitchFamily="2" charset="-122"/>
              <a:cs typeface="+mn-cs"/>
            </a:endParaRPr>
          </a:p>
          <a:p>
            <a:pPr marL="0" indent="0">
              <a:buNone/>
            </a:pPr>
            <a:r>
              <a:rPr lang="en-US" altLang="zh-CN" sz="2000" dirty="0">
                <a:latin typeface="华文楷体" panose="02010600040101010101" pitchFamily="2" charset="-122"/>
                <a:ea typeface="华文楷体" panose="02010600040101010101" pitchFamily="2" charset="-122"/>
                <a:cs typeface="+mn-cs"/>
              </a:rPr>
              <a:t>Dog</a:t>
            </a:r>
            <a:r>
              <a:rPr lang="zh-CN" altLang="en-US" sz="2000" dirty="0">
                <a:latin typeface="华文楷体" panose="02010600040101010101" pitchFamily="2" charset="-122"/>
                <a:ea typeface="华文楷体" panose="02010600040101010101" pitchFamily="2" charset="-122"/>
                <a:cs typeface="+mn-cs"/>
              </a:rPr>
              <a:t>是</a:t>
            </a:r>
            <a:r>
              <a:rPr lang="en-US" altLang="zh-CN" sz="2000" dirty="0">
                <a:latin typeface="华文楷体" panose="02010600040101010101" pitchFamily="2" charset="-122"/>
                <a:ea typeface="华文楷体" panose="02010600040101010101" pitchFamily="2" charset="-122"/>
                <a:cs typeface="+mn-cs"/>
              </a:rPr>
              <a:t>Animal</a:t>
            </a:r>
            <a:r>
              <a:rPr lang="zh-CN" altLang="en-US" sz="2000" dirty="0">
                <a:latin typeface="华文楷体" panose="02010600040101010101" pitchFamily="2" charset="-122"/>
                <a:ea typeface="华文楷体" panose="02010600040101010101" pitchFamily="2" charset="-122"/>
                <a:cs typeface="+mn-cs"/>
              </a:rPr>
              <a:t>的子类。</a:t>
            </a:r>
            <a:endParaRPr lang="zh-CN" altLang="en-US" sz="2000" dirty="0">
              <a:latin typeface="华文楷体" panose="02010600040101010101" pitchFamily="2" charset="-122"/>
              <a:ea typeface="华文楷体" panose="02010600040101010101" pitchFamily="2" charset="-122"/>
              <a:cs typeface="+mn-cs"/>
            </a:endParaRPr>
          </a:p>
          <a:p>
            <a:pPr marL="0" indent="0">
              <a:buNone/>
            </a:pPr>
            <a:endParaRPr lang="zh-CN" altLang="en-US" sz="2000" dirty="0">
              <a:latin typeface="华文楷体" panose="02010600040101010101" pitchFamily="2" charset="-122"/>
              <a:ea typeface="华文楷体" panose="02010600040101010101" pitchFamily="2" charset="-122"/>
              <a:cs typeface="+mn-cs"/>
            </a:endParaRPr>
          </a:p>
          <a:p>
            <a:pPr marL="0" indent="0">
              <a:buNone/>
            </a:pPr>
            <a:r>
              <a:rPr lang="zh-CN" altLang="en-US" sz="2000" dirty="0">
                <a:latin typeface="华文楷体" panose="02010600040101010101" pitchFamily="2" charset="-122"/>
                <a:ea typeface="华文楷体" panose="02010600040101010101" pitchFamily="2" charset="-122"/>
                <a:cs typeface="+mn-cs"/>
              </a:rPr>
              <a:t>在这里，在</a:t>
            </a:r>
            <a:r>
              <a:rPr lang="en-US" altLang="zh-CN" sz="2000" dirty="0">
                <a:latin typeface="华文楷体" panose="02010600040101010101" pitchFamily="2" charset="-122"/>
                <a:ea typeface="华文楷体" panose="02010600040101010101" pitchFamily="2" charset="-122"/>
                <a:cs typeface="+mn-cs"/>
              </a:rPr>
              <a:t>Animal</a:t>
            </a:r>
            <a:r>
              <a:rPr lang="zh-CN" altLang="en-US" sz="2000" dirty="0">
                <a:latin typeface="华文楷体" panose="02010600040101010101" pitchFamily="2" charset="-122"/>
                <a:ea typeface="华文楷体" panose="02010600040101010101" pitchFamily="2" charset="-122"/>
                <a:cs typeface="+mn-cs"/>
              </a:rPr>
              <a:t>类中定义了</a:t>
            </a:r>
            <a:r>
              <a:rPr lang="en-US" altLang="zh-CN" sz="2000" dirty="0">
                <a:latin typeface="华文楷体" panose="02010600040101010101" pitchFamily="2" charset="-122"/>
                <a:ea typeface="华文楷体" panose="02010600040101010101" pitchFamily="2" charset="-122"/>
                <a:cs typeface="+mn-cs"/>
              </a:rPr>
              <a:t>eat()</a:t>
            </a:r>
            <a:r>
              <a:rPr lang="zh-CN" altLang="en-US" sz="2000" dirty="0">
                <a:latin typeface="华文楷体" panose="02010600040101010101" pitchFamily="2" charset="-122"/>
                <a:ea typeface="华文楷体" panose="02010600040101010101" pitchFamily="2" charset="-122"/>
                <a:cs typeface="+mn-cs"/>
              </a:rPr>
              <a:t>方法，</a:t>
            </a:r>
            <a:r>
              <a:rPr lang="en-US" altLang="zh-CN" sz="2000" dirty="0">
                <a:latin typeface="华文楷体" panose="02010600040101010101" pitchFamily="2" charset="-122"/>
                <a:ea typeface="华文楷体" panose="02010600040101010101" pitchFamily="2" charset="-122"/>
                <a:cs typeface="+mn-cs"/>
              </a:rPr>
              <a:t>Dog</a:t>
            </a:r>
            <a:r>
              <a:rPr lang="zh-CN" altLang="en-US" sz="2000" dirty="0">
                <a:latin typeface="华文楷体" panose="02010600040101010101" pitchFamily="2" charset="-122"/>
                <a:ea typeface="华文楷体" panose="02010600040101010101" pitchFamily="2" charset="-122"/>
                <a:cs typeface="+mn-cs"/>
              </a:rPr>
              <a:t>类中定义了</a:t>
            </a:r>
            <a:r>
              <a:rPr lang="en-US" altLang="zh-CN" sz="2000" dirty="0">
                <a:latin typeface="华文楷体" panose="02010600040101010101" pitchFamily="2" charset="-122"/>
                <a:ea typeface="华文楷体" panose="02010600040101010101" pitchFamily="2" charset="-122"/>
                <a:cs typeface="+mn-cs"/>
              </a:rPr>
              <a:t>bark()</a:t>
            </a:r>
            <a:r>
              <a:rPr lang="zh-CN" altLang="en-US" sz="2000" dirty="0">
                <a:latin typeface="华文楷体" panose="02010600040101010101" pitchFamily="2" charset="-122"/>
                <a:ea typeface="华文楷体" panose="02010600040101010101" pitchFamily="2" charset="-122"/>
                <a:cs typeface="+mn-cs"/>
              </a:rPr>
              <a:t>方法。 在这个例子中，我们创建</a:t>
            </a:r>
            <a:r>
              <a:rPr lang="en-US" altLang="zh-CN" sz="2000" dirty="0">
                <a:latin typeface="华文楷体" panose="02010600040101010101" pitchFamily="2" charset="-122"/>
                <a:ea typeface="华文楷体" panose="02010600040101010101" pitchFamily="2" charset="-122"/>
                <a:cs typeface="+mn-cs"/>
              </a:rPr>
              <a:t>Dog</a:t>
            </a:r>
            <a:r>
              <a:rPr lang="zh-CN" altLang="en-US" sz="2000" dirty="0">
                <a:latin typeface="华文楷体" panose="02010600040101010101" pitchFamily="2" charset="-122"/>
                <a:ea typeface="华文楷体" panose="02010600040101010101" pitchFamily="2" charset="-122"/>
                <a:cs typeface="+mn-cs"/>
              </a:rPr>
              <a:t>类的实例，并且仅通过子类的实例调用</a:t>
            </a:r>
            <a:r>
              <a:rPr lang="en-US" altLang="zh-CN" sz="2000" dirty="0">
                <a:latin typeface="华文楷体" panose="02010600040101010101" pitchFamily="2" charset="-122"/>
                <a:ea typeface="华文楷体" panose="02010600040101010101" pitchFamily="2" charset="-122"/>
                <a:cs typeface="+mn-cs"/>
              </a:rPr>
              <a:t>eat()</a:t>
            </a:r>
            <a:r>
              <a:rPr lang="zh-CN" altLang="en-US" sz="2000" dirty="0">
                <a:latin typeface="华文楷体" panose="02010600040101010101" pitchFamily="2" charset="-122"/>
                <a:ea typeface="华文楷体" panose="02010600040101010101" pitchFamily="2" charset="-122"/>
                <a:cs typeface="+mn-cs"/>
              </a:rPr>
              <a:t>和</a:t>
            </a:r>
            <a:r>
              <a:rPr lang="en-US" altLang="zh-CN" sz="2000" dirty="0">
                <a:latin typeface="华文楷体" panose="02010600040101010101" pitchFamily="2" charset="-122"/>
                <a:ea typeface="华文楷体" panose="02010600040101010101" pitchFamily="2" charset="-122"/>
                <a:cs typeface="+mn-cs"/>
              </a:rPr>
              <a:t>bark()</a:t>
            </a:r>
            <a:r>
              <a:rPr lang="zh-CN" altLang="en-US" sz="2000" dirty="0">
                <a:latin typeface="华文楷体" panose="02010600040101010101" pitchFamily="2" charset="-122"/>
                <a:ea typeface="华文楷体" panose="02010600040101010101" pitchFamily="2" charset="-122"/>
                <a:cs typeface="+mn-cs"/>
              </a:rPr>
              <a:t>方法。 由于父属性和行为自动继承到子对象，所以通过子实例也可以调用父类和子类的方法。</a:t>
            </a:r>
            <a:endParaRPr lang="zh-CN" altLang="zh-CN" sz="2000" dirty="0">
              <a:latin typeface="华文楷体" panose="02010600040101010101" pitchFamily="2" charset="-122"/>
              <a:ea typeface="华文楷体" panose="02010600040101010101" pitchFamily="2" charset="-122"/>
              <a:cs typeface="+mn-cs"/>
            </a:endParaRPr>
          </a:p>
          <a:p>
            <a:pPr marL="0" indent="0">
              <a:buNone/>
            </a:pPr>
            <a:endParaRPr lang="zh-CN" altLang="en-US" sz="2000" dirty="0">
              <a:latin typeface="华文楷体" panose="02010600040101010101" pitchFamily="2" charset="-122"/>
              <a:ea typeface="华文楷体" panose="02010600040101010101" pitchFamily="2" charset="-122"/>
              <a:cs typeface="+mn-cs"/>
            </a:endParaRPr>
          </a:p>
        </p:txBody>
      </p:sp>
      <p:sp>
        <p:nvSpPr>
          <p:cNvPr id="4" name="矩形 3"/>
          <p:cNvSpPr/>
          <p:nvPr/>
        </p:nvSpPr>
        <p:spPr>
          <a:xfrm>
            <a:off x="5076825" y="1700213"/>
            <a:ext cx="3779838" cy="4691063"/>
          </a:xfrm>
          <a:prstGeom prst="rect">
            <a:avLst/>
          </a:prstGeom>
          <a:solidFill>
            <a:schemeClr val="tx2">
              <a:lumMod val="20000"/>
              <a:lumOff val="80000"/>
            </a:schemeClr>
          </a:solidFill>
        </p:spPr>
        <p:txBody>
          <a:bodyPr>
            <a:spAutoFit/>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class Animal:   </a:t>
            </a:r>
            <a:endParaRPr kumimoji="0" lang="en-US" altLang="zh-CN" sz="18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mn-cs"/>
              </a:rPr>
              <a:t>def</a:t>
            </a:r>
            <a:r>
              <a:rPr kumimoji="0" lang="en-US" altLang="zh-CN" sz="18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 eat(self):  </a:t>
            </a:r>
            <a:endParaRPr kumimoji="0" lang="en-US" altLang="zh-CN" sz="18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      print 'Eating...'  </a:t>
            </a:r>
            <a:endParaRPr kumimoji="0" lang="en-US" altLang="zh-CN" sz="18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class Dog(Animal):     </a:t>
            </a:r>
            <a:endParaRPr kumimoji="0" lang="en-US" altLang="zh-CN" sz="18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mn-cs"/>
              </a:rPr>
              <a:t>def</a:t>
            </a:r>
            <a:r>
              <a:rPr kumimoji="0" lang="en-US" altLang="zh-CN" sz="18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 bark(self):  </a:t>
            </a:r>
            <a:endParaRPr kumimoji="0" lang="en-US" altLang="zh-CN" sz="18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      print 'Barking...'  </a:t>
            </a:r>
            <a:endParaRPr kumimoji="0" lang="en-US" altLang="zh-CN" sz="18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zh-CN" sz="18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d=Dog()  </a:t>
            </a:r>
            <a:endParaRPr kumimoji="0" lang="en-US" altLang="zh-CN" sz="18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mn-cs"/>
              </a:rPr>
              <a:t>d.eat</a:t>
            </a:r>
            <a:r>
              <a:rPr kumimoji="0" lang="en-US" altLang="zh-CN" sz="18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  </a:t>
            </a:r>
            <a:endParaRPr kumimoji="0" lang="en-US" altLang="zh-CN" sz="18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mn-cs"/>
              </a:rPr>
              <a:t>d.bark</a:t>
            </a:r>
            <a:r>
              <a:rPr kumimoji="0" lang="en-US" altLang="zh-CN" sz="18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a:t>
            </a:r>
            <a:endParaRPr kumimoji="0" lang="en-US" altLang="zh-CN" sz="1800" b="0" i="0" u="none" strike="noStrike" kern="12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执行上面代码，得到以下结果 </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endPar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Eating...  </a:t>
            </a:r>
            <a:endPar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Barking...</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advClick="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a:ln/>
        </p:spPr>
        <p:txBody>
          <a:bodyPr vert="horz" wrap="square" lIns="91440" tIns="45720" rIns="91440" bIns="45720" anchor="ctr" anchorCtr="0"/>
          <a:p>
            <a:r>
              <a:rPr lang="en-US" altLang="zh-CN" dirty="0"/>
              <a:t>7.3.2  </a:t>
            </a:r>
            <a:r>
              <a:rPr lang="zh-CN" altLang="en-US" dirty="0"/>
              <a:t>类的多继承</a:t>
            </a:r>
            <a:endParaRPr lang="zh-CN" altLang="en-US" dirty="0"/>
          </a:p>
        </p:txBody>
      </p:sp>
      <p:sp>
        <p:nvSpPr>
          <p:cNvPr id="18435" name="内容占位符 2"/>
          <p:cNvSpPr>
            <a:spLocks noGrp="1"/>
          </p:cNvSpPr>
          <p:nvPr>
            <p:ph idx="1"/>
          </p:nvPr>
        </p:nvSpPr>
        <p:spPr>
          <a:ln/>
        </p:spPr>
        <p:txBody>
          <a:bodyPr vert="horz" wrap="square" lIns="91440" tIns="45720" rIns="91440" bIns="45720" anchor="t" anchorCtr="0"/>
          <a:p>
            <a:pPr marL="0" indent="0">
              <a:buNone/>
            </a:pPr>
            <a:r>
              <a:rPr lang="en-US" altLang="zh-CN" dirty="0">
                <a:latin typeface="华文楷体" panose="02010600040101010101" pitchFamily="2" charset="-122"/>
                <a:ea typeface="华文楷体" panose="02010600040101010101" pitchFamily="2" charset="-122"/>
                <a:cs typeface="+mn-cs"/>
              </a:rPr>
              <a:t>Python</a:t>
            </a:r>
            <a:r>
              <a:rPr lang="zh-CN" altLang="zh-CN" dirty="0">
                <a:latin typeface="华文楷体" panose="02010600040101010101" pitchFamily="2" charset="-122"/>
                <a:ea typeface="华文楷体" panose="02010600040101010101" pitchFamily="2" charset="-122"/>
                <a:cs typeface="+mn-cs"/>
              </a:rPr>
              <a:t>的类可以继承多个基类。继承的基类列表跟在类名之后。类的多继承语法：</a:t>
            </a:r>
            <a:endParaRPr lang="zh-CN" altLang="zh-CN" dirty="0">
              <a:latin typeface="华文楷体" panose="02010600040101010101" pitchFamily="2" charset="-122"/>
              <a:ea typeface="华文楷体" panose="02010600040101010101" pitchFamily="2" charset="-122"/>
              <a:cs typeface="+mn-cs"/>
            </a:endParaRPr>
          </a:p>
          <a:p>
            <a:pPr marL="0" indent="0">
              <a:buNone/>
            </a:pPr>
            <a:r>
              <a:rPr lang="en-US" altLang="zh-CN" sz="2000" dirty="0">
                <a:solidFill>
                  <a:srgbClr val="FF0000"/>
                </a:solidFill>
                <a:latin typeface="华文楷体" panose="02010600040101010101" pitchFamily="2" charset="-122"/>
                <a:ea typeface="华文楷体" panose="02010600040101010101" pitchFamily="2" charset="-122"/>
                <a:cs typeface="+mn-cs"/>
              </a:rPr>
              <a:t>class SubClassName (ParentClass1[, ParentClass2, ...]):</a:t>
            </a:r>
            <a:endParaRPr lang="zh-CN" altLang="zh-CN" sz="2000" dirty="0">
              <a:solidFill>
                <a:srgbClr val="FF0000"/>
              </a:solidFill>
              <a:latin typeface="华文楷体" panose="02010600040101010101" pitchFamily="2" charset="-122"/>
              <a:ea typeface="华文楷体" panose="02010600040101010101" pitchFamily="2" charset="-122"/>
              <a:cs typeface="+mn-cs"/>
            </a:endParaRPr>
          </a:p>
          <a:p>
            <a:pPr marL="0" indent="0">
              <a:buNone/>
            </a:pPr>
            <a:r>
              <a:rPr lang="en-US" altLang="zh-CN" sz="2000" dirty="0">
                <a:solidFill>
                  <a:srgbClr val="FF0000"/>
                </a:solidFill>
                <a:latin typeface="华文楷体" panose="02010600040101010101" pitchFamily="2" charset="-122"/>
                <a:ea typeface="华文楷体" panose="02010600040101010101" pitchFamily="2" charset="-122"/>
                <a:cs typeface="+mn-cs"/>
              </a:rPr>
              <a:t>    </a:t>
            </a:r>
            <a:r>
              <a:rPr lang="zh-CN" altLang="zh-CN" sz="2000" dirty="0">
                <a:solidFill>
                  <a:srgbClr val="FF0000"/>
                </a:solidFill>
                <a:latin typeface="华文楷体" panose="02010600040101010101" pitchFamily="2" charset="-122"/>
                <a:ea typeface="华文楷体" panose="02010600040101010101" pitchFamily="2" charset="-122"/>
                <a:cs typeface="+mn-cs"/>
              </a:rPr>
              <a:t>派生类成员</a:t>
            </a:r>
            <a:endParaRPr lang="zh-CN" altLang="zh-CN" sz="2000" dirty="0">
              <a:solidFill>
                <a:srgbClr val="FF0000"/>
              </a:solidFill>
              <a:latin typeface="华文楷体" panose="02010600040101010101" pitchFamily="2" charset="-122"/>
              <a:ea typeface="华文楷体" panose="02010600040101010101" pitchFamily="2" charset="-122"/>
              <a:cs typeface="+mn-cs"/>
            </a:endParaRPr>
          </a:p>
          <a:p>
            <a:pPr marL="0" indent="0">
              <a:buNone/>
            </a:pPr>
            <a:endParaRPr lang="zh-CN" altLang="en-US" dirty="0">
              <a:latin typeface="华文楷体" panose="02010600040101010101" pitchFamily="2" charset="-122"/>
              <a:ea typeface="华文楷体" panose="02010600040101010101" pitchFamily="2" charset="-122"/>
              <a:cs typeface="+mn-cs"/>
            </a:endParaRPr>
          </a:p>
        </p:txBody>
      </p:sp>
      <p:sp>
        <p:nvSpPr>
          <p:cNvPr id="4" name="矩形 3"/>
          <p:cNvSpPr/>
          <p:nvPr/>
        </p:nvSpPr>
        <p:spPr>
          <a:xfrm>
            <a:off x="1042988" y="3573463"/>
            <a:ext cx="6429375" cy="2406650"/>
          </a:xfrm>
          <a:prstGeom prst="rect">
            <a:avLst/>
          </a:prstGeom>
          <a:solidFill>
            <a:schemeClr val="tx2">
              <a:lumMod val="20000"/>
              <a:lumOff val="80000"/>
            </a:schemeClr>
          </a:solidFill>
        </p:spPr>
        <p:txBody>
          <a:bodyPr>
            <a:spAutoFit/>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class A:         # </a:t>
            </a: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定义类</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class B:         # </a:t>
            </a: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定义类</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B</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class C(A, B):   # </a:t>
            </a: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派生类</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C</a:t>
            </a: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继承类</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 </a:t>
            </a:r>
            <a:r>
              <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和</a:t>
            </a: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B</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endParaRPr kumimoji="0" lang="zh-CN"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advClick="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p:cNvSpPr>
          <p:nvPr>
            <p:ph type="title"/>
          </p:nvPr>
        </p:nvSpPr>
        <p:spPr>
          <a:ln/>
        </p:spPr>
        <p:txBody>
          <a:bodyPr vert="horz" wrap="square" lIns="91440" tIns="45720" rIns="91440" bIns="45720" anchor="ctr" anchorCtr="0"/>
          <a:p>
            <a:r>
              <a:rPr lang="en-US" altLang="zh-CN" dirty="0"/>
              <a:t>7.3.3  </a:t>
            </a:r>
            <a:r>
              <a:rPr lang="zh-CN" altLang="en-US" dirty="0"/>
              <a:t>方法重写</a:t>
            </a:r>
            <a:endParaRPr lang="zh-CN" altLang="en-US" dirty="0"/>
          </a:p>
        </p:txBody>
      </p:sp>
      <p:sp>
        <p:nvSpPr>
          <p:cNvPr id="19459" name="内容占位符 2"/>
          <p:cNvSpPr>
            <a:spLocks noGrp="1"/>
          </p:cNvSpPr>
          <p:nvPr>
            <p:ph idx="1"/>
          </p:nvPr>
        </p:nvSpPr>
        <p:spPr>
          <a:ln/>
        </p:spPr>
        <p:txBody>
          <a:bodyPr vert="horz" wrap="square" lIns="91440" tIns="45720" rIns="91440" bIns="45720" anchor="t" anchorCtr="0"/>
          <a:p>
            <a:pPr/>
            <a:r>
              <a:rPr lang="en-US" altLang="zh-CN" b="1" dirty="0">
                <a:latin typeface="华文楷体" panose="02010600040101010101" pitchFamily="2" charset="-122"/>
                <a:ea typeface="华文楷体" panose="02010600040101010101" pitchFamily="2" charset="-122"/>
                <a:cs typeface="+mn-cs"/>
              </a:rPr>
              <a:t>7.3.3  </a:t>
            </a:r>
            <a:r>
              <a:rPr lang="zh-CN" altLang="zh-CN" b="1" dirty="0">
                <a:latin typeface="华文楷体" panose="02010600040101010101" pitchFamily="2" charset="-122"/>
                <a:ea typeface="华文楷体" panose="02010600040101010101" pitchFamily="2" charset="-122"/>
                <a:cs typeface="+mn-cs"/>
              </a:rPr>
              <a:t>方法重写</a:t>
            </a:r>
            <a:endParaRPr lang="zh-CN" altLang="zh-CN" b="1" dirty="0">
              <a:latin typeface="华文楷体" panose="02010600040101010101" pitchFamily="2" charset="-122"/>
              <a:ea typeface="华文楷体" panose="02010600040101010101" pitchFamily="2" charset="-122"/>
              <a:cs typeface="+mn-cs"/>
            </a:endParaRPr>
          </a:p>
          <a:p>
            <a:pPr/>
            <a:r>
              <a:rPr lang="zh-CN" altLang="zh-CN" dirty="0">
                <a:latin typeface="华文楷体" panose="02010600040101010101" pitchFamily="2" charset="-122"/>
                <a:ea typeface="华文楷体" panose="02010600040101010101" pitchFamily="2" charset="-122"/>
                <a:cs typeface="+mn-cs"/>
              </a:rPr>
              <a:t>重写必须出现在继承中。它是指当派生类继承了基类的方法之后，如果基类方法的功能不能满足需求，需要对基类中的某些方法进行修改，可以在派生类重写基类的方法，这就是</a:t>
            </a:r>
            <a:r>
              <a:rPr lang="zh-CN" altLang="zh-CN" b="1" dirty="0">
                <a:solidFill>
                  <a:srgbClr val="FF0000"/>
                </a:solidFill>
                <a:latin typeface="华文楷体" panose="02010600040101010101" pitchFamily="2" charset="-122"/>
                <a:ea typeface="华文楷体" panose="02010600040101010101" pitchFamily="2" charset="-122"/>
                <a:cs typeface="+mn-cs"/>
              </a:rPr>
              <a:t>重写</a:t>
            </a:r>
            <a:r>
              <a:rPr lang="zh-CN" altLang="zh-CN" dirty="0">
                <a:latin typeface="华文楷体" panose="02010600040101010101" pitchFamily="2" charset="-122"/>
                <a:ea typeface="华文楷体" panose="02010600040101010101" pitchFamily="2" charset="-122"/>
                <a:cs typeface="+mn-cs"/>
              </a:rPr>
              <a:t>。</a:t>
            </a:r>
            <a:endParaRPr lang="zh-CN" altLang="zh-CN" dirty="0">
              <a:latin typeface="华文楷体" panose="02010600040101010101" pitchFamily="2" charset="-122"/>
              <a:ea typeface="华文楷体" panose="02010600040101010101" pitchFamily="2" charset="-122"/>
              <a:cs typeface="+mn-cs"/>
            </a:endParaRPr>
          </a:p>
          <a:p>
            <a:pPr/>
            <a:endParaRPr lang="zh-CN" altLang="en-US" dirty="0">
              <a:latin typeface="华文楷体" panose="02010600040101010101" pitchFamily="2" charset="-122"/>
              <a:ea typeface="华文楷体" panose="02010600040101010101" pitchFamily="2" charset="-122"/>
              <a:cs typeface="+mn-cs"/>
            </a:endParaRPr>
          </a:p>
        </p:txBody>
      </p:sp>
    </p:spTree>
  </p:cSld>
  <p:clrMapOvr>
    <a:masterClrMapping/>
  </p:clrMapOvr>
  <p:transition advClick="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1"/>
          <p:cNvSpPr>
            <a:spLocks noGrp="1"/>
          </p:cNvSpPr>
          <p:nvPr>
            <p:ph type="title"/>
          </p:nvPr>
        </p:nvSpPr>
        <p:spPr>
          <a:ln/>
        </p:spPr>
        <p:txBody>
          <a:bodyPr vert="horz" wrap="square" lIns="91440" tIns="45720" rIns="91440" bIns="45720" anchor="ctr" anchorCtr="0"/>
          <a:p>
            <a:r>
              <a:rPr lang="en-US" altLang="zh-CN" dirty="0"/>
              <a:t>7.3.3  </a:t>
            </a:r>
            <a:r>
              <a:rPr lang="zh-CN" altLang="en-US" dirty="0"/>
              <a:t>方法重写</a:t>
            </a:r>
            <a:endParaRPr lang="zh-CN" altLang="en-US" dirty="0"/>
          </a:p>
        </p:txBody>
      </p:sp>
      <p:sp>
        <p:nvSpPr>
          <p:cNvPr id="4" name="矩形 3"/>
          <p:cNvSpPr/>
          <p:nvPr/>
        </p:nvSpPr>
        <p:spPr>
          <a:xfrm>
            <a:off x="971550" y="1700213"/>
            <a:ext cx="6985000" cy="4025900"/>
          </a:xfrm>
          <a:prstGeom prst="rect">
            <a:avLst/>
          </a:prstGeom>
          <a:solidFill>
            <a:schemeClr val="tx2">
              <a:lumMod val="20000"/>
              <a:lumOff val="80000"/>
            </a:schemeClr>
          </a:solidFill>
        </p:spPr>
        <p:txBody>
          <a:bodyPr>
            <a:spAutoFit/>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class Animal: 				# </a:t>
            </a:r>
            <a:r>
              <a:rPr kumimoji="0"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定义父类</a:t>
            </a:r>
            <a:endParaRPr kumimoji="0"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def</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run(self):</a:t>
            </a:r>
            <a:endPar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print ('</a:t>
            </a:r>
            <a:r>
              <a:rPr kumimoji="0"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调用父类方法</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endPar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class Cat (Animal): 			# </a:t>
            </a:r>
            <a:r>
              <a:rPr kumimoji="0"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定义子类</a:t>
            </a:r>
            <a:endParaRPr kumimoji="0"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def</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run (self):</a:t>
            </a:r>
            <a:endPar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print ('</a:t>
            </a:r>
            <a:r>
              <a:rPr kumimoji="0"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调用子类方法</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endPar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class Dog (Animal):			# </a:t>
            </a:r>
            <a:r>
              <a:rPr kumimoji="0"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定义子类</a:t>
            </a:r>
            <a:endParaRPr kumimoji="0"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def</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run (self):</a:t>
            </a:r>
            <a:endPar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print ('</a:t>
            </a:r>
            <a:r>
              <a:rPr kumimoji="0"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调用子类方法</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endPar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c = Dog()					# </a:t>
            </a:r>
            <a:r>
              <a:rPr kumimoji="0"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子类实例</a:t>
            </a:r>
            <a:endParaRPr kumimoji="0"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c. run ()					# </a:t>
            </a:r>
            <a:r>
              <a:rPr kumimoji="0"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子类调用重写方法</a:t>
            </a:r>
            <a:endParaRPr kumimoji="0" lang="zh-CN" altLang="en-US"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1"/>
          <p:cNvSpPr>
            <a:spLocks noGrp="1"/>
          </p:cNvSpPr>
          <p:nvPr>
            <p:ph type="title"/>
          </p:nvPr>
        </p:nvSpPr>
        <p:spPr>
          <a:ln/>
        </p:spPr>
        <p:txBody>
          <a:bodyPr vert="horz" wrap="square" lIns="91440" tIns="45720" rIns="91440" bIns="45720" anchor="ctr" anchorCtr="0"/>
          <a:p>
            <a:r>
              <a:rPr lang="en-US" altLang="zh-CN" dirty="0"/>
              <a:t>7.1  </a:t>
            </a:r>
            <a:r>
              <a:rPr lang="zh-CN" altLang="en-US" dirty="0"/>
              <a:t>面向对象程序设计基础</a:t>
            </a:r>
            <a:endParaRPr lang="zh-CN" altLang="en-US" dirty="0"/>
          </a:p>
        </p:txBody>
      </p:sp>
      <p:sp>
        <p:nvSpPr>
          <p:cNvPr id="3075" name="内容占位符 2"/>
          <p:cNvSpPr>
            <a:spLocks noGrp="1"/>
          </p:cNvSpPr>
          <p:nvPr>
            <p:ph idx="1"/>
          </p:nvPr>
        </p:nvSpPr>
        <p:spPr>
          <a:xfrm>
            <a:off x="395288" y="1557338"/>
            <a:ext cx="8569325" cy="4467225"/>
          </a:xfrm>
        </p:spPr>
        <p:txBody>
          <a:bodyPr vert="horz" wrap="square" lIns="91440" tIns="45720" rIns="91440" bIns="45720" numCol="1" anchor="t" anchorCtr="0" compatLnSpc="1"/>
          <a:lstStyle/>
          <a:p>
            <a:pPr marL="0" marR="0" lvl="0" indent="355600" algn="l" defTabSz="914400" rtl="0" eaLnBrk="0" fontAlgn="base" latinLnBrk="0" hangingPunct="0">
              <a:lnSpc>
                <a:spcPct val="100000"/>
              </a:lnSpc>
              <a:spcBef>
                <a:spcPct val="20000"/>
              </a:spcBef>
              <a:spcAft>
                <a:spcPct val="0"/>
              </a:spcAft>
              <a:buClrTx/>
              <a:buSzTx/>
              <a:buFontTx/>
              <a:buNone/>
              <a:defRPr/>
            </a:pPr>
            <a:r>
              <a:rPr kumimoji="0" lang="zh-CN" altLang="zh-CN"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现实生活中的每一个相对独立的事物都可以看做一个对象</a:t>
            </a:r>
            <a:r>
              <a:rPr kumimoji="0" lang="zh-CN" altLang="zh-CN" sz="2400" b="0"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a:t>
            </a:r>
            <a:endParaRPr kumimoji="0" lang="en-US" altLang="zh-CN" sz="2400" b="0"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0" marR="0" lvl="0" indent="355600" algn="l" defTabSz="914400" rtl="0" eaLnBrk="0" fontAlgn="base" latinLnBrk="0" hangingPunct="0">
              <a:lnSpc>
                <a:spcPct val="100000"/>
              </a:lnSpc>
              <a:spcBef>
                <a:spcPct val="20000"/>
              </a:spcBef>
              <a:spcAft>
                <a:spcPct val="0"/>
              </a:spcAft>
              <a:buClrTx/>
              <a:buSzTx/>
              <a:buFontTx/>
              <a:buNone/>
              <a:defRPr/>
            </a:pPr>
            <a:r>
              <a:rPr kumimoji="0" lang="zh-CN" altLang="zh-CN"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例如，一个人，一辆车，一台电脑等。对象是具有某些特性和功能的具体事物的抽象</a:t>
            </a:r>
            <a:r>
              <a:rPr kumimoji="0" lang="zh-CN" altLang="zh-CN" sz="2400" b="0"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a:t>
            </a:r>
            <a:endParaRPr kumimoji="0" lang="en-US" altLang="zh-CN" sz="2400" b="0"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0" marR="0" lvl="0" indent="355600" algn="l" defTabSz="914400" rtl="0" eaLnBrk="0" fontAlgn="base" latinLnBrk="0" hangingPunct="0">
              <a:lnSpc>
                <a:spcPct val="100000"/>
              </a:lnSpc>
              <a:spcBef>
                <a:spcPct val="20000"/>
              </a:spcBef>
              <a:spcAft>
                <a:spcPct val="0"/>
              </a:spcAft>
              <a:buClrTx/>
              <a:buSzTx/>
              <a:buFontTx/>
              <a:buNone/>
              <a:defRPr/>
            </a:pPr>
            <a:r>
              <a:rPr kumimoji="0" lang="zh-CN" altLang="zh-CN"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每个对象都具有描述其特征的</a:t>
            </a:r>
            <a:r>
              <a:rPr kumimoji="0" lang="zh-CN" altLang="zh-CN" sz="2400" b="0" i="0" u="none" strike="noStrike" kern="0" cap="none" spc="0" normalizeH="0" baseline="0" noProof="0" dirty="0">
                <a:ln>
                  <a:noFill/>
                </a:ln>
                <a:solidFill>
                  <a:srgbClr val="FF0000"/>
                </a:solidFill>
                <a:effectLst/>
                <a:uLnTx/>
                <a:uFillTx/>
                <a:latin typeface="华文楷体" panose="02010600040101010101" pitchFamily="2" charset="-122"/>
                <a:ea typeface="华文楷体" panose="02010600040101010101" pitchFamily="2" charset="-122"/>
                <a:cs typeface="+mn-cs"/>
              </a:rPr>
              <a:t>属性</a:t>
            </a:r>
            <a:r>
              <a:rPr kumimoji="0" lang="zh-CN" altLang="zh-CN"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及附属于它的</a:t>
            </a:r>
            <a:r>
              <a:rPr kumimoji="0" lang="zh-CN" altLang="zh-CN" sz="2400" b="0" i="0" u="none" strike="noStrike" kern="0" cap="none" spc="0" normalizeH="0" baseline="0" noProof="0" dirty="0">
                <a:ln>
                  <a:noFill/>
                </a:ln>
                <a:solidFill>
                  <a:srgbClr val="FF0000"/>
                </a:solidFill>
                <a:effectLst/>
                <a:uLnTx/>
                <a:uFillTx/>
                <a:latin typeface="华文楷体" panose="02010600040101010101" pitchFamily="2" charset="-122"/>
                <a:ea typeface="华文楷体" panose="02010600040101010101" pitchFamily="2" charset="-122"/>
                <a:cs typeface="+mn-cs"/>
              </a:rPr>
              <a:t>行为</a:t>
            </a:r>
            <a:r>
              <a:rPr kumimoji="0" lang="zh-CN" altLang="zh-CN" sz="2400" b="0"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a:t>
            </a:r>
            <a:endParaRPr kumimoji="0" lang="zh-CN" altLang="zh-CN" sz="2400" b="0"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0" marR="0" lvl="0" indent="355600" algn="l" defTabSz="914400" rtl="0" eaLnBrk="0" fontAlgn="base" latinLnBrk="0" hangingPunct="0">
              <a:lnSpc>
                <a:spcPct val="100000"/>
              </a:lnSpc>
              <a:spcBef>
                <a:spcPct val="20000"/>
              </a:spcBef>
              <a:spcAft>
                <a:spcPct val="0"/>
              </a:spcAft>
              <a:buClrTx/>
              <a:buSzTx/>
              <a:buFontTx/>
              <a:buNone/>
              <a:defRPr/>
            </a:pPr>
            <a:r>
              <a:rPr kumimoji="0" lang="zh-CN" altLang="zh-CN"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面向对象程序设计是一种计算机编程架构，它具有以下</a:t>
            </a:r>
            <a:r>
              <a:rPr kumimoji="0" lang="en-US" altLang="zh-CN"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3</a:t>
            </a:r>
            <a:r>
              <a:rPr kumimoji="0" lang="zh-CN" altLang="zh-CN"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个基本特性。</a:t>
            </a:r>
            <a:endParaRPr kumimoji="0" lang="zh-CN" altLang="zh-CN"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defRPr/>
            </a:pPr>
            <a:r>
              <a:rPr kumimoji="0" lang="zh-CN" altLang="zh-CN"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a:t>
            </a:r>
            <a:r>
              <a:rPr kumimoji="0" lang="en-US" altLang="zh-CN"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1</a:t>
            </a:r>
            <a:r>
              <a:rPr kumimoji="0" lang="zh-CN" altLang="zh-CN"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）封装性（</a:t>
            </a:r>
            <a:r>
              <a:rPr kumimoji="0" lang="en-US" altLang="zh-CN"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Encapsulation</a:t>
            </a:r>
            <a:r>
              <a:rPr kumimoji="0" lang="zh-CN" altLang="zh-CN" sz="2400" b="0"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a:t>
            </a:r>
            <a:r>
              <a:rPr kumimoji="0" lang="en-US" altLang="zh-CN" sz="2400" b="0" i="0" u="none" strike="noStrike" kern="0" cap="none" spc="0" normalizeH="0" baseline="0" noProof="0" smtClean="0">
                <a:ln>
                  <a:noFill/>
                </a:ln>
                <a:solidFill>
                  <a:schemeClr val="tx1"/>
                </a:solidFill>
                <a:effectLst/>
                <a:uLnTx/>
                <a:uFillTx/>
                <a:latin typeface="华文楷体" panose="02010600040101010101" pitchFamily="2" charset="-122"/>
                <a:ea typeface="华文楷体" panose="02010600040101010101" pitchFamily="2" charset="-122"/>
                <a:cs typeface="+mn-cs"/>
              </a:rPr>
              <a:t> </a:t>
            </a:r>
            <a:endParaRPr kumimoji="0" lang="en-US" altLang="zh-CN" sz="2400" b="0"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defRPr/>
            </a:pPr>
            <a:r>
              <a:rPr kumimoji="0" lang="zh-CN" altLang="zh-CN" sz="2400" b="0"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a:t>
            </a:r>
            <a:r>
              <a:rPr kumimoji="0" lang="en-US" altLang="zh-CN"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2</a:t>
            </a:r>
            <a:r>
              <a:rPr kumimoji="0" lang="zh-CN" altLang="zh-CN"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）继承性（</a:t>
            </a:r>
            <a:r>
              <a:rPr kumimoji="0" lang="en-US" altLang="zh-CN"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Inheritance</a:t>
            </a:r>
            <a:r>
              <a:rPr kumimoji="0" lang="zh-CN" altLang="zh-CN" sz="2400" b="0"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a:t>
            </a:r>
            <a:endParaRPr kumimoji="0" lang="en-US" altLang="zh-CN" sz="2400" b="0"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defRPr/>
            </a:pPr>
            <a:r>
              <a:rPr kumimoji="0" lang="zh-CN" altLang="zh-CN" sz="2400" b="0"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a:t>
            </a:r>
            <a:r>
              <a:rPr kumimoji="0" lang="en-US" altLang="zh-CN"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3</a:t>
            </a:r>
            <a:r>
              <a:rPr kumimoji="0" lang="zh-CN" altLang="zh-CN"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）多态性（</a:t>
            </a:r>
            <a:r>
              <a:rPr kumimoji="0" lang="en-US" altLang="zh-CN"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Polymorphism</a:t>
            </a:r>
            <a:r>
              <a:rPr kumimoji="0" lang="zh-CN" altLang="zh-CN" sz="2400" b="0"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a:t>
            </a:r>
            <a:endParaRPr kumimoji="0" lang="en-US" altLang="zh-CN" sz="2400" b="0"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zh-CN" sz="2400" b="0"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endParaRPr>
          </a:p>
        </p:txBody>
      </p:sp>
      <p:pic>
        <p:nvPicPr>
          <p:cNvPr id="3076" name="图片 1"/>
          <p:cNvPicPr>
            <a:picLocks noChangeAspect="1"/>
          </p:cNvPicPr>
          <p:nvPr/>
        </p:nvPicPr>
        <p:blipFill>
          <a:blip r:embed="rId1"/>
          <a:stretch>
            <a:fillRect/>
          </a:stretch>
        </p:blipFill>
        <p:spPr>
          <a:xfrm>
            <a:off x="7812088" y="149225"/>
            <a:ext cx="917575" cy="1377950"/>
          </a:xfrm>
          <a:prstGeom prst="rect">
            <a:avLst/>
          </a:prstGeom>
          <a:noFill/>
          <a:ln w="9525">
            <a:noFill/>
          </a:ln>
        </p:spPr>
      </p:pic>
    </p:spTree>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1"/>
          <p:cNvSpPr>
            <a:spLocks noGrp="1"/>
          </p:cNvSpPr>
          <p:nvPr>
            <p:ph type="title"/>
          </p:nvPr>
        </p:nvSpPr>
        <p:spPr>
          <a:ln/>
        </p:spPr>
        <p:txBody>
          <a:bodyPr vert="horz" wrap="square" lIns="91440" tIns="45720" rIns="91440" bIns="45720" anchor="ctr" anchorCtr="0"/>
          <a:p>
            <a:r>
              <a:rPr lang="en-US" altLang="zh-CN" dirty="0"/>
              <a:t>7.3.4  </a:t>
            </a:r>
            <a:r>
              <a:rPr lang="zh-CN" altLang="en-US" dirty="0"/>
              <a:t>多态</a:t>
            </a:r>
            <a:br>
              <a:rPr lang="zh-CN" altLang="en-US" dirty="0"/>
            </a:br>
            <a:endParaRPr lang="zh-CN" altLang="en-US" dirty="0"/>
          </a:p>
        </p:txBody>
      </p:sp>
      <p:sp>
        <p:nvSpPr>
          <p:cNvPr id="21507" name="内容占位符 2"/>
          <p:cNvSpPr>
            <a:spLocks noGrp="1"/>
          </p:cNvSpPr>
          <p:nvPr>
            <p:ph idx="1"/>
          </p:nvPr>
        </p:nvSpPr>
        <p:spPr>
          <a:xfrm>
            <a:off x="498475" y="1484313"/>
            <a:ext cx="8497888" cy="4467225"/>
          </a:xfrm>
          <a:ln/>
        </p:spPr>
        <p:txBody>
          <a:bodyPr vert="horz" wrap="square" lIns="91440" tIns="45720" rIns="91440" bIns="45720" anchor="t" anchorCtr="0"/>
          <a:p>
            <a:pPr/>
            <a:r>
              <a:rPr lang="zh-CN" altLang="zh-CN" dirty="0">
                <a:latin typeface="华文楷体" panose="02010600040101010101" pitchFamily="2" charset="-122"/>
                <a:ea typeface="华文楷体" panose="02010600040101010101" pitchFamily="2" charset="-122"/>
                <a:cs typeface="+mn-cs"/>
              </a:rPr>
              <a:t>多态的好处就是，当我们需要传入</a:t>
            </a:r>
            <a:r>
              <a:rPr lang="en-US" altLang="zh-CN" dirty="0">
                <a:latin typeface="华文楷体" panose="02010600040101010101" pitchFamily="2" charset="-122"/>
                <a:ea typeface="华文楷体" panose="02010600040101010101" pitchFamily="2" charset="-122"/>
                <a:cs typeface="+mn-cs"/>
              </a:rPr>
              <a:t>Dog</a:t>
            </a:r>
            <a:r>
              <a:rPr lang="zh-CN" altLang="zh-CN" dirty="0">
                <a:latin typeface="华文楷体" panose="02010600040101010101" pitchFamily="2" charset="-122"/>
                <a:ea typeface="华文楷体" panose="02010600040101010101" pitchFamily="2" charset="-122"/>
                <a:cs typeface="+mn-cs"/>
              </a:rPr>
              <a:t>、</a:t>
            </a:r>
            <a:r>
              <a:rPr lang="en-US" altLang="zh-CN" dirty="0">
                <a:latin typeface="华文楷体" panose="02010600040101010101" pitchFamily="2" charset="-122"/>
                <a:ea typeface="华文楷体" panose="02010600040101010101" pitchFamily="2" charset="-122"/>
                <a:cs typeface="+mn-cs"/>
              </a:rPr>
              <a:t>Cat</a:t>
            </a:r>
            <a:r>
              <a:rPr lang="zh-CN" altLang="zh-CN" dirty="0">
                <a:latin typeface="华文楷体" panose="02010600040101010101" pitchFamily="2" charset="-122"/>
                <a:ea typeface="华文楷体" panose="02010600040101010101" pitchFamily="2" charset="-122"/>
                <a:cs typeface="+mn-cs"/>
              </a:rPr>
              <a:t>、</a:t>
            </a:r>
            <a:r>
              <a:rPr lang="en-US" altLang="zh-CN" dirty="0">
                <a:latin typeface="华文楷体" panose="02010600040101010101" pitchFamily="2" charset="-122"/>
                <a:ea typeface="华文楷体" panose="02010600040101010101" pitchFamily="2" charset="-122"/>
                <a:cs typeface="+mn-cs"/>
              </a:rPr>
              <a:t>Tortoise</a:t>
            </a:r>
            <a:r>
              <a:rPr lang="zh-CN" altLang="zh-CN" dirty="0">
                <a:latin typeface="华文楷体" panose="02010600040101010101" pitchFamily="2" charset="-122"/>
                <a:ea typeface="华文楷体" panose="02010600040101010101" pitchFamily="2" charset="-122"/>
                <a:cs typeface="+mn-cs"/>
              </a:rPr>
              <a:t>……时，我们只需要接收</a:t>
            </a:r>
            <a:r>
              <a:rPr lang="en-US" altLang="zh-CN" dirty="0">
                <a:latin typeface="华文楷体" panose="02010600040101010101" pitchFamily="2" charset="-122"/>
                <a:ea typeface="华文楷体" panose="02010600040101010101" pitchFamily="2" charset="-122"/>
                <a:cs typeface="+mn-cs"/>
              </a:rPr>
              <a:t>Animal</a:t>
            </a:r>
            <a:r>
              <a:rPr lang="zh-CN" altLang="zh-CN" dirty="0">
                <a:latin typeface="华文楷体" panose="02010600040101010101" pitchFamily="2" charset="-122"/>
                <a:ea typeface="华文楷体" panose="02010600040101010101" pitchFamily="2" charset="-122"/>
                <a:cs typeface="+mn-cs"/>
              </a:rPr>
              <a:t>类型就可以了，因为</a:t>
            </a:r>
            <a:r>
              <a:rPr lang="en-US" altLang="zh-CN" dirty="0">
                <a:latin typeface="华文楷体" panose="02010600040101010101" pitchFamily="2" charset="-122"/>
                <a:ea typeface="华文楷体" panose="02010600040101010101" pitchFamily="2" charset="-122"/>
                <a:cs typeface="+mn-cs"/>
              </a:rPr>
              <a:t>Dog</a:t>
            </a:r>
            <a:r>
              <a:rPr lang="zh-CN" altLang="zh-CN" dirty="0">
                <a:latin typeface="华文楷体" panose="02010600040101010101" pitchFamily="2" charset="-122"/>
                <a:ea typeface="华文楷体" panose="02010600040101010101" pitchFamily="2" charset="-122"/>
                <a:cs typeface="+mn-cs"/>
              </a:rPr>
              <a:t>、</a:t>
            </a:r>
            <a:r>
              <a:rPr lang="en-US" altLang="zh-CN" dirty="0">
                <a:latin typeface="华文楷体" panose="02010600040101010101" pitchFamily="2" charset="-122"/>
                <a:ea typeface="华文楷体" panose="02010600040101010101" pitchFamily="2" charset="-122"/>
                <a:cs typeface="+mn-cs"/>
              </a:rPr>
              <a:t>Cat</a:t>
            </a:r>
            <a:r>
              <a:rPr lang="zh-CN" altLang="zh-CN" dirty="0">
                <a:latin typeface="华文楷体" panose="02010600040101010101" pitchFamily="2" charset="-122"/>
                <a:ea typeface="华文楷体" panose="02010600040101010101" pitchFamily="2" charset="-122"/>
                <a:cs typeface="+mn-cs"/>
              </a:rPr>
              <a:t>、</a:t>
            </a:r>
            <a:r>
              <a:rPr lang="en-US" altLang="zh-CN" dirty="0">
                <a:latin typeface="华文楷体" panose="02010600040101010101" pitchFamily="2" charset="-122"/>
                <a:ea typeface="华文楷体" panose="02010600040101010101" pitchFamily="2" charset="-122"/>
                <a:cs typeface="+mn-cs"/>
              </a:rPr>
              <a:t>Tortoise</a:t>
            </a:r>
            <a:r>
              <a:rPr lang="zh-CN" altLang="zh-CN" dirty="0">
                <a:latin typeface="华文楷体" panose="02010600040101010101" pitchFamily="2" charset="-122"/>
                <a:ea typeface="华文楷体" panose="02010600040101010101" pitchFamily="2" charset="-122"/>
                <a:cs typeface="+mn-cs"/>
              </a:rPr>
              <a:t>……都是</a:t>
            </a:r>
            <a:r>
              <a:rPr lang="en-US" altLang="zh-CN" dirty="0">
                <a:latin typeface="华文楷体" panose="02010600040101010101" pitchFamily="2" charset="-122"/>
                <a:ea typeface="华文楷体" panose="02010600040101010101" pitchFamily="2" charset="-122"/>
                <a:cs typeface="+mn-cs"/>
              </a:rPr>
              <a:t>Animal</a:t>
            </a:r>
            <a:r>
              <a:rPr lang="zh-CN" altLang="zh-CN" dirty="0">
                <a:latin typeface="华文楷体" panose="02010600040101010101" pitchFamily="2" charset="-122"/>
                <a:ea typeface="华文楷体" panose="02010600040101010101" pitchFamily="2" charset="-122"/>
                <a:cs typeface="+mn-cs"/>
              </a:rPr>
              <a:t>类型，然后，按照</a:t>
            </a:r>
            <a:r>
              <a:rPr lang="en-US" altLang="zh-CN" dirty="0">
                <a:latin typeface="华文楷体" panose="02010600040101010101" pitchFamily="2" charset="-122"/>
                <a:ea typeface="华文楷体" panose="02010600040101010101" pitchFamily="2" charset="-122"/>
                <a:cs typeface="+mn-cs"/>
              </a:rPr>
              <a:t>Animal</a:t>
            </a:r>
            <a:r>
              <a:rPr lang="zh-CN" altLang="zh-CN" dirty="0">
                <a:latin typeface="华文楷体" panose="02010600040101010101" pitchFamily="2" charset="-122"/>
                <a:ea typeface="华文楷体" panose="02010600040101010101" pitchFamily="2" charset="-122"/>
                <a:cs typeface="+mn-cs"/>
              </a:rPr>
              <a:t>类型进行操作即可。由于</a:t>
            </a:r>
            <a:r>
              <a:rPr lang="en-US" altLang="zh-CN" dirty="0">
                <a:latin typeface="华文楷体" panose="02010600040101010101" pitchFamily="2" charset="-122"/>
                <a:ea typeface="华文楷体" panose="02010600040101010101" pitchFamily="2" charset="-122"/>
                <a:cs typeface="+mn-cs"/>
              </a:rPr>
              <a:t>Animal</a:t>
            </a:r>
            <a:r>
              <a:rPr lang="zh-CN" altLang="zh-CN" dirty="0">
                <a:latin typeface="华文楷体" panose="02010600040101010101" pitchFamily="2" charset="-122"/>
                <a:ea typeface="华文楷体" panose="02010600040101010101" pitchFamily="2" charset="-122"/>
                <a:cs typeface="+mn-cs"/>
              </a:rPr>
              <a:t>类型有</a:t>
            </a:r>
            <a:r>
              <a:rPr lang="en-US" altLang="zh-CN" dirty="0">
                <a:latin typeface="华文楷体" panose="02010600040101010101" pitchFamily="2" charset="-122"/>
                <a:ea typeface="华文楷体" panose="02010600040101010101" pitchFamily="2" charset="-122"/>
                <a:cs typeface="+mn-cs"/>
              </a:rPr>
              <a:t>run()</a:t>
            </a:r>
            <a:r>
              <a:rPr lang="zh-CN" altLang="zh-CN" dirty="0">
                <a:latin typeface="华文楷体" panose="02010600040101010101" pitchFamily="2" charset="-122"/>
                <a:ea typeface="华文楷体" panose="02010600040101010101" pitchFamily="2" charset="-122"/>
                <a:cs typeface="+mn-cs"/>
              </a:rPr>
              <a:t>方法，因此，传入的任意类型，只要是</a:t>
            </a:r>
            <a:r>
              <a:rPr lang="en-US" altLang="zh-CN" dirty="0">
                <a:latin typeface="华文楷体" panose="02010600040101010101" pitchFamily="2" charset="-122"/>
                <a:ea typeface="华文楷体" panose="02010600040101010101" pitchFamily="2" charset="-122"/>
                <a:cs typeface="+mn-cs"/>
              </a:rPr>
              <a:t>Animal</a:t>
            </a:r>
            <a:r>
              <a:rPr lang="zh-CN" altLang="zh-CN" dirty="0">
                <a:latin typeface="华文楷体" panose="02010600040101010101" pitchFamily="2" charset="-122"/>
                <a:ea typeface="华文楷体" panose="02010600040101010101" pitchFamily="2" charset="-122"/>
                <a:cs typeface="+mn-cs"/>
              </a:rPr>
              <a:t>类或者子类，就会自动调用实际类型的</a:t>
            </a:r>
            <a:r>
              <a:rPr lang="en-US" altLang="zh-CN" dirty="0">
                <a:latin typeface="华文楷体" panose="02010600040101010101" pitchFamily="2" charset="-122"/>
                <a:ea typeface="华文楷体" panose="02010600040101010101" pitchFamily="2" charset="-122"/>
                <a:cs typeface="+mn-cs"/>
              </a:rPr>
              <a:t>run()</a:t>
            </a:r>
            <a:r>
              <a:rPr lang="zh-CN" altLang="zh-CN" dirty="0">
                <a:latin typeface="华文楷体" panose="02010600040101010101" pitchFamily="2" charset="-122"/>
                <a:ea typeface="华文楷体" panose="02010600040101010101" pitchFamily="2" charset="-122"/>
                <a:cs typeface="+mn-cs"/>
              </a:rPr>
              <a:t>方法，这就是多态的意思。</a:t>
            </a:r>
            <a:endParaRPr lang="zh-CN" altLang="zh-CN" dirty="0">
              <a:latin typeface="华文楷体" panose="02010600040101010101" pitchFamily="2" charset="-122"/>
              <a:ea typeface="华文楷体" panose="02010600040101010101" pitchFamily="2" charset="-122"/>
              <a:cs typeface="+mn-cs"/>
            </a:endParaRPr>
          </a:p>
          <a:p>
            <a:pPr/>
            <a:endParaRPr lang="zh-CN" altLang="en-US" dirty="0">
              <a:latin typeface="华文楷体" panose="02010600040101010101" pitchFamily="2" charset="-122"/>
              <a:ea typeface="华文楷体" panose="02010600040101010101" pitchFamily="2" charset="-122"/>
              <a:cs typeface="+mn-cs"/>
            </a:endParaRPr>
          </a:p>
        </p:txBody>
      </p:sp>
      <p:sp>
        <p:nvSpPr>
          <p:cNvPr id="21508" name="矩形 1"/>
          <p:cNvSpPr/>
          <p:nvPr/>
        </p:nvSpPr>
        <p:spPr>
          <a:xfrm>
            <a:off x="3441700" y="4076700"/>
            <a:ext cx="1108075" cy="369888"/>
          </a:xfrm>
          <a:prstGeom prst="rect">
            <a:avLst/>
          </a:prstGeom>
          <a:noFill/>
          <a:ln w="38100" cap="flat" cmpd="sng">
            <a:solidFill>
              <a:schemeClr val="accent1"/>
            </a:solidFill>
            <a:prstDash val="solid"/>
            <a:miter/>
            <a:headEnd type="none" w="med" len="med"/>
            <a:tailEnd type="none" w="med" len="med"/>
          </a:ln>
        </p:spPr>
        <p:txBody>
          <a:bodyPr wrap="none">
            <a:spAutoFit/>
          </a:bodyPr>
          <a:p>
            <a:pPr>
              <a:buNone/>
            </a:pPr>
            <a:r>
              <a:rPr lang="en-US" altLang="zh-CN" sz="1800" dirty="0">
                <a:latin typeface="Times New Roman" panose="02020603050405020304" pitchFamily="18" charset="0"/>
              </a:rPr>
              <a:t>Animal</a:t>
            </a:r>
            <a:r>
              <a:rPr lang="zh-CN" altLang="zh-CN" sz="1800" dirty="0">
                <a:latin typeface="Times New Roman" panose="02020603050405020304" pitchFamily="18" charset="0"/>
              </a:rPr>
              <a:t>类</a:t>
            </a:r>
            <a:endParaRPr lang="zh-CN" altLang="en-US" sz="1800" dirty="0">
              <a:latin typeface="Times New Roman" panose="02020603050405020304" pitchFamily="18" charset="0"/>
            </a:endParaRPr>
          </a:p>
        </p:txBody>
      </p:sp>
      <p:sp>
        <p:nvSpPr>
          <p:cNvPr id="21509" name="矩形 7"/>
          <p:cNvSpPr/>
          <p:nvPr/>
        </p:nvSpPr>
        <p:spPr>
          <a:xfrm>
            <a:off x="1546225" y="5130800"/>
            <a:ext cx="812800" cy="369888"/>
          </a:xfrm>
          <a:prstGeom prst="rect">
            <a:avLst/>
          </a:prstGeom>
          <a:noFill/>
          <a:ln w="38100" cap="flat" cmpd="sng">
            <a:solidFill>
              <a:schemeClr val="accent1"/>
            </a:solidFill>
            <a:prstDash val="solid"/>
            <a:miter/>
            <a:headEnd type="none" w="med" len="med"/>
            <a:tailEnd type="none" w="med" len="med"/>
          </a:ln>
        </p:spPr>
        <p:txBody>
          <a:bodyPr wrap="none">
            <a:spAutoFit/>
          </a:bodyPr>
          <a:p>
            <a:pPr>
              <a:buNone/>
            </a:pPr>
            <a:r>
              <a:rPr lang="en-US" altLang="zh-CN" sz="1800" dirty="0">
                <a:latin typeface="Times New Roman" panose="02020603050405020304" pitchFamily="18" charset="0"/>
              </a:rPr>
              <a:t>Dog</a:t>
            </a:r>
            <a:r>
              <a:rPr lang="zh-CN" altLang="en-US" sz="1800" dirty="0">
                <a:latin typeface="Times New Roman" panose="02020603050405020304" pitchFamily="18" charset="0"/>
              </a:rPr>
              <a:t>类</a:t>
            </a:r>
            <a:endParaRPr lang="zh-CN" altLang="en-US" sz="1800" dirty="0">
              <a:latin typeface="Times New Roman" panose="02020603050405020304" pitchFamily="18" charset="0"/>
            </a:endParaRPr>
          </a:p>
        </p:txBody>
      </p:sp>
      <p:sp>
        <p:nvSpPr>
          <p:cNvPr id="21510" name="矩形 8"/>
          <p:cNvSpPr/>
          <p:nvPr/>
        </p:nvSpPr>
        <p:spPr>
          <a:xfrm>
            <a:off x="3813175" y="5130800"/>
            <a:ext cx="736600" cy="369888"/>
          </a:xfrm>
          <a:prstGeom prst="rect">
            <a:avLst/>
          </a:prstGeom>
          <a:noFill/>
          <a:ln w="38100" cap="flat" cmpd="sng">
            <a:solidFill>
              <a:schemeClr val="accent1"/>
            </a:solidFill>
            <a:prstDash val="solid"/>
            <a:miter/>
            <a:headEnd type="none" w="med" len="med"/>
            <a:tailEnd type="none" w="med" len="med"/>
          </a:ln>
        </p:spPr>
        <p:txBody>
          <a:bodyPr wrap="none">
            <a:spAutoFit/>
          </a:bodyPr>
          <a:p>
            <a:pPr>
              <a:buNone/>
            </a:pPr>
            <a:r>
              <a:rPr lang="en-US" altLang="zh-CN" sz="1800" dirty="0">
                <a:latin typeface="Times New Roman" panose="02020603050405020304" pitchFamily="18" charset="0"/>
              </a:rPr>
              <a:t>Cat</a:t>
            </a:r>
            <a:r>
              <a:rPr lang="zh-CN" altLang="zh-CN" sz="1800" dirty="0">
                <a:latin typeface="Times New Roman" panose="02020603050405020304" pitchFamily="18" charset="0"/>
              </a:rPr>
              <a:t>类</a:t>
            </a:r>
            <a:endParaRPr lang="zh-CN" altLang="en-US" sz="1800" dirty="0">
              <a:latin typeface="Times New Roman" panose="02020603050405020304" pitchFamily="18" charset="0"/>
            </a:endParaRPr>
          </a:p>
        </p:txBody>
      </p:sp>
      <p:sp>
        <p:nvSpPr>
          <p:cNvPr id="21511" name="矩形 9"/>
          <p:cNvSpPr/>
          <p:nvPr/>
        </p:nvSpPr>
        <p:spPr>
          <a:xfrm>
            <a:off x="6156325" y="5126038"/>
            <a:ext cx="1168400" cy="369887"/>
          </a:xfrm>
          <a:prstGeom prst="rect">
            <a:avLst/>
          </a:prstGeom>
          <a:noFill/>
          <a:ln w="38100" cap="flat" cmpd="sng">
            <a:solidFill>
              <a:schemeClr val="accent1"/>
            </a:solidFill>
            <a:prstDash val="solid"/>
            <a:miter/>
            <a:headEnd type="none" w="med" len="med"/>
            <a:tailEnd type="none" w="med" len="med"/>
          </a:ln>
        </p:spPr>
        <p:txBody>
          <a:bodyPr wrap="none">
            <a:spAutoFit/>
          </a:bodyPr>
          <a:p>
            <a:pPr>
              <a:buNone/>
            </a:pPr>
            <a:r>
              <a:rPr lang="en-US" altLang="zh-CN" sz="1800" dirty="0">
                <a:latin typeface="Times New Roman" panose="02020603050405020304" pitchFamily="18" charset="0"/>
              </a:rPr>
              <a:t>Tortoise</a:t>
            </a:r>
            <a:r>
              <a:rPr lang="zh-CN" altLang="zh-CN" sz="1800" dirty="0">
                <a:latin typeface="Times New Roman" panose="02020603050405020304" pitchFamily="18" charset="0"/>
              </a:rPr>
              <a:t>类</a:t>
            </a:r>
            <a:endParaRPr lang="zh-CN" altLang="en-US" sz="1800" dirty="0">
              <a:latin typeface="Times New Roman" panose="02020603050405020304" pitchFamily="18" charset="0"/>
            </a:endParaRPr>
          </a:p>
        </p:txBody>
      </p:sp>
      <p:cxnSp>
        <p:nvCxnSpPr>
          <p:cNvPr id="21512" name="直接箭头连接符 6"/>
          <p:cNvCxnSpPr>
            <a:stCxn id="21509" idx="0"/>
          </p:cNvCxnSpPr>
          <p:nvPr/>
        </p:nvCxnSpPr>
        <p:spPr>
          <a:xfrm flipV="1">
            <a:off x="1952625" y="4446588"/>
            <a:ext cx="1611313" cy="684212"/>
          </a:xfrm>
          <a:prstGeom prst="straightConnector1">
            <a:avLst/>
          </a:prstGeom>
          <a:ln w="9525" cap="flat" cmpd="sng">
            <a:solidFill>
              <a:schemeClr val="tx1"/>
            </a:solidFill>
            <a:prstDash val="solid"/>
            <a:headEnd type="none" w="med" len="med"/>
            <a:tailEnd type="arrow" w="med" len="med"/>
          </a:ln>
        </p:spPr>
      </p:cxnSp>
      <p:cxnSp>
        <p:nvCxnSpPr>
          <p:cNvPr id="21513" name="直接箭头连接符 11"/>
          <p:cNvCxnSpPr>
            <a:stCxn id="21510" idx="0"/>
          </p:cNvCxnSpPr>
          <p:nvPr/>
        </p:nvCxnSpPr>
        <p:spPr>
          <a:xfrm flipH="1" flipV="1">
            <a:off x="4181475" y="4446588"/>
            <a:ext cx="0" cy="684212"/>
          </a:xfrm>
          <a:prstGeom prst="straightConnector1">
            <a:avLst/>
          </a:prstGeom>
          <a:ln w="9525" cap="flat" cmpd="sng">
            <a:solidFill>
              <a:schemeClr val="tx1"/>
            </a:solidFill>
            <a:prstDash val="solid"/>
            <a:headEnd type="none" w="med" len="med"/>
            <a:tailEnd type="arrow" w="med" len="med"/>
          </a:ln>
        </p:spPr>
      </p:cxnSp>
      <p:cxnSp>
        <p:nvCxnSpPr>
          <p:cNvPr id="21514" name="直接箭头连接符 13"/>
          <p:cNvCxnSpPr>
            <a:stCxn id="21511" idx="0"/>
          </p:cNvCxnSpPr>
          <p:nvPr/>
        </p:nvCxnSpPr>
        <p:spPr>
          <a:xfrm flipH="1" flipV="1">
            <a:off x="4549775" y="4446588"/>
            <a:ext cx="2190750" cy="679450"/>
          </a:xfrm>
          <a:prstGeom prst="straightConnector1">
            <a:avLst/>
          </a:prstGeom>
          <a:ln w="9525" cap="flat" cmpd="sng">
            <a:solidFill>
              <a:schemeClr val="tx1"/>
            </a:solidFill>
            <a:prstDash val="solid"/>
            <a:headEnd type="none" w="med" len="med"/>
            <a:tailEnd type="arrow" w="med" len="med"/>
          </a:ln>
        </p:spPr>
      </p:cxnSp>
    </p:spTree>
  </p:cSld>
  <p:clrMapOvr>
    <a:masterClrMapping/>
  </p:clrMapOvr>
  <p:transition advClick="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1"/>
          <p:cNvSpPr>
            <a:spLocks noGrp="1"/>
          </p:cNvSpPr>
          <p:nvPr>
            <p:ph type="title"/>
          </p:nvPr>
        </p:nvSpPr>
        <p:spPr>
          <a:ln/>
        </p:spPr>
        <p:txBody>
          <a:bodyPr vert="horz" wrap="square" lIns="91440" tIns="45720" rIns="91440" bIns="45720" anchor="ctr" anchorCtr="0"/>
          <a:p>
            <a:r>
              <a:rPr lang="en-US" altLang="zh-CN" dirty="0"/>
              <a:t>7.3.5  </a:t>
            </a:r>
            <a:r>
              <a:rPr lang="zh-CN" altLang="en-US" dirty="0"/>
              <a:t>运算符重载</a:t>
            </a:r>
            <a:endParaRPr lang="zh-CN" altLang="en-US" dirty="0"/>
          </a:p>
        </p:txBody>
      </p:sp>
      <p:sp>
        <p:nvSpPr>
          <p:cNvPr id="22531" name="内容占位符 2"/>
          <p:cNvSpPr>
            <a:spLocks noGrp="1"/>
          </p:cNvSpPr>
          <p:nvPr>
            <p:ph idx="1"/>
          </p:nvPr>
        </p:nvSpPr>
        <p:spPr>
          <a:ln/>
        </p:spPr>
        <p:txBody>
          <a:bodyPr vert="horz" wrap="square" lIns="91440" tIns="45720" rIns="91440" bIns="45720" anchor="t" anchorCtr="0"/>
          <a:p>
            <a:pPr/>
            <a:r>
              <a:rPr lang="zh-CN" altLang="zh-CN" dirty="0">
                <a:latin typeface="华文楷体" panose="02010600040101010101" pitchFamily="2" charset="-122"/>
                <a:ea typeface="华文楷体" panose="02010600040101010101" pitchFamily="2" charset="-122"/>
                <a:cs typeface="+mn-cs"/>
              </a:rPr>
              <a:t>在</a:t>
            </a:r>
            <a:r>
              <a:rPr lang="en-US" altLang="zh-CN" dirty="0">
                <a:latin typeface="华文楷体" panose="02010600040101010101" pitchFamily="2" charset="-122"/>
                <a:ea typeface="华文楷体" panose="02010600040101010101" pitchFamily="2" charset="-122"/>
                <a:cs typeface="+mn-cs"/>
              </a:rPr>
              <a:t>Python</a:t>
            </a:r>
            <a:r>
              <a:rPr lang="zh-CN" altLang="zh-CN" dirty="0">
                <a:latin typeface="华文楷体" panose="02010600040101010101" pitchFamily="2" charset="-122"/>
                <a:ea typeface="华文楷体" panose="02010600040101010101" pitchFamily="2" charset="-122"/>
                <a:cs typeface="+mn-cs"/>
              </a:rPr>
              <a:t>中可以通过运算符重载来实现对象之间的运算。</a:t>
            </a:r>
            <a:r>
              <a:rPr lang="en-US" altLang="zh-CN" dirty="0">
                <a:latin typeface="华文楷体" panose="02010600040101010101" pitchFamily="2" charset="-122"/>
                <a:ea typeface="华文楷体" panose="02010600040101010101" pitchFamily="2" charset="-122"/>
                <a:cs typeface="+mn-cs"/>
              </a:rPr>
              <a:t>Python</a:t>
            </a:r>
            <a:r>
              <a:rPr lang="zh-CN" altLang="zh-CN" dirty="0">
                <a:latin typeface="华文楷体" panose="02010600040101010101" pitchFamily="2" charset="-122"/>
                <a:ea typeface="华文楷体" panose="02010600040101010101" pitchFamily="2" charset="-122"/>
                <a:cs typeface="+mn-cs"/>
              </a:rPr>
              <a:t>把运算符与类的方法关联起来，每个运算符对应一个函数，因此重载运算符就是实现函数。常用的运算符与函数方法的对应关系如表</a:t>
            </a:r>
            <a:r>
              <a:rPr lang="en-US" altLang="zh-CN" dirty="0">
                <a:latin typeface="华文楷体" panose="02010600040101010101" pitchFamily="2" charset="-122"/>
                <a:ea typeface="华文楷体" panose="02010600040101010101" pitchFamily="2" charset="-122"/>
                <a:cs typeface="+mn-cs"/>
              </a:rPr>
              <a:t>7</a:t>
            </a:r>
            <a:r>
              <a:rPr lang="en-US" altLang="zh-CN" dirty="0">
                <a:latin typeface="华文楷体" panose="02010600040101010101" pitchFamily="2" charset="-122"/>
                <a:ea typeface="华文楷体" panose="02010600040101010101" pitchFamily="2" charset="-122"/>
                <a:cs typeface="+mn-cs"/>
              </a:rPr>
              <a:t>-1</a:t>
            </a:r>
            <a:r>
              <a:rPr lang="zh-CN" altLang="zh-CN" dirty="0">
                <a:latin typeface="华文楷体" panose="02010600040101010101" pitchFamily="2" charset="-122"/>
                <a:ea typeface="华文楷体" panose="02010600040101010101" pitchFamily="2" charset="-122"/>
                <a:cs typeface="+mn-cs"/>
              </a:rPr>
              <a:t>所示。</a:t>
            </a:r>
            <a:endParaRPr lang="zh-CN" altLang="zh-CN" dirty="0">
              <a:latin typeface="华文楷体" panose="02010600040101010101" pitchFamily="2" charset="-122"/>
              <a:ea typeface="华文楷体" panose="02010600040101010101" pitchFamily="2" charset="-122"/>
              <a:cs typeface="+mn-cs"/>
            </a:endParaRPr>
          </a:p>
          <a:p>
            <a:pPr/>
            <a:endParaRPr lang="zh-CN" altLang="en-US" dirty="0">
              <a:latin typeface="华文楷体" panose="02010600040101010101" pitchFamily="2" charset="-122"/>
              <a:ea typeface="华文楷体" panose="02010600040101010101" pitchFamily="2" charset="-122"/>
              <a:cs typeface="+mn-cs"/>
            </a:endParaRPr>
          </a:p>
        </p:txBody>
      </p:sp>
      <p:pic>
        <p:nvPicPr>
          <p:cNvPr id="22532" name="Picture 4"/>
          <p:cNvPicPr>
            <a:picLocks noChangeAspect="1"/>
          </p:cNvPicPr>
          <p:nvPr>
            <p:custDataLst>
              <p:tags r:id="rId1"/>
            </p:custDataLst>
          </p:nvPr>
        </p:nvPicPr>
        <p:blipFill>
          <a:blip r:embed="rId2"/>
          <a:stretch>
            <a:fillRect/>
          </a:stretch>
        </p:blipFill>
        <p:spPr>
          <a:xfrm>
            <a:off x="1187450" y="3225800"/>
            <a:ext cx="6789738" cy="2924175"/>
          </a:xfrm>
          <a:prstGeom prst="rect">
            <a:avLst/>
          </a:prstGeom>
          <a:noFill/>
          <a:ln w="9525">
            <a:noFill/>
          </a:ln>
        </p:spPr>
      </p:pic>
    </p:spTree>
  </p:cSld>
  <p:clrMapOvr>
    <a:masterClrMapping/>
  </p:clrMapOvr>
  <p:transition advClick="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1"/>
          <p:cNvSpPr>
            <a:spLocks noGrp="1"/>
          </p:cNvSpPr>
          <p:nvPr>
            <p:ph type="title"/>
          </p:nvPr>
        </p:nvSpPr>
        <p:spPr>
          <a:xfrm>
            <a:off x="1619250" y="609600"/>
            <a:ext cx="7273925" cy="803275"/>
          </a:xfrm>
          <a:ln/>
        </p:spPr>
        <p:txBody>
          <a:bodyPr vert="horz" wrap="square" lIns="91440" tIns="45720" rIns="91440" bIns="45720" anchor="ctr" anchorCtr="0"/>
          <a:p>
            <a:r>
              <a:rPr lang="zh-CN" altLang="zh-CN" dirty="0"/>
              <a:t>面向对象应用——扑克牌类设计</a:t>
            </a:r>
            <a:endParaRPr lang="zh-CN" altLang="en-US" dirty="0"/>
          </a:p>
        </p:txBody>
      </p:sp>
      <p:sp>
        <p:nvSpPr>
          <p:cNvPr id="23555" name="内容占位符 2"/>
          <p:cNvSpPr>
            <a:spLocks noGrp="1"/>
          </p:cNvSpPr>
          <p:nvPr>
            <p:ph idx="1"/>
          </p:nvPr>
        </p:nvSpPr>
        <p:spPr>
          <a:ln/>
        </p:spPr>
        <p:txBody>
          <a:bodyPr vert="horz" wrap="square" lIns="91440" tIns="45720" rIns="91440" bIns="45720" anchor="t" anchorCtr="0"/>
          <a:p>
            <a:pPr marL="0" indent="0">
              <a:buNone/>
            </a:pPr>
            <a:r>
              <a:rPr lang="zh-CN" altLang="zh-CN" dirty="0">
                <a:latin typeface="华文楷体" panose="02010600040101010101" pitchFamily="2" charset="-122"/>
                <a:ea typeface="华文楷体" panose="02010600040101010101" pitchFamily="2" charset="-122"/>
                <a:cs typeface="+mn-cs"/>
              </a:rPr>
              <a:t>【案例】采用扑克牌类设计扑克牌发牌程序。</a:t>
            </a:r>
            <a:endParaRPr lang="zh-CN" altLang="zh-CN" dirty="0">
              <a:latin typeface="华文楷体" panose="02010600040101010101" pitchFamily="2" charset="-122"/>
              <a:ea typeface="华文楷体" panose="02010600040101010101" pitchFamily="2" charset="-122"/>
              <a:cs typeface="+mn-cs"/>
            </a:endParaRPr>
          </a:p>
          <a:p>
            <a:pPr marL="0" indent="0">
              <a:buNone/>
            </a:pPr>
            <a:r>
              <a:rPr lang="en-US" altLang="zh-CN" dirty="0">
                <a:latin typeface="华文楷体" panose="02010600040101010101" pitchFamily="2" charset="-122"/>
                <a:ea typeface="华文楷体" panose="02010600040101010101" pitchFamily="2" charset="-122"/>
                <a:cs typeface="+mn-cs"/>
              </a:rPr>
              <a:t>4</a:t>
            </a:r>
            <a:r>
              <a:rPr lang="zh-CN" altLang="zh-CN" dirty="0">
                <a:latin typeface="华文楷体" panose="02010600040101010101" pitchFamily="2" charset="-122"/>
                <a:ea typeface="华文楷体" panose="02010600040101010101" pitchFamily="2" charset="-122"/>
                <a:cs typeface="+mn-cs"/>
              </a:rPr>
              <a:t>名牌手打牌，电脑随机将</a:t>
            </a:r>
            <a:r>
              <a:rPr lang="en-US" altLang="zh-CN" dirty="0">
                <a:latin typeface="华文楷体" panose="02010600040101010101" pitchFamily="2" charset="-122"/>
                <a:ea typeface="华文楷体" panose="02010600040101010101" pitchFamily="2" charset="-122"/>
                <a:cs typeface="+mn-cs"/>
              </a:rPr>
              <a:t>52</a:t>
            </a:r>
            <a:r>
              <a:rPr lang="zh-CN" altLang="zh-CN" dirty="0">
                <a:latin typeface="华文楷体" panose="02010600040101010101" pitchFamily="2" charset="-122"/>
                <a:ea typeface="华文楷体" panose="02010600040101010101" pitchFamily="2" charset="-122"/>
                <a:cs typeface="+mn-cs"/>
              </a:rPr>
              <a:t>张牌（不含大小鬼）发给</a:t>
            </a:r>
            <a:r>
              <a:rPr lang="en-US" altLang="zh-CN" dirty="0">
                <a:latin typeface="华文楷体" panose="02010600040101010101" pitchFamily="2" charset="-122"/>
                <a:ea typeface="华文楷体" panose="02010600040101010101" pitchFamily="2" charset="-122"/>
                <a:cs typeface="+mn-cs"/>
              </a:rPr>
              <a:t>4</a:t>
            </a:r>
            <a:r>
              <a:rPr lang="zh-CN" altLang="zh-CN" dirty="0">
                <a:latin typeface="华文楷体" panose="02010600040101010101" pitchFamily="2" charset="-122"/>
                <a:ea typeface="华文楷体" panose="02010600040101010101" pitchFamily="2" charset="-122"/>
                <a:cs typeface="+mn-cs"/>
              </a:rPr>
              <a:t>名打牌，在屏幕上显示每位牌手的牌。程序的运行效果如图</a:t>
            </a:r>
            <a:r>
              <a:rPr lang="en-US" altLang="zh-CN" dirty="0">
                <a:latin typeface="华文楷体" panose="02010600040101010101" pitchFamily="2" charset="-122"/>
                <a:ea typeface="华文楷体" panose="02010600040101010101" pitchFamily="2" charset="-122"/>
                <a:cs typeface="+mn-cs"/>
              </a:rPr>
              <a:t>6-1</a:t>
            </a:r>
            <a:r>
              <a:rPr lang="zh-CN" altLang="zh-CN" dirty="0">
                <a:latin typeface="华文楷体" panose="02010600040101010101" pitchFamily="2" charset="-122"/>
                <a:ea typeface="华文楷体" panose="02010600040101010101" pitchFamily="2" charset="-122"/>
                <a:cs typeface="+mn-cs"/>
              </a:rPr>
              <a:t>所示。</a:t>
            </a:r>
            <a:endParaRPr lang="zh-CN" altLang="zh-CN" dirty="0">
              <a:latin typeface="华文楷体" panose="02010600040101010101" pitchFamily="2" charset="-122"/>
              <a:ea typeface="华文楷体" panose="02010600040101010101" pitchFamily="2" charset="-122"/>
              <a:cs typeface="+mn-cs"/>
            </a:endParaRPr>
          </a:p>
          <a:p>
            <a:pPr marL="0" indent="0">
              <a:buNone/>
            </a:pPr>
            <a:endParaRPr lang="zh-CN" altLang="en-US" dirty="0">
              <a:latin typeface="华文楷体" panose="02010600040101010101" pitchFamily="2" charset="-122"/>
              <a:ea typeface="华文楷体" panose="02010600040101010101" pitchFamily="2" charset="-122"/>
              <a:cs typeface="+mn-cs"/>
            </a:endParaRPr>
          </a:p>
        </p:txBody>
      </p:sp>
      <p:pic>
        <p:nvPicPr>
          <p:cNvPr id="23556" name="图片 194"/>
          <p:cNvPicPr>
            <a:picLocks noChangeAspect="1"/>
          </p:cNvPicPr>
          <p:nvPr/>
        </p:nvPicPr>
        <p:blipFill>
          <a:blip r:embed="rId1"/>
          <a:stretch>
            <a:fillRect/>
          </a:stretch>
        </p:blipFill>
        <p:spPr>
          <a:xfrm>
            <a:off x="1042988" y="3429000"/>
            <a:ext cx="6858000" cy="1944688"/>
          </a:xfrm>
          <a:prstGeom prst="rect">
            <a:avLst/>
          </a:prstGeom>
          <a:noFill/>
          <a:ln w="9525">
            <a:noFill/>
          </a:ln>
        </p:spPr>
      </p:pic>
    </p:spTree>
  </p:cSld>
  <p:clrMapOvr>
    <a:masterClrMapping/>
  </p:clrMapOvr>
  <p:transition advClick="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20481"/>
          <p:cNvSpPr>
            <a:spLocks noGrp="1"/>
          </p:cNvSpPr>
          <p:nvPr>
            <p:ph type="title"/>
          </p:nvPr>
        </p:nvSpPr>
        <p:spPr>
          <a:ln/>
        </p:spPr>
        <p:txBody>
          <a:bodyPr vert="horz" wrap="square" lIns="91440" tIns="45720" rIns="91440" bIns="45720" anchor="ctr" anchorCtr="0"/>
          <a:p>
            <a:endParaRPr lang="zh-CN" altLang="zh-CN" dirty="0"/>
          </a:p>
        </p:txBody>
      </p:sp>
      <p:sp>
        <p:nvSpPr>
          <p:cNvPr id="4099" name="文本占位符 20482"/>
          <p:cNvSpPr>
            <a:spLocks noGrp="1"/>
          </p:cNvSpPr>
          <p:nvPr>
            <p:ph idx="1"/>
          </p:nvPr>
        </p:nvSpPr>
        <p:spPr>
          <a:xfrm>
            <a:off x="395288" y="1557338"/>
            <a:ext cx="8062913" cy="44672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r>
              <a:rPr kumimoji="0" lang="en-US" altLang="zh-CN" sz="2400" b="0"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Python</a:t>
            </a:r>
            <a:r>
              <a:rPr kumimoji="0" lang="zh-CN" altLang="en-US" sz="2400" b="0"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完全采用了面向对象程序设计的思想，是真正面向对象的高级动态编程语言，完全支持面向对象的基本功能，如封装、继承、多态以及对基类方法的覆盖或重写。但与其他面向对象程序设计语言不同的是，</a:t>
            </a:r>
            <a:r>
              <a:rPr kumimoji="0" lang="en-US" altLang="zh-CN" sz="2400" b="1" i="0" u="none" strike="noStrike" kern="0" cap="none" spc="0" normalizeH="0" baseline="0" noProof="0" dirty="0" smtClean="0">
                <a:ln>
                  <a:noFill/>
                </a:ln>
                <a:solidFill>
                  <a:srgbClr val="FF0000"/>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Python</a:t>
            </a:r>
            <a:r>
              <a:rPr kumimoji="0" lang="zh-CN" altLang="en-US" sz="2400" b="1" i="0" u="none" strike="noStrike" kern="0" cap="none" spc="0" normalizeH="0" baseline="0" noProof="0" dirty="0" smtClean="0">
                <a:ln>
                  <a:noFill/>
                </a:ln>
                <a:solidFill>
                  <a:srgbClr val="FF0000"/>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中对象的概念很广泛，</a:t>
            </a:r>
            <a:r>
              <a:rPr kumimoji="0" lang="en-US" altLang="zh-CN" sz="2400" b="1" i="0" u="none" strike="noStrike" kern="0" cap="none" spc="0" normalizeH="0" baseline="0" noProof="0" dirty="0" smtClean="0">
                <a:ln>
                  <a:noFill/>
                </a:ln>
                <a:solidFill>
                  <a:srgbClr val="FF0000"/>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Python</a:t>
            </a:r>
            <a:r>
              <a:rPr kumimoji="0" lang="zh-CN" altLang="en-US" sz="2400" b="1" i="0" u="none" strike="noStrike" kern="0" cap="none" spc="0" normalizeH="0" baseline="0" noProof="0" dirty="0" smtClean="0">
                <a:ln>
                  <a:noFill/>
                </a:ln>
                <a:solidFill>
                  <a:srgbClr val="FF0000"/>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中的一切内容都可以称为</a:t>
            </a:r>
            <a:r>
              <a:rPr kumimoji="0" lang="zh-CN" altLang="en-US" sz="2400" b="1" i="0" u="sng" strike="noStrike" kern="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华文楷体" panose="02010600040101010101" pitchFamily="2" charset="-122"/>
                <a:ea typeface="华文楷体" panose="02010600040101010101" pitchFamily="2" charset="-122"/>
                <a:cs typeface="+mn-cs"/>
                <a:sym typeface="Arial" panose="020B0604020202020204" pitchFamily="34" charset="0"/>
              </a:rPr>
              <a:t>对象</a:t>
            </a:r>
            <a:r>
              <a:rPr kumimoji="0" lang="zh-CN" altLang="en-US" sz="2400" b="1" i="0" u="none" strike="noStrike" kern="0" cap="none" spc="0" normalizeH="0" baseline="0" noProof="0" dirty="0" smtClean="0">
                <a:ln>
                  <a:noFill/>
                </a:ln>
                <a:solidFill>
                  <a:srgbClr val="FF0000"/>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，而不一定必须是某个类的实例。</a:t>
            </a:r>
            <a:r>
              <a:rPr kumimoji="0" lang="zh-CN" altLang="en-US" sz="2400" b="0"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rPr>
              <a:t>例如，字符串、列表、字典、元组等内置数据类型都具有和类完全相似的语法和用法。创建类时用变量形式表示的对象属性称为数据成员或成员属性，用函数形式表示的对象行为称为成员函数或成员方法，成员属性和成员方法统称为类的成员。</a:t>
            </a:r>
            <a:endParaRPr kumimoji="0" lang="zh-CN" altLang="en-US" sz="2400" b="0"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endParaRPr>
          </a:p>
        </p:txBody>
      </p:sp>
    </p:spTree>
  </p:cSld>
  <p:clrMapOvr>
    <a:masterClrMapping/>
  </p:clrMapOvr>
  <p:transition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标题 1"/>
          <p:cNvSpPr>
            <a:spLocks noGrp="1"/>
          </p:cNvSpPr>
          <p:nvPr>
            <p:ph type="title"/>
          </p:nvPr>
        </p:nvSpPr>
        <p:spPr>
          <a:ln/>
        </p:spPr>
        <p:txBody>
          <a:bodyPr vert="horz" wrap="square" lIns="91440" tIns="45720" rIns="91440" bIns="45720" anchor="ctr" anchorCtr="0"/>
          <a:p>
            <a:r>
              <a:rPr lang="en-US" altLang="zh-CN" dirty="0"/>
              <a:t>7.2  </a:t>
            </a:r>
            <a:r>
              <a:rPr lang="zh-CN" altLang="zh-CN" dirty="0"/>
              <a:t>类和对象</a:t>
            </a:r>
            <a:endParaRPr lang="zh-CN" altLang="en-US" dirty="0"/>
          </a:p>
        </p:txBody>
      </p:sp>
      <p:sp>
        <p:nvSpPr>
          <p:cNvPr id="5123" name="内容占位符 2"/>
          <p:cNvSpPr>
            <a:spLocks noGrp="1"/>
          </p:cNvSpPr>
          <p:nvPr>
            <p:ph idx="1"/>
          </p:nvPr>
        </p:nvSpPr>
        <p:spPr>
          <a:xfrm>
            <a:off x="395288" y="1557338"/>
            <a:ext cx="8353425" cy="4467225"/>
          </a:xfrm>
          <a:ln/>
        </p:spPr>
        <p:txBody>
          <a:bodyPr vert="horz" wrap="square" lIns="91440" tIns="45720" rIns="91440" bIns="45720" anchor="t" anchorCtr="0"/>
          <a:p>
            <a:pPr/>
            <a:r>
              <a:rPr lang="zh-CN" altLang="en-US" dirty="0">
                <a:latin typeface="华文楷体" panose="02010600040101010101" pitchFamily="2" charset="-122"/>
                <a:ea typeface="华文楷体" panose="02010600040101010101" pitchFamily="2" charset="-122"/>
                <a:cs typeface="+mn-cs"/>
              </a:rPr>
              <a:t>面向对象程序设计的一个关键性观念是将数据以及对数据的操作封装在一起，组成一个相互依存、不可分割的整体，即</a:t>
            </a:r>
            <a:r>
              <a:rPr lang="zh-CN" altLang="en-US" dirty="0">
                <a:solidFill>
                  <a:srgbClr val="FF0000"/>
                </a:solidFill>
                <a:latin typeface="华文楷体" panose="02010600040101010101" pitchFamily="2" charset="-122"/>
                <a:ea typeface="华文楷体" panose="02010600040101010101" pitchFamily="2" charset="-122"/>
                <a:cs typeface="+mn-cs"/>
              </a:rPr>
              <a:t>对象</a:t>
            </a:r>
            <a:r>
              <a:rPr lang="zh-CN" altLang="en-US" dirty="0">
                <a:latin typeface="华文楷体" panose="02010600040101010101" pitchFamily="2" charset="-122"/>
                <a:ea typeface="华文楷体" panose="02010600040101010101" pitchFamily="2" charset="-122"/>
                <a:cs typeface="+mn-cs"/>
              </a:rPr>
              <a:t>。</a:t>
            </a:r>
            <a:endParaRPr lang="en-US" altLang="zh-CN" dirty="0">
              <a:latin typeface="华文楷体" panose="02010600040101010101" pitchFamily="2" charset="-122"/>
              <a:ea typeface="华文楷体" panose="02010600040101010101" pitchFamily="2" charset="-122"/>
              <a:cs typeface="+mn-cs"/>
            </a:endParaRPr>
          </a:p>
          <a:p>
            <a:pPr/>
            <a:endParaRPr lang="en-US" altLang="zh-CN" dirty="0">
              <a:latin typeface="华文楷体" panose="02010600040101010101" pitchFamily="2" charset="-122"/>
              <a:ea typeface="华文楷体" panose="02010600040101010101" pitchFamily="2" charset="-122"/>
              <a:cs typeface="+mn-cs"/>
            </a:endParaRPr>
          </a:p>
          <a:p>
            <a:pPr/>
            <a:endParaRPr lang="en-US" altLang="zh-CN" dirty="0">
              <a:latin typeface="华文楷体" panose="02010600040101010101" pitchFamily="2" charset="-122"/>
              <a:ea typeface="华文楷体" panose="02010600040101010101" pitchFamily="2" charset="-122"/>
              <a:cs typeface="+mn-cs"/>
            </a:endParaRPr>
          </a:p>
          <a:p>
            <a:pPr/>
            <a:r>
              <a:rPr lang="zh-CN" altLang="en-US" dirty="0">
                <a:latin typeface="华文楷体" panose="02010600040101010101" pitchFamily="2" charset="-122"/>
                <a:ea typeface="华文楷体" panose="02010600040101010101" pitchFamily="2" charset="-122"/>
                <a:cs typeface="+mn-cs"/>
              </a:rPr>
              <a:t>对于相同类型的对象进行分类、抽象后，得出共同的特征而形成了</a:t>
            </a:r>
            <a:r>
              <a:rPr lang="zh-CN" altLang="en-US" dirty="0">
                <a:solidFill>
                  <a:srgbClr val="FF0000"/>
                </a:solidFill>
                <a:latin typeface="华文楷体" panose="02010600040101010101" pitchFamily="2" charset="-122"/>
                <a:ea typeface="华文楷体" panose="02010600040101010101" pitchFamily="2" charset="-122"/>
                <a:cs typeface="+mn-cs"/>
              </a:rPr>
              <a:t>类</a:t>
            </a:r>
            <a:r>
              <a:rPr lang="zh-CN" altLang="en-US" dirty="0">
                <a:latin typeface="华文楷体" panose="02010600040101010101" pitchFamily="2" charset="-122"/>
                <a:ea typeface="华文楷体" panose="02010600040101010101" pitchFamily="2" charset="-122"/>
                <a:cs typeface="+mn-cs"/>
              </a:rPr>
              <a:t>，面向对象程序设计的关键就是如何合理地定义和组织这些类以及类之间的关系。</a:t>
            </a:r>
            <a:endParaRPr lang="zh-CN" altLang="en-US" dirty="0">
              <a:latin typeface="华文楷体" panose="02010600040101010101" pitchFamily="2" charset="-122"/>
              <a:ea typeface="华文楷体" panose="02010600040101010101" pitchFamily="2" charset="-122"/>
              <a:cs typeface="+mn-cs"/>
            </a:endParaRPr>
          </a:p>
        </p:txBody>
      </p:sp>
    </p:spTree>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21505"/>
          <p:cNvSpPr>
            <a:spLocks noGrp="1"/>
          </p:cNvSpPr>
          <p:nvPr>
            <p:ph type="title"/>
          </p:nvPr>
        </p:nvSpPr>
        <p:spPr>
          <a:ln/>
        </p:spPr>
        <p:txBody>
          <a:bodyPr vert="horz" wrap="square" lIns="91440" tIns="45720" rIns="91440" bIns="45720" anchor="ctr" anchorCtr="0"/>
          <a:p>
            <a:r>
              <a:rPr lang="en-US" altLang="zh-CN" dirty="0"/>
              <a:t>7</a:t>
            </a:r>
            <a:r>
              <a:rPr lang="zh-CN" altLang="en-US" dirty="0"/>
              <a:t>.</a:t>
            </a:r>
            <a:r>
              <a:rPr lang="en-US" altLang="zh-CN" dirty="0"/>
              <a:t>2</a:t>
            </a:r>
            <a:r>
              <a:rPr lang="zh-CN" altLang="en-US" dirty="0"/>
              <a:t>.1 类定义语法</a:t>
            </a:r>
            <a:endParaRPr lang="zh-CN" altLang="en-US" dirty="0"/>
          </a:p>
        </p:txBody>
      </p:sp>
      <p:sp>
        <p:nvSpPr>
          <p:cNvPr id="21507" name="文本占位符 21506"/>
          <p:cNvSpPr>
            <a:spLocks noGrp="1"/>
          </p:cNvSpPr>
          <p:nvPr>
            <p:ph idx="1"/>
          </p:nvPr>
        </p:nvSpPr>
        <p:spPr>
          <a:xfrm>
            <a:off x="395288" y="1557338"/>
            <a:ext cx="8062913" cy="2087563"/>
          </a:xfrm>
        </p:spPr>
        <p:txBody>
          <a:bodyPr vert="horz" wrap="square" lIns="91440" tIns="45720" rIns="91440" bIns="45720" numCol="1" anchor="t" anchorCtr="0" compatLnSpc="1"/>
          <a:lstStyle/>
          <a:p>
            <a:pPr marL="1905" marR="0" lvl="0" indent="-1905" algn="l" defTabSz="914400" rtl="0" eaLnBrk="0" fontAlgn="base" latinLnBrk="0" hangingPunct="0">
              <a:lnSpc>
                <a:spcPct val="90000"/>
              </a:lnSpc>
              <a:spcBef>
                <a:spcPct val="20000"/>
              </a:spcBef>
              <a:spcAft>
                <a:spcPct val="0"/>
              </a:spcAft>
              <a:buClrTx/>
              <a:buSzTx/>
              <a:buFontTx/>
              <a:buChar char="•"/>
              <a:defRPr/>
            </a:pPr>
            <a:r>
              <a:rPr kumimoji="0" lang="en-US" altLang="zh-CN"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Python</a:t>
            </a:r>
            <a:r>
              <a:rPr kumimoji="0" lang="zh-CN" altLang="en-US"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使用</a:t>
            </a:r>
            <a:r>
              <a:rPr kumimoji="0" lang="en-US" altLang="zh-CN"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class</a:t>
            </a:r>
            <a:r>
              <a:rPr kumimoji="0" lang="zh-CN" altLang="en-US"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关键字来定义类，</a:t>
            </a:r>
            <a:r>
              <a:rPr kumimoji="0" lang="en-US" altLang="zh-CN"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class</a:t>
            </a:r>
            <a:r>
              <a:rPr kumimoji="0" lang="zh-CN" altLang="en-US"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关键字之后是一个空格，然后是类的名字，再然后是一个冒号，最后换行并定义类的内部实现。类名的首字母一般要大写，当然您也可以按照自己的习惯定义类名，但是一般推荐参考惯例来命名，并在整个系统的设计和实现中保持风格一致，这一点对于团队合作尤其重要。例如：</a:t>
            </a:r>
            <a:endParaRPr kumimoji="0" lang="zh-CN" altLang="en-US"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1905" marR="0" lvl="0" indent="-344805" algn="l" defTabSz="914400" rtl="0" eaLnBrk="0" fontAlgn="base" latinLnBrk="0" hangingPunct="0">
              <a:lnSpc>
                <a:spcPct val="90000"/>
              </a:lnSpc>
              <a:spcBef>
                <a:spcPct val="20000"/>
              </a:spcBef>
              <a:spcAft>
                <a:spcPct val="0"/>
              </a:spcAft>
              <a:buClrTx/>
              <a:buSzTx/>
              <a:buFontTx/>
              <a:buNone/>
              <a:defRPr/>
            </a:pPr>
            <a:endParaRPr kumimoji="0" lang="zh-CN" altLang="en-US" sz="2400" b="0" i="0" u="none" strike="noStrike" kern="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endParaRPr>
          </a:p>
        </p:txBody>
      </p:sp>
      <p:sp>
        <p:nvSpPr>
          <p:cNvPr id="4" name="矩形 3"/>
          <p:cNvSpPr/>
          <p:nvPr/>
        </p:nvSpPr>
        <p:spPr>
          <a:xfrm>
            <a:off x="900113" y="3789363"/>
            <a:ext cx="5040313" cy="1366838"/>
          </a:xfrm>
          <a:prstGeom prst="rect">
            <a:avLst/>
          </a:prstGeom>
          <a:solidFill>
            <a:schemeClr val="tx2">
              <a:lumMod val="20000"/>
              <a:lumOff val="80000"/>
            </a:schemeClr>
          </a:solidFill>
        </p:spPr>
        <p:txBody>
          <a:bodyPr>
            <a:spAutoFit/>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class Person:</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num</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=0			#</a:t>
            </a:r>
            <a:r>
              <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成员变量（属性）</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def</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SayHello</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(self): 	#</a:t>
            </a:r>
            <a:r>
              <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成员函数</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print("Hello!");</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矩形 4"/>
          <p:cNvSpPr/>
          <p:nvPr/>
        </p:nvSpPr>
        <p:spPr>
          <a:xfrm>
            <a:off x="900113" y="5367338"/>
            <a:ext cx="5040313" cy="1035050"/>
          </a:xfrm>
          <a:prstGeom prst="rect">
            <a:avLst/>
          </a:prstGeom>
          <a:solidFill>
            <a:schemeClr val="tx2">
              <a:lumMod val="20000"/>
              <a:lumOff val="80000"/>
            </a:schemeClr>
          </a:solidFill>
        </p:spPr>
        <p:txBody>
          <a:bodyPr>
            <a:spAutoFit/>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class Car:  </a:t>
            </a:r>
            <a:endPar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def</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infor</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(self):</a:t>
            </a:r>
            <a:endPar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print(" This is a car ") </a:t>
            </a:r>
            <a:endPar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标题 22529"/>
          <p:cNvSpPr>
            <a:spLocks noGrp="1"/>
          </p:cNvSpPr>
          <p:nvPr>
            <p:ph type="title"/>
          </p:nvPr>
        </p:nvSpPr>
        <p:spPr>
          <a:ln/>
        </p:spPr>
        <p:txBody>
          <a:bodyPr vert="horz" wrap="square" lIns="91440" tIns="45720" rIns="91440" bIns="45720" anchor="ctr" anchorCtr="0"/>
          <a:p>
            <a:r>
              <a:rPr lang="en-US" altLang="zh-CN" dirty="0"/>
              <a:t>7</a:t>
            </a:r>
            <a:r>
              <a:rPr lang="zh-CN" altLang="en-US" dirty="0"/>
              <a:t>.</a:t>
            </a:r>
            <a:r>
              <a:rPr lang="en-US" altLang="zh-CN" dirty="0"/>
              <a:t>2</a:t>
            </a:r>
            <a:r>
              <a:rPr lang="zh-CN" altLang="en-US" dirty="0"/>
              <a:t>.1 类定义语法</a:t>
            </a:r>
            <a:endParaRPr lang="zh-CN" altLang="en-US" dirty="0"/>
          </a:p>
        </p:txBody>
      </p:sp>
      <p:sp>
        <p:nvSpPr>
          <p:cNvPr id="22531" name="文本占位符 22530"/>
          <p:cNvSpPr>
            <a:spLocks noGrp="1"/>
          </p:cNvSpPr>
          <p:nvPr>
            <p:ph idx="1"/>
          </p:nvPr>
        </p:nvSpPr>
        <p:spPr>
          <a:xfrm>
            <a:off x="395288" y="1557338"/>
            <a:ext cx="8062913" cy="4467225"/>
          </a:xfrm>
        </p:spPr>
        <p:txBody>
          <a:bodyPr vert="horz" wrap="square" lIns="91440" tIns="45720" rIns="91440" bIns="45720" numCol="1" anchor="t" anchorCtr="0" compatLnSpc="1"/>
          <a:lstStyle/>
          <a:p>
            <a:pPr marL="1905" marR="0" lvl="0" indent="-1905" algn="l" defTabSz="914400" rtl="0" eaLnBrk="0" fontAlgn="base" latinLnBrk="0" hangingPunct="0">
              <a:lnSpc>
                <a:spcPct val="80000"/>
              </a:lnSpc>
              <a:spcBef>
                <a:spcPct val="20000"/>
              </a:spcBef>
              <a:spcAft>
                <a:spcPct val="0"/>
              </a:spcAft>
              <a:buClrTx/>
              <a:buSzTx/>
              <a:buFontTx/>
              <a:buChar char="•"/>
              <a:defRPr/>
            </a:pPr>
            <a:r>
              <a:rPr kumimoji="0" lang="zh-CN" altLang="en-US"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rPr>
              <a:t>定义了类之后，可以用来实例化对象，并通过“对象名</a:t>
            </a:r>
            <a:r>
              <a:rPr kumimoji="0" lang="en-US" altLang="zh-CN"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rPr>
              <a:t>.</a:t>
            </a:r>
            <a:r>
              <a:rPr kumimoji="0" lang="zh-CN" altLang="en-US"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rPr>
              <a:t>成员”的方式来访问其中的数据成员或成员方法，例如下面的代码：</a:t>
            </a:r>
            <a:endParaRPr kumimoji="0" lang="zh-CN" altLang="en-US"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1905" marR="0" lvl="0" indent="-1905" algn="l" defTabSz="914400" rtl="0" eaLnBrk="0" fontAlgn="base" latinLnBrk="0" hangingPunct="0">
              <a:lnSpc>
                <a:spcPct val="80000"/>
              </a:lnSpc>
              <a:spcBef>
                <a:spcPct val="20000"/>
              </a:spcBef>
              <a:spcAft>
                <a:spcPct val="0"/>
              </a:spcAft>
              <a:buClrTx/>
              <a:buSzTx/>
              <a:buFontTx/>
              <a:buChar char="•"/>
              <a:defRPr/>
            </a:pPr>
            <a:endParaRPr kumimoji="0" lang="zh-CN" altLang="en-US"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1905" marR="0" lvl="0" indent="-344805" algn="l" defTabSz="914400" rtl="0" eaLnBrk="0" fontAlgn="base" latinLnBrk="0" hangingPunct="0">
              <a:lnSpc>
                <a:spcPct val="80000"/>
              </a:lnSpc>
              <a:spcBef>
                <a:spcPct val="20000"/>
              </a:spcBef>
              <a:spcAft>
                <a:spcPct val="0"/>
              </a:spcAft>
              <a:buClrTx/>
              <a:buSzTx/>
              <a:buFontTx/>
              <a:buNone/>
              <a:defRPr/>
            </a:pPr>
            <a:r>
              <a:rPr kumimoji="0" lang="en-US" altLang="zh-CN"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rPr>
              <a:t>&gt;&gt;&gt; car = Car()</a:t>
            </a:r>
            <a:endParaRPr kumimoji="0" lang="en-US" altLang="zh-CN"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1905" marR="0" lvl="0" indent="-344805" algn="l" defTabSz="914400" rtl="0" eaLnBrk="0" fontAlgn="base" latinLnBrk="0" hangingPunct="0">
              <a:lnSpc>
                <a:spcPct val="80000"/>
              </a:lnSpc>
              <a:spcBef>
                <a:spcPct val="20000"/>
              </a:spcBef>
              <a:spcAft>
                <a:spcPct val="0"/>
              </a:spcAft>
              <a:buClrTx/>
              <a:buSzTx/>
              <a:buFontTx/>
              <a:buNone/>
              <a:defRPr/>
            </a:pPr>
            <a:r>
              <a:rPr kumimoji="0" lang="en-US" altLang="zh-CN"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rPr>
              <a:t>&gt;&gt;&gt; car.infor()</a:t>
            </a:r>
            <a:endParaRPr kumimoji="0" lang="en-US" altLang="zh-CN"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1905" marR="0" lvl="0" indent="-344805" algn="l" defTabSz="914400" rtl="0" eaLnBrk="0" fontAlgn="base" latinLnBrk="0" hangingPunct="0">
              <a:lnSpc>
                <a:spcPct val="80000"/>
              </a:lnSpc>
              <a:spcBef>
                <a:spcPct val="20000"/>
              </a:spcBef>
              <a:spcAft>
                <a:spcPct val="0"/>
              </a:spcAft>
              <a:buClrTx/>
              <a:buSzTx/>
              <a:buFontTx/>
              <a:buNone/>
              <a:defRPr/>
            </a:pPr>
            <a:r>
              <a:rPr kumimoji="0" lang="en-US" altLang="zh-CN"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rPr>
              <a:t> This is a car</a:t>
            </a:r>
            <a:endParaRPr kumimoji="0" lang="en-US" altLang="zh-CN"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1905" marR="0" lvl="0" indent="-1905" algn="l" defTabSz="914400" rtl="0" eaLnBrk="0" fontAlgn="base" latinLnBrk="0" hangingPunct="0">
              <a:lnSpc>
                <a:spcPct val="80000"/>
              </a:lnSpc>
              <a:spcBef>
                <a:spcPct val="20000"/>
              </a:spcBef>
              <a:spcAft>
                <a:spcPct val="0"/>
              </a:spcAft>
              <a:buClrTx/>
              <a:buSzTx/>
              <a:buFontTx/>
              <a:buChar char="•"/>
              <a:defRPr/>
            </a:pPr>
            <a:endParaRPr kumimoji="0" lang="en-US" altLang="zh-CN"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1905" marR="0" lvl="0" indent="-1905" algn="l" defTabSz="914400" rtl="0" eaLnBrk="0" fontAlgn="base" latinLnBrk="0" hangingPunct="0">
              <a:lnSpc>
                <a:spcPct val="80000"/>
              </a:lnSpc>
              <a:spcBef>
                <a:spcPct val="20000"/>
              </a:spcBef>
              <a:spcAft>
                <a:spcPct val="0"/>
              </a:spcAft>
              <a:buClrTx/>
              <a:buSzTx/>
              <a:buFontTx/>
              <a:buChar char="•"/>
              <a:defRPr/>
            </a:pPr>
            <a:r>
              <a:rPr kumimoji="0" lang="zh-CN" altLang="en-US"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rPr>
              <a:t>在</a:t>
            </a:r>
            <a:r>
              <a:rPr kumimoji="0" lang="en-US" altLang="zh-CN"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rPr>
              <a:t>Python</a:t>
            </a:r>
            <a:r>
              <a:rPr kumimoji="0" lang="zh-CN" altLang="en-US"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rPr>
              <a:t>中，可以使用内置方法</a:t>
            </a:r>
            <a:r>
              <a:rPr kumimoji="0" lang="en-US" altLang="zh-CN"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rPr>
              <a:t>isinstance()</a:t>
            </a:r>
            <a:r>
              <a:rPr kumimoji="0" lang="zh-CN" altLang="en-US"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rPr>
              <a:t>来测试一个对象是否为某个类的实例，下面的代码演示了</a:t>
            </a:r>
            <a:r>
              <a:rPr kumimoji="0" lang="en-US" altLang="zh-CN"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rPr>
              <a:t>isinstance()</a:t>
            </a:r>
            <a:r>
              <a:rPr kumimoji="0" lang="zh-CN" altLang="en-US"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rPr>
              <a:t>的用法。</a:t>
            </a:r>
            <a:endParaRPr kumimoji="0" lang="zh-CN" altLang="en-US"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1905" marR="0" lvl="0" indent="-344805" algn="l" defTabSz="914400" rtl="0" eaLnBrk="0" fontAlgn="base" latinLnBrk="0" hangingPunct="0">
              <a:lnSpc>
                <a:spcPct val="80000"/>
              </a:lnSpc>
              <a:spcBef>
                <a:spcPct val="20000"/>
              </a:spcBef>
              <a:spcAft>
                <a:spcPct val="0"/>
              </a:spcAft>
              <a:buClrTx/>
              <a:buSzTx/>
              <a:buFontTx/>
              <a:buNone/>
              <a:defRPr/>
            </a:pPr>
            <a:endParaRPr kumimoji="0" lang="zh-CN" altLang="en-US"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1905" marR="0" lvl="0" indent="-344805" algn="l" defTabSz="914400" rtl="0" eaLnBrk="0" fontAlgn="base" latinLnBrk="0" hangingPunct="0">
              <a:lnSpc>
                <a:spcPct val="80000"/>
              </a:lnSpc>
              <a:spcBef>
                <a:spcPct val="20000"/>
              </a:spcBef>
              <a:spcAft>
                <a:spcPct val="0"/>
              </a:spcAft>
              <a:buClrTx/>
              <a:buSzTx/>
              <a:buFontTx/>
              <a:buNone/>
              <a:defRPr/>
            </a:pPr>
            <a:r>
              <a:rPr kumimoji="0" lang="en-US" altLang="zh-CN"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rPr>
              <a:t>&gt;&gt;&gt; isinstance(car, Car)</a:t>
            </a:r>
            <a:endParaRPr kumimoji="0" lang="en-US" altLang="zh-CN"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1905" marR="0" lvl="0" indent="-344805" algn="l" defTabSz="914400" rtl="0" eaLnBrk="0" fontAlgn="base" latinLnBrk="0" hangingPunct="0">
              <a:lnSpc>
                <a:spcPct val="80000"/>
              </a:lnSpc>
              <a:spcBef>
                <a:spcPct val="20000"/>
              </a:spcBef>
              <a:spcAft>
                <a:spcPct val="0"/>
              </a:spcAft>
              <a:buClrTx/>
              <a:buSzTx/>
              <a:buFontTx/>
              <a:buNone/>
              <a:defRPr/>
            </a:pPr>
            <a:r>
              <a:rPr kumimoji="0" lang="en-US" altLang="zh-CN"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rPr>
              <a:t>True</a:t>
            </a:r>
            <a:endParaRPr kumimoji="0" lang="en-US" altLang="zh-CN"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1905" marR="0" lvl="0" indent="-344805" algn="l" defTabSz="914400" rtl="0" eaLnBrk="0" fontAlgn="base" latinLnBrk="0" hangingPunct="0">
              <a:lnSpc>
                <a:spcPct val="80000"/>
              </a:lnSpc>
              <a:spcBef>
                <a:spcPct val="20000"/>
              </a:spcBef>
              <a:spcAft>
                <a:spcPct val="0"/>
              </a:spcAft>
              <a:buClrTx/>
              <a:buSzTx/>
              <a:buFontTx/>
              <a:buNone/>
              <a:defRPr/>
            </a:pPr>
            <a:r>
              <a:rPr kumimoji="0" lang="en-US" altLang="zh-CN"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rPr>
              <a:t>&gt;&gt;&gt; isinstance(car, str)</a:t>
            </a:r>
            <a:endParaRPr kumimoji="0" lang="en-US" altLang="zh-CN"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1905" marR="0" lvl="0" indent="-344805" algn="l" defTabSz="914400" rtl="0" eaLnBrk="0" fontAlgn="base" latinLnBrk="0" hangingPunct="0">
              <a:lnSpc>
                <a:spcPct val="80000"/>
              </a:lnSpc>
              <a:spcBef>
                <a:spcPct val="20000"/>
              </a:spcBef>
              <a:spcAft>
                <a:spcPct val="0"/>
              </a:spcAft>
              <a:buClrTx/>
              <a:buSzTx/>
              <a:buFontTx/>
              <a:buNone/>
              <a:defRPr/>
            </a:pPr>
            <a:r>
              <a:rPr kumimoji="0" lang="en-US" altLang="zh-CN"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rPr>
              <a:t>False</a:t>
            </a:r>
            <a:endParaRPr kumimoji="0" lang="en-US" altLang="zh-CN" sz="2000" b="0" i="0" u="none" strike="noStrike" kern="0" cap="none" spc="0" normalizeH="0" baseline="0" noProof="0">
              <a:ln>
                <a:noFill/>
              </a:ln>
              <a:solidFill>
                <a:schemeClr val="tx1"/>
              </a:solidFill>
              <a:effectLst/>
              <a:uLnTx/>
              <a:uFillTx/>
              <a:latin typeface="华文楷体" panose="02010600040101010101" pitchFamily="2" charset="-122"/>
              <a:ea typeface="华文楷体" panose="02010600040101010101" pitchFamily="2" charset="-122"/>
              <a:cs typeface="+mn-cs"/>
            </a:endParaRPr>
          </a:p>
        </p:txBody>
      </p:sp>
    </p:spTree>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24577"/>
          <p:cNvSpPr>
            <a:spLocks noGrp="1"/>
          </p:cNvSpPr>
          <p:nvPr>
            <p:ph type="title"/>
          </p:nvPr>
        </p:nvSpPr>
        <p:spPr>
          <a:ln/>
        </p:spPr>
        <p:txBody>
          <a:bodyPr vert="horz" wrap="square" lIns="91440" tIns="45720" rIns="91440" bIns="45720" anchor="ctr" anchorCtr="0"/>
          <a:p>
            <a:r>
              <a:rPr lang="en-US" altLang="zh-CN" dirty="0"/>
              <a:t>self</a:t>
            </a:r>
            <a:r>
              <a:rPr lang="zh-CN" altLang="en-US" dirty="0"/>
              <a:t>参数</a:t>
            </a:r>
            <a:endParaRPr lang="zh-CN" altLang="en-US" dirty="0"/>
          </a:p>
        </p:txBody>
      </p:sp>
      <p:sp>
        <p:nvSpPr>
          <p:cNvPr id="8195" name="文本占位符 24578"/>
          <p:cNvSpPr>
            <a:spLocks noGrp="1"/>
          </p:cNvSpPr>
          <p:nvPr>
            <p:ph idx="1"/>
          </p:nvPr>
        </p:nvSpPr>
        <p:spPr>
          <a:ln/>
        </p:spPr>
        <p:txBody>
          <a:bodyPr vert="horz" wrap="square" lIns="91440" tIns="45720" rIns="91440" bIns="45720" anchor="t" anchorCtr="0"/>
          <a:p>
            <a:pPr/>
            <a:r>
              <a:rPr lang="zh-CN" altLang="en-US" dirty="0">
                <a:latin typeface="华文楷体" panose="02010600040101010101" pitchFamily="2" charset="-122"/>
                <a:ea typeface="华文楷体" panose="02010600040101010101" pitchFamily="2" charset="-122"/>
                <a:cs typeface="+mn-cs"/>
              </a:rPr>
              <a:t>类的所有实例方法都必须至少有一个名为“</a:t>
            </a:r>
            <a:r>
              <a:rPr lang="zh-CN" altLang="en-US" dirty="0">
                <a:solidFill>
                  <a:srgbClr val="FF0000"/>
                </a:solidFill>
                <a:latin typeface="华文楷体" panose="02010600040101010101" pitchFamily="2" charset="-122"/>
                <a:ea typeface="华文楷体" panose="02010600040101010101" pitchFamily="2" charset="-122"/>
                <a:cs typeface="+mn-cs"/>
              </a:rPr>
              <a:t>self</a:t>
            </a:r>
            <a:r>
              <a:rPr lang="zh-CN" altLang="en-US" dirty="0">
                <a:latin typeface="华文楷体" panose="02010600040101010101" pitchFamily="2" charset="-122"/>
                <a:ea typeface="华文楷体" panose="02010600040101010101" pitchFamily="2" charset="-122"/>
                <a:cs typeface="+mn-cs"/>
              </a:rPr>
              <a:t>”的参数，并且必须是方法的第一个形参（如果有多个形参的话），“self”参数代表将来要创建的对象本身。在类的实例方法中访问实例属性时需要以“self”为前缀，但在外部通过对象名调用对象方法时并不需要传递这个参数，如果在外部通过类名调用对象方法则需要显式为self参数传值。</a:t>
            </a:r>
            <a:endParaRPr lang="zh-CN" altLang="en-US" dirty="0">
              <a:latin typeface="华文楷体" panose="02010600040101010101" pitchFamily="2" charset="-122"/>
              <a:ea typeface="华文楷体" panose="02010600040101010101" pitchFamily="2" charset="-122"/>
              <a:cs typeface="+mn-cs"/>
            </a:endParaRPr>
          </a:p>
        </p:txBody>
      </p:sp>
    </p:spTree>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extBox 1"/>
          <p:cNvSpPr txBox="1"/>
          <p:nvPr/>
        </p:nvSpPr>
        <p:spPr>
          <a:xfrm>
            <a:off x="619125" y="1763713"/>
            <a:ext cx="8524875" cy="2986087"/>
          </a:xfrm>
          <a:prstGeom prst="rect">
            <a:avLst/>
          </a:prstGeom>
          <a:noFill/>
          <a:ln w="9525">
            <a:noFill/>
          </a:ln>
        </p:spPr>
        <p:txBody>
          <a:bodyPr>
            <a:spAutoFit/>
          </a:bodyPr>
          <a:p>
            <a:pPr>
              <a:buNone/>
            </a:pPr>
            <a:r>
              <a:rPr lang="zh-CN" altLang="zh-CN" sz="2000" dirty="0">
                <a:latin typeface="华文楷体" panose="02010600040101010101" pitchFamily="2" charset="-122"/>
                <a:ea typeface="华文楷体" panose="02010600040101010101" pitchFamily="2" charset="-122"/>
              </a:rPr>
              <a:t>【例</a:t>
            </a:r>
            <a:r>
              <a:rPr lang="en-US" altLang="zh-CN" sz="2000" dirty="0">
                <a:latin typeface="华文楷体" panose="02010600040101010101" pitchFamily="2" charset="-122"/>
                <a:ea typeface="华文楷体" panose="02010600040101010101" pitchFamily="2" charset="-122"/>
              </a:rPr>
              <a:t>6-2</a:t>
            </a:r>
            <a:r>
              <a:rPr lang="zh-CN" altLang="zh-CN" sz="2000" dirty="0">
                <a:latin typeface="华文楷体" panose="02010600040101010101" pitchFamily="2" charset="-122"/>
                <a:ea typeface="华文楷体" panose="02010600040101010101" pitchFamily="2" charset="-122"/>
              </a:rPr>
              <a:t>】定义一个复数类</a:t>
            </a:r>
            <a:r>
              <a:rPr lang="en-US" altLang="zh-CN" sz="2000" dirty="0">
                <a:latin typeface="华文楷体" panose="02010600040101010101" pitchFamily="2" charset="-122"/>
                <a:ea typeface="华文楷体" panose="02010600040101010101" pitchFamily="2" charset="-122"/>
              </a:rPr>
              <a:t>Complex</a:t>
            </a:r>
            <a:r>
              <a:rPr lang="zh-CN" altLang="zh-CN" sz="2000" dirty="0">
                <a:latin typeface="华文楷体" panose="02010600040101010101" pitchFamily="2" charset="-122"/>
                <a:ea typeface="华文楷体" panose="02010600040101010101" pitchFamily="2" charset="-122"/>
              </a:rPr>
              <a:t>，构造函数完成对象变量初始化工作。</a:t>
            </a:r>
            <a:endParaRPr lang="zh-CN" altLang="zh-CN" sz="2000" dirty="0">
              <a:latin typeface="华文楷体" panose="02010600040101010101" pitchFamily="2" charset="-122"/>
              <a:ea typeface="华文楷体" panose="02010600040101010101" pitchFamily="2" charset="-122"/>
            </a:endParaRPr>
          </a:p>
          <a:p>
            <a:pPr>
              <a:buNone/>
            </a:pPr>
            <a:r>
              <a:rPr lang="en-US" altLang="zh-CN" sz="2000" dirty="0">
                <a:latin typeface="华文楷体" panose="02010600040101010101" pitchFamily="2" charset="-122"/>
                <a:ea typeface="华文楷体" panose="02010600040101010101" pitchFamily="2" charset="-122"/>
              </a:rPr>
              <a:t>class Complex:</a:t>
            </a:r>
            <a:endParaRPr lang="zh-CN" altLang="zh-CN" sz="2000" dirty="0">
              <a:latin typeface="华文楷体" panose="02010600040101010101" pitchFamily="2" charset="-122"/>
              <a:ea typeface="华文楷体" panose="02010600040101010101" pitchFamily="2" charset="-122"/>
            </a:endParaRPr>
          </a:p>
          <a:p>
            <a:pPr>
              <a:buNone/>
            </a:pPr>
            <a:r>
              <a:rPr lang="en-US" altLang="zh-CN" sz="2000" dirty="0">
                <a:latin typeface="华文楷体" panose="02010600040101010101" pitchFamily="2" charset="-122"/>
                <a:ea typeface="华文楷体" panose="02010600040101010101" pitchFamily="2" charset="-122"/>
              </a:rPr>
              <a:t>    def __init__(self, realpart, imagpart):</a:t>
            </a:r>
            <a:endParaRPr lang="zh-CN" altLang="zh-CN" sz="2000" dirty="0">
              <a:latin typeface="华文楷体" panose="02010600040101010101" pitchFamily="2" charset="-122"/>
              <a:ea typeface="华文楷体" panose="02010600040101010101" pitchFamily="2" charset="-122"/>
            </a:endParaRPr>
          </a:p>
          <a:p>
            <a:pPr>
              <a:buNone/>
            </a:pPr>
            <a:r>
              <a:rPr lang="en-US" altLang="zh-CN" sz="2000" dirty="0">
                <a:latin typeface="华文楷体" panose="02010600040101010101" pitchFamily="2" charset="-122"/>
                <a:ea typeface="华文楷体" panose="02010600040101010101" pitchFamily="2" charset="-122"/>
              </a:rPr>
              <a:t>         self.r = realpart</a:t>
            </a:r>
            <a:endParaRPr lang="zh-CN" altLang="zh-CN" sz="2000" dirty="0">
              <a:latin typeface="华文楷体" panose="02010600040101010101" pitchFamily="2" charset="-122"/>
              <a:ea typeface="华文楷体" panose="02010600040101010101" pitchFamily="2" charset="-122"/>
            </a:endParaRPr>
          </a:p>
          <a:p>
            <a:pPr>
              <a:buNone/>
            </a:pPr>
            <a:r>
              <a:rPr lang="en-US" altLang="zh-CN" sz="2000" dirty="0">
                <a:latin typeface="华文楷体" panose="02010600040101010101" pitchFamily="2" charset="-122"/>
                <a:ea typeface="华文楷体" panose="02010600040101010101" pitchFamily="2" charset="-122"/>
              </a:rPr>
              <a:t>         self.i = imagpart</a:t>
            </a:r>
            <a:endParaRPr lang="zh-CN" altLang="zh-CN" sz="2000" dirty="0">
              <a:latin typeface="华文楷体" panose="02010600040101010101" pitchFamily="2" charset="-122"/>
              <a:ea typeface="华文楷体" panose="02010600040101010101" pitchFamily="2" charset="-122"/>
            </a:endParaRPr>
          </a:p>
          <a:p>
            <a:pPr>
              <a:buNone/>
            </a:pPr>
            <a:r>
              <a:rPr lang="en-US" altLang="zh-CN" sz="2000" dirty="0">
                <a:latin typeface="华文楷体" panose="02010600040101010101" pitchFamily="2" charset="-122"/>
                <a:ea typeface="华文楷体" panose="02010600040101010101" pitchFamily="2" charset="-122"/>
              </a:rPr>
              <a:t>x = Complex(3.0,-4.5)</a:t>
            </a:r>
            <a:endParaRPr lang="zh-CN" altLang="zh-CN" sz="2000" dirty="0">
              <a:latin typeface="华文楷体" panose="02010600040101010101" pitchFamily="2" charset="-122"/>
              <a:ea typeface="华文楷体" panose="02010600040101010101" pitchFamily="2" charset="-122"/>
            </a:endParaRPr>
          </a:p>
          <a:p>
            <a:pPr>
              <a:buNone/>
            </a:pPr>
            <a:r>
              <a:rPr lang="en-US" altLang="zh-CN" sz="2000" dirty="0">
                <a:latin typeface="华文楷体" panose="02010600040101010101" pitchFamily="2" charset="-122"/>
                <a:ea typeface="华文楷体" panose="02010600040101010101" pitchFamily="2" charset="-122"/>
              </a:rPr>
              <a:t>print(x.r, x.i)</a:t>
            </a:r>
            <a:endParaRPr lang="zh-CN" altLang="zh-CN" sz="2000" dirty="0">
              <a:latin typeface="华文楷体" panose="02010600040101010101" pitchFamily="2" charset="-122"/>
              <a:ea typeface="华文楷体" panose="02010600040101010101" pitchFamily="2" charset="-122"/>
            </a:endParaRPr>
          </a:p>
          <a:p>
            <a:pPr>
              <a:buNone/>
            </a:pPr>
            <a:endParaRPr lang="zh-CN" altLang="zh-CN" sz="2000" dirty="0">
              <a:latin typeface="华文楷体" panose="02010600040101010101" pitchFamily="2" charset="-122"/>
              <a:ea typeface="华文楷体" panose="02010600040101010101" pitchFamily="2" charset="-122"/>
            </a:endParaRPr>
          </a:p>
        </p:txBody>
      </p:sp>
      <p:pic>
        <p:nvPicPr>
          <p:cNvPr id="9219" name="图片 1"/>
          <p:cNvPicPr>
            <a:picLocks noChangeAspect="1"/>
          </p:cNvPicPr>
          <p:nvPr/>
        </p:nvPicPr>
        <p:blipFill>
          <a:blip r:embed="rId1"/>
          <a:stretch>
            <a:fillRect/>
          </a:stretch>
        </p:blipFill>
        <p:spPr>
          <a:xfrm>
            <a:off x="7186613" y="5157788"/>
            <a:ext cx="1562100" cy="1989137"/>
          </a:xfrm>
          <a:prstGeom prst="rect">
            <a:avLst/>
          </a:prstGeom>
          <a:noFill/>
          <a:ln w="9525">
            <a:noFill/>
          </a:ln>
        </p:spPr>
      </p:pic>
      <p:sp>
        <p:nvSpPr>
          <p:cNvPr id="9220" name="标题 1"/>
          <p:cNvSpPr>
            <a:spLocks noGrp="1"/>
          </p:cNvSpPr>
          <p:nvPr>
            <p:ph type="title"/>
          </p:nvPr>
        </p:nvSpPr>
        <p:spPr>
          <a:ln/>
        </p:spPr>
        <p:txBody>
          <a:bodyPr vert="horz" wrap="square" lIns="91440" tIns="45720" rIns="91440" bIns="45720" anchor="ctr" anchorCtr="0"/>
          <a:p>
            <a:r>
              <a:rPr lang="en-US" altLang="zh-CN" dirty="0"/>
              <a:t>7.2.2  </a:t>
            </a:r>
            <a:r>
              <a:rPr lang="zh-CN" altLang="en-US" dirty="0"/>
              <a:t>构造函数</a:t>
            </a:r>
            <a:r>
              <a:rPr lang="en-US" altLang="zh-CN" dirty="0"/>
              <a:t>__init__</a:t>
            </a:r>
            <a:endParaRPr lang="zh-CN" altLang="en-US" dirty="0"/>
          </a:p>
        </p:txBody>
      </p:sp>
    </p:spTree>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TextBox 1"/>
          <p:cNvSpPr txBox="1"/>
          <p:nvPr/>
        </p:nvSpPr>
        <p:spPr>
          <a:xfrm>
            <a:off x="439738" y="1563688"/>
            <a:ext cx="8524875" cy="1384300"/>
          </a:xfrm>
          <a:prstGeom prst="rect">
            <a:avLst/>
          </a:prstGeom>
          <a:noFill/>
          <a:ln w="9525">
            <a:noFill/>
          </a:ln>
        </p:spPr>
        <p:txBody>
          <a:bodyPr>
            <a:spAutoFit/>
          </a:bodyPr>
          <a:p>
            <a:pPr>
              <a:buNone/>
            </a:pPr>
            <a:r>
              <a:rPr lang="en-GB" altLang="zh-CN" sz="2000" dirty="0">
                <a:latin typeface="华文楷体" panose="02010600040101010101" pitchFamily="2" charset="-122"/>
                <a:ea typeface="华文楷体" panose="02010600040101010101" pitchFamily="2" charset="-122"/>
              </a:rPr>
              <a:t>Python</a:t>
            </a:r>
            <a:r>
              <a:rPr lang="zh-CN" altLang="zh-CN" sz="2000" dirty="0">
                <a:latin typeface="华文楷体" panose="02010600040101010101" pitchFamily="2" charset="-122"/>
                <a:ea typeface="华文楷体" panose="02010600040101010101" pitchFamily="2" charset="-122"/>
              </a:rPr>
              <a:t>中类的析构函数是</a:t>
            </a:r>
            <a:r>
              <a:rPr lang="en-GB" altLang="zh-CN" sz="2000" dirty="0">
                <a:latin typeface="华文楷体" panose="02010600040101010101" pitchFamily="2" charset="-122"/>
                <a:ea typeface="华文楷体" panose="02010600040101010101" pitchFamily="2" charset="-122"/>
              </a:rPr>
              <a:t>__del__</a:t>
            </a:r>
            <a:r>
              <a:rPr lang="zh-CN" altLang="zh-CN" sz="2000" dirty="0">
                <a:latin typeface="华文楷体" panose="02010600040101010101" pitchFamily="2" charset="-122"/>
                <a:ea typeface="华文楷体" panose="02010600040101010101" pitchFamily="2" charset="-122"/>
              </a:rPr>
              <a:t>，用来释放对象占用的资源，在</a:t>
            </a:r>
            <a:r>
              <a:rPr lang="en-GB" altLang="zh-CN" sz="2000" dirty="0">
                <a:latin typeface="华文楷体" panose="02010600040101010101" pitchFamily="2" charset="-122"/>
                <a:ea typeface="华文楷体" panose="02010600040101010101" pitchFamily="2" charset="-122"/>
              </a:rPr>
              <a:t>Python</a:t>
            </a:r>
            <a:r>
              <a:rPr lang="zh-CN" altLang="zh-CN" sz="2000" dirty="0">
                <a:latin typeface="华文楷体" panose="02010600040101010101" pitchFamily="2" charset="-122"/>
                <a:ea typeface="华文楷体" panose="02010600040101010101" pitchFamily="2" charset="-122"/>
              </a:rPr>
              <a:t>收回对象空间之前自动执行。如果用户未涉及析构函数，</a:t>
            </a:r>
            <a:r>
              <a:rPr lang="en-GB" altLang="zh-CN" sz="2000" dirty="0">
                <a:latin typeface="华文楷体" panose="02010600040101010101" pitchFamily="2" charset="-122"/>
                <a:ea typeface="华文楷体" panose="02010600040101010101" pitchFamily="2" charset="-122"/>
              </a:rPr>
              <a:t>Python</a:t>
            </a:r>
            <a:r>
              <a:rPr lang="zh-CN" altLang="zh-CN" sz="2000" dirty="0">
                <a:latin typeface="华文楷体" panose="02010600040101010101" pitchFamily="2" charset="-122"/>
                <a:ea typeface="华文楷体" panose="02010600040101010101" pitchFamily="2" charset="-122"/>
              </a:rPr>
              <a:t>将提供一个默认的析构函数进行必要的清理工作。</a:t>
            </a:r>
            <a:endParaRPr lang="zh-CN" altLang="zh-CN" sz="2000" dirty="0">
              <a:latin typeface="华文楷体" panose="02010600040101010101" pitchFamily="2" charset="-122"/>
              <a:ea typeface="华文楷体" panose="02010600040101010101" pitchFamily="2" charset="-122"/>
            </a:endParaRPr>
          </a:p>
          <a:p>
            <a:pPr>
              <a:buNone/>
            </a:pPr>
            <a:endParaRPr lang="zh-CN" altLang="zh-CN" sz="2000" dirty="0">
              <a:latin typeface="华文楷体" panose="02010600040101010101" pitchFamily="2" charset="-122"/>
              <a:ea typeface="华文楷体" panose="02010600040101010101" pitchFamily="2" charset="-122"/>
            </a:endParaRPr>
          </a:p>
        </p:txBody>
      </p:sp>
      <p:pic>
        <p:nvPicPr>
          <p:cNvPr id="10243" name="图片 1"/>
          <p:cNvPicPr>
            <a:picLocks noChangeAspect="1"/>
          </p:cNvPicPr>
          <p:nvPr/>
        </p:nvPicPr>
        <p:blipFill>
          <a:blip r:embed="rId1"/>
          <a:stretch>
            <a:fillRect/>
          </a:stretch>
        </p:blipFill>
        <p:spPr>
          <a:xfrm>
            <a:off x="7186613" y="5157788"/>
            <a:ext cx="1562100" cy="1989137"/>
          </a:xfrm>
          <a:prstGeom prst="rect">
            <a:avLst/>
          </a:prstGeom>
          <a:noFill/>
          <a:ln w="9525">
            <a:noFill/>
          </a:ln>
        </p:spPr>
      </p:pic>
      <p:sp>
        <p:nvSpPr>
          <p:cNvPr id="10244" name="标题 1"/>
          <p:cNvSpPr>
            <a:spLocks noGrp="1"/>
          </p:cNvSpPr>
          <p:nvPr>
            <p:ph type="title"/>
          </p:nvPr>
        </p:nvSpPr>
        <p:spPr>
          <a:ln/>
        </p:spPr>
        <p:txBody>
          <a:bodyPr vert="horz" wrap="square" lIns="91440" tIns="45720" rIns="91440" bIns="45720" anchor="ctr" anchorCtr="0"/>
          <a:p>
            <a:r>
              <a:rPr lang="en-US" altLang="zh-CN" dirty="0"/>
              <a:t>7.2.3  </a:t>
            </a:r>
            <a:r>
              <a:rPr lang="zh-CN" altLang="en-US" dirty="0"/>
              <a:t>析构函数</a:t>
            </a:r>
            <a:endParaRPr lang="zh-CN" altLang="en-US" dirty="0"/>
          </a:p>
        </p:txBody>
      </p:sp>
      <p:sp>
        <p:nvSpPr>
          <p:cNvPr id="2" name="矩形 1"/>
          <p:cNvSpPr/>
          <p:nvPr/>
        </p:nvSpPr>
        <p:spPr>
          <a:xfrm>
            <a:off x="1331913" y="2708275"/>
            <a:ext cx="6203950" cy="3362325"/>
          </a:xfrm>
          <a:prstGeom prst="rect">
            <a:avLst/>
          </a:prstGeom>
          <a:solidFill>
            <a:schemeClr val="tx2">
              <a:lumMod val="20000"/>
              <a:lumOff val="80000"/>
            </a:schemeClr>
          </a:solidFill>
        </p:spPr>
        <p:txBody>
          <a:bodyPr>
            <a:spAutoFit/>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class Complex:</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def</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__</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init</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__(self,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realpart</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imagpart</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self.r</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realpart</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self.i</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imagpart</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def</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__del__(self):</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print("Complex</a:t>
            </a:r>
            <a:r>
              <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不存在了</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x = Complex(3.0,-4.5)</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print(</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x.r</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 </a:t>
            </a:r>
            <a:r>
              <a:rPr kumimoji="0" lang="en-US" altLang="zh-CN" sz="1800" b="0" i="0" u="none" strike="noStrike" kern="1200" cap="none" spc="0" normalizeH="0" baseline="0" noProof="0" dirty="0" err="1">
                <a:ln>
                  <a:noFill/>
                </a:ln>
                <a:solidFill>
                  <a:schemeClr val="tx1"/>
                </a:solidFill>
                <a:effectLst/>
                <a:uLnTx/>
                <a:uFillTx/>
                <a:latin typeface="Times New Roman" panose="02020603050405020304" pitchFamily="18" charset="0"/>
                <a:ea typeface="宋体" panose="02010600030101010101" pitchFamily="2" charset="-122"/>
                <a:cs typeface="+mn-cs"/>
              </a:rPr>
              <a:t>x.i</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print(x)</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del x			#</a:t>
            </a:r>
            <a:r>
              <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删除</a:t>
            </a: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x</a:t>
            </a:r>
            <a:r>
              <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对象变量</a:t>
            </a:r>
            <a:endParaRPr kumimoji="0" lang="zh-CN"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advClick="0"/>
</p:sld>
</file>

<file path=ppt/tags/tag1.xml><?xml version="1.0" encoding="utf-8"?>
<p:tagLst xmlns:p="http://schemas.openxmlformats.org/presentationml/2006/main">
  <p:tag name="KSO_WM_UNIT_PLACING_PICTURE_USER_VIEWPORT" val="{&quot;height&quot;:4605,&quot;width&quot;:10692.500787401576}"/>
</p:tagLst>
</file>

<file path=ppt/tags/tag2.xml><?xml version="1.0" encoding="utf-8"?>
<p:tagLst xmlns:p="http://schemas.openxmlformats.org/presentationml/2006/main">
  <p:tag name="COMMONDATA" val="eyJoZGlkIjoiNmM3MTg3MjQ5NjM0Y2M0MWIzOGM1NjU5ZDRlZmFkODEifQ=="/>
</p:tagLst>
</file>

<file path=ppt/theme/theme1.xml><?xml version="1.0" encoding="utf-8"?>
<a:theme xmlns:a="http://schemas.openxmlformats.org/drawingml/2006/main" name="VB 模板">
  <a:themeElements>
    <a:clrScheme name="VB 模板 10">
      <a:dk1>
        <a:srgbClr val="000000"/>
      </a:dk1>
      <a:lt1>
        <a:srgbClr val="FFFFFF"/>
      </a:lt1>
      <a:dk2>
        <a:srgbClr val="003366"/>
      </a:dk2>
      <a:lt2>
        <a:srgbClr val="808080"/>
      </a:lt2>
      <a:accent1>
        <a:srgbClr val="CCECFF"/>
      </a:accent1>
      <a:accent2>
        <a:srgbClr val="006699"/>
      </a:accent2>
      <a:accent3>
        <a:srgbClr val="FFFFFF"/>
      </a:accent3>
      <a:accent4>
        <a:srgbClr val="000000"/>
      </a:accent4>
      <a:accent5>
        <a:srgbClr val="E2F4FF"/>
      </a:accent5>
      <a:accent6>
        <a:srgbClr val="005C8A"/>
      </a:accent6>
      <a:hlink>
        <a:srgbClr val="0033CC"/>
      </a:hlink>
      <a:folHlink>
        <a:srgbClr val="0099CC"/>
      </a:folHlink>
    </a:clrScheme>
    <a:fontScheme name="VB 模板">
      <a:majorFont>
        <a:latin typeface="Times New Roman"/>
        <a:ea typeface="黑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VB 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VB 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VB 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VB 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VB 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VB 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VB 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VB 模板 8">
        <a:dk1>
          <a:srgbClr val="000000"/>
        </a:dk1>
        <a:lt1>
          <a:srgbClr val="FFFFFF"/>
        </a:lt1>
        <a:dk2>
          <a:srgbClr val="000000"/>
        </a:dk2>
        <a:lt2>
          <a:srgbClr val="808080"/>
        </a:lt2>
        <a:accent1>
          <a:srgbClr val="00CC99"/>
        </a:accent1>
        <a:accent2>
          <a:srgbClr val="006699"/>
        </a:accent2>
        <a:accent3>
          <a:srgbClr val="FFFFFF"/>
        </a:accent3>
        <a:accent4>
          <a:srgbClr val="000000"/>
        </a:accent4>
        <a:accent5>
          <a:srgbClr val="AAE2CA"/>
        </a:accent5>
        <a:accent6>
          <a:srgbClr val="005C8A"/>
        </a:accent6>
        <a:hlink>
          <a:srgbClr val="0033CC"/>
        </a:hlink>
        <a:folHlink>
          <a:srgbClr val="0099CC"/>
        </a:folHlink>
      </a:clrScheme>
      <a:clrMap bg1="lt1" tx1="dk1" bg2="lt2" tx2="dk2" accent1="accent1" accent2="accent2" accent3="accent3" accent4="accent4" accent5="accent5" accent6="accent6" hlink="hlink" folHlink="folHlink"/>
    </a:extraClrScheme>
    <a:extraClrScheme>
      <a:clrScheme name="VB 模板 9">
        <a:dk1>
          <a:srgbClr val="000000"/>
        </a:dk1>
        <a:lt1>
          <a:srgbClr val="FFFFFF"/>
        </a:lt1>
        <a:dk2>
          <a:srgbClr val="003366"/>
        </a:dk2>
        <a:lt2>
          <a:srgbClr val="808080"/>
        </a:lt2>
        <a:accent1>
          <a:srgbClr val="FFFF00"/>
        </a:accent1>
        <a:accent2>
          <a:srgbClr val="006699"/>
        </a:accent2>
        <a:accent3>
          <a:srgbClr val="FFFFFF"/>
        </a:accent3>
        <a:accent4>
          <a:srgbClr val="000000"/>
        </a:accent4>
        <a:accent5>
          <a:srgbClr val="FFFFAA"/>
        </a:accent5>
        <a:accent6>
          <a:srgbClr val="005C8A"/>
        </a:accent6>
        <a:hlink>
          <a:srgbClr val="0033CC"/>
        </a:hlink>
        <a:folHlink>
          <a:srgbClr val="0099CC"/>
        </a:folHlink>
      </a:clrScheme>
      <a:clrMap bg1="lt1" tx1="dk1" bg2="lt2" tx2="dk2" accent1="accent1" accent2="accent2" accent3="accent3" accent4="accent4" accent5="accent5" accent6="accent6" hlink="hlink" folHlink="folHlink"/>
    </a:extraClrScheme>
    <a:extraClrScheme>
      <a:clrScheme name="VB 模板 10">
        <a:dk1>
          <a:srgbClr val="000000"/>
        </a:dk1>
        <a:lt1>
          <a:srgbClr val="FFFFFF"/>
        </a:lt1>
        <a:dk2>
          <a:srgbClr val="003366"/>
        </a:dk2>
        <a:lt2>
          <a:srgbClr val="808080"/>
        </a:lt2>
        <a:accent1>
          <a:srgbClr val="CCECFF"/>
        </a:accent1>
        <a:accent2>
          <a:srgbClr val="006699"/>
        </a:accent2>
        <a:accent3>
          <a:srgbClr val="FFFFFF"/>
        </a:accent3>
        <a:accent4>
          <a:srgbClr val="000000"/>
        </a:accent4>
        <a:accent5>
          <a:srgbClr val="E2F4FF"/>
        </a:accent5>
        <a:accent6>
          <a:srgbClr val="005C8A"/>
        </a:accent6>
        <a:hlink>
          <a:srgbClr val="0033CC"/>
        </a:hlink>
        <a:folHlink>
          <a:srgbClr val="0099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VB 模板</Template>
  <TotalTime>0</TotalTime>
  <Words>5808</Words>
  <Application>WPS 演示</Application>
  <PresentationFormat/>
  <Paragraphs>276</Paragraphs>
  <Slides>22</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22</vt:i4>
      </vt:variant>
    </vt:vector>
  </HeadingPairs>
  <TitlesOfParts>
    <vt:vector size="34" baseType="lpstr">
      <vt:lpstr>Arial</vt:lpstr>
      <vt:lpstr>宋体</vt:lpstr>
      <vt:lpstr>Wingdings</vt:lpstr>
      <vt:lpstr>Times New Roman</vt:lpstr>
      <vt:lpstr>黑体</vt:lpstr>
      <vt:lpstr>华文楷体</vt:lpstr>
      <vt:lpstr>隶书</vt:lpstr>
      <vt:lpstr>楷体_GB2312</vt:lpstr>
      <vt:lpstr>新宋体</vt:lpstr>
      <vt:lpstr>微软雅黑</vt:lpstr>
      <vt:lpstr>Arial Unicode MS</vt:lpstr>
      <vt:lpstr>VB 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雨林木风</dc:creator>
  <cp:keywords>exciting online presentation communicate impactful exchange information broadcast collaborate on-screen projector white</cp:keywords>
  <dc:description>Use this template for presentations based on technology.</dc:description>
  <cp:lastModifiedBy>凤歌者</cp:lastModifiedBy>
  <cp:revision>341</cp:revision>
  <dcterms:created xsi:type="dcterms:W3CDTF">2009-07-03T03:26:40Z</dcterms:created>
  <dcterms:modified xsi:type="dcterms:W3CDTF">2022-07-12T12:31:16Z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
    <vt:lpwstr>Night Sky</vt:lpwstr>
  </property>
  <property fmtid="{D5CDD505-2E9C-101B-9397-08002B2CF9AE}" pid="3" name="Style">
    <vt:lpwstr>P</vt:lpwstr>
  </property>
  <property fmtid="{D5CDD505-2E9C-101B-9397-08002B2CF9AE}" pid="4" name="Folder">
    <vt:lpwstr>Technology</vt:lpwstr>
  </property>
  <property fmtid="{D5CDD505-2E9C-101B-9397-08002B2CF9AE}" pid="5" name="Attribution">
    <vt:lpwstr>Copyright © 2005 KMT Software, Inc.</vt:lpwstr>
  </property>
  <property fmtid="{D5CDD505-2E9C-101B-9397-08002B2CF9AE}" pid="6" name="ICV">
    <vt:lpwstr>4CD5F236C6214D41A391A0B3E416AB29</vt:lpwstr>
  </property>
  <property fmtid="{D5CDD505-2E9C-101B-9397-08002B2CF9AE}" pid="7" name="KSOProductBuildVer">
    <vt:lpwstr>2052-11.1.0.11830</vt:lpwstr>
  </property>
</Properties>
</file>