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47" r:id="rId3"/>
    <p:sldId id="453" r:id="rId4"/>
    <p:sldId id="455" r:id="rId5"/>
    <p:sldId id="526" r:id="rId6"/>
    <p:sldId id="478" r:id="rId7"/>
    <p:sldId id="512" r:id="rId8"/>
    <p:sldId id="480" r:id="rId9"/>
    <p:sldId id="515" r:id="rId10"/>
    <p:sldId id="513" r:id="rId11"/>
    <p:sldId id="507" r:id="rId12"/>
    <p:sldId id="516" r:id="rId13"/>
    <p:sldId id="508" r:id="rId14"/>
    <p:sldId id="481" r:id="rId15"/>
    <p:sldId id="509" r:id="rId16"/>
    <p:sldId id="482" r:id="rId17"/>
    <p:sldId id="510" r:id="rId18"/>
    <p:sldId id="511" r:id="rId19"/>
    <p:sldId id="496" r:id="rId20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718"/>
    <p:restoredTop sz="95976"/>
  </p:normalViewPr>
  <p:slideViewPr>
    <p:cSldViewPr showGuides="1">
      <p:cViewPr varScale="1">
        <p:scale>
          <a:sx n="51" d="100"/>
          <a:sy n="51" d="100"/>
        </p:scale>
        <p:origin x="90" y="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spcBef>
                <a:spcPct val="0"/>
              </a:spcBef>
              <a:buFont typeface="Arial" panose="020B0604020202020204" pitchFamily="34" charset="0"/>
              <a:buNone/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081F3D-0960-48AB-BD00-8757269572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spcBef>
                <a:spcPct val="0"/>
              </a:spcBef>
              <a:buFont typeface="Arial" panose="020B0604020202020204" pitchFamily="34" charset="0"/>
              <a:buNone/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18FD956-8BCD-4DB5-9EA1-962276A5D8D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楷体_GB2312" pitchFamily="49" charset="-122"/>
              </a:defRPr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609600"/>
            <a:ext cx="2014537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609600"/>
            <a:ext cx="5895975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628775"/>
            <a:ext cx="3954462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2150" y="1628775"/>
            <a:ext cx="3956050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619250" y="609600"/>
            <a:ext cx="6838950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395288" y="1557338"/>
            <a:ext cx="8062912" cy="4467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spcBef>
                <a:spcPct val="0"/>
              </a:spcBef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ctrTitle"/>
          </p:nvPr>
        </p:nvSpPr>
        <p:spPr>
          <a:xfrm>
            <a:off x="614363" y="1125538"/>
            <a:ext cx="7772400" cy="1470025"/>
          </a:xfrm>
          <a:ln/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zh-CN" altLang="zh-CN" sz="4000" b="1" dirty="0">
                <a:latin typeface="+mj-lt"/>
                <a:ea typeface="+mj-ea"/>
                <a:cs typeface="+mj-cs"/>
              </a:rPr>
              <a:t>第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4</a:t>
            </a:r>
            <a:r>
              <a:rPr lang="zh-CN" altLang="zh-CN" sz="4000" b="1" dirty="0">
                <a:latin typeface="+mj-lt"/>
                <a:ea typeface="+mj-ea"/>
                <a:cs typeface="+mj-cs"/>
              </a:rPr>
              <a:t>章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  Python</a:t>
            </a:r>
            <a:r>
              <a:rPr lang="zh-CN" altLang="zh-CN" sz="4000" b="1" dirty="0">
                <a:latin typeface="+mj-lt"/>
                <a:ea typeface="+mj-ea"/>
                <a:cs typeface="+mj-cs"/>
              </a:rPr>
              <a:t>控制语句</a:t>
            </a:r>
            <a:endParaRPr lang="zh-CN" altLang="zh-CN" sz="40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4.2.2  for</a:t>
            </a:r>
            <a:r>
              <a:rPr lang="zh-CN" altLang="en-US" dirty="0"/>
              <a:t>语句</a:t>
            </a:r>
            <a:endParaRPr lang="zh-CN" altLang="en-US" dirty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2" cy="2592387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语句可以遍历任何序列的项目，如一个列表、元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组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或者一个字符串。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循环的语法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循环的语法格式如下：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循环索引值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in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序列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循环体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95738" y="2636838"/>
            <a:ext cx="4572000" cy="1033463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for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循环把字符串中字符遍历出来。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for letter in 'Python':     # 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第一个实例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print ( 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当前字母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:', letter 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2088" y="4365625"/>
            <a:ext cx="4572000" cy="169862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for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循环把列表中元素遍历出来。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fruits = ['banana', 'apple',  'mango']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for fruit in fruits:        # 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第二个实例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print ( '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元素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:', fruit)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print( "Good bye!" )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341" name="矩形 1"/>
          <p:cNvSpPr/>
          <p:nvPr/>
        </p:nvSpPr>
        <p:spPr>
          <a:xfrm>
            <a:off x="6292850" y="3789363"/>
            <a:ext cx="2286000" cy="1606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程序运行结果：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当前字母：</a:t>
            </a:r>
            <a:r>
              <a:rPr lang="en-US" altLang="zh-CN" dirty="0">
                <a:latin typeface="Times New Roman" panose="02020603050405020304" pitchFamily="18" charset="0"/>
              </a:rPr>
              <a:t>P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当前字母：</a:t>
            </a:r>
            <a:r>
              <a:rPr lang="en-US" altLang="zh-CN" dirty="0">
                <a:latin typeface="Times New Roman" panose="02020603050405020304" pitchFamily="18" charset="0"/>
              </a:rPr>
              <a:t>y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当前字母：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当前字母：</a:t>
            </a:r>
            <a:r>
              <a:rPr lang="en-US" altLang="zh-CN" dirty="0">
                <a:latin typeface="Times New Roman" panose="02020603050405020304" pitchFamily="18" charset="0"/>
              </a:rPr>
              <a:t>h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当前字母：</a:t>
            </a:r>
            <a:r>
              <a:rPr lang="en-US" altLang="zh-CN" dirty="0">
                <a:latin typeface="Times New Roman" panose="02020603050405020304" pitchFamily="18" charset="0"/>
              </a:rPr>
              <a:t>o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当前字母：</a:t>
            </a:r>
            <a:r>
              <a:rPr lang="en-US" altLang="zh-CN" dirty="0">
                <a:latin typeface="Times New Roman" panose="02020603050405020304" pitchFamily="18" charset="0"/>
              </a:rPr>
              <a:t>n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4342" name="矩形 2"/>
          <p:cNvSpPr/>
          <p:nvPr/>
        </p:nvSpPr>
        <p:spPr>
          <a:xfrm>
            <a:off x="4967288" y="5762625"/>
            <a:ext cx="1765300" cy="942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元素：</a:t>
            </a:r>
            <a:r>
              <a:rPr lang="en-US" altLang="zh-CN" dirty="0">
                <a:latin typeface="Times New Roman" panose="02020603050405020304" pitchFamily="18" charset="0"/>
              </a:rPr>
              <a:t>banana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元素：</a:t>
            </a:r>
            <a:r>
              <a:rPr lang="en-US" altLang="zh-CN" dirty="0">
                <a:latin typeface="Times New Roman" panose="02020603050405020304" pitchFamily="18" charset="0"/>
              </a:rPr>
              <a:t>apple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zh-CN" dirty="0">
                <a:latin typeface="Times New Roman" panose="02020603050405020304" pitchFamily="18" charset="0"/>
              </a:rPr>
              <a:t>元素：</a:t>
            </a:r>
            <a:r>
              <a:rPr lang="en-US" altLang="zh-CN" dirty="0">
                <a:latin typeface="Times New Roman" panose="02020603050405020304" pitchFamily="18" charset="0"/>
              </a:rPr>
              <a:t>mango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Good bye!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208962" cy="4467225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计算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1~10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的整数之和，可以用一个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sum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变量做累加。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程序代码：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sum = 0</a:t>
            </a:r>
            <a:endParaRPr lang="zh-CN" altLang="zh-CN" sz="20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 x in [1, 2, 3, 4, 5, 6, 7, 8, 9, 10]:</a:t>
            </a:r>
            <a:endParaRPr lang="zh-CN" altLang="zh-CN" sz="20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sum = sum + x</a:t>
            </a:r>
            <a:endParaRPr lang="zh-CN" altLang="zh-CN" sz="20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print(sum)</a:t>
            </a:r>
            <a:endParaRPr lang="en-US" altLang="zh-CN" sz="20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提供一个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range()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内置函数，可以生成一个整数序列</a:t>
            </a: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en-US" altLang="zh-CN" sz="20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range(1, 101)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就可以生成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1~100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的整数序列，计算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1~100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的整数之和如下：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sum = 0</a:t>
            </a:r>
            <a:endParaRPr lang="zh-CN" altLang="zh-CN" sz="2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 x in range(1,101):</a:t>
            </a:r>
            <a:endParaRPr lang="zh-CN" altLang="zh-CN" sz="2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sum = sum + x</a:t>
            </a:r>
            <a:endParaRPr lang="zh-CN" altLang="zh-CN" sz="2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print(sum)</a:t>
            </a:r>
            <a:endParaRPr lang="zh-CN" altLang="zh-CN" sz="2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4.2.2  for</a:t>
            </a:r>
            <a:r>
              <a:rPr lang="zh-CN" altLang="en-US" dirty="0"/>
              <a:t>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．通过索引循环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对于一个列表，另外一种执行循环的遍历方式是通过索引（元素下标）。实例如下：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fruits = ['banana', 'apple',  'mango']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 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in range(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len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(fruits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)):      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#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 </a:t>
            </a: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in [0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,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,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2]: 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print( '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当前水果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:', fruits[</a:t>
            </a: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] 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("Good bye!")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4.2.3  continue</a:t>
            </a:r>
            <a:r>
              <a:rPr lang="zh-CN" altLang="en-US" dirty="0"/>
              <a:t>和</a:t>
            </a:r>
            <a:r>
              <a:rPr lang="en-US" altLang="zh-CN" dirty="0"/>
              <a:t>break</a:t>
            </a:r>
            <a:r>
              <a:rPr lang="zh-CN" altLang="en-US" dirty="0"/>
              <a:t>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628775"/>
            <a:ext cx="864076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break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while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循环和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循环中都可以使用，一般放在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if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选择结构中，一旦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break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语句被执行，将使得整个循环提前结束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continue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的作用是终止当前循环，并忽略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continue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之后的语句，然后回到循环的顶端，提前进入下一次循环。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4.2.4  </a:t>
            </a:r>
            <a:r>
              <a:rPr lang="zh-CN" altLang="en-US" dirty="0"/>
              <a:t>循环嵌套</a:t>
            </a:r>
            <a:endParaRPr lang="zh-CN" altLang="en-US" dirty="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语言允许在一个循环体里面嵌入另一个循环。如在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while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循环中可以嵌入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循环；也可以在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循环中嵌入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while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循环。嵌套层次一般不超过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层，以保证可读性。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【例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3-6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】打印九九乘法表。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【例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3-7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】使用嵌套循环输出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2~100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之间的素数。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</a:t>
            </a:r>
            <a:r>
              <a:rPr lang="zh-CN" altLang="en-US" dirty="0"/>
              <a:t>.3  常用算法及应用实例</a:t>
            </a:r>
            <a:endParaRPr lang="zh-CN" altLang="en-US" dirty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累加与累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乘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3-8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】求自然对数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的近似值，近似公式为：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e=1+ 1/1!+ 1/2!+ 1/3!+ ... + 1/n!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求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最大数和最小数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求数据中的最大数和最小数的算法是类似的，可采用“打擂”算法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3-9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】求区间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[100, 200]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内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个随机整数中的最大数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枚举法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枚举法又称为穷举法，此算法将所有可能出现的情况一一进行测试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如计算“百钱买百鸡”问题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1547813" y="549275"/>
            <a:ext cx="6838950" cy="803275"/>
          </a:xfrm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4.3  </a:t>
            </a:r>
            <a:r>
              <a:rPr lang="zh-CN" altLang="zh-CN" dirty="0"/>
              <a:t>常用算法及应用实例</a:t>
            </a:r>
            <a:endParaRPr lang="zh-CN" altLang="en-US" dirty="0"/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递推与迭代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  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递推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利用递推算法或迭代算法，可以将一个复杂的问题转换为一个简单过程的重复执行。这两种算法的共同特点是，通过前一项的计算结果推出后一项。不同的是，递推算法不存在变量的自我更迭，而迭代算法则在每次循环中用变量的新值取代其原值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【例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3-12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】输出斐波那契（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Fibonacci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）数列的前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20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项即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，…。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zh-CN" altLang="zh-CN" b="1" dirty="0"/>
              <a:t>递推与迭代</a:t>
            </a:r>
            <a:endParaRPr lang="zh-CN" altLang="en-US" dirty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  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迭代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迭代法也称辗转法，是一种不断用变量的旧值递推新值的过程。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【例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3-14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】迭代法求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的平方根。求平方根的公式为：</a:t>
            </a:r>
            <a:r>
              <a:rPr lang="pl-PL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</a:t>
            </a:r>
            <a:r>
              <a:rPr lang="pl-PL" altLang="zh-CN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n+1</a:t>
            </a:r>
            <a:r>
              <a:rPr lang="pl-PL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 (x</a:t>
            </a:r>
            <a:r>
              <a:rPr lang="pl-PL" altLang="zh-CN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</a:t>
            </a:r>
            <a:r>
              <a:rPr lang="pl-PL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+a/x</a:t>
            </a:r>
            <a:r>
              <a:rPr lang="pl-PL" altLang="zh-CN" baseline="-25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</a:t>
            </a:r>
            <a:r>
              <a:rPr lang="pl-PL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 /2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，求出的平方根精度是前后项差绝对值小于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</a:t>
            </a:r>
            <a:r>
              <a:rPr lang="en-US" altLang="zh-CN" baseline="30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-5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zh-CN" altLang="zh-CN" b="1" dirty="0"/>
              <a:t>游戏初步——猜单词游戏</a:t>
            </a:r>
            <a:endParaRPr lang="zh-CN" altLang="zh-CN" b="1" dirty="0"/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【案例】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游戏初步——猜单词游戏。计算机随机产生一个单词，打乱字母顺序，供玩家去猜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5150" y="2565400"/>
            <a:ext cx="4572000" cy="402590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欢迎参加猜单词游戏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     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把字母组合成一个正确的单词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乱序后单词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yaes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请你猜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: easy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真棒，你猜对了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!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是否继续（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Y/N)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y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乱序后单词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diufctlfi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请你猜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difficutl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对不起不正确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继续猜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: difficult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真棒，你猜对了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!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是否继续（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Y/N)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4.1  </a:t>
            </a:r>
            <a:r>
              <a:rPr lang="zh-CN" altLang="en-US" dirty="0"/>
              <a:t>选择结构</a:t>
            </a:r>
            <a:endParaRPr lang="zh-CN" altLang="en-US" dirty="0"/>
          </a:p>
        </p:txBody>
      </p:sp>
      <p:sp>
        <p:nvSpPr>
          <p:cNvPr id="5122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三种基本程序结构中的选择结构，可用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if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语句、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if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…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else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if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…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elif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…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else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语句实现。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512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1"/>
          <p:cNvSpPr/>
          <p:nvPr/>
        </p:nvSpPr>
        <p:spPr>
          <a:xfrm>
            <a:off x="900113" y="2924175"/>
            <a:ext cx="4572000" cy="1139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if</a:t>
            </a:r>
            <a:r>
              <a:rPr lang="zh-CN" altLang="zh-CN" sz="2000" dirty="0">
                <a:latin typeface="Times New Roman" panose="02020603050405020304" pitchFamily="18" charset="0"/>
              </a:rPr>
              <a:t>语句的语法形式如下所示：</a:t>
            </a:r>
            <a:endParaRPr lang="zh-CN" altLang="zh-CN" sz="20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if </a:t>
            </a:r>
            <a:r>
              <a:rPr lang="zh-CN" altLang="zh-CN" sz="2000" dirty="0">
                <a:latin typeface="Times New Roman" panose="02020603050405020304" pitchFamily="18" charset="0"/>
              </a:rPr>
              <a:t>表达式 ：</a:t>
            </a:r>
            <a:endParaRPr lang="zh-CN" altLang="zh-CN" sz="20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</a:rPr>
              <a:t>语句</a:t>
            </a:r>
            <a:r>
              <a:rPr lang="en-US" altLang="zh-CN" sz="2000" dirty="0">
                <a:latin typeface="Times New Roman" panose="02020603050405020304" pitchFamily="18" charset="0"/>
              </a:rPr>
              <a:t>1</a:t>
            </a:r>
            <a:endParaRPr lang="zh-CN" altLang="zh-CN" sz="2000" dirty="0">
              <a:latin typeface="Times New Roman" panose="02020603050405020304" pitchFamily="18" charset="0"/>
            </a:endParaRPr>
          </a:p>
        </p:txBody>
      </p:sp>
      <p:pic>
        <p:nvPicPr>
          <p:cNvPr id="512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2698750"/>
            <a:ext cx="2232025" cy="248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矩形 3"/>
          <p:cNvSpPr/>
          <p:nvPr/>
        </p:nvSpPr>
        <p:spPr>
          <a:xfrm>
            <a:off x="422275" y="4508500"/>
            <a:ext cx="4572000" cy="134302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#</a:t>
            </a:r>
            <a:r>
              <a:rPr lang="zh-CN" altLang="zh-CN" sz="1400" dirty="0">
                <a:latin typeface="Times New Roman" panose="02020603050405020304" pitchFamily="18" charset="0"/>
              </a:rPr>
              <a:t>比较输入的整数是否大于</a:t>
            </a:r>
            <a:r>
              <a:rPr lang="en-US" altLang="zh-CN" sz="1400" dirty="0">
                <a:latin typeface="Times New Roman" panose="02020603050405020304" pitchFamily="18" charset="0"/>
              </a:rPr>
              <a:t>6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a = input("</a:t>
            </a:r>
            <a:r>
              <a:rPr lang="zh-CN" altLang="zh-CN" sz="1400" dirty="0">
                <a:latin typeface="Times New Roman" panose="02020603050405020304" pitchFamily="18" charset="0"/>
              </a:rPr>
              <a:t>请输入一个整数：</a:t>
            </a:r>
            <a:r>
              <a:rPr lang="en-US" altLang="zh-CN" sz="1400" dirty="0">
                <a:latin typeface="Times New Roman" panose="02020603050405020304" pitchFamily="18" charset="0"/>
              </a:rPr>
              <a:t>")   #</a:t>
            </a:r>
            <a:r>
              <a:rPr lang="zh-CN" altLang="zh-CN" sz="1400" dirty="0">
                <a:latin typeface="Times New Roman" panose="02020603050405020304" pitchFamily="18" charset="0"/>
              </a:rPr>
              <a:t>取得一个字符串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a = int(a)                     #</a:t>
            </a:r>
            <a:r>
              <a:rPr lang="zh-CN" altLang="zh-CN" sz="1400" dirty="0">
                <a:latin typeface="Times New Roman" panose="02020603050405020304" pitchFamily="18" charset="0"/>
              </a:rPr>
              <a:t>将字符串转换为整数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if a &gt; 6: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    print ( a, "</a:t>
            </a:r>
            <a:r>
              <a:rPr lang="zh-CN" altLang="zh-CN" sz="1400" dirty="0">
                <a:latin typeface="Times New Roman" panose="02020603050405020304" pitchFamily="18" charset="0"/>
              </a:rPr>
              <a:t>大于</a:t>
            </a:r>
            <a:r>
              <a:rPr lang="en-US" altLang="zh-CN" sz="1400" dirty="0">
                <a:latin typeface="Times New Roman" panose="02020603050405020304" pitchFamily="18" charset="0"/>
              </a:rPr>
              <a:t>6")</a:t>
            </a:r>
            <a:endParaRPr lang="zh-CN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Box 1"/>
          <p:cNvSpPr txBox="1"/>
          <p:nvPr/>
        </p:nvSpPr>
        <p:spPr>
          <a:xfrm>
            <a:off x="439738" y="1563688"/>
            <a:ext cx="8524875" cy="2320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endParaRPr lang="en-US" altLang="zh-CN" sz="2000" dirty="0">
              <a:latin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if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…</a:t>
            </a:r>
            <a:r>
              <a:rPr lang="en-US" altLang="zh-CN" sz="2000" dirty="0">
                <a:latin typeface="华文楷体" panose="02010600040101010101" pitchFamily="2" charset="-122"/>
              </a:rPr>
              <a:t>else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语句的语法形式如下所示：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if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表达式 ：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en-US" altLang="zh-CN" sz="2000" dirty="0">
                <a:latin typeface="华文楷体" panose="02010600040101010101" pitchFamily="2" charset="-122"/>
              </a:rPr>
              <a:t>1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else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en-US" altLang="zh-CN" sz="2000" dirty="0">
                <a:latin typeface="华文楷体" panose="02010600040101010101" pitchFamily="2" charset="-122"/>
              </a:rPr>
              <a:t>2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61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4.1.2  if…else</a:t>
            </a:r>
            <a:r>
              <a:rPr lang="zh-CN" altLang="en-US" dirty="0"/>
              <a:t>语句</a:t>
            </a:r>
            <a:endParaRPr lang="zh-CN" altLang="en-US" dirty="0"/>
          </a:p>
        </p:txBody>
      </p:sp>
      <p:pic>
        <p:nvPicPr>
          <p:cNvPr id="6148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063" y="1989138"/>
            <a:ext cx="3403600" cy="208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矩形 1"/>
          <p:cNvSpPr/>
          <p:nvPr/>
        </p:nvSpPr>
        <p:spPr>
          <a:xfrm>
            <a:off x="465138" y="4365625"/>
            <a:ext cx="4322762" cy="160020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a = input("</a:t>
            </a:r>
            <a:r>
              <a:rPr lang="zh-CN" altLang="zh-CN" sz="1400" dirty="0">
                <a:latin typeface="Times New Roman" panose="02020603050405020304" pitchFamily="18" charset="0"/>
              </a:rPr>
              <a:t>请输入一个整数：</a:t>
            </a:r>
            <a:r>
              <a:rPr lang="en-US" altLang="zh-CN" sz="1400" dirty="0">
                <a:latin typeface="Times New Roman" panose="02020603050405020304" pitchFamily="18" charset="0"/>
              </a:rPr>
              <a:t>")   #</a:t>
            </a:r>
            <a:r>
              <a:rPr lang="zh-CN" altLang="zh-CN" sz="1400" dirty="0">
                <a:latin typeface="Times New Roman" panose="02020603050405020304" pitchFamily="18" charset="0"/>
              </a:rPr>
              <a:t>取得一个字符串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a = int(a)                     #</a:t>
            </a:r>
            <a:r>
              <a:rPr lang="zh-CN" altLang="zh-CN" sz="1400" dirty="0">
                <a:latin typeface="Times New Roman" panose="02020603050405020304" pitchFamily="18" charset="0"/>
              </a:rPr>
              <a:t>将字符串转换为整数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if a &gt; 6: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    print ( a, "</a:t>
            </a:r>
            <a:r>
              <a:rPr lang="zh-CN" altLang="zh-CN" sz="1400" dirty="0">
                <a:latin typeface="Times New Roman" panose="02020603050405020304" pitchFamily="18" charset="0"/>
              </a:rPr>
              <a:t>大于</a:t>
            </a:r>
            <a:r>
              <a:rPr lang="en-US" altLang="zh-CN" sz="1400" dirty="0">
                <a:latin typeface="Times New Roman" panose="02020603050405020304" pitchFamily="18" charset="0"/>
              </a:rPr>
              <a:t>6")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else</a:t>
            </a:r>
            <a:r>
              <a:rPr lang="zh-CN" altLang="zh-CN" sz="1400" dirty="0">
                <a:latin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</a:rPr>
              <a:t>: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400" dirty="0">
                <a:latin typeface="Times New Roman" panose="02020603050405020304" pitchFamily="18" charset="0"/>
              </a:rPr>
              <a:t>    print ( a, "</a:t>
            </a:r>
            <a:r>
              <a:rPr lang="zh-CN" altLang="zh-CN" sz="1400" dirty="0">
                <a:latin typeface="Times New Roman" panose="02020603050405020304" pitchFamily="18" charset="0"/>
              </a:rPr>
              <a:t>小于等于</a:t>
            </a:r>
            <a:r>
              <a:rPr lang="en-US" altLang="zh-CN" sz="1400" dirty="0">
                <a:latin typeface="Times New Roman" panose="02020603050405020304" pitchFamily="18" charset="0"/>
              </a:rPr>
              <a:t>6")</a:t>
            </a:r>
            <a:endParaRPr lang="zh-CN" alt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 anchorCtr="0"/>
          <a:p>
            <a:endParaRPr lang="zh-CN" altLang="en-US"/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395288" y="1039813"/>
            <a:ext cx="8482012" cy="4984750"/>
          </a:xfrm>
          <a:ln/>
        </p:spPr>
        <p:txBody>
          <a:bodyPr anchor="t" anchorCtr="0"/>
          <a:p>
            <a:pPr/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例题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任意输入三个数字，按从小到大的顺序输出。</a:t>
            </a: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分析：先将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y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比较，把较小者放入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中，较大者放入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y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中；再将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z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比较，把较小者放入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中，较大者放入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z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中，此时</a:t>
            </a: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为三者中的最小者；最后将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y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z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比较，把较小者放入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y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中，此时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y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z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已按由小到大的顺序排列。</a:t>
            </a: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 = input('x=')        #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输入</a:t>
            </a: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y = input('y=')        #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输入</a:t>
            </a: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y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z = input('z=')        #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输入</a:t>
            </a: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z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if x&gt;y: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x,y=y,x             #x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y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互换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if x&gt;z: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x,z=z,x             #x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z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互换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if y&gt;z: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y,z=z,y             #y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z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互换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print(x,y,z) 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Box 1"/>
          <p:cNvSpPr txBox="1"/>
          <p:nvPr/>
        </p:nvSpPr>
        <p:spPr>
          <a:xfrm>
            <a:off x="439738" y="1563688"/>
            <a:ext cx="8524875" cy="3354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if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表达式</a:t>
            </a:r>
            <a:r>
              <a:rPr lang="en-US" altLang="zh-CN" sz="2000" dirty="0">
                <a:latin typeface="华文楷体" panose="02010600040101010101" pitchFamily="2" charset="-122"/>
              </a:rPr>
              <a:t>1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en-US" altLang="zh-CN" sz="2000" dirty="0">
                <a:latin typeface="华文楷体" panose="02010600040101010101" pitchFamily="2" charset="-122"/>
              </a:rPr>
              <a:t>1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elif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表达式</a:t>
            </a:r>
            <a:r>
              <a:rPr lang="en-US" altLang="zh-CN" sz="2000" dirty="0">
                <a:latin typeface="华文楷体" panose="02010600040101010101" pitchFamily="2" charset="-122"/>
              </a:rPr>
              <a:t>2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en-US" altLang="zh-CN" sz="2000" dirty="0">
                <a:latin typeface="华文楷体" panose="02010600040101010101" pitchFamily="2" charset="-122"/>
              </a:rPr>
              <a:t>2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……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elif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表达式</a:t>
            </a:r>
            <a:r>
              <a:rPr lang="en-US" altLang="zh-CN" sz="2000" dirty="0">
                <a:latin typeface="华文楷体" panose="02010600040101010101" pitchFamily="2" charset="-122"/>
              </a:rPr>
              <a:t>n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en-US" altLang="zh-CN" sz="2000" dirty="0">
                <a:latin typeface="华文楷体" panose="02010600040101010101" pitchFamily="2" charset="-122"/>
              </a:rPr>
              <a:t>n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else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：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华文楷体" panose="02010600040101010101" pitchFamily="2" charset="-122"/>
              </a:rPr>
              <a:t>    </a:t>
            </a:r>
            <a:r>
              <a:rPr lang="zh-CN" altLang="zh-CN" sz="2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r>
              <a:rPr lang="en-US" altLang="zh-CN" sz="2000" dirty="0">
                <a:latin typeface="华文楷体" panose="02010600040101010101" pitchFamily="2" charset="-122"/>
              </a:rPr>
              <a:t>n+1</a:t>
            </a:r>
            <a:endParaRPr lang="zh-CN" altLang="zh-CN" sz="20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4.1.3  if…elif…else</a:t>
            </a:r>
            <a:r>
              <a:rPr lang="zh-CN" altLang="en-US" dirty="0"/>
              <a:t>语句</a:t>
            </a:r>
            <a:endParaRPr lang="zh-CN" altLang="en-US" dirty="0"/>
          </a:p>
        </p:txBody>
      </p:sp>
      <p:pic>
        <p:nvPicPr>
          <p:cNvPr id="819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8" y="1890713"/>
            <a:ext cx="5514975" cy="427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多分支例题</a:t>
            </a:r>
            <a:endParaRPr lang="zh-CN" altLang="en-US" dirty="0"/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280400" cy="5040312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例题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输入学生的成绩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score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，按分数输出其等级：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score≥90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为优，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90&gt;score≥80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为良，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80&gt;score≥70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为中等，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70&gt;score≥60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为及格，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score&lt;60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为不及格。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score=int(input("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请输入成绩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"))      #int()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转换字符串为整型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if score &gt;= 90: 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print("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优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elif  score &gt;= 80: 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print("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良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") 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elif  score &gt;= 70: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print("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elif  score &gt;= 60: 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print("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及格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else :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print("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不及格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Box 1"/>
          <p:cNvSpPr txBox="1"/>
          <p:nvPr/>
        </p:nvSpPr>
        <p:spPr>
          <a:xfrm>
            <a:off x="439738" y="1563688"/>
            <a:ext cx="2692400" cy="179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2400" b="1" dirty="0">
                <a:latin typeface="华文楷体" panose="02010600040101010101" pitchFamily="2" charset="-122"/>
              </a:rPr>
              <a:t>3.2.1  while </a:t>
            </a:r>
            <a:r>
              <a:rPr lang="zh-CN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endParaRPr lang="en-US" altLang="zh-CN" sz="2400" b="1" dirty="0">
              <a:latin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dirty="0">
                <a:latin typeface="华文楷体" panose="02010600040101010101" pitchFamily="2" charset="-122"/>
              </a:rPr>
              <a:t>while </a:t>
            </a:r>
            <a:r>
              <a:rPr lang="zh-CN" altLang="zh-CN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判断条件：</a:t>
            </a:r>
            <a:endParaRPr lang="zh-CN" altLang="zh-CN" sz="24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dirty="0">
                <a:latin typeface="华文楷体" panose="02010600040101010101" pitchFamily="2" charset="-122"/>
              </a:rPr>
              <a:t>    </a:t>
            </a:r>
            <a:r>
              <a:rPr lang="zh-CN" altLang="zh-CN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执行语句</a:t>
            </a:r>
            <a:endParaRPr lang="zh-CN" altLang="zh-CN" sz="24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endParaRPr lang="zh-CN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4.2  </a:t>
            </a:r>
            <a:r>
              <a:rPr lang="zh-CN" altLang="en-US" dirty="0"/>
              <a:t>循环结构</a:t>
            </a:r>
            <a:endParaRPr lang="zh-CN" altLang="en-US" dirty="0"/>
          </a:p>
        </p:txBody>
      </p:sp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2924175" y="4567238"/>
            <a:ext cx="4572000" cy="16986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count = 0</a:t>
            </a:r>
            <a:endParaRPr kumimoji="0" lang="zh-CN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while count &lt; 9:</a:t>
            </a:r>
            <a:endParaRPr kumimoji="0" lang="zh-CN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print ('Hello')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count = count + 1</a:t>
            </a:r>
            <a:endParaRPr kumimoji="0" lang="zh-CN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("Good bye!" )</a:t>
            </a:r>
            <a:endParaRPr kumimoji="0" lang="zh-CN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716463" y="981075"/>
            <a:ext cx="2470150" cy="33607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 eaLnBrk="0" hangingPunct="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('Hello')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('Hello')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('Hello')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('Hello')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('Hello')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('Hello')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('Hello')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('Hello')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('Hello')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("Good bye!" )</a:t>
            </a:r>
            <a:endParaRPr kumimoji="0" lang="zh-CN" altLang="zh-CN" sz="18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850" y="3759200"/>
            <a:ext cx="1944688" cy="22717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Hello</a:t>
            </a:r>
            <a:endParaRPr kumimoji="0" lang="nn-NO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Hello</a:t>
            </a:r>
            <a:endParaRPr kumimoji="0" lang="nn-NO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Hello</a:t>
            </a:r>
            <a:endParaRPr kumimoji="0" lang="nn-NO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Hello</a:t>
            </a:r>
            <a:endParaRPr kumimoji="0" lang="nn-NO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Hello</a:t>
            </a:r>
            <a:endParaRPr kumimoji="0" lang="nn-NO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Hello</a:t>
            </a:r>
            <a:endParaRPr kumimoji="0" lang="nn-NO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Hello</a:t>
            </a:r>
            <a:endParaRPr kumimoji="0" lang="nn-NO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Hello</a:t>
            </a:r>
            <a:endParaRPr kumimoji="0" lang="nn-NO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Hello</a:t>
            </a:r>
            <a:endParaRPr kumimoji="0" lang="nn-NO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nn-NO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Good bye!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Box 1"/>
          <p:cNvSpPr txBox="1"/>
          <p:nvPr/>
        </p:nvSpPr>
        <p:spPr>
          <a:xfrm>
            <a:off x="439738" y="1563688"/>
            <a:ext cx="2692400" cy="179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2400" b="1" dirty="0">
                <a:latin typeface="华文楷体" panose="02010600040101010101" pitchFamily="2" charset="-122"/>
              </a:rPr>
              <a:t>3.2.1  while </a:t>
            </a:r>
            <a:r>
              <a:rPr lang="zh-CN" altLang="zh-CN" sz="24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语句</a:t>
            </a:r>
            <a:endParaRPr lang="en-US" altLang="zh-CN" sz="2400" b="1" dirty="0">
              <a:latin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dirty="0">
                <a:latin typeface="华文楷体" panose="02010600040101010101" pitchFamily="2" charset="-122"/>
              </a:rPr>
              <a:t>while </a:t>
            </a:r>
            <a:r>
              <a:rPr lang="zh-CN" altLang="zh-CN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判断条件：</a:t>
            </a:r>
            <a:endParaRPr lang="zh-CN" altLang="zh-CN" sz="24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400" dirty="0">
                <a:latin typeface="华文楷体" panose="02010600040101010101" pitchFamily="2" charset="-122"/>
              </a:rPr>
              <a:t>    </a:t>
            </a:r>
            <a:r>
              <a:rPr lang="zh-CN" altLang="zh-CN" sz="2400" dirty="0">
                <a:latin typeface="Times New Roman" panose="02020603050405020304" pitchFamily="18" charset="0"/>
                <a:ea typeface="华文楷体" panose="02010600040101010101" pitchFamily="2" charset="-122"/>
              </a:rPr>
              <a:t>执行语句</a:t>
            </a:r>
            <a:endParaRPr lang="zh-CN" altLang="zh-CN" sz="2400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endParaRPr lang="zh-CN" altLang="zh-CN" sz="2400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4.2  </a:t>
            </a:r>
            <a:r>
              <a:rPr lang="zh-CN" altLang="en-US" dirty="0"/>
              <a:t>循环结构</a:t>
            </a:r>
            <a:endParaRPr lang="zh-CN" altLang="en-US" dirty="0"/>
          </a:p>
        </p:txBody>
      </p:sp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2916238" y="4046538"/>
            <a:ext cx="4572000" cy="1698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count = 0</a:t>
            </a:r>
            <a:endParaRPr kumimoji="0" lang="zh-CN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while count &lt; 9:</a:t>
            </a:r>
            <a:endParaRPr kumimoji="0" lang="zh-CN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print ('The count is:', count)</a:t>
            </a:r>
            <a:endParaRPr kumimoji="0" lang="zh-CN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count = count + 1</a:t>
            </a:r>
            <a:endParaRPr kumimoji="0" lang="zh-CN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print ("Good bye!" )</a:t>
            </a:r>
            <a:endParaRPr kumimoji="0" lang="zh-CN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11638" y="1511300"/>
            <a:ext cx="2592388" cy="2270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The count is: 0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The count is: 1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The count is: 2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The count is: 3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The count is: 4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The count is: 5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The count is: 6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The count is: 7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The count is: 8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Good bye!</a:t>
            </a:r>
            <a:endParaRPr kumimoji="0" lang="zh-CN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累加和</a:t>
            </a:r>
            <a:endParaRPr lang="zh-CN" altLang="en-US" dirty="0"/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【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例题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】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求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1+2+3+…+100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分析：计算累加和需要两个变量，变量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sum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存放累加和，变量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counter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存放加数。重复将加数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counter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加到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sum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程序代码：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sum = 0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counter = 1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while counter &lt;= 100: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sum = sum + counter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counter += 1 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print("1 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到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100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之和为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: ",sum)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>
</file>

<file path=ppt/tags/tag1.xml><?xml version="1.0" encoding="utf-8"?>
<p:tagLst xmlns:p="http://schemas.openxmlformats.org/presentationml/2006/main">
  <p:tag name="COMMONDATA" val="eyJoZGlkIjoiNmM3MTg3MjQ5NjM0Y2M0MWIzOGM1NjU5ZDRlZmFkODEifQ=="/>
</p:tagLst>
</file>

<file path=ppt/theme/theme1.xml><?xml version="1.0" encoding="utf-8"?>
<a:theme xmlns:a="http://schemas.openxmlformats.org/drawingml/2006/main" name="VB 模板">
  <a:themeElements>
    <a:clrScheme name="VB 模板 10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CCECFF"/>
      </a:accent1>
      <a:accent2>
        <a:srgbClr val="0066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5C8A"/>
      </a:accent6>
      <a:hlink>
        <a:srgbClr val="0033CC"/>
      </a:hlink>
      <a:folHlink>
        <a:srgbClr val="0099CC"/>
      </a:folHlink>
    </a:clrScheme>
    <a:fontScheme name="VB 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B 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 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9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FFFF00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FFFA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10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CCECF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VB 模板</Template>
  <TotalTime>0</TotalTime>
  <Words>3722</Words>
  <Application>WPS 演示</Application>
  <PresentationFormat/>
  <Paragraphs>264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华文楷体</vt:lpstr>
      <vt:lpstr>隶书</vt:lpstr>
      <vt:lpstr>楷体_GB2312</vt:lpstr>
      <vt:lpstr>新宋体</vt:lpstr>
      <vt:lpstr>微软雅黑</vt:lpstr>
      <vt:lpstr>Arial Unicode MS</vt:lpstr>
      <vt:lpstr>VB 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keywords>exciting online presentation communicate impactful exchange information broadcast collaborate on-screen projector white</cp:keywords>
  <dc:description>Use this template for presentations based on technology.</dc:description>
  <cp:lastModifiedBy>凤歌者</cp:lastModifiedBy>
  <cp:revision>339</cp:revision>
  <dcterms:created xsi:type="dcterms:W3CDTF">2009-07-03T03:26:40Z</dcterms:created>
  <dcterms:modified xsi:type="dcterms:W3CDTF">2022-07-12T12:14:34Z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Night Sky</vt:lpwstr>
  </property>
  <property fmtid="{D5CDD505-2E9C-101B-9397-08002B2CF9AE}" pid="3" name="Style">
    <vt:lpwstr>P</vt:lpwstr>
  </property>
  <property fmtid="{D5CDD505-2E9C-101B-9397-08002B2CF9AE}" pid="4" name="Folder">
    <vt:lpwstr>Technology</vt:lpwstr>
  </property>
  <property fmtid="{D5CDD505-2E9C-101B-9397-08002B2CF9AE}" pid="5" name="Attribution">
    <vt:lpwstr>Copyright © 2005 KMT Software, Inc.</vt:lpwstr>
  </property>
  <property fmtid="{D5CDD505-2E9C-101B-9397-08002B2CF9AE}" pid="6" name="KSOProductBuildVer">
    <vt:lpwstr>2052-11.1.0.11830</vt:lpwstr>
  </property>
  <property fmtid="{D5CDD505-2E9C-101B-9397-08002B2CF9AE}" pid="7" name="ICV">
    <vt:lpwstr>8DD68F448CAB4592AE66E32846095D00</vt:lpwstr>
  </property>
</Properties>
</file>