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47" r:id="rId3"/>
    <p:sldId id="453" r:id="rId4"/>
    <p:sldId id="573" r:id="rId5"/>
    <p:sldId id="574" r:id="rId6"/>
    <p:sldId id="575" r:id="rId7"/>
    <p:sldId id="576" r:id="rId8"/>
    <p:sldId id="577" r:id="rId9"/>
    <p:sldId id="578" r:id="rId10"/>
    <p:sldId id="579" r:id="rId11"/>
    <p:sldId id="580" r:id="rId12"/>
    <p:sldId id="581" r:id="rId13"/>
    <p:sldId id="582" r:id="rId14"/>
    <p:sldId id="583" r:id="rId15"/>
    <p:sldId id="584" r:id="rId16"/>
    <p:sldId id="585" r:id="rId17"/>
  </p:sldIdLst>
  <p:sldSz cx="9144000" cy="6858000" type="screen4x3"/>
  <p:notesSz cx="6858000" cy="9144000"/>
  <p:custDataLst>
    <p:tags r:id="rId23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2000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2000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2000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2000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2000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2000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2000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2000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2000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0066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6718"/>
    <p:restoredTop sz="95976"/>
  </p:normalViewPr>
  <p:slideViewPr>
    <p:cSldViewPr showGuides="1">
      <p:cViewPr>
        <p:scale>
          <a:sx n="80" d="100"/>
          <a:sy n="80" d="100"/>
        </p:scale>
        <p:origin x="-1373" y="-14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4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580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>
                <a:ea typeface="楷体_GB2312" pitchFamily="49" charset="-122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43663" y="609600"/>
            <a:ext cx="2014537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609600"/>
            <a:ext cx="5895975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 sz="2000"/>
            </a:lvl2pPr>
            <a:lvl3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628775"/>
            <a:ext cx="3954462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02150" y="1628775"/>
            <a:ext cx="3956050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1619250" y="609600"/>
            <a:ext cx="6838950" cy="8032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395288" y="1557338"/>
            <a:ext cx="8062912" cy="44672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842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698750" y="6453188"/>
            <a:ext cx="1081088" cy="268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lang="zh-CN" altLang="en-US" sz="2000" dirty="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lang="zh-CN" altLang="en-US" sz="2000" dirty="0">
          <a:solidFill>
            <a:schemeClr val="tx1"/>
          </a:solidFill>
          <a:latin typeface="+mn-lt"/>
          <a:ea typeface="隶书" panose="02010509060101010101" pitchFamily="49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lang="zh-CN" altLang="en-US" sz="2000" dirty="0">
          <a:solidFill>
            <a:schemeClr val="tx1"/>
          </a:solidFill>
          <a:latin typeface="+mn-lt"/>
          <a:ea typeface="隶书" panose="02010509060101010101" pitchFamily="49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ctrTitle"/>
          </p:nvPr>
        </p:nvSpPr>
        <p:spPr>
          <a:xfrm>
            <a:off x="614363" y="1125538"/>
            <a:ext cx="7772400" cy="1470025"/>
          </a:xfrm>
        </p:spPr>
        <p:txBody>
          <a:bodyPr vert="horz" wrap="square" lIns="91440" tIns="45720" rIns="91440" bIns="45720" anchor="ctr" anchorCtr="0"/>
          <a:p>
            <a:pPr>
              <a:buClrTx/>
              <a:buSzTx/>
              <a:buFontTx/>
            </a:pPr>
            <a:r>
              <a:rPr lang="zh-CN" altLang="zh-CN" sz="4000" b="1" dirty="0">
                <a:latin typeface="+mj-lt"/>
                <a:ea typeface="+mj-ea"/>
                <a:cs typeface="+mj-cs"/>
              </a:rPr>
              <a:t>第</a:t>
            </a:r>
            <a:r>
              <a:rPr lang="en-US" altLang="zh-CN" sz="4000" b="1" dirty="0">
                <a:latin typeface="+mj-lt"/>
                <a:ea typeface="+mj-ea"/>
                <a:cs typeface="+mj-cs"/>
              </a:rPr>
              <a:t>9</a:t>
            </a:r>
            <a:r>
              <a:rPr lang="zh-CN" altLang="zh-CN" sz="4000" b="1" dirty="0">
                <a:latin typeface="+mj-lt"/>
                <a:ea typeface="+mj-ea"/>
                <a:cs typeface="+mj-cs"/>
              </a:rPr>
              <a:t>章  异常处理及程序调试</a:t>
            </a:r>
            <a:endParaRPr lang="zh-CN" altLang="zh-CN" sz="4000" b="1" dirty="0">
              <a:latin typeface="+mj-lt"/>
              <a:ea typeface="+mj-ea"/>
              <a:cs typeface="+mj-cs"/>
            </a:endParaRPr>
          </a:p>
        </p:txBody>
      </p:sp>
      <p:sp>
        <p:nvSpPr>
          <p:cNvPr id="2051" name="Text Box 14"/>
          <p:cNvSpPr txBox="1"/>
          <p:nvPr/>
        </p:nvSpPr>
        <p:spPr>
          <a:xfrm>
            <a:off x="4356100" y="3068638"/>
            <a:ext cx="40322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>
              <a:spcBef>
                <a:spcPct val="50000"/>
              </a:spcBef>
            </a:pP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32000" y="2737167"/>
            <a:ext cx="50800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1050" b="1">
                <a:solidFill>
                  <a:srgbClr val="000000"/>
                </a:solidFill>
                <a:ea typeface="宋体" panose="02010600030101010101" pitchFamily="2" charset="-122"/>
              </a:rPr>
              <a:t>1.什么是异常</a:t>
            </a:r>
            <a:r>
              <a:rPr lang="zh-CN" sz="1050">
                <a:solidFill>
                  <a:srgbClr val="000000"/>
                </a:solidFill>
                <a:ea typeface="宋体" panose="02010600030101010101" pitchFamily="2" charset="-122"/>
              </a:rPr>
              <a:t>异常是非正常的计算机语言执行情况。它有时可能是语法错误导致的，但有时语法拼写并无问题，但可能因为执行逻辑、数学逻辑、内存溢出等产生问题，影响程序的正常执行，这些都可以统称为异常。异常即是一个事件，该事件会在程序执行过程中发生，影响了程序的正常执行。一般情况下，在Python无法正常处理程序时就会发生一个异常。异常是Python对象，表示一个错误。当Python脚本发生异常时我们需要捕获处理它，否则程序会终止执行。</a:t>
            </a:r>
            <a:endParaRPr lang="zh-CN" altLang="en-US"/>
          </a:p>
        </p:txBody>
      </p:sp>
    </p:spTree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9.2 异常处理语句  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9.2.1 try…except语句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此外，我们也可以使用except并带多种异常类型，来处理多个异常信息，语法格式为：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try: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正常的操作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......................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except(Exception1[, Exception2[,...ExceptionN]]]):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发生以上多个异常中的一个，执行这块代码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......................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9.2 异常处理语句  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9.2.2 try…except…else语句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语法格式为：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try: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&lt;语句&gt;        #运行别的代码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except &lt;名字&gt;：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&lt;语句&gt;        #如果在try部分引发了“名字”所标注的异常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except &lt;名字&gt;，&lt;数据&gt;: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&lt;语句&gt;        #如果引发了“名字”所标注的异常，获得附加的数据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else: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&lt;语句&gt;        #如果没有异常发生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9.2 异常处理语句  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9.2.3 try…finally语句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try-finally 语句无论是否发生异常都将执行最后的代码。语法格式为：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try: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&lt;语句&gt;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finally: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&lt;语句&gt;    #退出try时总会执行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raise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9.2 异常处理语句  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9.2.4 使用raise语句抛出异常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我们可以使用raise语句自己触发异常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raise语法格式如下：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raise [Exception [, args [, traceback]]]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语句中的Exception是异常的类型（例如NameError），args 是自已提供的异常参数。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最后一个参数是可选的（在实践中很少使用），如果写了，则表示跟踪的异常对象。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9.3 程序调试  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9.3.1 使用自带的IDLE进行程序调试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1.开启调试模式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当大家打开IDLE时，在最上方的菜单栏里有个“Debug”选项菜单，点开该选项菜单后，下面又有一个名为“Debugger”的二级菜单选项，当我们点击一下它后，就会出现一个调试界面，中间的[DEBUG ON]表示以开启调试状态。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-2147482614" name="图片 -21474826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7630" y="3932555"/>
            <a:ext cx="5274310" cy="31661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9.3 程序调试  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9.3.2 使用assert语句调试程序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其实早在我们在列表中进行插入操作的时候就使用过assert，它在程序调试的时候被称为断言。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语法格式为：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assert expression[,describe]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其中expression是一个表达式，取值为布尔型，如果值为真就不采取操作，反之则会抛出AssertionError异常。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9.1 异常概述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1.什么是异常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异常是非正常的计算机语言执行情况。它有时可能是语法错误导致的，但有时语法拼写并无问题，但可能因为执行逻辑、数学逻辑、内存溢出等产生问题，影响程序的正常执行，这些都可以统称为异常。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异常即是一个事件，该事件会在程序执行过程中发生，影响了程序的正常执行。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一般情况下，在Python无法正常处理程序时就会发生一个异常。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异常是Python对象，表示一个错误。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当Python脚本发生异常时我们需要捕获处理它，否则程序会终止执行。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9.1 异常概述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2.常见异常种类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BaseException	：所有异常的基类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SystemExit	：解释器请求退出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KeyboardInterrupt：用户中断执行(通常是输入^C)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Exception：常规错误的基类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StopIteration：迭代器没有更多的值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GeneratorExit：生成器(generator)发生异常来通知退出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StandardError	：所有的内建标准异常的基类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ArithmeticError：所有数值计算错误的基类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FloatingPointError：浮点计算错误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OverflowError	：数值运算超出最大限制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ZeroDivisionError： 除(或取模)零 (所有数据类型)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9.1 异常概述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AssertionError：断言语句失败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AttributeError：对象没有这个属性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EOFError：没有内建输入,到达EOF 标记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EnvironmentError：	操作系统错误的基类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IOError：输入/输出操作失败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OSError：操作系统错误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WindowsError：系统调用失败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ImportError：导入模块/对象失败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LookupError：无效数据查询的基类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IndexError	：序列中没有此索引(index)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KeyError：映射中没有这个键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MemoryError：内存溢出错误(对于Python 解释器不是致命的)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9.1 异常概述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NameError：未声明/初始化对象 (没有属性)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UnboundLocalError：访问未初始化的本地变量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ReferenceError：弱引用(Weak reference)试图访问已经垃圾回收了的对象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RuntimeError：一般的运行时错误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NotImplementedError：尚未实现的方法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SyntaxError：Python 语法错误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IndentationError：缩进错误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TabError：Tab 和空格混用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SystemError：一般的解释器系统错误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TypeError：对类型无效的操作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ValueError	：传入无效的参数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9.1 异常概述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UnicodeError：Unicode 相关的错误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UnicodeDecodeError：Unicode 解码时的错误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UnicodeEncodeError：Unicode 编码时错误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UnicodeTranslateError：Unicode 转换时错误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Warning：警告的基类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DeprecationWarning：关于被弃用的特征的警告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FutureWarning	：关于构造将来语义会有改变的警告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OverflowWarning：旧的关于自动提升为长整型(long)的警告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PendingDeprecationWarning：关于特性将会被废弃的警告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RuntimeWarning：可疑的运行时行为(runtime behavior)的警告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SyntaxWarning	：可疑的语法的警告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UserWarning：用户代码生成的警告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9.1 异常概述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异常处理办法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异常处理，是为了预防异常，或当异常出现时的处理机制。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Python提供了两个非常重要的功能来处理Python程序在运行中出现的异常和错误。用户可以使用该功能来调试Python程序。即：“异常处理”和“断言(Assertions)。”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9.2 异常处理语句  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9.2.1 try…except语句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以下为简单的try....except...else的语法：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try: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&lt;语句&gt;        #运行别的代码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except &lt;名字&gt;：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&lt;语句&gt;        #如果在try部份引发了'name'异常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except &lt;名字&gt;，&lt;数据&gt;: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&lt;语句&gt;        #如果引发了'name'异常，获得附加的数据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9.2 异常处理语句  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9.2.1 try…except语句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用户也可以使用except而不带任何异常类型，语法格式为：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try: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正常的操作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......................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except: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发生异常，执行这块代码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以上方式try-except语句捕获所有发生的异常。但这不是一个很好的方式，我们不能通过该程序识别出具体的异常信息。因为它捕获所有的异常。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tags/tag1.xml><?xml version="1.0" encoding="utf-8"?>
<p:tagLst xmlns:p="http://schemas.openxmlformats.org/presentationml/2006/main">
  <p:tag name="KSO_WM_UNIT_PLACING_PICTURE_USER_VIEWPORT" val="{&quot;height&quot;:4986,&quot;width&quot;:8306}"/>
</p:tagLst>
</file>

<file path=ppt/tags/tag2.xml><?xml version="1.0" encoding="utf-8"?>
<p:tagLst xmlns:p="http://schemas.openxmlformats.org/presentationml/2006/main">
  <p:tag name="COMMONDATA" val="eyJoZGlkIjoiNmM3MTg3MjQ5NjM0Y2M0MWIzOGM1NjU5ZDRlZmFkODEifQ=="/>
</p:tagLst>
</file>

<file path=ppt/theme/theme1.xml><?xml version="1.0" encoding="utf-8"?>
<a:theme xmlns:a="http://schemas.openxmlformats.org/drawingml/2006/main" name="VB 模板">
  <a:themeElements>
    <a:clrScheme name="VB 模板 10">
      <a:dk1>
        <a:srgbClr val="000000"/>
      </a:dk1>
      <a:lt1>
        <a:srgbClr val="FFFFFF"/>
      </a:lt1>
      <a:dk2>
        <a:srgbClr val="003366"/>
      </a:dk2>
      <a:lt2>
        <a:srgbClr val="808080"/>
      </a:lt2>
      <a:accent1>
        <a:srgbClr val="CCECFF"/>
      </a:accent1>
      <a:accent2>
        <a:srgbClr val="006699"/>
      </a:accent2>
      <a:accent3>
        <a:srgbClr val="FFFFFF"/>
      </a:accent3>
      <a:accent4>
        <a:srgbClr val="000000"/>
      </a:accent4>
      <a:accent5>
        <a:srgbClr val="E2F4FF"/>
      </a:accent5>
      <a:accent6>
        <a:srgbClr val="005C8A"/>
      </a:accent6>
      <a:hlink>
        <a:srgbClr val="0033CC"/>
      </a:hlink>
      <a:folHlink>
        <a:srgbClr val="0099CC"/>
      </a:folHlink>
    </a:clrScheme>
    <a:fontScheme name="VB 模板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VB 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 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9">
        <a:dk1>
          <a:srgbClr val="000000"/>
        </a:dk1>
        <a:lt1>
          <a:srgbClr val="FFFFFF"/>
        </a:lt1>
        <a:dk2>
          <a:srgbClr val="003366"/>
        </a:dk2>
        <a:lt2>
          <a:srgbClr val="808080"/>
        </a:lt2>
        <a:accent1>
          <a:srgbClr val="FFFF00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FFFFAA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10">
        <a:dk1>
          <a:srgbClr val="000000"/>
        </a:dk1>
        <a:lt1>
          <a:srgbClr val="FFFFFF"/>
        </a:lt1>
        <a:dk2>
          <a:srgbClr val="003366"/>
        </a:dk2>
        <a:lt2>
          <a:srgbClr val="808080"/>
        </a:lt2>
        <a:accent1>
          <a:srgbClr val="CCECF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VB 模板</Template>
  <TotalTime>0</TotalTime>
  <Words>3197</Words>
  <Application>WPS 演示</Application>
  <PresentationFormat/>
  <Paragraphs>164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Times New Roman</vt:lpstr>
      <vt:lpstr>黑体</vt:lpstr>
      <vt:lpstr>华文楷体</vt:lpstr>
      <vt:lpstr>隶书</vt:lpstr>
      <vt:lpstr>楷体_GB2312</vt:lpstr>
      <vt:lpstr>新宋体</vt:lpstr>
      <vt:lpstr>微软雅黑</vt:lpstr>
      <vt:lpstr>Arial Unicode MS</vt:lpstr>
      <vt:lpstr>VB 模板</vt:lpstr>
      <vt:lpstr>第8章  模块</vt:lpstr>
      <vt:lpstr>8.1  模块概述</vt:lpstr>
      <vt:lpstr>9.1 异常概述</vt:lpstr>
      <vt:lpstr>9.1 异常概述</vt:lpstr>
      <vt:lpstr>9.1 异常概述</vt:lpstr>
      <vt:lpstr>9.1 异常概述</vt:lpstr>
      <vt:lpstr>9.1 异常概述</vt:lpstr>
      <vt:lpstr>9.1 异常概述</vt:lpstr>
      <vt:lpstr>9.2 异常处理语句  </vt:lpstr>
      <vt:lpstr>9.2 异常处理语句  </vt:lpstr>
      <vt:lpstr>9.2 异常处理语句  </vt:lpstr>
      <vt:lpstr>9.2 异常处理语句  </vt:lpstr>
      <vt:lpstr>9.2 异常处理语句  </vt:lpstr>
      <vt:lpstr>9.2 异常处理语句  </vt:lpstr>
      <vt:lpstr>9.3 程序调试 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雨林木风</dc:creator>
  <cp:keywords>exciting online presentation communicate impactful exchange information broadcast collaborate on-screen projector white</cp:keywords>
  <dc:description>Use this template for presentations based on technology.</dc:description>
  <cp:lastModifiedBy>凤歌者</cp:lastModifiedBy>
  <cp:revision>351</cp:revision>
  <dcterms:created xsi:type="dcterms:W3CDTF">2009-07-03T03:26:00Z</dcterms:created>
  <dcterms:modified xsi:type="dcterms:W3CDTF">2022-07-12T12:57:52Z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">
    <vt:lpwstr>Night Sky</vt:lpwstr>
  </property>
  <property fmtid="{D5CDD505-2E9C-101B-9397-08002B2CF9AE}" pid="3" name="Style">
    <vt:lpwstr>P</vt:lpwstr>
  </property>
  <property fmtid="{D5CDD505-2E9C-101B-9397-08002B2CF9AE}" pid="4" name="Folder">
    <vt:lpwstr>Technology</vt:lpwstr>
  </property>
  <property fmtid="{D5CDD505-2E9C-101B-9397-08002B2CF9AE}" pid="5" name="Attribution">
    <vt:lpwstr>Copyright © 2005 KMT Software, Inc.</vt:lpwstr>
  </property>
  <property fmtid="{D5CDD505-2E9C-101B-9397-08002B2CF9AE}" pid="6" name="ICV">
    <vt:lpwstr>4CD5F236C6214D41A391A0B3E416AB29</vt:lpwstr>
  </property>
  <property fmtid="{D5CDD505-2E9C-101B-9397-08002B2CF9AE}" pid="7" name="KSOProductBuildVer">
    <vt:lpwstr>2052-11.1.0.11830</vt:lpwstr>
  </property>
</Properties>
</file>