
<file path=[Content_Types].xml><?xml version="1.0" encoding="utf-8"?>
<Types xmlns="http://schemas.openxmlformats.org/package/2006/content-types">
  <Default Extension="vml" ContentType="application/vnd.openxmlformats-officedocument.vmlDrawing"/>
  <Default Extension="docx" ContentType="application/vnd.openxmlformats-officedocument.wordprocessingml.document"/>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3"/>
    <p:sldId id="258" r:id="rId4"/>
    <p:sldId id="261" r:id="rId5"/>
    <p:sldId id="267" r:id="rId6"/>
    <p:sldId id="262"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5"/>
    <p:sldId id="285" r:id="rId26"/>
    <p:sldId id="265" r:id="rId27"/>
    <p:sldId id="286" r:id="rId28"/>
    <p:sldId id="287" r:id="rId29"/>
    <p:sldId id="288" r:id="rId30"/>
    <p:sldId id="290" r:id="rId31"/>
    <p:sldId id="289" r:id="rId32"/>
    <p:sldId id="291" r:id="rId33"/>
  </p:sldIdLst>
  <p:sldSz cx="9144000" cy="6858000" type="screen4x3"/>
  <p:notesSz cx="6858000" cy="9144000"/>
  <p:custDataLst>
    <p:tags r:id="rId37"/>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AA600"/>
    <a:srgbClr val="EA71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76" d="100"/>
          <a:sy n="76" d="100"/>
        </p:scale>
        <p:origin x="-1642" y="-211"/>
      </p:cViewPr>
      <p:guideLst>
        <p:guide orient="horz" pos="2160"/>
        <p:guide pos="2880"/>
      </p:guideLst>
    </p:cSldViewPr>
  </p:slideViewPr>
  <p:notesTextViewPr>
    <p:cViewPr>
      <p:scale>
        <a:sx n="100" d="100"/>
        <a:sy n="100" d="100"/>
      </p:scale>
      <p:origin x="0" y="0"/>
    </p:cViewPr>
  </p:notesTextViewPr>
  <p:sorterViewPr showFormatting="0">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93FA1B7-4C6B-4352-A17E-FE80227FC5FF}"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CCF9C2E-43E5-4003-B63D-0CA4BE30A0DF}"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96E2726-2148-4D98-980C-0795099DD6ED}"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0D3948D-C6B9-4B17-83C5-8B46D5998AFC}"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89442" name="Rectangle 2"/>
          <p:cNvSpPr>
            <a:spLocks noGrp="1" noChangeArrowheads="1"/>
          </p:cNvSpPr>
          <p:nvPr>
            <p:ph type="ctrTitle"/>
          </p:nvPr>
        </p:nvSpPr>
        <p:spPr>
          <a:xfrm>
            <a:off x="685800" y="2130425"/>
            <a:ext cx="7772400" cy="1470025"/>
          </a:xfrm>
        </p:spPr>
        <p:txBody>
          <a:bodyPr/>
          <a:lstStyle>
            <a:lvl1pPr algn="ctr">
              <a:defRPr/>
            </a:lvl1pPr>
          </a:lstStyle>
          <a:p>
            <a:pPr lvl="0"/>
            <a:r>
              <a:rPr lang="zh-CN" altLang="en-US" noProof="0" smtClean="0"/>
              <a:t>单击此处编辑母版标题样式</a:t>
            </a:r>
            <a:endParaRPr lang="zh-CN" altLang="en-US" noProof="0" smtClean="0"/>
          </a:p>
        </p:txBody>
      </p:sp>
      <p:sp>
        <p:nvSpPr>
          <p:cNvPr id="189443" name="Rectangle 3"/>
          <p:cNvSpPr>
            <a:spLocks noGrp="1" noChangeArrowheads="1"/>
          </p:cNvSpPr>
          <p:nvPr>
            <p:ph type="subTitle" idx="1"/>
          </p:nvPr>
        </p:nvSpPr>
        <p:spPr>
          <a:xfrm>
            <a:off x="1371600" y="3886200"/>
            <a:ext cx="6400800" cy="1752600"/>
          </a:xfrm>
        </p:spPr>
        <p:txBody>
          <a:bodyPr/>
          <a:lstStyle>
            <a:lvl1pPr marL="0" indent="0" algn="ctr">
              <a:buFontTx/>
              <a:buNone/>
              <a:defRPr sz="2800">
                <a:ea typeface="楷体_GB2312" pitchFamily="49" charset="-122"/>
              </a:defRPr>
            </a:lvl1pPr>
          </a:lstStyle>
          <a:p>
            <a:pPr lvl="0"/>
            <a:r>
              <a:rPr lang="zh-CN" altLang="en-US" noProof="0" smtClean="0"/>
              <a:t>单击此处编辑母版副标题样式</a:t>
            </a:r>
            <a:endParaRPr lang="zh-CN" altLang="en-US" noProof="0" smtClean="0"/>
          </a:p>
        </p:txBody>
      </p:sp>
      <p:sp>
        <p:nvSpPr>
          <p:cNvPr id="4" name="Rectangle 4"/>
          <p:cNvSpPr>
            <a:spLocks noGrp="1" noChangeArrowheads="1"/>
          </p:cNvSpPr>
          <p:nvPr>
            <p:ph type="sldNum" sz="quarter" idx="10"/>
          </p:nvPr>
        </p:nvSpPr>
        <p:spPr/>
        <p:txBody>
          <a:bodyPr/>
          <a:lstStyle>
            <a:lvl1pPr>
              <a:defRPr/>
            </a:lvl1pPr>
          </a:lstStyle>
          <a:p>
            <a:pPr>
              <a:defRPr/>
            </a:pPr>
            <a:fld id="{839D6E7C-7EC1-48D0-B115-AAFD2681493D}" type="slidenum">
              <a:rPr lang="zh-CN" altLang="en-US"/>
            </a:fld>
            <a:endParaRPr lang="en-US" altLang="zh-CN"/>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sldNum" sz="quarter" idx="10"/>
          </p:nvPr>
        </p:nvSpPr>
        <p:spPr/>
        <p:txBody>
          <a:bodyPr/>
          <a:lstStyle>
            <a:lvl1pPr>
              <a:defRPr/>
            </a:lvl1pPr>
          </a:lstStyle>
          <a:p>
            <a:pPr>
              <a:defRPr/>
            </a:pPr>
            <a:fld id="{6090FBF3-661D-48FD-93B0-786FAF53A369}" type="slidenum">
              <a:rPr lang="zh-CN" altLang="en-US"/>
            </a:fld>
            <a:endParaRPr lang="en-US" altLang="zh-CN"/>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3663" y="609600"/>
            <a:ext cx="2014537"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609600"/>
            <a:ext cx="5895975"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sldNum" sz="quarter" idx="10"/>
          </p:nvPr>
        </p:nvSpPr>
        <p:spPr/>
        <p:txBody>
          <a:bodyPr/>
          <a:lstStyle>
            <a:lvl1pPr>
              <a:defRPr/>
            </a:lvl1pPr>
          </a:lstStyle>
          <a:p>
            <a:pPr>
              <a:defRPr/>
            </a:pPr>
            <a:fld id="{9FC1CA96-4849-4832-9C66-DB4AB4F8FA24}" type="slidenum">
              <a:rPr lang="zh-CN" altLang="en-US"/>
            </a:fld>
            <a:endParaRPr lang="en-US" altLang="zh-CN"/>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sz="2400">
                <a:latin typeface="华文楷体" panose="02010600040101010101" pitchFamily="2" charset="-122"/>
                <a:ea typeface="华文楷体" panose="02010600040101010101" pitchFamily="2" charset="-122"/>
              </a:defRPr>
            </a:lvl1pPr>
            <a:lvl2pPr>
              <a:defRPr sz="2000"/>
            </a:lvl2pPr>
            <a:lvl3pPr>
              <a:defRPr lang="zh-CN" altLang="en-US" sz="2000" dirty="0" smtClean="0">
                <a:solidFill>
                  <a:schemeClr val="tx1"/>
                </a:solidFill>
                <a:latin typeface="+mn-lt"/>
                <a:ea typeface="隶书" panose="02010509060101010101" pitchFamily="49" charset="-122"/>
              </a:defRPr>
            </a:lvl3pPr>
            <a:lvl4pPr>
              <a:defRPr lang="zh-CN" altLang="en-US" sz="2000" dirty="0" smtClean="0">
                <a:solidFill>
                  <a:schemeClr val="tx1"/>
                </a:solidFill>
                <a:latin typeface="+mn-lt"/>
                <a:ea typeface="隶书" panose="02010509060101010101" pitchFamily="49" charset="-122"/>
              </a:defRPr>
            </a:lvl4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dirty="0"/>
          </a:p>
        </p:txBody>
      </p:sp>
      <p:sp>
        <p:nvSpPr>
          <p:cNvPr id="4" name="Rectangle 4"/>
          <p:cNvSpPr>
            <a:spLocks noGrp="1" noChangeArrowheads="1"/>
          </p:cNvSpPr>
          <p:nvPr>
            <p:ph type="sldNum" sz="quarter" idx="10"/>
          </p:nvPr>
        </p:nvSpPr>
        <p:spPr/>
        <p:txBody>
          <a:bodyPr/>
          <a:lstStyle>
            <a:lvl1pPr>
              <a:defRPr/>
            </a:lvl1pPr>
          </a:lstStyle>
          <a:p>
            <a:pPr>
              <a:defRPr/>
            </a:pPr>
            <a:fld id="{B9ACDE69-61CF-4A78-A932-5D67A930CDBA}" type="slidenum">
              <a:rPr lang="zh-CN" altLang="en-US"/>
            </a:fld>
            <a:endParaRPr lang="en-US" altLang="zh-CN"/>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sldNum" sz="quarter" idx="10"/>
          </p:nvPr>
        </p:nvSpPr>
        <p:spPr/>
        <p:txBody>
          <a:bodyPr/>
          <a:lstStyle>
            <a:lvl1pPr>
              <a:defRPr/>
            </a:lvl1pPr>
          </a:lstStyle>
          <a:p>
            <a:pPr>
              <a:defRPr/>
            </a:pPr>
            <a:fld id="{5A3A326F-6E79-4A9A-978C-80464290066C}" type="slidenum">
              <a:rPr lang="zh-CN" altLang="en-US"/>
            </a:fld>
            <a:endParaRPr lang="en-US" altLang="zh-CN"/>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628775"/>
            <a:ext cx="3954462"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502150" y="1628775"/>
            <a:ext cx="3956050"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sldNum" sz="quarter" idx="10"/>
          </p:nvPr>
        </p:nvSpPr>
        <p:spPr/>
        <p:txBody>
          <a:bodyPr/>
          <a:lstStyle>
            <a:lvl1pPr>
              <a:defRPr/>
            </a:lvl1pPr>
          </a:lstStyle>
          <a:p>
            <a:pPr>
              <a:defRPr/>
            </a:pPr>
            <a:fld id="{63E4F0D9-EA1E-46AC-AE4B-9788BA68BC24}" type="slidenum">
              <a:rPr lang="zh-CN" altLang="en-US"/>
            </a:fld>
            <a:endParaRPr lang="en-US" altLang="zh-CN"/>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sldNum" sz="quarter" idx="10"/>
          </p:nvPr>
        </p:nvSpPr>
        <p:spPr/>
        <p:txBody>
          <a:bodyPr/>
          <a:lstStyle>
            <a:lvl1pPr>
              <a:defRPr/>
            </a:lvl1pPr>
          </a:lstStyle>
          <a:p>
            <a:pPr>
              <a:defRPr/>
            </a:pPr>
            <a:fld id="{4D70F75D-52D4-470C-852A-257A4A2EEA3C}" type="slidenum">
              <a:rPr lang="zh-CN" altLang="en-US"/>
            </a:fld>
            <a:endParaRPr lang="en-US" altLang="zh-CN"/>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sldNum" sz="quarter" idx="10"/>
          </p:nvPr>
        </p:nvSpPr>
        <p:spPr/>
        <p:txBody>
          <a:bodyPr/>
          <a:lstStyle>
            <a:lvl1pPr>
              <a:defRPr/>
            </a:lvl1pPr>
          </a:lstStyle>
          <a:p>
            <a:pPr>
              <a:defRPr/>
            </a:pPr>
            <a:fld id="{7F5FA90A-AA4B-4010-9E0F-E21CBD05181C}" type="slidenum">
              <a:rPr lang="zh-CN" altLang="en-US"/>
            </a:fld>
            <a:endParaRPr lang="en-US" altLang="zh-CN"/>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p:txBody>
          <a:bodyPr/>
          <a:lstStyle>
            <a:lvl1pPr>
              <a:defRPr/>
            </a:lvl1pPr>
          </a:lstStyle>
          <a:p>
            <a:pPr>
              <a:defRPr/>
            </a:pPr>
            <a:fld id="{03649FC0-4DE9-446B-8737-9F23BEC5B459}" type="slidenum">
              <a:rPr lang="zh-CN" altLang="en-US"/>
            </a:fld>
            <a:endParaRPr lang="en-US" altLang="zh-CN"/>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sldNum" sz="quarter" idx="10"/>
          </p:nvPr>
        </p:nvSpPr>
        <p:spPr/>
        <p:txBody>
          <a:bodyPr/>
          <a:lstStyle>
            <a:lvl1pPr>
              <a:defRPr/>
            </a:lvl1pPr>
          </a:lstStyle>
          <a:p>
            <a:pPr>
              <a:defRPr/>
            </a:pPr>
            <a:fld id="{A9709906-07FC-4953-8A74-8293D0FB79E1}" type="slidenum">
              <a:rPr lang="zh-CN" altLang="en-US"/>
            </a:fld>
            <a:endParaRPr lang="en-US" altLang="zh-CN"/>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sldNum" sz="quarter" idx="10"/>
          </p:nvPr>
        </p:nvSpPr>
        <p:spPr/>
        <p:txBody>
          <a:bodyPr/>
          <a:lstStyle>
            <a:lvl1pPr>
              <a:defRPr/>
            </a:lvl1pPr>
          </a:lstStyle>
          <a:p>
            <a:pPr>
              <a:defRPr/>
            </a:pPr>
            <a:fld id="{D938D461-3D11-430E-9AE1-512F00A47DC8}" type="slidenum">
              <a:rPr lang="zh-CN" altLang="en-US"/>
            </a:fld>
            <a:endParaRPr lang="en-US" altLang="zh-CN"/>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19250" y="609600"/>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395288" y="1557338"/>
            <a:ext cx="8062912"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88420" name="Rectangle 4"/>
          <p:cNvSpPr>
            <a:spLocks noGrp="1" noChangeArrowheads="1"/>
          </p:cNvSpPr>
          <p:nvPr>
            <p:ph type="sldNum" sz="quarter" idx="4"/>
          </p:nvPr>
        </p:nvSpPr>
        <p:spPr bwMode="auto">
          <a:xfrm>
            <a:off x="2698750" y="6453188"/>
            <a:ext cx="1081088" cy="268287"/>
          </a:xfrm>
          <a:prstGeom prst="rect">
            <a:avLst/>
          </a:prstGeom>
          <a:noFill/>
          <a:ln>
            <a:noFill/>
          </a:ln>
          <a:effectLst/>
        </p:spPr>
        <p:txBody>
          <a:bodyPr vert="horz" wrap="square" lIns="91440" tIns="45720" rIns="91440" bIns="45720" numCol="1" anchor="t" anchorCtr="0" compatLnSpc="1"/>
          <a:lstStyle>
            <a:lvl1pPr algn="ctr">
              <a:spcBef>
                <a:spcPct val="0"/>
              </a:spcBef>
              <a:buFontTx/>
              <a:buNone/>
              <a:defRPr sz="1400" smtClean="0">
                <a:latin typeface="Arial" panose="020B0604020202020204" pitchFamily="34" charset="0"/>
                <a:ea typeface="+mn-ea"/>
              </a:defRPr>
            </a:lvl1pPr>
          </a:lstStyle>
          <a:p>
            <a:pPr>
              <a:defRPr/>
            </a:pPr>
            <a:fld id="{958FE115-8827-41C9-BD98-6E2535180FBC}"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p:txStyles>
    <p:titleStyle>
      <a:lvl1pPr algn="l" rtl="0" fontAlgn="base">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3600">
          <a:solidFill>
            <a:schemeClr val="tx2"/>
          </a:solidFill>
          <a:latin typeface="Times New Roman" panose="02020603050405020304" pitchFamily="18" charset="0"/>
          <a:ea typeface="黑体" panose="02010609060101010101" pitchFamily="2" charset="-122"/>
        </a:defRPr>
      </a:lvl2pPr>
      <a:lvl3pPr algn="l" rtl="0" fontAlgn="base">
        <a:spcBef>
          <a:spcPct val="0"/>
        </a:spcBef>
        <a:spcAft>
          <a:spcPct val="0"/>
        </a:spcAft>
        <a:defRPr sz="3600">
          <a:solidFill>
            <a:schemeClr val="tx2"/>
          </a:solidFill>
          <a:latin typeface="Times New Roman" panose="02020603050405020304" pitchFamily="18" charset="0"/>
          <a:ea typeface="黑体" panose="02010609060101010101" pitchFamily="2" charset="-122"/>
        </a:defRPr>
      </a:lvl3pPr>
      <a:lvl4pPr algn="l" rtl="0" fontAlgn="base">
        <a:spcBef>
          <a:spcPct val="0"/>
        </a:spcBef>
        <a:spcAft>
          <a:spcPct val="0"/>
        </a:spcAft>
        <a:defRPr sz="3600">
          <a:solidFill>
            <a:schemeClr val="tx2"/>
          </a:solidFill>
          <a:latin typeface="Times New Roman" panose="02020603050405020304" pitchFamily="18" charset="0"/>
          <a:ea typeface="黑体" panose="02010609060101010101" pitchFamily="2" charset="-122"/>
        </a:defRPr>
      </a:lvl4pPr>
      <a:lvl5pPr algn="l" rtl="0" fontAlgn="base">
        <a:spcBef>
          <a:spcPct val="0"/>
        </a:spcBef>
        <a:spcAft>
          <a:spcPct val="0"/>
        </a:spcAft>
        <a:defRPr sz="3600">
          <a:solidFill>
            <a:schemeClr val="tx2"/>
          </a:solidFill>
          <a:latin typeface="Times New Roman" panose="02020603050405020304" pitchFamily="18" charset="0"/>
          <a:ea typeface="黑体" panose="02010609060101010101" pitchFamily="2" charset="-122"/>
        </a:defRPr>
      </a:lvl5pPr>
      <a:lvl6pPr marL="457200" algn="l" rtl="0" eaLnBrk="1" fontAlgn="base" hangingPunct="1">
        <a:spcBef>
          <a:spcPct val="0"/>
        </a:spcBef>
        <a:spcAft>
          <a:spcPct val="0"/>
        </a:spcAft>
        <a:defRPr sz="4000">
          <a:solidFill>
            <a:schemeClr val="tx2"/>
          </a:solidFill>
          <a:latin typeface="Times New Roman" panose="02020603050405020304" pitchFamily="18" charset="0"/>
          <a:ea typeface="黑体" panose="02010609060101010101" pitchFamily="2" charset="-122"/>
        </a:defRPr>
      </a:lvl6pPr>
      <a:lvl7pPr marL="914400" algn="l" rtl="0" eaLnBrk="1" fontAlgn="base" hangingPunct="1">
        <a:spcBef>
          <a:spcPct val="0"/>
        </a:spcBef>
        <a:spcAft>
          <a:spcPct val="0"/>
        </a:spcAft>
        <a:defRPr sz="4000">
          <a:solidFill>
            <a:schemeClr val="tx2"/>
          </a:solidFill>
          <a:latin typeface="Times New Roman" panose="02020603050405020304" pitchFamily="18" charset="0"/>
          <a:ea typeface="黑体" panose="02010609060101010101" pitchFamily="2" charset="-122"/>
        </a:defRPr>
      </a:lvl7pPr>
      <a:lvl8pPr marL="1371600" algn="l" rtl="0" eaLnBrk="1" fontAlgn="base" hangingPunct="1">
        <a:spcBef>
          <a:spcPct val="0"/>
        </a:spcBef>
        <a:spcAft>
          <a:spcPct val="0"/>
        </a:spcAft>
        <a:defRPr sz="4000">
          <a:solidFill>
            <a:schemeClr val="tx2"/>
          </a:solidFill>
          <a:latin typeface="Times New Roman" panose="02020603050405020304" pitchFamily="18" charset="0"/>
          <a:ea typeface="黑体" panose="02010609060101010101" pitchFamily="2" charset="-122"/>
        </a:defRPr>
      </a:lvl8pPr>
      <a:lvl9pPr marL="1828800" algn="l" rtl="0" eaLnBrk="1" fontAlgn="base" hangingPunct="1">
        <a:spcBef>
          <a:spcPct val="0"/>
        </a:spcBef>
        <a:spcAft>
          <a:spcPct val="0"/>
        </a:spcAft>
        <a:defRPr sz="4000">
          <a:solidFill>
            <a:schemeClr val="tx2"/>
          </a:solidFill>
          <a:latin typeface="Times New Roman" panose="02020603050405020304" pitchFamily="18" charset="0"/>
          <a:ea typeface="黑体" panose="02010609060101010101" pitchFamily="2" charset="-122"/>
        </a:defRPr>
      </a:lvl9pPr>
    </p:titleStyle>
    <p:bodyStyle>
      <a:lvl1pPr marL="342900" indent="-342900" algn="l" rtl="0" fontAlgn="base">
        <a:spcBef>
          <a:spcPct val="20000"/>
        </a:spcBef>
        <a:spcAft>
          <a:spcPct val="0"/>
        </a:spcAft>
        <a:buChar char="•"/>
        <a:defRPr sz="2400">
          <a:solidFill>
            <a:schemeClr val="tx1"/>
          </a:solidFill>
          <a:latin typeface="华文楷体" panose="02010600040101010101" pitchFamily="2" charset="-122"/>
          <a:ea typeface="华文楷体" panose="02010600040101010101" pitchFamily="2" charset="-122"/>
          <a:cs typeface="+mn-cs"/>
        </a:defRPr>
      </a:lvl1pPr>
      <a:lvl2pPr marL="742950" indent="-285750" algn="l" rtl="0" fontAlgn="base">
        <a:spcBef>
          <a:spcPct val="20000"/>
        </a:spcBef>
        <a:spcAft>
          <a:spcPct val="0"/>
        </a:spcAft>
        <a:buChar char="–"/>
        <a:defRPr lang="zh-CN" altLang="en-US" sz="2000" dirty="0">
          <a:solidFill>
            <a:schemeClr val="tx1"/>
          </a:solidFill>
          <a:latin typeface="+mn-lt"/>
          <a:ea typeface="+mn-ea"/>
        </a:defRPr>
      </a:lvl2pPr>
      <a:lvl3pPr marL="1143000" indent="-228600" algn="l" rtl="0" fontAlgn="base">
        <a:spcBef>
          <a:spcPct val="20000"/>
        </a:spcBef>
        <a:spcAft>
          <a:spcPct val="0"/>
        </a:spcAft>
        <a:buChar char="•"/>
        <a:defRPr lang="zh-CN" altLang="en-US" sz="2000" dirty="0">
          <a:solidFill>
            <a:schemeClr val="tx1"/>
          </a:solidFill>
          <a:latin typeface="+mn-lt"/>
          <a:ea typeface="隶书" panose="02010509060101010101" pitchFamily="49" charset="-122"/>
        </a:defRPr>
      </a:lvl3pPr>
      <a:lvl4pPr marL="1600200" indent="-228600" algn="l" rtl="0" fontAlgn="base">
        <a:spcBef>
          <a:spcPct val="20000"/>
        </a:spcBef>
        <a:spcAft>
          <a:spcPct val="0"/>
        </a:spcAft>
        <a:buChar char="–"/>
        <a:defRPr lang="zh-CN" altLang="en-US" sz="2000" dirty="0">
          <a:solidFill>
            <a:schemeClr val="tx1"/>
          </a:solidFill>
          <a:latin typeface="+mn-lt"/>
          <a:ea typeface="隶书" panose="02010509060101010101" pitchFamily="49" charset="-122"/>
        </a:defRPr>
      </a:lvl4pPr>
      <a:lvl5pPr marL="2057400" indent="-228600" algn="l" rtl="0" fontAlgn="base">
        <a:spcBef>
          <a:spcPct val="20000"/>
        </a:spcBef>
        <a:spcAft>
          <a:spcPct val="0"/>
        </a:spcAft>
        <a:buChar char="»"/>
        <a:defRPr sz="2000">
          <a:solidFill>
            <a:schemeClr val="tx1"/>
          </a:solidFill>
          <a:latin typeface="+mn-lt"/>
          <a:ea typeface="隶书" panose="02010509060101010101"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隶书" panose="02010509060101010101" pitchFamily="49" charset="-122"/>
        </a:defRPr>
      </a:lvl6pPr>
      <a:lvl7pPr marL="2971800" indent="-228600" algn="l" rtl="0" eaLnBrk="1" fontAlgn="base" hangingPunct="1">
        <a:spcBef>
          <a:spcPct val="20000"/>
        </a:spcBef>
        <a:spcAft>
          <a:spcPct val="0"/>
        </a:spcAft>
        <a:buChar char="»"/>
        <a:defRPr sz="2000">
          <a:solidFill>
            <a:schemeClr val="tx1"/>
          </a:solidFill>
          <a:latin typeface="+mn-lt"/>
          <a:ea typeface="隶书" panose="02010509060101010101" pitchFamily="49" charset="-122"/>
        </a:defRPr>
      </a:lvl7pPr>
      <a:lvl8pPr marL="3429000" indent="-228600" algn="l" rtl="0" eaLnBrk="1" fontAlgn="base" hangingPunct="1">
        <a:spcBef>
          <a:spcPct val="20000"/>
        </a:spcBef>
        <a:spcAft>
          <a:spcPct val="0"/>
        </a:spcAft>
        <a:buChar char="»"/>
        <a:defRPr sz="2000">
          <a:solidFill>
            <a:schemeClr val="tx1"/>
          </a:solidFill>
          <a:latin typeface="+mn-lt"/>
          <a:ea typeface="隶书" panose="02010509060101010101" pitchFamily="49" charset="-122"/>
        </a:defRPr>
      </a:lvl8pPr>
      <a:lvl9pPr marL="3886200" indent="-228600" algn="l" rtl="0" eaLnBrk="1" fontAlgn="base" hangingPunct="1">
        <a:spcBef>
          <a:spcPct val="20000"/>
        </a:spcBef>
        <a:spcAft>
          <a:spcPct val="0"/>
        </a:spcAft>
        <a:buChar char="»"/>
        <a:defRPr sz="2000">
          <a:solidFill>
            <a:schemeClr val="tx1"/>
          </a:solidFill>
          <a:latin typeface="+mn-lt"/>
          <a:ea typeface="隶书"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5.emf"/><Relationship Id="rId1" Type="http://schemas.openxmlformats.org/officeDocument/2006/relationships/package" Target="../embeddings/Document1.docx"/></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3"/>
          <p:cNvSpPr txBox="1">
            <a:spLocks noChangeArrowheads="1"/>
          </p:cNvSpPr>
          <p:nvPr/>
        </p:nvSpPr>
        <p:spPr bwMode="auto">
          <a:xfrm>
            <a:off x="1847850" y="2349500"/>
            <a:ext cx="60655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4000" b="1" dirty="0" smtClean="0">
                <a:solidFill>
                  <a:schemeClr val="accent2">
                    <a:lumMod val="50000"/>
                  </a:schemeClr>
                </a:solidFill>
                <a:latin typeface="时尚中黑简体" pitchFamily="2" charset="-122"/>
                <a:ea typeface="时尚中黑简体" pitchFamily="2" charset="-122"/>
              </a:rPr>
              <a:t>第</a:t>
            </a:r>
            <a:r>
              <a:rPr lang="en-US" altLang="zh-CN" sz="4000" b="1" dirty="0" smtClean="0">
                <a:solidFill>
                  <a:schemeClr val="accent2">
                    <a:lumMod val="50000"/>
                  </a:schemeClr>
                </a:solidFill>
                <a:latin typeface="时尚中黑简体" pitchFamily="2" charset="-122"/>
                <a:ea typeface="时尚中黑简体" pitchFamily="2" charset="-122"/>
              </a:rPr>
              <a:t>11</a:t>
            </a:r>
            <a:r>
              <a:rPr lang="zh-CN" altLang="en-US" sz="4000" b="1" dirty="0" smtClean="0">
                <a:solidFill>
                  <a:schemeClr val="accent2">
                    <a:lumMod val="50000"/>
                  </a:schemeClr>
                </a:solidFill>
                <a:latin typeface="时尚中黑简体" pitchFamily="2" charset="-122"/>
                <a:ea typeface="时尚中黑简体" pitchFamily="2" charset="-122"/>
              </a:rPr>
              <a:t>章 </a:t>
            </a:r>
            <a:r>
              <a:rPr lang="en-US" altLang="zh-CN" sz="4000" b="1" dirty="0" smtClean="0">
                <a:solidFill>
                  <a:schemeClr val="accent2">
                    <a:lumMod val="50000"/>
                  </a:schemeClr>
                </a:solidFill>
                <a:latin typeface="时尚中黑简体" pitchFamily="2" charset="-122"/>
                <a:ea typeface="幼圆" panose="02010509060101010101" pitchFamily="49" charset="-122"/>
                <a:cs typeface="Times New Roman" panose="02020603050405020304" pitchFamily="18" charset="0"/>
              </a:rPr>
              <a:t>Python</a:t>
            </a:r>
            <a:r>
              <a:rPr lang="zh-CN" altLang="en-US" sz="4000" b="1" dirty="0" smtClean="0">
                <a:solidFill>
                  <a:schemeClr val="accent2">
                    <a:lumMod val="50000"/>
                  </a:schemeClr>
                </a:solidFill>
                <a:latin typeface="时尚中黑简体" pitchFamily="2" charset="-122"/>
                <a:ea typeface="幼圆" panose="02010509060101010101" pitchFamily="49" charset="-122"/>
                <a:cs typeface="Times New Roman" panose="02020603050405020304" pitchFamily="18" charset="0"/>
              </a:rPr>
              <a:t>数据库应用</a:t>
            </a:r>
            <a:endParaRPr lang="zh-CN" altLang="en-US" sz="4000" b="1" dirty="0" smtClean="0">
              <a:solidFill>
                <a:schemeClr val="accent2">
                  <a:lumMod val="50000"/>
                </a:schemeClr>
              </a:solidFill>
              <a:latin typeface="时尚中黑简体" pitchFamily="2" charset="-122"/>
              <a:ea typeface="时尚中黑简体" pitchFamily="2" charset="-122"/>
            </a:endParaRPr>
          </a:p>
        </p:txBody>
      </p:sp>
      <p:cxnSp>
        <p:nvCxnSpPr>
          <p:cNvPr id="4" name="直接连接符 3"/>
          <p:cNvCxnSpPr/>
          <p:nvPr/>
        </p:nvCxnSpPr>
        <p:spPr>
          <a:xfrm>
            <a:off x="2124075" y="5651500"/>
            <a:ext cx="529748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7"/>
          <p:cNvSpPr txBox="1">
            <a:spLocks noChangeArrowheads="1"/>
          </p:cNvSpPr>
          <p:nvPr/>
        </p:nvSpPr>
        <p:spPr bwMode="auto">
          <a:xfrm>
            <a:off x="727075" y="1341438"/>
            <a:ext cx="70580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dirty="0" smtClean="0">
                <a:solidFill>
                  <a:schemeClr val="accent2">
                    <a:lumMod val="50000"/>
                  </a:schemeClr>
                </a:solidFill>
                <a:latin typeface="楷体" panose="02010609060101010101" pitchFamily="49" charset="-122"/>
                <a:ea typeface="楷体" panose="02010609060101010101" pitchFamily="49" charset="-122"/>
              </a:rPr>
              <a:t>用于从表中选取数据。结果被存储在一个结果表中（称为结果集）。查询语句语法如下所示：</a:t>
            </a:r>
            <a:endParaRPr lang="zh-CN" altLang="en-US" sz="22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en-US" altLang="zh-CN" sz="2200" dirty="0" smtClean="0">
                <a:solidFill>
                  <a:schemeClr val="accent2">
                    <a:lumMod val="50000"/>
                  </a:schemeClr>
                </a:solidFill>
                <a:latin typeface="楷体" panose="02010609060101010101" pitchFamily="49" charset="-122"/>
                <a:ea typeface="楷体" panose="02010609060101010101" pitchFamily="49" charset="-122"/>
              </a:rPr>
              <a:t>SELECT </a:t>
            </a:r>
            <a:r>
              <a:rPr lang="zh-CN" altLang="en-US" sz="2200" dirty="0" smtClean="0">
                <a:solidFill>
                  <a:srgbClr val="FF0000"/>
                </a:solidFill>
                <a:latin typeface="楷体" panose="02010609060101010101" pitchFamily="49" charset="-122"/>
                <a:ea typeface="楷体" panose="02010609060101010101" pitchFamily="49" charset="-122"/>
              </a:rPr>
              <a:t>字段表</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 </a:t>
            </a:r>
            <a:r>
              <a:rPr lang="en-US" altLang="zh-CN" sz="2200" dirty="0" smtClean="0">
                <a:solidFill>
                  <a:schemeClr val="accent2">
                    <a:lumMod val="50000"/>
                  </a:schemeClr>
                </a:solidFill>
                <a:latin typeface="楷体" panose="02010609060101010101" pitchFamily="49" charset="-122"/>
                <a:ea typeface="楷体" panose="02010609060101010101" pitchFamily="49" charset="-122"/>
              </a:rPr>
              <a:t>FROM </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表名 </a:t>
            </a:r>
            <a:r>
              <a:rPr lang="en-US" altLang="zh-CN" sz="2200" dirty="0" smtClean="0">
                <a:solidFill>
                  <a:schemeClr val="accent2">
                    <a:lumMod val="50000"/>
                  </a:schemeClr>
                </a:solidFill>
                <a:latin typeface="楷体" panose="02010609060101010101" pitchFamily="49" charset="-122"/>
                <a:ea typeface="楷体" panose="02010609060101010101" pitchFamily="49" charset="-122"/>
              </a:rPr>
              <a:t>WHERE </a:t>
            </a:r>
            <a:r>
              <a:rPr lang="zh-CN" altLang="en-US" sz="2200" dirty="0" smtClean="0">
                <a:solidFill>
                  <a:srgbClr val="FF0000"/>
                </a:solidFill>
                <a:latin typeface="楷体" panose="02010609060101010101" pitchFamily="49" charset="-122"/>
                <a:ea typeface="楷体" panose="02010609060101010101" pitchFamily="49" charset="-122"/>
              </a:rPr>
              <a:t>查询条件 </a:t>
            </a:r>
            <a:r>
              <a:rPr lang="en-US" altLang="zh-CN" sz="2200" dirty="0" smtClean="0">
                <a:solidFill>
                  <a:schemeClr val="accent2">
                    <a:lumMod val="50000"/>
                  </a:schemeClr>
                </a:solidFill>
                <a:latin typeface="楷体" panose="02010609060101010101" pitchFamily="49" charset="-122"/>
                <a:ea typeface="楷体" panose="02010609060101010101" pitchFamily="49" charset="-122"/>
              </a:rPr>
              <a:t>GROUP BY </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分组字段 </a:t>
            </a:r>
            <a:r>
              <a:rPr lang="en-US" altLang="zh-CN" sz="2200" dirty="0" smtClean="0">
                <a:solidFill>
                  <a:schemeClr val="accent2">
                    <a:lumMod val="50000"/>
                  </a:schemeClr>
                </a:solidFill>
                <a:latin typeface="楷体" panose="02010609060101010101" pitchFamily="49" charset="-122"/>
                <a:ea typeface="楷体" panose="02010609060101010101" pitchFamily="49" charset="-122"/>
              </a:rPr>
              <a:t>ORDER BY </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字段</a:t>
            </a:r>
            <a:r>
              <a:rPr lang="en-US" altLang="zh-CN" sz="2200" dirty="0" smtClean="0">
                <a:solidFill>
                  <a:schemeClr val="accent2">
                    <a:lumMod val="50000"/>
                  </a:schemeClr>
                </a:solidFill>
                <a:latin typeface="楷体" panose="02010609060101010101" pitchFamily="49" charset="-122"/>
                <a:ea typeface="楷体" panose="02010609060101010101" pitchFamily="49" charset="-122"/>
              </a:rPr>
              <a:t>[ASC|DESC]</a:t>
            </a:r>
            <a:endParaRPr lang="en-US" altLang="zh-CN" sz="2200" dirty="0" smtClean="0">
              <a:solidFill>
                <a:schemeClr val="accent2">
                  <a:lumMod val="50000"/>
                </a:schemeClr>
              </a:solidFill>
              <a:latin typeface="楷体" panose="02010609060101010101" pitchFamily="49" charset="-122"/>
              <a:ea typeface="楷体" panose="02010609060101010101" pitchFamily="49" charset="-122"/>
            </a:endParaRPr>
          </a:p>
        </p:txBody>
      </p:sp>
      <p:sp>
        <p:nvSpPr>
          <p:cNvPr id="24579" name="TextBox 10"/>
          <p:cNvSpPr txBox="1">
            <a:spLocks noChangeArrowheads="1"/>
          </p:cNvSpPr>
          <p:nvPr/>
        </p:nvSpPr>
        <p:spPr bwMode="auto">
          <a:xfrm>
            <a:off x="752475" y="2924175"/>
            <a:ext cx="1501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E46C0A"/>
              </a:buClr>
              <a:buFont typeface="Wingdings" panose="05000000000000000000" pitchFamily="2" charset="2"/>
              <a:buChar char="u"/>
              <a:defRPr/>
            </a:pPr>
            <a:r>
              <a:rPr lang="zh-CN" altLang="en-US" sz="2400" smtClean="0">
                <a:solidFill>
                  <a:schemeClr val="accent2">
                    <a:lumMod val="50000"/>
                  </a:schemeClr>
                </a:solidFill>
                <a:latin typeface="微软雅黑" panose="020B0503020204020204" pitchFamily="34" charset="-122"/>
                <a:ea typeface="微软雅黑" panose="020B0503020204020204" pitchFamily="34" charset="-122"/>
              </a:rPr>
              <a:t> 字段表</a:t>
            </a:r>
            <a:endParaRPr lang="zh-CN" altLang="en-US" sz="240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4580" name="TextBox 1"/>
          <p:cNvSpPr txBox="1">
            <a:spLocks noChangeArrowheads="1"/>
          </p:cNvSpPr>
          <p:nvPr/>
        </p:nvSpPr>
        <p:spPr bwMode="auto">
          <a:xfrm>
            <a:off x="1763713" y="620713"/>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800" dirty="0" smtClean="0">
                <a:solidFill>
                  <a:schemeClr val="accent2">
                    <a:lumMod val="50000"/>
                  </a:schemeClr>
                </a:solidFill>
                <a:latin typeface="微软雅黑" panose="020B0503020204020204" pitchFamily="34" charset="-122"/>
                <a:ea typeface="微软雅黑" panose="020B0503020204020204" pitchFamily="34" charset="-122"/>
              </a:rPr>
              <a:t>11.2.2 </a:t>
            </a:r>
            <a:r>
              <a:rPr lang="zh-CN" altLang="en-US" sz="2800" dirty="0" smtClean="0">
                <a:solidFill>
                  <a:schemeClr val="accent2">
                    <a:lumMod val="50000"/>
                  </a:schemeClr>
                </a:solidFill>
                <a:latin typeface="微软雅黑" panose="020B0503020204020204" pitchFamily="34" charset="-122"/>
                <a:ea typeface="微软雅黑" panose="020B0503020204020204" pitchFamily="34" charset="-122"/>
              </a:rPr>
              <a:t>查询语句</a:t>
            </a:r>
            <a:r>
              <a:rPr lang="en-US" altLang="zh-CN" sz="2800" dirty="0" smtClean="0">
                <a:solidFill>
                  <a:schemeClr val="accent2">
                    <a:lumMod val="50000"/>
                  </a:schemeClr>
                </a:solidFill>
                <a:latin typeface="微软雅黑" panose="020B0503020204020204" pitchFamily="34" charset="-122"/>
                <a:ea typeface="微软雅黑" panose="020B0503020204020204" pitchFamily="34" charset="-122"/>
              </a:rPr>
              <a:t>SELECT</a:t>
            </a:r>
            <a:endPar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24581" name="矩形 1"/>
          <p:cNvSpPr>
            <a:spLocks noChangeArrowheads="1"/>
          </p:cNvSpPr>
          <p:nvPr/>
        </p:nvSpPr>
        <p:spPr bwMode="auto">
          <a:xfrm>
            <a:off x="752475" y="3402013"/>
            <a:ext cx="72009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dirty="0" smtClean="0">
                <a:solidFill>
                  <a:schemeClr val="accent2">
                    <a:lumMod val="50000"/>
                  </a:schemeClr>
                </a:solidFill>
                <a:latin typeface="楷体" panose="02010609060101010101" pitchFamily="49" charset="-122"/>
                <a:ea typeface="楷体" panose="02010609060101010101" pitchFamily="49" charset="-122"/>
              </a:rPr>
              <a:t>指出所查询列，它可以是一组列名、星号、表达式、变量等构成。</a:t>
            </a:r>
            <a:endParaRPr lang="zh-CN" altLang="en-US" sz="20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zh-CN" altLang="en-US" sz="2000" dirty="0" smtClean="0">
                <a:solidFill>
                  <a:schemeClr val="accent2">
                    <a:lumMod val="50000"/>
                  </a:schemeClr>
                </a:solidFill>
                <a:latin typeface="楷体" panose="02010609060101010101" pitchFamily="49" charset="-122"/>
                <a:ea typeface="楷体" panose="02010609060101010101" pitchFamily="49" charset="-122"/>
              </a:rPr>
              <a:t>例：查询</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students</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表中所有列的数据。</a:t>
            </a:r>
            <a:endParaRPr lang="zh-CN" altLang="en-US" sz="20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en-US" altLang="zh-CN" sz="2000" dirty="0" smtClean="0">
                <a:solidFill>
                  <a:schemeClr val="accent2">
                    <a:lumMod val="50000"/>
                  </a:schemeClr>
                </a:solidFill>
                <a:latin typeface="楷体" panose="02010609060101010101" pitchFamily="49" charset="-122"/>
                <a:ea typeface="楷体" panose="02010609060101010101" pitchFamily="49" charset="-122"/>
              </a:rPr>
              <a:t>  SELECT * FROM students</a:t>
            </a:r>
            <a:endParaRPr lang="en-US" altLang="zh-CN" sz="20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zh-CN" altLang="en-US" sz="2000" dirty="0" smtClean="0">
                <a:solidFill>
                  <a:schemeClr val="accent2">
                    <a:lumMod val="50000"/>
                  </a:schemeClr>
                </a:solidFill>
                <a:latin typeface="楷体" panose="02010609060101010101" pitchFamily="49" charset="-122"/>
                <a:ea typeface="楷体" panose="02010609060101010101" pitchFamily="49" charset="-122"/>
              </a:rPr>
              <a:t>例：查询表</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students</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中所有记录的</a:t>
            </a:r>
            <a:r>
              <a:rPr lang="en-US" altLang="zh-CN" sz="2000" dirty="0" err="1" smtClean="0">
                <a:solidFill>
                  <a:schemeClr val="accent2">
                    <a:lumMod val="50000"/>
                  </a:schemeClr>
                </a:solidFill>
                <a:latin typeface="楷体" panose="02010609060101010101" pitchFamily="49" charset="-122"/>
                <a:ea typeface="楷体" panose="02010609060101010101" pitchFamily="49" charset="-122"/>
              </a:rPr>
              <a:t>stuName</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 </a:t>
            </a:r>
            <a:r>
              <a:rPr lang="en-US" altLang="zh-CN" sz="2000" dirty="0" err="1" smtClean="0">
                <a:solidFill>
                  <a:schemeClr val="accent2">
                    <a:lumMod val="50000"/>
                  </a:schemeClr>
                </a:solidFill>
                <a:latin typeface="楷体" panose="02010609060101010101" pitchFamily="49" charset="-122"/>
                <a:ea typeface="楷体" panose="02010609060101010101" pitchFamily="49" charset="-122"/>
              </a:rPr>
              <a:t>stuNumber</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字段内容。</a:t>
            </a:r>
            <a:endParaRPr lang="zh-CN" altLang="en-US" sz="20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en-US" altLang="zh-CN" sz="2000" dirty="0" smtClean="0">
                <a:solidFill>
                  <a:schemeClr val="accent2">
                    <a:lumMod val="50000"/>
                  </a:schemeClr>
                </a:solidFill>
                <a:latin typeface="楷体" panose="02010609060101010101" pitchFamily="49" charset="-122"/>
                <a:ea typeface="楷体" panose="02010609060101010101" pitchFamily="49" charset="-122"/>
              </a:rPr>
              <a:t>  SELECT </a:t>
            </a:r>
            <a:r>
              <a:rPr lang="en-US" altLang="zh-CN" sz="2000" dirty="0" err="1" smtClean="0">
                <a:solidFill>
                  <a:srgbClr val="FF0000"/>
                </a:solidFill>
                <a:latin typeface="楷体" panose="02010609060101010101" pitchFamily="49" charset="-122"/>
                <a:ea typeface="楷体" panose="02010609060101010101" pitchFamily="49" charset="-122"/>
              </a:rPr>
              <a:t>stuName</a:t>
            </a:r>
            <a:r>
              <a:rPr lang="en-US" altLang="zh-CN" sz="2000" dirty="0" smtClean="0">
                <a:solidFill>
                  <a:srgbClr val="FF0000"/>
                </a:solidFill>
                <a:latin typeface="楷体" panose="02010609060101010101" pitchFamily="49" charset="-122"/>
                <a:ea typeface="楷体" panose="02010609060101010101" pitchFamily="49" charset="-122"/>
              </a:rPr>
              <a:t>, </a:t>
            </a:r>
            <a:r>
              <a:rPr lang="en-US" altLang="zh-CN" sz="2000" dirty="0" err="1" smtClean="0">
                <a:solidFill>
                  <a:srgbClr val="FF0000"/>
                </a:solidFill>
                <a:latin typeface="楷体" panose="02010609060101010101" pitchFamily="49" charset="-122"/>
                <a:ea typeface="楷体" panose="02010609060101010101" pitchFamily="49" charset="-122"/>
              </a:rPr>
              <a:t>stuNumber</a:t>
            </a:r>
            <a:r>
              <a:rPr lang="en-US" altLang="zh-CN" sz="2000" dirty="0" smtClean="0">
                <a:solidFill>
                  <a:srgbClr val="FF0000"/>
                </a:solidFill>
                <a:latin typeface="楷体" panose="02010609060101010101" pitchFamily="49" charset="-122"/>
                <a:ea typeface="楷体" panose="02010609060101010101" pitchFamily="49" charset="-122"/>
              </a:rPr>
              <a:t>  </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FROM students</a:t>
            </a:r>
            <a:endParaRPr lang="en-US" altLang="zh-CN" sz="2000" dirty="0" smtClean="0">
              <a:solidFill>
                <a:schemeClr val="accent2">
                  <a:lumMod val="50000"/>
                </a:schemeClr>
              </a:solidFill>
              <a:latin typeface="楷体" panose="02010609060101010101" pitchFamily="49" charset="-122"/>
              <a:ea typeface="楷体" panose="02010609060101010101" pitchFamily="49" charset="-122"/>
            </a:endParaRPr>
          </a:p>
        </p:txBody>
      </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0"/>
          <p:cNvSpPr txBox="1">
            <a:spLocks noChangeArrowheads="1"/>
          </p:cNvSpPr>
          <p:nvPr/>
        </p:nvSpPr>
        <p:spPr bwMode="auto">
          <a:xfrm>
            <a:off x="757238" y="1038225"/>
            <a:ext cx="2286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 </a:t>
            </a:r>
            <a:r>
              <a:rPr lang="en-US" altLang="zh-CN">
                <a:solidFill>
                  <a:srgbClr val="002060"/>
                </a:solidFill>
                <a:latin typeface="微软雅黑" panose="020B0503020204020204" pitchFamily="34" charset="-122"/>
                <a:ea typeface="微软雅黑" panose="020B0503020204020204" pitchFamily="34" charset="-122"/>
              </a:rPr>
              <a:t>WHERE</a:t>
            </a:r>
            <a:r>
              <a:rPr lang="zh-CN" altLang="en-US">
                <a:solidFill>
                  <a:srgbClr val="002060"/>
                </a:solidFill>
                <a:latin typeface="微软雅黑" panose="020B0503020204020204" pitchFamily="34" charset="-122"/>
                <a:ea typeface="微软雅黑" panose="020B0503020204020204" pitchFamily="34" charset="-122"/>
              </a:rPr>
              <a:t>子句</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2291" name="TextBox 1"/>
          <p:cNvSpPr txBox="1">
            <a:spLocks noChangeArrowheads="1"/>
          </p:cNvSpPr>
          <p:nvPr/>
        </p:nvSpPr>
        <p:spPr bwMode="auto">
          <a:xfrm>
            <a:off x="1836738" y="527050"/>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11.2.2 </a:t>
            </a:r>
            <a:r>
              <a:rPr lang="zh-CN" altLang="en-US" sz="2800">
                <a:solidFill>
                  <a:srgbClr val="002060"/>
                </a:solidFill>
                <a:latin typeface="微软雅黑" panose="020B0503020204020204" pitchFamily="34" charset="-122"/>
                <a:ea typeface="微软雅黑" panose="020B0503020204020204" pitchFamily="34" charset="-122"/>
              </a:rPr>
              <a:t>查询语句</a:t>
            </a:r>
            <a:r>
              <a:rPr lang="en-US" altLang="zh-CN" sz="2800">
                <a:solidFill>
                  <a:srgbClr val="002060"/>
                </a:solidFill>
                <a:latin typeface="微软雅黑" panose="020B0503020204020204" pitchFamily="34" charset="-122"/>
                <a:ea typeface="微软雅黑" panose="020B0503020204020204" pitchFamily="34" charset="-122"/>
              </a:rPr>
              <a:t>SELECT</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5604" name="矩形 1"/>
          <p:cNvSpPr>
            <a:spLocks noChangeArrowheads="1"/>
          </p:cNvSpPr>
          <p:nvPr/>
        </p:nvSpPr>
        <p:spPr bwMode="auto">
          <a:xfrm>
            <a:off x="885825" y="1500188"/>
            <a:ext cx="72009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000" dirty="0" smtClean="0">
                <a:solidFill>
                  <a:srgbClr val="002060"/>
                </a:solidFill>
                <a:latin typeface="+mn-lt"/>
                <a:ea typeface="楷体" panose="02010609060101010101" pitchFamily="49" charset="-122"/>
              </a:rPr>
              <a:t>WHERE</a:t>
            </a:r>
            <a:r>
              <a:rPr lang="zh-CN" altLang="en-US" sz="2000" dirty="0" smtClean="0">
                <a:solidFill>
                  <a:srgbClr val="002060"/>
                </a:solidFill>
                <a:latin typeface="+mn-lt"/>
                <a:ea typeface="楷体" panose="02010609060101010101" pitchFamily="49" charset="-122"/>
              </a:rPr>
              <a:t>子句设置查询条件，过滤掉不需要的数据行。</a:t>
            </a:r>
            <a:r>
              <a:rPr lang="en-US" altLang="zh-CN" sz="2000" dirty="0" smtClean="0">
                <a:solidFill>
                  <a:srgbClr val="002060"/>
                </a:solidFill>
                <a:latin typeface="+mn-lt"/>
                <a:ea typeface="楷体" panose="02010609060101010101" pitchFamily="49" charset="-122"/>
              </a:rPr>
              <a:t>WHERE</a:t>
            </a:r>
            <a:r>
              <a:rPr lang="zh-CN" altLang="en-US" sz="2000" dirty="0" smtClean="0">
                <a:solidFill>
                  <a:srgbClr val="002060"/>
                </a:solidFill>
                <a:latin typeface="+mn-lt"/>
                <a:ea typeface="楷体" panose="02010609060101010101" pitchFamily="49" charset="-122"/>
              </a:rPr>
              <a:t>子句可包括各种条件运算符</a:t>
            </a:r>
            <a:endParaRPr lang="en-US" altLang="zh-CN" sz="2000" dirty="0" smtClean="0">
              <a:solidFill>
                <a:srgbClr val="002060"/>
              </a:solidFill>
              <a:latin typeface="+mn-lt"/>
              <a:ea typeface="楷体" panose="02010609060101010101" pitchFamily="49" charset="-122"/>
            </a:endParaRPr>
          </a:p>
        </p:txBody>
      </p:sp>
      <p:sp>
        <p:nvSpPr>
          <p:cNvPr id="3" name="矩形 2"/>
          <p:cNvSpPr/>
          <p:nvPr/>
        </p:nvSpPr>
        <p:spPr>
          <a:xfrm>
            <a:off x="549275" y="2189163"/>
            <a:ext cx="8207375" cy="4260850"/>
          </a:xfrm>
          <a:prstGeom prst="rect">
            <a:avLst/>
          </a:prstGeom>
        </p:spPr>
        <p:txBody>
          <a:bodyPr>
            <a:spAutoFit/>
          </a:bodyPr>
          <a:lstStyle/>
          <a:p>
            <a:pPr>
              <a:lnSpc>
                <a:spcPts val="2500"/>
              </a:lnSpc>
              <a:defRPr/>
            </a:pP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1</a:t>
            </a:r>
            <a:r>
              <a:rPr lang="zh-CN" altLang="en-US" dirty="0">
                <a:solidFill>
                  <a:schemeClr val="accent6">
                    <a:lumMod val="75000"/>
                  </a:schemeClr>
                </a:solidFill>
                <a:latin typeface="+mn-lt"/>
                <a:ea typeface="楷体" panose="02010609060101010101" pitchFamily="49" charset="-122"/>
              </a:rPr>
              <a:t>）比较运算符：</a:t>
            </a:r>
            <a:r>
              <a:rPr lang="en-US" altLang="zh-CN" dirty="0">
                <a:solidFill>
                  <a:schemeClr val="accent6">
                    <a:lumMod val="75000"/>
                  </a:schemeClr>
                </a:solidFill>
                <a:latin typeface="+mn-lt"/>
                <a:ea typeface="楷体" panose="02010609060101010101" pitchFamily="49" charset="-122"/>
              </a:rPr>
              <a:t>&gt;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&gt;=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&lt;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&lt;=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&lt;&gt;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&gt;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&lt;</a:t>
            </a:r>
            <a:endParaRPr lang="en-US" altLang="zh-CN" dirty="0">
              <a:solidFill>
                <a:schemeClr val="accent6">
                  <a:lumMod val="75000"/>
                </a:schemeClr>
              </a:solidFill>
              <a:latin typeface="+mn-lt"/>
              <a:ea typeface="楷体" panose="02010609060101010101" pitchFamily="49" charset="-122"/>
            </a:endParaRPr>
          </a:p>
          <a:p>
            <a:pPr>
              <a:lnSpc>
                <a:spcPts val="2500"/>
              </a:lnSpc>
              <a:defRPr/>
            </a:pPr>
            <a:r>
              <a:rPr lang="zh-CN" altLang="en-US" dirty="0">
                <a:solidFill>
                  <a:srgbClr val="002060"/>
                </a:solidFill>
                <a:latin typeface="+mn-lt"/>
                <a:ea typeface="楷体" panose="02010609060101010101" pitchFamily="49" charset="-122"/>
              </a:rPr>
              <a:t>例：</a:t>
            </a:r>
            <a:r>
              <a:rPr lang="en-US" altLang="zh-CN" dirty="0">
                <a:solidFill>
                  <a:srgbClr val="002060"/>
                </a:solidFill>
                <a:latin typeface="+mn-lt"/>
                <a:ea typeface="楷体" panose="02010609060101010101" pitchFamily="49" charset="-122"/>
              </a:rPr>
              <a:t>SELECT </a:t>
            </a:r>
            <a:r>
              <a:rPr lang="en-US" altLang="zh-CN" dirty="0" err="1">
                <a:solidFill>
                  <a:srgbClr val="002060"/>
                </a:solidFill>
                <a:latin typeface="+mn-lt"/>
                <a:ea typeface="楷体" panose="02010609060101010101" pitchFamily="49" charset="-122"/>
              </a:rPr>
              <a:t>stuNumber</a:t>
            </a:r>
            <a:r>
              <a:rPr lang="en-US" altLang="zh-CN" dirty="0">
                <a:solidFill>
                  <a:srgbClr val="002060"/>
                </a:solidFill>
                <a:latin typeface="+mn-lt"/>
                <a:ea typeface="楷体" panose="02010609060101010101" pitchFamily="49" charset="-122"/>
              </a:rPr>
              <a:t>  FROM students WHERE </a:t>
            </a:r>
            <a:r>
              <a:rPr lang="en-US" altLang="zh-CN" dirty="0" err="1">
                <a:solidFill>
                  <a:srgbClr val="FF0000"/>
                </a:solidFill>
                <a:latin typeface="+mn-lt"/>
                <a:ea typeface="楷体" panose="02010609060101010101" pitchFamily="49" charset="-122"/>
              </a:rPr>
              <a:t>stuName</a:t>
            </a:r>
            <a:r>
              <a:rPr lang="en-US" altLang="zh-CN" dirty="0">
                <a:solidFill>
                  <a:srgbClr val="FF0000"/>
                </a:solidFill>
                <a:latin typeface="+mn-lt"/>
                <a:ea typeface="楷体" panose="02010609060101010101" pitchFamily="49" charset="-122"/>
              </a:rPr>
              <a:t>='</a:t>
            </a:r>
            <a:r>
              <a:rPr lang="zh-CN" altLang="en-US" dirty="0">
                <a:solidFill>
                  <a:srgbClr val="FF0000"/>
                </a:solidFill>
                <a:latin typeface="+mn-lt"/>
                <a:ea typeface="楷体" panose="02010609060101010101" pitchFamily="49" charset="-122"/>
              </a:rPr>
              <a:t>李四</a:t>
            </a:r>
            <a:r>
              <a:rPr lang="en-US" altLang="zh-CN" dirty="0">
                <a:solidFill>
                  <a:srgbClr val="FF0000"/>
                </a:solidFill>
                <a:latin typeface="+mn-lt"/>
                <a:ea typeface="楷体" panose="02010609060101010101" pitchFamily="49" charset="-122"/>
              </a:rPr>
              <a:t>'</a:t>
            </a:r>
            <a:endParaRPr lang="en-US" altLang="zh-CN" dirty="0">
              <a:solidFill>
                <a:srgbClr val="FF0000"/>
              </a:solidFill>
              <a:latin typeface="+mn-lt"/>
              <a:ea typeface="楷体" panose="02010609060101010101" pitchFamily="49" charset="-122"/>
            </a:endParaRPr>
          </a:p>
          <a:p>
            <a:pPr>
              <a:lnSpc>
                <a:spcPts val="2500"/>
              </a:lnSpc>
              <a:defRPr/>
            </a:pP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2</a:t>
            </a:r>
            <a:r>
              <a:rPr lang="zh-CN" altLang="en-US" dirty="0">
                <a:solidFill>
                  <a:schemeClr val="accent6">
                    <a:lumMod val="75000"/>
                  </a:schemeClr>
                </a:solidFill>
                <a:latin typeface="+mn-lt"/>
                <a:ea typeface="楷体" panose="02010609060101010101" pitchFamily="49" charset="-122"/>
              </a:rPr>
              <a:t>）范围运算符：</a:t>
            </a:r>
            <a:r>
              <a:rPr lang="en-US" altLang="zh-CN" dirty="0">
                <a:solidFill>
                  <a:schemeClr val="accent6">
                    <a:lumMod val="75000"/>
                  </a:schemeClr>
                </a:solidFill>
                <a:latin typeface="+mn-lt"/>
                <a:ea typeface="楷体" panose="02010609060101010101" pitchFamily="49" charset="-122"/>
              </a:rPr>
              <a:t>BETWEEN…AND…</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NOT BETWEEN…AND</a:t>
            </a:r>
            <a:r>
              <a:rPr lang="en-US" altLang="zh-CN" dirty="0">
                <a:solidFill>
                  <a:schemeClr val="bg1"/>
                </a:solidFill>
                <a:latin typeface="+mn-lt"/>
                <a:ea typeface="楷体" panose="02010609060101010101" pitchFamily="49" charset="-122"/>
              </a:rPr>
              <a:t>…</a:t>
            </a:r>
            <a:endParaRPr lang="en-US" altLang="zh-CN" dirty="0">
              <a:solidFill>
                <a:schemeClr val="bg1"/>
              </a:solidFill>
              <a:latin typeface="+mn-lt"/>
              <a:ea typeface="楷体" panose="02010609060101010101" pitchFamily="49" charset="-122"/>
            </a:endParaRPr>
          </a:p>
          <a:p>
            <a:pPr>
              <a:lnSpc>
                <a:spcPts val="2500"/>
              </a:lnSpc>
              <a:defRPr/>
            </a:pPr>
            <a:r>
              <a:rPr lang="zh-CN" altLang="en-US" dirty="0">
                <a:solidFill>
                  <a:srgbClr val="002060"/>
                </a:solidFill>
                <a:latin typeface="+mn-lt"/>
                <a:ea typeface="楷体" panose="02010609060101010101" pitchFamily="49" charset="-122"/>
              </a:rPr>
              <a:t>例：</a:t>
            </a:r>
            <a:r>
              <a:rPr lang="en-US" altLang="zh-CN" dirty="0">
                <a:solidFill>
                  <a:srgbClr val="002060"/>
                </a:solidFill>
                <a:latin typeface="+mn-lt"/>
                <a:ea typeface="楷体" panose="02010609060101010101" pitchFamily="49" charset="-122"/>
              </a:rPr>
              <a:t>SELECT </a:t>
            </a:r>
            <a:r>
              <a:rPr lang="en-US" altLang="zh-CN" dirty="0" err="1">
                <a:solidFill>
                  <a:srgbClr val="002060"/>
                </a:solidFill>
                <a:latin typeface="+mn-lt"/>
                <a:ea typeface="楷体" panose="02010609060101010101" pitchFamily="49" charset="-122"/>
              </a:rPr>
              <a:t>stuName</a:t>
            </a:r>
            <a:r>
              <a:rPr lang="en-US" altLang="zh-CN" dirty="0">
                <a:solidFill>
                  <a:srgbClr val="002060"/>
                </a:solidFill>
                <a:latin typeface="+mn-lt"/>
                <a:ea typeface="楷体" panose="02010609060101010101" pitchFamily="49" charset="-122"/>
              </a:rPr>
              <a:t>  FROM students WHERE age </a:t>
            </a:r>
            <a:r>
              <a:rPr lang="en-US" altLang="zh-CN" dirty="0">
                <a:solidFill>
                  <a:srgbClr val="FF0000"/>
                </a:solidFill>
                <a:latin typeface="+mn-lt"/>
                <a:ea typeface="楷体" panose="02010609060101010101" pitchFamily="49" charset="-122"/>
              </a:rPr>
              <a:t>BETWEEN 18 AND 20</a:t>
            </a:r>
            <a:endParaRPr lang="en-US" altLang="zh-CN" dirty="0">
              <a:solidFill>
                <a:srgbClr val="FF0000"/>
              </a:solidFill>
              <a:latin typeface="+mn-lt"/>
              <a:ea typeface="楷体" panose="02010609060101010101" pitchFamily="49" charset="-122"/>
            </a:endParaRPr>
          </a:p>
          <a:p>
            <a:pPr>
              <a:lnSpc>
                <a:spcPts val="2500"/>
              </a:lnSpc>
              <a:defRPr/>
            </a:pP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3</a:t>
            </a:r>
            <a:r>
              <a:rPr lang="zh-CN" altLang="en-US" dirty="0">
                <a:solidFill>
                  <a:schemeClr val="accent6">
                    <a:lumMod val="75000"/>
                  </a:schemeClr>
                </a:solidFill>
                <a:latin typeface="+mn-lt"/>
                <a:ea typeface="楷体" panose="02010609060101010101" pitchFamily="49" charset="-122"/>
              </a:rPr>
              <a:t>）列表运算符：</a:t>
            </a:r>
            <a:r>
              <a:rPr lang="en-US" altLang="zh-CN" dirty="0">
                <a:solidFill>
                  <a:schemeClr val="accent6">
                    <a:lumMod val="75000"/>
                  </a:schemeClr>
                </a:solidFill>
                <a:latin typeface="+mn-lt"/>
                <a:ea typeface="楷体" panose="02010609060101010101" pitchFamily="49" charset="-122"/>
              </a:rPr>
              <a:t>IN </a:t>
            </a:r>
            <a:r>
              <a:rPr lang="zh-CN" altLang="en-US" dirty="0">
                <a:solidFill>
                  <a:schemeClr val="accent6">
                    <a:lumMod val="75000"/>
                  </a:schemeClr>
                </a:solidFill>
                <a:latin typeface="+mn-lt"/>
                <a:ea typeface="楷体" panose="02010609060101010101" pitchFamily="49" charset="-122"/>
              </a:rPr>
              <a:t>（项</a:t>
            </a:r>
            <a:r>
              <a:rPr lang="en-US" altLang="zh-CN" dirty="0">
                <a:solidFill>
                  <a:schemeClr val="accent6">
                    <a:lumMod val="75000"/>
                  </a:schemeClr>
                </a:solidFill>
                <a:latin typeface="+mn-lt"/>
                <a:ea typeface="楷体" panose="02010609060101010101" pitchFamily="49" charset="-122"/>
              </a:rPr>
              <a:t>1</a:t>
            </a:r>
            <a:r>
              <a:rPr lang="zh-CN" altLang="en-US" dirty="0">
                <a:solidFill>
                  <a:schemeClr val="accent6">
                    <a:lumMod val="75000"/>
                  </a:schemeClr>
                </a:solidFill>
                <a:latin typeface="+mn-lt"/>
                <a:ea typeface="楷体" panose="02010609060101010101" pitchFamily="49" charset="-122"/>
              </a:rPr>
              <a:t>，项</a:t>
            </a:r>
            <a:r>
              <a:rPr lang="en-US" altLang="zh-CN" dirty="0">
                <a:solidFill>
                  <a:schemeClr val="accent6">
                    <a:lumMod val="75000"/>
                  </a:schemeClr>
                </a:solidFill>
                <a:latin typeface="+mn-lt"/>
                <a:ea typeface="楷体" panose="02010609060101010101" pitchFamily="49" charset="-122"/>
              </a:rPr>
              <a:t>2……</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NOT IN </a:t>
            </a:r>
            <a:r>
              <a:rPr lang="zh-CN" altLang="en-US" dirty="0">
                <a:solidFill>
                  <a:schemeClr val="accent6">
                    <a:lumMod val="75000"/>
                  </a:schemeClr>
                </a:solidFill>
                <a:latin typeface="+mn-lt"/>
                <a:ea typeface="楷体" panose="02010609060101010101" pitchFamily="49" charset="-122"/>
              </a:rPr>
              <a:t>（项</a:t>
            </a:r>
            <a:r>
              <a:rPr lang="en-US" altLang="zh-CN" dirty="0">
                <a:solidFill>
                  <a:schemeClr val="accent6">
                    <a:lumMod val="75000"/>
                  </a:schemeClr>
                </a:solidFill>
                <a:latin typeface="+mn-lt"/>
                <a:ea typeface="楷体" panose="02010609060101010101" pitchFamily="49" charset="-122"/>
              </a:rPr>
              <a:t>1</a:t>
            </a:r>
            <a:r>
              <a:rPr lang="zh-CN" altLang="en-US" dirty="0">
                <a:solidFill>
                  <a:schemeClr val="accent6">
                    <a:lumMod val="75000"/>
                  </a:schemeClr>
                </a:solidFill>
                <a:latin typeface="+mn-lt"/>
                <a:ea typeface="楷体" panose="02010609060101010101" pitchFamily="49" charset="-122"/>
              </a:rPr>
              <a:t>，项</a:t>
            </a:r>
            <a:r>
              <a:rPr lang="en-US" altLang="zh-CN" dirty="0">
                <a:solidFill>
                  <a:schemeClr val="accent6">
                    <a:lumMod val="75000"/>
                  </a:schemeClr>
                </a:solidFill>
                <a:latin typeface="+mn-lt"/>
                <a:ea typeface="楷体" panose="02010609060101010101" pitchFamily="49" charset="-122"/>
              </a:rPr>
              <a:t>2……</a:t>
            </a:r>
            <a:r>
              <a:rPr lang="zh-CN" altLang="en-US" dirty="0">
                <a:solidFill>
                  <a:schemeClr val="accent6">
                    <a:lumMod val="75000"/>
                  </a:schemeClr>
                </a:solidFill>
                <a:latin typeface="+mn-lt"/>
                <a:ea typeface="楷体" panose="02010609060101010101" pitchFamily="49" charset="-122"/>
              </a:rPr>
              <a:t>）</a:t>
            </a:r>
            <a:endParaRPr lang="zh-CN" altLang="en-US" dirty="0">
              <a:solidFill>
                <a:schemeClr val="accent6">
                  <a:lumMod val="75000"/>
                </a:schemeClr>
              </a:solidFill>
              <a:latin typeface="+mn-lt"/>
              <a:ea typeface="楷体" panose="02010609060101010101" pitchFamily="49" charset="-122"/>
            </a:endParaRPr>
          </a:p>
          <a:p>
            <a:pPr>
              <a:lnSpc>
                <a:spcPts val="2500"/>
              </a:lnSpc>
              <a:defRPr/>
            </a:pPr>
            <a:r>
              <a:rPr lang="zh-CN" altLang="en-US" dirty="0">
                <a:solidFill>
                  <a:srgbClr val="002060"/>
                </a:solidFill>
                <a:latin typeface="+mn-lt"/>
                <a:ea typeface="楷体" panose="02010609060101010101" pitchFamily="49" charset="-122"/>
              </a:rPr>
              <a:t>例：</a:t>
            </a:r>
            <a:r>
              <a:rPr lang="en-US" altLang="zh-CN" dirty="0">
                <a:solidFill>
                  <a:srgbClr val="002060"/>
                </a:solidFill>
                <a:latin typeface="+mn-lt"/>
                <a:ea typeface="楷体" panose="02010609060101010101" pitchFamily="49" charset="-122"/>
              </a:rPr>
              <a:t>SELECT </a:t>
            </a:r>
            <a:r>
              <a:rPr lang="en-US" altLang="zh-CN" dirty="0" err="1">
                <a:solidFill>
                  <a:srgbClr val="002060"/>
                </a:solidFill>
                <a:latin typeface="+mn-lt"/>
                <a:ea typeface="楷体" panose="02010609060101010101" pitchFamily="49" charset="-122"/>
              </a:rPr>
              <a:t>stuName</a:t>
            </a:r>
            <a:r>
              <a:rPr lang="en-US" altLang="zh-CN" dirty="0">
                <a:solidFill>
                  <a:srgbClr val="002060"/>
                </a:solidFill>
                <a:latin typeface="+mn-lt"/>
                <a:ea typeface="楷体" panose="02010609060101010101" pitchFamily="49" charset="-122"/>
              </a:rPr>
              <a:t>  FROM students WHERE  country  </a:t>
            </a:r>
            <a:r>
              <a:rPr lang="en-US" altLang="zh-CN" dirty="0">
                <a:solidFill>
                  <a:srgbClr val="FF0000"/>
                </a:solidFill>
                <a:latin typeface="+mn-lt"/>
                <a:ea typeface="楷体" panose="02010609060101010101" pitchFamily="49" charset="-122"/>
              </a:rPr>
              <a:t>IN ('Henan','</a:t>
            </a:r>
            <a:r>
              <a:rPr lang="en-US" altLang="zh-CN" dirty="0" err="1">
                <a:solidFill>
                  <a:srgbClr val="FF0000"/>
                </a:solidFill>
                <a:latin typeface="+mn-lt"/>
                <a:ea typeface="楷体" panose="02010609060101010101" pitchFamily="49" charset="-122"/>
              </a:rPr>
              <a:t>BeiJing</a:t>
            </a:r>
            <a:r>
              <a:rPr lang="en-US" altLang="zh-CN" dirty="0">
                <a:solidFill>
                  <a:srgbClr val="FF0000"/>
                </a:solidFill>
                <a:latin typeface="+mn-lt"/>
                <a:ea typeface="楷体" panose="02010609060101010101" pitchFamily="49" charset="-122"/>
              </a:rPr>
              <a:t>')</a:t>
            </a:r>
            <a:endParaRPr lang="en-US" altLang="zh-CN" dirty="0">
              <a:solidFill>
                <a:srgbClr val="FF0000"/>
              </a:solidFill>
              <a:latin typeface="+mn-lt"/>
              <a:ea typeface="楷体" panose="02010609060101010101" pitchFamily="49" charset="-122"/>
            </a:endParaRPr>
          </a:p>
          <a:p>
            <a:pPr>
              <a:lnSpc>
                <a:spcPts val="2500"/>
              </a:lnSpc>
              <a:defRPr/>
            </a:pP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4</a:t>
            </a:r>
            <a:r>
              <a:rPr lang="zh-CN" altLang="en-US" dirty="0">
                <a:solidFill>
                  <a:schemeClr val="accent6">
                    <a:lumMod val="75000"/>
                  </a:schemeClr>
                </a:solidFill>
                <a:latin typeface="+mn-lt"/>
                <a:ea typeface="楷体" panose="02010609060101010101" pitchFamily="49" charset="-122"/>
              </a:rPr>
              <a:t>）逻辑运算符（用于多条件的逻辑连接）：</a:t>
            </a:r>
            <a:r>
              <a:rPr lang="en-US" altLang="zh-CN" dirty="0">
                <a:solidFill>
                  <a:schemeClr val="accent6">
                    <a:lumMod val="75000"/>
                  </a:schemeClr>
                </a:solidFill>
                <a:latin typeface="+mn-lt"/>
                <a:ea typeface="楷体" panose="02010609060101010101" pitchFamily="49" charset="-122"/>
              </a:rPr>
              <a:t>NOT</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AND</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OR</a:t>
            </a:r>
            <a:endParaRPr lang="en-US" altLang="zh-CN" dirty="0">
              <a:solidFill>
                <a:schemeClr val="accent6">
                  <a:lumMod val="75000"/>
                </a:schemeClr>
              </a:solidFill>
              <a:latin typeface="+mn-lt"/>
              <a:ea typeface="楷体" panose="02010609060101010101" pitchFamily="49" charset="-122"/>
            </a:endParaRPr>
          </a:p>
          <a:p>
            <a:pPr>
              <a:lnSpc>
                <a:spcPts val="2500"/>
              </a:lnSpc>
              <a:defRPr/>
            </a:pPr>
            <a:r>
              <a:rPr lang="zh-CN" altLang="en-US" dirty="0">
                <a:solidFill>
                  <a:srgbClr val="002060"/>
                </a:solidFill>
                <a:latin typeface="+mn-lt"/>
                <a:ea typeface="楷体" panose="02010609060101010101" pitchFamily="49" charset="-122"/>
              </a:rPr>
              <a:t>例：</a:t>
            </a:r>
            <a:r>
              <a:rPr lang="en-US" altLang="zh-CN" dirty="0">
                <a:solidFill>
                  <a:srgbClr val="002060"/>
                </a:solidFill>
                <a:latin typeface="+mn-lt"/>
                <a:ea typeface="楷体" panose="02010609060101010101" pitchFamily="49" charset="-122"/>
              </a:rPr>
              <a:t>SELECT </a:t>
            </a:r>
            <a:r>
              <a:rPr lang="en-US" altLang="zh-CN" dirty="0" err="1">
                <a:solidFill>
                  <a:srgbClr val="002060"/>
                </a:solidFill>
                <a:latin typeface="+mn-lt"/>
                <a:ea typeface="楷体" panose="02010609060101010101" pitchFamily="49" charset="-122"/>
              </a:rPr>
              <a:t>stuName</a:t>
            </a:r>
            <a:r>
              <a:rPr lang="en-US" altLang="zh-CN" dirty="0">
                <a:solidFill>
                  <a:srgbClr val="002060"/>
                </a:solidFill>
                <a:latin typeface="+mn-lt"/>
                <a:ea typeface="楷体" panose="02010609060101010101" pitchFamily="49" charset="-122"/>
              </a:rPr>
              <a:t>  FROM students WHERE age&gt;18 AND sex='</a:t>
            </a:r>
            <a:r>
              <a:rPr lang="zh-CN" altLang="en-US" dirty="0">
                <a:solidFill>
                  <a:srgbClr val="002060"/>
                </a:solidFill>
                <a:latin typeface="+mn-lt"/>
                <a:ea typeface="楷体" panose="02010609060101010101" pitchFamily="49" charset="-122"/>
              </a:rPr>
              <a:t>女</a:t>
            </a:r>
            <a:r>
              <a:rPr lang="en-US" altLang="zh-CN" dirty="0">
                <a:solidFill>
                  <a:srgbClr val="002060"/>
                </a:solidFill>
                <a:latin typeface="+mn-lt"/>
                <a:ea typeface="楷体" panose="02010609060101010101" pitchFamily="49" charset="-122"/>
              </a:rPr>
              <a:t>'</a:t>
            </a:r>
            <a:endParaRPr lang="en-US" altLang="zh-CN" dirty="0">
              <a:solidFill>
                <a:srgbClr val="002060"/>
              </a:solidFill>
              <a:latin typeface="+mn-lt"/>
              <a:ea typeface="楷体" panose="02010609060101010101" pitchFamily="49" charset="-122"/>
            </a:endParaRPr>
          </a:p>
          <a:p>
            <a:pPr>
              <a:lnSpc>
                <a:spcPts val="2500"/>
              </a:lnSpc>
              <a:defRPr/>
            </a:pP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5</a:t>
            </a:r>
            <a:r>
              <a:rPr lang="zh-CN" altLang="en-US" dirty="0">
                <a:solidFill>
                  <a:schemeClr val="accent6">
                    <a:lumMod val="75000"/>
                  </a:schemeClr>
                </a:solidFill>
                <a:latin typeface="+mn-lt"/>
                <a:ea typeface="楷体" panose="02010609060101010101" pitchFamily="49" charset="-122"/>
              </a:rPr>
              <a:t>）模式匹配符：</a:t>
            </a:r>
            <a:r>
              <a:rPr lang="en-US" altLang="zh-CN" dirty="0">
                <a:solidFill>
                  <a:schemeClr val="accent6">
                    <a:lumMod val="75000"/>
                  </a:schemeClr>
                </a:solidFill>
                <a:latin typeface="+mn-lt"/>
                <a:ea typeface="楷体" panose="02010609060101010101" pitchFamily="49" charset="-122"/>
              </a:rPr>
              <a:t>LIKE</a:t>
            </a:r>
            <a:r>
              <a:rPr lang="zh-CN" altLang="en-US" dirty="0">
                <a:solidFill>
                  <a:schemeClr val="accent6">
                    <a:lumMod val="75000"/>
                  </a:schemeClr>
                </a:solidFill>
                <a:latin typeface="+mn-lt"/>
                <a:ea typeface="楷体" panose="02010609060101010101" pitchFamily="49" charset="-122"/>
              </a:rPr>
              <a:t>、</a:t>
            </a:r>
            <a:r>
              <a:rPr lang="en-US" altLang="zh-CN" dirty="0">
                <a:solidFill>
                  <a:schemeClr val="accent6">
                    <a:lumMod val="75000"/>
                  </a:schemeClr>
                </a:solidFill>
                <a:latin typeface="+mn-lt"/>
                <a:ea typeface="楷体" panose="02010609060101010101" pitchFamily="49" charset="-122"/>
              </a:rPr>
              <a:t>NOT LIKE</a:t>
            </a:r>
            <a:endParaRPr lang="zh-CN" altLang="en-US" dirty="0">
              <a:solidFill>
                <a:schemeClr val="accent6">
                  <a:lumMod val="75000"/>
                </a:schemeClr>
              </a:solidFill>
              <a:latin typeface="+mn-lt"/>
              <a:ea typeface="楷体" panose="02010609060101010101" pitchFamily="49" charset="-122"/>
            </a:endParaRPr>
          </a:p>
          <a:p>
            <a:pPr>
              <a:lnSpc>
                <a:spcPts val="2500"/>
              </a:lnSpc>
              <a:defRPr/>
            </a:pPr>
            <a:r>
              <a:rPr lang="zh-CN" altLang="en-US" dirty="0">
                <a:solidFill>
                  <a:srgbClr val="002060"/>
                </a:solidFill>
                <a:latin typeface="+mn-lt"/>
                <a:ea typeface="楷体" panose="02010609060101010101" pitchFamily="49" charset="-122"/>
              </a:rPr>
              <a:t>例：</a:t>
            </a:r>
            <a:r>
              <a:rPr lang="en-US" altLang="zh-CN" dirty="0">
                <a:solidFill>
                  <a:srgbClr val="002060"/>
                </a:solidFill>
                <a:latin typeface="+mn-lt"/>
                <a:ea typeface="楷体" panose="02010609060101010101" pitchFamily="49" charset="-122"/>
              </a:rPr>
              <a:t>SELECT *  FROM students WHERE name </a:t>
            </a:r>
            <a:r>
              <a:rPr lang="en-US" altLang="zh-CN" dirty="0">
                <a:solidFill>
                  <a:srgbClr val="FF0000"/>
                </a:solidFill>
                <a:latin typeface="+mn-lt"/>
                <a:ea typeface="楷体" panose="02010609060101010101" pitchFamily="49" charset="-122"/>
              </a:rPr>
              <a:t>like “</a:t>
            </a:r>
            <a:r>
              <a:rPr lang="zh-CN" altLang="en-US" dirty="0">
                <a:solidFill>
                  <a:srgbClr val="FF0000"/>
                </a:solidFill>
                <a:latin typeface="+mn-lt"/>
                <a:ea typeface="楷体" panose="02010609060101010101" pitchFamily="49" charset="-122"/>
              </a:rPr>
              <a:t>周</a:t>
            </a:r>
            <a:r>
              <a:rPr lang="en-US" altLang="zh-CN" dirty="0">
                <a:solidFill>
                  <a:srgbClr val="FF0000"/>
                </a:solidFill>
                <a:latin typeface="+mn-lt"/>
                <a:ea typeface="楷体" panose="02010609060101010101" pitchFamily="49" charset="-122"/>
              </a:rPr>
              <a:t>%%”</a:t>
            </a:r>
            <a:endParaRPr lang="en-US" altLang="zh-CN" dirty="0">
              <a:solidFill>
                <a:srgbClr val="FF0000"/>
              </a:solidFill>
              <a:latin typeface="+mn-lt"/>
              <a:ea typeface="楷体" panose="02010609060101010101" pitchFamily="49" charset="-122"/>
            </a:endParaRPr>
          </a:p>
          <a:p>
            <a:pPr>
              <a:lnSpc>
                <a:spcPts val="2500"/>
              </a:lnSpc>
              <a:defRPr/>
            </a:pPr>
            <a:r>
              <a:rPr lang="zh-CN" altLang="en-US" dirty="0">
                <a:solidFill>
                  <a:srgbClr val="002060"/>
                </a:solidFill>
                <a:latin typeface="+mn-lt"/>
                <a:ea typeface="楷体" panose="02010609060101010101" pitchFamily="49" charset="-122"/>
              </a:rPr>
              <a:t>例：</a:t>
            </a:r>
            <a:r>
              <a:rPr lang="en-US" altLang="zh-CN" dirty="0">
                <a:solidFill>
                  <a:srgbClr val="002060"/>
                </a:solidFill>
                <a:latin typeface="+mn-lt"/>
                <a:ea typeface="楷体" panose="02010609060101010101" pitchFamily="49" charset="-122"/>
              </a:rPr>
              <a:t>SELECT *  FROM students WHERE score </a:t>
            </a:r>
            <a:r>
              <a:rPr lang="en-US" altLang="zh-CN" dirty="0">
                <a:solidFill>
                  <a:srgbClr val="FF0000"/>
                </a:solidFill>
                <a:latin typeface="+mn-lt"/>
                <a:ea typeface="楷体" panose="02010609060101010101" pitchFamily="49" charset="-122"/>
              </a:rPr>
              <a:t>like [80-90]</a:t>
            </a:r>
            <a:endParaRPr lang="en-US" altLang="zh-CN" dirty="0">
              <a:solidFill>
                <a:srgbClr val="FF0000"/>
              </a:solidFill>
              <a:latin typeface="+mn-lt"/>
              <a:ea typeface="楷体" panose="02010609060101010101" pitchFamily="49" charset="-122"/>
            </a:endParaRPr>
          </a:p>
          <a:p>
            <a:pPr>
              <a:lnSpc>
                <a:spcPts val="2500"/>
              </a:lnSpc>
              <a:defRPr/>
            </a:pPr>
            <a:r>
              <a:rPr lang="zh-CN" altLang="en-US" dirty="0">
                <a:solidFill>
                  <a:schemeClr val="bg1"/>
                </a:solidFill>
                <a:latin typeface="+mn-lt"/>
                <a:ea typeface="楷体" panose="02010609060101010101" pitchFamily="49" charset="-122"/>
              </a:rPr>
              <a:t>       </a:t>
            </a:r>
            <a:r>
              <a:rPr lang="zh-CN" altLang="en-US" dirty="0">
                <a:solidFill>
                  <a:srgbClr val="002060"/>
                </a:solidFill>
                <a:latin typeface="+mn-lt"/>
                <a:ea typeface="楷体" panose="02010609060101010101" pitchFamily="49" charset="-122"/>
              </a:rPr>
              <a:t>说明：</a:t>
            </a:r>
            <a:r>
              <a:rPr lang="en-US" altLang="zh-CN" dirty="0">
                <a:solidFill>
                  <a:srgbClr val="002060"/>
                </a:solidFill>
                <a:latin typeface="+mn-lt"/>
                <a:ea typeface="楷体" panose="02010609060101010101" pitchFamily="49" charset="-122"/>
              </a:rPr>
              <a:t>[]</a:t>
            </a:r>
            <a:r>
              <a:rPr lang="zh-CN" altLang="en-US" dirty="0">
                <a:solidFill>
                  <a:srgbClr val="002060"/>
                </a:solidFill>
                <a:latin typeface="+mn-lt"/>
                <a:ea typeface="楷体" panose="02010609060101010101" pitchFamily="49" charset="-122"/>
              </a:rPr>
              <a:t>指定一个字符、字符串或范围，要求所匹配对象为它们中的任一个。</a:t>
            </a:r>
            <a:r>
              <a:rPr lang="en-US" altLang="zh-CN" dirty="0">
                <a:solidFill>
                  <a:srgbClr val="002060"/>
                </a:solidFill>
                <a:latin typeface="+mn-lt"/>
                <a:ea typeface="楷体" panose="02010609060101010101" pitchFamily="49" charset="-122"/>
              </a:rPr>
              <a:t>[^]</a:t>
            </a:r>
            <a:r>
              <a:rPr lang="zh-CN" altLang="en-US" dirty="0">
                <a:solidFill>
                  <a:srgbClr val="002060"/>
                </a:solidFill>
                <a:latin typeface="+mn-lt"/>
                <a:ea typeface="楷体" panose="02010609060101010101" pitchFamily="49" charset="-122"/>
              </a:rPr>
              <a:t>则要求所匹配对象为指定字符以外的任一个字符。</a:t>
            </a:r>
            <a:endParaRPr lang="zh-CN" altLang="en-US" dirty="0">
              <a:solidFill>
                <a:srgbClr val="002060"/>
              </a:solidFill>
              <a:latin typeface="+mn-lt"/>
              <a:ea typeface="楷体" panose="02010609060101010101" pitchFamily="49" charset="-122"/>
            </a:endParaRPr>
          </a:p>
        </p:txBody>
      </p:sp>
      <p:pic>
        <p:nvPicPr>
          <p:cNvPr id="122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7238" y="5708650"/>
            <a:ext cx="292100" cy="29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Box 10"/>
          <p:cNvSpPr txBox="1">
            <a:spLocks noChangeArrowheads="1"/>
          </p:cNvSpPr>
          <p:nvPr/>
        </p:nvSpPr>
        <p:spPr bwMode="auto">
          <a:xfrm>
            <a:off x="585788" y="1268413"/>
            <a:ext cx="2941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Clr>
                <a:srgbClr val="E46C0A"/>
              </a:buClr>
              <a:buFont typeface="Wingdings" panose="05000000000000000000" pitchFamily="2" charset="2"/>
              <a:buChar char="u"/>
              <a:defRPr/>
            </a:pPr>
            <a:r>
              <a:rPr lang="zh-CN" altLang="zh-CN" sz="2400" kern="100" dirty="0" smtClean="0">
                <a:solidFill>
                  <a:srgbClr val="002060"/>
                </a:solidFill>
                <a:latin typeface="楷体" panose="02010609060101010101" pitchFamily="49" charset="-122"/>
                <a:ea typeface="楷体" panose="02010609060101010101" pitchFamily="49" charset="-122"/>
                <a:cs typeface="Times New Roman" panose="02020603050405020304"/>
              </a:rPr>
              <a:t>数据分组</a:t>
            </a:r>
            <a:r>
              <a:rPr lang="en-US" altLang="zh-CN" sz="2400" kern="100" dirty="0" smtClean="0">
                <a:solidFill>
                  <a:srgbClr val="002060"/>
                </a:solidFill>
                <a:latin typeface="楷体" panose="02010609060101010101" pitchFamily="49" charset="-122"/>
                <a:ea typeface="楷体" panose="02010609060101010101" pitchFamily="49" charset="-122"/>
              </a:rPr>
              <a:t>Group By</a:t>
            </a:r>
            <a:endParaRPr lang="zh-CN" altLang="en-US" sz="2400" dirty="0" smtClean="0">
              <a:solidFill>
                <a:srgbClr val="002060"/>
              </a:solidFill>
              <a:latin typeface="楷体" panose="02010609060101010101" pitchFamily="49" charset="-122"/>
              <a:ea typeface="楷体" panose="02010609060101010101" pitchFamily="49" charset="-122"/>
            </a:endParaRPr>
          </a:p>
        </p:txBody>
      </p:sp>
      <p:sp>
        <p:nvSpPr>
          <p:cNvPr id="13315" name="TextBox 1"/>
          <p:cNvSpPr txBox="1">
            <a:spLocks noChangeArrowheads="1"/>
          </p:cNvSpPr>
          <p:nvPr/>
        </p:nvSpPr>
        <p:spPr bwMode="auto">
          <a:xfrm>
            <a:off x="1692275" y="620713"/>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11.2.2 </a:t>
            </a:r>
            <a:r>
              <a:rPr lang="zh-CN" altLang="en-US" sz="2800">
                <a:solidFill>
                  <a:srgbClr val="002060"/>
                </a:solidFill>
                <a:latin typeface="微软雅黑" panose="020B0503020204020204" pitchFamily="34" charset="-122"/>
                <a:ea typeface="微软雅黑" panose="020B0503020204020204" pitchFamily="34" charset="-122"/>
              </a:rPr>
              <a:t>查询语句</a:t>
            </a:r>
            <a:r>
              <a:rPr lang="en-US" altLang="zh-CN" sz="2800">
                <a:solidFill>
                  <a:srgbClr val="002060"/>
                </a:solidFill>
                <a:latin typeface="微软雅黑" panose="020B0503020204020204" pitchFamily="34" charset="-122"/>
                <a:ea typeface="微软雅黑" panose="020B0503020204020204" pitchFamily="34" charset="-122"/>
              </a:rPr>
              <a:t>SELECT</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3316" name="矩形 1"/>
          <p:cNvSpPr>
            <a:spLocks noChangeArrowheads="1"/>
          </p:cNvSpPr>
          <p:nvPr/>
        </p:nvSpPr>
        <p:spPr bwMode="auto">
          <a:xfrm>
            <a:off x="687388" y="1730375"/>
            <a:ext cx="74199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000">
                <a:solidFill>
                  <a:srgbClr val="002060"/>
                </a:solidFill>
                <a:latin typeface="楷体" panose="02010609060101010101" pitchFamily="49" charset="-122"/>
                <a:ea typeface="楷体" panose="02010609060101010101" pitchFamily="49" charset="-122"/>
              </a:rPr>
              <a:t>GROUP BY </a:t>
            </a:r>
            <a:r>
              <a:rPr lang="zh-CN" altLang="en-US" sz="2000">
                <a:solidFill>
                  <a:srgbClr val="002060"/>
                </a:solidFill>
                <a:latin typeface="楷体" panose="02010609060101010101" pitchFamily="49" charset="-122"/>
                <a:ea typeface="楷体" panose="02010609060101010101" pitchFamily="49" charset="-122"/>
              </a:rPr>
              <a:t>子句用于结合聚合函数，根据一个或多个列对结果集进行分组</a:t>
            </a:r>
            <a:endParaRPr lang="en-US" altLang="zh-CN" sz="2000">
              <a:solidFill>
                <a:srgbClr val="002060"/>
              </a:solidFill>
              <a:latin typeface="楷体" panose="02010609060101010101" pitchFamily="49" charset="-122"/>
              <a:ea typeface="楷体" panose="02010609060101010101" pitchFamily="49" charset="-122"/>
            </a:endParaRPr>
          </a:p>
        </p:txBody>
      </p:sp>
      <p:sp>
        <p:nvSpPr>
          <p:cNvPr id="13317" name="矩形 2"/>
          <p:cNvSpPr>
            <a:spLocks noChangeArrowheads="1"/>
          </p:cNvSpPr>
          <p:nvPr/>
        </p:nvSpPr>
        <p:spPr bwMode="auto">
          <a:xfrm>
            <a:off x="395288" y="2954338"/>
            <a:ext cx="82073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lnSpc>
                <a:spcPts val="2500"/>
              </a:lnSpc>
              <a:spcBef>
                <a:spcPct val="0"/>
              </a:spcBef>
              <a:buFontTx/>
              <a:buNone/>
            </a:pPr>
            <a:r>
              <a:rPr lang="en-US" altLang="zh-CN" sz="2000">
                <a:solidFill>
                  <a:srgbClr val="002060"/>
                </a:solidFill>
                <a:latin typeface="Arial" panose="020B0604020202020204" pitchFamily="34" charset="0"/>
                <a:ea typeface="宋体" panose="02010600030101010101" pitchFamily="2" charset="-122"/>
              </a:rPr>
              <a:t>SELECT sex</a:t>
            </a:r>
            <a:r>
              <a:rPr lang="zh-CN" altLang="en-US" sz="2000">
                <a:solidFill>
                  <a:srgbClr val="002060"/>
                </a:solidFill>
                <a:latin typeface="Arial" panose="020B0604020202020204" pitchFamily="34" charset="0"/>
                <a:ea typeface="宋体" panose="02010600030101010101" pitchFamily="2" charset="-122"/>
              </a:rPr>
              <a:t>，</a:t>
            </a:r>
            <a:r>
              <a:rPr lang="en-US" altLang="zh-CN" sz="2000">
                <a:solidFill>
                  <a:srgbClr val="FF0000"/>
                </a:solidFill>
                <a:latin typeface="Arial" panose="020B0604020202020204" pitchFamily="34" charset="0"/>
                <a:ea typeface="宋体" panose="02010600030101010101" pitchFamily="2" charset="-122"/>
              </a:rPr>
              <a:t>avg(score) as </a:t>
            </a:r>
            <a:r>
              <a:rPr lang="zh-CN" altLang="en-US" sz="2000">
                <a:solidFill>
                  <a:srgbClr val="FF0000"/>
                </a:solidFill>
                <a:latin typeface="Arial" panose="020B0604020202020204" pitchFamily="34" charset="0"/>
                <a:ea typeface="宋体" panose="02010600030101010101" pitchFamily="2" charset="-122"/>
              </a:rPr>
              <a:t>平均成绩  </a:t>
            </a:r>
            <a:r>
              <a:rPr lang="en-US" altLang="zh-CN" sz="2000">
                <a:solidFill>
                  <a:srgbClr val="002060"/>
                </a:solidFill>
                <a:latin typeface="Arial" panose="020B0604020202020204" pitchFamily="34" charset="0"/>
                <a:ea typeface="宋体" panose="02010600030101010101" pitchFamily="2" charset="-122"/>
              </a:rPr>
              <a:t>FROM students </a:t>
            </a:r>
            <a:r>
              <a:rPr lang="en-US" altLang="zh-CN" sz="2000">
                <a:solidFill>
                  <a:srgbClr val="FF0000"/>
                </a:solidFill>
                <a:latin typeface="Arial" panose="020B0604020202020204" pitchFamily="34" charset="0"/>
                <a:ea typeface="宋体" panose="02010600030101010101" pitchFamily="2" charset="-122"/>
              </a:rPr>
              <a:t>Group By sex </a:t>
            </a:r>
            <a:endParaRPr lang="en-US" altLang="zh-CN" sz="2000">
              <a:solidFill>
                <a:srgbClr val="FF0000"/>
              </a:solidFill>
              <a:latin typeface="Arial" panose="020B0604020202020204" pitchFamily="34" charset="0"/>
              <a:ea typeface="宋体" panose="02010600030101010101" pitchFamily="2" charset="-122"/>
            </a:endParaRPr>
          </a:p>
        </p:txBody>
      </p:sp>
      <p:sp>
        <p:nvSpPr>
          <p:cNvPr id="13318" name="TextBox 10"/>
          <p:cNvSpPr txBox="1">
            <a:spLocks noChangeArrowheads="1"/>
          </p:cNvSpPr>
          <p:nvPr/>
        </p:nvSpPr>
        <p:spPr bwMode="auto">
          <a:xfrm>
            <a:off x="569913" y="2387600"/>
            <a:ext cx="7953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例</a:t>
            </a:r>
            <a:endParaRPr lang="zh-CN" altLang="en-US">
              <a:solidFill>
                <a:srgbClr val="002060"/>
              </a:solidFill>
              <a:latin typeface="微软雅黑" panose="020B0503020204020204" pitchFamily="34" charset="-122"/>
              <a:ea typeface="微软雅黑" panose="020B0503020204020204" pitchFamily="34" charset="-122"/>
            </a:endParaRPr>
          </a:p>
        </p:txBody>
      </p:sp>
      <p:graphicFrame>
        <p:nvGraphicFramePr>
          <p:cNvPr id="13319" name="对象 3"/>
          <p:cNvGraphicFramePr>
            <a:graphicFrameLocks noChangeAspect="1"/>
          </p:cNvGraphicFramePr>
          <p:nvPr/>
        </p:nvGraphicFramePr>
        <p:xfrm>
          <a:off x="1335088" y="4076700"/>
          <a:ext cx="7053262" cy="2089150"/>
        </p:xfrm>
        <a:graphic>
          <a:graphicData uri="http://schemas.openxmlformats.org/presentationml/2006/ole">
            <mc:AlternateContent xmlns:mc="http://schemas.openxmlformats.org/markup-compatibility/2006">
              <mc:Choice xmlns:v="urn:schemas-microsoft-com:vml" Requires="v">
                <p:oleObj spid="_x0000_s13322" name="文档" r:id="rId1" imgW="5329555" imgH="1432560" progId="Word.Document.12">
                  <p:embed/>
                </p:oleObj>
              </mc:Choice>
              <mc:Fallback>
                <p:oleObj name="文档" r:id="rId1" imgW="5329555" imgH="1432560" progId="Word.Document.12">
                  <p:embed/>
                  <p:pic>
                    <p:nvPicPr>
                      <p:cNvPr id="0" name="对象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5088" y="4076700"/>
                        <a:ext cx="7053262" cy="2089150"/>
                      </a:xfrm>
                      <a:prstGeom prst="rect">
                        <a:avLst/>
                      </a:prstGeom>
                      <a:solidFill>
                        <a:schemeClr val="bg1"/>
                      </a:solidFill>
                      <a:ln w="9525">
                        <a:solidFill>
                          <a:schemeClr val="tx1"/>
                        </a:solidFill>
                        <a:miter lim="800000"/>
                        <a:headEnd/>
                        <a:tailEnd/>
                      </a:ln>
                    </p:spPr>
                  </p:pic>
                </p:oleObj>
              </mc:Fallback>
            </mc:AlternateContent>
          </a:graphicData>
        </a:graphic>
      </p:graphicFrame>
      <p:sp>
        <p:nvSpPr>
          <p:cNvPr id="13320" name="TextBox 10"/>
          <p:cNvSpPr txBox="1">
            <a:spLocks noChangeArrowheads="1"/>
          </p:cNvSpPr>
          <p:nvPr/>
        </p:nvSpPr>
        <p:spPr bwMode="auto">
          <a:xfrm>
            <a:off x="698500" y="3368675"/>
            <a:ext cx="2641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楷体" panose="02010609060101010101" pitchFamily="49" charset="-122"/>
                <a:ea typeface="楷体" panose="02010609060101010101" pitchFamily="49" charset="-122"/>
              </a:rPr>
              <a:t>常用的聚合函数</a:t>
            </a:r>
            <a:endParaRPr lang="zh-CN" altLang="en-US">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TextBox 10"/>
          <p:cNvSpPr txBox="1">
            <a:spLocks noChangeArrowheads="1"/>
          </p:cNvSpPr>
          <p:nvPr/>
        </p:nvSpPr>
        <p:spPr bwMode="auto">
          <a:xfrm>
            <a:off x="636588" y="1911350"/>
            <a:ext cx="35639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Clr>
                <a:srgbClr val="E46C0A"/>
              </a:buClr>
              <a:buFont typeface="Wingdings" panose="05000000000000000000" pitchFamily="2" charset="2"/>
              <a:buChar char="u"/>
              <a:defRPr/>
            </a:pPr>
            <a:r>
              <a:rPr lang="zh-CN" altLang="en-US" sz="2400" kern="100" dirty="0" smtClean="0">
                <a:solidFill>
                  <a:srgbClr val="002060"/>
                </a:solidFill>
                <a:latin typeface="楷体" panose="02010609060101010101" pitchFamily="49" charset="-122"/>
                <a:ea typeface="楷体" panose="02010609060101010101" pitchFamily="49" charset="-122"/>
                <a:cs typeface="Times New Roman" panose="02020603050405020304"/>
              </a:rPr>
              <a:t>查询结果排序</a:t>
            </a:r>
            <a:r>
              <a:rPr lang="en-US" altLang="zh-CN" sz="2400" kern="100" dirty="0" smtClean="0">
                <a:solidFill>
                  <a:srgbClr val="002060"/>
                </a:solidFill>
                <a:latin typeface="楷体" panose="02010609060101010101" pitchFamily="49" charset="-122"/>
                <a:ea typeface="楷体" panose="02010609060101010101" pitchFamily="49" charset="-122"/>
              </a:rPr>
              <a:t>Order By</a:t>
            </a:r>
            <a:endParaRPr lang="zh-CN" altLang="en-US" sz="2400" dirty="0" smtClean="0">
              <a:solidFill>
                <a:srgbClr val="002060"/>
              </a:solidFill>
              <a:latin typeface="楷体" panose="02010609060101010101" pitchFamily="49" charset="-122"/>
              <a:ea typeface="楷体" panose="02010609060101010101" pitchFamily="49" charset="-122"/>
            </a:endParaRPr>
          </a:p>
        </p:txBody>
      </p:sp>
      <p:sp>
        <p:nvSpPr>
          <p:cNvPr id="14339" name="TextBox 1"/>
          <p:cNvSpPr txBox="1">
            <a:spLocks noChangeArrowheads="1"/>
          </p:cNvSpPr>
          <p:nvPr/>
        </p:nvSpPr>
        <p:spPr bwMode="auto">
          <a:xfrm>
            <a:off x="1531938" y="981075"/>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11.2.2 </a:t>
            </a:r>
            <a:r>
              <a:rPr lang="zh-CN" altLang="en-US" sz="2800">
                <a:solidFill>
                  <a:srgbClr val="002060"/>
                </a:solidFill>
                <a:latin typeface="微软雅黑" panose="020B0503020204020204" pitchFamily="34" charset="-122"/>
                <a:ea typeface="微软雅黑" panose="020B0503020204020204" pitchFamily="34" charset="-122"/>
              </a:rPr>
              <a:t>查询语句</a:t>
            </a:r>
            <a:r>
              <a:rPr lang="en-US" altLang="zh-CN" sz="2800">
                <a:solidFill>
                  <a:srgbClr val="002060"/>
                </a:solidFill>
                <a:latin typeface="微软雅黑" panose="020B0503020204020204" pitchFamily="34" charset="-122"/>
                <a:ea typeface="微软雅黑" panose="020B0503020204020204" pitchFamily="34" charset="-122"/>
              </a:rPr>
              <a:t>SELECT</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4340" name="矩形 1"/>
          <p:cNvSpPr>
            <a:spLocks noChangeArrowheads="1"/>
          </p:cNvSpPr>
          <p:nvPr/>
        </p:nvSpPr>
        <p:spPr bwMode="auto">
          <a:xfrm>
            <a:off x="738188" y="2373313"/>
            <a:ext cx="7419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2000">
                <a:solidFill>
                  <a:srgbClr val="002060"/>
                </a:solidFill>
                <a:latin typeface="楷体" panose="02010609060101010101" pitchFamily="49" charset="-122"/>
                <a:ea typeface="楷体" panose="02010609060101010101" pitchFamily="49" charset="-122"/>
              </a:rPr>
              <a:t>使用</a:t>
            </a:r>
            <a:r>
              <a:rPr lang="en-US" altLang="zh-CN" sz="2000">
                <a:solidFill>
                  <a:srgbClr val="002060"/>
                </a:solidFill>
                <a:latin typeface="楷体" panose="02010609060101010101" pitchFamily="49" charset="-122"/>
                <a:ea typeface="楷体" panose="02010609060101010101" pitchFamily="49" charset="-122"/>
              </a:rPr>
              <a:t>ORDER BY</a:t>
            </a:r>
            <a:r>
              <a:rPr lang="zh-CN" altLang="en-US" sz="2000">
                <a:solidFill>
                  <a:srgbClr val="002060"/>
                </a:solidFill>
                <a:latin typeface="楷体" panose="02010609060101010101" pitchFamily="49" charset="-122"/>
                <a:ea typeface="楷体" panose="02010609060101010101" pitchFamily="49" charset="-122"/>
              </a:rPr>
              <a:t>子句对查询返回的结果按一列或多列排序。</a:t>
            </a:r>
            <a:endParaRPr lang="en-US" altLang="zh-CN" sz="2000">
              <a:solidFill>
                <a:srgbClr val="002060"/>
              </a:solidFill>
              <a:latin typeface="楷体" panose="02010609060101010101" pitchFamily="49" charset="-122"/>
              <a:ea typeface="楷体" panose="02010609060101010101" pitchFamily="49" charset="-122"/>
            </a:endParaRPr>
          </a:p>
        </p:txBody>
      </p:sp>
      <p:sp>
        <p:nvSpPr>
          <p:cNvPr id="14341" name="矩形 2"/>
          <p:cNvSpPr>
            <a:spLocks noChangeArrowheads="1"/>
          </p:cNvSpPr>
          <p:nvPr/>
        </p:nvSpPr>
        <p:spPr bwMode="auto">
          <a:xfrm>
            <a:off x="468313" y="3303588"/>
            <a:ext cx="88550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lnSpc>
                <a:spcPts val="2500"/>
              </a:lnSpc>
              <a:spcBef>
                <a:spcPct val="0"/>
              </a:spcBef>
              <a:buFontTx/>
              <a:buNone/>
            </a:pPr>
            <a:r>
              <a:rPr lang="en-US" altLang="zh-CN" sz="2000">
                <a:solidFill>
                  <a:srgbClr val="002060"/>
                </a:solidFill>
                <a:latin typeface="Arial" panose="020B0604020202020204" pitchFamily="34" charset="0"/>
                <a:ea typeface="宋体" panose="02010600030101010101" pitchFamily="2" charset="-122"/>
              </a:rPr>
              <a:t>SELECT stuName</a:t>
            </a:r>
            <a:r>
              <a:rPr lang="zh-CN" altLang="en-US" sz="2000">
                <a:solidFill>
                  <a:srgbClr val="002060"/>
                </a:solidFill>
                <a:latin typeface="Arial" panose="020B0604020202020204" pitchFamily="34" charset="0"/>
                <a:ea typeface="宋体" panose="02010600030101010101" pitchFamily="2" charset="-122"/>
              </a:rPr>
              <a:t>，</a:t>
            </a:r>
            <a:r>
              <a:rPr lang="en-US" altLang="zh-CN" sz="2000">
                <a:solidFill>
                  <a:srgbClr val="002060"/>
                </a:solidFill>
                <a:latin typeface="Arial" panose="020B0604020202020204" pitchFamily="34" charset="0"/>
                <a:ea typeface="宋体" panose="02010600030101010101" pitchFamily="2" charset="-122"/>
              </a:rPr>
              <a:t>stuNumber  FROM students </a:t>
            </a:r>
            <a:r>
              <a:rPr lang="en-US" altLang="zh-CN" sz="2000">
                <a:solidFill>
                  <a:srgbClr val="FF0000"/>
                </a:solidFill>
                <a:latin typeface="Arial" panose="020B0604020202020204" pitchFamily="34" charset="0"/>
                <a:ea typeface="宋体" panose="02010600030101010101" pitchFamily="2" charset="-122"/>
              </a:rPr>
              <a:t>ORDER BY stuSCORE DESE</a:t>
            </a:r>
            <a:endParaRPr lang="en-US" altLang="zh-CN" sz="2000">
              <a:solidFill>
                <a:srgbClr val="FF0000"/>
              </a:solidFill>
              <a:latin typeface="Arial" panose="020B0604020202020204" pitchFamily="34" charset="0"/>
              <a:ea typeface="宋体" panose="02010600030101010101" pitchFamily="2" charset="-122"/>
            </a:endParaRPr>
          </a:p>
        </p:txBody>
      </p:sp>
      <p:sp>
        <p:nvSpPr>
          <p:cNvPr id="14342" name="TextBox 10"/>
          <p:cNvSpPr txBox="1">
            <a:spLocks noChangeArrowheads="1"/>
          </p:cNvSpPr>
          <p:nvPr/>
        </p:nvSpPr>
        <p:spPr bwMode="auto">
          <a:xfrm>
            <a:off x="738188" y="2841625"/>
            <a:ext cx="793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楷体" panose="02010609060101010101" pitchFamily="49" charset="-122"/>
                <a:ea typeface="楷体" panose="02010609060101010101" pitchFamily="49" charset="-122"/>
              </a:rPr>
              <a:t>例</a:t>
            </a:r>
            <a:endParaRPr lang="zh-CN" altLang="en-US">
              <a:solidFill>
                <a:srgbClr val="002060"/>
              </a:solidFill>
              <a:latin typeface="楷体" panose="02010609060101010101" pitchFamily="49" charset="-122"/>
              <a:ea typeface="楷体" panose="02010609060101010101" pitchFamily="49" charset="-122"/>
            </a:endParaRPr>
          </a:p>
        </p:txBody>
      </p:sp>
      <p:pic>
        <p:nvPicPr>
          <p:cNvPr id="1434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2963" y="4157663"/>
            <a:ext cx="292100" cy="29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4" name="矩形 9"/>
          <p:cNvSpPr>
            <a:spLocks noChangeArrowheads="1"/>
          </p:cNvSpPr>
          <p:nvPr/>
        </p:nvSpPr>
        <p:spPr bwMode="auto">
          <a:xfrm>
            <a:off x="1135063" y="4106863"/>
            <a:ext cx="7419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2000">
                <a:solidFill>
                  <a:srgbClr val="002060"/>
                </a:solidFill>
                <a:latin typeface="楷体" panose="02010609060101010101" pitchFamily="49" charset="-122"/>
                <a:ea typeface="楷体" panose="02010609060101010101" pitchFamily="49" charset="-122"/>
              </a:rPr>
              <a:t>说明：</a:t>
            </a:r>
            <a:r>
              <a:rPr lang="en-US" altLang="zh-CN" sz="2000">
                <a:solidFill>
                  <a:srgbClr val="002060"/>
                </a:solidFill>
                <a:latin typeface="楷体" panose="02010609060101010101" pitchFamily="49" charset="-122"/>
                <a:ea typeface="楷体" panose="02010609060101010101" pitchFamily="49" charset="-122"/>
              </a:rPr>
              <a:t>ASC</a:t>
            </a:r>
            <a:r>
              <a:rPr lang="zh-CN" altLang="en-US" sz="2000">
                <a:solidFill>
                  <a:srgbClr val="002060"/>
                </a:solidFill>
                <a:latin typeface="楷体" panose="02010609060101010101" pitchFamily="49" charset="-122"/>
                <a:ea typeface="楷体" panose="02010609060101010101" pitchFamily="49" charset="-122"/>
              </a:rPr>
              <a:t>表示升序，为默认值，</a:t>
            </a:r>
            <a:r>
              <a:rPr lang="en-US" altLang="zh-CN" sz="2000">
                <a:solidFill>
                  <a:srgbClr val="002060"/>
                </a:solidFill>
                <a:latin typeface="楷体" panose="02010609060101010101" pitchFamily="49" charset="-122"/>
                <a:ea typeface="楷体" panose="02010609060101010101" pitchFamily="49" charset="-122"/>
              </a:rPr>
              <a:t>DESC</a:t>
            </a:r>
            <a:r>
              <a:rPr lang="zh-CN" altLang="en-US" sz="2000">
                <a:solidFill>
                  <a:srgbClr val="002060"/>
                </a:solidFill>
                <a:latin typeface="楷体" panose="02010609060101010101" pitchFamily="49" charset="-122"/>
                <a:ea typeface="楷体" panose="02010609060101010101" pitchFamily="49" charset="-122"/>
              </a:rPr>
              <a:t>为降序</a:t>
            </a:r>
            <a:endParaRPr lang="en-US" altLang="zh-CN" sz="200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7"/>
          <p:cNvSpPr txBox="1">
            <a:spLocks noChangeArrowheads="1"/>
          </p:cNvSpPr>
          <p:nvPr/>
        </p:nvSpPr>
        <p:spPr bwMode="auto">
          <a:xfrm>
            <a:off x="576263" y="1860550"/>
            <a:ext cx="83089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200" dirty="0" smtClean="0">
                <a:solidFill>
                  <a:srgbClr val="002060"/>
                </a:solidFill>
                <a:latin typeface="+mn-lt"/>
                <a:ea typeface="楷体" panose="02010609060101010101" pitchFamily="49" charset="-122"/>
              </a:rPr>
              <a:t>INSERT INTO </a:t>
            </a:r>
            <a:r>
              <a:rPr lang="zh-CN" altLang="en-US" sz="2200" dirty="0" smtClean="0">
                <a:solidFill>
                  <a:srgbClr val="002060"/>
                </a:solidFill>
                <a:latin typeface="+mn-lt"/>
                <a:ea typeface="楷体" panose="02010609060101010101" pitchFamily="49" charset="-122"/>
              </a:rPr>
              <a:t>语句用于向表格中插入新的行。它的语法格式为：</a:t>
            </a:r>
            <a:endParaRPr lang="zh-CN" altLang="en-US" sz="2200" dirty="0" smtClean="0">
              <a:solidFill>
                <a:srgbClr val="002060"/>
              </a:solidFill>
              <a:latin typeface="+mn-lt"/>
              <a:ea typeface="楷体" panose="02010609060101010101" pitchFamily="49" charset="-122"/>
            </a:endParaRPr>
          </a:p>
          <a:p>
            <a:pPr eaLnBrk="1" hangingPunct="1">
              <a:defRPr/>
            </a:pPr>
            <a:r>
              <a:rPr lang="en-US" altLang="zh-CN" sz="2200" dirty="0" smtClean="0">
                <a:solidFill>
                  <a:srgbClr val="FF0000"/>
                </a:solidFill>
                <a:latin typeface="+mn-lt"/>
                <a:ea typeface="楷体" panose="02010609060101010101" pitchFamily="49" charset="-122"/>
              </a:rPr>
              <a:t>INSERT INTO </a:t>
            </a:r>
            <a:r>
              <a:rPr lang="zh-CN" altLang="en-US" sz="2200" dirty="0" smtClean="0">
                <a:solidFill>
                  <a:srgbClr val="002060"/>
                </a:solidFill>
                <a:latin typeface="+mn-lt"/>
                <a:ea typeface="楷体" panose="02010609060101010101" pitchFamily="49" charset="-122"/>
              </a:rPr>
              <a:t>数据表 </a:t>
            </a:r>
            <a:r>
              <a:rPr lang="en-US" altLang="zh-CN" sz="2200" dirty="0" smtClean="0">
                <a:solidFill>
                  <a:srgbClr val="002060"/>
                </a:solidFill>
                <a:latin typeface="+mn-lt"/>
                <a:ea typeface="楷体" panose="02010609060101010101" pitchFamily="49" charset="-122"/>
              </a:rPr>
              <a:t>(</a:t>
            </a:r>
            <a:r>
              <a:rPr lang="zh-CN" altLang="en-US" sz="2200" dirty="0" smtClean="0">
                <a:solidFill>
                  <a:srgbClr val="002060"/>
                </a:solidFill>
                <a:latin typeface="+mn-lt"/>
                <a:ea typeface="楷体" panose="02010609060101010101" pitchFamily="49" charset="-122"/>
              </a:rPr>
              <a:t>字段</a:t>
            </a:r>
            <a:r>
              <a:rPr lang="en-US" altLang="zh-CN" sz="2200" dirty="0" smtClean="0">
                <a:solidFill>
                  <a:srgbClr val="002060"/>
                </a:solidFill>
                <a:latin typeface="+mn-lt"/>
                <a:ea typeface="楷体" panose="02010609060101010101" pitchFamily="49" charset="-122"/>
              </a:rPr>
              <a:t>1,</a:t>
            </a:r>
            <a:r>
              <a:rPr lang="zh-CN" altLang="en-US" sz="2200" dirty="0" smtClean="0">
                <a:solidFill>
                  <a:srgbClr val="002060"/>
                </a:solidFill>
                <a:latin typeface="+mn-lt"/>
                <a:ea typeface="楷体" panose="02010609060101010101" pitchFamily="49" charset="-122"/>
              </a:rPr>
              <a:t>字段</a:t>
            </a:r>
            <a:r>
              <a:rPr lang="en-US" altLang="zh-CN" sz="2200" dirty="0" smtClean="0">
                <a:solidFill>
                  <a:srgbClr val="002060"/>
                </a:solidFill>
                <a:latin typeface="+mn-lt"/>
                <a:ea typeface="楷体" panose="02010609060101010101" pitchFamily="49" charset="-122"/>
              </a:rPr>
              <a:t>2,</a:t>
            </a:r>
            <a:r>
              <a:rPr lang="zh-CN" altLang="en-US" sz="2200" dirty="0" smtClean="0">
                <a:solidFill>
                  <a:srgbClr val="002060"/>
                </a:solidFill>
                <a:latin typeface="+mn-lt"/>
                <a:ea typeface="楷体" panose="02010609060101010101" pitchFamily="49" charset="-122"/>
              </a:rPr>
              <a:t>字段</a:t>
            </a:r>
            <a:r>
              <a:rPr lang="en-US" altLang="zh-CN" sz="2200" dirty="0" smtClean="0">
                <a:solidFill>
                  <a:srgbClr val="002060"/>
                </a:solidFill>
                <a:latin typeface="+mn-lt"/>
                <a:ea typeface="楷体" panose="02010609060101010101" pitchFamily="49" charset="-122"/>
              </a:rPr>
              <a:t>3 ……)</a:t>
            </a:r>
            <a:r>
              <a:rPr lang="en-US" altLang="zh-CN" sz="2200" dirty="0" smtClean="0">
                <a:solidFill>
                  <a:srgbClr val="FFFFFF"/>
                </a:solidFill>
                <a:latin typeface="+mn-lt"/>
                <a:ea typeface="楷体" panose="02010609060101010101" pitchFamily="49" charset="-122"/>
              </a:rPr>
              <a:t> </a:t>
            </a:r>
            <a:r>
              <a:rPr lang="en-US" altLang="zh-CN" sz="2200" dirty="0" smtClean="0">
                <a:solidFill>
                  <a:srgbClr val="FF0000"/>
                </a:solidFill>
                <a:latin typeface="+mn-lt"/>
                <a:ea typeface="楷体" panose="02010609060101010101" pitchFamily="49" charset="-122"/>
              </a:rPr>
              <a:t>VALUES</a:t>
            </a:r>
            <a:r>
              <a:rPr lang="en-US" altLang="zh-CN" sz="2200" dirty="0" smtClean="0">
                <a:solidFill>
                  <a:srgbClr val="FFFFFF"/>
                </a:solidFill>
                <a:latin typeface="+mn-lt"/>
                <a:ea typeface="楷体" panose="02010609060101010101" pitchFamily="49" charset="-122"/>
              </a:rPr>
              <a:t> </a:t>
            </a:r>
            <a:r>
              <a:rPr lang="en-US" altLang="zh-CN" sz="2200" dirty="0" smtClean="0">
                <a:solidFill>
                  <a:srgbClr val="002060"/>
                </a:solidFill>
                <a:latin typeface="+mn-lt"/>
                <a:ea typeface="楷体" panose="02010609060101010101" pitchFamily="49" charset="-122"/>
              </a:rPr>
              <a:t>(</a:t>
            </a:r>
            <a:r>
              <a:rPr lang="zh-CN" altLang="en-US" sz="2200" dirty="0" smtClean="0">
                <a:solidFill>
                  <a:srgbClr val="002060"/>
                </a:solidFill>
                <a:latin typeface="+mn-lt"/>
                <a:ea typeface="楷体" panose="02010609060101010101" pitchFamily="49" charset="-122"/>
              </a:rPr>
              <a:t>值</a:t>
            </a:r>
            <a:r>
              <a:rPr lang="en-US" altLang="zh-CN" sz="2200" dirty="0" smtClean="0">
                <a:solidFill>
                  <a:srgbClr val="002060"/>
                </a:solidFill>
                <a:latin typeface="+mn-lt"/>
                <a:ea typeface="楷体" panose="02010609060101010101" pitchFamily="49" charset="-122"/>
              </a:rPr>
              <a:t>1,</a:t>
            </a:r>
            <a:r>
              <a:rPr lang="zh-CN" altLang="en-US" sz="2200" dirty="0" smtClean="0">
                <a:solidFill>
                  <a:srgbClr val="002060"/>
                </a:solidFill>
                <a:latin typeface="+mn-lt"/>
                <a:ea typeface="楷体" panose="02010609060101010101" pitchFamily="49" charset="-122"/>
              </a:rPr>
              <a:t>值</a:t>
            </a:r>
            <a:r>
              <a:rPr lang="en-US" altLang="zh-CN" sz="2200" dirty="0" smtClean="0">
                <a:solidFill>
                  <a:srgbClr val="002060"/>
                </a:solidFill>
                <a:latin typeface="+mn-lt"/>
                <a:ea typeface="楷体" panose="02010609060101010101" pitchFamily="49" charset="-122"/>
              </a:rPr>
              <a:t>2,</a:t>
            </a:r>
            <a:r>
              <a:rPr lang="zh-CN" altLang="en-US" sz="2200" dirty="0" smtClean="0">
                <a:solidFill>
                  <a:srgbClr val="002060"/>
                </a:solidFill>
                <a:latin typeface="+mn-lt"/>
                <a:ea typeface="楷体" panose="02010609060101010101" pitchFamily="49" charset="-122"/>
              </a:rPr>
              <a:t>值</a:t>
            </a:r>
            <a:r>
              <a:rPr lang="en-US" altLang="zh-CN" sz="2200" dirty="0" smtClean="0">
                <a:solidFill>
                  <a:srgbClr val="002060"/>
                </a:solidFill>
                <a:latin typeface="+mn-lt"/>
                <a:ea typeface="楷体" panose="02010609060101010101" pitchFamily="49" charset="-122"/>
              </a:rPr>
              <a:t>3 ……) </a:t>
            </a:r>
            <a:endParaRPr lang="en-US" altLang="zh-CN" sz="2200" dirty="0" smtClean="0">
              <a:solidFill>
                <a:srgbClr val="002060"/>
              </a:solidFill>
              <a:latin typeface="+mn-lt"/>
              <a:ea typeface="楷体" panose="02010609060101010101" pitchFamily="49" charset="-122"/>
            </a:endParaRPr>
          </a:p>
        </p:txBody>
      </p:sp>
      <p:sp>
        <p:nvSpPr>
          <p:cNvPr id="15363" name="TextBox 10"/>
          <p:cNvSpPr txBox="1">
            <a:spLocks noChangeArrowheads="1"/>
          </p:cNvSpPr>
          <p:nvPr/>
        </p:nvSpPr>
        <p:spPr bwMode="auto">
          <a:xfrm>
            <a:off x="576263" y="2968625"/>
            <a:ext cx="949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FFFFFF"/>
                </a:solidFill>
                <a:latin typeface="楷体" panose="02010609060101010101" pitchFamily="49" charset="-122"/>
                <a:ea typeface="楷体" panose="02010609060101010101" pitchFamily="49" charset="-122"/>
              </a:rPr>
              <a:t> </a:t>
            </a:r>
            <a:r>
              <a:rPr lang="zh-CN" altLang="en-US">
                <a:solidFill>
                  <a:srgbClr val="002060"/>
                </a:solidFill>
                <a:latin typeface="楷体" panose="02010609060101010101" pitchFamily="49" charset="-122"/>
                <a:ea typeface="楷体" panose="02010609060101010101" pitchFamily="49" charset="-122"/>
              </a:rPr>
              <a:t>例</a:t>
            </a:r>
            <a:endParaRPr lang="zh-CN" altLang="en-US">
              <a:solidFill>
                <a:srgbClr val="002060"/>
              </a:solidFill>
              <a:latin typeface="楷体" panose="02010609060101010101" pitchFamily="49" charset="-122"/>
              <a:ea typeface="楷体" panose="02010609060101010101" pitchFamily="49" charset="-122"/>
            </a:endParaRPr>
          </a:p>
        </p:txBody>
      </p:sp>
      <p:sp>
        <p:nvSpPr>
          <p:cNvPr id="28676" name="TextBox 1"/>
          <p:cNvSpPr txBox="1">
            <a:spLocks noChangeArrowheads="1"/>
          </p:cNvSpPr>
          <p:nvPr/>
        </p:nvSpPr>
        <p:spPr bwMode="auto">
          <a:xfrm>
            <a:off x="1619250" y="1181100"/>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800" dirty="0" smtClean="0">
                <a:solidFill>
                  <a:srgbClr val="002060"/>
                </a:solidFill>
                <a:latin typeface="+mn-lt"/>
                <a:ea typeface="+mj-ea"/>
              </a:rPr>
              <a:t>11.2.3 </a:t>
            </a:r>
            <a:r>
              <a:rPr lang="zh-CN" altLang="en-US" sz="2800" dirty="0" smtClean="0">
                <a:solidFill>
                  <a:srgbClr val="002060"/>
                </a:solidFill>
                <a:latin typeface="+mn-lt"/>
                <a:ea typeface="+mj-ea"/>
              </a:rPr>
              <a:t>添加记录语句</a:t>
            </a:r>
            <a:r>
              <a:rPr lang="en-US" altLang="zh-CN" sz="2800" dirty="0" smtClean="0">
                <a:solidFill>
                  <a:srgbClr val="002060"/>
                </a:solidFill>
                <a:latin typeface="+mn-lt"/>
                <a:ea typeface="+mj-ea"/>
              </a:rPr>
              <a:t>INSERT INTO</a:t>
            </a:r>
            <a:endParaRPr lang="zh-CN" altLang="en-US" sz="2400" dirty="0" smtClean="0">
              <a:solidFill>
                <a:srgbClr val="002060"/>
              </a:solidFill>
              <a:latin typeface="+mn-lt"/>
              <a:ea typeface="+mj-ea"/>
            </a:endParaRPr>
          </a:p>
        </p:txBody>
      </p:sp>
      <p:sp>
        <p:nvSpPr>
          <p:cNvPr id="28677" name="矩形 1"/>
          <p:cNvSpPr>
            <a:spLocks noChangeArrowheads="1"/>
          </p:cNvSpPr>
          <p:nvPr/>
        </p:nvSpPr>
        <p:spPr bwMode="auto">
          <a:xfrm>
            <a:off x="585788" y="3421063"/>
            <a:ext cx="82073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000" dirty="0" smtClean="0">
                <a:solidFill>
                  <a:srgbClr val="002060"/>
                </a:solidFill>
                <a:latin typeface="+mn-lt"/>
                <a:ea typeface="楷体" panose="02010609060101010101" pitchFamily="49" charset="-122"/>
              </a:rPr>
              <a:t>INSERT INTO students (</a:t>
            </a:r>
            <a:r>
              <a:rPr lang="en-US" altLang="zh-CN" sz="2000" dirty="0" err="1" smtClean="0">
                <a:solidFill>
                  <a:srgbClr val="002060"/>
                </a:solidFill>
                <a:latin typeface="+mn-lt"/>
                <a:ea typeface="楷体" panose="02010609060101010101" pitchFamily="49" charset="-122"/>
              </a:rPr>
              <a:t>stuNumber</a:t>
            </a:r>
            <a:r>
              <a:rPr lang="zh-CN" altLang="en-US" sz="2000" dirty="0" smtClean="0">
                <a:solidFill>
                  <a:srgbClr val="002060"/>
                </a:solidFill>
                <a:latin typeface="+mn-lt"/>
                <a:ea typeface="楷体" panose="02010609060101010101" pitchFamily="49" charset="-122"/>
              </a:rPr>
              <a:t>，</a:t>
            </a:r>
            <a:r>
              <a:rPr lang="en-US" altLang="zh-CN" sz="2000" dirty="0" err="1" smtClean="0">
                <a:solidFill>
                  <a:srgbClr val="002060"/>
                </a:solidFill>
                <a:latin typeface="+mn-lt"/>
                <a:ea typeface="楷体" panose="02010609060101010101" pitchFamily="49" charset="-122"/>
              </a:rPr>
              <a:t>stuName</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age</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sex</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score</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address</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city) VALUES('2010005'</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李帆</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19</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男</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92</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t>
            </a:r>
            <a:r>
              <a:rPr lang="en-US" altLang="zh-CN" sz="2000" dirty="0" err="1" smtClean="0">
                <a:solidFill>
                  <a:srgbClr val="002060"/>
                </a:solidFill>
                <a:latin typeface="+mn-lt"/>
                <a:ea typeface="楷体" panose="02010609060101010101" pitchFamily="49" charset="-122"/>
              </a:rPr>
              <a:t>Changjiang</a:t>
            </a:r>
            <a:r>
              <a:rPr lang="en-US" altLang="zh-CN" sz="2000" dirty="0" smtClean="0">
                <a:solidFill>
                  <a:srgbClr val="002060"/>
                </a:solidFill>
                <a:latin typeface="+mn-lt"/>
                <a:ea typeface="楷体" panose="02010609060101010101" pitchFamily="49" charset="-122"/>
              </a:rPr>
              <a:t> 12'</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'Zhengzhou')</a:t>
            </a:r>
            <a:endParaRPr lang="en-US" altLang="zh-CN" sz="2000" dirty="0" smtClean="0">
              <a:solidFill>
                <a:srgbClr val="002060"/>
              </a:solidFill>
              <a:latin typeface="+mn-lt"/>
              <a:ea typeface="楷体" panose="02010609060101010101" pitchFamily="49" charset="-122"/>
            </a:endParaRPr>
          </a:p>
        </p:txBody>
      </p:sp>
      <p:sp>
        <p:nvSpPr>
          <p:cNvPr id="28678" name="矩形 2"/>
          <p:cNvSpPr>
            <a:spLocks noChangeArrowheads="1"/>
          </p:cNvSpPr>
          <p:nvPr/>
        </p:nvSpPr>
        <p:spPr bwMode="auto">
          <a:xfrm>
            <a:off x="614363" y="4449763"/>
            <a:ext cx="75961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dirty="0" smtClean="0">
                <a:solidFill>
                  <a:srgbClr val="FF0000"/>
                </a:solidFill>
                <a:latin typeface="+mn-lt"/>
                <a:ea typeface="楷体" panose="02010609060101010101" pitchFamily="49" charset="-122"/>
              </a:rPr>
              <a:t>或</a:t>
            </a:r>
            <a:r>
              <a:rPr lang="zh-CN" altLang="en-US" sz="2000" dirty="0" smtClean="0">
                <a:solidFill>
                  <a:schemeClr val="bg1"/>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INSERT INTO students VALUES('2010005'</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李帆</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19</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男</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92</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a:t>
            </a:r>
            <a:r>
              <a:rPr lang="en-US" altLang="zh-CN" sz="2000" dirty="0" err="1" smtClean="0">
                <a:solidFill>
                  <a:srgbClr val="002060"/>
                </a:solidFill>
                <a:latin typeface="+mn-lt"/>
                <a:ea typeface="楷体" panose="02010609060101010101" pitchFamily="49" charset="-122"/>
              </a:rPr>
              <a:t>Changjiang</a:t>
            </a:r>
            <a:r>
              <a:rPr lang="en-US" altLang="zh-CN" sz="2000" dirty="0" smtClean="0">
                <a:solidFill>
                  <a:srgbClr val="002060"/>
                </a:solidFill>
                <a:latin typeface="+mn-lt"/>
                <a:ea typeface="楷体" panose="02010609060101010101" pitchFamily="49" charset="-122"/>
              </a:rPr>
              <a:t> 12'</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'Zhengzhou')</a:t>
            </a:r>
            <a:r>
              <a:rPr lang="zh-CN" altLang="en-US" dirty="0" smtClean="0">
                <a:solidFill>
                  <a:srgbClr val="002060"/>
                </a:solidFill>
                <a:latin typeface="+mn-lt"/>
                <a:ea typeface="楷体" panose="02010609060101010101" pitchFamily="49" charset="-122"/>
              </a:rPr>
              <a:t>。</a:t>
            </a:r>
            <a:endParaRPr lang="zh-CN" altLang="en-US" dirty="0" smtClean="0">
              <a:solidFill>
                <a:srgbClr val="002060"/>
              </a:solidFill>
              <a:latin typeface="+mn-lt"/>
              <a:ea typeface="楷体" panose="02010609060101010101" pitchFamily="49" charset="-122"/>
            </a:endParaRPr>
          </a:p>
        </p:txBody>
      </p:sp>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7"/>
          <p:cNvSpPr txBox="1">
            <a:spLocks noChangeArrowheads="1"/>
          </p:cNvSpPr>
          <p:nvPr/>
        </p:nvSpPr>
        <p:spPr bwMode="auto">
          <a:xfrm>
            <a:off x="576263" y="1984375"/>
            <a:ext cx="83089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200">
                <a:solidFill>
                  <a:srgbClr val="002060"/>
                </a:solidFill>
                <a:latin typeface="楷体" panose="02010609060101010101" pitchFamily="49" charset="-122"/>
                <a:ea typeface="楷体" panose="02010609060101010101" pitchFamily="49" charset="-122"/>
              </a:rPr>
              <a:t>Update </a:t>
            </a:r>
            <a:r>
              <a:rPr lang="zh-CN" altLang="en-US" sz="2200">
                <a:solidFill>
                  <a:srgbClr val="002060"/>
                </a:solidFill>
                <a:latin typeface="楷体" panose="02010609060101010101" pitchFamily="49" charset="-122"/>
                <a:ea typeface="楷体" panose="02010609060101010101" pitchFamily="49" charset="-122"/>
              </a:rPr>
              <a:t>语句用于修改表中的数据。语法格式为：</a:t>
            </a:r>
            <a:endParaRPr lang="zh-CN" altLang="en-US" sz="2200">
              <a:solidFill>
                <a:srgbClr val="002060"/>
              </a:solidFill>
              <a:latin typeface="楷体" panose="02010609060101010101" pitchFamily="49" charset="-122"/>
              <a:ea typeface="楷体" panose="02010609060101010101" pitchFamily="49" charset="-122"/>
            </a:endParaRPr>
          </a:p>
          <a:p>
            <a:pPr>
              <a:spcBef>
                <a:spcPct val="0"/>
              </a:spcBef>
              <a:buFontTx/>
              <a:buNone/>
            </a:pPr>
            <a:r>
              <a:rPr lang="en-US" altLang="zh-CN" sz="2200">
                <a:solidFill>
                  <a:srgbClr val="FF0000"/>
                </a:solidFill>
                <a:latin typeface="楷体" panose="02010609060101010101" pitchFamily="49" charset="-122"/>
                <a:ea typeface="楷体" panose="02010609060101010101" pitchFamily="49" charset="-122"/>
              </a:rPr>
              <a:t>UPDATE</a:t>
            </a:r>
            <a:r>
              <a:rPr lang="en-US" altLang="zh-CN" sz="2200">
                <a:solidFill>
                  <a:srgbClr val="FFFFFF"/>
                </a:solidFill>
                <a:latin typeface="楷体" panose="02010609060101010101" pitchFamily="49" charset="-122"/>
                <a:ea typeface="楷体" panose="02010609060101010101" pitchFamily="49" charset="-122"/>
              </a:rPr>
              <a:t> </a:t>
            </a:r>
            <a:r>
              <a:rPr lang="zh-CN" altLang="en-US" sz="2200">
                <a:solidFill>
                  <a:srgbClr val="002060"/>
                </a:solidFill>
                <a:latin typeface="楷体" panose="02010609060101010101" pitchFamily="49" charset="-122"/>
                <a:ea typeface="楷体" panose="02010609060101010101" pitchFamily="49" charset="-122"/>
              </a:rPr>
              <a:t>表名 </a:t>
            </a:r>
            <a:r>
              <a:rPr lang="en-US" altLang="zh-CN" sz="2200">
                <a:solidFill>
                  <a:srgbClr val="FF0000"/>
                </a:solidFill>
                <a:latin typeface="楷体" panose="02010609060101010101" pitchFamily="49" charset="-122"/>
                <a:ea typeface="楷体" panose="02010609060101010101" pitchFamily="49" charset="-122"/>
              </a:rPr>
              <a:t>SET</a:t>
            </a:r>
            <a:r>
              <a:rPr lang="en-US" altLang="zh-CN" sz="2200">
                <a:solidFill>
                  <a:srgbClr val="FFFFFF"/>
                </a:solidFill>
                <a:latin typeface="楷体" panose="02010609060101010101" pitchFamily="49" charset="-122"/>
                <a:ea typeface="楷体" panose="02010609060101010101" pitchFamily="49" charset="-122"/>
              </a:rPr>
              <a:t> </a:t>
            </a:r>
            <a:r>
              <a:rPr lang="zh-CN" altLang="en-US" sz="2200">
                <a:solidFill>
                  <a:srgbClr val="002060"/>
                </a:solidFill>
                <a:latin typeface="楷体" panose="02010609060101010101" pitchFamily="49" charset="-122"/>
                <a:ea typeface="楷体" panose="02010609060101010101" pitchFamily="49" charset="-122"/>
              </a:rPr>
              <a:t>列名 </a:t>
            </a:r>
            <a:r>
              <a:rPr lang="en-US" altLang="zh-CN" sz="2200">
                <a:solidFill>
                  <a:srgbClr val="002060"/>
                </a:solidFill>
                <a:latin typeface="楷体" panose="02010609060101010101" pitchFamily="49" charset="-122"/>
                <a:ea typeface="楷体" panose="02010609060101010101" pitchFamily="49" charset="-122"/>
              </a:rPr>
              <a:t>= </a:t>
            </a:r>
            <a:r>
              <a:rPr lang="zh-CN" altLang="en-US" sz="2200">
                <a:solidFill>
                  <a:srgbClr val="002060"/>
                </a:solidFill>
                <a:latin typeface="楷体" panose="02010609060101010101" pitchFamily="49" charset="-122"/>
                <a:ea typeface="楷体" panose="02010609060101010101" pitchFamily="49" charset="-122"/>
              </a:rPr>
              <a:t>新值 </a:t>
            </a:r>
            <a:r>
              <a:rPr lang="en-US" altLang="zh-CN" sz="2200">
                <a:solidFill>
                  <a:srgbClr val="FF0000"/>
                </a:solidFill>
                <a:latin typeface="楷体" panose="02010609060101010101" pitchFamily="49" charset="-122"/>
                <a:ea typeface="楷体" panose="02010609060101010101" pitchFamily="49" charset="-122"/>
              </a:rPr>
              <a:t>WHERE</a:t>
            </a:r>
            <a:r>
              <a:rPr lang="en-US" altLang="zh-CN" sz="2200">
                <a:solidFill>
                  <a:srgbClr val="FFFFFF"/>
                </a:solidFill>
                <a:latin typeface="楷体" panose="02010609060101010101" pitchFamily="49" charset="-122"/>
                <a:ea typeface="楷体" panose="02010609060101010101" pitchFamily="49" charset="-122"/>
              </a:rPr>
              <a:t> </a:t>
            </a:r>
            <a:r>
              <a:rPr lang="zh-CN" altLang="en-US" sz="2200">
                <a:solidFill>
                  <a:srgbClr val="002060"/>
                </a:solidFill>
                <a:latin typeface="楷体" panose="02010609060101010101" pitchFamily="49" charset="-122"/>
                <a:ea typeface="楷体" panose="02010609060101010101" pitchFamily="49" charset="-122"/>
              </a:rPr>
              <a:t>列名 </a:t>
            </a:r>
            <a:r>
              <a:rPr lang="en-US" altLang="zh-CN" sz="2200">
                <a:solidFill>
                  <a:srgbClr val="002060"/>
                </a:solidFill>
                <a:latin typeface="楷体" panose="02010609060101010101" pitchFamily="49" charset="-122"/>
                <a:ea typeface="楷体" panose="02010609060101010101" pitchFamily="49" charset="-122"/>
              </a:rPr>
              <a:t>= </a:t>
            </a:r>
            <a:r>
              <a:rPr lang="zh-CN" altLang="en-US" sz="2200">
                <a:solidFill>
                  <a:srgbClr val="002060"/>
                </a:solidFill>
                <a:latin typeface="楷体" panose="02010609060101010101" pitchFamily="49" charset="-122"/>
                <a:ea typeface="楷体" panose="02010609060101010101" pitchFamily="49" charset="-122"/>
              </a:rPr>
              <a:t>某值</a:t>
            </a:r>
            <a:endParaRPr lang="zh-CN" altLang="en-US" sz="2200">
              <a:solidFill>
                <a:srgbClr val="002060"/>
              </a:solidFill>
              <a:latin typeface="楷体" panose="02010609060101010101" pitchFamily="49" charset="-122"/>
              <a:ea typeface="楷体" panose="02010609060101010101" pitchFamily="49" charset="-122"/>
            </a:endParaRPr>
          </a:p>
        </p:txBody>
      </p:sp>
      <p:sp>
        <p:nvSpPr>
          <p:cNvPr id="16387" name="TextBox 10"/>
          <p:cNvSpPr txBox="1">
            <a:spLocks noChangeArrowheads="1"/>
          </p:cNvSpPr>
          <p:nvPr/>
        </p:nvSpPr>
        <p:spPr bwMode="auto">
          <a:xfrm>
            <a:off x="593725" y="2860675"/>
            <a:ext cx="885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 例</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6388" name="TextBox 1"/>
          <p:cNvSpPr txBox="1">
            <a:spLocks noChangeArrowheads="1"/>
          </p:cNvSpPr>
          <p:nvPr/>
        </p:nvSpPr>
        <p:spPr bwMode="auto">
          <a:xfrm>
            <a:off x="1619250" y="1263650"/>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11.2.4 </a:t>
            </a:r>
            <a:r>
              <a:rPr lang="zh-CN" altLang="en-US" sz="2800">
                <a:solidFill>
                  <a:srgbClr val="002060"/>
                </a:solidFill>
                <a:latin typeface="微软雅黑" panose="020B0503020204020204" pitchFamily="34" charset="-122"/>
                <a:ea typeface="微软雅黑" panose="020B0503020204020204" pitchFamily="34" charset="-122"/>
              </a:rPr>
              <a:t>更新语句</a:t>
            </a:r>
            <a:r>
              <a:rPr lang="en-US" altLang="zh-CN" sz="2800">
                <a:solidFill>
                  <a:srgbClr val="002060"/>
                </a:solidFill>
                <a:latin typeface="微软雅黑" panose="020B0503020204020204" pitchFamily="34" charset="-122"/>
                <a:ea typeface="微软雅黑" panose="020B0503020204020204" pitchFamily="34" charset="-122"/>
              </a:rPr>
              <a:t>UPDATE</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6389" name="矩形 1"/>
          <p:cNvSpPr>
            <a:spLocks noChangeArrowheads="1"/>
          </p:cNvSpPr>
          <p:nvPr/>
        </p:nvSpPr>
        <p:spPr bwMode="auto">
          <a:xfrm>
            <a:off x="585788" y="3544888"/>
            <a:ext cx="8207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000">
                <a:solidFill>
                  <a:srgbClr val="002060"/>
                </a:solidFill>
                <a:latin typeface="Arial" panose="020B0604020202020204" pitchFamily="34" charset="0"/>
                <a:ea typeface="宋体" panose="02010600030101010101" pitchFamily="2" charset="-122"/>
              </a:rPr>
              <a:t>UPDATE students SET age=age+1 WHERE sex='</a:t>
            </a:r>
            <a:r>
              <a:rPr lang="zh-CN" altLang="en-US" sz="2000">
                <a:solidFill>
                  <a:srgbClr val="002060"/>
                </a:solidFill>
                <a:latin typeface="Arial" panose="020B0604020202020204" pitchFamily="34" charset="0"/>
                <a:ea typeface="宋体" panose="02010600030101010101" pitchFamily="2" charset="-122"/>
              </a:rPr>
              <a:t>女</a:t>
            </a:r>
            <a:r>
              <a:rPr lang="en-US" altLang="zh-CN" sz="2000">
                <a:solidFill>
                  <a:srgbClr val="002060"/>
                </a:solidFill>
                <a:latin typeface="Arial" panose="020B0604020202020204" pitchFamily="34" charset="0"/>
                <a:ea typeface="宋体" panose="02010600030101010101" pitchFamily="2" charset="-122"/>
              </a:rPr>
              <a:t>'</a:t>
            </a:r>
            <a:endParaRPr lang="en-US" altLang="zh-CN" sz="2000">
              <a:solidFill>
                <a:srgbClr val="002060"/>
              </a:solidFill>
              <a:latin typeface="Arial" panose="020B0604020202020204" pitchFamily="34" charset="0"/>
              <a:ea typeface="宋体" panose="02010600030101010101" pitchFamily="2" charset="-122"/>
            </a:endParaRPr>
          </a:p>
        </p:txBody>
      </p:sp>
      <p:sp>
        <p:nvSpPr>
          <p:cNvPr id="16390" name="矩形 2"/>
          <p:cNvSpPr>
            <a:spLocks noChangeArrowheads="1"/>
          </p:cNvSpPr>
          <p:nvPr/>
        </p:nvSpPr>
        <p:spPr bwMode="auto">
          <a:xfrm>
            <a:off x="576263" y="3944938"/>
            <a:ext cx="75961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000">
                <a:solidFill>
                  <a:srgbClr val="002060"/>
                </a:solidFill>
                <a:latin typeface="Arial" panose="020B0604020202020204" pitchFamily="34" charset="0"/>
                <a:ea typeface="宋体" panose="02010600030101010101" pitchFamily="2" charset="-122"/>
              </a:rPr>
              <a:t>UPDATE students SET Address = 'Zhongyuanlu 41', City = 'Zhengzhou'  WHERE stuName = '</a:t>
            </a:r>
            <a:r>
              <a:rPr lang="zh-CN" altLang="en-US" sz="2000">
                <a:solidFill>
                  <a:srgbClr val="002060"/>
                </a:solidFill>
                <a:latin typeface="Arial" panose="020B0604020202020204" pitchFamily="34" charset="0"/>
                <a:ea typeface="宋体" panose="02010600030101010101" pitchFamily="2" charset="-122"/>
              </a:rPr>
              <a:t>李四</a:t>
            </a:r>
            <a:r>
              <a:rPr lang="en-US" altLang="zh-CN" sz="2000">
                <a:solidFill>
                  <a:srgbClr val="002060"/>
                </a:solidFill>
                <a:latin typeface="Arial" panose="020B0604020202020204" pitchFamily="34" charset="0"/>
                <a:ea typeface="宋体" panose="02010600030101010101" pitchFamily="2" charset="-122"/>
              </a:rPr>
              <a:t>'</a:t>
            </a:r>
            <a:endParaRPr lang="zh-CN" altLang="en-US" sz="1800">
              <a:solidFill>
                <a:srgbClr val="002060"/>
              </a:solidFill>
              <a:latin typeface="Arial" panose="020B0604020202020204" pitchFamily="34" charset="0"/>
              <a:ea typeface="宋体" panose="02010600030101010101" pitchFamily="2" charset="-122"/>
            </a:endParaRPr>
          </a:p>
        </p:txBody>
      </p:sp>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7"/>
          <p:cNvSpPr txBox="1">
            <a:spLocks noChangeArrowheads="1"/>
          </p:cNvSpPr>
          <p:nvPr/>
        </p:nvSpPr>
        <p:spPr bwMode="auto">
          <a:xfrm>
            <a:off x="576263" y="1847850"/>
            <a:ext cx="83089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200">
                <a:solidFill>
                  <a:srgbClr val="002060"/>
                </a:solidFill>
                <a:latin typeface="Arial" panose="020B0604020202020204" pitchFamily="34" charset="0"/>
                <a:ea typeface="宋体" panose="02010600030101010101" pitchFamily="2" charset="-122"/>
              </a:rPr>
              <a:t>DELETE </a:t>
            </a:r>
            <a:r>
              <a:rPr lang="zh-CN" altLang="en-US" sz="2200">
                <a:solidFill>
                  <a:srgbClr val="002060"/>
                </a:solidFill>
                <a:latin typeface="Arial" panose="020B0604020202020204" pitchFamily="34" charset="0"/>
                <a:ea typeface="宋体" panose="02010600030101010101" pitchFamily="2" charset="-122"/>
              </a:rPr>
              <a:t>语句用于删除表中的行。它的语法格式为：</a:t>
            </a:r>
            <a:endParaRPr lang="zh-CN" altLang="en-US" sz="2200">
              <a:solidFill>
                <a:srgbClr val="002060"/>
              </a:solidFill>
              <a:latin typeface="Arial" panose="020B0604020202020204" pitchFamily="34" charset="0"/>
              <a:ea typeface="宋体" panose="02010600030101010101" pitchFamily="2" charset="-122"/>
            </a:endParaRPr>
          </a:p>
          <a:p>
            <a:pPr>
              <a:spcBef>
                <a:spcPct val="0"/>
              </a:spcBef>
              <a:buFontTx/>
              <a:buNone/>
            </a:pPr>
            <a:r>
              <a:rPr lang="en-US" altLang="zh-CN" sz="2200">
                <a:solidFill>
                  <a:srgbClr val="FF0000"/>
                </a:solidFill>
                <a:latin typeface="Arial" panose="020B0604020202020204" pitchFamily="34" charset="0"/>
                <a:ea typeface="宋体" panose="02010600030101010101" pitchFamily="2" charset="-122"/>
              </a:rPr>
              <a:t>DELETE FROM </a:t>
            </a:r>
            <a:r>
              <a:rPr lang="zh-CN" altLang="en-US" sz="2200">
                <a:solidFill>
                  <a:srgbClr val="002060"/>
                </a:solidFill>
                <a:latin typeface="Arial" panose="020B0604020202020204" pitchFamily="34" charset="0"/>
                <a:ea typeface="宋体" panose="02010600030101010101" pitchFamily="2" charset="-122"/>
              </a:rPr>
              <a:t>表名称 </a:t>
            </a:r>
            <a:r>
              <a:rPr lang="en-US" altLang="zh-CN" sz="2200">
                <a:solidFill>
                  <a:srgbClr val="FF0000"/>
                </a:solidFill>
                <a:latin typeface="Arial" panose="020B0604020202020204" pitchFamily="34" charset="0"/>
                <a:ea typeface="宋体" panose="02010600030101010101" pitchFamily="2" charset="-122"/>
              </a:rPr>
              <a:t>WHERE</a:t>
            </a:r>
            <a:r>
              <a:rPr lang="en-US" altLang="zh-CN" sz="2200">
                <a:solidFill>
                  <a:srgbClr val="FFFFFF"/>
                </a:solidFill>
                <a:latin typeface="Arial" panose="020B0604020202020204" pitchFamily="34" charset="0"/>
                <a:ea typeface="宋体" panose="02010600030101010101" pitchFamily="2" charset="-122"/>
              </a:rPr>
              <a:t> </a:t>
            </a:r>
            <a:r>
              <a:rPr lang="zh-CN" altLang="en-US" sz="2200">
                <a:solidFill>
                  <a:srgbClr val="002060"/>
                </a:solidFill>
                <a:latin typeface="Arial" panose="020B0604020202020204" pitchFamily="34" charset="0"/>
                <a:ea typeface="宋体" panose="02010600030101010101" pitchFamily="2" charset="-122"/>
              </a:rPr>
              <a:t>列名 </a:t>
            </a:r>
            <a:r>
              <a:rPr lang="en-US" altLang="zh-CN" sz="2200">
                <a:solidFill>
                  <a:srgbClr val="002060"/>
                </a:solidFill>
                <a:latin typeface="Arial" panose="020B0604020202020204" pitchFamily="34" charset="0"/>
                <a:ea typeface="宋体" panose="02010600030101010101" pitchFamily="2" charset="-122"/>
              </a:rPr>
              <a:t>= </a:t>
            </a:r>
            <a:r>
              <a:rPr lang="zh-CN" altLang="en-US" sz="2200">
                <a:solidFill>
                  <a:srgbClr val="002060"/>
                </a:solidFill>
                <a:latin typeface="Arial" panose="020B0604020202020204" pitchFamily="34" charset="0"/>
                <a:ea typeface="宋体" panose="02010600030101010101" pitchFamily="2" charset="-122"/>
              </a:rPr>
              <a:t>值</a:t>
            </a:r>
            <a:endParaRPr lang="zh-CN" altLang="en-US" sz="2200">
              <a:solidFill>
                <a:srgbClr val="002060"/>
              </a:solidFill>
              <a:latin typeface="Arial" panose="020B0604020202020204" pitchFamily="34" charset="0"/>
              <a:ea typeface="宋体" panose="02010600030101010101" pitchFamily="2" charset="-122"/>
            </a:endParaRPr>
          </a:p>
        </p:txBody>
      </p:sp>
      <p:sp>
        <p:nvSpPr>
          <p:cNvPr id="17411" name="TextBox 10"/>
          <p:cNvSpPr txBox="1">
            <a:spLocks noChangeArrowheads="1"/>
          </p:cNvSpPr>
          <p:nvPr/>
        </p:nvSpPr>
        <p:spPr bwMode="auto">
          <a:xfrm>
            <a:off x="593725" y="2724150"/>
            <a:ext cx="885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 例</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7412" name="TextBox 1"/>
          <p:cNvSpPr txBox="1">
            <a:spLocks noChangeArrowheads="1"/>
          </p:cNvSpPr>
          <p:nvPr/>
        </p:nvSpPr>
        <p:spPr bwMode="auto">
          <a:xfrm>
            <a:off x="1498600" y="1168400"/>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11.2.5 </a:t>
            </a:r>
            <a:r>
              <a:rPr lang="zh-CN" altLang="en-US" sz="2800">
                <a:solidFill>
                  <a:srgbClr val="002060"/>
                </a:solidFill>
                <a:latin typeface="微软雅黑" panose="020B0503020204020204" pitchFamily="34" charset="-122"/>
                <a:ea typeface="微软雅黑" panose="020B0503020204020204" pitchFamily="34" charset="-122"/>
              </a:rPr>
              <a:t>删除记录语句</a:t>
            </a:r>
            <a:r>
              <a:rPr lang="en-US" altLang="zh-CN" sz="2800">
                <a:solidFill>
                  <a:srgbClr val="002060"/>
                </a:solidFill>
                <a:latin typeface="微软雅黑" panose="020B0503020204020204" pitchFamily="34" charset="-122"/>
                <a:ea typeface="微软雅黑" panose="020B0503020204020204" pitchFamily="34" charset="-122"/>
              </a:rPr>
              <a:t>DELETE</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7413" name="矩形 1"/>
          <p:cNvSpPr>
            <a:spLocks noChangeArrowheads="1"/>
          </p:cNvSpPr>
          <p:nvPr/>
        </p:nvSpPr>
        <p:spPr bwMode="auto">
          <a:xfrm>
            <a:off x="585788" y="3408363"/>
            <a:ext cx="8207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000">
                <a:solidFill>
                  <a:srgbClr val="002060"/>
                </a:solidFill>
                <a:latin typeface="Arial" panose="020B0604020202020204" pitchFamily="34" charset="0"/>
                <a:ea typeface="宋体" panose="02010600030101010101" pitchFamily="2" charset="-122"/>
              </a:rPr>
              <a:t>DELETE FROM students WHERE stuName = '</a:t>
            </a:r>
            <a:r>
              <a:rPr lang="zh-CN" altLang="en-US" sz="2000">
                <a:solidFill>
                  <a:srgbClr val="002060"/>
                </a:solidFill>
                <a:latin typeface="Arial" panose="020B0604020202020204" pitchFamily="34" charset="0"/>
                <a:ea typeface="宋体" panose="02010600030101010101" pitchFamily="2" charset="-122"/>
              </a:rPr>
              <a:t>张三</a:t>
            </a:r>
            <a:r>
              <a:rPr lang="en-US" altLang="zh-CN" sz="2000">
                <a:solidFill>
                  <a:srgbClr val="002060"/>
                </a:solidFill>
                <a:latin typeface="Arial" panose="020B0604020202020204" pitchFamily="34" charset="0"/>
                <a:ea typeface="宋体" panose="02010600030101010101" pitchFamily="2" charset="-122"/>
              </a:rPr>
              <a:t>'</a:t>
            </a:r>
            <a:endParaRPr lang="en-US" altLang="zh-CN" sz="2000">
              <a:solidFill>
                <a:srgbClr val="002060"/>
              </a:solidFill>
              <a:latin typeface="Arial" panose="020B0604020202020204" pitchFamily="34" charset="0"/>
              <a:ea typeface="宋体" panose="02010600030101010101" pitchFamily="2" charset="-122"/>
            </a:endParaRPr>
          </a:p>
        </p:txBody>
      </p:sp>
      <p:sp>
        <p:nvSpPr>
          <p:cNvPr id="17414" name="矩形 3"/>
          <p:cNvSpPr>
            <a:spLocks noChangeArrowheads="1"/>
          </p:cNvSpPr>
          <p:nvPr/>
        </p:nvSpPr>
        <p:spPr bwMode="auto">
          <a:xfrm>
            <a:off x="1062038" y="3965575"/>
            <a:ext cx="76501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2000">
                <a:solidFill>
                  <a:srgbClr val="002060"/>
                </a:solidFill>
                <a:latin typeface="Arial" panose="020B0604020202020204" pitchFamily="34" charset="0"/>
                <a:ea typeface="宋体" panose="02010600030101010101" pitchFamily="2" charset="-122"/>
              </a:rPr>
              <a:t>说明：</a:t>
            </a:r>
            <a:r>
              <a:rPr lang="en-US" altLang="zh-CN" sz="2000">
                <a:solidFill>
                  <a:srgbClr val="002060"/>
                </a:solidFill>
                <a:latin typeface="Arial" panose="020B0604020202020204" pitchFamily="34" charset="0"/>
                <a:ea typeface="宋体" panose="02010600030101010101" pitchFamily="2" charset="-122"/>
              </a:rPr>
              <a:t>DELETE FROM students</a:t>
            </a:r>
            <a:r>
              <a:rPr lang="zh-CN" altLang="en-US" sz="2000">
                <a:solidFill>
                  <a:srgbClr val="002060"/>
                </a:solidFill>
                <a:latin typeface="Arial" panose="020B0604020202020204" pitchFamily="34" charset="0"/>
                <a:ea typeface="宋体" panose="02010600030101010101" pitchFamily="2" charset="-122"/>
              </a:rPr>
              <a:t>表示删除表中所有记录。</a:t>
            </a:r>
            <a:endParaRPr lang="zh-CN" altLang="en-US" sz="2000">
              <a:solidFill>
                <a:srgbClr val="002060"/>
              </a:solidFill>
              <a:latin typeface="Arial" panose="020B0604020202020204" pitchFamily="34" charset="0"/>
              <a:ea typeface="宋体" panose="02010600030101010101" pitchFamily="2" charset="-122"/>
            </a:endParaRPr>
          </a:p>
        </p:txBody>
      </p:sp>
      <p:pic>
        <p:nvPicPr>
          <p:cNvPr id="1741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4538" y="4013200"/>
            <a:ext cx="292100" cy="29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1763713" y="844550"/>
            <a:ext cx="5545137"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3600">
                <a:solidFill>
                  <a:srgbClr val="002060"/>
                </a:solidFill>
                <a:latin typeface="微软雅黑" panose="020B0503020204020204" pitchFamily="34" charset="-122"/>
                <a:ea typeface="微软雅黑" panose="020B0503020204020204" pitchFamily="34" charset="-122"/>
              </a:rPr>
              <a:t>11.3 SQLite</a:t>
            </a:r>
            <a:r>
              <a:rPr lang="zh-CN" altLang="en-US" sz="3600">
                <a:solidFill>
                  <a:srgbClr val="002060"/>
                </a:solidFill>
                <a:latin typeface="微软雅黑" panose="020B0503020204020204" pitchFamily="34" charset="-122"/>
                <a:ea typeface="微软雅黑" panose="020B0503020204020204" pitchFamily="34" charset="-122"/>
              </a:rPr>
              <a:t>数据库简介</a:t>
            </a:r>
            <a:endParaRPr lang="zh-CN" altLang="en-US" sz="3600">
              <a:solidFill>
                <a:srgbClr val="002060"/>
              </a:solidFill>
              <a:latin typeface="微软雅黑" panose="020B0503020204020204" pitchFamily="34" charset="-122"/>
              <a:ea typeface="微软雅黑" panose="020B0503020204020204" pitchFamily="34" charset="-122"/>
            </a:endParaRPr>
          </a:p>
        </p:txBody>
      </p:sp>
      <p:sp>
        <p:nvSpPr>
          <p:cNvPr id="18435" name="TextBox 7"/>
          <p:cNvSpPr txBox="1">
            <a:spLocks noChangeArrowheads="1"/>
          </p:cNvSpPr>
          <p:nvPr/>
        </p:nvSpPr>
        <p:spPr bwMode="auto">
          <a:xfrm>
            <a:off x="900113" y="2565400"/>
            <a:ext cx="7562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a:solidFill>
                  <a:srgbClr val="002060"/>
                </a:solidFill>
                <a:latin typeface="楷体" panose="02010609060101010101" pitchFamily="49" charset="-122"/>
                <a:ea typeface="楷体" panose="02010609060101010101" pitchFamily="49" charset="-122"/>
              </a:rPr>
              <a:t>Python</a:t>
            </a:r>
            <a:r>
              <a:rPr lang="zh-CN" altLang="en-US">
                <a:solidFill>
                  <a:srgbClr val="002060"/>
                </a:solidFill>
                <a:latin typeface="楷体" panose="02010609060101010101" pitchFamily="49" charset="-122"/>
                <a:ea typeface="楷体" panose="02010609060101010101" pitchFamily="49" charset="-122"/>
              </a:rPr>
              <a:t>自带一个轻量级的关系型数据库</a:t>
            </a:r>
            <a:r>
              <a:rPr lang="en-US" altLang="zh-CN">
                <a:solidFill>
                  <a:srgbClr val="002060"/>
                </a:solidFill>
                <a:latin typeface="楷体" panose="02010609060101010101" pitchFamily="49" charset="-122"/>
                <a:ea typeface="楷体" panose="02010609060101010101" pitchFamily="49" charset="-122"/>
              </a:rPr>
              <a:t>SQLite</a:t>
            </a:r>
            <a:r>
              <a:rPr lang="zh-CN" altLang="en-US">
                <a:solidFill>
                  <a:srgbClr val="002060"/>
                </a:solidFill>
                <a:latin typeface="楷体" panose="02010609060101010101" pitchFamily="49" charset="-122"/>
                <a:ea typeface="楷体" panose="02010609060101010101" pitchFamily="49" charset="-122"/>
              </a:rPr>
              <a:t>。</a:t>
            </a:r>
            <a:r>
              <a:rPr lang="en-US" altLang="zh-CN">
                <a:solidFill>
                  <a:srgbClr val="002060"/>
                </a:solidFill>
                <a:latin typeface="楷体" panose="02010609060101010101" pitchFamily="49" charset="-122"/>
                <a:ea typeface="楷体" panose="02010609060101010101" pitchFamily="49" charset="-122"/>
              </a:rPr>
              <a:t>SQLite</a:t>
            </a:r>
            <a:r>
              <a:rPr lang="zh-CN" altLang="en-US">
                <a:solidFill>
                  <a:srgbClr val="002060"/>
                </a:solidFill>
                <a:latin typeface="楷体" panose="02010609060101010101" pitchFamily="49" charset="-122"/>
                <a:ea typeface="楷体" panose="02010609060101010101" pitchFamily="49" charset="-122"/>
              </a:rPr>
              <a:t>是一种嵌入式关系型数据库，它的数据库就是一个文件。</a:t>
            </a:r>
            <a:endParaRPr lang="zh-CN" altLang="en-US">
              <a:solidFill>
                <a:srgbClr val="002060"/>
              </a:solidFill>
              <a:latin typeface="楷体" panose="02010609060101010101" pitchFamily="49" charset="-122"/>
              <a:ea typeface="楷体" panose="02010609060101010101" pitchFamily="49" charset="-122"/>
            </a:endParaRPr>
          </a:p>
        </p:txBody>
      </p:sp>
      <p:sp>
        <p:nvSpPr>
          <p:cNvPr id="18436" name="TextBox 1"/>
          <p:cNvSpPr txBox="1">
            <a:spLocks noChangeArrowheads="1"/>
          </p:cNvSpPr>
          <p:nvPr/>
        </p:nvSpPr>
        <p:spPr bwMode="auto">
          <a:xfrm>
            <a:off x="900113" y="1708150"/>
            <a:ext cx="55451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11.3.1</a:t>
            </a:r>
            <a:r>
              <a:rPr lang="zh-CN" altLang="en-US" sz="2800">
                <a:solidFill>
                  <a:srgbClr val="002060"/>
                </a:solidFill>
                <a:latin typeface="微软雅黑" panose="020B0503020204020204" pitchFamily="34" charset="-122"/>
                <a:ea typeface="微软雅黑" panose="020B0503020204020204" pitchFamily="34" charset="-122"/>
              </a:rPr>
              <a:t>  </a:t>
            </a:r>
            <a:r>
              <a:rPr lang="en-US" altLang="zh-CN" sz="2800">
                <a:solidFill>
                  <a:srgbClr val="002060"/>
                </a:solidFill>
                <a:latin typeface="微软雅黑" panose="020B0503020204020204" pitchFamily="34" charset="-122"/>
                <a:ea typeface="微软雅黑" panose="020B0503020204020204" pitchFamily="34" charset="-122"/>
              </a:rPr>
              <a:t>SQLite</a:t>
            </a:r>
            <a:r>
              <a:rPr lang="zh-CN" altLang="en-US" sz="2800">
                <a:solidFill>
                  <a:srgbClr val="002060"/>
                </a:solidFill>
                <a:latin typeface="微软雅黑" panose="020B0503020204020204" pitchFamily="34" charset="-122"/>
                <a:ea typeface="微软雅黑" panose="020B0503020204020204" pitchFamily="34" charset="-122"/>
              </a:rPr>
              <a:t>数据库</a:t>
            </a:r>
            <a:endParaRPr lang="zh-CN" altLang="en-US" sz="280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
          <p:cNvSpPr txBox="1">
            <a:spLocks noChangeArrowheads="1"/>
          </p:cNvSpPr>
          <p:nvPr/>
        </p:nvSpPr>
        <p:spPr bwMode="auto">
          <a:xfrm>
            <a:off x="576263" y="1630363"/>
            <a:ext cx="83089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2200">
                <a:solidFill>
                  <a:srgbClr val="002060"/>
                </a:solidFill>
                <a:latin typeface="楷体" panose="02010609060101010101" pitchFamily="49" charset="-122"/>
                <a:ea typeface="楷体" panose="02010609060101010101" pitchFamily="49" charset="-122"/>
              </a:rPr>
              <a:t>每个存放在</a:t>
            </a:r>
            <a:r>
              <a:rPr lang="en-US" altLang="zh-CN" sz="2200">
                <a:solidFill>
                  <a:srgbClr val="002060"/>
                </a:solidFill>
                <a:latin typeface="楷体" panose="02010609060101010101" pitchFamily="49" charset="-122"/>
                <a:ea typeface="楷体" panose="02010609060101010101" pitchFamily="49" charset="-122"/>
              </a:rPr>
              <a:t>SQLite3</a:t>
            </a:r>
            <a:r>
              <a:rPr lang="zh-CN" altLang="en-US" sz="2200">
                <a:solidFill>
                  <a:srgbClr val="002060"/>
                </a:solidFill>
                <a:latin typeface="楷体" panose="02010609060101010101" pitchFamily="49" charset="-122"/>
                <a:ea typeface="楷体" panose="02010609060101010101" pitchFamily="49" charset="-122"/>
              </a:rPr>
              <a:t>数据库中的值，都具有下表中的一种存储类型：</a:t>
            </a:r>
            <a:endParaRPr lang="zh-CN" altLang="en-US" sz="2200">
              <a:solidFill>
                <a:srgbClr val="002060"/>
              </a:solidFill>
              <a:latin typeface="楷体" panose="02010609060101010101" pitchFamily="49" charset="-122"/>
              <a:ea typeface="楷体" panose="02010609060101010101" pitchFamily="49" charset="-122"/>
            </a:endParaRPr>
          </a:p>
        </p:txBody>
      </p:sp>
      <p:sp>
        <p:nvSpPr>
          <p:cNvPr id="19459" name="TextBox 1"/>
          <p:cNvSpPr txBox="1">
            <a:spLocks noChangeArrowheads="1"/>
          </p:cNvSpPr>
          <p:nvPr/>
        </p:nvSpPr>
        <p:spPr bwMode="auto">
          <a:xfrm>
            <a:off x="1692275" y="927100"/>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11.3.2 SQLite3</a:t>
            </a:r>
            <a:r>
              <a:rPr lang="zh-CN" altLang="en-US" sz="2800">
                <a:solidFill>
                  <a:srgbClr val="002060"/>
                </a:solidFill>
                <a:latin typeface="微软雅黑" panose="020B0503020204020204" pitchFamily="34" charset="-122"/>
                <a:ea typeface="微软雅黑" panose="020B0503020204020204" pitchFamily="34" charset="-122"/>
              </a:rPr>
              <a:t>的数据类型</a:t>
            </a:r>
            <a:endParaRPr lang="zh-CN" altLang="en-US">
              <a:solidFill>
                <a:srgbClr val="002060"/>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079500" y="2205038"/>
          <a:ext cx="7200900" cy="2911477"/>
        </p:xfrm>
        <a:graphic>
          <a:graphicData uri="http://schemas.openxmlformats.org/drawingml/2006/table">
            <a:tbl>
              <a:tblPr firstRow="1" firstCol="1" bandRow="1">
                <a:tableStyleId>{10A1B5D5-9B99-4C35-A422-299274C87663}</a:tableStyleId>
              </a:tblPr>
              <a:tblGrid>
                <a:gridCol w="1741734"/>
                <a:gridCol w="5459166"/>
              </a:tblGrid>
              <a:tr h="462956">
                <a:tc>
                  <a:txBody>
                    <a:bodyPr/>
                    <a:lstStyle/>
                    <a:p>
                      <a:pPr indent="269875" algn="just">
                        <a:spcAft>
                          <a:spcPts val="0"/>
                        </a:spcAft>
                      </a:pPr>
                      <a:r>
                        <a:rPr lang="zh-CN" sz="2000" kern="100" dirty="0">
                          <a:effectLst/>
                        </a:rPr>
                        <a:t>存储类型</a:t>
                      </a:r>
                      <a:endParaRPr lang="zh-CN" sz="2000" kern="100" dirty="0">
                        <a:effectLst/>
                        <a:latin typeface="Times New Roman" panose="02020603050405020304"/>
                        <a:ea typeface="宋体" panose="02010600030101010101" pitchFamily="2" charset="-122"/>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9875" algn="just">
                        <a:spcAft>
                          <a:spcPts val="0"/>
                        </a:spcAft>
                      </a:pPr>
                      <a:r>
                        <a:rPr lang="zh-CN" sz="2000" kern="100" dirty="0">
                          <a:effectLst/>
                        </a:rPr>
                        <a:t>说明</a:t>
                      </a:r>
                      <a:endParaRPr lang="zh-CN" sz="2000" kern="100" dirty="0">
                        <a:effectLst/>
                        <a:latin typeface="Times New Roman" panose="02020603050405020304"/>
                        <a:ea typeface="宋体" panose="02010600030101010101" pitchFamily="2" charset="-122"/>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2956">
                <a:tc>
                  <a:txBody>
                    <a:bodyPr/>
                    <a:lstStyle/>
                    <a:p>
                      <a:pPr indent="269875" algn="just">
                        <a:spcAft>
                          <a:spcPts val="0"/>
                        </a:spcAft>
                      </a:pPr>
                      <a:r>
                        <a:rPr lang="en-US" sz="1400" kern="100" dirty="0">
                          <a:effectLst/>
                        </a:rPr>
                        <a:t>NULL  </a:t>
                      </a:r>
                      <a:endParaRPr lang="zh-CN" sz="1400" kern="100" dirty="0">
                        <a:effectLst/>
                        <a:latin typeface="Times New Roman" panose="02020603050405020304"/>
                        <a:ea typeface="宋体" panose="02010600030101010101" pitchFamily="2" charset="-122"/>
                      </a:endParaRPr>
                    </a:p>
                  </a:txBody>
                  <a:tcPr marL="68583" marR="68583"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9875" algn="just">
                        <a:spcAft>
                          <a:spcPts val="0"/>
                        </a:spcAft>
                      </a:pPr>
                      <a:r>
                        <a:rPr lang="zh-CN" sz="1400" kern="100" dirty="0">
                          <a:effectLst/>
                        </a:rPr>
                        <a:t>空值</a:t>
                      </a:r>
                      <a:endParaRPr lang="zh-CN" sz="1400" kern="100" dirty="0">
                        <a:effectLst/>
                        <a:latin typeface="Times New Roman" panose="02020603050405020304"/>
                        <a:ea typeface="宋体" panose="02010600030101010101" pitchFamily="2" charset="-122"/>
                      </a:endParaRPr>
                    </a:p>
                  </a:txBody>
                  <a:tcPr marL="68583" marR="68583"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2956">
                <a:tc>
                  <a:txBody>
                    <a:bodyPr/>
                    <a:lstStyle/>
                    <a:p>
                      <a:pPr indent="269875" algn="just">
                        <a:spcAft>
                          <a:spcPts val="0"/>
                        </a:spcAft>
                      </a:pPr>
                      <a:r>
                        <a:rPr lang="en-US" sz="1400" kern="100" dirty="0">
                          <a:effectLst/>
                        </a:rPr>
                        <a:t>INTEGER   </a:t>
                      </a:r>
                      <a:endParaRPr lang="zh-CN" sz="1400" kern="100" dirty="0">
                        <a:effectLst/>
                        <a:latin typeface="Times New Roman" panose="02020603050405020304"/>
                        <a:ea typeface="宋体" panose="02010600030101010101" pitchFamily="2" charset="-122"/>
                      </a:endParaRPr>
                    </a:p>
                  </a:txBody>
                  <a:tcPr marL="68583" marR="68583"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9875" algn="just">
                        <a:spcAft>
                          <a:spcPts val="0"/>
                        </a:spcAft>
                      </a:pPr>
                      <a:r>
                        <a:rPr lang="zh-CN" sz="1400" kern="100" dirty="0">
                          <a:effectLst/>
                        </a:rPr>
                        <a:t>带符号整数，根据存入的数值的大小占据</a:t>
                      </a:r>
                      <a:r>
                        <a:rPr lang="en-US" sz="1400" kern="100" dirty="0">
                          <a:effectLst/>
                        </a:rPr>
                        <a:t>1,2,3,4,6</a:t>
                      </a:r>
                      <a:r>
                        <a:rPr lang="zh-CN" sz="1400" kern="100" dirty="0">
                          <a:effectLst/>
                        </a:rPr>
                        <a:t>或者</a:t>
                      </a:r>
                      <a:r>
                        <a:rPr lang="en-US" sz="1400" kern="100" dirty="0">
                          <a:effectLst/>
                        </a:rPr>
                        <a:t>8</a:t>
                      </a:r>
                      <a:r>
                        <a:rPr lang="zh-CN" sz="1400" kern="100" dirty="0">
                          <a:effectLst/>
                        </a:rPr>
                        <a:t>个字节</a:t>
                      </a:r>
                      <a:endParaRPr lang="zh-CN" sz="1400" kern="100" dirty="0">
                        <a:effectLst/>
                        <a:latin typeface="Times New Roman" panose="02020603050405020304"/>
                        <a:ea typeface="宋体" panose="02010600030101010101" pitchFamily="2" charset="-122"/>
                      </a:endParaRPr>
                    </a:p>
                  </a:txBody>
                  <a:tcPr marL="68583" marR="68583"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2956">
                <a:tc>
                  <a:txBody>
                    <a:bodyPr/>
                    <a:lstStyle/>
                    <a:p>
                      <a:pPr indent="269875" algn="just">
                        <a:spcAft>
                          <a:spcPts val="0"/>
                        </a:spcAft>
                      </a:pPr>
                      <a:r>
                        <a:rPr lang="en-US" sz="1400" kern="100" dirty="0">
                          <a:effectLst/>
                        </a:rPr>
                        <a:t>REAL</a:t>
                      </a:r>
                      <a:endParaRPr lang="zh-CN" sz="1400" kern="100" dirty="0">
                        <a:effectLst/>
                        <a:latin typeface="Times New Roman" panose="02020603050405020304"/>
                        <a:ea typeface="宋体" panose="02010600030101010101" pitchFamily="2" charset="-122"/>
                      </a:endParaRPr>
                    </a:p>
                  </a:txBody>
                  <a:tcPr marL="68583" marR="68583"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9875" algn="just">
                        <a:spcAft>
                          <a:spcPts val="0"/>
                        </a:spcAft>
                      </a:pPr>
                      <a:r>
                        <a:rPr lang="zh-CN" sz="1400" kern="100" dirty="0">
                          <a:effectLst/>
                        </a:rPr>
                        <a:t>浮点数，采用</a:t>
                      </a:r>
                      <a:r>
                        <a:rPr lang="en-US" sz="1400" kern="100" dirty="0">
                          <a:effectLst/>
                        </a:rPr>
                        <a:t>8byte</a:t>
                      </a:r>
                      <a:r>
                        <a:rPr lang="zh-CN" sz="1400" kern="100" dirty="0">
                          <a:effectLst/>
                        </a:rPr>
                        <a:t>（即双精度）的</a:t>
                      </a:r>
                      <a:r>
                        <a:rPr lang="en-US" sz="1400" kern="100" dirty="0">
                          <a:effectLst/>
                        </a:rPr>
                        <a:t>IEEE</a:t>
                      </a:r>
                      <a:r>
                        <a:rPr lang="zh-CN" sz="1400" kern="100" dirty="0">
                          <a:effectLst/>
                        </a:rPr>
                        <a:t>格式表示</a:t>
                      </a:r>
                      <a:endParaRPr lang="zh-CN" sz="1400" kern="100" dirty="0">
                        <a:effectLst/>
                        <a:latin typeface="Times New Roman" panose="02020603050405020304"/>
                        <a:ea typeface="宋体" panose="02010600030101010101" pitchFamily="2" charset="-122"/>
                      </a:endParaRPr>
                    </a:p>
                  </a:txBody>
                  <a:tcPr marL="68583" marR="68583"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6697">
                <a:tc>
                  <a:txBody>
                    <a:bodyPr/>
                    <a:lstStyle/>
                    <a:p>
                      <a:pPr indent="269875" algn="just">
                        <a:spcAft>
                          <a:spcPts val="0"/>
                        </a:spcAft>
                      </a:pPr>
                      <a:r>
                        <a:rPr lang="en-US" sz="1400" kern="100" dirty="0">
                          <a:effectLst/>
                        </a:rPr>
                        <a:t>TEXT   </a:t>
                      </a:r>
                      <a:endParaRPr lang="zh-CN" sz="1400" kern="100" dirty="0">
                        <a:effectLst/>
                        <a:latin typeface="Times New Roman" panose="02020603050405020304"/>
                        <a:ea typeface="宋体" panose="02010600030101010101" pitchFamily="2" charset="-122"/>
                      </a:endParaRPr>
                    </a:p>
                  </a:txBody>
                  <a:tcPr marL="68583" marR="68583"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9875" algn="just">
                        <a:spcAft>
                          <a:spcPts val="0"/>
                        </a:spcAft>
                      </a:pPr>
                      <a:r>
                        <a:rPr lang="zh-CN" sz="1400" kern="100" dirty="0">
                          <a:effectLst/>
                        </a:rPr>
                        <a:t>字符串文本，采用数据库的编码（</a:t>
                      </a:r>
                      <a:r>
                        <a:rPr lang="en-US" sz="1400" kern="100" dirty="0">
                          <a:effectLst/>
                        </a:rPr>
                        <a:t>UTF-8</a:t>
                      </a:r>
                      <a:r>
                        <a:rPr lang="zh-CN" sz="1400" kern="100" dirty="0">
                          <a:effectLst/>
                        </a:rPr>
                        <a:t>，</a:t>
                      </a:r>
                      <a:r>
                        <a:rPr lang="en-US" sz="1400" kern="100" dirty="0">
                          <a:effectLst/>
                        </a:rPr>
                        <a:t>UTF-16BE </a:t>
                      </a:r>
                      <a:r>
                        <a:rPr lang="zh-CN" sz="1400" kern="100" dirty="0">
                          <a:effectLst/>
                        </a:rPr>
                        <a:t>或者</a:t>
                      </a:r>
                      <a:r>
                        <a:rPr lang="en-US" sz="1400" kern="100" dirty="0">
                          <a:effectLst/>
                        </a:rPr>
                        <a:t>UTF-  16LE</a:t>
                      </a:r>
                      <a:r>
                        <a:rPr lang="zh-CN" sz="1400" kern="100" dirty="0">
                          <a:effectLst/>
                        </a:rPr>
                        <a:t>）</a:t>
                      </a:r>
                      <a:endParaRPr lang="zh-CN" sz="1400" kern="100" dirty="0">
                        <a:effectLst/>
                        <a:latin typeface="Times New Roman" panose="02020603050405020304"/>
                        <a:ea typeface="宋体" panose="02010600030101010101" pitchFamily="2" charset="-122"/>
                      </a:endParaRPr>
                    </a:p>
                  </a:txBody>
                  <a:tcPr marL="68583" marR="68583"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2956">
                <a:tc>
                  <a:txBody>
                    <a:bodyPr/>
                    <a:lstStyle/>
                    <a:p>
                      <a:pPr indent="269875" algn="just">
                        <a:spcAft>
                          <a:spcPts val="0"/>
                        </a:spcAft>
                      </a:pPr>
                      <a:r>
                        <a:rPr lang="en-US" sz="1400" kern="100">
                          <a:effectLst/>
                        </a:rPr>
                        <a:t>BLOB   </a:t>
                      </a:r>
                      <a:endParaRPr lang="zh-CN" sz="1400" kern="100">
                        <a:effectLst/>
                        <a:latin typeface="Times New Roman" panose="02020603050405020304"/>
                        <a:ea typeface="宋体" panose="02010600030101010101" pitchFamily="2" charset="-122"/>
                      </a:endParaRPr>
                    </a:p>
                  </a:txBody>
                  <a:tcPr marL="68583" marR="68583"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indent="269875" algn="just">
                        <a:spcAft>
                          <a:spcPts val="0"/>
                        </a:spcAft>
                      </a:pPr>
                      <a:r>
                        <a:rPr lang="zh-CN" sz="1400" kern="100" dirty="0">
                          <a:effectLst/>
                        </a:rPr>
                        <a:t>无类型，可用于保存二进制文件</a:t>
                      </a:r>
                      <a:endParaRPr lang="zh-CN" sz="1400" kern="100" dirty="0">
                        <a:effectLst/>
                        <a:latin typeface="Times New Roman" panose="02020603050405020304"/>
                        <a:ea typeface="宋体" panose="02010600030101010101" pitchFamily="2" charset="-122"/>
                      </a:endParaRPr>
                    </a:p>
                  </a:txBody>
                  <a:tcPr marL="68583" marR="68583"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Tree>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Box 7"/>
          <p:cNvSpPr txBox="1">
            <a:spLocks noChangeArrowheads="1"/>
          </p:cNvSpPr>
          <p:nvPr/>
        </p:nvSpPr>
        <p:spPr bwMode="auto">
          <a:xfrm>
            <a:off x="576263" y="1881188"/>
            <a:ext cx="8308975"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200" dirty="0">
                <a:solidFill>
                  <a:srgbClr val="002060"/>
                </a:solidFill>
                <a:latin typeface="+mn-lt"/>
                <a:ea typeface="楷体" panose="02010609060101010101" pitchFamily="49" charset="-122"/>
              </a:rPr>
              <a:t>1. </a:t>
            </a:r>
            <a:r>
              <a:rPr lang="en-US" altLang="zh-CN" sz="2200" b="1" dirty="0">
                <a:solidFill>
                  <a:srgbClr val="DAA600"/>
                </a:solidFill>
                <a:latin typeface="+mn-lt"/>
                <a:ea typeface="楷体" panose="02010609060101010101" pitchFamily="49" charset="-122"/>
              </a:rPr>
              <a:t>SQLite</a:t>
            </a:r>
            <a:r>
              <a:rPr lang="zh-CN" altLang="en-US" sz="2200" b="1" dirty="0">
                <a:solidFill>
                  <a:srgbClr val="DAA600"/>
                </a:solidFill>
                <a:latin typeface="+mn-lt"/>
                <a:ea typeface="楷体" panose="02010609060101010101" pitchFamily="49" charset="-122"/>
              </a:rPr>
              <a:t>时间</a:t>
            </a:r>
            <a:r>
              <a:rPr lang="en-US" altLang="zh-CN" sz="2200" b="1" dirty="0">
                <a:solidFill>
                  <a:srgbClr val="DAA600"/>
                </a:solidFill>
                <a:latin typeface="+mn-lt"/>
                <a:ea typeface="楷体" panose="02010609060101010101" pitchFamily="49" charset="-122"/>
              </a:rPr>
              <a:t>/</a:t>
            </a:r>
            <a:r>
              <a:rPr lang="zh-CN" altLang="en-US" sz="2200" b="1" dirty="0">
                <a:solidFill>
                  <a:srgbClr val="DAA600"/>
                </a:solidFill>
                <a:latin typeface="+mn-lt"/>
                <a:ea typeface="楷体" panose="02010609060101010101" pitchFamily="49" charset="-122"/>
              </a:rPr>
              <a:t>日期函数</a:t>
            </a:r>
            <a:r>
              <a:rPr lang="zh-CN" altLang="en-US" sz="2200" dirty="0">
                <a:solidFill>
                  <a:srgbClr val="DAA600"/>
                </a:solidFill>
                <a:latin typeface="+mn-lt"/>
                <a:ea typeface="楷体" panose="02010609060101010101" pitchFamily="49" charset="-122"/>
              </a:rPr>
              <a:t>：</a:t>
            </a:r>
            <a:endParaRPr lang="zh-CN" altLang="en-US" sz="2200" dirty="0">
              <a:solidFill>
                <a:srgbClr val="DAA600"/>
              </a:solidFill>
              <a:latin typeface="+mn-lt"/>
              <a:ea typeface="楷体" panose="02010609060101010101" pitchFamily="49" charset="-122"/>
            </a:endParaRPr>
          </a:p>
          <a:p>
            <a:pPr>
              <a:defRPr/>
            </a:pPr>
            <a:r>
              <a:rPr lang="zh-CN" altLang="en-US" sz="2200" dirty="0">
                <a:solidFill>
                  <a:srgbClr val="002060"/>
                </a:solidFill>
                <a:latin typeface="+mn-lt"/>
                <a:ea typeface="楷体" panose="02010609060101010101" pitchFamily="49" charset="-122"/>
              </a:rPr>
              <a:t></a:t>
            </a:r>
            <a:r>
              <a:rPr lang="en-US" altLang="zh-CN" sz="2200" dirty="0" err="1">
                <a:solidFill>
                  <a:srgbClr val="002060"/>
                </a:solidFill>
                <a:latin typeface="+mn-lt"/>
                <a:ea typeface="楷体" panose="02010609060101010101" pitchFamily="49" charset="-122"/>
              </a:rPr>
              <a:t>datetime</a:t>
            </a:r>
            <a:r>
              <a:rPr lang="en-US" altLang="zh-CN" sz="2200" dirty="0">
                <a:solidFill>
                  <a:srgbClr val="002060"/>
                </a:solidFill>
                <a:latin typeface="+mn-lt"/>
                <a:ea typeface="楷体" panose="02010609060101010101" pitchFamily="49" charset="-122"/>
              </a:rPr>
              <a:t>()</a:t>
            </a:r>
            <a:r>
              <a:rPr lang="zh-CN" altLang="en-US" sz="2200" dirty="0">
                <a:solidFill>
                  <a:srgbClr val="002060"/>
                </a:solidFill>
                <a:latin typeface="+mn-lt"/>
                <a:ea typeface="楷体" panose="02010609060101010101" pitchFamily="49" charset="-122"/>
              </a:rPr>
              <a:t>：产生日期和时间</a:t>
            </a:r>
            <a:endParaRPr lang="en-US" altLang="zh-CN" sz="2200" dirty="0">
              <a:solidFill>
                <a:srgbClr val="002060"/>
              </a:solidFill>
              <a:latin typeface="+mn-lt"/>
              <a:ea typeface="楷体" panose="02010609060101010101" pitchFamily="49" charset="-122"/>
            </a:endParaRPr>
          </a:p>
          <a:p>
            <a:pPr>
              <a:defRPr/>
            </a:pPr>
            <a:r>
              <a:rPr lang="en-US" altLang="zh-CN" sz="2200" dirty="0">
                <a:solidFill>
                  <a:srgbClr val="002060"/>
                </a:solidFill>
                <a:latin typeface="+mn-lt"/>
                <a:ea typeface="楷体" panose="02010609060101010101" pitchFamily="49" charset="-122"/>
              </a:rPr>
              <a:t>date()</a:t>
            </a:r>
            <a:r>
              <a:rPr lang="zh-CN" altLang="en-US" sz="2200" dirty="0">
                <a:solidFill>
                  <a:srgbClr val="002060"/>
                </a:solidFill>
                <a:latin typeface="+mn-lt"/>
                <a:ea typeface="楷体" panose="02010609060101010101" pitchFamily="49" charset="-122"/>
              </a:rPr>
              <a:t>：产生日期</a:t>
            </a:r>
            <a:endParaRPr lang="en-US" altLang="zh-CN" sz="2200" dirty="0">
              <a:solidFill>
                <a:srgbClr val="002060"/>
              </a:solidFill>
              <a:latin typeface="+mn-lt"/>
              <a:ea typeface="楷体" panose="02010609060101010101" pitchFamily="49" charset="-122"/>
            </a:endParaRPr>
          </a:p>
          <a:p>
            <a:pPr>
              <a:defRPr/>
            </a:pPr>
            <a:r>
              <a:rPr lang="en-US" altLang="zh-CN" sz="2200" dirty="0">
                <a:solidFill>
                  <a:srgbClr val="002060"/>
                </a:solidFill>
                <a:latin typeface="+mn-lt"/>
                <a:ea typeface="楷体" panose="02010609060101010101" pitchFamily="49" charset="-122"/>
              </a:rPr>
              <a:t>time()</a:t>
            </a:r>
            <a:r>
              <a:rPr lang="zh-CN" altLang="en-US" sz="2200" dirty="0">
                <a:solidFill>
                  <a:srgbClr val="002060"/>
                </a:solidFill>
                <a:latin typeface="+mn-lt"/>
                <a:ea typeface="楷体" panose="02010609060101010101" pitchFamily="49" charset="-122"/>
              </a:rPr>
              <a:t>：产生时间</a:t>
            </a:r>
            <a:endParaRPr lang="en-US" altLang="zh-CN" sz="2200" dirty="0">
              <a:solidFill>
                <a:srgbClr val="002060"/>
              </a:solidFill>
              <a:latin typeface="+mn-lt"/>
              <a:ea typeface="楷体" panose="02010609060101010101" pitchFamily="49" charset="-122"/>
            </a:endParaRPr>
          </a:p>
          <a:p>
            <a:pPr>
              <a:defRPr/>
            </a:pPr>
            <a:r>
              <a:rPr lang="en-US" altLang="zh-CN" sz="2200" dirty="0">
                <a:solidFill>
                  <a:srgbClr val="002060"/>
                </a:solidFill>
                <a:latin typeface="+mn-lt"/>
                <a:ea typeface="楷体" panose="02010609060101010101" pitchFamily="49" charset="-122"/>
              </a:rPr>
              <a:t>  </a:t>
            </a:r>
            <a:r>
              <a:rPr lang="zh-CN" altLang="en-US" sz="2200" dirty="0">
                <a:solidFill>
                  <a:srgbClr val="002060"/>
                </a:solidFill>
                <a:latin typeface="+mn-lt"/>
                <a:ea typeface="楷体" panose="02010609060101010101" pitchFamily="49" charset="-122"/>
              </a:rPr>
              <a:t> </a:t>
            </a:r>
            <a:r>
              <a:rPr lang="en-US" altLang="zh-CN" sz="2200" dirty="0" err="1">
                <a:solidFill>
                  <a:srgbClr val="002060"/>
                </a:solidFill>
                <a:latin typeface="+mn-lt"/>
                <a:ea typeface="楷体" panose="02010609060101010101" pitchFamily="49" charset="-122"/>
              </a:rPr>
              <a:t>strftime</a:t>
            </a:r>
            <a:r>
              <a:rPr lang="en-US" altLang="zh-CN" sz="2200" dirty="0">
                <a:solidFill>
                  <a:srgbClr val="002060"/>
                </a:solidFill>
                <a:latin typeface="+mn-lt"/>
                <a:ea typeface="楷体" panose="02010609060101010101" pitchFamily="49" charset="-122"/>
              </a:rPr>
              <a:t>()</a:t>
            </a:r>
            <a:r>
              <a:rPr lang="zh-CN" altLang="en-US" sz="2200" dirty="0">
                <a:solidFill>
                  <a:srgbClr val="002060"/>
                </a:solidFill>
                <a:latin typeface="+mn-lt"/>
                <a:ea typeface="楷体" panose="02010609060101010101" pitchFamily="49" charset="-122"/>
              </a:rPr>
              <a:t>：对以上三个函数产生的日期和时间进行格式化</a:t>
            </a:r>
            <a:endParaRPr lang="zh-CN" altLang="en-US" sz="2200" dirty="0">
              <a:solidFill>
                <a:srgbClr val="002060"/>
              </a:solidFill>
              <a:latin typeface="+mn-lt"/>
              <a:ea typeface="楷体" panose="02010609060101010101" pitchFamily="49" charset="-122"/>
            </a:endParaRPr>
          </a:p>
        </p:txBody>
      </p:sp>
      <p:sp>
        <p:nvSpPr>
          <p:cNvPr id="20483" name="TextBox 1"/>
          <p:cNvSpPr txBox="1">
            <a:spLocks noChangeArrowheads="1"/>
          </p:cNvSpPr>
          <p:nvPr/>
        </p:nvSpPr>
        <p:spPr bwMode="auto">
          <a:xfrm>
            <a:off x="1835150" y="1165225"/>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11.3.3  SQLite3</a:t>
            </a:r>
            <a:r>
              <a:rPr lang="zh-CN" altLang="en-US" sz="2800">
                <a:solidFill>
                  <a:srgbClr val="002060"/>
                </a:solidFill>
                <a:latin typeface="微软雅黑" panose="020B0503020204020204" pitchFamily="34" charset="-122"/>
                <a:ea typeface="微软雅黑" panose="020B0503020204020204" pitchFamily="34" charset="-122"/>
              </a:rPr>
              <a:t>的函数</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8" name="TextBox 7"/>
          <p:cNvSpPr txBox="1">
            <a:spLocks noChangeArrowheads="1"/>
          </p:cNvSpPr>
          <p:nvPr/>
        </p:nvSpPr>
        <p:spPr bwMode="auto">
          <a:xfrm>
            <a:off x="576263" y="3752850"/>
            <a:ext cx="830897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200" dirty="0">
                <a:solidFill>
                  <a:srgbClr val="002060"/>
                </a:solidFill>
                <a:latin typeface="+mn-lt"/>
                <a:ea typeface="楷体" panose="02010609060101010101" pitchFamily="49" charset="-122"/>
              </a:rPr>
              <a:t>2. </a:t>
            </a:r>
            <a:r>
              <a:rPr lang="en-US" altLang="zh-CN" sz="2200" b="1" dirty="0" err="1">
                <a:solidFill>
                  <a:srgbClr val="FFC000"/>
                </a:solidFill>
                <a:latin typeface="+mn-lt"/>
                <a:ea typeface="楷体" panose="02010609060101010101" pitchFamily="49" charset="-122"/>
              </a:rPr>
              <a:t>SQlite</a:t>
            </a:r>
            <a:r>
              <a:rPr lang="zh-CN" altLang="en-US" sz="2200" b="1" dirty="0">
                <a:solidFill>
                  <a:srgbClr val="FFC000"/>
                </a:solidFill>
                <a:latin typeface="+mn-lt"/>
                <a:ea typeface="楷体" panose="02010609060101010101" pitchFamily="49" charset="-122"/>
              </a:rPr>
              <a:t>算术函数</a:t>
            </a:r>
            <a:r>
              <a:rPr lang="zh-CN" altLang="en-US" sz="2200" dirty="0">
                <a:solidFill>
                  <a:schemeClr val="accent5">
                    <a:lumMod val="75000"/>
                  </a:schemeClr>
                </a:solidFill>
                <a:latin typeface="+mn-lt"/>
                <a:ea typeface="楷体" panose="02010609060101010101" pitchFamily="49" charset="-122"/>
              </a:rPr>
              <a:t>：</a:t>
            </a:r>
            <a:endParaRPr lang="zh-CN" altLang="en-US" sz="2200" dirty="0">
              <a:solidFill>
                <a:schemeClr val="accent5">
                  <a:lumMod val="75000"/>
                </a:schemeClr>
              </a:solidFill>
              <a:latin typeface="+mn-lt"/>
              <a:ea typeface="楷体" panose="02010609060101010101" pitchFamily="49" charset="-122"/>
            </a:endParaRPr>
          </a:p>
          <a:p>
            <a:pPr>
              <a:defRPr/>
            </a:pPr>
            <a:r>
              <a:rPr lang="zh-CN" altLang="en-US" sz="2200" dirty="0">
                <a:solidFill>
                  <a:srgbClr val="002060"/>
                </a:solidFill>
                <a:latin typeface="+mn-lt"/>
                <a:ea typeface="楷体" panose="02010609060101010101" pitchFamily="49" charset="-122"/>
              </a:rPr>
              <a:t></a:t>
            </a:r>
            <a:r>
              <a:rPr lang="en-US" altLang="zh-CN" sz="2200" dirty="0">
                <a:solidFill>
                  <a:srgbClr val="002060"/>
                </a:solidFill>
                <a:latin typeface="+mn-lt"/>
                <a:ea typeface="楷体" panose="02010609060101010101" pitchFamily="49" charset="-122"/>
              </a:rPr>
              <a:t>abs(X)</a:t>
            </a:r>
            <a:r>
              <a:rPr lang="zh-CN" altLang="en-US" sz="2200" dirty="0">
                <a:solidFill>
                  <a:srgbClr val="002060"/>
                </a:solidFill>
                <a:latin typeface="+mn-lt"/>
                <a:ea typeface="楷体" panose="02010609060101010101" pitchFamily="49" charset="-122"/>
              </a:rPr>
              <a:t>：返回绝对值</a:t>
            </a:r>
            <a:endParaRPr lang="zh-CN" altLang="en-US" sz="2200" dirty="0">
              <a:solidFill>
                <a:srgbClr val="002060"/>
              </a:solidFill>
              <a:latin typeface="+mn-lt"/>
              <a:ea typeface="楷体" panose="02010609060101010101" pitchFamily="49" charset="-122"/>
            </a:endParaRPr>
          </a:p>
          <a:p>
            <a:pPr>
              <a:defRPr/>
            </a:pPr>
            <a:r>
              <a:rPr lang="zh-CN" altLang="en-US" sz="2200" dirty="0">
                <a:solidFill>
                  <a:srgbClr val="002060"/>
                </a:solidFill>
                <a:latin typeface="+mn-lt"/>
                <a:ea typeface="楷体" panose="02010609060101010101" pitchFamily="49" charset="-122"/>
              </a:rPr>
              <a:t></a:t>
            </a:r>
            <a:r>
              <a:rPr lang="en-US" altLang="zh-CN" sz="2200" dirty="0">
                <a:solidFill>
                  <a:srgbClr val="002060"/>
                </a:solidFill>
                <a:latin typeface="+mn-lt"/>
                <a:ea typeface="楷体" panose="02010609060101010101" pitchFamily="49" charset="-122"/>
              </a:rPr>
              <a:t>max(X,Y[,...])</a:t>
            </a:r>
            <a:r>
              <a:rPr lang="zh-CN" altLang="en-US" sz="2200" dirty="0">
                <a:solidFill>
                  <a:srgbClr val="002060"/>
                </a:solidFill>
                <a:latin typeface="+mn-lt"/>
                <a:ea typeface="楷体" panose="02010609060101010101" pitchFamily="49" charset="-122"/>
              </a:rPr>
              <a:t>：返回最大值</a:t>
            </a:r>
            <a:endParaRPr lang="zh-CN" altLang="en-US" sz="2200" dirty="0">
              <a:solidFill>
                <a:srgbClr val="002060"/>
              </a:solidFill>
              <a:latin typeface="+mn-lt"/>
              <a:ea typeface="楷体" panose="02010609060101010101" pitchFamily="49" charset="-122"/>
            </a:endParaRPr>
          </a:p>
          <a:p>
            <a:pPr>
              <a:defRPr/>
            </a:pPr>
            <a:r>
              <a:rPr lang="zh-CN" altLang="en-US" sz="2200" dirty="0">
                <a:solidFill>
                  <a:srgbClr val="002060"/>
                </a:solidFill>
                <a:latin typeface="+mn-lt"/>
                <a:ea typeface="楷体" panose="02010609060101010101" pitchFamily="49" charset="-122"/>
              </a:rPr>
              <a:t></a:t>
            </a:r>
            <a:r>
              <a:rPr lang="en-US" altLang="zh-CN" sz="2200" dirty="0">
                <a:solidFill>
                  <a:srgbClr val="002060"/>
                </a:solidFill>
                <a:latin typeface="+mn-lt"/>
                <a:ea typeface="楷体" panose="02010609060101010101" pitchFamily="49" charset="-122"/>
              </a:rPr>
              <a:t>min(X,Y,[,...])</a:t>
            </a:r>
            <a:r>
              <a:rPr lang="zh-CN" altLang="en-US" sz="2200" dirty="0">
                <a:solidFill>
                  <a:srgbClr val="002060"/>
                </a:solidFill>
                <a:latin typeface="+mn-lt"/>
                <a:ea typeface="楷体" panose="02010609060101010101" pitchFamily="49" charset="-122"/>
              </a:rPr>
              <a:t>：返回最小值</a:t>
            </a:r>
            <a:endParaRPr lang="zh-CN" altLang="en-US" sz="2200" dirty="0">
              <a:solidFill>
                <a:srgbClr val="002060"/>
              </a:solidFill>
              <a:latin typeface="+mn-lt"/>
              <a:ea typeface="楷体" panose="02010609060101010101" pitchFamily="49" charset="-122"/>
            </a:endParaRPr>
          </a:p>
          <a:p>
            <a:pPr>
              <a:defRPr/>
            </a:pPr>
            <a:r>
              <a:rPr lang="zh-CN" altLang="en-US" sz="2200" dirty="0">
                <a:solidFill>
                  <a:srgbClr val="002060"/>
                </a:solidFill>
                <a:latin typeface="+mn-lt"/>
                <a:ea typeface="楷体" panose="02010609060101010101" pitchFamily="49" charset="-122"/>
              </a:rPr>
              <a:t></a:t>
            </a:r>
            <a:r>
              <a:rPr lang="en-US" altLang="zh-CN" sz="2200" dirty="0">
                <a:solidFill>
                  <a:srgbClr val="002060"/>
                </a:solidFill>
                <a:latin typeface="+mn-lt"/>
                <a:ea typeface="楷体" panose="02010609060101010101" pitchFamily="49" charset="-122"/>
              </a:rPr>
              <a:t>random(*)</a:t>
            </a:r>
            <a:r>
              <a:rPr lang="zh-CN" altLang="en-US" sz="2200" dirty="0">
                <a:solidFill>
                  <a:srgbClr val="002060"/>
                </a:solidFill>
                <a:latin typeface="+mn-lt"/>
                <a:ea typeface="楷体" panose="02010609060101010101" pitchFamily="49" charset="-122"/>
              </a:rPr>
              <a:t>：返回随机数</a:t>
            </a:r>
            <a:endParaRPr lang="zh-CN" altLang="en-US" sz="2200" dirty="0">
              <a:solidFill>
                <a:srgbClr val="002060"/>
              </a:solidFill>
              <a:latin typeface="+mn-lt"/>
              <a:ea typeface="楷体" panose="02010609060101010101" pitchFamily="49" charset="-122"/>
            </a:endParaRPr>
          </a:p>
          <a:p>
            <a:pPr>
              <a:defRPr/>
            </a:pPr>
            <a:r>
              <a:rPr lang="zh-CN" altLang="en-US" sz="2200" dirty="0">
                <a:solidFill>
                  <a:srgbClr val="002060"/>
                </a:solidFill>
                <a:latin typeface="+mn-lt"/>
                <a:ea typeface="楷体" panose="02010609060101010101" pitchFamily="49" charset="-122"/>
              </a:rPr>
              <a:t></a:t>
            </a:r>
            <a:r>
              <a:rPr lang="en-US" altLang="zh-CN" sz="2200" dirty="0">
                <a:solidFill>
                  <a:srgbClr val="002060"/>
                </a:solidFill>
                <a:latin typeface="+mn-lt"/>
                <a:ea typeface="楷体" panose="02010609060101010101" pitchFamily="49" charset="-122"/>
              </a:rPr>
              <a:t>round(X[,Y])</a:t>
            </a:r>
            <a:r>
              <a:rPr lang="zh-CN" altLang="en-US" sz="2200" dirty="0">
                <a:solidFill>
                  <a:srgbClr val="002060"/>
                </a:solidFill>
                <a:latin typeface="+mn-lt"/>
                <a:ea typeface="楷体" panose="02010609060101010101" pitchFamily="49" charset="-122"/>
              </a:rPr>
              <a:t>： 四舍五入</a:t>
            </a:r>
            <a:endParaRPr lang="zh-CN" altLang="en-US" sz="2200" dirty="0">
              <a:solidFill>
                <a:srgbClr val="002060"/>
              </a:solidFill>
              <a:latin typeface="+mn-lt"/>
              <a:ea typeface="楷体" panose="02010609060101010101" pitchFamily="49" charset="-122"/>
            </a:endParaRPr>
          </a:p>
        </p:txBody>
      </p:sp>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
          <p:cNvSpPr txBox="1">
            <a:spLocks noChangeArrowheads="1"/>
          </p:cNvSpPr>
          <p:nvPr/>
        </p:nvSpPr>
        <p:spPr bwMode="auto">
          <a:xfrm>
            <a:off x="1539875" y="765175"/>
            <a:ext cx="5545138"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600" dirty="0" smtClean="0">
                <a:solidFill>
                  <a:schemeClr val="accent2">
                    <a:lumMod val="50000"/>
                  </a:schemeClr>
                </a:solidFill>
                <a:latin typeface="微软雅黑" panose="020B0503020204020204" pitchFamily="34" charset="-122"/>
                <a:ea typeface="微软雅黑" panose="020B0503020204020204" pitchFamily="34" charset="-122"/>
              </a:rPr>
              <a:t>11.1  </a:t>
            </a:r>
            <a:r>
              <a:rPr lang="zh-CN" altLang="en-US" sz="3600" dirty="0" smtClean="0">
                <a:solidFill>
                  <a:schemeClr val="accent2">
                    <a:lumMod val="50000"/>
                  </a:schemeClr>
                </a:solidFill>
                <a:latin typeface="微软雅黑" panose="020B0503020204020204" pitchFamily="34" charset="-122"/>
                <a:ea typeface="微软雅黑" panose="020B0503020204020204" pitchFamily="34" charset="-122"/>
              </a:rPr>
              <a:t>数据库基础</a:t>
            </a:r>
            <a:endParaRPr lang="zh-CN" altLang="en-US" sz="3600" dirty="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6387" name="TextBox 6"/>
          <p:cNvSpPr txBox="1">
            <a:spLocks noChangeArrowheads="1"/>
          </p:cNvSpPr>
          <p:nvPr/>
        </p:nvSpPr>
        <p:spPr bwMode="auto">
          <a:xfrm>
            <a:off x="1260475" y="2276475"/>
            <a:ext cx="3052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E46C0A"/>
              </a:buClr>
              <a:buFont typeface="Wingdings" panose="05000000000000000000" pitchFamily="2" charset="2"/>
              <a:buChar char="u"/>
              <a:defRPr/>
            </a:pPr>
            <a:r>
              <a:rPr lang="zh-CN" altLang="en-US" sz="2400" smtClean="0">
                <a:solidFill>
                  <a:schemeClr val="accent2">
                    <a:lumMod val="50000"/>
                  </a:schemeClr>
                </a:solidFill>
                <a:latin typeface="微软雅黑" panose="020B0503020204020204" pitchFamily="34" charset="-122"/>
                <a:ea typeface="微软雅黑" panose="020B0503020204020204" pitchFamily="34" charset="-122"/>
              </a:rPr>
              <a:t> 数据库</a:t>
            </a:r>
            <a:r>
              <a:rPr lang="en-US" altLang="zh-CN" sz="2400" smtClean="0">
                <a:solidFill>
                  <a:schemeClr val="accent2">
                    <a:lumMod val="50000"/>
                  </a:schemeClr>
                </a:solidFill>
                <a:latin typeface="微软雅黑" panose="020B0503020204020204" pitchFamily="34" charset="-122"/>
                <a:ea typeface="微软雅黑" panose="020B0503020204020204" pitchFamily="34" charset="-122"/>
              </a:rPr>
              <a:t>(Database)</a:t>
            </a:r>
            <a:endParaRPr lang="zh-CN" altLang="en-US" sz="240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6388" name="TextBox 7"/>
          <p:cNvSpPr txBox="1">
            <a:spLocks noChangeArrowheads="1"/>
          </p:cNvSpPr>
          <p:nvPr/>
        </p:nvSpPr>
        <p:spPr bwMode="auto">
          <a:xfrm>
            <a:off x="1260475" y="2755900"/>
            <a:ext cx="75628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数据库是数据的集合，数据库能将大量数据按照一定的方式组织并存储起来，方便的进行管理和维护。</a:t>
            </a:r>
            <a:endParaRPr lang="en-US" altLang="zh-CN" sz="2400" dirty="0" smtClean="0">
              <a:solidFill>
                <a:schemeClr val="accent2">
                  <a:lumMod val="50000"/>
                </a:schemeClr>
              </a:solidFill>
              <a:latin typeface="楷体" panose="02010609060101010101" pitchFamily="49" charset="-122"/>
              <a:ea typeface="楷体" panose="02010609060101010101" pitchFamily="49" charset="-122"/>
            </a:endParaRPr>
          </a:p>
        </p:txBody>
      </p:sp>
      <p:sp>
        <p:nvSpPr>
          <p:cNvPr id="16389" name="TextBox 8"/>
          <p:cNvSpPr txBox="1">
            <a:spLocks noChangeArrowheads="1"/>
          </p:cNvSpPr>
          <p:nvPr/>
        </p:nvSpPr>
        <p:spPr bwMode="auto">
          <a:xfrm>
            <a:off x="1260475" y="3716338"/>
            <a:ext cx="2403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E46C0A"/>
              </a:buClr>
              <a:buFont typeface="Wingdings" panose="05000000000000000000" pitchFamily="2" charset="2"/>
              <a:buChar char="u"/>
              <a:defRPr/>
            </a:pPr>
            <a:r>
              <a:rPr lang="zh-CN" altLang="en-US" sz="2400" smtClean="0">
                <a:solidFill>
                  <a:schemeClr val="accent2">
                    <a:lumMod val="50000"/>
                  </a:schemeClr>
                </a:solidFill>
                <a:latin typeface="微软雅黑" panose="020B0503020204020204" pitchFamily="34" charset="-122"/>
                <a:ea typeface="微软雅黑" panose="020B0503020204020204" pitchFamily="34" charset="-122"/>
              </a:rPr>
              <a:t> 数据库的特征</a:t>
            </a:r>
            <a:endParaRPr lang="zh-CN" altLang="en-US" sz="240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6390" name="TextBox 9"/>
          <p:cNvSpPr txBox="1">
            <a:spLocks noChangeArrowheads="1"/>
          </p:cNvSpPr>
          <p:nvPr/>
        </p:nvSpPr>
        <p:spPr bwMode="auto">
          <a:xfrm>
            <a:off x="1331913" y="4173538"/>
            <a:ext cx="7564437"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Char char="•"/>
              <a:defRPr/>
            </a:pPr>
            <a:r>
              <a:rPr lang="en-US" altLang="zh-CN" sz="2000" dirty="0" smtClean="0">
                <a:solidFill>
                  <a:schemeClr val="accent2">
                    <a:lumMod val="50000"/>
                  </a:schemeClr>
                </a:solidFill>
                <a:latin typeface="楷体" panose="02010609060101010101" pitchFamily="49" charset="-122"/>
                <a:ea typeface="楷体" panose="02010609060101010101" pitchFamily="49" charset="-122"/>
              </a:rPr>
              <a:t>  </a:t>
            </a:r>
            <a:r>
              <a:rPr lang="zh-CN" altLang="zh-CN" sz="2200" dirty="0" smtClean="0">
                <a:solidFill>
                  <a:schemeClr val="accent2">
                    <a:lumMod val="50000"/>
                  </a:schemeClr>
                </a:solidFill>
                <a:latin typeface="楷体" panose="02010609060101010101" pitchFamily="49" charset="-122"/>
                <a:ea typeface="楷体" panose="02010609060101010101" pitchFamily="49" charset="-122"/>
              </a:rPr>
              <a:t>以一定的方式组织、存储数据</a:t>
            </a:r>
            <a:endParaRPr lang="zh-CN" altLang="zh-CN" sz="22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buFontTx/>
              <a:buChar char="•"/>
              <a:defRPr/>
            </a:pPr>
            <a:r>
              <a:rPr lang="zh-CN" altLang="zh-CN" sz="2200" dirty="0" smtClean="0">
                <a:solidFill>
                  <a:schemeClr val="accent2">
                    <a:lumMod val="50000"/>
                  </a:schemeClr>
                </a:solidFill>
                <a:latin typeface="楷体" panose="02010609060101010101" pitchFamily="49" charset="-122"/>
                <a:ea typeface="楷体" panose="02010609060101010101" pitchFamily="49" charset="-122"/>
              </a:rPr>
              <a:t>能为多个</a:t>
            </a:r>
            <a:r>
              <a:rPr lang="zh-CN" altLang="zh-CN" sz="2400" dirty="0" smtClean="0">
                <a:solidFill>
                  <a:schemeClr val="accent2">
                    <a:lumMod val="50000"/>
                  </a:schemeClr>
                </a:solidFill>
                <a:latin typeface="楷体" panose="02010609060101010101" pitchFamily="49" charset="-122"/>
                <a:ea typeface="楷体" panose="02010609060101010101" pitchFamily="49" charset="-122"/>
              </a:rPr>
              <a:t>用户</a:t>
            </a:r>
            <a:r>
              <a:rPr lang="zh-CN" altLang="zh-CN" sz="2200" dirty="0" smtClean="0">
                <a:solidFill>
                  <a:schemeClr val="accent2">
                    <a:lumMod val="50000"/>
                  </a:schemeClr>
                </a:solidFill>
                <a:latin typeface="楷体" panose="02010609060101010101" pitchFamily="49" charset="-122"/>
                <a:ea typeface="楷体" panose="02010609060101010101" pitchFamily="49" charset="-122"/>
              </a:rPr>
              <a:t>共享</a:t>
            </a:r>
            <a:endParaRPr lang="zh-CN" altLang="zh-CN" sz="22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buFontTx/>
              <a:buChar char="•"/>
              <a:defRPr/>
            </a:pPr>
            <a:r>
              <a:rPr lang="zh-CN" altLang="zh-CN" sz="2200" dirty="0" smtClean="0">
                <a:solidFill>
                  <a:schemeClr val="accent2">
                    <a:lumMod val="50000"/>
                  </a:schemeClr>
                </a:solidFill>
                <a:latin typeface="楷体" panose="02010609060101010101" pitchFamily="49" charset="-122"/>
                <a:ea typeface="楷体" panose="02010609060101010101" pitchFamily="49" charset="-122"/>
              </a:rPr>
              <a:t>具有尽可能少的冗余代码</a:t>
            </a:r>
            <a:endParaRPr lang="zh-CN" altLang="zh-CN" sz="22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buFontTx/>
              <a:buChar char="•"/>
              <a:defRPr/>
            </a:pPr>
            <a:r>
              <a:rPr lang="zh-CN" altLang="zh-CN" sz="2200" dirty="0" smtClean="0">
                <a:solidFill>
                  <a:schemeClr val="accent2">
                    <a:lumMod val="50000"/>
                  </a:schemeClr>
                </a:solidFill>
                <a:latin typeface="楷体" panose="02010609060101010101" pitchFamily="49" charset="-122"/>
                <a:ea typeface="楷体" panose="02010609060101010101" pitchFamily="49" charset="-122"/>
              </a:rPr>
              <a:t>与程序彼此独立</a:t>
            </a:r>
            <a:endParaRPr lang="zh-CN" altLang="en-US" sz="2200" dirty="0" smtClean="0">
              <a:solidFill>
                <a:schemeClr val="accent2">
                  <a:lumMod val="50000"/>
                </a:schemeClr>
              </a:solidFill>
              <a:latin typeface="楷体" panose="02010609060101010101" pitchFamily="49" charset="-122"/>
              <a:ea typeface="楷体" panose="02010609060101010101" pitchFamily="49" charset="-122"/>
            </a:endParaRPr>
          </a:p>
        </p:txBody>
      </p:sp>
      <p:sp>
        <p:nvSpPr>
          <p:cNvPr id="16391" name="TextBox 1"/>
          <p:cNvSpPr txBox="1">
            <a:spLocks noChangeArrowheads="1"/>
          </p:cNvSpPr>
          <p:nvPr/>
        </p:nvSpPr>
        <p:spPr bwMode="auto">
          <a:xfrm>
            <a:off x="1554163" y="1628775"/>
            <a:ext cx="55451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800" dirty="0" smtClean="0">
                <a:solidFill>
                  <a:schemeClr val="accent2">
                    <a:lumMod val="50000"/>
                  </a:schemeClr>
                </a:solidFill>
                <a:latin typeface="微软雅黑" panose="020B0503020204020204" pitchFamily="34" charset="-122"/>
                <a:ea typeface="微软雅黑" panose="020B0503020204020204" pitchFamily="34" charset="-122"/>
              </a:rPr>
              <a:t>11.1.1</a:t>
            </a:r>
            <a:r>
              <a:rPr lang="zh-CN" altLang="en-US" sz="2800" dirty="0" smtClean="0">
                <a:solidFill>
                  <a:schemeClr val="accent2">
                    <a:lumMod val="50000"/>
                  </a:schemeClr>
                </a:solidFill>
                <a:latin typeface="微软雅黑" panose="020B0503020204020204" pitchFamily="34" charset="-122"/>
                <a:ea typeface="微软雅黑" panose="020B0503020204020204" pitchFamily="34" charset="-122"/>
              </a:rPr>
              <a:t>  数据库基本概念</a:t>
            </a:r>
            <a:endParaRPr lang="zh-CN" altLang="en-US" sz="2800" dirty="0" smtClean="0">
              <a:solidFill>
                <a:schemeClr val="accent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7"/>
          <p:cNvSpPr txBox="1">
            <a:spLocks noChangeArrowheads="1"/>
          </p:cNvSpPr>
          <p:nvPr/>
        </p:nvSpPr>
        <p:spPr bwMode="auto">
          <a:xfrm>
            <a:off x="576263" y="1962150"/>
            <a:ext cx="8308975"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200" dirty="0" smtClean="0">
                <a:solidFill>
                  <a:srgbClr val="E46C0A"/>
                </a:solidFill>
                <a:latin typeface="+mn-lt"/>
                <a:ea typeface="楷体" panose="02010609060101010101" pitchFamily="49" charset="-122"/>
              </a:rPr>
              <a:t>3. SQLite</a:t>
            </a:r>
            <a:r>
              <a:rPr lang="zh-CN" altLang="en-US" sz="2200" dirty="0" smtClean="0">
                <a:solidFill>
                  <a:srgbClr val="E46C0A"/>
                </a:solidFill>
                <a:latin typeface="+mn-lt"/>
                <a:ea typeface="楷体" panose="02010609060101010101" pitchFamily="49" charset="-122"/>
              </a:rPr>
              <a:t>字符串处理函数</a:t>
            </a:r>
            <a:endParaRPr lang="en-US" altLang="zh-CN" sz="2200" dirty="0" smtClean="0">
              <a:solidFill>
                <a:srgbClr val="E46C0A"/>
              </a:solidFill>
              <a:latin typeface="+mn-lt"/>
              <a:ea typeface="楷体" panose="02010609060101010101" pitchFamily="49" charset="-122"/>
            </a:endParaRPr>
          </a:p>
          <a:p>
            <a:pPr eaLnBrk="1" hangingPunct="1">
              <a:defRPr/>
            </a:pPr>
            <a:r>
              <a:rPr lang="zh-CN" altLang="en-US" sz="2200" dirty="0" smtClean="0">
                <a:solidFill>
                  <a:srgbClr val="FFFFFF"/>
                </a:solidFill>
                <a:latin typeface="+mn-lt"/>
                <a:ea typeface="楷体" panose="02010609060101010101" pitchFamily="49" charset="-122"/>
              </a:rPr>
              <a:t></a:t>
            </a:r>
            <a:r>
              <a:rPr lang="en-US" altLang="zh-CN" sz="2200" dirty="0" smtClean="0">
                <a:solidFill>
                  <a:srgbClr val="002060"/>
                </a:solidFill>
                <a:latin typeface="+mn-lt"/>
                <a:ea typeface="楷体" panose="02010609060101010101" pitchFamily="49" charset="-122"/>
              </a:rPr>
              <a:t>length(x) </a:t>
            </a:r>
            <a:r>
              <a:rPr lang="zh-CN" altLang="en-US" sz="2200" dirty="0" smtClean="0">
                <a:solidFill>
                  <a:srgbClr val="002060"/>
                </a:solidFill>
                <a:latin typeface="+mn-lt"/>
                <a:ea typeface="楷体" panose="02010609060101010101" pitchFamily="49" charset="-122"/>
              </a:rPr>
              <a:t>：返回字符串字符个数</a:t>
            </a:r>
            <a:endParaRPr lang="zh-CN" altLang="en-US" sz="2200" dirty="0" smtClean="0">
              <a:solidFill>
                <a:srgbClr val="002060"/>
              </a:solidFill>
              <a:latin typeface="+mn-lt"/>
              <a:ea typeface="楷体" panose="02010609060101010101" pitchFamily="49" charset="-122"/>
            </a:endParaRPr>
          </a:p>
          <a:p>
            <a:pPr eaLnBrk="1" hangingPunct="1">
              <a:defRPr/>
            </a:pPr>
            <a:r>
              <a:rPr lang="zh-CN" altLang="en-US" sz="2200" dirty="0" smtClean="0">
                <a:solidFill>
                  <a:srgbClr val="002060"/>
                </a:solidFill>
                <a:latin typeface="+mn-lt"/>
                <a:ea typeface="楷体" panose="02010609060101010101" pitchFamily="49" charset="-122"/>
              </a:rPr>
              <a:t></a:t>
            </a:r>
            <a:r>
              <a:rPr lang="en-US" altLang="zh-CN" sz="2200" dirty="0" smtClean="0">
                <a:solidFill>
                  <a:srgbClr val="002060"/>
                </a:solidFill>
                <a:latin typeface="+mn-lt"/>
                <a:ea typeface="楷体" panose="02010609060101010101" pitchFamily="49" charset="-122"/>
              </a:rPr>
              <a:t>lower(x) </a:t>
            </a:r>
            <a:r>
              <a:rPr lang="zh-CN" altLang="en-US" sz="2200" dirty="0" smtClean="0">
                <a:solidFill>
                  <a:srgbClr val="002060"/>
                </a:solidFill>
                <a:latin typeface="+mn-lt"/>
                <a:ea typeface="楷体" panose="02010609060101010101" pitchFamily="49" charset="-122"/>
              </a:rPr>
              <a:t>：大写转小写</a:t>
            </a:r>
            <a:endParaRPr lang="zh-CN" altLang="en-US" sz="2200" dirty="0" smtClean="0">
              <a:solidFill>
                <a:srgbClr val="002060"/>
              </a:solidFill>
              <a:latin typeface="+mn-lt"/>
              <a:ea typeface="楷体" panose="02010609060101010101" pitchFamily="49" charset="-122"/>
            </a:endParaRPr>
          </a:p>
          <a:p>
            <a:pPr eaLnBrk="1" hangingPunct="1">
              <a:defRPr/>
            </a:pPr>
            <a:r>
              <a:rPr lang="zh-CN" altLang="en-US" sz="2200" dirty="0" smtClean="0">
                <a:solidFill>
                  <a:srgbClr val="002060"/>
                </a:solidFill>
                <a:latin typeface="+mn-lt"/>
                <a:ea typeface="楷体" panose="02010609060101010101" pitchFamily="49" charset="-122"/>
              </a:rPr>
              <a:t></a:t>
            </a:r>
            <a:r>
              <a:rPr lang="en-US" altLang="zh-CN" sz="2200" dirty="0" smtClean="0">
                <a:solidFill>
                  <a:srgbClr val="002060"/>
                </a:solidFill>
                <a:latin typeface="+mn-lt"/>
                <a:ea typeface="楷体" panose="02010609060101010101" pitchFamily="49" charset="-122"/>
              </a:rPr>
              <a:t>upper(x)</a:t>
            </a:r>
            <a:r>
              <a:rPr lang="zh-CN" altLang="en-US" sz="2200" dirty="0" smtClean="0">
                <a:solidFill>
                  <a:srgbClr val="002060"/>
                </a:solidFill>
                <a:latin typeface="+mn-lt"/>
                <a:ea typeface="楷体" panose="02010609060101010101" pitchFamily="49" charset="-122"/>
              </a:rPr>
              <a:t>：小写转大写</a:t>
            </a:r>
            <a:endParaRPr lang="zh-CN" altLang="en-US" sz="2200" dirty="0" smtClean="0">
              <a:solidFill>
                <a:srgbClr val="002060"/>
              </a:solidFill>
              <a:latin typeface="+mn-lt"/>
              <a:ea typeface="楷体" panose="02010609060101010101" pitchFamily="49" charset="-122"/>
            </a:endParaRPr>
          </a:p>
          <a:p>
            <a:pPr eaLnBrk="1" hangingPunct="1">
              <a:defRPr/>
            </a:pPr>
            <a:r>
              <a:rPr lang="zh-CN" altLang="en-US" sz="2200" dirty="0" smtClean="0">
                <a:solidFill>
                  <a:srgbClr val="002060"/>
                </a:solidFill>
                <a:latin typeface="+mn-lt"/>
                <a:ea typeface="楷体" panose="02010609060101010101" pitchFamily="49" charset="-122"/>
              </a:rPr>
              <a:t></a:t>
            </a:r>
            <a:r>
              <a:rPr lang="en-US" altLang="zh-CN" sz="2200" dirty="0" err="1" smtClean="0">
                <a:solidFill>
                  <a:srgbClr val="002060"/>
                </a:solidFill>
                <a:latin typeface="+mn-lt"/>
                <a:ea typeface="楷体" panose="02010609060101010101" pitchFamily="49" charset="-122"/>
              </a:rPr>
              <a:t>substr</a:t>
            </a:r>
            <a:r>
              <a:rPr lang="en-US" altLang="zh-CN" sz="2200" dirty="0" smtClean="0">
                <a:solidFill>
                  <a:srgbClr val="002060"/>
                </a:solidFill>
                <a:latin typeface="+mn-lt"/>
                <a:ea typeface="楷体" panose="02010609060101010101" pitchFamily="49" charset="-122"/>
              </a:rPr>
              <a:t>(</a:t>
            </a:r>
            <a:r>
              <a:rPr lang="en-US" altLang="zh-CN" sz="2200" dirty="0" err="1" smtClean="0">
                <a:solidFill>
                  <a:srgbClr val="002060"/>
                </a:solidFill>
                <a:latin typeface="+mn-lt"/>
                <a:ea typeface="楷体" panose="02010609060101010101" pitchFamily="49" charset="-122"/>
              </a:rPr>
              <a:t>x,y,Z</a:t>
            </a:r>
            <a:r>
              <a:rPr lang="en-US" altLang="zh-CN" sz="2200" dirty="0" smtClean="0">
                <a:solidFill>
                  <a:srgbClr val="002060"/>
                </a:solidFill>
                <a:latin typeface="+mn-lt"/>
                <a:ea typeface="楷体" panose="02010609060101010101" pitchFamily="49" charset="-122"/>
              </a:rPr>
              <a:t>)</a:t>
            </a:r>
            <a:r>
              <a:rPr lang="zh-CN" altLang="en-US" sz="2200" dirty="0" smtClean="0">
                <a:solidFill>
                  <a:srgbClr val="002060"/>
                </a:solidFill>
                <a:latin typeface="+mn-lt"/>
                <a:ea typeface="楷体" panose="02010609060101010101" pitchFamily="49" charset="-122"/>
              </a:rPr>
              <a:t>：截取子串</a:t>
            </a:r>
            <a:endParaRPr lang="zh-CN" altLang="en-US" sz="2200" dirty="0" smtClean="0">
              <a:solidFill>
                <a:srgbClr val="002060"/>
              </a:solidFill>
              <a:latin typeface="+mn-lt"/>
              <a:ea typeface="楷体" panose="02010609060101010101" pitchFamily="49" charset="-122"/>
            </a:endParaRPr>
          </a:p>
          <a:p>
            <a:pPr eaLnBrk="1" hangingPunct="1">
              <a:defRPr/>
            </a:pPr>
            <a:r>
              <a:rPr lang="zh-CN" altLang="en-US" sz="2200" dirty="0" smtClean="0">
                <a:solidFill>
                  <a:srgbClr val="002060"/>
                </a:solidFill>
                <a:latin typeface="+mn-lt"/>
                <a:ea typeface="楷体" panose="02010609060101010101" pitchFamily="49" charset="-122"/>
              </a:rPr>
              <a:t></a:t>
            </a:r>
            <a:r>
              <a:rPr lang="en-US" altLang="zh-CN" sz="2200" dirty="0" smtClean="0">
                <a:solidFill>
                  <a:srgbClr val="002060"/>
                </a:solidFill>
                <a:latin typeface="+mn-lt"/>
                <a:ea typeface="楷体" panose="02010609060101010101" pitchFamily="49" charset="-122"/>
              </a:rPr>
              <a:t>like(A,B)</a:t>
            </a:r>
            <a:r>
              <a:rPr lang="zh-CN" altLang="en-US" sz="2200" dirty="0" smtClean="0">
                <a:solidFill>
                  <a:srgbClr val="002060"/>
                </a:solidFill>
                <a:latin typeface="+mn-lt"/>
                <a:ea typeface="楷体" panose="02010609060101010101" pitchFamily="49" charset="-122"/>
              </a:rPr>
              <a:t>：确定给定的字符串与指定的模式是否匹配</a:t>
            </a:r>
            <a:endParaRPr lang="zh-CN" altLang="en-US" sz="2200" dirty="0" smtClean="0">
              <a:solidFill>
                <a:srgbClr val="002060"/>
              </a:solidFill>
              <a:latin typeface="+mn-lt"/>
              <a:ea typeface="楷体" panose="02010609060101010101" pitchFamily="49" charset="-122"/>
            </a:endParaRPr>
          </a:p>
        </p:txBody>
      </p:sp>
      <p:sp>
        <p:nvSpPr>
          <p:cNvPr id="21507" name="TextBox 1"/>
          <p:cNvSpPr txBox="1">
            <a:spLocks noChangeArrowheads="1"/>
          </p:cNvSpPr>
          <p:nvPr/>
        </p:nvSpPr>
        <p:spPr bwMode="auto">
          <a:xfrm>
            <a:off x="1692275" y="1246188"/>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11.3.3  SQLite3</a:t>
            </a:r>
            <a:r>
              <a:rPr lang="zh-CN" altLang="en-US" sz="2800">
                <a:solidFill>
                  <a:srgbClr val="002060"/>
                </a:solidFill>
                <a:latin typeface="微软雅黑" panose="020B0503020204020204" pitchFamily="34" charset="-122"/>
                <a:ea typeface="微软雅黑" panose="020B0503020204020204" pitchFamily="34" charset="-122"/>
              </a:rPr>
              <a:t>的函数</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34820" name="TextBox 7"/>
          <p:cNvSpPr txBox="1">
            <a:spLocks noChangeArrowheads="1"/>
          </p:cNvSpPr>
          <p:nvPr/>
        </p:nvSpPr>
        <p:spPr bwMode="auto">
          <a:xfrm>
            <a:off x="576263" y="4265613"/>
            <a:ext cx="83089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200" dirty="0" smtClean="0">
                <a:solidFill>
                  <a:srgbClr val="E46C0A"/>
                </a:solidFill>
                <a:latin typeface="+mn-lt"/>
                <a:ea typeface="楷体" panose="02010609060101010101" pitchFamily="49" charset="-122"/>
              </a:rPr>
              <a:t>4.</a:t>
            </a:r>
            <a:r>
              <a:rPr lang="zh-CN" altLang="en-US" sz="2200" dirty="0" smtClean="0">
                <a:solidFill>
                  <a:srgbClr val="E46C0A"/>
                </a:solidFill>
                <a:latin typeface="+mn-lt"/>
                <a:ea typeface="楷体" panose="02010609060101010101" pitchFamily="49" charset="-122"/>
              </a:rPr>
              <a:t>其它函数：</a:t>
            </a:r>
            <a:endParaRPr lang="zh-CN" altLang="en-US" sz="2200" dirty="0" smtClean="0">
              <a:solidFill>
                <a:srgbClr val="E46C0A"/>
              </a:solidFill>
              <a:latin typeface="+mn-lt"/>
              <a:ea typeface="楷体" panose="02010609060101010101" pitchFamily="49" charset="-122"/>
            </a:endParaRPr>
          </a:p>
          <a:p>
            <a:pPr eaLnBrk="1" hangingPunct="1">
              <a:defRPr/>
            </a:pPr>
            <a:r>
              <a:rPr lang="zh-CN" altLang="en-US" sz="2200" dirty="0" smtClean="0">
                <a:solidFill>
                  <a:srgbClr val="002060"/>
                </a:solidFill>
                <a:latin typeface="+mn-lt"/>
                <a:ea typeface="楷体" panose="02010609060101010101" pitchFamily="49" charset="-122"/>
              </a:rPr>
              <a:t></a:t>
            </a:r>
            <a:r>
              <a:rPr lang="en-US" altLang="zh-CN" sz="2200" dirty="0" err="1" smtClean="0">
                <a:solidFill>
                  <a:srgbClr val="002060"/>
                </a:solidFill>
                <a:latin typeface="+mn-lt"/>
                <a:ea typeface="楷体" panose="02010609060101010101" pitchFamily="49" charset="-122"/>
              </a:rPr>
              <a:t>typeof</a:t>
            </a:r>
            <a:r>
              <a:rPr lang="en-US" altLang="zh-CN" sz="2200" dirty="0" smtClean="0">
                <a:solidFill>
                  <a:srgbClr val="002060"/>
                </a:solidFill>
                <a:latin typeface="+mn-lt"/>
                <a:ea typeface="楷体" panose="02010609060101010101" pitchFamily="49" charset="-122"/>
              </a:rPr>
              <a:t>(x)</a:t>
            </a:r>
            <a:r>
              <a:rPr lang="zh-CN" altLang="en-US" sz="2200" dirty="0" smtClean="0">
                <a:solidFill>
                  <a:srgbClr val="002060"/>
                </a:solidFill>
                <a:latin typeface="+mn-lt"/>
                <a:ea typeface="楷体" panose="02010609060101010101" pitchFamily="49" charset="-122"/>
              </a:rPr>
              <a:t>：返回数据的类型</a:t>
            </a:r>
            <a:endParaRPr lang="zh-CN" altLang="en-US" sz="2200" dirty="0" smtClean="0">
              <a:solidFill>
                <a:srgbClr val="002060"/>
              </a:solidFill>
              <a:latin typeface="+mn-lt"/>
              <a:ea typeface="楷体" panose="02010609060101010101" pitchFamily="49" charset="-122"/>
            </a:endParaRPr>
          </a:p>
          <a:p>
            <a:pPr eaLnBrk="1" hangingPunct="1">
              <a:defRPr/>
            </a:pPr>
            <a:r>
              <a:rPr lang="zh-CN" altLang="en-US" sz="2200" dirty="0" smtClean="0">
                <a:solidFill>
                  <a:srgbClr val="002060"/>
                </a:solidFill>
                <a:latin typeface="+mn-lt"/>
                <a:ea typeface="楷体" panose="02010609060101010101" pitchFamily="49" charset="-122"/>
              </a:rPr>
              <a:t></a:t>
            </a:r>
            <a:r>
              <a:rPr lang="en-US" altLang="zh-CN" sz="2200" dirty="0" err="1" smtClean="0">
                <a:solidFill>
                  <a:srgbClr val="002060"/>
                </a:solidFill>
                <a:latin typeface="+mn-lt"/>
                <a:ea typeface="楷体" panose="02010609060101010101" pitchFamily="49" charset="-122"/>
              </a:rPr>
              <a:t>last_insert_rowid</a:t>
            </a:r>
            <a:r>
              <a:rPr lang="en-US" altLang="zh-CN" sz="2200" dirty="0" smtClean="0">
                <a:solidFill>
                  <a:srgbClr val="002060"/>
                </a:solidFill>
                <a:latin typeface="+mn-lt"/>
                <a:ea typeface="楷体" panose="02010609060101010101" pitchFamily="49" charset="-122"/>
              </a:rPr>
              <a:t>()</a:t>
            </a:r>
            <a:r>
              <a:rPr lang="zh-CN" altLang="en-US" sz="2200" dirty="0" smtClean="0">
                <a:solidFill>
                  <a:srgbClr val="002060"/>
                </a:solidFill>
                <a:latin typeface="+mn-lt"/>
                <a:ea typeface="楷体" panose="02010609060101010101" pitchFamily="49" charset="-122"/>
              </a:rPr>
              <a:t>：返回最后插入的数据的</a:t>
            </a:r>
            <a:r>
              <a:rPr lang="en-US" altLang="zh-CN" sz="2200" dirty="0" smtClean="0">
                <a:solidFill>
                  <a:srgbClr val="002060"/>
                </a:solidFill>
                <a:latin typeface="+mn-lt"/>
                <a:ea typeface="楷体" panose="02010609060101010101" pitchFamily="49" charset="-122"/>
              </a:rPr>
              <a:t>ID</a:t>
            </a:r>
            <a:endParaRPr lang="en-US" altLang="zh-CN" sz="2200" dirty="0" smtClean="0">
              <a:solidFill>
                <a:srgbClr val="002060"/>
              </a:solidFill>
              <a:latin typeface="+mn-lt"/>
              <a:ea typeface="楷体" panose="02010609060101010101" pitchFamily="49" charset="-122"/>
            </a:endParaRPr>
          </a:p>
        </p:txBody>
      </p:sp>
    </p:spTree>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7"/>
          <p:cNvSpPr txBox="1">
            <a:spLocks noChangeArrowheads="1"/>
          </p:cNvSpPr>
          <p:nvPr/>
        </p:nvSpPr>
        <p:spPr bwMode="auto">
          <a:xfrm>
            <a:off x="576263" y="1954213"/>
            <a:ext cx="83089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200">
                <a:solidFill>
                  <a:srgbClr val="002060"/>
                </a:solidFill>
                <a:latin typeface="楷体" panose="02010609060101010101" pitchFamily="49" charset="-122"/>
                <a:ea typeface="楷体" panose="02010609060101010101" pitchFamily="49" charset="-122"/>
              </a:rPr>
              <a:t>Python</a:t>
            </a:r>
            <a:r>
              <a:rPr lang="zh-CN" altLang="en-US" sz="2200">
                <a:solidFill>
                  <a:srgbClr val="002060"/>
                </a:solidFill>
                <a:latin typeface="楷体" panose="02010609060101010101" pitchFamily="49" charset="-122"/>
                <a:ea typeface="楷体" panose="02010609060101010101" pitchFamily="49" charset="-122"/>
              </a:rPr>
              <a:t>标准模块</a:t>
            </a:r>
            <a:r>
              <a:rPr lang="en-US" altLang="zh-CN" sz="2200">
                <a:solidFill>
                  <a:srgbClr val="002060"/>
                </a:solidFill>
                <a:latin typeface="楷体" panose="02010609060101010101" pitchFamily="49" charset="-122"/>
                <a:ea typeface="楷体" panose="02010609060101010101" pitchFamily="49" charset="-122"/>
              </a:rPr>
              <a:t>sqlite3</a:t>
            </a:r>
            <a:r>
              <a:rPr lang="zh-CN" altLang="en-US" sz="2200">
                <a:solidFill>
                  <a:srgbClr val="002060"/>
                </a:solidFill>
                <a:latin typeface="楷体" panose="02010609060101010101" pitchFamily="49" charset="-122"/>
                <a:ea typeface="楷体" panose="02010609060101010101" pitchFamily="49" charset="-122"/>
              </a:rPr>
              <a:t>使用</a:t>
            </a:r>
            <a:r>
              <a:rPr lang="en-US" altLang="zh-CN" sz="2200">
                <a:solidFill>
                  <a:srgbClr val="002060"/>
                </a:solidFill>
                <a:latin typeface="楷体" panose="02010609060101010101" pitchFamily="49" charset="-122"/>
                <a:ea typeface="楷体" panose="02010609060101010101" pitchFamily="49" charset="-122"/>
              </a:rPr>
              <a:t>C</a:t>
            </a:r>
            <a:r>
              <a:rPr lang="zh-CN" altLang="en-US" sz="2200">
                <a:solidFill>
                  <a:srgbClr val="002060"/>
                </a:solidFill>
                <a:latin typeface="楷体" panose="02010609060101010101" pitchFamily="49" charset="-122"/>
                <a:ea typeface="楷体" panose="02010609060101010101" pitchFamily="49" charset="-122"/>
              </a:rPr>
              <a:t>语言实现，提供访问和操作数据库</a:t>
            </a:r>
            <a:r>
              <a:rPr lang="en-US" altLang="zh-CN" sz="2200">
                <a:solidFill>
                  <a:srgbClr val="002060"/>
                </a:solidFill>
                <a:latin typeface="楷体" panose="02010609060101010101" pitchFamily="49" charset="-122"/>
                <a:ea typeface="楷体" panose="02010609060101010101" pitchFamily="49" charset="-122"/>
              </a:rPr>
              <a:t>SQLite</a:t>
            </a:r>
            <a:r>
              <a:rPr lang="zh-CN" altLang="en-US" sz="2200">
                <a:solidFill>
                  <a:srgbClr val="002060"/>
                </a:solidFill>
                <a:latin typeface="楷体" panose="02010609060101010101" pitchFamily="49" charset="-122"/>
                <a:ea typeface="楷体" panose="02010609060101010101" pitchFamily="49" charset="-122"/>
              </a:rPr>
              <a:t>的各种功能。</a:t>
            </a:r>
            <a:r>
              <a:rPr lang="en-US" altLang="zh-CN" sz="2200">
                <a:solidFill>
                  <a:srgbClr val="002060"/>
                </a:solidFill>
                <a:latin typeface="楷体" panose="02010609060101010101" pitchFamily="49" charset="-122"/>
                <a:ea typeface="楷体" panose="02010609060101010101" pitchFamily="49" charset="-122"/>
              </a:rPr>
              <a:t>Sqlite3</a:t>
            </a:r>
            <a:r>
              <a:rPr lang="zh-CN" altLang="en-US" sz="2200">
                <a:solidFill>
                  <a:srgbClr val="002060"/>
                </a:solidFill>
                <a:latin typeface="楷体" panose="02010609060101010101" pitchFamily="49" charset="-122"/>
                <a:ea typeface="楷体" panose="02010609060101010101" pitchFamily="49" charset="-122"/>
              </a:rPr>
              <a:t>模块主要包括下列常量、函数和对象：</a:t>
            </a:r>
            <a:endParaRPr lang="zh-CN" altLang="en-US" sz="2200">
              <a:solidFill>
                <a:srgbClr val="002060"/>
              </a:solidFill>
              <a:latin typeface="楷体" panose="02010609060101010101" pitchFamily="49" charset="-122"/>
              <a:ea typeface="楷体" panose="02010609060101010101" pitchFamily="49" charset="-122"/>
            </a:endParaRPr>
          </a:p>
        </p:txBody>
      </p:sp>
      <p:sp>
        <p:nvSpPr>
          <p:cNvPr id="22531" name="TextBox 1"/>
          <p:cNvSpPr txBox="1">
            <a:spLocks noChangeArrowheads="1"/>
          </p:cNvSpPr>
          <p:nvPr/>
        </p:nvSpPr>
        <p:spPr bwMode="auto">
          <a:xfrm>
            <a:off x="1465263" y="1271588"/>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11.3.4  SQLite3</a:t>
            </a:r>
            <a:r>
              <a:rPr lang="zh-CN" altLang="en-US" sz="2800">
                <a:solidFill>
                  <a:srgbClr val="002060"/>
                </a:solidFill>
                <a:latin typeface="微软雅黑" panose="020B0503020204020204" pitchFamily="34" charset="-122"/>
                <a:ea typeface="微软雅黑" panose="020B0503020204020204" pitchFamily="34" charset="-122"/>
              </a:rPr>
              <a:t>的模块</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8" name="TextBox 7"/>
          <p:cNvSpPr txBox="1">
            <a:spLocks noChangeArrowheads="1"/>
          </p:cNvSpPr>
          <p:nvPr/>
        </p:nvSpPr>
        <p:spPr bwMode="auto">
          <a:xfrm>
            <a:off x="576263" y="2962275"/>
            <a:ext cx="8308975"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200" b="1" dirty="0">
                <a:solidFill>
                  <a:srgbClr val="FFC000"/>
                </a:solidFill>
                <a:latin typeface="+mn-lt"/>
                <a:ea typeface="楷体" panose="02010609060101010101" pitchFamily="49" charset="-122"/>
              </a:rPr>
              <a:t>Sqlite3.Version</a:t>
            </a:r>
            <a:r>
              <a:rPr lang="zh-CN" altLang="en-US" sz="2200" b="1" dirty="0">
                <a:solidFill>
                  <a:srgbClr val="FFC000"/>
                </a:solidFill>
                <a:latin typeface="+mn-lt"/>
                <a:ea typeface="楷体" panose="02010609060101010101" pitchFamily="49" charset="-122"/>
              </a:rPr>
              <a:t>：</a:t>
            </a:r>
            <a:r>
              <a:rPr lang="zh-CN" altLang="en-US" sz="2200" dirty="0">
                <a:solidFill>
                  <a:srgbClr val="002060"/>
                </a:solidFill>
                <a:latin typeface="+mn-lt"/>
                <a:ea typeface="楷体" panose="02010609060101010101" pitchFamily="49" charset="-122"/>
              </a:rPr>
              <a:t>常量，版本号。</a:t>
            </a:r>
            <a:endParaRPr lang="zh-CN" altLang="en-US" sz="2200" dirty="0">
              <a:solidFill>
                <a:srgbClr val="002060"/>
              </a:solidFill>
              <a:latin typeface="+mn-lt"/>
              <a:ea typeface="楷体" panose="02010609060101010101" pitchFamily="49" charset="-122"/>
            </a:endParaRPr>
          </a:p>
          <a:p>
            <a:pPr>
              <a:defRPr/>
            </a:pPr>
            <a:r>
              <a:rPr lang="en-US" altLang="zh-CN" sz="2200" b="1" dirty="0">
                <a:solidFill>
                  <a:srgbClr val="FFC000"/>
                </a:solidFill>
                <a:latin typeface="+mn-lt"/>
                <a:ea typeface="楷体" panose="02010609060101010101" pitchFamily="49" charset="-122"/>
              </a:rPr>
              <a:t>Sqlite3.Connect</a:t>
            </a:r>
            <a:r>
              <a:rPr lang="zh-CN" altLang="en-US" sz="2200" b="1" dirty="0">
                <a:solidFill>
                  <a:srgbClr val="FFC000"/>
                </a:solidFill>
                <a:latin typeface="+mn-lt"/>
                <a:ea typeface="楷体" panose="02010609060101010101" pitchFamily="49" charset="-122"/>
              </a:rPr>
              <a:t>（</a:t>
            </a:r>
            <a:r>
              <a:rPr lang="en-US" altLang="zh-CN" sz="2200" b="1" dirty="0">
                <a:solidFill>
                  <a:srgbClr val="FFC000"/>
                </a:solidFill>
                <a:latin typeface="+mn-lt"/>
                <a:ea typeface="楷体" panose="02010609060101010101" pitchFamily="49" charset="-122"/>
              </a:rPr>
              <a:t>database</a:t>
            </a:r>
            <a:r>
              <a:rPr lang="zh-CN" altLang="en-US" sz="2200" b="1" dirty="0">
                <a:solidFill>
                  <a:srgbClr val="FFC000"/>
                </a:solidFill>
                <a:latin typeface="+mn-lt"/>
                <a:ea typeface="楷体" panose="02010609060101010101" pitchFamily="49" charset="-122"/>
              </a:rPr>
              <a:t>）：</a:t>
            </a:r>
            <a:r>
              <a:rPr lang="zh-CN" altLang="en-US" sz="2200" dirty="0">
                <a:solidFill>
                  <a:srgbClr val="002060"/>
                </a:solidFill>
                <a:latin typeface="+mn-lt"/>
                <a:ea typeface="楷体" panose="02010609060101010101" pitchFamily="49" charset="-122"/>
              </a:rPr>
              <a:t>函数，链接到数据库，返回</a:t>
            </a:r>
            <a:r>
              <a:rPr lang="en-US" altLang="zh-CN" sz="2200" dirty="0">
                <a:solidFill>
                  <a:srgbClr val="002060"/>
                </a:solidFill>
                <a:latin typeface="+mn-lt"/>
                <a:ea typeface="楷体" panose="02010609060101010101" pitchFamily="49" charset="-122"/>
              </a:rPr>
              <a:t>Connect</a:t>
            </a:r>
            <a:r>
              <a:rPr lang="zh-CN" altLang="en-US" sz="2200" dirty="0">
                <a:solidFill>
                  <a:srgbClr val="002060"/>
                </a:solidFill>
                <a:latin typeface="+mn-lt"/>
                <a:ea typeface="楷体" panose="02010609060101010101" pitchFamily="49" charset="-122"/>
              </a:rPr>
              <a:t>对象。</a:t>
            </a:r>
            <a:endParaRPr lang="zh-CN" altLang="en-US" sz="2200" dirty="0">
              <a:solidFill>
                <a:srgbClr val="002060"/>
              </a:solidFill>
              <a:latin typeface="+mn-lt"/>
              <a:ea typeface="楷体" panose="02010609060101010101" pitchFamily="49" charset="-122"/>
            </a:endParaRPr>
          </a:p>
          <a:p>
            <a:pPr>
              <a:defRPr/>
            </a:pPr>
            <a:r>
              <a:rPr lang="en-US" altLang="zh-CN" sz="2200" b="1" dirty="0">
                <a:solidFill>
                  <a:srgbClr val="FFC000"/>
                </a:solidFill>
                <a:latin typeface="+mn-lt"/>
                <a:ea typeface="楷体" panose="02010609060101010101" pitchFamily="49" charset="-122"/>
              </a:rPr>
              <a:t>Sqlite3.Connect</a:t>
            </a:r>
            <a:r>
              <a:rPr lang="zh-CN" altLang="en-US" sz="2200" b="1" dirty="0">
                <a:solidFill>
                  <a:srgbClr val="FFC000"/>
                </a:solidFill>
                <a:latin typeface="+mn-lt"/>
                <a:ea typeface="楷体" panose="02010609060101010101" pitchFamily="49" charset="-122"/>
              </a:rPr>
              <a:t>：</a:t>
            </a:r>
            <a:r>
              <a:rPr lang="zh-CN" altLang="en-US" sz="2200" dirty="0">
                <a:solidFill>
                  <a:srgbClr val="002060"/>
                </a:solidFill>
                <a:latin typeface="+mn-lt"/>
                <a:ea typeface="楷体" panose="02010609060101010101" pitchFamily="49" charset="-122"/>
              </a:rPr>
              <a:t>数据库连接对象。</a:t>
            </a:r>
            <a:endParaRPr lang="zh-CN" altLang="en-US" sz="2200" dirty="0">
              <a:solidFill>
                <a:srgbClr val="002060"/>
              </a:solidFill>
              <a:latin typeface="+mn-lt"/>
              <a:ea typeface="楷体" panose="02010609060101010101" pitchFamily="49" charset="-122"/>
            </a:endParaRPr>
          </a:p>
          <a:p>
            <a:pPr>
              <a:defRPr/>
            </a:pPr>
            <a:r>
              <a:rPr lang="en-US" altLang="zh-CN" sz="2200" b="1" dirty="0">
                <a:solidFill>
                  <a:srgbClr val="FFC000"/>
                </a:solidFill>
                <a:latin typeface="+mn-lt"/>
                <a:ea typeface="楷体" panose="02010609060101010101" pitchFamily="49" charset="-122"/>
              </a:rPr>
              <a:t>Sqlite3.Cursor</a:t>
            </a:r>
            <a:r>
              <a:rPr lang="zh-CN" altLang="en-US" sz="2200" b="1" dirty="0">
                <a:solidFill>
                  <a:srgbClr val="FFC000"/>
                </a:solidFill>
                <a:latin typeface="+mn-lt"/>
                <a:ea typeface="楷体" panose="02010609060101010101" pitchFamily="49" charset="-122"/>
              </a:rPr>
              <a:t>：</a:t>
            </a:r>
            <a:r>
              <a:rPr lang="zh-CN" altLang="en-US" sz="2200" dirty="0">
                <a:solidFill>
                  <a:srgbClr val="002060"/>
                </a:solidFill>
                <a:latin typeface="+mn-lt"/>
                <a:ea typeface="楷体" panose="02010609060101010101" pitchFamily="49" charset="-122"/>
              </a:rPr>
              <a:t>游标对象。</a:t>
            </a:r>
            <a:endParaRPr lang="zh-CN" altLang="en-US" sz="2200" dirty="0">
              <a:solidFill>
                <a:srgbClr val="002060"/>
              </a:solidFill>
              <a:latin typeface="+mn-lt"/>
              <a:ea typeface="楷体" panose="02010609060101010101" pitchFamily="49" charset="-122"/>
            </a:endParaRPr>
          </a:p>
          <a:p>
            <a:pPr>
              <a:defRPr/>
            </a:pPr>
            <a:r>
              <a:rPr lang="en-US" altLang="zh-CN" sz="2200" b="1" dirty="0">
                <a:solidFill>
                  <a:srgbClr val="FFC000"/>
                </a:solidFill>
                <a:latin typeface="+mn-lt"/>
                <a:ea typeface="楷体" panose="02010609060101010101" pitchFamily="49" charset="-122"/>
              </a:rPr>
              <a:t>Sqlite3.Row</a:t>
            </a:r>
            <a:r>
              <a:rPr lang="zh-CN" altLang="en-US" sz="2200" b="1" dirty="0">
                <a:solidFill>
                  <a:srgbClr val="FFC000"/>
                </a:solidFill>
                <a:latin typeface="+mn-lt"/>
                <a:ea typeface="楷体" panose="02010609060101010101" pitchFamily="49" charset="-122"/>
              </a:rPr>
              <a:t>：</a:t>
            </a:r>
            <a:r>
              <a:rPr lang="zh-CN" altLang="en-US" sz="2200" dirty="0">
                <a:solidFill>
                  <a:srgbClr val="002060"/>
                </a:solidFill>
                <a:latin typeface="+mn-lt"/>
                <a:ea typeface="楷体" panose="02010609060101010101" pitchFamily="49" charset="-122"/>
              </a:rPr>
              <a:t>行对象。</a:t>
            </a:r>
            <a:endParaRPr lang="zh-CN" altLang="en-US" sz="2200" dirty="0">
              <a:solidFill>
                <a:srgbClr val="002060"/>
              </a:solidFill>
              <a:latin typeface="+mn-lt"/>
              <a:ea typeface="楷体" panose="02010609060101010101" pitchFamily="49" charset="-122"/>
            </a:endParaRPr>
          </a:p>
        </p:txBody>
      </p:sp>
    </p:spTree>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1547813" y="1052513"/>
            <a:ext cx="813593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3200">
                <a:solidFill>
                  <a:srgbClr val="002060"/>
                </a:solidFill>
                <a:latin typeface="微软雅黑" panose="020B0503020204020204" pitchFamily="34" charset="-122"/>
                <a:ea typeface="微软雅黑" panose="020B0503020204020204" pitchFamily="34" charset="-122"/>
              </a:rPr>
              <a:t>11.4 Python</a:t>
            </a:r>
            <a:r>
              <a:rPr lang="zh-CN" altLang="en-US" sz="3200">
                <a:solidFill>
                  <a:srgbClr val="002060"/>
                </a:solidFill>
                <a:latin typeface="微软雅黑" panose="020B0503020204020204" pitchFamily="34" charset="-122"/>
                <a:ea typeface="微软雅黑" panose="020B0503020204020204" pitchFamily="34" charset="-122"/>
              </a:rPr>
              <a:t>的</a:t>
            </a:r>
            <a:r>
              <a:rPr lang="en-US" altLang="zh-CN" sz="3200">
                <a:solidFill>
                  <a:srgbClr val="002060"/>
                </a:solidFill>
                <a:latin typeface="微软雅黑" panose="020B0503020204020204" pitchFamily="34" charset="-122"/>
                <a:ea typeface="微软雅黑" panose="020B0503020204020204" pitchFamily="34" charset="-122"/>
              </a:rPr>
              <a:t>SQLite3</a:t>
            </a:r>
            <a:r>
              <a:rPr lang="zh-CN" altLang="en-US" sz="3200">
                <a:solidFill>
                  <a:srgbClr val="002060"/>
                </a:solidFill>
                <a:latin typeface="微软雅黑" panose="020B0503020204020204" pitchFamily="34" charset="-122"/>
                <a:ea typeface="微软雅黑" panose="020B0503020204020204" pitchFamily="34" charset="-122"/>
              </a:rPr>
              <a:t>数据库编程</a:t>
            </a:r>
            <a:endParaRPr lang="zh-CN" altLang="en-US" sz="3200">
              <a:solidFill>
                <a:srgbClr val="002060"/>
              </a:solidFill>
              <a:latin typeface="微软雅黑" panose="020B0503020204020204" pitchFamily="34" charset="-122"/>
              <a:ea typeface="微软雅黑" panose="020B0503020204020204" pitchFamily="34" charset="-122"/>
            </a:endParaRPr>
          </a:p>
        </p:txBody>
      </p:sp>
      <p:sp>
        <p:nvSpPr>
          <p:cNvPr id="23555" name="TextBox 7"/>
          <p:cNvSpPr txBox="1">
            <a:spLocks noChangeArrowheads="1"/>
          </p:cNvSpPr>
          <p:nvPr/>
        </p:nvSpPr>
        <p:spPr bwMode="auto">
          <a:xfrm>
            <a:off x="822325" y="2055813"/>
            <a:ext cx="7310438"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a:solidFill>
                  <a:srgbClr val="002060"/>
                </a:solidFill>
                <a:latin typeface="楷体" panose="02010609060101010101" pitchFamily="49" charset="-122"/>
                <a:ea typeface="楷体" panose="02010609060101010101" pitchFamily="49" charset="-122"/>
              </a:rPr>
              <a:t>Python2.5</a:t>
            </a:r>
            <a:r>
              <a:rPr lang="zh-CN" altLang="en-US">
                <a:solidFill>
                  <a:srgbClr val="002060"/>
                </a:solidFill>
                <a:latin typeface="楷体" panose="02010609060101010101" pitchFamily="49" charset="-122"/>
                <a:ea typeface="楷体" panose="02010609060101010101" pitchFamily="49" charset="-122"/>
              </a:rPr>
              <a:t>版本以上就内置了</a:t>
            </a:r>
            <a:r>
              <a:rPr lang="en-US" altLang="zh-CN">
                <a:solidFill>
                  <a:srgbClr val="002060"/>
                </a:solidFill>
                <a:latin typeface="楷体" panose="02010609060101010101" pitchFamily="49" charset="-122"/>
                <a:ea typeface="楷体" panose="02010609060101010101" pitchFamily="49" charset="-122"/>
              </a:rPr>
              <a:t>SQLite3</a:t>
            </a:r>
            <a:r>
              <a:rPr lang="zh-CN" altLang="en-US">
                <a:solidFill>
                  <a:srgbClr val="002060"/>
                </a:solidFill>
                <a:latin typeface="楷体" panose="02010609060101010101" pitchFamily="49" charset="-122"/>
                <a:ea typeface="楷体" panose="02010609060101010101" pitchFamily="49" charset="-122"/>
              </a:rPr>
              <a:t>，所以，在</a:t>
            </a:r>
            <a:r>
              <a:rPr lang="en-US" altLang="zh-CN">
                <a:solidFill>
                  <a:srgbClr val="002060"/>
                </a:solidFill>
                <a:latin typeface="楷体" panose="02010609060101010101" pitchFamily="49" charset="-122"/>
                <a:ea typeface="楷体" panose="02010609060101010101" pitchFamily="49" charset="-122"/>
              </a:rPr>
              <a:t>Python</a:t>
            </a:r>
            <a:r>
              <a:rPr lang="zh-CN" altLang="en-US">
                <a:solidFill>
                  <a:srgbClr val="002060"/>
                </a:solidFill>
                <a:latin typeface="楷体" panose="02010609060101010101" pitchFamily="49" charset="-122"/>
                <a:ea typeface="楷体" panose="02010609060101010101" pitchFamily="49" charset="-122"/>
              </a:rPr>
              <a:t>中使用</a:t>
            </a:r>
            <a:r>
              <a:rPr lang="en-US" altLang="zh-CN">
                <a:solidFill>
                  <a:srgbClr val="002060"/>
                </a:solidFill>
                <a:latin typeface="楷体" panose="02010609060101010101" pitchFamily="49" charset="-122"/>
                <a:ea typeface="楷体" panose="02010609060101010101" pitchFamily="49" charset="-122"/>
              </a:rPr>
              <a:t>SQLite</a:t>
            </a:r>
            <a:r>
              <a:rPr lang="zh-CN" altLang="en-US">
                <a:solidFill>
                  <a:srgbClr val="002060"/>
                </a:solidFill>
                <a:latin typeface="楷体" panose="02010609060101010101" pitchFamily="49" charset="-122"/>
                <a:ea typeface="楷体" panose="02010609060101010101" pitchFamily="49" charset="-122"/>
              </a:rPr>
              <a:t>，不需要安装任何东西，直接使用。</a:t>
            </a:r>
            <a:r>
              <a:rPr lang="en-US" altLang="zh-CN">
                <a:solidFill>
                  <a:srgbClr val="002060"/>
                </a:solidFill>
                <a:latin typeface="楷体" panose="02010609060101010101" pitchFamily="49" charset="-122"/>
                <a:ea typeface="楷体" panose="02010609060101010101" pitchFamily="49" charset="-122"/>
              </a:rPr>
              <a:t>SQLite3</a:t>
            </a:r>
            <a:r>
              <a:rPr lang="zh-CN" altLang="en-US">
                <a:solidFill>
                  <a:srgbClr val="002060"/>
                </a:solidFill>
                <a:latin typeface="楷体" panose="02010609060101010101" pitchFamily="49" charset="-122"/>
                <a:ea typeface="楷体" panose="02010609060101010101" pitchFamily="49" charset="-122"/>
              </a:rPr>
              <a:t>数据库使用</a:t>
            </a:r>
            <a:r>
              <a:rPr lang="en-US" altLang="zh-CN">
                <a:solidFill>
                  <a:srgbClr val="002060"/>
                </a:solidFill>
                <a:latin typeface="楷体" panose="02010609060101010101" pitchFamily="49" charset="-122"/>
                <a:ea typeface="楷体" panose="02010609060101010101" pitchFamily="49" charset="-122"/>
              </a:rPr>
              <a:t>SQL</a:t>
            </a:r>
            <a:r>
              <a:rPr lang="zh-CN" altLang="en-US">
                <a:solidFill>
                  <a:srgbClr val="002060"/>
                </a:solidFill>
                <a:latin typeface="楷体" panose="02010609060101010101" pitchFamily="49" charset="-122"/>
                <a:ea typeface="楷体" panose="02010609060101010101" pitchFamily="49" charset="-122"/>
              </a:rPr>
              <a:t>语言。</a:t>
            </a:r>
            <a:r>
              <a:rPr lang="en-US" altLang="zh-CN">
                <a:solidFill>
                  <a:srgbClr val="002060"/>
                </a:solidFill>
                <a:latin typeface="楷体" panose="02010609060101010101" pitchFamily="49" charset="-122"/>
                <a:ea typeface="楷体" panose="02010609060101010101" pitchFamily="49" charset="-122"/>
              </a:rPr>
              <a:t>SQLite</a:t>
            </a:r>
            <a:r>
              <a:rPr lang="zh-CN" altLang="en-US">
                <a:solidFill>
                  <a:srgbClr val="002060"/>
                </a:solidFill>
                <a:latin typeface="楷体" panose="02010609060101010101" pitchFamily="49" charset="-122"/>
                <a:ea typeface="楷体" panose="02010609060101010101" pitchFamily="49" charset="-122"/>
              </a:rPr>
              <a:t>作为后端数据库，可以制作有数据存储需求的工具。</a:t>
            </a:r>
            <a:r>
              <a:rPr lang="en-US" altLang="zh-CN">
                <a:solidFill>
                  <a:srgbClr val="002060"/>
                </a:solidFill>
                <a:latin typeface="楷体" panose="02010609060101010101" pitchFamily="49" charset="-122"/>
                <a:ea typeface="楷体" panose="02010609060101010101" pitchFamily="49" charset="-122"/>
              </a:rPr>
              <a:t>Python</a:t>
            </a:r>
            <a:r>
              <a:rPr lang="zh-CN" altLang="en-US">
                <a:solidFill>
                  <a:srgbClr val="002060"/>
                </a:solidFill>
                <a:latin typeface="楷体" panose="02010609060101010101" pitchFamily="49" charset="-122"/>
                <a:ea typeface="楷体" panose="02010609060101010101" pitchFamily="49" charset="-122"/>
              </a:rPr>
              <a:t>标准库中的</a:t>
            </a:r>
            <a:r>
              <a:rPr lang="en-US" altLang="zh-CN">
                <a:solidFill>
                  <a:srgbClr val="002060"/>
                </a:solidFill>
                <a:latin typeface="楷体" panose="02010609060101010101" pitchFamily="49" charset="-122"/>
                <a:ea typeface="楷体" panose="02010609060101010101" pitchFamily="49" charset="-122"/>
              </a:rPr>
              <a:t>SQLite3</a:t>
            </a:r>
            <a:r>
              <a:rPr lang="zh-CN" altLang="en-US">
                <a:solidFill>
                  <a:srgbClr val="002060"/>
                </a:solidFill>
                <a:latin typeface="楷体" panose="02010609060101010101" pitchFamily="49" charset="-122"/>
                <a:ea typeface="楷体" panose="02010609060101010101" pitchFamily="49" charset="-122"/>
              </a:rPr>
              <a:t>提供该数据库的接口。</a:t>
            </a:r>
            <a:endParaRPr lang="zh-CN" altLang="en-US">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7"/>
          <p:cNvSpPr txBox="1">
            <a:spLocks noChangeArrowheads="1"/>
          </p:cNvSpPr>
          <p:nvPr/>
        </p:nvSpPr>
        <p:spPr bwMode="auto">
          <a:xfrm>
            <a:off x="576263" y="1341438"/>
            <a:ext cx="830897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200">
                <a:solidFill>
                  <a:srgbClr val="002060"/>
                </a:solidFill>
                <a:latin typeface="楷体" panose="02010609060101010101" pitchFamily="49" charset="-122"/>
                <a:ea typeface="楷体" panose="02010609060101010101" pitchFamily="49" charset="-122"/>
              </a:rPr>
              <a:t>Python</a:t>
            </a:r>
            <a:r>
              <a:rPr lang="zh-CN" altLang="en-US" sz="2200">
                <a:solidFill>
                  <a:srgbClr val="002060"/>
                </a:solidFill>
                <a:latin typeface="楷体" panose="02010609060101010101" pitchFamily="49" charset="-122"/>
                <a:ea typeface="楷体" panose="02010609060101010101" pitchFamily="49" charset="-122"/>
              </a:rPr>
              <a:t>的数据库模块有统一的接口标准，所以数据库操作都有统一的模式，操作数据库</a:t>
            </a:r>
            <a:r>
              <a:rPr lang="en-US" altLang="zh-CN" sz="2200">
                <a:solidFill>
                  <a:srgbClr val="002060"/>
                </a:solidFill>
                <a:latin typeface="楷体" panose="02010609060101010101" pitchFamily="49" charset="-122"/>
                <a:ea typeface="楷体" panose="02010609060101010101" pitchFamily="49" charset="-122"/>
              </a:rPr>
              <a:t>SQLite3 </a:t>
            </a:r>
            <a:r>
              <a:rPr lang="zh-CN" altLang="en-US" sz="2200">
                <a:solidFill>
                  <a:srgbClr val="002060"/>
                </a:solidFill>
                <a:latin typeface="楷体" panose="02010609060101010101" pitchFamily="49" charset="-122"/>
                <a:ea typeface="楷体" panose="02010609060101010101" pitchFamily="49" charset="-122"/>
              </a:rPr>
              <a:t>主要分为以下几步：</a:t>
            </a:r>
            <a:endParaRPr lang="zh-CN" altLang="en-US" sz="2200">
              <a:solidFill>
                <a:srgbClr val="002060"/>
              </a:solidFill>
              <a:latin typeface="楷体" panose="02010609060101010101" pitchFamily="49" charset="-122"/>
              <a:ea typeface="楷体" panose="02010609060101010101" pitchFamily="49" charset="-122"/>
            </a:endParaRPr>
          </a:p>
        </p:txBody>
      </p:sp>
      <p:sp>
        <p:nvSpPr>
          <p:cNvPr id="24579" name="TextBox 1"/>
          <p:cNvSpPr txBox="1">
            <a:spLocks noChangeArrowheads="1"/>
          </p:cNvSpPr>
          <p:nvPr/>
        </p:nvSpPr>
        <p:spPr bwMode="auto">
          <a:xfrm>
            <a:off x="1654175" y="671513"/>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11.4.1 </a:t>
            </a:r>
            <a:r>
              <a:rPr lang="zh-CN" altLang="en-US" sz="2800">
                <a:solidFill>
                  <a:srgbClr val="002060"/>
                </a:solidFill>
                <a:latin typeface="微软雅黑" panose="020B0503020204020204" pitchFamily="34" charset="-122"/>
                <a:ea typeface="微软雅黑" panose="020B0503020204020204" pitchFamily="34" charset="-122"/>
              </a:rPr>
              <a:t>访问数据库的步骤</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8" name="TextBox 7"/>
          <p:cNvSpPr txBox="1">
            <a:spLocks noChangeArrowheads="1"/>
          </p:cNvSpPr>
          <p:nvPr/>
        </p:nvSpPr>
        <p:spPr bwMode="auto">
          <a:xfrm>
            <a:off x="576263" y="2109788"/>
            <a:ext cx="9180512"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200" b="1" dirty="0">
                <a:solidFill>
                  <a:srgbClr val="DAA600"/>
                </a:solidFill>
                <a:latin typeface="+mn-lt"/>
                <a:ea typeface="楷体" panose="02010609060101010101" pitchFamily="49" charset="-122"/>
              </a:rPr>
              <a:t>1.</a:t>
            </a:r>
            <a:r>
              <a:rPr lang="zh-CN" altLang="en-US" sz="2200" b="1" dirty="0">
                <a:solidFill>
                  <a:srgbClr val="DAA600"/>
                </a:solidFill>
                <a:latin typeface="+mn-lt"/>
                <a:ea typeface="楷体" panose="02010609060101010101" pitchFamily="49" charset="-122"/>
              </a:rPr>
              <a:t>导入</a:t>
            </a:r>
            <a:r>
              <a:rPr lang="en-US" altLang="zh-CN" sz="2200" b="1" dirty="0">
                <a:solidFill>
                  <a:srgbClr val="DAA600"/>
                </a:solidFill>
                <a:latin typeface="+mn-lt"/>
                <a:ea typeface="楷体" panose="02010609060101010101" pitchFamily="49" charset="-122"/>
              </a:rPr>
              <a:t>Python SQLite</a:t>
            </a:r>
            <a:r>
              <a:rPr lang="zh-CN" altLang="en-US" sz="2200" b="1" dirty="0">
                <a:solidFill>
                  <a:srgbClr val="DAA600"/>
                </a:solidFill>
                <a:latin typeface="+mn-lt"/>
                <a:ea typeface="楷体" panose="02010609060101010101" pitchFamily="49" charset="-122"/>
              </a:rPr>
              <a:t>数据库模块</a:t>
            </a:r>
            <a:endParaRPr lang="en-US" altLang="zh-CN" sz="2200" b="1" dirty="0">
              <a:solidFill>
                <a:srgbClr val="DAA600"/>
              </a:solidFill>
              <a:latin typeface="+mn-lt"/>
              <a:ea typeface="楷体" panose="02010609060101010101" pitchFamily="49" charset="-122"/>
            </a:endParaRPr>
          </a:p>
          <a:p>
            <a:pPr>
              <a:defRPr/>
            </a:pPr>
            <a:r>
              <a:rPr lang="en-US" altLang="zh-CN" sz="2200" dirty="0">
                <a:solidFill>
                  <a:prstClr val="white"/>
                </a:solidFill>
                <a:latin typeface="+mn-lt"/>
                <a:ea typeface="楷体" panose="02010609060101010101" pitchFamily="49" charset="-122"/>
              </a:rPr>
              <a:t>      </a:t>
            </a:r>
            <a:r>
              <a:rPr lang="en-US" altLang="zh-CN" sz="2000" dirty="0">
                <a:solidFill>
                  <a:srgbClr val="002060"/>
                </a:solidFill>
                <a:latin typeface="+mn-lt"/>
                <a:ea typeface="楷体" panose="02010609060101010101" pitchFamily="49" charset="-122"/>
              </a:rPr>
              <a:t>import sqlite3</a:t>
            </a:r>
            <a:endParaRPr lang="en-US" altLang="zh-CN" sz="2000" dirty="0">
              <a:solidFill>
                <a:srgbClr val="002060"/>
              </a:solidFill>
              <a:latin typeface="+mn-lt"/>
              <a:ea typeface="楷体" panose="02010609060101010101" pitchFamily="49" charset="-122"/>
            </a:endParaRPr>
          </a:p>
          <a:p>
            <a:pPr>
              <a:defRPr/>
            </a:pPr>
            <a:r>
              <a:rPr lang="en-US" altLang="zh-CN" sz="2200" b="1" dirty="0">
                <a:solidFill>
                  <a:srgbClr val="DAA600"/>
                </a:solidFill>
                <a:latin typeface="+mn-lt"/>
                <a:ea typeface="楷体" panose="02010609060101010101" pitchFamily="49" charset="-122"/>
              </a:rPr>
              <a:t>2. </a:t>
            </a:r>
            <a:r>
              <a:rPr lang="zh-CN" altLang="en-US" sz="2200" b="1" dirty="0">
                <a:solidFill>
                  <a:srgbClr val="DAA600"/>
                </a:solidFill>
                <a:latin typeface="+mn-lt"/>
                <a:ea typeface="楷体" panose="02010609060101010101" pitchFamily="49" charset="-122"/>
              </a:rPr>
              <a:t>建立数据库连接，返回</a:t>
            </a:r>
            <a:r>
              <a:rPr lang="en-US" altLang="zh-CN" sz="2200" b="1" dirty="0">
                <a:solidFill>
                  <a:srgbClr val="DAA600"/>
                </a:solidFill>
                <a:latin typeface="+mn-lt"/>
                <a:ea typeface="楷体" panose="02010609060101010101" pitchFamily="49" charset="-122"/>
              </a:rPr>
              <a:t>Connection</a:t>
            </a:r>
            <a:r>
              <a:rPr lang="zh-CN" altLang="en-US" sz="2200" b="1" dirty="0">
                <a:solidFill>
                  <a:srgbClr val="DAA600"/>
                </a:solidFill>
                <a:latin typeface="+mn-lt"/>
                <a:ea typeface="楷体" panose="02010609060101010101" pitchFamily="49" charset="-122"/>
              </a:rPr>
              <a:t>对象</a:t>
            </a:r>
            <a:endParaRPr lang="en-US" altLang="zh-CN" sz="2200" b="1" dirty="0">
              <a:solidFill>
                <a:srgbClr val="DAA600"/>
              </a:solidFill>
              <a:latin typeface="+mn-lt"/>
              <a:ea typeface="楷体" panose="02010609060101010101" pitchFamily="49" charset="-122"/>
            </a:endParaRPr>
          </a:p>
          <a:p>
            <a:pPr>
              <a:defRPr/>
            </a:pPr>
            <a:r>
              <a:rPr lang="en-US" altLang="zh-CN" sz="2200" dirty="0">
                <a:solidFill>
                  <a:srgbClr val="002060"/>
                </a:solidFill>
                <a:latin typeface="+mn-lt"/>
                <a:ea typeface="楷体" panose="02010609060101010101" pitchFamily="49" charset="-122"/>
              </a:rPr>
              <a:t>     </a:t>
            </a:r>
            <a:r>
              <a:rPr lang="en-US" altLang="zh-CN" sz="2000" dirty="0">
                <a:solidFill>
                  <a:srgbClr val="002060"/>
                </a:solidFill>
                <a:latin typeface="+mn-lt"/>
                <a:ea typeface="楷体" panose="02010609060101010101" pitchFamily="49" charset="-122"/>
              </a:rPr>
              <a:t>con = sqlite3.connect(</a:t>
            </a:r>
            <a:r>
              <a:rPr lang="en-US" altLang="zh-CN" sz="2000" dirty="0" err="1">
                <a:solidFill>
                  <a:srgbClr val="002060"/>
                </a:solidFill>
                <a:latin typeface="+mn-lt"/>
                <a:ea typeface="楷体" panose="02010609060101010101" pitchFamily="49" charset="-122"/>
              </a:rPr>
              <a:t>connectstring</a:t>
            </a:r>
            <a:r>
              <a:rPr lang="en-US" altLang="zh-CN" sz="2000" dirty="0">
                <a:solidFill>
                  <a:srgbClr val="002060"/>
                </a:solidFill>
                <a:latin typeface="+mn-lt"/>
                <a:ea typeface="楷体" panose="02010609060101010101" pitchFamily="49" charset="-122"/>
              </a:rPr>
              <a:t>) </a:t>
            </a:r>
            <a:endParaRPr lang="en-US" altLang="zh-CN" sz="2000" dirty="0">
              <a:solidFill>
                <a:srgbClr val="002060"/>
              </a:solidFill>
              <a:latin typeface="+mn-lt"/>
              <a:ea typeface="楷体" panose="02010609060101010101" pitchFamily="49" charset="-122"/>
            </a:endParaRPr>
          </a:p>
          <a:p>
            <a:pPr>
              <a:defRPr/>
            </a:pPr>
            <a:r>
              <a:rPr lang="en-US" altLang="zh-CN" sz="2000" dirty="0">
                <a:solidFill>
                  <a:srgbClr val="002060"/>
                </a:solidFill>
                <a:latin typeface="+mn-lt"/>
                <a:ea typeface="楷体" panose="02010609060101010101" pitchFamily="49" charset="-122"/>
              </a:rPr>
              <a:t>     </a:t>
            </a:r>
            <a:r>
              <a:rPr lang="zh-CN" altLang="en-US" sz="2000" dirty="0">
                <a:solidFill>
                  <a:srgbClr val="002060"/>
                </a:solidFill>
                <a:latin typeface="+mn-lt"/>
                <a:ea typeface="楷体" panose="02010609060101010101" pitchFamily="49" charset="-122"/>
              </a:rPr>
              <a:t>例：</a:t>
            </a:r>
            <a:r>
              <a:rPr lang="en-US" altLang="zh-CN" sz="2000" dirty="0">
                <a:solidFill>
                  <a:srgbClr val="002060"/>
                </a:solidFill>
                <a:latin typeface="+mn-lt"/>
                <a:ea typeface="楷体" panose="02010609060101010101" pitchFamily="49" charset="-122"/>
              </a:rPr>
              <a:t>con=sqlite3.connect(“E:\</a:t>
            </a:r>
            <a:r>
              <a:rPr lang="en-US" altLang="zh-CN" sz="2000" dirty="0" err="1">
                <a:solidFill>
                  <a:srgbClr val="002060"/>
                </a:solidFill>
                <a:latin typeface="+mn-lt"/>
                <a:ea typeface="楷体" panose="02010609060101010101" pitchFamily="49" charset="-122"/>
              </a:rPr>
              <a:t>test.db</a:t>
            </a:r>
            <a:r>
              <a:rPr lang="en-US" altLang="zh-CN" sz="2000" dirty="0">
                <a:solidFill>
                  <a:srgbClr val="002060"/>
                </a:solidFill>
                <a:latin typeface="+mn-lt"/>
                <a:ea typeface="楷体" panose="02010609060101010101" pitchFamily="49" charset="-122"/>
              </a:rPr>
              <a:t>”)</a:t>
            </a:r>
            <a:endParaRPr lang="en-US" altLang="zh-CN" sz="2000" dirty="0">
              <a:solidFill>
                <a:srgbClr val="002060"/>
              </a:solidFill>
              <a:latin typeface="+mn-lt"/>
              <a:ea typeface="楷体" panose="02010609060101010101" pitchFamily="49" charset="-122"/>
            </a:endParaRPr>
          </a:p>
          <a:p>
            <a:pPr>
              <a:defRPr/>
            </a:pPr>
            <a:r>
              <a:rPr lang="en-US" altLang="zh-CN" sz="2200" b="1" dirty="0">
                <a:solidFill>
                  <a:srgbClr val="DAA600"/>
                </a:solidFill>
                <a:latin typeface="+mn-lt"/>
                <a:ea typeface="楷体" panose="02010609060101010101" pitchFamily="49" charset="-122"/>
              </a:rPr>
              <a:t>3. </a:t>
            </a:r>
            <a:r>
              <a:rPr lang="zh-CN" altLang="en-US" sz="2200" b="1" dirty="0">
                <a:solidFill>
                  <a:srgbClr val="DAA600"/>
                </a:solidFill>
                <a:latin typeface="+mn-lt"/>
                <a:ea typeface="楷体" panose="02010609060101010101" pitchFamily="49" charset="-122"/>
              </a:rPr>
              <a:t>创建游标对象</a:t>
            </a:r>
            <a:endParaRPr lang="en-US" altLang="zh-CN" sz="2200" b="1" dirty="0">
              <a:solidFill>
                <a:srgbClr val="DAA600"/>
              </a:solidFill>
              <a:latin typeface="+mn-lt"/>
              <a:ea typeface="楷体" panose="02010609060101010101" pitchFamily="49" charset="-122"/>
            </a:endParaRPr>
          </a:p>
          <a:p>
            <a:pPr>
              <a:defRPr/>
            </a:pPr>
            <a:r>
              <a:rPr lang="en-US" altLang="zh-CN" sz="2200" dirty="0">
                <a:solidFill>
                  <a:srgbClr val="002060"/>
                </a:solidFill>
                <a:latin typeface="+mn-lt"/>
                <a:ea typeface="楷体" panose="02010609060101010101" pitchFamily="49" charset="-122"/>
              </a:rPr>
              <a:t>     </a:t>
            </a:r>
            <a:r>
              <a:rPr lang="en-US" altLang="zh-CN" sz="2000" dirty="0">
                <a:solidFill>
                  <a:srgbClr val="002060"/>
                </a:solidFill>
                <a:latin typeface="+mn-lt"/>
                <a:ea typeface="楷体" panose="02010609060101010101" pitchFamily="49" charset="-122"/>
              </a:rPr>
              <a:t>cur=</a:t>
            </a:r>
            <a:r>
              <a:rPr lang="en-US" altLang="zh-CN" sz="2000" dirty="0" err="1">
                <a:solidFill>
                  <a:srgbClr val="002060"/>
                </a:solidFill>
                <a:latin typeface="+mn-lt"/>
                <a:ea typeface="楷体" panose="02010609060101010101" pitchFamily="49" charset="-122"/>
              </a:rPr>
              <a:t>con.cursor</a:t>
            </a:r>
            <a:r>
              <a:rPr lang="en-US" altLang="zh-CN" sz="2000" dirty="0">
                <a:solidFill>
                  <a:srgbClr val="002060"/>
                </a:solidFill>
                <a:latin typeface="+mn-lt"/>
                <a:ea typeface="楷体" panose="02010609060101010101" pitchFamily="49" charset="-122"/>
              </a:rPr>
              <a:t>()        </a:t>
            </a:r>
            <a:endParaRPr lang="en-US" altLang="zh-CN" sz="2000" dirty="0">
              <a:solidFill>
                <a:srgbClr val="002060"/>
              </a:solidFill>
              <a:latin typeface="+mn-lt"/>
              <a:ea typeface="楷体" panose="02010609060101010101" pitchFamily="49" charset="-122"/>
            </a:endParaRPr>
          </a:p>
          <a:p>
            <a:pPr>
              <a:defRPr/>
            </a:pPr>
            <a:r>
              <a:rPr lang="en-US" altLang="zh-CN" sz="2200" b="1" dirty="0">
                <a:solidFill>
                  <a:srgbClr val="DAA600"/>
                </a:solidFill>
                <a:latin typeface="+mn-lt"/>
                <a:ea typeface="楷体" panose="02010609060101010101" pitchFamily="49" charset="-122"/>
              </a:rPr>
              <a:t>4. </a:t>
            </a:r>
            <a:r>
              <a:rPr lang="zh-CN" altLang="en-US" sz="2200" b="1" dirty="0">
                <a:solidFill>
                  <a:srgbClr val="DAA600"/>
                </a:solidFill>
                <a:latin typeface="+mn-lt"/>
                <a:ea typeface="楷体" panose="02010609060101010101" pitchFamily="49" charset="-122"/>
              </a:rPr>
              <a:t>使用</a:t>
            </a:r>
            <a:r>
              <a:rPr lang="en-US" altLang="zh-CN" sz="2200" b="1" dirty="0">
                <a:solidFill>
                  <a:srgbClr val="DAA600"/>
                </a:solidFill>
                <a:latin typeface="+mn-lt"/>
                <a:ea typeface="楷体" panose="02010609060101010101" pitchFamily="49" charset="-122"/>
              </a:rPr>
              <a:t>Cursor</a:t>
            </a:r>
            <a:r>
              <a:rPr lang="zh-CN" altLang="en-US" sz="2200" b="1" dirty="0">
                <a:solidFill>
                  <a:srgbClr val="DAA600"/>
                </a:solidFill>
                <a:latin typeface="+mn-lt"/>
                <a:ea typeface="楷体" panose="02010609060101010101" pitchFamily="49" charset="-122"/>
              </a:rPr>
              <a:t>对象的</a:t>
            </a:r>
            <a:r>
              <a:rPr lang="en-US" altLang="zh-CN" sz="2200" b="1" dirty="0">
                <a:solidFill>
                  <a:srgbClr val="DAA600"/>
                </a:solidFill>
                <a:latin typeface="+mn-lt"/>
                <a:ea typeface="楷体" panose="02010609060101010101" pitchFamily="49" charset="-122"/>
              </a:rPr>
              <a:t>execute</a:t>
            </a:r>
            <a:r>
              <a:rPr lang="zh-CN" altLang="en-US" sz="2200" b="1" dirty="0">
                <a:solidFill>
                  <a:srgbClr val="DAA600"/>
                </a:solidFill>
                <a:latin typeface="+mn-lt"/>
                <a:ea typeface="楷体" panose="02010609060101010101" pitchFamily="49" charset="-122"/>
              </a:rPr>
              <a:t>执行</a:t>
            </a:r>
            <a:r>
              <a:rPr lang="en-US" altLang="zh-CN" sz="2200" b="1" dirty="0">
                <a:solidFill>
                  <a:srgbClr val="DAA600"/>
                </a:solidFill>
                <a:latin typeface="+mn-lt"/>
                <a:ea typeface="楷体" panose="02010609060101010101" pitchFamily="49" charset="-122"/>
              </a:rPr>
              <a:t>SQL</a:t>
            </a:r>
            <a:r>
              <a:rPr lang="zh-CN" altLang="en-US" sz="2200" b="1" dirty="0">
                <a:solidFill>
                  <a:srgbClr val="DAA600"/>
                </a:solidFill>
                <a:latin typeface="+mn-lt"/>
                <a:ea typeface="楷体" panose="02010609060101010101" pitchFamily="49" charset="-122"/>
              </a:rPr>
              <a:t>命令返回结果集</a:t>
            </a:r>
            <a:endParaRPr lang="en-US" altLang="zh-CN" sz="2200" b="1" dirty="0">
              <a:solidFill>
                <a:srgbClr val="DAA600"/>
              </a:solidFill>
              <a:latin typeface="+mn-lt"/>
              <a:ea typeface="楷体" panose="02010609060101010101" pitchFamily="49" charset="-122"/>
            </a:endParaRPr>
          </a:p>
          <a:p>
            <a:pPr>
              <a:defRPr/>
            </a:pPr>
            <a:r>
              <a:rPr lang="en-US" altLang="zh-CN" sz="2000" dirty="0">
                <a:solidFill>
                  <a:srgbClr val="002060"/>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cur.execute</a:t>
            </a:r>
            <a:r>
              <a:rPr lang="en-US" altLang="zh-CN" sz="2000" dirty="0">
                <a:solidFill>
                  <a:srgbClr val="002060"/>
                </a:solidFill>
                <a:latin typeface="+mn-lt"/>
                <a:ea typeface="楷体" panose="02010609060101010101" pitchFamily="49" charset="-122"/>
              </a:rPr>
              <a:t>(</a:t>
            </a:r>
            <a:r>
              <a:rPr lang="en-US" altLang="zh-CN" sz="2000" dirty="0" err="1">
                <a:solidFill>
                  <a:srgbClr val="002060"/>
                </a:solidFill>
                <a:latin typeface="+mn-lt"/>
                <a:ea typeface="楷体" panose="02010609060101010101" pitchFamily="49" charset="-122"/>
              </a:rPr>
              <a:t>sql</a:t>
            </a:r>
            <a:r>
              <a:rPr lang="en-US" altLang="zh-CN" sz="2000" dirty="0">
                <a:solidFill>
                  <a:srgbClr val="002060"/>
                </a:solidFill>
                <a:latin typeface="+mn-lt"/>
                <a:ea typeface="楷体" panose="02010609060101010101" pitchFamily="49" charset="-122"/>
              </a:rPr>
              <a:t>)</a:t>
            </a:r>
            <a:r>
              <a:rPr lang="zh-CN" altLang="zh-CN" sz="2000" dirty="0">
                <a:solidFill>
                  <a:srgbClr val="002060"/>
                </a:solidFill>
                <a:latin typeface="+mn-lt"/>
                <a:ea typeface="楷体" panose="02010609060101010101" pitchFamily="49" charset="-122"/>
              </a:rPr>
              <a:t>：执行</a:t>
            </a:r>
            <a:r>
              <a:rPr lang="en-US" altLang="zh-CN" sz="2000" dirty="0">
                <a:solidFill>
                  <a:srgbClr val="002060"/>
                </a:solidFill>
                <a:latin typeface="+mn-lt"/>
                <a:ea typeface="楷体" panose="02010609060101010101" pitchFamily="49" charset="-122"/>
              </a:rPr>
              <a:t>SQL</a:t>
            </a:r>
            <a:r>
              <a:rPr lang="zh-CN" altLang="zh-CN" sz="2000" dirty="0">
                <a:solidFill>
                  <a:srgbClr val="002060"/>
                </a:solidFill>
                <a:latin typeface="+mn-lt"/>
                <a:ea typeface="楷体" panose="02010609060101010101" pitchFamily="49" charset="-122"/>
              </a:rPr>
              <a:t>语句。</a:t>
            </a:r>
            <a:endParaRPr lang="zh-CN" altLang="zh-CN" sz="2000" dirty="0">
              <a:solidFill>
                <a:srgbClr val="002060"/>
              </a:solidFill>
              <a:latin typeface="+mn-lt"/>
              <a:ea typeface="楷体" panose="02010609060101010101" pitchFamily="49" charset="-122"/>
            </a:endParaRPr>
          </a:p>
          <a:p>
            <a:pPr>
              <a:defRPr/>
            </a:pPr>
            <a:r>
              <a:rPr lang="en-US" altLang="zh-CN" sz="2000" dirty="0">
                <a:solidFill>
                  <a:srgbClr val="002060"/>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cur.execute</a:t>
            </a:r>
            <a:r>
              <a:rPr lang="en-US" altLang="zh-CN" sz="2000" dirty="0">
                <a:solidFill>
                  <a:srgbClr val="002060"/>
                </a:solidFill>
                <a:latin typeface="+mn-lt"/>
                <a:ea typeface="楷体" panose="02010609060101010101" pitchFamily="49" charset="-122"/>
              </a:rPr>
              <a:t>(</a:t>
            </a:r>
            <a:r>
              <a:rPr lang="en-US" altLang="zh-CN" sz="2000" dirty="0" err="1">
                <a:solidFill>
                  <a:srgbClr val="002060"/>
                </a:solidFill>
                <a:latin typeface="+mn-lt"/>
                <a:ea typeface="楷体" panose="02010609060101010101" pitchFamily="49" charset="-122"/>
              </a:rPr>
              <a:t>sql</a:t>
            </a:r>
            <a:r>
              <a:rPr lang="zh-CN" altLang="zh-CN" sz="2000" dirty="0">
                <a:solidFill>
                  <a:srgbClr val="002060"/>
                </a:solidFill>
                <a:latin typeface="+mn-lt"/>
                <a:ea typeface="楷体" panose="02010609060101010101" pitchFamily="49" charset="-122"/>
              </a:rPr>
              <a:t>，</a:t>
            </a:r>
            <a:r>
              <a:rPr lang="en-US" altLang="zh-CN" sz="2000" dirty="0">
                <a:solidFill>
                  <a:srgbClr val="002060"/>
                </a:solidFill>
                <a:latin typeface="+mn-lt"/>
                <a:ea typeface="楷体" panose="02010609060101010101" pitchFamily="49" charset="-122"/>
              </a:rPr>
              <a:t>parameters):</a:t>
            </a:r>
            <a:r>
              <a:rPr lang="zh-CN" altLang="zh-CN" sz="2000" dirty="0">
                <a:solidFill>
                  <a:srgbClr val="002060"/>
                </a:solidFill>
                <a:latin typeface="+mn-lt"/>
                <a:ea typeface="楷体" panose="02010609060101010101" pitchFamily="49" charset="-122"/>
              </a:rPr>
              <a:t>执行代参数的</a:t>
            </a:r>
            <a:r>
              <a:rPr lang="en-US" altLang="zh-CN" sz="2000" dirty="0">
                <a:solidFill>
                  <a:srgbClr val="002060"/>
                </a:solidFill>
                <a:latin typeface="+mn-lt"/>
                <a:ea typeface="楷体" panose="02010609060101010101" pitchFamily="49" charset="-122"/>
              </a:rPr>
              <a:t>SQL</a:t>
            </a:r>
            <a:r>
              <a:rPr lang="zh-CN" altLang="zh-CN" sz="2000" dirty="0">
                <a:solidFill>
                  <a:srgbClr val="002060"/>
                </a:solidFill>
                <a:latin typeface="+mn-lt"/>
                <a:ea typeface="楷体" panose="02010609060101010101" pitchFamily="49" charset="-122"/>
              </a:rPr>
              <a:t>语句。</a:t>
            </a:r>
            <a:endParaRPr lang="zh-CN" altLang="zh-CN" sz="2000" dirty="0">
              <a:solidFill>
                <a:srgbClr val="002060"/>
              </a:solidFill>
              <a:latin typeface="+mn-lt"/>
              <a:ea typeface="楷体" panose="02010609060101010101" pitchFamily="49" charset="-122"/>
            </a:endParaRPr>
          </a:p>
          <a:p>
            <a:pPr>
              <a:defRPr/>
            </a:pPr>
            <a:r>
              <a:rPr lang="en-US" altLang="zh-CN" sz="2000" dirty="0">
                <a:solidFill>
                  <a:srgbClr val="002060"/>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cur.executemany</a:t>
            </a:r>
            <a:r>
              <a:rPr lang="en-US" altLang="zh-CN" sz="2000" dirty="0">
                <a:solidFill>
                  <a:srgbClr val="002060"/>
                </a:solidFill>
                <a:latin typeface="+mn-lt"/>
                <a:ea typeface="楷体" panose="02010609060101010101" pitchFamily="49" charset="-122"/>
              </a:rPr>
              <a:t>(</a:t>
            </a:r>
            <a:r>
              <a:rPr lang="en-US" altLang="zh-CN" sz="2000" dirty="0" err="1">
                <a:solidFill>
                  <a:srgbClr val="002060"/>
                </a:solidFill>
                <a:latin typeface="+mn-lt"/>
                <a:ea typeface="楷体" panose="02010609060101010101" pitchFamily="49" charset="-122"/>
              </a:rPr>
              <a:t>sql</a:t>
            </a:r>
            <a:r>
              <a:rPr lang="zh-CN" altLang="zh-CN" sz="2000" dirty="0">
                <a:solidFill>
                  <a:srgbClr val="002060"/>
                </a:solidFill>
                <a:latin typeface="+mn-lt"/>
                <a:ea typeface="楷体" panose="02010609060101010101" pitchFamily="49" charset="-122"/>
              </a:rPr>
              <a:t>，</a:t>
            </a:r>
            <a:r>
              <a:rPr lang="en-US" altLang="zh-CN" sz="2000" dirty="0" err="1">
                <a:solidFill>
                  <a:srgbClr val="002060"/>
                </a:solidFill>
                <a:latin typeface="+mn-lt"/>
                <a:ea typeface="楷体" panose="02010609060101010101" pitchFamily="49" charset="-122"/>
              </a:rPr>
              <a:t>seq_of_pqrameters</a:t>
            </a:r>
            <a:r>
              <a:rPr lang="en-US" altLang="zh-CN" sz="2000" dirty="0">
                <a:solidFill>
                  <a:srgbClr val="002060"/>
                </a:solidFill>
                <a:latin typeface="+mn-lt"/>
                <a:ea typeface="楷体" panose="02010609060101010101" pitchFamily="49" charset="-122"/>
              </a:rPr>
              <a:t>)</a:t>
            </a:r>
            <a:r>
              <a:rPr lang="zh-CN" altLang="zh-CN" sz="2000" dirty="0">
                <a:solidFill>
                  <a:srgbClr val="002060"/>
                </a:solidFill>
                <a:latin typeface="+mn-lt"/>
                <a:ea typeface="楷体" panose="02010609060101010101" pitchFamily="49" charset="-122"/>
              </a:rPr>
              <a:t>：根据参数执行多次</a:t>
            </a:r>
            <a:r>
              <a:rPr lang="en-US" altLang="zh-CN" sz="2000" dirty="0">
                <a:solidFill>
                  <a:srgbClr val="002060"/>
                </a:solidFill>
                <a:latin typeface="+mn-lt"/>
                <a:ea typeface="楷体" panose="02010609060101010101" pitchFamily="49" charset="-122"/>
              </a:rPr>
              <a:t>SQL</a:t>
            </a:r>
            <a:r>
              <a:rPr lang="zh-CN" altLang="zh-CN" sz="2000" dirty="0">
                <a:solidFill>
                  <a:srgbClr val="002060"/>
                </a:solidFill>
                <a:latin typeface="+mn-lt"/>
                <a:ea typeface="楷体" panose="02010609060101010101" pitchFamily="49" charset="-122"/>
              </a:rPr>
              <a:t>语句。</a:t>
            </a:r>
            <a:endParaRPr lang="zh-CN" altLang="zh-CN" sz="2000" dirty="0">
              <a:solidFill>
                <a:srgbClr val="002060"/>
              </a:solidFill>
              <a:latin typeface="+mn-lt"/>
              <a:ea typeface="楷体" panose="02010609060101010101" pitchFamily="49" charset="-122"/>
            </a:endParaRPr>
          </a:p>
          <a:p>
            <a:pPr>
              <a:defRPr/>
            </a:pPr>
            <a:r>
              <a:rPr lang="en-US" altLang="zh-CN" sz="2000" dirty="0">
                <a:solidFill>
                  <a:srgbClr val="002060"/>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cur.executescript</a:t>
            </a:r>
            <a:r>
              <a:rPr lang="en-US" altLang="zh-CN" sz="2000" dirty="0">
                <a:solidFill>
                  <a:srgbClr val="002060"/>
                </a:solidFill>
                <a:latin typeface="+mn-lt"/>
                <a:ea typeface="楷体" panose="02010609060101010101" pitchFamily="49" charset="-122"/>
              </a:rPr>
              <a:t>(</a:t>
            </a:r>
            <a:r>
              <a:rPr lang="en-US" altLang="zh-CN" sz="2000" dirty="0" err="1">
                <a:solidFill>
                  <a:srgbClr val="002060"/>
                </a:solidFill>
                <a:latin typeface="+mn-lt"/>
                <a:ea typeface="楷体" panose="02010609060101010101" pitchFamily="49" charset="-122"/>
              </a:rPr>
              <a:t>sql_script</a:t>
            </a:r>
            <a:r>
              <a:rPr lang="en-US" altLang="zh-CN" sz="2000" dirty="0">
                <a:solidFill>
                  <a:srgbClr val="002060"/>
                </a:solidFill>
                <a:latin typeface="+mn-lt"/>
                <a:ea typeface="楷体" panose="02010609060101010101" pitchFamily="49" charset="-122"/>
              </a:rPr>
              <a:t>)</a:t>
            </a:r>
            <a:r>
              <a:rPr lang="zh-CN" altLang="zh-CN" sz="2000" dirty="0">
                <a:solidFill>
                  <a:srgbClr val="002060"/>
                </a:solidFill>
                <a:latin typeface="+mn-lt"/>
                <a:ea typeface="楷体" panose="02010609060101010101" pitchFamily="49" charset="-122"/>
              </a:rPr>
              <a:t>：执行</a:t>
            </a:r>
            <a:r>
              <a:rPr lang="en-US" altLang="zh-CN" sz="2000" dirty="0">
                <a:solidFill>
                  <a:srgbClr val="002060"/>
                </a:solidFill>
                <a:latin typeface="+mn-lt"/>
                <a:ea typeface="楷体" panose="02010609060101010101" pitchFamily="49" charset="-122"/>
              </a:rPr>
              <a:t>SQL</a:t>
            </a:r>
            <a:r>
              <a:rPr lang="zh-CN" altLang="zh-CN" sz="2000" dirty="0">
                <a:solidFill>
                  <a:srgbClr val="002060"/>
                </a:solidFill>
                <a:latin typeface="+mn-lt"/>
                <a:ea typeface="楷体" panose="02010609060101010101" pitchFamily="49" charset="-122"/>
              </a:rPr>
              <a:t>脚本。</a:t>
            </a:r>
            <a:endParaRPr lang="en-US" altLang="zh-CN" sz="2000" dirty="0">
              <a:solidFill>
                <a:srgbClr val="002060"/>
              </a:solidFill>
              <a:latin typeface="+mn-lt"/>
              <a:ea typeface="楷体" panose="02010609060101010101" pitchFamily="49" charset="-122"/>
            </a:endParaRPr>
          </a:p>
          <a:p>
            <a:pPr>
              <a:defRPr/>
            </a:pPr>
            <a:r>
              <a:rPr lang="en-US" altLang="zh-CN" dirty="0">
                <a:solidFill>
                  <a:srgbClr val="002060"/>
                </a:solidFill>
                <a:latin typeface="+mn-lt"/>
                <a:ea typeface="楷体" panose="02010609060101010101" pitchFamily="49" charset="-122"/>
              </a:rPr>
              <a:t>     </a:t>
            </a:r>
            <a:r>
              <a:rPr lang="zh-CN" altLang="en-US" dirty="0">
                <a:solidFill>
                  <a:srgbClr val="002060"/>
                </a:solidFill>
                <a:latin typeface="+mn-lt"/>
                <a:ea typeface="楷体" panose="02010609060101010101" pitchFamily="49" charset="-122"/>
              </a:rPr>
              <a:t>例：</a:t>
            </a:r>
            <a:r>
              <a:rPr lang="en-US" altLang="zh-CN" dirty="0" err="1">
                <a:solidFill>
                  <a:srgbClr val="002060"/>
                </a:solidFill>
                <a:latin typeface="+mn-lt"/>
                <a:ea typeface="楷体" panose="02010609060101010101" pitchFamily="49" charset="-122"/>
              </a:rPr>
              <a:t>cur.execute</a:t>
            </a:r>
            <a:r>
              <a:rPr lang="en-US" altLang="zh-CN" dirty="0">
                <a:solidFill>
                  <a:srgbClr val="002060"/>
                </a:solidFill>
                <a:latin typeface="+mn-lt"/>
                <a:ea typeface="楷体" panose="02010609060101010101" pitchFamily="49" charset="-122"/>
              </a:rPr>
              <a:t>(''CREATE TABLE category(id primary key</a:t>
            </a:r>
            <a:r>
              <a:rPr lang="zh-CN" altLang="zh-CN" dirty="0">
                <a:solidFill>
                  <a:srgbClr val="002060"/>
                </a:solidFill>
                <a:latin typeface="+mn-lt"/>
                <a:ea typeface="楷体" panose="02010609060101010101" pitchFamily="49" charset="-122"/>
              </a:rPr>
              <a:t>，</a:t>
            </a:r>
            <a:r>
              <a:rPr lang="en-US" altLang="zh-CN" dirty="0">
                <a:solidFill>
                  <a:srgbClr val="002060"/>
                </a:solidFill>
                <a:latin typeface="+mn-lt"/>
                <a:ea typeface="楷体" panose="02010609060101010101" pitchFamily="49" charset="-122"/>
              </a:rPr>
              <a:t>sort</a:t>
            </a:r>
            <a:r>
              <a:rPr lang="zh-CN" altLang="zh-CN" dirty="0">
                <a:solidFill>
                  <a:srgbClr val="002060"/>
                </a:solidFill>
                <a:latin typeface="+mn-lt"/>
                <a:ea typeface="楷体" panose="02010609060101010101" pitchFamily="49" charset="-122"/>
              </a:rPr>
              <a:t>，</a:t>
            </a:r>
            <a:r>
              <a:rPr lang="en-US" altLang="zh-CN" dirty="0">
                <a:solidFill>
                  <a:srgbClr val="002060"/>
                </a:solidFill>
                <a:latin typeface="+mn-lt"/>
                <a:ea typeface="楷体" panose="02010609060101010101" pitchFamily="49" charset="-122"/>
              </a:rPr>
              <a:t>name)'')</a:t>
            </a:r>
            <a:endParaRPr lang="zh-CN" altLang="zh-CN" dirty="0">
              <a:solidFill>
                <a:srgbClr val="002060"/>
              </a:solidFill>
              <a:latin typeface="+mn-lt"/>
              <a:ea typeface="楷体" panose="02010609060101010101" pitchFamily="49" charset="-122"/>
            </a:endParaRPr>
          </a:p>
          <a:p>
            <a:pPr>
              <a:defRPr/>
            </a:pPr>
            <a:endParaRPr lang="en-US" altLang="zh-CN" sz="2200" dirty="0">
              <a:solidFill>
                <a:schemeClr val="accent6">
                  <a:lumMod val="75000"/>
                </a:schemeClr>
              </a:solidFill>
              <a:latin typeface="+mn-lt"/>
              <a:ea typeface="楷体" panose="02010609060101010101" pitchFamily="49" charset="-122"/>
            </a:endParaRPr>
          </a:p>
        </p:txBody>
      </p:sp>
    </p:spTree>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395288" y="1412875"/>
            <a:ext cx="9180512" cy="486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200" b="1" dirty="0">
                <a:solidFill>
                  <a:srgbClr val="DAA600"/>
                </a:solidFill>
                <a:latin typeface="+mn-lt"/>
                <a:ea typeface="楷体" panose="02010609060101010101" pitchFamily="49" charset="-122"/>
              </a:rPr>
              <a:t>5. </a:t>
            </a:r>
            <a:r>
              <a:rPr lang="zh-CN" altLang="en-US" sz="2200" b="1" dirty="0">
                <a:solidFill>
                  <a:srgbClr val="DAA600"/>
                </a:solidFill>
                <a:latin typeface="+mn-lt"/>
                <a:ea typeface="楷体" panose="02010609060101010101" pitchFamily="49" charset="-122"/>
              </a:rPr>
              <a:t>获取游标的查询结果集</a:t>
            </a:r>
            <a:endParaRPr lang="en-US" altLang="zh-CN" sz="2200" b="1" dirty="0">
              <a:solidFill>
                <a:srgbClr val="DAA600"/>
              </a:solidFill>
              <a:latin typeface="+mn-lt"/>
              <a:ea typeface="楷体" panose="02010609060101010101" pitchFamily="49" charset="-122"/>
            </a:endParaRPr>
          </a:p>
          <a:p>
            <a:pPr>
              <a:lnSpc>
                <a:spcPts val="2400"/>
              </a:lnSpc>
              <a:defRPr/>
            </a:pPr>
            <a:r>
              <a:rPr lang="en-US" altLang="zh-CN" dirty="0">
                <a:solidFill>
                  <a:srgbClr val="002060"/>
                </a:solidFill>
                <a:latin typeface="+mn-lt"/>
                <a:ea typeface="楷体" panose="02010609060101010101" pitchFamily="49" charset="-122"/>
              </a:rPr>
              <a:t>      </a:t>
            </a:r>
            <a:r>
              <a:rPr lang="en-US" altLang="zh-CN" dirty="0" err="1">
                <a:solidFill>
                  <a:srgbClr val="002060"/>
                </a:solidFill>
                <a:latin typeface="+mn-lt"/>
                <a:ea typeface="楷体" panose="02010609060101010101" pitchFamily="49" charset="-122"/>
              </a:rPr>
              <a:t>cur.fetchone</a:t>
            </a:r>
            <a:r>
              <a:rPr lang="en-US" altLang="zh-CN" dirty="0">
                <a:solidFill>
                  <a:srgbClr val="002060"/>
                </a:solidFill>
                <a:latin typeface="+mn-lt"/>
                <a:ea typeface="楷体" panose="02010609060101010101" pitchFamily="49" charset="-122"/>
              </a:rPr>
              <a:t>()</a:t>
            </a:r>
            <a:r>
              <a:rPr lang="zh-CN" altLang="en-US" dirty="0">
                <a:solidFill>
                  <a:srgbClr val="002060"/>
                </a:solidFill>
                <a:latin typeface="+mn-lt"/>
                <a:ea typeface="楷体" panose="02010609060101010101" pitchFamily="49" charset="-122"/>
              </a:rPr>
              <a:t>：返回结果集的下一行（</a:t>
            </a:r>
            <a:r>
              <a:rPr lang="en-US" altLang="zh-CN" dirty="0">
                <a:solidFill>
                  <a:srgbClr val="002060"/>
                </a:solidFill>
                <a:latin typeface="+mn-lt"/>
                <a:ea typeface="楷体" panose="02010609060101010101" pitchFamily="49" charset="-122"/>
              </a:rPr>
              <a:t>Row</a:t>
            </a:r>
            <a:r>
              <a:rPr lang="zh-CN" altLang="en-US" dirty="0">
                <a:solidFill>
                  <a:srgbClr val="002060"/>
                </a:solidFill>
                <a:latin typeface="+mn-lt"/>
                <a:ea typeface="楷体" panose="02010609060101010101" pitchFamily="49" charset="-122"/>
              </a:rPr>
              <a:t>对象）；无数据时，返回</a:t>
            </a:r>
            <a:r>
              <a:rPr lang="en-US" altLang="zh-CN" dirty="0">
                <a:solidFill>
                  <a:srgbClr val="002060"/>
                </a:solidFill>
                <a:latin typeface="+mn-lt"/>
                <a:ea typeface="楷体" panose="02010609060101010101" pitchFamily="49" charset="-122"/>
              </a:rPr>
              <a:t>None</a:t>
            </a:r>
            <a:r>
              <a:rPr lang="zh-CN" altLang="en-US" dirty="0">
                <a:solidFill>
                  <a:srgbClr val="002060"/>
                </a:solidFill>
                <a:latin typeface="+mn-lt"/>
                <a:ea typeface="楷体" panose="02010609060101010101" pitchFamily="49" charset="-122"/>
              </a:rPr>
              <a:t>。</a:t>
            </a:r>
            <a:endParaRPr lang="zh-CN" altLang="en-US" dirty="0">
              <a:solidFill>
                <a:srgbClr val="002060"/>
              </a:solidFill>
              <a:latin typeface="+mn-lt"/>
              <a:ea typeface="楷体" panose="02010609060101010101" pitchFamily="49" charset="-122"/>
            </a:endParaRPr>
          </a:p>
          <a:p>
            <a:pPr>
              <a:lnSpc>
                <a:spcPts val="2400"/>
              </a:lnSpc>
              <a:defRPr/>
            </a:pPr>
            <a:r>
              <a:rPr lang="en-US" altLang="zh-CN" dirty="0">
                <a:solidFill>
                  <a:srgbClr val="002060"/>
                </a:solidFill>
                <a:latin typeface="+mn-lt"/>
                <a:ea typeface="楷体" panose="02010609060101010101" pitchFamily="49" charset="-122"/>
              </a:rPr>
              <a:t>      </a:t>
            </a:r>
            <a:r>
              <a:rPr lang="en-US" altLang="zh-CN" dirty="0" err="1">
                <a:solidFill>
                  <a:srgbClr val="002060"/>
                </a:solidFill>
                <a:latin typeface="+mn-lt"/>
                <a:ea typeface="楷体" panose="02010609060101010101" pitchFamily="49" charset="-122"/>
              </a:rPr>
              <a:t>cur.fetchall</a:t>
            </a:r>
            <a:r>
              <a:rPr lang="en-US" altLang="zh-CN" dirty="0">
                <a:solidFill>
                  <a:srgbClr val="002060"/>
                </a:solidFill>
                <a:latin typeface="+mn-lt"/>
                <a:ea typeface="楷体" panose="02010609060101010101" pitchFamily="49" charset="-122"/>
              </a:rPr>
              <a:t>()</a:t>
            </a:r>
            <a:r>
              <a:rPr lang="zh-CN" altLang="en-US" dirty="0">
                <a:solidFill>
                  <a:srgbClr val="002060"/>
                </a:solidFill>
                <a:latin typeface="+mn-lt"/>
                <a:ea typeface="楷体" panose="02010609060101010101" pitchFamily="49" charset="-122"/>
              </a:rPr>
              <a:t>：返回结果集的剩余行（</a:t>
            </a:r>
            <a:r>
              <a:rPr lang="en-US" altLang="zh-CN" dirty="0">
                <a:solidFill>
                  <a:srgbClr val="002060"/>
                </a:solidFill>
                <a:latin typeface="+mn-lt"/>
                <a:ea typeface="楷体" panose="02010609060101010101" pitchFamily="49" charset="-122"/>
              </a:rPr>
              <a:t>Row</a:t>
            </a:r>
            <a:r>
              <a:rPr lang="zh-CN" altLang="en-US" dirty="0">
                <a:solidFill>
                  <a:srgbClr val="002060"/>
                </a:solidFill>
                <a:latin typeface="+mn-lt"/>
                <a:ea typeface="楷体" panose="02010609060101010101" pitchFamily="49" charset="-122"/>
              </a:rPr>
              <a:t>对象列表），无数据时，返回空</a:t>
            </a:r>
            <a:r>
              <a:rPr lang="en-US" altLang="zh-CN" dirty="0">
                <a:solidFill>
                  <a:srgbClr val="002060"/>
                </a:solidFill>
                <a:latin typeface="+mn-lt"/>
                <a:ea typeface="楷体" panose="02010609060101010101" pitchFamily="49" charset="-122"/>
              </a:rPr>
              <a:t>List</a:t>
            </a:r>
            <a:r>
              <a:rPr lang="zh-CN" altLang="en-US" dirty="0">
                <a:solidFill>
                  <a:srgbClr val="002060"/>
                </a:solidFill>
                <a:latin typeface="+mn-lt"/>
                <a:ea typeface="楷体" panose="02010609060101010101" pitchFamily="49" charset="-122"/>
              </a:rPr>
              <a:t>。</a:t>
            </a:r>
            <a:endParaRPr lang="zh-CN" altLang="en-US" dirty="0">
              <a:solidFill>
                <a:srgbClr val="002060"/>
              </a:solidFill>
              <a:latin typeface="+mn-lt"/>
              <a:ea typeface="楷体" panose="02010609060101010101" pitchFamily="49" charset="-122"/>
            </a:endParaRPr>
          </a:p>
          <a:p>
            <a:pPr>
              <a:lnSpc>
                <a:spcPts val="2400"/>
              </a:lnSpc>
              <a:defRPr/>
            </a:pPr>
            <a:r>
              <a:rPr lang="en-US" altLang="zh-CN" dirty="0">
                <a:solidFill>
                  <a:srgbClr val="002060"/>
                </a:solidFill>
                <a:latin typeface="+mn-lt"/>
                <a:ea typeface="楷体" panose="02010609060101010101" pitchFamily="49" charset="-122"/>
              </a:rPr>
              <a:t>      </a:t>
            </a:r>
            <a:r>
              <a:rPr lang="en-US" altLang="zh-CN" dirty="0" err="1">
                <a:solidFill>
                  <a:srgbClr val="002060"/>
                </a:solidFill>
                <a:latin typeface="+mn-lt"/>
                <a:ea typeface="楷体" panose="02010609060101010101" pitchFamily="49" charset="-122"/>
              </a:rPr>
              <a:t>cur.fetchmany</a:t>
            </a:r>
            <a:r>
              <a:rPr lang="en-US" altLang="zh-CN" dirty="0">
                <a:solidFill>
                  <a:srgbClr val="002060"/>
                </a:solidFill>
                <a:latin typeface="+mn-lt"/>
                <a:ea typeface="楷体" panose="02010609060101010101" pitchFamily="49" charset="-122"/>
              </a:rPr>
              <a:t>()</a:t>
            </a:r>
            <a:r>
              <a:rPr lang="zh-CN" altLang="en-US" dirty="0">
                <a:solidFill>
                  <a:srgbClr val="002060"/>
                </a:solidFill>
                <a:latin typeface="+mn-lt"/>
                <a:ea typeface="楷体" panose="02010609060101010101" pitchFamily="49" charset="-122"/>
              </a:rPr>
              <a:t>：返回结果集的多行（</a:t>
            </a:r>
            <a:r>
              <a:rPr lang="en-US" altLang="zh-CN" dirty="0">
                <a:solidFill>
                  <a:srgbClr val="002060"/>
                </a:solidFill>
                <a:latin typeface="+mn-lt"/>
                <a:ea typeface="楷体" panose="02010609060101010101" pitchFamily="49" charset="-122"/>
              </a:rPr>
              <a:t>Row</a:t>
            </a:r>
            <a:r>
              <a:rPr lang="zh-CN" altLang="en-US" dirty="0">
                <a:solidFill>
                  <a:srgbClr val="002060"/>
                </a:solidFill>
                <a:latin typeface="+mn-lt"/>
                <a:ea typeface="楷体" panose="02010609060101010101" pitchFamily="49" charset="-122"/>
              </a:rPr>
              <a:t>对象列表），无数据时，返回空</a:t>
            </a:r>
            <a:r>
              <a:rPr lang="en-US" altLang="zh-CN" dirty="0">
                <a:solidFill>
                  <a:srgbClr val="002060"/>
                </a:solidFill>
                <a:latin typeface="+mn-lt"/>
                <a:ea typeface="楷体" panose="02010609060101010101" pitchFamily="49" charset="-122"/>
              </a:rPr>
              <a:t>List</a:t>
            </a:r>
            <a:r>
              <a:rPr lang="zh-CN" altLang="en-US" dirty="0">
                <a:solidFill>
                  <a:srgbClr val="002060"/>
                </a:solidFill>
                <a:latin typeface="+mn-lt"/>
                <a:ea typeface="楷体" panose="02010609060101010101" pitchFamily="49" charset="-122"/>
              </a:rPr>
              <a:t>。</a:t>
            </a:r>
            <a:endParaRPr lang="en-US" altLang="zh-CN" dirty="0">
              <a:solidFill>
                <a:srgbClr val="002060"/>
              </a:solidFill>
              <a:latin typeface="+mn-lt"/>
              <a:ea typeface="楷体" panose="02010609060101010101" pitchFamily="49" charset="-122"/>
            </a:endParaRPr>
          </a:p>
          <a:p>
            <a:pPr>
              <a:lnSpc>
                <a:spcPts val="2400"/>
              </a:lnSpc>
              <a:defRPr/>
            </a:pPr>
            <a:r>
              <a:rPr lang="en-US" altLang="zh-CN" dirty="0">
                <a:solidFill>
                  <a:srgbClr val="002060"/>
                </a:solidFill>
                <a:latin typeface="+mn-lt"/>
                <a:ea typeface="楷体" panose="02010609060101010101" pitchFamily="49" charset="-122"/>
              </a:rPr>
              <a:t>     </a:t>
            </a:r>
            <a:r>
              <a:rPr lang="zh-CN" altLang="en-US" dirty="0">
                <a:solidFill>
                  <a:srgbClr val="002060"/>
                </a:solidFill>
                <a:latin typeface="+mn-lt"/>
                <a:ea typeface="楷体" panose="02010609060101010101" pitchFamily="49" charset="-122"/>
              </a:rPr>
              <a:t>例：</a:t>
            </a:r>
            <a:r>
              <a:rPr lang="en-US" altLang="zh-CN" dirty="0">
                <a:solidFill>
                  <a:srgbClr val="002060"/>
                </a:solidFill>
                <a:latin typeface="+mn-lt"/>
                <a:ea typeface="楷体" panose="02010609060101010101" pitchFamily="49" charset="-122"/>
              </a:rPr>
              <a:t> print </a:t>
            </a:r>
            <a:r>
              <a:rPr lang="en-US" altLang="zh-CN" dirty="0" err="1">
                <a:solidFill>
                  <a:srgbClr val="002060"/>
                </a:solidFill>
                <a:latin typeface="+mn-lt"/>
                <a:ea typeface="楷体" panose="02010609060101010101" pitchFamily="49" charset="-122"/>
              </a:rPr>
              <a:t>cur.fetchall</a:t>
            </a:r>
            <a:r>
              <a:rPr lang="en-US" altLang="zh-CN" dirty="0">
                <a:solidFill>
                  <a:srgbClr val="002060"/>
                </a:solidFill>
                <a:latin typeface="+mn-lt"/>
                <a:ea typeface="楷体" panose="02010609060101010101" pitchFamily="49" charset="-122"/>
              </a:rPr>
              <a:t>()      #</a:t>
            </a:r>
            <a:r>
              <a:rPr lang="zh-CN" altLang="en-US" dirty="0">
                <a:solidFill>
                  <a:srgbClr val="002060"/>
                </a:solidFill>
                <a:latin typeface="+mn-lt"/>
                <a:ea typeface="楷体" panose="02010609060101010101" pitchFamily="49" charset="-122"/>
              </a:rPr>
              <a:t>提取查询到的数据</a:t>
            </a:r>
            <a:endParaRPr lang="en-US" altLang="zh-CN" dirty="0">
              <a:solidFill>
                <a:srgbClr val="002060"/>
              </a:solidFill>
              <a:latin typeface="+mn-lt"/>
              <a:ea typeface="楷体" panose="02010609060101010101" pitchFamily="49" charset="-122"/>
            </a:endParaRPr>
          </a:p>
          <a:p>
            <a:pPr>
              <a:lnSpc>
                <a:spcPts val="2400"/>
              </a:lnSpc>
              <a:defRPr/>
            </a:pPr>
            <a:r>
              <a:rPr lang="en-US" altLang="zh-CN" dirty="0">
                <a:solidFill>
                  <a:srgbClr val="002060"/>
                </a:solidFill>
                <a:latin typeface="+mn-lt"/>
                <a:ea typeface="楷体" panose="02010609060101010101" pitchFamily="49" charset="-122"/>
              </a:rPr>
              <a:t>      </a:t>
            </a:r>
            <a:r>
              <a:rPr lang="zh-CN" altLang="zh-CN" dirty="0">
                <a:solidFill>
                  <a:srgbClr val="002060"/>
                </a:solidFill>
                <a:latin typeface="+mn-lt"/>
                <a:ea typeface="楷体" panose="02010609060101010101" pitchFamily="49" charset="-122"/>
              </a:rPr>
              <a:t>也可以直接使用循环输出结果，例如：</a:t>
            </a:r>
            <a:endParaRPr lang="zh-CN" altLang="zh-CN" dirty="0">
              <a:solidFill>
                <a:srgbClr val="002060"/>
              </a:solidFill>
              <a:latin typeface="+mn-lt"/>
              <a:ea typeface="楷体" panose="02010609060101010101" pitchFamily="49" charset="-122"/>
            </a:endParaRPr>
          </a:p>
          <a:p>
            <a:pPr>
              <a:lnSpc>
                <a:spcPts val="2400"/>
              </a:lnSpc>
              <a:defRPr/>
            </a:pPr>
            <a:r>
              <a:rPr lang="en-US" altLang="zh-CN" dirty="0">
                <a:solidFill>
                  <a:srgbClr val="002060"/>
                </a:solidFill>
                <a:latin typeface="+mn-lt"/>
                <a:ea typeface="楷体" panose="02010609060101010101" pitchFamily="49" charset="-122"/>
              </a:rPr>
              <a:t>     For row in </a:t>
            </a:r>
            <a:r>
              <a:rPr lang="en-US" altLang="zh-CN" dirty="0" err="1">
                <a:solidFill>
                  <a:srgbClr val="002060"/>
                </a:solidFill>
                <a:latin typeface="+mn-lt"/>
                <a:ea typeface="楷体" panose="02010609060101010101" pitchFamily="49" charset="-122"/>
              </a:rPr>
              <a:t>cur.execute</a:t>
            </a:r>
            <a:r>
              <a:rPr lang="en-US" altLang="zh-CN" dirty="0">
                <a:solidFill>
                  <a:srgbClr val="002060"/>
                </a:solidFill>
                <a:latin typeface="+mn-lt"/>
                <a:ea typeface="楷体" panose="02010609060101010101" pitchFamily="49" charset="-122"/>
              </a:rPr>
              <a:t>("select * from </a:t>
            </a:r>
            <a:r>
              <a:rPr lang="en-US" altLang="zh-CN" dirty="0" err="1">
                <a:solidFill>
                  <a:srgbClr val="002060"/>
                </a:solidFill>
                <a:latin typeface="+mn-lt"/>
                <a:ea typeface="楷体" panose="02010609060101010101" pitchFamily="49" charset="-122"/>
              </a:rPr>
              <a:t>catagory</a:t>
            </a:r>
            <a:r>
              <a:rPr lang="en-US" altLang="zh-CN" dirty="0">
                <a:solidFill>
                  <a:srgbClr val="002060"/>
                </a:solidFill>
                <a:latin typeface="+mn-lt"/>
                <a:ea typeface="楷体" panose="02010609060101010101" pitchFamily="49" charset="-122"/>
              </a:rPr>
              <a:t>"):</a:t>
            </a:r>
            <a:endParaRPr lang="zh-CN" altLang="zh-CN" dirty="0">
              <a:solidFill>
                <a:srgbClr val="002060"/>
              </a:solidFill>
              <a:latin typeface="+mn-lt"/>
              <a:ea typeface="楷体" panose="02010609060101010101" pitchFamily="49" charset="-122"/>
            </a:endParaRPr>
          </a:p>
          <a:p>
            <a:pPr>
              <a:lnSpc>
                <a:spcPts val="2400"/>
              </a:lnSpc>
              <a:defRPr/>
            </a:pPr>
            <a:r>
              <a:rPr lang="en-US" altLang="zh-CN" dirty="0">
                <a:solidFill>
                  <a:srgbClr val="002060"/>
                </a:solidFill>
                <a:latin typeface="+mn-lt"/>
                <a:ea typeface="楷体" panose="02010609060101010101" pitchFamily="49" charset="-122"/>
              </a:rPr>
              <a:t>            Print(row[0],row[1])</a:t>
            </a:r>
            <a:endParaRPr lang="zh-CN" altLang="en-US" dirty="0">
              <a:solidFill>
                <a:srgbClr val="002060"/>
              </a:solidFill>
              <a:latin typeface="+mn-lt"/>
              <a:ea typeface="楷体" panose="02010609060101010101" pitchFamily="49" charset="-122"/>
            </a:endParaRPr>
          </a:p>
          <a:p>
            <a:pPr>
              <a:defRPr/>
            </a:pPr>
            <a:r>
              <a:rPr lang="en-US" altLang="zh-CN" sz="2200" b="1" dirty="0">
                <a:solidFill>
                  <a:srgbClr val="DAA600"/>
                </a:solidFill>
                <a:latin typeface="+mn-lt"/>
                <a:ea typeface="楷体" panose="02010609060101010101" pitchFamily="49" charset="-122"/>
              </a:rPr>
              <a:t>6. </a:t>
            </a:r>
            <a:r>
              <a:rPr lang="zh-CN" altLang="en-US" sz="2200" b="1" dirty="0">
                <a:solidFill>
                  <a:srgbClr val="DAA600"/>
                </a:solidFill>
                <a:latin typeface="+mn-lt"/>
                <a:ea typeface="楷体" panose="02010609060101010101" pitchFamily="49" charset="-122"/>
              </a:rPr>
              <a:t>数据库的提交和回滚</a:t>
            </a:r>
            <a:endParaRPr lang="en-US" altLang="zh-CN" sz="2200" b="1" dirty="0">
              <a:solidFill>
                <a:srgbClr val="DAA600"/>
              </a:solidFill>
              <a:latin typeface="+mn-lt"/>
              <a:ea typeface="楷体" panose="02010609060101010101" pitchFamily="49" charset="-122"/>
            </a:endParaRPr>
          </a:p>
          <a:p>
            <a:pPr>
              <a:defRPr/>
            </a:pPr>
            <a:r>
              <a:rPr lang="en-US" altLang="zh-CN" sz="2200" dirty="0">
                <a:solidFill>
                  <a:srgbClr val="002060"/>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con.commit</a:t>
            </a:r>
            <a:r>
              <a:rPr lang="en-US" altLang="zh-CN" sz="2000" dirty="0">
                <a:solidFill>
                  <a:srgbClr val="002060"/>
                </a:solidFill>
                <a:latin typeface="+mn-lt"/>
                <a:ea typeface="楷体" panose="02010609060101010101" pitchFamily="49" charset="-122"/>
              </a:rPr>
              <a:t>()</a:t>
            </a:r>
            <a:r>
              <a:rPr lang="zh-CN" altLang="en-US" sz="2000" dirty="0">
                <a:solidFill>
                  <a:srgbClr val="002060"/>
                </a:solidFill>
                <a:latin typeface="+mn-lt"/>
                <a:ea typeface="楷体" panose="02010609060101010101" pitchFamily="49" charset="-122"/>
              </a:rPr>
              <a:t>：事务提交   </a:t>
            </a:r>
            <a:endParaRPr lang="zh-CN" altLang="en-US" sz="2000" dirty="0">
              <a:solidFill>
                <a:srgbClr val="002060"/>
              </a:solidFill>
              <a:latin typeface="+mn-lt"/>
              <a:ea typeface="楷体" panose="02010609060101010101" pitchFamily="49" charset="-122"/>
            </a:endParaRPr>
          </a:p>
          <a:p>
            <a:pPr>
              <a:defRPr/>
            </a:pPr>
            <a:r>
              <a:rPr lang="en-US" altLang="zh-CN" sz="2000" dirty="0">
                <a:solidFill>
                  <a:srgbClr val="002060"/>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con.rollback</a:t>
            </a:r>
            <a:r>
              <a:rPr lang="en-US" altLang="zh-CN" sz="2000" dirty="0">
                <a:solidFill>
                  <a:srgbClr val="002060"/>
                </a:solidFill>
                <a:latin typeface="+mn-lt"/>
                <a:ea typeface="楷体" panose="02010609060101010101" pitchFamily="49" charset="-122"/>
              </a:rPr>
              <a:t>()</a:t>
            </a:r>
            <a:r>
              <a:rPr lang="zh-CN" altLang="en-US" sz="2000" dirty="0">
                <a:solidFill>
                  <a:srgbClr val="002060"/>
                </a:solidFill>
                <a:latin typeface="+mn-lt"/>
                <a:ea typeface="楷体" panose="02010609060101010101" pitchFamily="49" charset="-122"/>
              </a:rPr>
              <a:t>：事务回滚 </a:t>
            </a:r>
            <a:endParaRPr lang="en-US" altLang="zh-CN" sz="2200" dirty="0">
              <a:solidFill>
                <a:srgbClr val="002060"/>
              </a:solidFill>
              <a:latin typeface="+mn-lt"/>
              <a:ea typeface="楷体" panose="02010609060101010101" pitchFamily="49" charset="-122"/>
            </a:endParaRPr>
          </a:p>
          <a:p>
            <a:pPr>
              <a:defRPr/>
            </a:pPr>
            <a:r>
              <a:rPr lang="en-US" altLang="zh-CN" sz="2200" b="1" dirty="0">
                <a:solidFill>
                  <a:srgbClr val="DAA600"/>
                </a:solidFill>
                <a:latin typeface="+mn-lt"/>
                <a:ea typeface="楷体" panose="02010609060101010101" pitchFamily="49" charset="-122"/>
              </a:rPr>
              <a:t>7. </a:t>
            </a:r>
            <a:r>
              <a:rPr lang="zh-CN" altLang="en-US" sz="2200" b="1" dirty="0">
                <a:solidFill>
                  <a:srgbClr val="DAA600"/>
                </a:solidFill>
                <a:latin typeface="+mn-lt"/>
                <a:ea typeface="楷体" panose="02010609060101010101" pitchFamily="49" charset="-122"/>
              </a:rPr>
              <a:t>关闭</a:t>
            </a:r>
            <a:r>
              <a:rPr lang="en-US" altLang="zh-CN" sz="2200" b="1" dirty="0">
                <a:solidFill>
                  <a:srgbClr val="DAA600"/>
                </a:solidFill>
                <a:latin typeface="+mn-lt"/>
                <a:ea typeface="楷体" panose="02010609060101010101" pitchFamily="49" charset="-122"/>
              </a:rPr>
              <a:t>Cursor</a:t>
            </a:r>
            <a:r>
              <a:rPr lang="zh-CN" altLang="en-US" sz="2200" b="1" dirty="0">
                <a:solidFill>
                  <a:srgbClr val="DAA600"/>
                </a:solidFill>
                <a:latin typeface="+mn-lt"/>
                <a:ea typeface="楷体" panose="02010609060101010101" pitchFamily="49" charset="-122"/>
              </a:rPr>
              <a:t>对象和</a:t>
            </a:r>
            <a:r>
              <a:rPr lang="en-US" altLang="zh-CN" sz="2200" b="1" dirty="0">
                <a:solidFill>
                  <a:srgbClr val="DAA600"/>
                </a:solidFill>
                <a:latin typeface="+mn-lt"/>
                <a:ea typeface="楷体" panose="02010609060101010101" pitchFamily="49" charset="-122"/>
              </a:rPr>
              <a:t>Connection</a:t>
            </a:r>
            <a:r>
              <a:rPr lang="zh-CN" altLang="en-US" sz="2200" b="1" dirty="0">
                <a:solidFill>
                  <a:srgbClr val="DAA600"/>
                </a:solidFill>
                <a:latin typeface="+mn-lt"/>
                <a:ea typeface="楷体" panose="02010609060101010101" pitchFamily="49" charset="-122"/>
              </a:rPr>
              <a:t>对象</a:t>
            </a:r>
            <a:endParaRPr lang="en-US" altLang="zh-CN" sz="2200" b="1" dirty="0">
              <a:solidFill>
                <a:srgbClr val="DAA600"/>
              </a:solidFill>
              <a:latin typeface="+mn-lt"/>
              <a:ea typeface="楷体" panose="02010609060101010101" pitchFamily="49" charset="-122"/>
            </a:endParaRPr>
          </a:p>
          <a:p>
            <a:pPr>
              <a:defRPr/>
            </a:pPr>
            <a:r>
              <a:rPr lang="en-US" altLang="zh-CN" sz="2000" dirty="0">
                <a:solidFill>
                  <a:prstClr val="white"/>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cur.close</a:t>
            </a:r>
            <a:r>
              <a:rPr lang="en-US" altLang="zh-CN" sz="2000" dirty="0">
                <a:solidFill>
                  <a:srgbClr val="002060"/>
                </a:solidFill>
                <a:latin typeface="+mn-lt"/>
                <a:ea typeface="楷体" panose="02010609060101010101" pitchFamily="49" charset="-122"/>
              </a:rPr>
              <a:t>()</a:t>
            </a:r>
            <a:r>
              <a:rPr lang="zh-CN" altLang="en-US" sz="2000" dirty="0">
                <a:solidFill>
                  <a:srgbClr val="002060"/>
                </a:solidFill>
                <a:latin typeface="+mn-lt"/>
                <a:ea typeface="楷体" panose="02010609060101010101" pitchFamily="49" charset="-122"/>
              </a:rPr>
              <a:t>：关闭 </a:t>
            </a:r>
            <a:r>
              <a:rPr lang="en-US" altLang="zh-CN" sz="2000" dirty="0">
                <a:solidFill>
                  <a:srgbClr val="002060"/>
                </a:solidFill>
                <a:latin typeface="+mn-lt"/>
                <a:ea typeface="楷体" panose="02010609060101010101" pitchFamily="49" charset="-122"/>
              </a:rPr>
              <a:t>Cursor</a:t>
            </a:r>
            <a:r>
              <a:rPr lang="zh-CN" altLang="en-US" sz="2000" dirty="0">
                <a:solidFill>
                  <a:srgbClr val="002060"/>
                </a:solidFill>
                <a:latin typeface="+mn-lt"/>
                <a:ea typeface="楷体" panose="02010609060101010101" pitchFamily="49" charset="-122"/>
              </a:rPr>
              <a:t>对象</a:t>
            </a:r>
            <a:endParaRPr lang="zh-CN" altLang="en-US" sz="2000" dirty="0">
              <a:solidFill>
                <a:srgbClr val="002060"/>
              </a:solidFill>
              <a:latin typeface="+mn-lt"/>
              <a:ea typeface="楷体" panose="02010609060101010101" pitchFamily="49" charset="-122"/>
            </a:endParaRPr>
          </a:p>
          <a:p>
            <a:pPr>
              <a:defRPr/>
            </a:pPr>
            <a:r>
              <a:rPr lang="en-US" altLang="zh-CN" sz="2000" dirty="0">
                <a:solidFill>
                  <a:srgbClr val="002060"/>
                </a:solidFill>
                <a:latin typeface="+mn-lt"/>
                <a:ea typeface="楷体" panose="02010609060101010101" pitchFamily="49" charset="-122"/>
              </a:rPr>
              <a:t>     </a:t>
            </a:r>
            <a:r>
              <a:rPr lang="en-US" altLang="zh-CN" sz="2000" dirty="0" err="1">
                <a:solidFill>
                  <a:srgbClr val="002060"/>
                </a:solidFill>
                <a:latin typeface="+mn-lt"/>
                <a:ea typeface="楷体" panose="02010609060101010101" pitchFamily="49" charset="-122"/>
              </a:rPr>
              <a:t>con.close</a:t>
            </a:r>
            <a:r>
              <a:rPr lang="en-US" altLang="zh-CN" sz="2000" dirty="0">
                <a:solidFill>
                  <a:srgbClr val="002060"/>
                </a:solidFill>
                <a:latin typeface="+mn-lt"/>
                <a:ea typeface="楷体" panose="02010609060101010101" pitchFamily="49" charset="-122"/>
              </a:rPr>
              <a:t>()</a:t>
            </a:r>
            <a:r>
              <a:rPr lang="zh-CN" altLang="en-US" sz="2000" dirty="0">
                <a:solidFill>
                  <a:srgbClr val="002060"/>
                </a:solidFill>
                <a:latin typeface="+mn-lt"/>
                <a:ea typeface="楷体" panose="02010609060101010101" pitchFamily="49" charset="-122"/>
              </a:rPr>
              <a:t>：关闭</a:t>
            </a:r>
            <a:r>
              <a:rPr lang="en-US" altLang="zh-CN" sz="2000" dirty="0">
                <a:solidFill>
                  <a:srgbClr val="002060"/>
                </a:solidFill>
                <a:latin typeface="+mn-lt"/>
                <a:ea typeface="楷体" panose="02010609060101010101" pitchFamily="49" charset="-122"/>
              </a:rPr>
              <a:t>Connection</a:t>
            </a:r>
            <a:r>
              <a:rPr lang="zh-CN" altLang="en-US" sz="2000" dirty="0">
                <a:solidFill>
                  <a:srgbClr val="002060"/>
                </a:solidFill>
                <a:latin typeface="+mn-lt"/>
                <a:ea typeface="楷体" panose="02010609060101010101" pitchFamily="49" charset="-122"/>
              </a:rPr>
              <a:t>对象</a:t>
            </a:r>
            <a:endParaRPr lang="zh-CN" altLang="en-US" sz="2000" dirty="0">
              <a:solidFill>
                <a:srgbClr val="002060"/>
              </a:solidFill>
              <a:latin typeface="+mn-lt"/>
              <a:ea typeface="楷体" panose="02010609060101010101" pitchFamily="49" charset="-122"/>
            </a:endParaRPr>
          </a:p>
          <a:p>
            <a:pPr>
              <a:defRPr/>
            </a:pPr>
            <a:endParaRPr lang="en-US" altLang="zh-CN" sz="2200" dirty="0">
              <a:solidFill>
                <a:schemeClr val="accent6">
                  <a:lumMod val="75000"/>
                </a:schemeClr>
              </a:solidFill>
              <a:latin typeface="+mn-lt"/>
              <a:ea typeface="楷体" panose="02010609060101010101" pitchFamily="49" charset="-122"/>
            </a:endParaRPr>
          </a:p>
        </p:txBody>
      </p:sp>
      <p:sp>
        <p:nvSpPr>
          <p:cNvPr id="25603" name="TextBox 1"/>
          <p:cNvSpPr txBox="1">
            <a:spLocks noChangeArrowheads="1"/>
          </p:cNvSpPr>
          <p:nvPr/>
        </p:nvSpPr>
        <p:spPr bwMode="auto">
          <a:xfrm>
            <a:off x="1547813" y="649288"/>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11.4.1 </a:t>
            </a:r>
            <a:r>
              <a:rPr lang="zh-CN" altLang="en-US" sz="2800">
                <a:solidFill>
                  <a:srgbClr val="002060"/>
                </a:solidFill>
                <a:latin typeface="微软雅黑" panose="020B0503020204020204" pitchFamily="34" charset="-122"/>
                <a:ea typeface="微软雅黑" panose="020B0503020204020204" pitchFamily="34" charset="-122"/>
              </a:rPr>
              <a:t>访问数据库的步骤</a:t>
            </a:r>
            <a:endParaRPr lang="zh-CN" altLang="en-US">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11"/>
          <p:cNvSpPr txBox="1">
            <a:spLocks noChangeArrowheads="1"/>
          </p:cNvSpPr>
          <p:nvPr/>
        </p:nvSpPr>
        <p:spPr bwMode="auto">
          <a:xfrm>
            <a:off x="395288" y="1201738"/>
            <a:ext cx="91805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200" dirty="0" smtClean="0">
                <a:solidFill>
                  <a:srgbClr val="002060"/>
                </a:solidFill>
                <a:latin typeface="+mn-lt"/>
                <a:ea typeface="楷体" panose="02010609060101010101" pitchFamily="49" charset="-122"/>
              </a:rPr>
              <a:t>【</a:t>
            </a:r>
            <a:r>
              <a:rPr lang="zh-CN" altLang="en-US" sz="2200" dirty="0" smtClean="0">
                <a:solidFill>
                  <a:srgbClr val="002060"/>
                </a:solidFill>
                <a:latin typeface="+mn-lt"/>
                <a:ea typeface="楷体" panose="02010609060101010101" pitchFamily="49" charset="-122"/>
              </a:rPr>
              <a:t>例</a:t>
            </a:r>
            <a:r>
              <a:rPr lang="en-US" altLang="zh-CN" sz="2200" dirty="0" smtClean="0">
                <a:solidFill>
                  <a:srgbClr val="002060"/>
                </a:solidFill>
                <a:latin typeface="+mn-lt"/>
                <a:ea typeface="楷体" panose="02010609060101010101" pitchFamily="49" charset="-122"/>
              </a:rPr>
              <a:t>】</a:t>
            </a:r>
            <a:r>
              <a:rPr lang="zh-CN" altLang="en-US" sz="2200" dirty="0" smtClean="0">
                <a:solidFill>
                  <a:srgbClr val="002060"/>
                </a:solidFill>
                <a:latin typeface="+mn-lt"/>
                <a:ea typeface="楷体" panose="02010609060101010101" pitchFamily="49" charset="-122"/>
              </a:rPr>
              <a:t>：创建数据库</a:t>
            </a:r>
            <a:r>
              <a:rPr lang="en-US" altLang="zh-CN" sz="2200" dirty="0" smtClean="0">
                <a:solidFill>
                  <a:srgbClr val="002060"/>
                </a:solidFill>
                <a:latin typeface="+mn-lt"/>
                <a:ea typeface="楷体" panose="02010609060101010101" pitchFamily="49" charset="-122"/>
              </a:rPr>
              <a:t>sales</a:t>
            </a:r>
            <a:r>
              <a:rPr lang="zh-CN" altLang="en-US" sz="2200" dirty="0" smtClean="0">
                <a:solidFill>
                  <a:srgbClr val="002060"/>
                </a:solidFill>
                <a:latin typeface="+mn-lt"/>
                <a:ea typeface="楷体" panose="02010609060101010101" pitchFamily="49" charset="-122"/>
              </a:rPr>
              <a:t>，并在其中创建表</a:t>
            </a:r>
            <a:r>
              <a:rPr lang="en-US" altLang="zh-CN" sz="2200" dirty="0" smtClean="0">
                <a:solidFill>
                  <a:srgbClr val="002060"/>
                </a:solidFill>
                <a:latin typeface="+mn-lt"/>
                <a:ea typeface="楷体" panose="02010609060101010101" pitchFamily="49" charset="-122"/>
              </a:rPr>
              <a:t>book</a:t>
            </a:r>
            <a:r>
              <a:rPr lang="zh-CN" altLang="en-US" sz="2200" dirty="0" smtClean="0">
                <a:solidFill>
                  <a:srgbClr val="002060"/>
                </a:solidFill>
                <a:latin typeface="+mn-lt"/>
                <a:ea typeface="楷体" panose="02010609060101010101" pitchFamily="49" charset="-122"/>
              </a:rPr>
              <a:t>，表中包含三列，</a:t>
            </a:r>
            <a:r>
              <a:rPr lang="en-US" altLang="zh-CN" sz="2200" dirty="0" smtClean="0">
                <a:solidFill>
                  <a:srgbClr val="002060"/>
                </a:solidFill>
                <a:latin typeface="+mn-lt"/>
                <a:ea typeface="楷体" panose="02010609060101010101" pitchFamily="49" charset="-122"/>
              </a:rPr>
              <a:t>id</a:t>
            </a:r>
            <a:r>
              <a:rPr lang="zh-CN" altLang="en-US" sz="2200" dirty="0" smtClean="0">
                <a:solidFill>
                  <a:srgbClr val="002060"/>
                </a:solidFill>
                <a:latin typeface="+mn-lt"/>
                <a:ea typeface="楷体" panose="02010609060101010101" pitchFamily="49" charset="-122"/>
              </a:rPr>
              <a:t>、</a:t>
            </a:r>
            <a:r>
              <a:rPr lang="en-US" altLang="zh-CN" sz="2200" dirty="0" smtClean="0">
                <a:solidFill>
                  <a:srgbClr val="002060"/>
                </a:solidFill>
                <a:latin typeface="+mn-lt"/>
                <a:ea typeface="楷体" panose="02010609060101010101" pitchFamily="49" charset="-122"/>
              </a:rPr>
              <a:t>price</a:t>
            </a:r>
            <a:r>
              <a:rPr lang="zh-CN" altLang="en-US" sz="2200" dirty="0" smtClean="0">
                <a:solidFill>
                  <a:srgbClr val="002060"/>
                </a:solidFill>
                <a:latin typeface="+mn-lt"/>
                <a:ea typeface="楷体" panose="02010609060101010101" pitchFamily="49" charset="-122"/>
              </a:rPr>
              <a:t>和</a:t>
            </a:r>
            <a:r>
              <a:rPr lang="en-US" altLang="zh-CN" sz="2200" dirty="0" smtClean="0">
                <a:solidFill>
                  <a:srgbClr val="002060"/>
                </a:solidFill>
                <a:latin typeface="+mn-lt"/>
                <a:ea typeface="楷体" panose="02010609060101010101" pitchFamily="49" charset="-122"/>
              </a:rPr>
              <a:t>name</a:t>
            </a:r>
            <a:r>
              <a:rPr lang="zh-CN" altLang="en-US" sz="2200" dirty="0" smtClean="0">
                <a:solidFill>
                  <a:srgbClr val="002060"/>
                </a:solidFill>
                <a:latin typeface="+mn-lt"/>
                <a:ea typeface="楷体" panose="02010609060101010101" pitchFamily="49" charset="-122"/>
              </a:rPr>
              <a:t>，其中</a:t>
            </a:r>
            <a:r>
              <a:rPr lang="en-US" altLang="zh-CN" sz="2200" dirty="0" smtClean="0">
                <a:solidFill>
                  <a:srgbClr val="002060"/>
                </a:solidFill>
                <a:latin typeface="+mn-lt"/>
                <a:ea typeface="楷体" panose="02010609060101010101" pitchFamily="49" charset="-122"/>
              </a:rPr>
              <a:t>id</a:t>
            </a:r>
            <a:r>
              <a:rPr lang="zh-CN" altLang="en-US" sz="2200" dirty="0" smtClean="0">
                <a:solidFill>
                  <a:srgbClr val="002060"/>
                </a:solidFill>
                <a:latin typeface="+mn-lt"/>
                <a:ea typeface="楷体" panose="02010609060101010101" pitchFamily="49" charset="-122"/>
              </a:rPr>
              <a:t>为主键（</a:t>
            </a:r>
            <a:r>
              <a:rPr lang="en-US" altLang="zh-CN" sz="2200" dirty="0" smtClean="0">
                <a:solidFill>
                  <a:srgbClr val="002060"/>
                </a:solidFill>
                <a:latin typeface="+mn-lt"/>
                <a:ea typeface="楷体" panose="02010609060101010101" pitchFamily="49" charset="-122"/>
              </a:rPr>
              <a:t>primary key</a:t>
            </a:r>
            <a:r>
              <a:rPr lang="zh-CN" altLang="en-US" sz="2200" dirty="0" smtClean="0">
                <a:solidFill>
                  <a:srgbClr val="002060"/>
                </a:solidFill>
                <a:latin typeface="+mn-lt"/>
                <a:ea typeface="楷体" panose="02010609060101010101" pitchFamily="49" charset="-122"/>
              </a:rPr>
              <a:t>）。</a:t>
            </a:r>
            <a:endParaRPr lang="en-US" altLang="zh-CN" sz="2200" dirty="0" smtClean="0">
              <a:solidFill>
                <a:srgbClr val="002060"/>
              </a:solidFill>
              <a:latin typeface="+mn-lt"/>
              <a:ea typeface="楷体" panose="02010609060101010101" pitchFamily="49" charset="-122"/>
            </a:endParaRPr>
          </a:p>
        </p:txBody>
      </p:sp>
      <p:sp>
        <p:nvSpPr>
          <p:cNvPr id="26627" name="TextBox 1"/>
          <p:cNvSpPr txBox="1">
            <a:spLocks noChangeArrowheads="1"/>
          </p:cNvSpPr>
          <p:nvPr/>
        </p:nvSpPr>
        <p:spPr bwMode="auto">
          <a:xfrm>
            <a:off x="1619250" y="677863"/>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11.4.2 </a:t>
            </a:r>
            <a:r>
              <a:rPr lang="zh-CN" altLang="en-US" sz="2800">
                <a:solidFill>
                  <a:srgbClr val="002060"/>
                </a:solidFill>
                <a:latin typeface="微软雅黑" panose="020B0503020204020204" pitchFamily="34" charset="-122"/>
                <a:ea typeface="微软雅黑" panose="020B0503020204020204" pitchFamily="34" charset="-122"/>
              </a:rPr>
              <a:t>创建数据库和表</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 name="矩形 1"/>
          <p:cNvSpPr/>
          <p:nvPr/>
        </p:nvSpPr>
        <p:spPr>
          <a:xfrm>
            <a:off x="1042988" y="2205038"/>
            <a:ext cx="6553200" cy="1754187"/>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altLang="zh-CN" dirty="0"/>
              <a:t>#</a:t>
            </a:r>
            <a:r>
              <a:rPr lang="zh-CN" altLang="en-US" dirty="0"/>
              <a:t>导入</a:t>
            </a:r>
            <a:r>
              <a:rPr lang="en-US" altLang="zh-CN" dirty="0"/>
              <a:t>Python SQLite</a:t>
            </a:r>
            <a:r>
              <a:rPr lang="zh-CN" altLang="en-US" dirty="0"/>
              <a:t>数据库模块</a:t>
            </a:r>
            <a:endParaRPr lang="zh-CN" altLang="en-US" dirty="0"/>
          </a:p>
          <a:p>
            <a:pPr>
              <a:defRPr/>
            </a:pPr>
            <a:r>
              <a:rPr lang="en-US" altLang="zh-CN" dirty="0"/>
              <a:t>import sqlite3</a:t>
            </a:r>
            <a:endParaRPr lang="en-US" altLang="zh-CN" dirty="0"/>
          </a:p>
          <a:p>
            <a:pPr>
              <a:defRPr/>
            </a:pPr>
            <a:r>
              <a:rPr lang="en-US" altLang="zh-CN" dirty="0"/>
              <a:t>#</a:t>
            </a:r>
            <a:r>
              <a:rPr lang="zh-CN" altLang="en-US" dirty="0"/>
              <a:t>创建</a:t>
            </a:r>
            <a:r>
              <a:rPr lang="en-US" altLang="zh-CN" dirty="0"/>
              <a:t>SQLite</a:t>
            </a:r>
            <a:r>
              <a:rPr lang="zh-CN" altLang="en-US" dirty="0"/>
              <a:t>数据库</a:t>
            </a:r>
            <a:endParaRPr lang="zh-CN" altLang="en-US" dirty="0"/>
          </a:p>
          <a:p>
            <a:pPr>
              <a:defRPr/>
            </a:pPr>
            <a:r>
              <a:rPr lang="en-US" altLang="zh-CN" dirty="0"/>
              <a:t>con=sqlite3.connect("E:\</a:t>
            </a:r>
            <a:r>
              <a:rPr lang="en-US" altLang="zh-CN" dirty="0" err="1"/>
              <a:t>sales.db</a:t>
            </a:r>
            <a:r>
              <a:rPr lang="en-US" altLang="zh-CN" dirty="0"/>
              <a:t>")</a:t>
            </a:r>
            <a:endParaRPr lang="en-US" altLang="zh-CN" dirty="0"/>
          </a:p>
          <a:p>
            <a:pPr>
              <a:defRPr/>
            </a:pPr>
            <a:r>
              <a:rPr lang="en-US" altLang="zh-CN" dirty="0"/>
              <a:t>#</a:t>
            </a:r>
            <a:r>
              <a:rPr lang="zh-CN" altLang="en-US" dirty="0"/>
              <a:t>创建表</a:t>
            </a:r>
            <a:r>
              <a:rPr lang="en-US" altLang="zh-CN" dirty="0"/>
              <a:t>book</a:t>
            </a:r>
            <a:r>
              <a:rPr lang="zh-CN" altLang="en-US" dirty="0"/>
              <a:t>：包含三个列，</a:t>
            </a:r>
            <a:r>
              <a:rPr lang="en-US" altLang="zh-CN" dirty="0"/>
              <a:t>id</a:t>
            </a:r>
            <a:r>
              <a:rPr lang="zh-CN" altLang="en-US" dirty="0"/>
              <a:t>（主键）、</a:t>
            </a:r>
            <a:r>
              <a:rPr lang="en-US" altLang="zh-CN" dirty="0"/>
              <a:t>price</a:t>
            </a:r>
            <a:r>
              <a:rPr lang="zh-CN" altLang="en-US" dirty="0"/>
              <a:t>和</a:t>
            </a:r>
            <a:r>
              <a:rPr lang="en-US" altLang="zh-CN" dirty="0"/>
              <a:t>name</a:t>
            </a:r>
            <a:endParaRPr lang="en-US" altLang="zh-CN" dirty="0"/>
          </a:p>
          <a:p>
            <a:pPr>
              <a:defRPr/>
            </a:pPr>
            <a:r>
              <a:rPr lang="en-US" altLang="zh-CN" dirty="0" err="1"/>
              <a:t>con.execute</a:t>
            </a:r>
            <a:r>
              <a:rPr lang="zh-CN" altLang="en-US" dirty="0"/>
              <a:t>（</a:t>
            </a:r>
            <a:r>
              <a:rPr lang="en-US" altLang="zh-CN" dirty="0"/>
              <a:t>"create table book(id primary key</a:t>
            </a:r>
            <a:r>
              <a:rPr lang="zh-CN" altLang="en-US" dirty="0"/>
              <a:t>，</a:t>
            </a:r>
            <a:r>
              <a:rPr lang="en-US" altLang="zh-CN" dirty="0"/>
              <a:t>price</a:t>
            </a:r>
            <a:r>
              <a:rPr lang="zh-CN" altLang="en-US" dirty="0"/>
              <a:t>，</a:t>
            </a:r>
            <a:r>
              <a:rPr lang="en-US" altLang="zh-CN" dirty="0"/>
              <a:t>name)"</a:t>
            </a:r>
            <a:r>
              <a:rPr lang="zh-CN" altLang="en-US" dirty="0"/>
              <a:t>）</a:t>
            </a:r>
            <a:endParaRPr lang="zh-CN" altLang="en-US" dirty="0"/>
          </a:p>
        </p:txBody>
      </p:sp>
      <p:sp>
        <p:nvSpPr>
          <p:cNvPr id="39941" name="矩形 2"/>
          <p:cNvSpPr>
            <a:spLocks noChangeArrowheads="1"/>
          </p:cNvSpPr>
          <p:nvPr/>
        </p:nvSpPr>
        <p:spPr bwMode="auto">
          <a:xfrm>
            <a:off x="619125" y="4292600"/>
            <a:ext cx="80787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dirty="0" smtClean="0">
                <a:solidFill>
                  <a:srgbClr val="002060"/>
                </a:solidFill>
                <a:latin typeface="+mn-lt"/>
                <a:ea typeface="楷体" panose="02010609060101010101" pitchFamily="49" charset="-122"/>
              </a:rPr>
              <a:t>说明：</a:t>
            </a:r>
            <a:r>
              <a:rPr lang="en-US" altLang="zh-CN" dirty="0" smtClean="0">
                <a:solidFill>
                  <a:srgbClr val="002060"/>
                </a:solidFill>
                <a:latin typeface="+mn-lt"/>
                <a:ea typeface="楷体" panose="02010609060101010101" pitchFamily="49" charset="-122"/>
              </a:rPr>
              <a:t>connection</a:t>
            </a:r>
            <a:r>
              <a:rPr lang="zh-CN" altLang="en-US" dirty="0" smtClean="0">
                <a:solidFill>
                  <a:srgbClr val="002060"/>
                </a:solidFill>
                <a:latin typeface="+mn-lt"/>
                <a:ea typeface="楷体" panose="02010609060101010101" pitchFamily="49" charset="-122"/>
              </a:rPr>
              <a:t>对象的</a:t>
            </a:r>
            <a:r>
              <a:rPr lang="en-US" altLang="zh-CN" dirty="0" smtClean="0">
                <a:solidFill>
                  <a:srgbClr val="002060"/>
                </a:solidFill>
                <a:latin typeface="+mn-lt"/>
                <a:ea typeface="楷体" panose="02010609060101010101" pitchFamily="49" charset="-122"/>
              </a:rPr>
              <a:t>execute</a:t>
            </a:r>
            <a:r>
              <a:rPr lang="zh-CN" altLang="en-US" dirty="0" smtClean="0">
                <a:solidFill>
                  <a:srgbClr val="002060"/>
                </a:solidFill>
                <a:latin typeface="+mn-lt"/>
                <a:ea typeface="楷体" panose="02010609060101010101" pitchFamily="49" charset="-122"/>
              </a:rPr>
              <a:t>方法是</a:t>
            </a:r>
            <a:r>
              <a:rPr lang="en-US" altLang="zh-CN" dirty="0" smtClean="0">
                <a:solidFill>
                  <a:srgbClr val="002060"/>
                </a:solidFill>
                <a:latin typeface="+mn-lt"/>
                <a:ea typeface="楷体" panose="02010609060101010101" pitchFamily="49" charset="-122"/>
              </a:rPr>
              <a:t>Cursor</a:t>
            </a:r>
            <a:r>
              <a:rPr lang="zh-CN" altLang="en-US" dirty="0" smtClean="0">
                <a:solidFill>
                  <a:srgbClr val="002060"/>
                </a:solidFill>
                <a:latin typeface="+mn-lt"/>
                <a:ea typeface="楷体" panose="02010609060101010101" pitchFamily="49" charset="-122"/>
              </a:rPr>
              <a:t>对象对应方法的快捷方式，系统会创建一个临时</a:t>
            </a:r>
            <a:r>
              <a:rPr lang="en-US" altLang="zh-CN" dirty="0" smtClean="0">
                <a:solidFill>
                  <a:srgbClr val="002060"/>
                </a:solidFill>
                <a:latin typeface="+mn-lt"/>
                <a:ea typeface="楷体" panose="02010609060101010101" pitchFamily="49" charset="-122"/>
              </a:rPr>
              <a:t>Cursor</a:t>
            </a:r>
            <a:r>
              <a:rPr lang="zh-CN" altLang="en-US" dirty="0" smtClean="0">
                <a:solidFill>
                  <a:srgbClr val="002060"/>
                </a:solidFill>
                <a:latin typeface="+mn-lt"/>
                <a:ea typeface="楷体" panose="02010609060101010101" pitchFamily="49" charset="-122"/>
              </a:rPr>
              <a:t>对象，然后调用对应的方法，并返回</a:t>
            </a:r>
            <a:r>
              <a:rPr lang="en-US" altLang="zh-CN" dirty="0" smtClean="0">
                <a:solidFill>
                  <a:srgbClr val="002060"/>
                </a:solidFill>
                <a:latin typeface="+mn-lt"/>
                <a:ea typeface="楷体" panose="02010609060101010101" pitchFamily="49" charset="-122"/>
              </a:rPr>
              <a:t>Cursor</a:t>
            </a:r>
            <a:r>
              <a:rPr lang="zh-CN" altLang="en-US" dirty="0" smtClean="0">
                <a:solidFill>
                  <a:srgbClr val="002060"/>
                </a:solidFill>
                <a:latin typeface="+mn-lt"/>
                <a:ea typeface="楷体" panose="02010609060101010101" pitchFamily="49" charset="-122"/>
              </a:rPr>
              <a:t>对象。</a:t>
            </a:r>
            <a:endParaRPr lang="zh-CN" altLang="en-US" dirty="0" smtClean="0">
              <a:solidFill>
                <a:srgbClr val="002060"/>
              </a:solidFill>
              <a:latin typeface="+mn-lt"/>
              <a:ea typeface="楷体" panose="02010609060101010101" pitchFamily="49" charset="-122"/>
            </a:endParaRPr>
          </a:p>
        </p:txBody>
      </p:sp>
    </p:spTree>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1"/>
          <p:cNvSpPr txBox="1">
            <a:spLocks noChangeArrowheads="1"/>
          </p:cNvSpPr>
          <p:nvPr/>
        </p:nvSpPr>
        <p:spPr bwMode="auto">
          <a:xfrm>
            <a:off x="590550" y="1773238"/>
            <a:ext cx="817245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2000" dirty="0" smtClean="0">
                <a:solidFill>
                  <a:srgbClr val="002060"/>
                </a:solidFill>
                <a:latin typeface="+mn-lt"/>
                <a:ea typeface="楷体" panose="02010609060101010101" pitchFamily="49" charset="-122"/>
              </a:rPr>
              <a:t>在数据库表中插入、更新、删除记录的一般步骤为：</a:t>
            </a:r>
            <a:endParaRPr lang="zh-CN" altLang="en-US" sz="2000" dirty="0" smtClean="0">
              <a:solidFill>
                <a:srgbClr val="002060"/>
              </a:solidFill>
              <a:latin typeface="+mn-lt"/>
              <a:ea typeface="楷体" panose="02010609060101010101" pitchFamily="49" charset="-122"/>
            </a:endParaRPr>
          </a:p>
          <a:p>
            <a:pPr eaLnBrk="1" hangingPunct="1">
              <a:lnSpc>
                <a:spcPct val="150000"/>
              </a:lnSpc>
              <a:defRPr/>
            </a:pPr>
            <a:r>
              <a:rPr lang="en-US" altLang="zh-CN" sz="2000" dirty="0" smtClean="0">
                <a:solidFill>
                  <a:srgbClr val="002060"/>
                </a:solidFill>
                <a:latin typeface="+mn-lt"/>
                <a:ea typeface="楷体" panose="02010609060101010101" pitchFamily="49" charset="-122"/>
              </a:rPr>
              <a:t>1.</a:t>
            </a:r>
            <a:r>
              <a:rPr lang="zh-CN" altLang="en-US" sz="2000" dirty="0" smtClean="0">
                <a:solidFill>
                  <a:srgbClr val="002060"/>
                </a:solidFill>
                <a:latin typeface="+mn-lt"/>
                <a:ea typeface="楷体" panose="02010609060101010101" pitchFamily="49" charset="-122"/>
              </a:rPr>
              <a:t>建立数据库连接；</a:t>
            </a:r>
            <a:endParaRPr lang="zh-CN" altLang="en-US" sz="2000" dirty="0" smtClean="0">
              <a:solidFill>
                <a:srgbClr val="002060"/>
              </a:solidFill>
              <a:latin typeface="+mn-lt"/>
              <a:ea typeface="楷体" panose="02010609060101010101" pitchFamily="49" charset="-122"/>
            </a:endParaRPr>
          </a:p>
          <a:p>
            <a:pPr eaLnBrk="1" hangingPunct="1">
              <a:lnSpc>
                <a:spcPct val="150000"/>
              </a:lnSpc>
              <a:defRPr/>
            </a:pPr>
            <a:r>
              <a:rPr lang="en-US" altLang="zh-CN" sz="2000" dirty="0" smtClean="0">
                <a:solidFill>
                  <a:srgbClr val="002060"/>
                </a:solidFill>
                <a:latin typeface="+mn-lt"/>
                <a:ea typeface="楷体" panose="02010609060101010101" pitchFamily="49" charset="-122"/>
              </a:rPr>
              <a:t>2.</a:t>
            </a:r>
            <a:r>
              <a:rPr lang="zh-CN" altLang="en-US" sz="2000" dirty="0" smtClean="0">
                <a:solidFill>
                  <a:srgbClr val="002060"/>
                </a:solidFill>
                <a:latin typeface="+mn-lt"/>
                <a:ea typeface="楷体" panose="02010609060101010101" pitchFamily="49" charset="-122"/>
              </a:rPr>
              <a:t>创建游标对象</a:t>
            </a:r>
            <a:r>
              <a:rPr lang="en-US" altLang="zh-CN" sz="2000" dirty="0" smtClean="0">
                <a:solidFill>
                  <a:srgbClr val="002060"/>
                </a:solidFill>
                <a:latin typeface="+mn-lt"/>
                <a:ea typeface="楷体" panose="02010609060101010101" pitchFamily="49" charset="-122"/>
              </a:rPr>
              <a:t>cur</a:t>
            </a:r>
            <a:r>
              <a:rPr lang="zh-CN" altLang="en-US" sz="2000" dirty="0" smtClean="0">
                <a:solidFill>
                  <a:srgbClr val="002060"/>
                </a:solidFill>
                <a:latin typeface="+mn-lt"/>
                <a:ea typeface="楷体" panose="02010609060101010101" pitchFamily="49" charset="-122"/>
              </a:rPr>
              <a:t>，使用</a:t>
            </a:r>
            <a:r>
              <a:rPr lang="en-US" altLang="zh-CN" sz="2000" dirty="0" err="1" smtClean="0">
                <a:solidFill>
                  <a:srgbClr val="002060"/>
                </a:solidFill>
                <a:latin typeface="+mn-lt"/>
                <a:ea typeface="楷体" panose="02010609060101010101" pitchFamily="49" charset="-122"/>
              </a:rPr>
              <a:t>cur.execute</a:t>
            </a:r>
            <a:r>
              <a:rPr lang="en-US" altLang="zh-CN" sz="2000" dirty="0" smtClean="0">
                <a:solidFill>
                  <a:srgbClr val="002060"/>
                </a:solidFill>
                <a:latin typeface="+mn-lt"/>
                <a:ea typeface="楷体" panose="02010609060101010101" pitchFamily="49" charset="-122"/>
              </a:rPr>
              <a:t>(</a:t>
            </a:r>
            <a:r>
              <a:rPr lang="en-US" altLang="zh-CN" sz="2000" dirty="0" err="1" smtClean="0">
                <a:solidFill>
                  <a:srgbClr val="002060"/>
                </a:solidFill>
                <a:latin typeface="+mn-lt"/>
                <a:ea typeface="楷体" panose="02010609060101010101" pitchFamily="49" charset="-122"/>
              </a:rPr>
              <a:t>sql</a:t>
            </a:r>
            <a:r>
              <a:rPr lang="en-US" altLang="zh-CN" sz="2000" dirty="0" smtClean="0">
                <a:solidFill>
                  <a:srgbClr val="002060"/>
                </a:solidFill>
                <a:latin typeface="+mn-lt"/>
                <a:ea typeface="楷体" panose="02010609060101010101" pitchFamily="49" charset="-122"/>
              </a:rPr>
              <a:t>)</a:t>
            </a:r>
            <a:r>
              <a:rPr lang="zh-CN" altLang="en-US" sz="2000" dirty="0" smtClean="0">
                <a:solidFill>
                  <a:srgbClr val="002060"/>
                </a:solidFill>
                <a:latin typeface="+mn-lt"/>
                <a:ea typeface="楷体" panose="02010609060101010101" pitchFamily="49" charset="-122"/>
              </a:rPr>
              <a:t>执行</a:t>
            </a:r>
            <a:r>
              <a:rPr lang="en-US" altLang="zh-CN" sz="2000" dirty="0" smtClean="0">
                <a:solidFill>
                  <a:srgbClr val="002060"/>
                </a:solidFill>
                <a:latin typeface="+mn-lt"/>
                <a:ea typeface="楷体" panose="02010609060101010101" pitchFamily="49" charset="-122"/>
              </a:rPr>
              <a:t>SQL</a:t>
            </a:r>
            <a:r>
              <a:rPr lang="zh-CN" altLang="en-US" sz="2000" dirty="0" smtClean="0">
                <a:solidFill>
                  <a:srgbClr val="002060"/>
                </a:solidFill>
                <a:latin typeface="+mn-lt"/>
                <a:ea typeface="楷体" panose="02010609060101010101" pitchFamily="49" charset="-122"/>
              </a:rPr>
              <a:t>的</a:t>
            </a:r>
            <a:r>
              <a:rPr lang="en-US" altLang="zh-CN" sz="2000" dirty="0" smtClean="0">
                <a:solidFill>
                  <a:srgbClr val="002060"/>
                </a:solidFill>
                <a:latin typeface="+mn-lt"/>
                <a:ea typeface="楷体" panose="02010609060101010101" pitchFamily="49" charset="-122"/>
              </a:rPr>
              <a:t>insert</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Update</a:t>
            </a:r>
            <a:r>
              <a:rPr lang="zh-CN" altLang="en-US" sz="2000" dirty="0" smtClean="0">
                <a:solidFill>
                  <a:srgbClr val="002060"/>
                </a:solidFill>
                <a:latin typeface="+mn-lt"/>
                <a:ea typeface="楷体" panose="02010609060101010101" pitchFamily="49" charset="-122"/>
              </a:rPr>
              <a:t>、</a:t>
            </a:r>
            <a:r>
              <a:rPr lang="en-US" altLang="zh-CN" sz="2000" dirty="0" smtClean="0">
                <a:solidFill>
                  <a:srgbClr val="002060"/>
                </a:solidFill>
                <a:latin typeface="+mn-lt"/>
                <a:ea typeface="楷体" panose="02010609060101010101" pitchFamily="49" charset="-122"/>
              </a:rPr>
              <a:t>delete</a:t>
            </a:r>
            <a:r>
              <a:rPr lang="zh-CN" altLang="en-US" sz="2000" dirty="0" smtClean="0">
                <a:solidFill>
                  <a:srgbClr val="002060"/>
                </a:solidFill>
                <a:latin typeface="+mn-lt"/>
                <a:ea typeface="楷体" panose="02010609060101010101" pitchFamily="49" charset="-122"/>
              </a:rPr>
              <a:t>等语句完成数据库记录的插入、更新、删除操作，并根据返回值判断操作结果；</a:t>
            </a:r>
            <a:endParaRPr lang="zh-CN" altLang="en-US" sz="2000" dirty="0" smtClean="0">
              <a:solidFill>
                <a:srgbClr val="002060"/>
              </a:solidFill>
              <a:latin typeface="+mn-lt"/>
              <a:ea typeface="楷体" panose="02010609060101010101" pitchFamily="49" charset="-122"/>
            </a:endParaRPr>
          </a:p>
          <a:p>
            <a:pPr eaLnBrk="1" hangingPunct="1">
              <a:lnSpc>
                <a:spcPct val="150000"/>
              </a:lnSpc>
              <a:defRPr/>
            </a:pPr>
            <a:r>
              <a:rPr lang="en-US" altLang="zh-CN" sz="2000" dirty="0" smtClean="0">
                <a:solidFill>
                  <a:srgbClr val="002060"/>
                </a:solidFill>
                <a:latin typeface="+mn-lt"/>
                <a:ea typeface="楷体" panose="02010609060101010101" pitchFamily="49" charset="-122"/>
              </a:rPr>
              <a:t>3.</a:t>
            </a:r>
            <a:r>
              <a:rPr lang="zh-CN" altLang="en-US" sz="2000" dirty="0" smtClean="0">
                <a:solidFill>
                  <a:srgbClr val="002060"/>
                </a:solidFill>
                <a:latin typeface="+mn-lt"/>
                <a:ea typeface="楷体" panose="02010609060101010101" pitchFamily="49" charset="-122"/>
              </a:rPr>
              <a:t>提交操作；</a:t>
            </a:r>
            <a:endParaRPr lang="zh-CN" altLang="en-US" sz="2000" dirty="0" smtClean="0">
              <a:solidFill>
                <a:srgbClr val="002060"/>
              </a:solidFill>
              <a:latin typeface="+mn-lt"/>
              <a:ea typeface="楷体" panose="02010609060101010101" pitchFamily="49" charset="-122"/>
            </a:endParaRPr>
          </a:p>
          <a:p>
            <a:pPr eaLnBrk="1" hangingPunct="1">
              <a:lnSpc>
                <a:spcPct val="150000"/>
              </a:lnSpc>
              <a:defRPr/>
            </a:pPr>
            <a:r>
              <a:rPr lang="en-US" altLang="zh-CN" sz="2000" dirty="0" smtClean="0">
                <a:solidFill>
                  <a:srgbClr val="002060"/>
                </a:solidFill>
                <a:latin typeface="+mn-lt"/>
                <a:ea typeface="楷体" panose="02010609060101010101" pitchFamily="49" charset="-122"/>
              </a:rPr>
              <a:t>4.</a:t>
            </a:r>
            <a:r>
              <a:rPr lang="zh-CN" altLang="en-US" sz="2000" dirty="0" smtClean="0">
                <a:solidFill>
                  <a:srgbClr val="002060"/>
                </a:solidFill>
                <a:latin typeface="+mn-lt"/>
                <a:ea typeface="楷体" panose="02010609060101010101" pitchFamily="49" charset="-122"/>
              </a:rPr>
              <a:t>关闭数据库。</a:t>
            </a:r>
            <a:endParaRPr lang="zh-CN" altLang="en-US" sz="2000" dirty="0" smtClean="0">
              <a:solidFill>
                <a:srgbClr val="002060"/>
              </a:solidFill>
              <a:latin typeface="+mn-lt"/>
              <a:ea typeface="楷体" panose="02010609060101010101" pitchFamily="49" charset="-122"/>
            </a:endParaRPr>
          </a:p>
        </p:txBody>
      </p:sp>
      <p:sp>
        <p:nvSpPr>
          <p:cNvPr id="27651" name="TextBox 1"/>
          <p:cNvSpPr txBox="1">
            <a:spLocks noChangeArrowheads="1"/>
          </p:cNvSpPr>
          <p:nvPr/>
        </p:nvSpPr>
        <p:spPr bwMode="auto">
          <a:xfrm>
            <a:off x="1476375" y="957263"/>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11.4.3 </a:t>
            </a:r>
            <a:r>
              <a:rPr lang="zh-CN" altLang="en-US" sz="2800">
                <a:solidFill>
                  <a:srgbClr val="002060"/>
                </a:solidFill>
                <a:latin typeface="微软雅黑" panose="020B0503020204020204" pitchFamily="34" charset="-122"/>
                <a:ea typeface="微软雅黑" panose="020B0503020204020204" pitchFamily="34" charset="-122"/>
              </a:rPr>
              <a:t>数据库的插入、更新和删除操作</a:t>
            </a:r>
            <a:endParaRPr lang="zh-CN" altLang="en-US">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0" y="1862138"/>
            <a:ext cx="4589463" cy="3694112"/>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altLang="zh-CN" dirty="0">
                <a:solidFill>
                  <a:prstClr val="black"/>
                </a:solidFill>
              </a:rPr>
              <a:t>import sqlite3</a:t>
            </a:r>
            <a:endParaRPr lang="en-US" altLang="zh-CN" dirty="0">
              <a:solidFill>
                <a:prstClr val="black"/>
              </a:solidFill>
            </a:endParaRPr>
          </a:p>
          <a:p>
            <a:pPr>
              <a:defRPr/>
            </a:pPr>
            <a:r>
              <a:rPr lang="en-US" altLang="zh-CN" dirty="0">
                <a:solidFill>
                  <a:prstClr val="black"/>
                </a:solidFill>
              </a:rPr>
              <a:t>books=[("021",25,"</a:t>
            </a:r>
            <a:r>
              <a:rPr lang="zh-CN" altLang="en-US" dirty="0">
                <a:solidFill>
                  <a:prstClr val="black"/>
                </a:solidFill>
              </a:rPr>
              <a:t>大学计算机</a:t>
            </a:r>
            <a:r>
              <a:rPr lang="en-US" altLang="zh-CN" dirty="0">
                <a:solidFill>
                  <a:prstClr val="black"/>
                </a:solidFill>
              </a:rPr>
              <a:t>"),("022",30, "</a:t>
            </a:r>
            <a:r>
              <a:rPr lang="zh-CN" altLang="en-US" dirty="0">
                <a:solidFill>
                  <a:prstClr val="black"/>
                </a:solidFill>
              </a:rPr>
              <a:t>大学英语</a:t>
            </a:r>
            <a:r>
              <a:rPr lang="en-US" altLang="zh-CN" dirty="0">
                <a:solidFill>
                  <a:prstClr val="black"/>
                </a:solidFill>
              </a:rPr>
              <a:t>"),("023",18, "</a:t>
            </a:r>
            <a:r>
              <a:rPr lang="zh-CN" altLang="en-US" dirty="0">
                <a:solidFill>
                  <a:prstClr val="black"/>
                </a:solidFill>
              </a:rPr>
              <a:t>艺术欣赏 </a:t>
            </a:r>
            <a:r>
              <a:rPr lang="en-US" altLang="zh-CN" dirty="0">
                <a:solidFill>
                  <a:prstClr val="black"/>
                </a:solidFill>
              </a:rPr>
              <a:t>") ,( "024",35, "</a:t>
            </a:r>
            <a:r>
              <a:rPr lang="zh-CN" altLang="en-US" dirty="0">
                <a:solidFill>
                  <a:prstClr val="black"/>
                </a:solidFill>
              </a:rPr>
              <a:t>高级语言程序设计</a:t>
            </a:r>
            <a:r>
              <a:rPr lang="en-US" altLang="zh-CN" dirty="0">
                <a:solidFill>
                  <a:prstClr val="black"/>
                </a:solidFill>
              </a:rPr>
              <a:t>")]</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打开数据库</a:t>
            </a:r>
            <a:endParaRPr lang="zh-CN" altLang="en-US" dirty="0">
              <a:solidFill>
                <a:prstClr val="black"/>
              </a:solidFill>
            </a:endParaRPr>
          </a:p>
          <a:p>
            <a:pPr>
              <a:defRPr/>
            </a:pPr>
            <a:r>
              <a:rPr lang="en-US" altLang="zh-CN" dirty="0">
                <a:solidFill>
                  <a:prstClr val="black"/>
                </a:solidFill>
              </a:rPr>
              <a:t>Con=sqlite3.connect("E:\</a:t>
            </a:r>
            <a:r>
              <a:rPr lang="en-US" altLang="zh-CN" dirty="0" err="1">
                <a:solidFill>
                  <a:prstClr val="black"/>
                </a:solidFill>
              </a:rPr>
              <a:t>sales.db</a:t>
            </a:r>
            <a:r>
              <a:rPr lang="en-US" altLang="zh-CN" dirty="0">
                <a:solidFill>
                  <a:prstClr val="black"/>
                </a:solidFill>
              </a:rPr>
              <a:t>")</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创建游标对象</a:t>
            </a:r>
            <a:endParaRPr lang="zh-CN" altLang="en-US" dirty="0">
              <a:solidFill>
                <a:prstClr val="black"/>
              </a:solidFill>
            </a:endParaRPr>
          </a:p>
          <a:p>
            <a:pPr>
              <a:defRPr/>
            </a:pPr>
            <a:r>
              <a:rPr lang="en-US" altLang="zh-CN" dirty="0">
                <a:solidFill>
                  <a:prstClr val="black"/>
                </a:solidFill>
              </a:rPr>
              <a:t>Cur=</a:t>
            </a:r>
            <a:r>
              <a:rPr lang="en-US" altLang="zh-CN" dirty="0" err="1">
                <a:solidFill>
                  <a:prstClr val="black"/>
                </a:solidFill>
              </a:rPr>
              <a:t>Con.cursor</a:t>
            </a:r>
            <a:r>
              <a:rPr lang="en-US" altLang="zh-CN" dirty="0">
                <a:solidFill>
                  <a:prstClr val="black"/>
                </a:solidFill>
              </a:rPr>
              <a:t>()</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插入一行数据</a:t>
            </a:r>
            <a:endParaRPr lang="zh-CN" altLang="en-US" dirty="0">
              <a:solidFill>
                <a:prstClr val="black"/>
              </a:solidFill>
            </a:endParaRPr>
          </a:p>
          <a:p>
            <a:pPr>
              <a:defRPr/>
            </a:pPr>
            <a:r>
              <a:rPr lang="en-US" altLang="zh-CN" dirty="0" err="1">
                <a:solidFill>
                  <a:prstClr val="black"/>
                </a:solidFill>
              </a:rPr>
              <a:t>Cur.execute</a:t>
            </a:r>
            <a:r>
              <a:rPr lang="en-US" altLang="zh-CN" dirty="0">
                <a:solidFill>
                  <a:prstClr val="black"/>
                </a:solidFill>
              </a:rPr>
              <a:t>("insert into book(</a:t>
            </a:r>
            <a:r>
              <a:rPr lang="en-US" altLang="zh-CN" dirty="0" err="1">
                <a:solidFill>
                  <a:prstClr val="black"/>
                </a:solidFill>
              </a:rPr>
              <a:t>id,price,name</a:t>
            </a:r>
            <a:r>
              <a:rPr lang="en-US" altLang="zh-CN" dirty="0">
                <a:solidFill>
                  <a:prstClr val="black"/>
                </a:solidFill>
              </a:rPr>
              <a:t>) values ('001',33,'</a:t>
            </a:r>
            <a:r>
              <a:rPr lang="zh-CN" altLang="en-US" dirty="0">
                <a:solidFill>
                  <a:prstClr val="black"/>
                </a:solidFill>
              </a:rPr>
              <a:t>大学计算机多媒体</a:t>
            </a:r>
            <a:r>
              <a:rPr lang="en-US" altLang="zh-CN" dirty="0">
                <a:solidFill>
                  <a:prstClr val="black"/>
                </a:solidFill>
              </a:rPr>
              <a:t>')")</a:t>
            </a:r>
            <a:endParaRPr lang="en-US" altLang="zh-CN" dirty="0">
              <a:solidFill>
                <a:prstClr val="black"/>
              </a:solidFill>
            </a:endParaRPr>
          </a:p>
          <a:p>
            <a:pPr>
              <a:defRPr/>
            </a:pPr>
            <a:r>
              <a:rPr lang="en-US" altLang="zh-CN" dirty="0" err="1">
                <a:solidFill>
                  <a:prstClr val="black"/>
                </a:solidFill>
              </a:rPr>
              <a:t>Cur.execute</a:t>
            </a:r>
            <a:r>
              <a:rPr lang="en-US" altLang="zh-CN" dirty="0">
                <a:solidFill>
                  <a:prstClr val="black"/>
                </a:solidFill>
              </a:rPr>
              <a:t>("insert into book(</a:t>
            </a:r>
            <a:r>
              <a:rPr lang="en-US" altLang="zh-CN" dirty="0" err="1">
                <a:solidFill>
                  <a:prstClr val="black"/>
                </a:solidFill>
              </a:rPr>
              <a:t>id,price,name</a:t>
            </a:r>
            <a:r>
              <a:rPr lang="en-US" altLang="zh-CN" dirty="0">
                <a:solidFill>
                  <a:prstClr val="black"/>
                </a:solidFill>
              </a:rPr>
              <a:t>) values (?,?,?) " ,("002",28,"</a:t>
            </a:r>
            <a:r>
              <a:rPr lang="zh-CN" altLang="en-US" dirty="0">
                <a:solidFill>
                  <a:prstClr val="black"/>
                </a:solidFill>
              </a:rPr>
              <a:t>数据库基础</a:t>
            </a:r>
            <a:r>
              <a:rPr lang="en-US" altLang="zh-CN" dirty="0">
                <a:solidFill>
                  <a:prstClr val="black"/>
                </a:solidFill>
              </a:rPr>
              <a:t>"))</a:t>
            </a:r>
            <a:endParaRPr lang="en-US" altLang="zh-CN" dirty="0">
              <a:solidFill>
                <a:prstClr val="black"/>
              </a:solidFill>
            </a:endParaRPr>
          </a:p>
        </p:txBody>
      </p:sp>
      <p:sp>
        <p:nvSpPr>
          <p:cNvPr id="28675" name="TextBox 1"/>
          <p:cNvSpPr txBox="1">
            <a:spLocks noChangeArrowheads="1"/>
          </p:cNvSpPr>
          <p:nvPr/>
        </p:nvSpPr>
        <p:spPr bwMode="auto">
          <a:xfrm>
            <a:off x="1547813" y="854075"/>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11.4.3 </a:t>
            </a:r>
            <a:r>
              <a:rPr lang="zh-CN" altLang="en-US" sz="2800">
                <a:solidFill>
                  <a:srgbClr val="002060"/>
                </a:solidFill>
                <a:latin typeface="微软雅黑" panose="020B0503020204020204" pitchFamily="34" charset="-122"/>
                <a:ea typeface="微软雅黑" panose="020B0503020204020204" pitchFamily="34" charset="-122"/>
              </a:rPr>
              <a:t>数据库的插入、更新和删除操作</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 name="矩形 1"/>
          <p:cNvSpPr/>
          <p:nvPr/>
        </p:nvSpPr>
        <p:spPr>
          <a:xfrm>
            <a:off x="4783138" y="1557338"/>
            <a:ext cx="3979862" cy="3970337"/>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altLang="zh-CN" dirty="0">
                <a:solidFill>
                  <a:prstClr val="black"/>
                </a:solidFill>
              </a:rPr>
              <a:t>#</a:t>
            </a:r>
            <a:r>
              <a:rPr lang="zh-CN" altLang="en-US" dirty="0">
                <a:solidFill>
                  <a:prstClr val="black"/>
                </a:solidFill>
              </a:rPr>
              <a:t>插入多行数据</a:t>
            </a:r>
            <a:endParaRPr lang="zh-CN" altLang="en-US" dirty="0">
              <a:solidFill>
                <a:prstClr val="black"/>
              </a:solidFill>
            </a:endParaRPr>
          </a:p>
          <a:p>
            <a:pPr>
              <a:defRPr/>
            </a:pPr>
            <a:r>
              <a:rPr lang="en-US" altLang="zh-CN" dirty="0" err="1">
                <a:solidFill>
                  <a:prstClr val="black"/>
                </a:solidFill>
              </a:rPr>
              <a:t>Cur.executemany</a:t>
            </a:r>
            <a:r>
              <a:rPr lang="en-US" altLang="zh-CN" dirty="0">
                <a:solidFill>
                  <a:prstClr val="black"/>
                </a:solidFill>
              </a:rPr>
              <a:t>("insert into book(</a:t>
            </a:r>
            <a:r>
              <a:rPr lang="en-US" altLang="zh-CN" dirty="0" err="1">
                <a:solidFill>
                  <a:prstClr val="black"/>
                </a:solidFill>
              </a:rPr>
              <a:t>id,price,name</a:t>
            </a:r>
            <a:r>
              <a:rPr lang="en-US" altLang="zh-CN" dirty="0">
                <a:solidFill>
                  <a:prstClr val="black"/>
                </a:solidFill>
              </a:rPr>
              <a:t>) values (?,?,?) ",Books)</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修改一行数据</a:t>
            </a:r>
            <a:endParaRPr lang="zh-CN" altLang="en-US" dirty="0">
              <a:solidFill>
                <a:prstClr val="black"/>
              </a:solidFill>
            </a:endParaRPr>
          </a:p>
          <a:p>
            <a:pPr>
              <a:defRPr/>
            </a:pPr>
            <a:r>
              <a:rPr lang="en-US" altLang="zh-CN" dirty="0" err="1">
                <a:solidFill>
                  <a:prstClr val="black"/>
                </a:solidFill>
              </a:rPr>
              <a:t>Cur.execute</a:t>
            </a:r>
            <a:r>
              <a:rPr lang="en-US" altLang="zh-CN" dirty="0">
                <a:solidFill>
                  <a:prstClr val="black"/>
                </a:solidFill>
              </a:rPr>
              <a:t>("Update book set price=? where name=? ",(25,"</a:t>
            </a:r>
            <a:r>
              <a:rPr lang="zh-CN" altLang="en-US" dirty="0">
                <a:solidFill>
                  <a:prstClr val="black"/>
                </a:solidFill>
              </a:rPr>
              <a:t>大学英语</a:t>
            </a:r>
            <a:r>
              <a:rPr lang="en-US" altLang="zh-CN" dirty="0">
                <a:solidFill>
                  <a:prstClr val="black"/>
                </a:solidFill>
              </a:rPr>
              <a:t>"))</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删除一行数据</a:t>
            </a:r>
            <a:endParaRPr lang="zh-CN" altLang="en-US" dirty="0">
              <a:solidFill>
                <a:prstClr val="black"/>
              </a:solidFill>
            </a:endParaRPr>
          </a:p>
          <a:p>
            <a:pPr>
              <a:defRPr/>
            </a:pPr>
            <a:r>
              <a:rPr lang="en-US" altLang="zh-CN" dirty="0">
                <a:solidFill>
                  <a:prstClr val="black"/>
                </a:solidFill>
              </a:rPr>
              <a:t>n= </a:t>
            </a:r>
            <a:r>
              <a:rPr lang="en-US" altLang="zh-CN" dirty="0" err="1">
                <a:solidFill>
                  <a:prstClr val="black"/>
                </a:solidFill>
              </a:rPr>
              <a:t>Cur.execute</a:t>
            </a:r>
            <a:r>
              <a:rPr lang="en-US" altLang="zh-CN" dirty="0">
                <a:solidFill>
                  <a:prstClr val="black"/>
                </a:solidFill>
              </a:rPr>
              <a:t>("delete from book where price=?",(25,))</a:t>
            </a:r>
            <a:endParaRPr lang="en-US" altLang="zh-CN" dirty="0">
              <a:solidFill>
                <a:prstClr val="black"/>
              </a:solidFill>
            </a:endParaRPr>
          </a:p>
          <a:p>
            <a:pPr>
              <a:defRPr/>
            </a:pPr>
            <a:r>
              <a:rPr lang="en-US" altLang="zh-CN" dirty="0">
                <a:solidFill>
                  <a:prstClr val="black"/>
                </a:solidFill>
              </a:rPr>
              <a:t>print("</a:t>
            </a:r>
            <a:r>
              <a:rPr lang="zh-CN" altLang="en-US" dirty="0">
                <a:solidFill>
                  <a:prstClr val="black"/>
                </a:solidFill>
              </a:rPr>
              <a:t>删除了</a:t>
            </a:r>
            <a:r>
              <a:rPr lang="en-US" altLang="zh-CN" dirty="0">
                <a:solidFill>
                  <a:prstClr val="black"/>
                </a:solidFill>
              </a:rPr>
              <a:t>",</a:t>
            </a:r>
            <a:r>
              <a:rPr lang="en-US" altLang="zh-CN" dirty="0" err="1">
                <a:solidFill>
                  <a:prstClr val="black"/>
                </a:solidFill>
              </a:rPr>
              <a:t>n.rowcount</a:t>
            </a:r>
            <a:r>
              <a:rPr lang="en-US" altLang="zh-CN" dirty="0">
                <a:solidFill>
                  <a:prstClr val="black"/>
                </a:solidFill>
              </a:rPr>
              <a:t>,"</a:t>
            </a:r>
            <a:r>
              <a:rPr lang="zh-CN" altLang="en-US" dirty="0">
                <a:solidFill>
                  <a:prstClr val="black"/>
                </a:solidFill>
              </a:rPr>
              <a:t>行记录</a:t>
            </a:r>
            <a:r>
              <a:rPr lang="en-US" altLang="zh-CN" dirty="0">
                <a:solidFill>
                  <a:prstClr val="black"/>
                </a:solidFill>
              </a:rPr>
              <a:t>")</a:t>
            </a:r>
            <a:endParaRPr lang="en-US" altLang="zh-CN" dirty="0">
              <a:solidFill>
                <a:prstClr val="black"/>
              </a:solidFill>
            </a:endParaRPr>
          </a:p>
          <a:p>
            <a:pPr>
              <a:defRPr/>
            </a:pPr>
            <a:r>
              <a:rPr lang="en-US" altLang="zh-CN" dirty="0" err="1">
                <a:solidFill>
                  <a:prstClr val="black"/>
                </a:solidFill>
              </a:rPr>
              <a:t>Con.commit</a:t>
            </a:r>
            <a:r>
              <a:rPr lang="en-US" altLang="zh-CN" dirty="0">
                <a:solidFill>
                  <a:prstClr val="black"/>
                </a:solidFill>
              </a:rPr>
              <a:t>()</a:t>
            </a:r>
            <a:endParaRPr lang="en-US" altLang="zh-CN" dirty="0">
              <a:solidFill>
                <a:prstClr val="black"/>
              </a:solidFill>
            </a:endParaRPr>
          </a:p>
          <a:p>
            <a:pPr>
              <a:defRPr/>
            </a:pPr>
            <a:r>
              <a:rPr lang="en-US" altLang="zh-CN" dirty="0" err="1">
                <a:solidFill>
                  <a:prstClr val="black"/>
                </a:solidFill>
              </a:rPr>
              <a:t>Cur.close</a:t>
            </a:r>
            <a:r>
              <a:rPr lang="en-US" altLang="zh-CN" dirty="0">
                <a:solidFill>
                  <a:prstClr val="black"/>
                </a:solidFill>
              </a:rPr>
              <a:t>()</a:t>
            </a:r>
            <a:endParaRPr lang="en-US" altLang="zh-CN" dirty="0">
              <a:solidFill>
                <a:prstClr val="black"/>
              </a:solidFill>
            </a:endParaRPr>
          </a:p>
          <a:p>
            <a:pPr>
              <a:defRPr/>
            </a:pPr>
            <a:r>
              <a:rPr lang="en-US" altLang="zh-CN" dirty="0" err="1">
                <a:solidFill>
                  <a:prstClr val="black"/>
                </a:solidFill>
              </a:rPr>
              <a:t>Con.close</a:t>
            </a:r>
            <a:r>
              <a:rPr lang="en-US" altLang="zh-CN" dirty="0">
                <a:solidFill>
                  <a:prstClr val="black"/>
                </a:solidFill>
              </a:rPr>
              <a:t>()</a:t>
            </a:r>
            <a:endParaRPr lang="en-US" altLang="zh-CN" dirty="0">
              <a:solidFill>
                <a:prstClr val="black"/>
              </a:solidFill>
            </a:endParaRPr>
          </a:p>
        </p:txBody>
      </p:sp>
      <p:sp>
        <p:nvSpPr>
          <p:cNvPr id="28677" name="矩形 2"/>
          <p:cNvSpPr>
            <a:spLocks noChangeArrowheads="1"/>
          </p:cNvSpPr>
          <p:nvPr/>
        </p:nvSpPr>
        <p:spPr bwMode="auto">
          <a:xfrm>
            <a:off x="315913" y="5732463"/>
            <a:ext cx="80787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1800">
                <a:solidFill>
                  <a:srgbClr val="FF0000"/>
                </a:solidFill>
                <a:latin typeface="Arial" panose="020B0604020202020204" pitchFamily="34" charset="0"/>
                <a:ea typeface="宋体" panose="02010600030101010101" pitchFamily="2" charset="-122"/>
              </a:rPr>
              <a:t>运行结果如下：</a:t>
            </a:r>
            <a:endParaRPr lang="zh-CN" altLang="en-US" sz="1800">
              <a:solidFill>
                <a:srgbClr val="FF0000"/>
              </a:solidFill>
              <a:latin typeface="Arial" panose="020B0604020202020204" pitchFamily="34" charset="0"/>
              <a:ea typeface="宋体" panose="02010600030101010101" pitchFamily="2" charset="-122"/>
            </a:endParaRPr>
          </a:p>
          <a:p>
            <a:pPr>
              <a:spcBef>
                <a:spcPct val="0"/>
              </a:spcBef>
              <a:buFontTx/>
              <a:buNone/>
            </a:pPr>
            <a:r>
              <a:rPr lang="zh-CN" altLang="en-US" sz="1800">
                <a:solidFill>
                  <a:srgbClr val="FF0000"/>
                </a:solidFill>
                <a:latin typeface="Arial" panose="020B0604020202020204" pitchFamily="34" charset="0"/>
                <a:ea typeface="宋体" panose="02010600030101010101" pitchFamily="2" charset="-122"/>
              </a:rPr>
              <a:t>删除了 </a:t>
            </a:r>
            <a:r>
              <a:rPr lang="en-US" altLang="zh-CN" sz="1800">
                <a:solidFill>
                  <a:srgbClr val="FF0000"/>
                </a:solidFill>
                <a:latin typeface="Arial" panose="020B0604020202020204" pitchFamily="34" charset="0"/>
                <a:ea typeface="宋体" panose="02010600030101010101" pitchFamily="2" charset="-122"/>
              </a:rPr>
              <a:t>2 </a:t>
            </a:r>
            <a:r>
              <a:rPr lang="zh-CN" altLang="en-US" sz="1800">
                <a:solidFill>
                  <a:srgbClr val="FF0000"/>
                </a:solidFill>
                <a:latin typeface="Arial" panose="020B0604020202020204" pitchFamily="34" charset="0"/>
                <a:ea typeface="宋体" panose="02010600030101010101" pitchFamily="2" charset="-122"/>
              </a:rPr>
              <a:t>行记录</a:t>
            </a:r>
            <a:endParaRPr lang="zh-CN" altLang="en-US" sz="1800">
              <a:solidFill>
                <a:srgbClr val="FF0000"/>
              </a:solidFill>
              <a:latin typeface="Arial" panose="020B0604020202020204" pitchFamily="34" charset="0"/>
              <a:ea typeface="宋体" panose="02010600030101010101" pitchFamily="2" charset="-122"/>
            </a:endParaRPr>
          </a:p>
        </p:txBody>
      </p:sp>
      <p:sp>
        <p:nvSpPr>
          <p:cNvPr id="28678" name="TextBox 13"/>
          <p:cNvSpPr txBox="1">
            <a:spLocks noChangeArrowheads="1"/>
          </p:cNvSpPr>
          <p:nvPr/>
        </p:nvSpPr>
        <p:spPr bwMode="auto">
          <a:xfrm>
            <a:off x="200025" y="1382713"/>
            <a:ext cx="14878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 </a:t>
            </a:r>
            <a:r>
              <a:rPr lang="en-US" altLang="zh-CN">
                <a:solidFill>
                  <a:srgbClr val="002060"/>
                </a:solidFill>
                <a:latin typeface="微软雅黑" panose="020B0503020204020204" pitchFamily="34" charset="-122"/>
                <a:ea typeface="微软雅黑" panose="020B0503020204020204" pitchFamily="34" charset="-122"/>
              </a:rPr>
              <a:t>【</a:t>
            </a:r>
            <a:r>
              <a:rPr lang="zh-CN" altLang="en-US">
                <a:solidFill>
                  <a:srgbClr val="002060"/>
                </a:solidFill>
                <a:latin typeface="微软雅黑" panose="020B0503020204020204" pitchFamily="34" charset="-122"/>
                <a:ea typeface="微软雅黑" panose="020B0503020204020204" pitchFamily="34" charset="-122"/>
              </a:rPr>
              <a:t>例</a:t>
            </a:r>
            <a:r>
              <a:rPr lang="en-US" altLang="zh-CN">
                <a:solidFill>
                  <a:srgbClr val="002060"/>
                </a:solidFill>
                <a:latin typeface="微软雅黑" panose="020B0503020204020204" pitchFamily="34" charset="-122"/>
                <a:ea typeface="微软雅黑" panose="020B0503020204020204" pitchFamily="34" charset="-122"/>
              </a:rPr>
              <a:t>】</a:t>
            </a:r>
            <a:endParaRPr lang="en-US" altLang="zh-C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11"/>
          <p:cNvSpPr txBox="1">
            <a:spLocks noChangeArrowheads="1"/>
          </p:cNvSpPr>
          <p:nvPr/>
        </p:nvSpPr>
        <p:spPr bwMode="auto">
          <a:xfrm>
            <a:off x="641350" y="2006600"/>
            <a:ext cx="817245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lnSpc>
                <a:spcPct val="150000"/>
              </a:lnSpc>
              <a:spcBef>
                <a:spcPct val="0"/>
              </a:spcBef>
              <a:buFontTx/>
              <a:buNone/>
            </a:pPr>
            <a:r>
              <a:rPr lang="zh-CN" altLang="en-US" sz="2000">
                <a:solidFill>
                  <a:srgbClr val="002060"/>
                </a:solidFill>
                <a:latin typeface="楷体" panose="02010609060101010101" pitchFamily="49" charset="-122"/>
                <a:ea typeface="楷体" panose="02010609060101010101" pitchFamily="49" charset="-122"/>
              </a:rPr>
              <a:t>查询数据库的步骤为：</a:t>
            </a:r>
            <a:endParaRPr lang="zh-CN" altLang="en-US" sz="2000">
              <a:solidFill>
                <a:srgbClr val="002060"/>
              </a:solidFill>
              <a:latin typeface="楷体" panose="02010609060101010101" pitchFamily="49" charset="-122"/>
              <a:ea typeface="楷体" panose="02010609060101010101" pitchFamily="49" charset="-122"/>
            </a:endParaRPr>
          </a:p>
          <a:p>
            <a:pPr>
              <a:lnSpc>
                <a:spcPct val="150000"/>
              </a:lnSpc>
              <a:spcBef>
                <a:spcPct val="0"/>
              </a:spcBef>
              <a:buFontTx/>
              <a:buNone/>
            </a:pPr>
            <a:r>
              <a:rPr lang="en-US" altLang="zh-CN" sz="2000">
                <a:solidFill>
                  <a:srgbClr val="002060"/>
                </a:solidFill>
                <a:latin typeface="楷体" panose="02010609060101010101" pitchFamily="49" charset="-122"/>
                <a:ea typeface="楷体" panose="02010609060101010101" pitchFamily="49" charset="-122"/>
              </a:rPr>
              <a:t>1.</a:t>
            </a:r>
            <a:r>
              <a:rPr lang="zh-CN" altLang="en-US" sz="2000">
                <a:solidFill>
                  <a:srgbClr val="002060"/>
                </a:solidFill>
                <a:latin typeface="楷体" panose="02010609060101010101" pitchFamily="49" charset="-122"/>
                <a:ea typeface="楷体" panose="02010609060101010101" pitchFamily="49" charset="-122"/>
              </a:rPr>
              <a:t>建立数据库连接；</a:t>
            </a:r>
            <a:endParaRPr lang="zh-CN" altLang="en-US" sz="2000">
              <a:solidFill>
                <a:srgbClr val="002060"/>
              </a:solidFill>
              <a:latin typeface="楷体" panose="02010609060101010101" pitchFamily="49" charset="-122"/>
              <a:ea typeface="楷体" panose="02010609060101010101" pitchFamily="49" charset="-122"/>
            </a:endParaRPr>
          </a:p>
          <a:p>
            <a:pPr>
              <a:lnSpc>
                <a:spcPct val="150000"/>
              </a:lnSpc>
              <a:spcBef>
                <a:spcPct val="0"/>
              </a:spcBef>
              <a:buFontTx/>
              <a:buNone/>
            </a:pPr>
            <a:r>
              <a:rPr lang="en-US" altLang="zh-CN" sz="2000">
                <a:solidFill>
                  <a:srgbClr val="002060"/>
                </a:solidFill>
                <a:latin typeface="楷体" panose="02010609060101010101" pitchFamily="49" charset="-122"/>
                <a:ea typeface="楷体" panose="02010609060101010101" pitchFamily="49" charset="-122"/>
              </a:rPr>
              <a:t>2. </a:t>
            </a:r>
            <a:r>
              <a:rPr lang="zh-CN" altLang="en-US" sz="2000">
                <a:solidFill>
                  <a:srgbClr val="002060"/>
                </a:solidFill>
                <a:latin typeface="楷体" panose="02010609060101010101" pitchFamily="49" charset="-122"/>
                <a:ea typeface="楷体" panose="02010609060101010101" pitchFamily="49" charset="-122"/>
              </a:rPr>
              <a:t>创建游标对象</a:t>
            </a:r>
            <a:r>
              <a:rPr lang="en-US" altLang="zh-CN" sz="2000">
                <a:solidFill>
                  <a:srgbClr val="002060"/>
                </a:solidFill>
                <a:latin typeface="楷体" panose="02010609060101010101" pitchFamily="49" charset="-122"/>
                <a:ea typeface="楷体" panose="02010609060101010101" pitchFamily="49" charset="-122"/>
              </a:rPr>
              <a:t>cur</a:t>
            </a:r>
            <a:r>
              <a:rPr lang="zh-CN" altLang="en-US" sz="2000">
                <a:solidFill>
                  <a:srgbClr val="002060"/>
                </a:solidFill>
                <a:latin typeface="楷体" panose="02010609060101010101" pitchFamily="49" charset="-122"/>
                <a:ea typeface="楷体" panose="02010609060101010101" pitchFamily="49" charset="-122"/>
              </a:rPr>
              <a:t>，使用</a:t>
            </a:r>
            <a:r>
              <a:rPr lang="en-US" altLang="zh-CN" sz="2000">
                <a:solidFill>
                  <a:srgbClr val="002060"/>
                </a:solidFill>
                <a:latin typeface="楷体" panose="02010609060101010101" pitchFamily="49" charset="-122"/>
                <a:ea typeface="楷体" panose="02010609060101010101" pitchFamily="49" charset="-122"/>
              </a:rPr>
              <a:t>cur.execute(sql)</a:t>
            </a:r>
            <a:r>
              <a:rPr lang="zh-CN" altLang="en-US" sz="2000">
                <a:solidFill>
                  <a:srgbClr val="002060"/>
                </a:solidFill>
                <a:latin typeface="楷体" panose="02010609060101010101" pitchFamily="49" charset="-122"/>
                <a:ea typeface="楷体" panose="02010609060101010101" pitchFamily="49" charset="-122"/>
              </a:rPr>
              <a:t>执行</a:t>
            </a:r>
            <a:r>
              <a:rPr lang="en-US" altLang="zh-CN" sz="2000">
                <a:solidFill>
                  <a:srgbClr val="002060"/>
                </a:solidFill>
                <a:latin typeface="楷体" panose="02010609060101010101" pitchFamily="49" charset="-122"/>
                <a:ea typeface="楷体" panose="02010609060101010101" pitchFamily="49" charset="-122"/>
              </a:rPr>
              <a:t>SQL</a:t>
            </a:r>
            <a:r>
              <a:rPr lang="zh-CN" altLang="en-US" sz="2000">
                <a:solidFill>
                  <a:srgbClr val="002060"/>
                </a:solidFill>
                <a:latin typeface="楷体" panose="02010609060101010101" pitchFamily="49" charset="-122"/>
                <a:ea typeface="楷体" panose="02010609060101010101" pitchFamily="49" charset="-122"/>
              </a:rPr>
              <a:t>的</a:t>
            </a:r>
            <a:r>
              <a:rPr lang="en-US" altLang="zh-CN" sz="2000">
                <a:solidFill>
                  <a:srgbClr val="002060"/>
                </a:solidFill>
                <a:latin typeface="楷体" panose="02010609060101010101" pitchFamily="49" charset="-122"/>
                <a:ea typeface="楷体" panose="02010609060101010101" pitchFamily="49" charset="-122"/>
              </a:rPr>
              <a:t>select</a:t>
            </a:r>
            <a:r>
              <a:rPr lang="zh-CN" altLang="en-US" sz="2000">
                <a:solidFill>
                  <a:srgbClr val="002060"/>
                </a:solidFill>
                <a:latin typeface="楷体" panose="02010609060101010101" pitchFamily="49" charset="-122"/>
                <a:ea typeface="楷体" panose="02010609060101010101" pitchFamily="49" charset="-122"/>
              </a:rPr>
              <a:t>语句；</a:t>
            </a:r>
            <a:endParaRPr lang="zh-CN" altLang="en-US" sz="2000">
              <a:solidFill>
                <a:srgbClr val="002060"/>
              </a:solidFill>
              <a:latin typeface="楷体" panose="02010609060101010101" pitchFamily="49" charset="-122"/>
              <a:ea typeface="楷体" panose="02010609060101010101" pitchFamily="49" charset="-122"/>
            </a:endParaRPr>
          </a:p>
          <a:p>
            <a:pPr>
              <a:lnSpc>
                <a:spcPct val="150000"/>
              </a:lnSpc>
              <a:spcBef>
                <a:spcPct val="0"/>
              </a:spcBef>
              <a:buFontTx/>
              <a:buNone/>
            </a:pPr>
            <a:r>
              <a:rPr lang="en-US" altLang="zh-CN" sz="2000">
                <a:solidFill>
                  <a:srgbClr val="002060"/>
                </a:solidFill>
                <a:latin typeface="楷体" panose="02010609060101010101" pitchFamily="49" charset="-122"/>
                <a:ea typeface="楷体" panose="02010609060101010101" pitchFamily="49" charset="-122"/>
              </a:rPr>
              <a:t>3.</a:t>
            </a:r>
            <a:r>
              <a:rPr lang="zh-CN" altLang="en-US" sz="2000">
                <a:solidFill>
                  <a:srgbClr val="002060"/>
                </a:solidFill>
                <a:latin typeface="楷体" panose="02010609060101010101" pitchFamily="49" charset="-122"/>
                <a:ea typeface="楷体" panose="02010609060101010101" pitchFamily="49" charset="-122"/>
              </a:rPr>
              <a:t>循环输出结果</a:t>
            </a:r>
            <a:endParaRPr lang="zh-CN" altLang="en-US" sz="2000">
              <a:solidFill>
                <a:srgbClr val="002060"/>
              </a:solidFill>
              <a:latin typeface="楷体" panose="02010609060101010101" pitchFamily="49" charset="-122"/>
              <a:ea typeface="楷体" panose="02010609060101010101" pitchFamily="49" charset="-122"/>
            </a:endParaRPr>
          </a:p>
        </p:txBody>
      </p:sp>
      <p:sp>
        <p:nvSpPr>
          <p:cNvPr id="29699" name="TextBox 1"/>
          <p:cNvSpPr txBox="1">
            <a:spLocks noChangeArrowheads="1"/>
          </p:cNvSpPr>
          <p:nvPr/>
        </p:nvSpPr>
        <p:spPr bwMode="auto">
          <a:xfrm>
            <a:off x="1501775" y="1196975"/>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11.4.4 </a:t>
            </a:r>
            <a:r>
              <a:rPr lang="zh-CN" altLang="en-US" sz="2800">
                <a:solidFill>
                  <a:srgbClr val="002060"/>
                </a:solidFill>
                <a:latin typeface="微软雅黑" panose="020B0503020204020204" pitchFamily="34" charset="-122"/>
                <a:ea typeface="微软雅黑" panose="020B0503020204020204" pitchFamily="34" charset="-122"/>
              </a:rPr>
              <a:t>数据库表的查询操作</a:t>
            </a:r>
            <a:endParaRPr lang="zh-CN" altLang="en-US">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1763713" y="1754188"/>
            <a:ext cx="4589462" cy="258445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altLang="zh-CN" dirty="0">
                <a:solidFill>
                  <a:prstClr val="black"/>
                </a:solidFill>
              </a:rPr>
              <a:t>import sqlite3</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打开数据库</a:t>
            </a:r>
            <a:endParaRPr lang="zh-CN" altLang="en-US" dirty="0">
              <a:solidFill>
                <a:prstClr val="black"/>
              </a:solidFill>
            </a:endParaRPr>
          </a:p>
          <a:p>
            <a:pPr>
              <a:defRPr/>
            </a:pPr>
            <a:r>
              <a:rPr lang="en-US" altLang="zh-CN" dirty="0">
                <a:solidFill>
                  <a:prstClr val="black"/>
                </a:solidFill>
              </a:rPr>
              <a:t>Con=sqlite3.connect("E:\</a:t>
            </a:r>
            <a:r>
              <a:rPr lang="en-US" altLang="zh-CN" dirty="0" err="1">
                <a:solidFill>
                  <a:prstClr val="black"/>
                </a:solidFill>
              </a:rPr>
              <a:t>sales.db</a:t>
            </a:r>
            <a:r>
              <a:rPr lang="en-US" altLang="zh-CN" dirty="0">
                <a:solidFill>
                  <a:prstClr val="black"/>
                </a:solidFill>
              </a:rPr>
              <a:t>")</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创建游标对象</a:t>
            </a:r>
            <a:endParaRPr lang="zh-CN" altLang="en-US" dirty="0">
              <a:solidFill>
                <a:prstClr val="black"/>
              </a:solidFill>
            </a:endParaRPr>
          </a:p>
          <a:p>
            <a:pPr>
              <a:defRPr/>
            </a:pPr>
            <a:r>
              <a:rPr lang="en-US" altLang="zh-CN" dirty="0">
                <a:solidFill>
                  <a:prstClr val="black"/>
                </a:solidFill>
              </a:rPr>
              <a:t>Cur=</a:t>
            </a:r>
            <a:r>
              <a:rPr lang="en-US" altLang="zh-CN" dirty="0" err="1">
                <a:solidFill>
                  <a:prstClr val="black"/>
                </a:solidFill>
              </a:rPr>
              <a:t>Con.cursor</a:t>
            </a:r>
            <a:r>
              <a:rPr lang="en-US" altLang="zh-CN" dirty="0">
                <a:solidFill>
                  <a:prstClr val="black"/>
                </a:solidFill>
              </a:rPr>
              <a:t>()</a:t>
            </a:r>
            <a:endParaRPr lang="en-US" altLang="zh-CN" dirty="0">
              <a:solidFill>
                <a:prstClr val="black"/>
              </a:solidFill>
            </a:endParaRPr>
          </a:p>
          <a:p>
            <a:pPr>
              <a:defRPr/>
            </a:pPr>
            <a:r>
              <a:rPr lang="en-US" altLang="zh-CN" dirty="0">
                <a:solidFill>
                  <a:prstClr val="black"/>
                </a:solidFill>
              </a:rPr>
              <a:t>#</a:t>
            </a:r>
            <a:r>
              <a:rPr lang="zh-CN" altLang="en-US" dirty="0">
                <a:solidFill>
                  <a:prstClr val="black"/>
                </a:solidFill>
              </a:rPr>
              <a:t>查询数据库表</a:t>
            </a:r>
            <a:endParaRPr lang="zh-CN" altLang="en-US" dirty="0">
              <a:solidFill>
                <a:prstClr val="black"/>
              </a:solidFill>
            </a:endParaRPr>
          </a:p>
          <a:p>
            <a:pPr>
              <a:defRPr/>
            </a:pPr>
            <a:r>
              <a:rPr lang="en-US" altLang="zh-CN" dirty="0" err="1">
                <a:solidFill>
                  <a:prstClr val="black"/>
                </a:solidFill>
              </a:rPr>
              <a:t>Cur.execute</a:t>
            </a:r>
            <a:r>
              <a:rPr lang="en-US" altLang="zh-CN" dirty="0">
                <a:solidFill>
                  <a:prstClr val="black"/>
                </a:solidFill>
              </a:rPr>
              <a:t>("select </a:t>
            </a:r>
            <a:r>
              <a:rPr lang="en-US" altLang="zh-CN" dirty="0" err="1">
                <a:solidFill>
                  <a:prstClr val="black"/>
                </a:solidFill>
              </a:rPr>
              <a:t>id,price,name</a:t>
            </a:r>
            <a:r>
              <a:rPr lang="en-US" altLang="zh-CN" dirty="0">
                <a:solidFill>
                  <a:prstClr val="black"/>
                </a:solidFill>
              </a:rPr>
              <a:t> from book")</a:t>
            </a:r>
            <a:endParaRPr lang="en-US" altLang="zh-CN" dirty="0">
              <a:solidFill>
                <a:prstClr val="black"/>
              </a:solidFill>
            </a:endParaRPr>
          </a:p>
          <a:p>
            <a:pPr>
              <a:defRPr/>
            </a:pPr>
            <a:r>
              <a:rPr lang="en-US" altLang="zh-CN" dirty="0">
                <a:solidFill>
                  <a:prstClr val="black"/>
                </a:solidFill>
              </a:rPr>
              <a:t>for row in Cur:</a:t>
            </a:r>
            <a:endParaRPr lang="en-US" altLang="zh-CN" dirty="0">
              <a:solidFill>
                <a:prstClr val="black"/>
              </a:solidFill>
            </a:endParaRPr>
          </a:p>
          <a:p>
            <a:pPr>
              <a:defRPr/>
            </a:pPr>
            <a:r>
              <a:rPr lang="en-US" altLang="zh-CN" dirty="0">
                <a:solidFill>
                  <a:prstClr val="black"/>
                </a:solidFill>
              </a:rPr>
              <a:t>    print(row)</a:t>
            </a:r>
            <a:endParaRPr lang="en-US" altLang="zh-CN" dirty="0">
              <a:solidFill>
                <a:prstClr val="black"/>
              </a:solidFill>
            </a:endParaRPr>
          </a:p>
        </p:txBody>
      </p:sp>
      <p:sp>
        <p:nvSpPr>
          <p:cNvPr id="30723" name="TextBox 1"/>
          <p:cNvSpPr txBox="1">
            <a:spLocks noChangeArrowheads="1"/>
          </p:cNvSpPr>
          <p:nvPr/>
        </p:nvSpPr>
        <p:spPr bwMode="auto">
          <a:xfrm>
            <a:off x="1547813" y="887413"/>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11.4.3 </a:t>
            </a:r>
            <a:r>
              <a:rPr lang="zh-CN" altLang="en-US" sz="2800">
                <a:solidFill>
                  <a:srgbClr val="002060"/>
                </a:solidFill>
                <a:latin typeface="微软雅黑" panose="020B0503020204020204" pitchFamily="34" charset="-122"/>
                <a:ea typeface="微软雅黑" panose="020B0503020204020204" pitchFamily="34" charset="-122"/>
              </a:rPr>
              <a:t>数据库查询操作</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30724" name="矩形 2"/>
          <p:cNvSpPr>
            <a:spLocks noChangeArrowheads="1"/>
          </p:cNvSpPr>
          <p:nvPr/>
        </p:nvSpPr>
        <p:spPr bwMode="auto">
          <a:xfrm>
            <a:off x="463550" y="4797425"/>
            <a:ext cx="807878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1800">
                <a:solidFill>
                  <a:srgbClr val="FF0000"/>
                </a:solidFill>
                <a:latin typeface="Arial" panose="020B0604020202020204" pitchFamily="34" charset="0"/>
                <a:ea typeface="宋体" panose="02010600030101010101" pitchFamily="2" charset="-122"/>
              </a:rPr>
              <a:t>运行结果如下：</a:t>
            </a:r>
            <a:endParaRPr lang="zh-CN" altLang="en-US" sz="1800">
              <a:solidFill>
                <a:srgbClr val="FF0000"/>
              </a:solidFill>
              <a:latin typeface="Arial" panose="020B0604020202020204" pitchFamily="34" charset="0"/>
              <a:ea typeface="宋体" panose="02010600030101010101" pitchFamily="2" charset="-122"/>
            </a:endParaRPr>
          </a:p>
          <a:p>
            <a:pPr>
              <a:spcBef>
                <a:spcPct val="0"/>
              </a:spcBef>
              <a:buFontTx/>
              <a:buNone/>
            </a:pPr>
            <a:r>
              <a:rPr lang="en-US" altLang="zh-CN" sz="1800">
                <a:solidFill>
                  <a:srgbClr val="FF0000"/>
                </a:solidFill>
                <a:latin typeface="Arial" panose="020B0604020202020204" pitchFamily="34" charset="0"/>
                <a:ea typeface="宋体" panose="02010600030101010101" pitchFamily="2" charset="-122"/>
              </a:rPr>
              <a:t>('001', 33, '</a:t>
            </a:r>
            <a:r>
              <a:rPr lang="zh-CN" altLang="en-US" sz="1800">
                <a:solidFill>
                  <a:srgbClr val="FF0000"/>
                </a:solidFill>
                <a:latin typeface="Arial" panose="020B0604020202020204" pitchFamily="34" charset="0"/>
                <a:ea typeface="宋体" panose="02010600030101010101" pitchFamily="2" charset="-122"/>
              </a:rPr>
              <a:t>大学计算机多媒体</a:t>
            </a:r>
            <a:r>
              <a:rPr lang="en-US" altLang="zh-CN" sz="1800">
                <a:solidFill>
                  <a:srgbClr val="FF0000"/>
                </a:solidFill>
                <a:latin typeface="Arial" panose="020B0604020202020204" pitchFamily="34" charset="0"/>
                <a:ea typeface="宋体" panose="02010600030101010101" pitchFamily="2" charset="-122"/>
              </a:rPr>
              <a:t>')</a:t>
            </a:r>
            <a:endParaRPr lang="en-US" altLang="zh-CN" sz="1800">
              <a:solidFill>
                <a:srgbClr val="FF0000"/>
              </a:solidFill>
              <a:latin typeface="Arial" panose="020B0604020202020204" pitchFamily="34" charset="0"/>
              <a:ea typeface="宋体" panose="02010600030101010101" pitchFamily="2" charset="-122"/>
            </a:endParaRPr>
          </a:p>
          <a:p>
            <a:pPr>
              <a:spcBef>
                <a:spcPct val="0"/>
              </a:spcBef>
              <a:buFontTx/>
              <a:buNone/>
            </a:pPr>
            <a:r>
              <a:rPr lang="en-US" altLang="zh-CN" sz="1800">
                <a:solidFill>
                  <a:srgbClr val="FF0000"/>
                </a:solidFill>
                <a:latin typeface="Arial" panose="020B0604020202020204" pitchFamily="34" charset="0"/>
                <a:ea typeface="宋体" panose="02010600030101010101" pitchFamily="2" charset="-122"/>
              </a:rPr>
              <a:t>('002', 28, '</a:t>
            </a:r>
            <a:r>
              <a:rPr lang="zh-CN" altLang="en-US" sz="1800">
                <a:solidFill>
                  <a:srgbClr val="FF0000"/>
                </a:solidFill>
                <a:latin typeface="Arial" panose="020B0604020202020204" pitchFamily="34" charset="0"/>
                <a:ea typeface="宋体" panose="02010600030101010101" pitchFamily="2" charset="-122"/>
              </a:rPr>
              <a:t>数据库基础</a:t>
            </a:r>
            <a:r>
              <a:rPr lang="en-US" altLang="zh-CN" sz="1800">
                <a:solidFill>
                  <a:srgbClr val="FF0000"/>
                </a:solidFill>
                <a:latin typeface="Arial" panose="020B0604020202020204" pitchFamily="34" charset="0"/>
                <a:ea typeface="宋体" panose="02010600030101010101" pitchFamily="2" charset="-122"/>
              </a:rPr>
              <a:t>')</a:t>
            </a:r>
            <a:endParaRPr lang="en-US" altLang="zh-CN" sz="1800">
              <a:solidFill>
                <a:srgbClr val="FF0000"/>
              </a:solidFill>
              <a:latin typeface="Arial" panose="020B0604020202020204" pitchFamily="34" charset="0"/>
              <a:ea typeface="宋体" panose="02010600030101010101" pitchFamily="2" charset="-122"/>
            </a:endParaRPr>
          </a:p>
          <a:p>
            <a:pPr>
              <a:spcBef>
                <a:spcPct val="0"/>
              </a:spcBef>
              <a:buFontTx/>
              <a:buNone/>
            </a:pPr>
            <a:r>
              <a:rPr lang="en-US" altLang="zh-CN" sz="1800">
                <a:solidFill>
                  <a:srgbClr val="FF0000"/>
                </a:solidFill>
                <a:latin typeface="Arial" panose="020B0604020202020204" pitchFamily="34" charset="0"/>
                <a:ea typeface="宋体" panose="02010600030101010101" pitchFamily="2" charset="-122"/>
              </a:rPr>
              <a:t>('023', 18, '</a:t>
            </a:r>
            <a:r>
              <a:rPr lang="zh-CN" altLang="en-US" sz="1800">
                <a:solidFill>
                  <a:srgbClr val="FF0000"/>
                </a:solidFill>
                <a:latin typeface="Arial" panose="020B0604020202020204" pitchFamily="34" charset="0"/>
                <a:ea typeface="宋体" panose="02010600030101010101" pitchFamily="2" charset="-122"/>
              </a:rPr>
              <a:t>艺术欣赏 </a:t>
            </a:r>
            <a:r>
              <a:rPr lang="en-US" altLang="zh-CN" sz="1800">
                <a:solidFill>
                  <a:srgbClr val="FF0000"/>
                </a:solidFill>
                <a:latin typeface="Arial" panose="020B0604020202020204" pitchFamily="34" charset="0"/>
                <a:ea typeface="宋体" panose="02010600030101010101" pitchFamily="2" charset="-122"/>
              </a:rPr>
              <a:t>')</a:t>
            </a:r>
            <a:endParaRPr lang="en-US" altLang="zh-CN" sz="1800">
              <a:solidFill>
                <a:srgbClr val="FF0000"/>
              </a:solidFill>
              <a:latin typeface="Arial" panose="020B0604020202020204" pitchFamily="34" charset="0"/>
              <a:ea typeface="宋体" panose="02010600030101010101" pitchFamily="2" charset="-122"/>
            </a:endParaRPr>
          </a:p>
          <a:p>
            <a:pPr>
              <a:spcBef>
                <a:spcPct val="0"/>
              </a:spcBef>
              <a:buFontTx/>
              <a:buNone/>
            </a:pPr>
            <a:r>
              <a:rPr lang="en-US" altLang="zh-CN" sz="1800">
                <a:solidFill>
                  <a:srgbClr val="FF0000"/>
                </a:solidFill>
                <a:latin typeface="Arial" panose="020B0604020202020204" pitchFamily="34" charset="0"/>
                <a:ea typeface="宋体" panose="02010600030101010101" pitchFamily="2" charset="-122"/>
              </a:rPr>
              <a:t>('024', 35, '</a:t>
            </a:r>
            <a:r>
              <a:rPr lang="zh-CN" altLang="en-US" sz="1800">
                <a:solidFill>
                  <a:srgbClr val="FF0000"/>
                </a:solidFill>
                <a:latin typeface="Arial" panose="020B0604020202020204" pitchFamily="34" charset="0"/>
                <a:ea typeface="宋体" panose="02010600030101010101" pitchFamily="2" charset="-122"/>
              </a:rPr>
              <a:t>高级语言程序设计</a:t>
            </a:r>
            <a:r>
              <a:rPr lang="en-US" altLang="zh-CN" sz="1800">
                <a:solidFill>
                  <a:srgbClr val="FF0000"/>
                </a:solidFill>
                <a:latin typeface="Arial" panose="020B0604020202020204" pitchFamily="34" charset="0"/>
                <a:ea typeface="宋体" panose="02010600030101010101" pitchFamily="2" charset="-122"/>
              </a:rPr>
              <a:t>')</a:t>
            </a:r>
            <a:endParaRPr lang="en-US" altLang="zh-CN" sz="1800">
              <a:solidFill>
                <a:srgbClr val="FF0000"/>
              </a:solidFill>
              <a:latin typeface="Arial" panose="020B0604020202020204" pitchFamily="34" charset="0"/>
              <a:ea typeface="宋体" panose="02010600030101010101" pitchFamily="2" charset="-122"/>
            </a:endParaRPr>
          </a:p>
        </p:txBody>
      </p:sp>
      <p:sp>
        <p:nvSpPr>
          <p:cNvPr id="30725" name="TextBox 13"/>
          <p:cNvSpPr txBox="1">
            <a:spLocks noChangeArrowheads="1"/>
          </p:cNvSpPr>
          <p:nvPr/>
        </p:nvSpPr>
        <p:spPr bwMode="auto">
          <a:xfrm>
            <a:off x="876300" y="1411288"/>
            <a:ext cx="885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 例</a:t>
            </a:r>
            <a:endParaRPr lang="en-US" altLang="zh-CN">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6"/>
          <p:cNvSpPr txBox="1">
            <a:spLocks noChangeArrowheads="1"/>
          </p:cNvSpPr>
          <p:nvPr/>
        </p:nvSpPr>
        <p:spPr bwMode="auto">
          <a:xfrm>
            <a:off x="1260475" y="1079500"/>
            <a:ext cx="41989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E46C0A"/>
              </a:buClr>
              <a:buFont typeface="Wingdings" panose="05000000000000000000" pitchFamily="2" charset="2"/>
              <a:buChar char="u"/>
              <a:defRPr/>
            </a:pPr>
            <a:r>
              <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rPr>
              <a:t> 数据库管理系统（</a:t>
            </a:r>
            <a:r>
              <a:rPr lang="en-US" altLang="zh-CN" sz="2400" dirty="0" smtClean="0">
                <a:solidFill>
                  <a:schemeClr val="accent2">
                    <a:lumMod val="50000"/>
                  </a:schemeClr>
                </a:solidFill>
              </a:rPr>
              <a:t>DBMS</a:t>
            </a:r>
            <a:r>
              <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rPr>
              <a:t>）</a:t>
            </a:r>
            <a:endPar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7411" name="TextBox 7"/>
          <p:cNvSpPr txBox="1">
            <a:spLocks noChangeArrowheads="1"/>
          </p:cNvSpPr>
          <p:nvPr/>
        </p:nvSpPr>
        <p:spPr bwMode="auto">
          <a:xfrm>
            <a:off x="900113" y="1700213"/>
            <a:ext cx="756285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数据库管理系统（</a:t>
            </a:r>
            <a:r>
              <a:rPr lang="en-US" altLang="zh-CN" sz="2400" dirty="0" smtClean="0">
                <a:solidFill>
                  <a:schemeClr val="accent2">
                    <a:lumMod val="50000"/>
                  </a:schemeClr>
                </a:solidFill>
                <a:latin typeface="楷体" panose="02010609060101010101" pitchFamily="49" charset="-122"/>
                <a:ea typeface="楷体" panose="02010609060101010101" pitchFamily="49" charset="-122"/>
              </a:rPr>
              <a:t>database management system</a:t>
            </a: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）是一种操纵和管理数据库的大型软件，是用于建立、使用和维护数据库。它对数据库进行统一的管理和控制，以保证数据库的安全性和完整性。它的功能包括：</a:t>
            </a:r>
            <a:endParaRPr lang="zh-CN" altLang="en-US" sz="2400" dirty="0" smtClean="0">
              <a:solidFill>
                <a:schemeClr val="accent2">
                  <a:lumMod val="50000"/>
                </a:schemeClr>
              </a:solidFill>
              <a:latin typeface="楷体" panose="02010609060101010101" pitchFamily="49" charset="-122"/>
              <a:ea typeface="楷体" panose="02010609060101010101" pitchFamily="49" charset="-122"/>
            </a:endParaRPr>
          </a:p>
        </p:txBody>
      </p:sp>
      <p:sp>
        <p:nvSpPr>
          <p:cNvPr id="17412" name="TextBox 9"/>
          <p:cNvSpPr txBox="1">
            <a:spLocks noChangeArrowheads="1"/>
          </p:cNvSpPr>
          <p:nvPr/>
        </p:nvSpPr>
        <p:spPr bwMode="auto">
          <a:xfrm>
            <a:off x="395288" y="3344863"/>
            <a:ext cx="63373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400" dirty="0" smtClean="0">
                <a:solidFill>
                  <a:schemeClr val="accent2">
                    <a:lumMod val="50000"/>
                  </a:schemeClr>
                </a:solidFill>
                <a:latin typeface="楷体" panose="02010609060101010101" pitchFamily="49" charset="-122"/>
                <a:ea typeface="楷体" panose="02010609060101010101" pitchFamily="49" charset="-122"/>
              </a:rPr>
              <a:t>       </a:t>
            </a:r>
            <a:r>
              <a:rPr lang="zh-CN" altLang="en-US" sz="2400" dirty="0" smtClean="0">
                <a:solidFill>
                  <a:schemeClr val="accent2">
                    <a:lumMod val="50000"/>
                  </a:schemeClr>
                </a:solidFill>
                <a:latin typeface="楷体" panose="02010609060101010101" pitchFamily="49" charset="-122"/>
                <a:ea typeface="楷体" panose="02010609060101010101" pitchFamily="49" charset="-122"/>
              </a:rPr>
              <a:t>（</a:t>
            </a:r>
            <a:r>
              <a:rPr lang="en-US" altLang="zh-CN" sz="2400" dirty="0" smtClean="0">
                <a:solidFill>
                  <a:schemeClr val="accent2">
                    <a:lumMod val="50000"/>
                  </a:schemeClr>
                </a:solidFill>
                <a:latin typeface="楷体" panose="02010609060101010101" pitchFamily="49" charset="-122"/>
                <a:ea typeface="楷体" panose="02010609060101010101" pitchFamily="49" charset="-122"/>
              </a:rPr>
              <a:t>1</a:t>
            </a: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）数据定义功能。</a:t>
            </a:r>
            <a:endParaRPr lang="zh-CN" altLang="en-US" sz="24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zh-CN" altLang="en-US" sz="2400" dirty="0" smtClean="0">
                <a:solidFill>
                  <a:schemeClr val="accent2">
                    <a:lumMod val="50000"/>
                  </a:schemeClr>
                </a:solidFill>
                <a:latin typeface="楷体" panose="02010609060101010101" pitchFamily="49" charset="-122"/>
                <a:ea typeface="楷体" panose="02010609060101010101" pitchFamily="49" charset="-122"/>
              </a:rPr>
              <a:t>       （</a:t>
            </a:r>
            <a:r>
              <a:rPr lang="en-US" altLang="zh-CN" sz="2400" dirty="0" smtClean="0">
                <a:solidFill>
                  <a:schemeClr val="accent2">
                    <a:lumMod val="50000"/>
                  </a:schemeClr>
                </a:solidFill>
                <a:latin typeface="楷体" panose="02010609060101010101" pitchFamily="49" charset="-122"/>
                <a:ea typeface="楷体" panose="02010609060101010101" pitchFamily="49" charset="-122"/>
              </a:rPr>
              <a:t>2</a:t>
            </a: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）数据存取功能。</a:t>
            </a:r>
            <a:endParaRPr lang="zh-CN" altLang="en-US" sz="24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zh-CN" altLang="en-US" sz="2400" dirty="0" smtClean="0">
                <a:solidFill>
                  <a:schemeClr val="accent2">
                    <a:lumMod val="50000"/>
                  </a:schemeClr>
                </a:solidFill>
                <a:latin typeface="楷体" panose="02010609060101010101" pitchFamily="49" charset="-122"/>
                <a:ea typeface="楷体" panose="02010609060101010101" pitchFamily="49" charset="-122"/>
              </a:rPr>
              <a:t>       （</a:t>
            </a:r>
            <a:r>
              <a:rPr lang="en-US" altLang="zh-CN" sz="2400" dirty="0" smtClean="0">
                <a:solidFill>
                  <a:schemeClr val="accent2">
                    <a:lumMod val="50000"/>
                  </a:schemeClr>
                </a:solidFill>
                <a:latin typeface="楷体" panose="02010609060101010101" pitchFamily="49" charset="-122"/>
                <a:ea typeface="楷体" panose="02010609060101010101" pitchFamily="49" charset="-122"/>
              </a:rPr>
              <a:t>3</a:t>
            </a: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）数据库运行管理功能。</a:t>
            </a:r>
            <a:endParaRPr lang="zh-CN" altLang="en-US" sz="24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zh-CN" altLang="en-US" sz="2400" dirty="0" smtClean="0">
                <a:solidFill>
                  <a:schemeClr val="accent2">
                    <a:lumMod val="50000"/>
                  </a:schemeClr>
                </a:solidFill>
                <a:latin typeface="楷体" panose="02010609060101010101" pitchFamily="49" charset="-122"/>
                <a:ea typeface="楷体" panose="02010609060101010101" pitchFamily="49" charset="-122"/>
              </a:rPr>
              <a:t>       （</a:t>
            </a:r>
            <a:r>
              <a:rPr lang="en-US" altLang="zh-CN" sz="2400" dirty="0" smtClean="0">
                <a:solidFill>
                  <a:schemeClr val="accent2">
                    <a:lumMod val="50000"/>
                  </a:schemeClr>
                </a:solidFill>
                <a:latin typeface="楷体" panose="02010609060101010101" pitchFamily="49" charset="-122"/>
                <a:ea typeface="楷体" panose="02010609060101010101" pitchFamily="49" charset="-122"/>
              </a:rPr>
              <a:t>4</a:t>
            </a: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）数据库的建立和维护功能。</a:t>
            </a:r>
            <a:endParaRPr lang="zh-CN" altLang="en-US" sz="24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zh-CN" altLang="en-US" sz="2400" dirty="0" smtClean="0">
                <a:solidFill>
                  <a:schemeClr val="accent2">
                    <a:lumMod val="50000"/>
                  </a:schemeClr>
                </a:solidFill>
                <a:latin typeface="楷体" panose="02010609060101010101" pitchFamily="49" charset="-122"/>
                <a:ea typeface="楷体" panose="02010609060101010101" pitchFamily="49" charset="-122"/>
              </a:rPr>
              <a:t>       （</a:t>
            </a:r>
            <a:r>
              <a:rPr lang="en-US" altLang="zh-CN" sz="2400" dirty="0" smtClean="0">
                <a:solidFill>
                  <a:schemeClr val="accent2">
                    <a:lumMod val="50000"/>
                  </a:schemeClr>
                </a:solidFill>
                <a:latin typeface="楷体" panose="02010609060101010101" pitchFamily="49" charset="-122"/>
                <a:ea typeface="楷体" panose="02010609060101010101" pitchFamily="49" charset="-122"/>
              </a:rPr>
              <a:t>5</a:t>
            </a:r>
            <a:r>
              <a:rPr lang="zh-CN" altLang="en-US" sz="2400" dirty="0" smtClean="0">
                <a:solidFill>
                  <a:schemeClr val="accent2">
                    <a:lumMod val="50000"/>
                  </a:schemeClr>
                </a:solidFill>
                <a:latin typeface="楷体" panose="02010609060101010101" pitchFamily="49" charset="-122"/>
                <a:ea typeface="楷体" panose="02010609060101010101" pitchFamily="49" charset="-122"/>
              </a:rPr>
              <a:t>）数据库的传输。</a:t>
            </a:r>
            <a:endParaRPr lang="zh-CN" altLang="en-US" sz="2400" dirty="0" smtClean="0">
              <a:solidFill>
                <a:schemeClr val="accent2">
                  <a:lumMod val="50000"/>
                </a:schemeClr>
              </a:solidFill>
              <a:latin typeface="楷体" panose="02010609060101010101" pitchFamily="49" charset="-122"/>
              <a:ea typeface="楷体" panose="02010609060101010101" pitchFamily="49" charset="-122"/>
            </a:endParaRPr>
          </a:p>
        </p:txBody>
      </p:sp>
      <p:sp>
        <p:nvSpPr>
          <p:cNvPr id="17413" name="Rectangle 7"/>
          <p:cNvSpPr>
            <a:spLocks noChangeArrowheads="1"/>
          </p:cNvSpPr>
          <p:nvPr/>
        </p:nvSpPr>
        <p:spPr bwMode="auto">
          <a:xfrm>
            <a:off x="487363" y="5283200"/>
            <a:ext cx="80073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dirty="0" smtClean="0">
                <a:solidFill>
                  <a:schemeClr val="accent2">
                    <a:lumMod val="50000"/>
                  </a:schemeClr>
                </a:solidFill>
                <a:latin typeface="楷体" panose="02010609060101010101" pitchFamily="49" charset="-122"/>
                <a:ea typeface="楷体" panose="02010609060101010101" pitchFamily="49" charset="-122"/>
              </a:rPr>
              <a:t>常用的数据库管理系统有</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MS SQL</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 </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SYBASE</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DB2</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ORACLE</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a:t>
            </a:r>
            <a:r>
              <a:rPr lang="en-US" altLang="zh-CN" sz="2000" dirty="0" smtClean="0">
                <a:solidFill>
                  <a:schemeClr val="accent2">
                    <a:lumMod val="50000"/>
                  </a:schemeClr>
                </a:solidFill>
                <a:latin typeface="楷体" panose="02010609060101010101" pitchFamily="49" charset="-122"/>
                <a:ea typeface="楷体" panose="02010609060101010101" pitchFamily="49" charset="-122"/>
              </a:rPr>
              <a:t>MySQL</a:t>
            </a:r>
            <a:r>
              <a:rPr lang="zh-CN" altLang="en-US" sz="2000" dirty="0" smtClean="0">
                <a:solidFill>
                  <a:schemeClr val="accent2">
                    <a:lumMod val="50000"/>
                  </a:schemeClr>
                </a:solidFill>
                <a:latin typeface="楷体" panose="02010609060101010101" pitchFamily="49" charset="-122"/>
                <a:ea typeface="楷体" panose="02010609060101010101" pitchFamily="49" charset="-122"/>
              </a:rPr>
              <a:t>等。</a:t>
            </a:r>
            <a:endParaRPr lang="zh-CN" altLang="en-US" sz="2000" dirty="0" smtClean="0">
              <a:solidFill>
                <a:schemeClr val="accent2">
                  <a:lumMod val="50000"/>
                </a:schemeClr>
              </a:solidFill>
              <a:latin typeface="楷体" panose="02010609060101010101" pitchFamily="49" charset="-122"/>
              <a:ea typeface="楷体" panose="02010609060101010101" pitchFamily="49" charset="-122"/>
            </a:endParaRPr>
          </a:p>
        </p:txBody>
      </p:sp>
    </p:spTree>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1403350" y="1050925"/>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11.5 </a:t>
            </a:r>
            <a:r>
              <a:rPr lang="zh-CN" altLang="en-US" sz="2800">
                <a:solidFill>
                  <a:srgbClr val="002060"/>
                </a:solidFill>
                <a:latin typeface="微软雅黑" panose="020B0503020204020204" pitchFamily="34" charset="-122"/>
                <a:ea typeface="微软雅黑" panose="020B0503020204020204" pitchFamily="34" charset="-122"/>
              </a:rPr>
              <a:t>作业</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31747" name="TextBox 13"/>
          <p:cNvSpPr txBox="1">
            <a:spLocks noChangeArrowheads="1"/>
          </p:cNvSpPr>
          <p:nvPr/>
        </p:nvSpPr>
        <p:spPr bwMode="auto">
          <a:xfrm>
            <a:off x="373063" y="1989138"/>
            <a:ext cx="71929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sz="2000" dirty="0" smtClean="0">
                <a:solidFill>
                  <a:srgbClr val="002060"/>
                </a:solidFill>
                <a:latin typeface="微软雅黑" panose="020B0503020204020204" pitchFamily="34" charset="-122"/>
                <a:ea typeface="微软雅黑" panose="020B0503020204020204" pitchFamily="34" charset="-122"/>
              </a:rPr>
              <a:t>设计</a:t>
            </a:r>
            <a:r>
              <a:rPr lang="zh-CN" altLang="en-US" sz="2000" dirty="0">
                <a:solidFill>
                  <a:srgbClr val="002060"/>
                </a:solidFill>
                <a:latin typeface="微软雅黑" panose="020B0503020204020204" pitchFamily="34" charset="-122"/>
                <a:ea typeface="微软雅黑" panose="020B0503020204020204" pitchFamily="34" charset="-122"/>
              </a:rPr>
              <a:t>一个学生通讯录，可以添加、删除、修改里面的信息</a:t>
            </a:r>
            <a:r>
              <a:rPr lang="zh-CN" altLang="en-US" dirty="0">
                <a:solidFill>
                  <a:srgbClr val="002060"/>
                </a:solidFill>
                <a:latin typeface="微软雅黑" panose="020B0503020204020204" pitchFamily="34" charset="-122"/>
                <a:ea typeface="微软雅黑" panose="020B0503020204020204" pitchFamily="34" charset="-122"/>
              </a:rPr>
              <a:t>。</a:t>
            </a:r>
            <a:endParaRPr lang="en-US" altLang="zh-CN" dirty="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6"/>
          <p:cNvSpPr txBox="1">
            <a:spLocks noChangeArrowheads="1"/>
          </p:cNvSpPr>
          <p:nvPr/>
        </p:nvSpPr>
        <p:spPr bwMode="auto">
          <a:xfrm>
            <a:off x="1173163" y="1262063"/>
            <a:ext cx="3335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E46C0A"/>
              </a:buClr>
              <a:buFont typeface="Wingdings" panose="05000000000000000000" pitchFamily="2" charset="2"/>
              <a:buChar char="u"/>
              <a:defRPr/>
            </a:pPr>
            <a:r>
              <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rPr>
              <a:t> 数据库系统（</a:t>
            </a:r>
            <a:r>
              <a:rPr lang="en-US" altLang="zh-CN" sz="2400" dirty="0" smtClean="0">
                <a:solidFill>
                  <a:schemeClr val="accent2">
                    <a:lumMod val="50000"/>
                  </a:schemeClr>
                </a:solidFill>
              </a:rPr>
              <a:t>DBS</a:t>
            </a:r>
            <a:r>
              <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rPr>
              <a:t>）</a:t>
            </a:r>
            <a:endPar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endParaRPr>
          </a:p>
        </p:txBody>
      </p:sp>
      <p:pic>
        <p:nvPicPr>
          <p:cNvPr id="5123"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87450" y="1700213"/>
            <a:ext cx="5818188" cy="4233862"/>
          </a:xfrm>
          <a:prstGeom prst="rect">
            <a:avLst/>
          </a:prstGeom>
          <a:noFill/>
          <a:ln>
            <a:noFill/>
          </a:ln>
          <a:effectLst>
            <a:outerShdw dist="25400" dir="20999952"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
          <p:cNvSpPr txBox="1">
            <a:spLocks noChangeArrowheads="1"/>
          </p:cNvSpPr>
          <p:nvPr/>
        </p:nvSpPr>
        <p:spPr bwMode="auto">
          <a:xfrm>
            <a:off x="755650" y="1628775"/>
            <a:ext cx="78486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200" b="1" smtClean="0">
                <a:solidFill>
                  <a:schemeClr val="accent2">
                    <a:lumMod val="50000"/>
                  </a:schemeClr>
                </a:solidFill>
                <a:latin typeface="楷体" panose="02010609060101010101" pitchFamily="49" charset="-122"/>
                <a:ea typeface="楷体" panose="02010609060101010101" pitchFamily="49" charset="-122"/>
              </a:rPr>
              <a:t>数据库可分为层次型数据库、对象型数据库和关系型数据库。关系型数据库是目前的主流数据库类型。关系型数据库不仅描述数据本身，而且对数据之间的关系进行描述。</a:t>
            </a:r>
            <a:endParaRPr lang="zh-CN" altLang="en-US" sz="2200" b="1" smtClean="0">
              <a:solidFill>
                <a:schemeClr val="accent2">
                  <a:lumMod val="50000"/>
                </a:schemeClr>
              </a:solidFill>
              <a:latin typeface="楷体" panose="02010609060101010101" pitchFamily="49" charset="-122"/>
              <a:ea typeface="楷体" panose="02010609060101010101" pitchFamily="49" charset="-122"/>
            </a:endParaRPr>
          </a:p>
        </p:txBody>
      </p:sp>
      <p:sp>
        <p:nvSpPr>
          <p:cNvPr id="19459" name="TextBox 10"/>
          <p:cNvSpPr txBox="1">
            <a:spLocks noChangeArrowheads="1"/>
          </p:cNvSpPr>
          <p:nvPr/>
        </p:nvSpPr>
        <p:spPr bwMode="auto">
          <a:xfrm>
            <a:off x="768350" y="2768600"/>
            <a:ext cx="170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E46C0A"/>
              </a:buClr>
              <a:buFont typeface="Wingdings" panose="05000000000000000000" pitchFamily="2" charset="2"/>
              <a:buChar char="u"/>
              <a:defRPr/>
            </a:pPr>
            <a:r>
              <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rPr>
              <a:t>常用术语</a:t>
            </a:r>
            <a:endPar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9460" name="TextBox 11"/>
          <p:cNvSpPr txBox="1">
            <a:spLocks noChangeArrowheads="1"/>
          </p:cNvSpPr>
          <p:nvPr/>
        </p:nvSpPr>
        <p:spPr bwMode="auto">
          <a:xfrm>
            <a:off x="576263" y="3225800"/>
            <a:ext cx="820737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eaLnBrk="1" hangingPunct="1">
              <a:defRPr/>
            </a:pPr>
            <a:r>
              <a:rPr lang="zh-CN" altLang="en-US" sz="2200" b="1" dirty="0" smtClean="0">
                <a:solidFill>
                  <a:srgbClr val="DAA600"/>
                </a:solidFill>
                <a:latin typeface="楷体" panose="02010609060101010101" pitchFamily="49" charset="-122"/>
                <a:ea typeface="楷体" panose="02010609060101010101" pitchFamily="49" charset="-122"/>
              </a:rPr>
              <a:t>关系：</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可以理解为一张二维表，每一个关系都有一个关系名，也就是表名。</a:t>
            </a:r>
            <a:endParaRPr lang="zh-CN" altLang="en-US" sz="2200" dirty="0" smtClean="0">
              <a:solidFill>
                <a:schemeClr val="accent2">
                  <a:lumMod val="50000"/>
                </a:schemeClr>
              </a:solidFill>
              <a:latin typeface="楷体" panose="02010609060101010101" pitchFamily="49" charset="-122"/>
              <a:ea typeface="楷体" panose="02010609060101010101" pitchFamily="49" charset="-122"/>
            </a:endParaRPr>
          </a:p>
          <a:p>
            <a:pPr lvl="1" eaLnBrk="1" hangingPunct="1">
              <a:defRPr/>
            </a:pPr>
            <a:r>
              <a:rPr lang="zh-CN" altLang="en-US" sz="2200" b="1" dirty="0" smtClean="0">
                <a:solidFill>
                  <a:srgbClr val="DAA600"/>
                </a:solidFill>
                <a:latin typeface="楷体" panose="02010609060101010101" pitchFamily="49" charset="-122"/>
                <a:ea typeface="楷体" panose="02010609060101010101" pitchFamily="49" charset="-122"/>
              </a:rPr>
              <a:t>属性</a:t>
            </a:r>
            <a:r>
              <a:rPr lang="en-US" altLang="zh-CN" sz="2200" b="1" dirty="0" smtClean="0">
                <a:solidFill>
                  <a:srgbClr val="DAA600"/>
                </a:solidFill>
                <a:latin typeface="楷体" panose="02010609060101010101" pitchFamily="49" charset="-122"/>
                <a:ea typeface="楷体" panose="02010609060101010101" pitchFamily="49" charset="-122"/>
              </a:rPr>
              <a:t>:</a:t>
            </a:r>
            <a:r>
              <a:rPr lang="en-US" altLang="zh-CN" sz="2200" dirty="0" smtClean="0">
                <a:solidFill>
                  <a:schemeClr val="accent2">
                    <a:lumMod val="50000"/>
                  </a:schemeClr>
                </a:solidFill>
                <a:latin typeface="楷体" panose="02010609060101010101" pitchFamily="49" charset="-122"/>
                <a:ea typeface="楷体" panose="02010609060101010101" pitchFamily="49" charset="-122"/>
              </a:rPr>
              <a:t> </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可以理解为二维表中的一列，在数据库中称为字段。</a:t>
            </a:r>
            <a:endParaRPr lang="zh-CN" altLang="en-US" sz="2200" dirty="0" smtClean="0">
              <a:solidFill>
                <a:schemeClr val="accent2">
                  <a:lumMod val="50000"/>
                </a:schemeClr>
              </a:solidFill>
              <a:latin typeface="楷体" panose="02010609060101010101" pitchFamily="49" charset="-122"/>
              <a:ea typeface="楷体" panose="02010609060101010101" pitchFamily="49" charset="-122"/>
            </a:endParaRPr>
          </a:p>
          <a:p>
            <a:pPr lvl="1" eaLnBrk="1" hangingPunct="1">
              <a:defRPr/>
            </a:pPr>
            <a:r>
              <a:rPr lang="zh-CN" altLang="en-US" sz="2200" b="1" dirty="0" smtClean="0">
                <a:solidFill>
                  <a:srgbClr val="DAA600"/>
                </a:solidFill>
                <a:latin typeface="楷体" panose="02010609060101010101" pitchFamily="49" charset="-122"/>
                <a:ea typeface="楷体" panose="02010609060101010101" pitchFamily="49" charset="-122"/>
              </a:rPr>
              <a:t>元组：</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可以理解为二维表中的一行，在数据库中称为记录。</a:t>
            </a:r>
            <a:endParaRPr lang="zh-CN" altLang="en-US" sz="2200" dirty="0" smtClean="0">
              <a:solidFill>
                <a:schemeClr val="accent2">
                  <a:lumMod val="50000"/>
                </a:schemeClr>
              </a:solidFill>
              <a:latin typeface="楷体" panose="02010609060101010101" pitchFamily="49" charset="-122"/>
              <a:ea typeface="楷体" panose="02010609060101010101" pitchFamily="49" charset="-122"/>
            </a:endParaRPr>
          </a:p>
          <a:p>
            <a:pPr lvl="1" eaLnBrk="1" hangingPunct="1">
              <a:defRPr/>
            </a:pPr>
            <a:r>
              <a:rPr lang="zh-CN" altLang="en-US" sz="2200" b="1" dirty="0" smtClean="0">
                <a:solidFill>
                  <a:srgbClr val="DAA600"/>
                </a:solidFill>
                <a:latin typeface="楷体" panose="02010609060101010101" pitchFamily="49" charset="-122"/>
                <a:ea typeface="楷体" panose="02010609060101010101" pitchFamily="49" charset="-122"/>
              </a:rPr>
              <a:t>域：</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属性的取值范围，也就是数据库中某一列的取值范围。</a:t>
            </a:r>
            <a:endParaRPr lang="zh-CN" altLang="en-US" sz="2200" dirty="0" smtClean="0">
              <a:solidFill>
                <a:schemeClr val="accent2">
                  <a:lumMod val="50000"/>
                </a:schemeClr>
              </a:solidFill>
              <a:latin typeface="楷体" panose="02010609060101010101" pitchFamily="49" charset="-122"/>
              <a:ea typeface="楷体" panose="02010609060101010101" pitchFamily="49" charset="-122"/>
            </a:endParaRPr>
          </a:p>
          <a:p>
            <a:pPr lvl="1" eaLnBrk="1" hangingPunct="1">
              <a:defRPr/>
            </a:pPr>
            <a:r>
              <a:rPr lang="zh-CN" altLang="en-US" sz="2200" b="1" dirty="0" smtClean="0">
                <a:solidFill>
                  <a:srgbClr val="DAA600"/>
                </a:solidFill>
                <a:latin typeface="楷体" panose="02010609060101010101" pitchFamily="49" charset="-122"/>
                <a:ea typeface="楷体" panose="02010609060101010101" pitchFamily="49" charset="-122"/>
              </a:rPr>
              <a:t>关键字：</a:t>
            </a:r>
            <a:r>
              <a:rPr lang="zh-CN" altLang="en-US" sz="2200" dirty="0" smtClean="0">
                <a:solidFill>
                  <a:schemeClr val="accent2">
                    <a:lumMod val="50000"/>
                  </a:schemeClr>
                </a:solidFill>
                <a:latin typeface="楷体" panose="02010609060101010101" pitchFamily="49" charset="-122"/>
                <a:ea typeface="楷体" panose="02010609060101010101" pitchFamily="49" charset="-122"/>
              </a:rPr>
              <a:t>一组可以唯一标识元组的属性，数据库中称为主键，可以由一个或者多个列组成。</a:t>
            </a:r>
            <a:endParaRPr lang="en-US" altLang="zh-CN" sz="2200" dirty="0" smtClean="0">
              <a:solidFill>
                <a:schemeClr val="accent2">
                  <a:lumMod val="50000"/>
                </a:schemeClr>
              </a:solidFill>
              <a:latin typeface="楷体" panose="02010609060101010101" pitchFamily="49" charset="-122"/>
              <a:ea typeface="楷体" panose="02010609060101010101" pitchFamily="49" charset="-122"/>
            </a:endParaRPr>
          </a:p>
          <a:p>
            <a:pPr eaLnBrk="1" hangingPunct="1">
              <a:defRPr/>
            </a:pPr>
            <a:r>
              <a:rPr lang="en-US" altLang="zh-CN" sz="2200" dirty="0" smtClean="0">
                <a:solidFill>
                  <a:schemeClr val="accent2">
                    <a:lumMod val="50000"/>
                  </a:schemeClr>
                </a:solidFill>
                <a:latin typeface="楷体" panose="02010609060101010101" pitchFamily="49" charset="-122"/>
                <a:ea typeface="楷体" panose="02010609060101010101" pitchFamily="49" charset="-122"/>
              </a:rPr>
              <a:t>      </a:t>
            </a:r>
            <a:endParaRPr lang="zh-CN" altLang="en-US" sz="2200" dirty="0" smtClean="0">
              <a:solidFill>
                <a:schemeClr val="accent2">
                  <a:lumMod val="50000"/>
                </a:schemeClr>
              </a:solidFill>
              <a:latin typeface="楷体" panose="02010609060101010101" pitchFamily="49" charset="-122"/>
              <a:ea typeface="楷体" panose="02010609060101010101" pitchFamily="49" charset="-122"/>
            </a:endParaRPr>
          </a:p>
        </p:txBody>
      </p:sp>
      <p:sp>
        <p:nvSpPr>
          <p:cNvPr id="2" name="五角星 1"/>
          <p:cNvSpPr/>
          <p:nvPr/>
        </p:nvSpPr>
        <p:spPr>
          <a:xfrm>
            <a:off x="5003800" y="989013"/>
            <a:ext cx="217488" cy="2159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
        <p:nvSpPr>
          <p:cNvPr id="19462" name="TextBox 1"/>
          <p:cNvSpPr txBox="1">
            <a:spLocks noChangeArrowheads="1"/>
          </p:cNvSpPr>
          <p:nvPr/>
        </p:nvSpPr>
        <p:spPr bwMode="auto">
          <a:xfrm>
            <a:off x="1620838" y="836613"/>
            <a:ext cx="554513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800" dirty="0" smtClean="0">
                <a:solidFill>
                  <a:schemeClr val="accent2">
                    <a:lumMod val="50000"/>
                  </a:schemeClr>
                </a:solidFill>
                <a:latin typeface="微软雅黑" panose="020B0503020204020204" pitchFamily="34" charset="-122"/>
                <a:ea typeface="微软雅黑" panose="020B0503020204020204" pitchFamily="34" charset="-122"/>
              </a:rPr>
              <a:t>8.1.2</a:t>
            </a:r>
            <a:r>
              <a:rPr lang="zh-CN" altLang="en-US" sz="2800" dirty="0" smtClean="0">
                <a:solidFill>
                  <a:schemeClr val="accent2">
                    <a:lumMod val="50000"/>
                  </a:schemeClr>
                </a:solidFill>
                <a:latin typeface="微软雅黑" panose="020B0503020204020204" pitchFamily="34" charset="-122"/>
                <a:ea typeface="微软雅黑" panose="020B0503020204020204" pitchFamily="34" charset="-122"/>
              </a:rPr>
              <a:t>  关系型数据库</a:t>
            </a:r>
            <a:endParaRPr lang="zh-CN" altLang="en-US" sz="2800" dirty="0" smtClean="0">
              <a:solidFill>
                <a:schemeClr val="accent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0"/>
          <p:cNvSpPr txBox="1">
            <a:spLocks noChangeArrowheads="1"/>
          </p:cNvSpPr>
          <p:nvPr/>
        </p:nvSpPr>
        <p:spPr bwMode="auto">
          <a:xfrm>
            <a:off x="1331913" y="1484313"/>
            <a:ext cx="4141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Clr>
                <a:srgbClr val="E46C0A"/>
              </a:buClr>
              <a:buFont typeface="Wingdings" panose="05000000000000000000" pitchFamily="2" charset="2"/>
              <a:buChar char="u"/>
              <a:defRPr/>
            </a:pPr>
            <a:r>
              <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rPr>
              <a:t>关系型数据库实体间的联系</a:t>
            </a:r>
            <a:endParaRPr lang="zh-CN" altLang="en-US" sz="2400" dirty="0" smtClean="0">
              <a:solidFill>
                <a:schemeClr val="accent2">
                  <a:lumMod val="50000"/>
                </a:schemeClr>
              </a:solidFill>
              <a:latin typeface="微软雅黑" panose="020B0503020204020204" pitchFamily="34" charset="-122"/>
              <a:ea typeface="微软雅黑" panose="020B0503020204020204" pitchFamily="34" charset="-122"/>
            </a:endParaRPr>
          </a:p>
        </p:txBody>
      </p:sp>
      <p:pic>
        <p:nvPicPr>
          <p:cNvPr id="7171"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125538" y="2060575"/>
            <a:ext cx="6905625" cy="349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0"/>
          <p:cNvSpPr txBox="1">
            <a:spLocks noChangeArrowheads="1"/>
          </p:cNvSpPr>
          <p:nvPr/>
        </p:nvSpPr>
        <p:spPr bwMode="auto">
          <a:xfrm>
            <a:off x="1042988" y="1370013"/>
            <a:ext cx="15414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en-US" altLang="zh-CN">
                <a:solidFill>
                  <a:srgbClr val="002060"/>
                </a:solidFill>
                <a:latin typeface="微软雅黑" panose="020B0503020204020204" pitchFamily="34" charset="-122"/>
                <a:ea typeface="微软雅黑" panose="020B0503020204020204" pitchFamily="34" charset="-122"/>
              </a:rPr>
              <a:t>DB-API</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8195" name="矩形 2"/>
          <p:cNvSpPr>
            <a:spLocks noChangeArrowheads="1"/>
          </p:cNvSpPr>
          <p:nvPr/>
        </p:nvSpPr>
        <p:spPr bwMode="auto">
          <a:xfrm>
            <a:off x="900113" y="1989138"/>
            <a:ext cx="698341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a:solidFill>
                  <a:srgbClr val="002060"/>
                </a:solidFill>
                <a:latin typeface="楷体" panose="02010609060101010101" pitchFamily="49" charset="-122"/>
                <a:ea typeface="楷体" panose="02010609060101010101" pitchFamily="49" charset="-122"/>
              </a:rPr>
              <a:t>DB-API</a:t>
            </a:r>
            <a:r>
              <a:rPr lang="zh-CN" altLang="zh-CN">
                <a:solidFill>
                  <a:srgbClr val="002060"/>
                </a:solidFill>
                <a:latin typeface="楷体" panose="02010609060101010101" pitchFamily="49" charset="-122"/>
                <a:ea typeface="楷体" panose="02010609060101010101" pitchFamily="49" charset="-122"/>
              </a:rPr>
              <a:t>是一个规范。它定义了一系列必需的对象和数据库存取方式，以便为各种各样的底层数据库系统和多种多样的数据库接口程序提供一致的访问接口。从</a:t>
            </a:r>
            <a:r>
              <a:rPr lang="en-US" altLang="zh-CN">
                <a:solidFill>
                  <a:srgbClr val="002060"/>
                </a:solidFill>
                <a:latin typeface="楷体" panose="02010609060101010101" pitchFamily="49" charset="-122"/>
                <a:ea typeface="楷体" panose="02010609060101010101" pitchFamily="49" charset="-122"/>
              </a:rPr>
              <a:t>Python</a:t>
            </a:r>
            <a:r>
              <a:rPr lang="zh-CN" altLang="zh-CN">
                <a:solidFill>
                  <a:srgbClr val="002060"/>
                </a:solidFill>
                <a:latin typeface="楷体" panose="02010609060101010101" pitchFamily="49" charset="-122"/>
                <a:ea typeface="楷体" panose="02010609060101010101" pitchFamily="49" charset="-122"/>
              </a:rPr>
              <a:t>中访问数据库需要接口程序，接口程序是一个</a:t>
            </a:r>
            <a:r>
              <a:rPr lang="en-US" altLang="zh-CN">
                <a:solidFill>
                  <a:srgbClr val="002060"/>
                </a:solidFill>
                <a:latin typeface="楷体" panose="02010609060101010101" pitchFamily="49" charset="-122"/>
                <a:ea typeface="楷体" panose="02010609060101010101" pitchFamily="49" charset="-122"/>
              </a:rPr>
              <a:t>Python</a:t>
            </a:r>
            <a:r>
              <a:rPr lang="zh-CN" altLang="zh-CN">
                <a:solidFill>
                  <a:srgbClr val="002060"/>
                </a:solidFill>
                <a:latin typeface="楷体" panose="02010609060101010101" pitchFamily="49" charset="-122"/>
                <a:ea typeface="楷体" panose="02010609060101010101" pitchFamily="49" charset="-122"/>
              </a:rPr>
              <a:t>模块，它提供数据库客户端（通常是</a:t>
            </a:r>
            <a:r>
              <a:rPr lang="en-US" altLang="zh-CN">
                <a:solidFill>
                  <a:srgbClr val="002060"/>
                </a:solidFill>
                <a:latin typeface="楷体" panose="02010609060101010101" pitchFamily="49" charset="-122"/>
                <a:ea typeface="楷体" panose="02010609060101010101" pitchFamily="49" charset="-122"/>
              </a:rPr>
              <a:t>C</a:t>
            </a:r>
            <a:r>
              <a:rPr lang="zh-CN" altLang="zh-CN">
                <a:solidFill>
                  <a:srgbClr val="002060"/>
                </a:solidFill>
                <a:latin typeface="楷体" panose="02010609060101010101" pitchFamily="49" charset="-122"/>
                <a:ea typeface="楷体" panose="02010609060101010101" pitchFamily="49" charset="-122"/>
              </a:rPr>
              <a:t>语言编写）的接口以供访问，所有的</a:t>
            </a:r>
            <a:r>
              <a:rPr lang="en-US" altLang="zh-CN">
                <a:solidFill>
                  <a:srgbClr val="002060"/>
                </a:solidFill>
                <a:latin typeface="楷体" panose="02010609060101010101" pitchFamily="49" charset="-122"/>
                <a:ea typeface="楷体" panose="02010609060101010101" pitchFamily="49" charset="-122"/>
              </a:rPr>
              <a:t>Python</a:t>
            </a:r>
            <a:r>
              <a:rPr lang="zh-CN" altLang="zh-CN">
                <a:solidFill>
                  <a:srgbClr val="002060"/>
                </a:solidFill>
                <a:latin typeface="楷体" panose="02010609060101010101" pitchFamily="49" charset="-122"/>
                <a:ea typeface="楷体" panose="02010609060101010101" pitchFamily="49" charset="-122"/>
              </a:rPr>
              <a:t>接口程序都一定程度上遵守</a:t>
            </a:r>
            <a:r>
              <a:rPr lang="en-US" altLang="zh-CN">
                <a:solidFill>
                  <a:srgbClr val="002060"/>
                </a:solidFill>
                <a:latin typeface="楷体" panose="02010609060101010101" pitchFamily="49" charset="-122"/>
                <a:ea typeface="楷体" panose="02010609060101010101" pitchFamily="49" charset="-122"/>
              </a:rPr>
              <a:t>Python DB-API</a:t>
            </a:r>
            <a:r>
              <a:rPr lang="zh-CN" altLang="zh-CN">
                <a:solidFill>
                  <a:srgbClr val="002060"/>
                </a:solidFill>
                <a:latin typeface="楷体" panose="02010609060101010101" pitchFamily="49" charset="-122"/>
                <a:ea typeface="楷体" panose="02010609060101010101" pitchFamily="49" charset="-122"/>
              </a:rPr>
              <a:t>规范。</a:t>
            </a:r>
            <a:endParaRPr lang="zh-CN" altLang="zh-CN">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1908175" y="982663"/>
            <a:ext cx="5545138"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3600">
                <a:solidFill>
                  <a:srgbClr val="002060"/>
                </a:solidFill>
                <a:latin typeface="微软雅黑" panose="020B0503020204020204" pitchFamily="34" charset="-122"/>
                <a:ea typeface="微软雅黑" panose="020B0503020204020204" pitchFamily="34" charset="-122"/>
              </a:rPr>
              <a:t>11.2 </a:t>
            </a:r>
            <a:r>
              <a:rPr lang="zh-CN" altLang="en-US" sz="3600">
                <a:solidFill>
                  <a:srgbClr val="002060"/>
                </a:solidFill>
                <a:latin typeface="微软雅黑" panose="020B0503020204020204" pitchFamily="34" charset="-122"/>
                <a:ea typeface="微软雅黑" panose="020B0503020204020204" pitchFamily="34" charset="-122"/>
              </a:rPr>
              <a:t>结构化查询语言</a:t>
            </a:r>
            <a:r>
              <a:rPr lang="en-US" altLang="zh-CN" sz="3600">
                <a:solidFill>
                  <a:srgbClr val="002060"/>
                </a:solidFill>
                <a:latin typeface="微软雅黑" panose="020B0503020204020204" pitchFamily="34" charset="-122"/>
                <a:ea typeface="微软雅黑" panose="020B0503020204020204" pitchFamily="34" charset="-122"/>
              </a:rPr>
              <a:t>SQL</a:t>
            </a:r>
            <a:endParaRPr lang="zh-CN" altLang="en-US" sz="3600">
              <a:solidFill>
                <a:srgbClr val="002060"/>
              </a:solidFill>
              <a:latin typeface="微软雅黑" panose="020B0503020204020204" pitchFamily="34" charset="-122"/>
              <a:ea typeface="微软雅黑" panose="020B0503020204020204" pitchFamily="34" charset="-122"/>
            </a:endParaRPr>
          </a:p>
        </p:txBody>
      </p:sp>
      <p:sp>
        <p:nvSpPr>
          <p:cNvPr id="9219" name="TextBox 7"/>
          <p:cNvSpPr txBox="1">
            <a:spLocks noChangeArrowheads="1"/>
          </p:cNvSpPr>
          <p:nvPr/>
        </p:nvSpPr>
        <p:spPr bwMode="auto">
          <a:xfrm>
            <a:off x="755650" y="2338388"/>
            <a:ext cx="756285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a:solidFill>
                  <a:srgbClr val="002060"/>
                </a:solidFill>
                <a:latin typeface="楷体" panose="02010609060101010101" pitchFamily="49" charset="-122"/>
                <a:ea typeface="楷体" panose="02010609060101010101" pitchFamily="49" charset="-122"/>
              </a:rPr>
              <a:t>数据库命令和查询操作需要通过</a:t>
            </a:r>
            <a:r>
              <a:rPr lang="en-US" altLang="zh-CN">
                <a:solidFill>
                  <a:srgbClr val="002060"/>
                </a:solidFill>
                <a:latin typeface="楷体" panose="02010609060101010101" pitchFamily="49" charset="-122"/>
                <a:ea typeface="楷体" panose="02010609060101010101" pitchFamily="49" charset="-122"/>
              </a:rPr>
              <a:t>SQL</a:t>
            </a:r>
            <a:r>
              <a:rPr lang="zh-CN" altLang="en-US">
                <a:solidFill>
                  <a:srgbClr val="002060"/>
                </a:solidFill>
                <a:latin typeface="楷体" panose="02010609060101010101" pitchFamily="49" charset="-122"/>
                <a:ea typeface="楷体" panose="02010609060101010101" pitchFamily="49" charset="-122"/>
              </a:rPr>
              <a:t>语言来执行，</a:t>
            </a:r>
            <a:r>
              <a:rPr lang="en-US" altLang="zh-CN">
                <a:solidFill>
                  <a:srgbClr val="002060"/>
                </a:solidFill>
                <a:latin typeface="楷体" panose="02010609060101010101" pitchFamily="49" charset="-122"/>
                <a:ea typeface="楷体" panose="02010609060101010101" pitchFamily="49" charset="-122"/>
              </a:rPr>
              <a:t>SQL</a:t>
            </a:r>
            <a:r>
              <a:rPr lang="zh-CN" altLang="en-US">
                <a:solidFill>
                  <a:srgbClr val="002060"/>
                </a:solidFill>
                <a:latin typeface="楷体" panose="02010609060101010101" pitchFamily="49" charset="-122"/>
                <a:ea typeface="楷体" panose="02010609060101010101" pitchFamily="49" charset="-122"/>
              </a:rPr>
              <a:t>（</a:t>
            </a:r>
            <a:r>
              <a:rPr lang="en-US" altLang="zh-CN">
                <a:solidFill>
                  <a:srgbClr val="002060"/>
                </a:solidFill>
                <a:latin typeface="楷体" panose="02010609060101010101" pitchFamily="49" charset="-122"/>
                <a:ea typeface="楷体" panose="02010609060101010101" pitchFamily="49" charset="-122"/>
              </a:rPr>
              <a:t>Structured Query Language“</a:t>
            </a:r>
            <a:r>
              <a:rPr lang="zh-CN" altLang="en-US">
                <a:solidFill>
                  <a:srgbClr val="002060"/>
                </a:solidFill>
                <a:latin typeface="楷体" panose="02010609060101010101" pitchFamily="49" charset="-122"/>
                <a:ea typeface="楷体" panose="02010609060101010101" pitchFamily="49" charset="-122"/>
              </a:rPr>
              <a:t>结构化查询语言”）是通用的关系型数据库操作语言。可以查询、定义、操纵和控制数据库。它是一种非过程化语言。</a:t>
            </a:r>
            <a:endParaRPr lang="en-US" altLang="zh-CN">
              <a:solidFill>
                <a:srgbClr val="002060"/>
              </a:solidFill>
              <a:latin typeface="楷体" panose="02010609060101010101" pitchFamily="49" charset="-122"/>
              <a:ea typeface="楷体" panose="02010609060101010101" pitchFamily="49" charset="-122"/>
            </a:endParaRPr>
          </a:p>
          <a:p>
            <a:pPr>
              <a:spcBef>
                <a:spcPct val="0"/>
              </a:spcBef>
              <a:buFontTx/>
              <a:buNone/>
            </a:pPr>
            <a:endParaRPr lang="zh-CN" altLang="en-US">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7"/>
          <p:cNvSpPr txBox="1">
            <a:spLocks noChangeArrowheads="1"/>
          </p:cNvSpPr>
          <p:nvPr/>
        </p:nvSpPr>
        <p:spPr bwMode="auto">
          <a:xfrm>
            <a:off x="755650" y="1628775"/>
            <a:ext cx="39243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2200">
                <a:solidFill>
                  <a:srgbClr val="002060"/>
                </a:solidFill>
                <a:latin typeface="楷体" panose="02010609060101010101" pitchFamily="49" charset="-122"/>
                <a:ea typeface="楷体" panose="02010609060101010101" pitchFamily="49" charset="-122"/>
              </a:rPr>
              <a:t>用于创建数据库中的表。它的语法格式为：</a:t>
            </a:r>
            <a:endParaRPr lang="zh-CN" altLang="en-US" sz="2200">
              <a:solidFill>
                <a:srgbClr val="002060"/>
              </a:solidFill>
              <a:latin typeface="楷体" panose="02010609060101010101" pitchFamily="49" charset="-122"/>
              <a:ea typeface="楷体" panose="02010609060101010101" pitchFamily="49" charset="-122"/>
            </a:endParaRPr>
          </a:p>
          <a:p>
            <a:pPr>
              <a:spcBef>
                <a:spcPct val="0"/>
              </a:spcBef>
              <a:buFontTx/>
              <a:buNone/>
            </a:pPr>
            <a:r>
              <a:rPr lang="en-US" altLang="zh-CN" sz="2200">
                <a:solidFill>
                  <a:srgbClr val="002060"/>
                </a:solidFill>
                <a:latin typeface="楷体" panose="02010609060101010101" pitchFamily="49" charset="-122"/>
                <a:ea typeface="楷体" panose="02010609060101010101" pitchFamily="49" charset="-122"/>
              </a:rPr>
              <a:t>CREATE TABLE </a:t>
            </a:r>
            <a:r>
              <a:rPr lang="zh-CN" altLang="en-US" sz="2200">
                <a:solidFill>
                  <a:srgbClr val="002060"/>
                </a:solidFill>
                <a:latin typeface="楷体" panose="02010609060101010101" pitchFamily="49" charset="-122"/>
                <a:ea typeface="楷体" panose="02010609060101010101" pitchFamily="49" charset="-122"/>
              </a:rPr>
              <a:t>表名称</a:t>
            </a:r>
            <a:endParaRPr lang="zh-CN" altLang="en-US" sz="2200">
              <a:solidFill>
                <a:srgbClr val="002060"/>
              </a:solidFill>
              <a:latin typeface="楷体" panose="02010609060101010101" pitchFamily="49" charset="-122"/>
              <a:ea typeface="楷体" panose="02010609060101010101" pitchFamily="49" charset="-122"/>
            </a:endParaRPr>
          </a:p>
          <a:p>
            <a:pPr>
              <a:spcBef>
                <a:spcPct val="0"/>
              </a:spcBef>
              <a:buFontTx/>
              <a:buNone/>
            </a:pPr>
            <a:r>
              <a:rPr lang="en-US" altLang="zh-CN" sz="2200">
                <a:solidFill>
                  <a:srgbClr val="002060"/>
                </a:solidFill>
                <a:latin typeface="楷体" panose="02010609060101010101" pitchFamily="49" charset="-122"/>
                <a:ea typeface="楷体" panose="02010609060101010101" pitchFamily="49" charset="-122"/>
              </a:rPr>
              <a:t>(</a:t>
            </a:r>
            <a:endParaRPr lang="en-US" altLang="zh-CN" sz="2200">
              <a:solidFill>
                <a:srgbClr val="002060"/>
              </a:solidFill>
              <a:latin typeface="楷体" panose="02010609060101010101" pitchFamily="49" charset="-122"/>
              <a:ea typeface="楷体" panose="02010609060101010101" pitchFamily="49" charset="-122"/>
            </a:endParaRPr>
          </a:p>
          <a:p>
            <a:pPr>
              <a:spcBef>
                <a:spcPct val="0"/>
              </a:spcBef>
              <a:buFontTx/>
              <a:buNone/>
            </a:pPr>
            <a:r>
              <a:rPr lang="zh-CN" altLang="en-US" sz="2200">
                <a:solidFill>
                  <a:srgbClr val="002060"/>
                </a:solidFill>
                <a:latin typeface="楷体" panose="02010609060101010101" pitchFamily="49" charset="-122"/>
                <a:ea typeface="楷体" panose="02010609060101010101" pitchFamily="49" charset="-122"/>
              </a:rPr>
              <a:t>列名称</a:t>
            </a:r>
            <a:r>
              <a:rPr lang="en-US" altLang="zh-CN" sz="2200">
                <a:solidFill>
                  <a:srgbClr val="002060"/>
                </a:solidFill>
                <a:latin typeface="楷体" panose="02010609060101010101" pitchFamily="49" charset="-122"/>
                <a:ea typeface="楷体" panose="02010609060101010101" pitchFamily="49" charset="-122"/>
              </a:rPr>
              <a:t>1 </a:t>
            </a:r>
            <a:r>
              <a:rPr lang="zh-CN" altLang="en-US" sz="2200">
                <a:solidFill>
                  <a:srgbClr val="002060"/>
                </a:solidFill>
                <a:latin typeface="楷体" panose="02010609060101010101" pitchFamily="49" charset="-122"/>
                <a:ea typeface="楷体" panose="02010609060101010101" pitchFamily="49" charset="-122"/>
              </a:rPr>
              <a:t>数据类型</a:t>
            </a:r>
            <a:r>
              <a:rPr lang="en-US" altLang="zh-CN" sz="2200">
                <a:solidFill>
                  <a:srgbClr val="002060"/>
                </a:solidFill>
                <a:latin typeface="楷体" panose="02010609060101010101" pitchFamily="49" charset="-122"/>
                <a:ea typeface="楷体" panose="02010609060101010101" pitchFamily="49" charset="-122"/>
              </a:rPr>
              <a:t>,</a:t>
            </a:r>
            <a:endParaRPr lang="en-US" altLang="zh-CN" sz="2200">
              <a:solidFill>
                <a:srgbClr val="002060"/>
              </a:solidFill>
              <a:latin typeface="楷体" panose="02010609060101010101" pitchFamily="49" charset="-122"/>
              <a:ea typeface="楷体" panose="02010609060101010101" pitchFamily="49" charset="-122"/>
            </a:endParaRPr>
          </a:p>
          <a:p>
            <a:pPr>
              <a:spcBef>
                <a:spcPct val="0"/>
              </a:spcBef>
              <a:buFontTx/>
              <a:buNone/>
            </a:pPr>
            <a:r>
              <a:rPr lang="zh-CN" altLang="en-US" sz="2200">
                <a:solidFill>
                  <a:srgbClr val="002060"/>
                </a:solidFill>
                <a:latin typeface="楷体" panose="02010609060101010101" pitchFamily="49" charset="-122"/>
                <a:ea typeface="楷体" panose="02010609060101010101" pitchFamily="49" charset="-122"/>
              </a:rPr>
              <a:t>列名称</a:t>
            </a:r>
            <a:r>
              <a:rPr lang="en-US" altLang="zh-CN" sz="2200">
                <a:solidFill>
                  <a:srgbClr val="002060"/>
                </a:solidFill>
                <a:latin typeface="楷体" panose="02010609060101010101" pitchFamily="49" charset="-122"/>
                <a:ea typeface="楷体" panose="02010609060101010101" pitchFamily="49" charset="-122"/>
              </a:rPr>
              <a:t>2 </a:t>
            </a:r>
            <a:r>
              <a:rPr lang="zh-CN" altLang="en-US" sz="2200">
                <a:solidFill>
                  <a:srgbClr val="002060"/>
                </a:solidFill>
                <a:latin typeface="楷体" panose="02010609060101010101" pitchFamily="49" charset="-122"/>
                <a:ea typeface="楷体" panose="02010609060101010101" pitchFamily="49" charset="-122"/>
              </a:rPr>
              <a:t>数据类型</a:t>
            </a:r>
            <a:r>
              <a:rPr lang="en-US" altLang="zh-CN" sz="2200">
                <a:solidFill>
                  <a:srgbClr val="002060"/>
                </a:solidFill>
                <a:latin typeface="楷体" panose="02010609060101010101" pitchFamily="49" charset="-122"/>
                <a:ea typeface="楷体" panose="02010609060101010101" pitchFamily="49" charset="-122"/>
              </a:rPr>
              <a:t>,</a:t>
            </a:r>
            <a:endParaRPr lang="en-US" altLang="zh-CN" sz="2200">
              <a:solidFill>
                <a:srgbClr val="002060"/>
              </a:solidFill>
              <a:latin typeface="楷体" panose="02010609060101010101" pitchFamily="49" charset="-122"/>
              <a:ea typeface="楷体" panose="02010609060101010101" pitchFamily="49" charset="-122"/>
            </a:endParaRPr>
          </a:p>
          <a:p>
            <a:pPr>
              <a:spcBef>
                <a:spcPct val="0"/>
              </a:spcBef>
              <a:buFontTx/>
              <a:buNone/>
            </a:pPr>
            <a:r>
              <a:rPr lang="zh-CN" altLang="en-US" sz="2200">
                <a:solidFill>
                  <a:srgbClr val="002060"/>
                </a:solidFill>
                <a:latin typeface="楷体" panose="02010609060101010101" pitchFamily="49" charset="-122"/>
                <a:ea typeface="楷体" panose="02010609060101010101" pitchFamily="49" charset="-122"/>
              </a:rPr>
              <a:t>列名称</a:t>
            </a:r>
            <a:r>
              <a:rPr lang="en-US" altLang="zh-CN" sz="2200">
                <a:solidFill>
                  <a:srgbClr val="002060"/>
                </a:solidFill>
                <a:latin typeface="楷体" panose="02010609060101010101" pitchFamily="49" charset="-122"/>
                <a:ea typeface="楷体" panose="02010609060101010101" pitchFamily="49" charset="-122"/>
              </a:rPr>
              <a:t>3 </a:t>
            </a:r>
            <a:r>
              <a:rPr lang="zh-CN" altLang="en-US" sz="2200">
                <a:solidFill>
                  <a:srgbClr val="002060"/>
                </a:solidFill>
                <a:latin typeface="楷体" panose="02010609060101010101" pitchFamily="49" charset="-122"/>
                <a:ea typeface="楷体" panose="02010609060101010101" pitchFamily="49" charset="-122"/>
              </a:rPr>
              <a:t>数据类型</a:t>
            </a:r>
            <a:r>
              <a:rPr lang="en-US" altLang="zh-CN" sz="2200">
                <a:solidFill>
                  <a:srgbClr val="002060"/>
                </a:solidFill>
                <a:latin typeface="楷体" panose="02010609060101010101" pitchFamily="49" charset="-122"/>
                <a:ea typeface="楷体" panose="02010609060101010101" pitchFamily="49" charset="-122"/>
              </a:rPr>
              <a:t>,</a:t>
            </a:r>
            <a:endParaRPr lang="en-US" altLang="zh-CN" sz="2200">
              <a:solidFill>
                <a:srgbClr val="002060"/>
              </a:solidFill>
              <a:latin typeface="楷体" panose="02010609060101010101" pitchFamily="49" charset="-122"/>
              <a:ea typeface="楷体" panose="02010609060101010101" pitchFamily="49" charset="-122"/>
            </a:endParaRPr>
          </a:p>
          <a:p>
            <a:pPr>
              <a:spcBef>
                <a:spcPct val="0"/>
              </a:spcBef>
              <a:buFontTx/>
              <a:buNone/>
            </a:pPr>
            <a:r>
              <a:rPr lang="en-US" altLang="zh-CN" sz="2200">
                <a:solidFill>
                  <a:srgbClr val="002060"/>
                </a:solidFill>
                <a:latin typeface="楷体" panose="02010609060101010101" pitchFamily="49" charset="-122"/>
                <a:ea typeface="楷体" panose="02010609060101010101" pitchFamily="49" charset="-122"/>
              </a:rPr>
              <a:t>....</a:t>
            </a:r>
            <a:r>
              <a:rPr lang="zh-CN" altLang="en-US" sz="2200">
                <a:solidFill>
                  <a:srgbClr val="002060"/>
                </a:solidFill>
                <a:latin typeface="楷体" panose="02010609060101010101" pitchFamily="49" charset="-122"/>
                <a:ea typeface="楷体" panose="02010609060101010101" pitchFamily="49" charset="-122"/>
              </a:rPr>
              <a:t>）</a:t>
            </a:r>
            <a:endParaRPr lang="zh-CN" altLang="en-US" sz="2200">
              <a:solidFill>
                <a:srgbClr val="002060"/>
              </a:solidFill>
              <a:latin typeface="楷体" panose="02010609060101010101" pitchFamily="49" charset="-122"/>
              <a:ea typeface="楷体" panose="02010609060101010101" pitchFamily="49" charset="-122"/>
            </a:endParaRPr>
          </a:p>
        </p:txBody>
      </p:sp>
      <p:sp>
        <p:nvSpPr>
          <p:cNvPr id="10243" name="TextBox 10"/>
          <p:cNvSpPr txBox="1">
            <a:spLocks noChangeArrowheads="1"/>
          </p:cNvSpPr>
          <p:nvPr/>
        </p:nvSpPr>
        <p:spPr bwMode="auto">
          <a:xfrm>
            <a:off x="5435600" y="1189038"/>
            <a:ext cx="7953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例</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3556" name="TextBox 11"/>
          <p:cNvSpPr txBox="1">
            <a:spLocks noChangeArrowheads="1"/>
          </p:cNvSpPr>
          <p:nvPr/>
        </p:nvSpPr>
        <p:spPr bwMode="auto">
          <a:xfrm>
            <a:off x="4859338" y="1700213"/>
            <a:ext cx="3924300"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eaLnBrk="1" hangingPunct="1">
              <a:defRPr/>
            </a:pPr>
            <a:r>
              <a:rPr lang="en-US" altLang="zh-CN" sz="2000" dirty="0" smtClean="0">
                <a:solidFill>
                  <a:srgbClr val="002060"/>
                </a:solidFill>
                <a:latin typeface="+mn-lt"/>
                <a:ea typeface="楷体" panose="02010609060101010101" pitchFamily="49" charset="-122"/>
              </a:rPr>
              <a:t>CREATE TABLE students</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smtClean="0">
                <a:solidFill>
                  <a:srgbClr val="002060"/>
                </a:solidFill>
                <a:latin typeface="+mn-lt"/>
                <a:ea typeface="楷体" panose="02010609060101010101" pitchFamily="49" charset="-122"/>
              </a:rPr>
              <a:t>(</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err="1" smtClean="0">
                <a:solidFill>
                  <a:srgbClr val="002060"/>
                </a:solidFill>
                <a:latin typeface="+mn-lt"/>
                <a:ea typeface="楷体" panose="02010609060101010101" pitchFamily="49" charset="-122"/>
              </a:rPr>
              <a:t>stuNumber</a:t>
            </a:r>
            <a:r>
              <a:rPr lang="en-US" altLang="zh-CN" sz="2000" dirty="0" smtClean="0">
                <a:solidFill>
                  <a:srgbClr val="002060"/>
                </a:solidFill>
                <a:latin typeface="+mn-lt"/>
                <a:ea typeface="楷体" panose="02010609060101010101" pitchFamily="49" charset="-122"/>
              </a:rPr>
              <a:t>  varchar(12),</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err="1" smtClean="0">
                <a:solidFill>
                  <a:srgbClr val="002060"/>
                </a:solidFill>
                <a:latin typeface="+mn-lt"/>
                <a:ea typeface="楷体" panose="02010609060101010101" pitchFamily="49" charset="-122"/>
              </a:rPr>
              <a:t>stuName</a:t>
            </a:r>
            <a:r>
              <a:rPr lang="en-US" altLang="zh-CN" sz="2000" dirty="0" smtClean="0">
                <a:solidFill>
                  <a:srgbClr val="002060"/>
                </a:solidFill>
                <a:latin typeface="+mn-lt"/>
                <a:ea typeface="楷体" panose="02010609060101010101" pitchFamily="49" charset="-122"/>
              </a:rPr>
              <a:t> varchar(255),</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smtClean="0">
                <a:solidFill>
                  <a:srgbClr val="002060"/>
                </a:solidFill>
                <a:latin typeface="+mn-lt"/>
                <a:ea typeface="楷体" panose="02010609060101010101" pitchFamily="49" charset="-122"/>
              </a:rPr>
              <a:t>age integer(2),</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smtClean="0">
                <a:solidFill>
                  <a:srgbClr val="002060"/>
                </a:solidFill>
                <a:latin typeface="+mn-lt"/>
                <a:ea typeface="楷体" panose="02010609060101010101" pitchFamily="49" charset="-122"/>
              </a:rPr>
              <a:t>sex varchar(2),</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smtClean="0">
                <a:solidFill>
                  <a:srgbClr val="002060"/>
                </a:solidFill>
                <a:latin typeface="+mn-lt"/>
                <a:ea typeface="楷体" panose="02010609060101010101" pitchFamily="49" charset="-122"/>
              </a:rPr>
              <a:t>score integer(4),</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smtClean="0">
                <a:solidFill>
                  <a:srgbClr val="002060"/>
                </a:solidFill>
                <a:latin typeface="+mn-lt"/>
                <a:ea typeface="楷体" panose="02010609060101010101" pitchFamily="49" charset="-122"/>
              </a:rPr>
              <a:t>Address varchar(255),</a:t>
            </a:r>
            <a:endParaRPr lang="en-US" altLang="zh-CN" sz="2000" dirty="0" smtClean="0">
              <a:solidFill>
                <a:srgbClr val="002060"/>
              </a:solidFill>
              <a:latin typeface="+mn-lt"/>
              <a:ea typeface="楷体" panose="02010609060101010101" pitchFamily="49" charset="-122"/>
            </a:endParaRPr>
          </a:p>
          <a:p>
            <a:pPr lvl="1" eaLnBrk="1" hangingPunct="1">
              <a:defRPr/>
            </a:pPr>
            <a:r>
              <a:rPr lang="en-US" altLang="zh-CN" sz="2000" dirty="0" smtClean="0">
                <a:solidFill>
                  <a:srgbClr val="002060"/>
                </a:solidFill>
                <a:latin typeface="+mn-lt"/>
                <a:ea typeface="楷体" panose="02010609060101010101" pitchFamily="49" charset="-122"/>
              </a:rPr>
              <a:t>)</a:t>
            </a:r>
            <a:endParaRPr lang="en-US" altLang="zh-CN" sz="2000" dirty="0" smtClean="0">
              <a:solidFill>
                <a:srgbClr val="002060"/>
              </a:solidFill>
              <a:latin typeface="+mn-lt"/>
              <a:ea typeface="楷体" panose="02010609060101010101" pitchFamily="49" charset="-122"/>
            </a:endParaRPr>
          </a:p>
          <a:p>
            <a:pPr eaLnBrk="1" hangingPunct="1">
              <a:defRPr/>
            </a:pPr>
            <a:r>
              <a:rPr lang="en-US" altLang="zh-CN" sz="2000" dirty="0" smtClean="0">
                <a:solidFill>
                  <a:srgbClr val="002060"/>
                </a:solidFill>
                <a:latin typeface="+mn-lt"/>
                <a:ea typeface="楷体" panose="02010609060101010101" pitchFamily="49" charset="-122"/>
              </a:rPr>
              <a:t>      </a:t>
            </a:r>
            <a:endParaRPr lang="zh-CN" altLang="en-US" sz="2000" dirty="0" smtClean="0">
              <a:solidFill>
                <a:srgbClr val="002060"/>
              </a:solidFill>
              <a:latin typeface="+mn-lt"/>
              <a:ea typeface="楷体" panose="02010609060101010101" pitchFamily="49" charset="-122"/>
            </a:endParaRPr>
          </a:p>
        </p:txBody>
      </p:sp>
      <p:sp>
        <p:nvSpPr>
          <p:cNvPr id="10245" name="TextBox 1"/>
          <p:cNvSpPr txBox="1">
            <a:spLocks noChangeArrowheads="1"/>
          </p:cNvSpPr>
          <p:nvPr/>
        </p:nvSpPr>
        <p:spPr bwMode="auto">
          <a:xfrm>
            <a:off x="1116013" y="620713"/>
            <a:ext cx="8207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2800">
                <a:solidFill>
                  <a:srgbClr val="002060"/>
                </a:solidFill>
                <a:latin typeface="微软雅黑" panose="020B0503020204020204" pitchFamily="34" charset="-122"/>
                <a:ea typeface="微软雅黑" panose="020B0503020204020204" pitchFamily="34" charset="-122"/>
              </a:rPr>
              <a:t>11.2.1</a:t>
            </a:r>
            <a:r>
              <a:rPr lang="zh-CN" altLang="en-US" sz="2800">
                <a:solidFill>
                  <a:srgbClr val="002060"/>
                </a:solidFill>
                <a:latin typeface="微软雅黑" panose="020B0503020204020204" pitchFamily="34" charset="-122"/>
                <a:ea typeface="微软雅黑" panose="020B0503020204020204" pitchFamily="34" charset="-122"/>
              </a:rPr>
              <a:t> </a:t>
            </a:r>
            <a:r>
              <a:rPr lang="en-US" altLang="zh-CN" sz="2800">
                <a:solidFill>
                  <a:srgbClr val="002060"/>
                </a:solidFill>
                <a:latin typeface="微软雅黑" panose="020B0503020204020204" pitchFamily="34" charset="-122"/>
                <a:ea typeface="微软雅黑" panose="020B0503020204020204" pitchFamily="34" charset="-122"/>
              </a:rPr>
              <a:t> </a:t>
            </a:r>
            <a:r>
              <a:rPr lang="zh-CN" altLang="en-US">
                <a:solidFill>
                  <a:srgbClr val="002060"/>
                </a:solidFill>
                <a:latin typeface="微软雅黑" panose="020B0503020204020204" pitchFamily="34" charset="-122"/>
                <a:ea typeface="微软雅黑" panose="020B0503020204020204" pitchFamily="34" charset="-122"/>
              </a:rPr>
              <a:t>数据表的建立（</a:t>
            </a:r>
            <a:r>
              <a:rPr lang="en-US" altLang="zh-CN">
                <a:solidFill>
                  <a:srgbClr val="002060"/>
                </a:solidFill>
                <a:latin typeface="微软雅黑" panose="020B0503020204020204" pitchFamily="34" charset="-122"/>
                <a:ea typeface="微软雅黑" panose="020B0503020204020204" pitchFamily="34" charset="-122"/>
              </a:rPr>
              <a:t>CREATE TABLE</a:t>
            </a:r>
            <a:r>
              <a:rPr lang="zh-CN" altLang="en-US">
                <a:solidFill>
                  <a:srgbClr val="002060"/>
                </a:solidFill>
                <a:latin typeface="微软雅黑" panose="020B0503020204020204" pitchFamily="34" charset="-122"/>
                <a:ea typeface="微软雅黑" panose="020B0503020204020204" pitchFamily="34" charset="-122"/>
              </a:rPr>
              <a:t>）和删除（</a:t>
            </a:r>
            <a:r>
              <a:rPr lang="en-US" altLang="zh-CN">
                <a:solidFill>
                  <a:srgbClr val="002060"/>
                </a:solidFill>
                <a:latin typeface="微软雅黑" panose="020B0503020204020204" pitchFamily="34" charset="-122"/>
                <a:ea typeface="微软雅黑" panose="020B0503020204020204" pitchFamily="34" charset="-122"/>
              </a:rPr>
              <a:t>DROP</a:t>
            </a:r>
            <a:r>
              <a:rPr lang="zh-CN" altLang="en-US">
                <a:solidFill>
                  <a:srgbClr val="002060"/>
                </a:solidFill>
                <a:latin typeface="微软雅黑" panose="020B0503020204020204" pitchFamily="34" charset="-122"/>
                <a:ea typeface="微软雅黑" panose="020B0503020204020204" pitchFamily="34" charset="-122"/>
              </a:rPr>
              <a:t>）</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0246" name="TextBox 10"/>
          <p:cNvSpPr txBox="1">
            <a:spLocks noChangeArrowheads="1"/>
          </p:cNvSpPr>
          <p:nvPr/>
        </p:nvSpPr>
        <p:spPr bwMode="auto">
          <a:xfrm>
            <a:off x="755650" y="1189038"/>
            <a:ext cx="26749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en-US" altLang="zh-CN">
                <a:solidFill>
                  <a:srgbClr val="002060"/>
                </a:solidFill>
                <a:latin typeface="微软雅黑" panose="020B0503020204020204" pitchFamily="34" charset="-122"/>
                <a:ea typeface="微软雅黑" panose="020B0503020204020204" pitchFamily="34" charset="-122"/>
              </a:rPr>
              <a:t>CREATE TABLE </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0247" name="TextBox 10"/>
          <p:cNvSpPr txBox="1">
            <a:spLocks noChangeArrowheads="1"/>
          </p:cNvSpPr>
          <p:nvPr/>
        </p:nvSpPr>
        <p:spPr bwMode="auto">
          <a:xfrm>
            <a:off x="755650" y="4640263"/>
            <a:ext cx="135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en-US" altLang="zh-CN">
                <a:solidFill>
                  <a:srgbClr val="002060"/>
                </a:solidFill>
                <a:latin typeface="微软雅黑" panose="020B0503020204020204" pitchFamily="34" charset="-122"/>
                <a:ea typeface="微软雅黑" panose="020B0503020204020204" pitchFamily="34" charset="-122"/>
              </a:rPr>
              <a:t>DROP</a:t>
            </a: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0248" name="矩形 2"/>
          <p:cNvSpPr>
            <a:spLocks noChangeArrowheads="1"/>
          </p:cNvSpPr>
          <p:nvPr/>
        </p:nvSpPr>
        <p:spPr bwMode="auto">
          <a:xfrm>
            <a:off x="790575" y="5135563"/>
            <a:ext cx="40687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zh-CN" altLang="en-US" sz="2000">
                <a:solidFill>
                  <a:srgbClr val="002060"/>
                </a:solidFill>
                <a:latin typeface="楷体" panose="02010609060101010101" pitchFamily="49" charset="-122"/>
                <a:ea typeface="楷体" panose="02010609060101010101" pitchFamily="49" charset="-122"/>
              </a:rPr>
              <a:t>用于删除表（表的结构、属性以及索引也会被删除）</a:t>
            </a:r>
            <a:r>
              <a:rPr lang="en-US" altLang="zh-CN" sz="2000">
                <a:solidFill>
                  <a:srgbClr val="002060"/>
                </a:solidFill>
                <a:latin typeface="楷体" panose="02010609060101010101" pitchFamily="49" charset="-122"/>
                <a:ea typeface="楷体" panose="02010609060101010101" pitchFamily="49" charset="-122"/>
              </a:rPr>
              <a:t>,</a:t>
            </a:r>
            <a:r>
              <a:rPr lang="zh-CN" altLang="en-US" sz="2000">
                <a:solidFill>
                  <a:srgbClr val="002060"/>
                </a:solidFill>
                <a:latin typeface="楷体" panose="02010609060101010101" pitchFamily="49" charset="-122"/>
                <a:ea typeface="楷体" panose="02010609060101010101" pitchFamily="49" charset="-122"/>
              </a:rPr>
              <a:t>它的语法格式为：</a:t>
            </a:r>
            <a:endParaRPr lang="zh-CN" altLang="en-US" sz="2000">
              <a:solidFill>
                <a:srgbClr val="002060"/>
              </a:solidFill>
              <a:latin typeface="楷体" panose="02010609060101010101" pitchFamily="49" charset="-122"/>
              <a:ea typeface="楷体" panose="02010609060101010101" pitchFamily="49" charset="-122"/>
            </a:endParaRPr>
          </a:p>
          <a:p>
            <a:pPr>
              <a:spcBef>
                <a:spcPct val="0"/>
              </a:spcBef>
              <a:buFontTx/>
              <a:buNone/>
            </a:pPr>
            <a:r>
              <a:rPr lang="en-US" altLang="zh-CN" sz="2000">
                <a:solidFill>
                  <a:srgbClr val="002060"/>
                </a:solidFill>
                <a:latin typeface="楷体" panose="02010609060101010101" pitchFamily="49" charset="-122"/>
                <a:ea typeface="楷体" panose="02010609060101010101" pitchFamily="49" charset="-122"/>
              </a:rPr>
              <a:t>DROP TABLE </a:t>
            </a:r>
            <a:r>
              <a:rPr lang="zh-CN" altLang="en-US" sz="2000">
                <a:solidFill>
                  <a:srgbClr val="002060"/>
                </a:solidFill>
                <a:latin typeface="楷体" panose="02010609060101010101" pitchFamily="49" charset="-122"/>
                <a:ea typeface="楷体" panose="02010609060101010101" pitchFamily="49" charset="-122"/>
              </a:rPr>
              <a:t>表名称</a:t>
            </a:r>
            <a:endParaRPr lang="zh-CN" altLang="en-US" sz="2000">
              <a:solidFill>
                <a:srgbClr val="002060"/>
              </a:solidFill>
              <a:latin typeface="楷体" panose="02010609060101010101" pitchFamily="49" charset="-122"/>
              <a:ea typeface="楷体" panose="02010609060101010101" pitchFamily="49" charset="-122"/>
            </a:endParaRPr>
          </a:p>
        </p:txBody>
      </p:sp>
      <p:sp>
        <p:nvSpPr>
          <p:cNvPr id="10249" name="矩形 3"/>
          <p:cNvSpPr>
            <a:spLocks noChangeArrowheads="1"/>
          </p:cNvSpPr>
          <p:nvPr/>
        </p:nvSpPr>
        <p:spPr bwMode="auto">
          <a:xfrm>
            <a:off x="5435600" y="5280025"/>
            <a:ext cx="2557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FontTx/>
              <a:buNone/>
            </a:pPr>
            <a:r>
              <a:rPr lang="en-US" altLang="zh-CN" sz="1800">
                <a:solidFill>
                  <a:srgbClr val="002060"/>
                </a:solidFill>
                <a:latin typeface="Arial" panose="020B0604020202020204" pitchFamily="34" charset="0"/>
                <a:ea typeface="宋体" panose="02010600030101010101" pitchFamily="2" charset="-122"/>
              </a:rPr>
              <a:t>DROP TABLE students</a:t>
            </a:r>
            <a:endParaRPr lang="zh-CN" altLang="en-US" sz="1800">
              <a:solidFill>
                <a:srgbClr val="002060"/>
              </a:solidFill>
              <a:latin typeface="Arial" panose="020B0604020202020204" pitchFamily="34" charset="0"/>
              <a:ea typeface="宋体" panose="02010600030101010101" pitchFamily="2" charset="-122"/>
            </a:endParaRPr>
          </a:p>
        </p:txBody>
      </p:sp>
      <p:sp>
        <p:nvSpPr>
          <p:cNvPr id="10250" name="TextBox 10"/>
          <p:cNvSpPr txBox="1">
            <a:spLocks noChangeArrowheads="1"/>
          </p:cNvSpPr>
          <p:nvPr/>
        </p:nvSpPr>
        <p:spPr bwMode="auto">
          <a:xfrm>
            <a:off x="5435600" y="4686300"/>
            <a:ext cx="795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spcBef>
                <a:spcPct val="20000"/>
              </a:spcBef>
              <a:buChar char="•"/>
              <a:defRPr sz="2400">
                <a:solidFill>
                  <a:schemeClr val="tx1"/>
                </a:solidFill>
                <a:latin typeface="华文楷体" panose="02010600040101010101" pitchFamily="2" charset="-122"/>
                <a:ea typeface="华文楷体" panose="02010600040101010101" pitchFamily="2" charset="-122"/>
              </a:defRPr>
            </a:lvl1pPr>
            <a:lvl2pPr marL="742950" indent="-285750">
              <a:spcBef>
                <a:spcPct val="20000"/>
              </a:spcBef>
              <a:buChar char="–"/>
              <a:defRPr sz="20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3pPr>
            <a:lvl4pPr marL="16002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4pPr>
            <a:lvl5pPr marL="2057400" indent="-228600">
              <a:spcBef>
                <a:spcPct val="20000"/>
              </a:spcBef>
              <a:buChar char="»"/>
              <a:defRPr sz="2000">
                <a:solidFill>
                  <a:schemeClr val="tx1"/>
                </a:solidFill>
                <a:latin typeface="Times New Roman" panose="02020603050405020304" pitchFamily="18" charset="0"/>
                <a:ea typeface="隶书" panose="02010509060101010101" pitchFamily="49" charset="-122"/>
              </a:defRPr>
            </a:lvl5pPr>
            <a:lvl6pPr marL="25146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6pPr>
            <a:lvl7pPr marL="29718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7pPr>
            <a:lvl8pPr marL="34290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8pPr>
            <a:lvl9pPr marL="3886200" indent="-228600" fontAlgn="base">
              <a:spcBef>
                <a:spcPct val="20000"/>
              </a:spcBef>
              <a:spcAft>
                <a:spcPct val="0"/>
              </a:spcAft>
              <a:buChar char="»"/>
              <a:defRPr sz="2000">
                <a:solidFill>
                  <a:schemeClr val="tx1"/>
                </a:solidFill>
                <a:latin typeface="Times New Roman" panose="02020603050405020304" pitchFamily="18" charset="0"/>
                <a:ea typeface="隶书" panose="02010509060101010101" pitchFamily="49" charset="-122"/>
              </a:defRPr>
            </a:lvl9pPr>
          </a:lstStyle>
          <a:p>
            <a:pPr>
              <a:spcBef>
                <a:spcPct val="0"/>
              </a:spcBef>
              <a:buClr>
                <a:srgbClr val="E46C0A"/>
              </a:buClr>
              <a:buFont typeface="Wingdings" panose="05000000000000000000" pitchFamily="2" charset="2"/>
              <a:buChar char="u"/>
            </a:pPr>
            <a:r>
              <a:rPr lang="zh-CN" altLang="en-US">
                <a:solidFill>
                  <a:srgbClr val="002060"/>
                </a:solidFill>
                <a:latin typeface="微软雅黑" panose="020B0503020204020204" pitchFamily="34" charset="-122"/>
                <a:ea typeface="微软雅黑" panose="020B0503020204020204" pitchFamily="34" charset="-122"/>
              </a:rPr>
              <a:t>例</a:t>
            </a:r>
            <a:endParaRPr lang="zh-CN" altLang="en-US">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advClick="0"/>
</p:sld>
</file>

<file path=ppt/tags/tag1.xml><?xml version="1.0" encoding="utf-8"?>
<p:tagLst xmlns:p="http://schemas.openxmlformats.org/presentationml/2006/main">
  <p:tag name="COMMONDATA" val="eyJoZGlkIjoiNmM3MTg3MjQ5NjM0Y2M0MWIzOGM1NjU5ZDRlZmFkODEifQ=="/>
</p:tagLst>
</file>

<file path=ppt/theme/theme1.xml><?xml version="1.0" encoding="utf-8"?>
<a:theme xmlns:a="http://schemas.openxmlformats.org/drawingml/2006/main" name="VB 模板">
  <a:themeElements>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fontScheme name="VB 模板">
      <a:majorFont>
        <a:latin typeface="Times New Roman"/>
        <a:ea typeface="黑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VB 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VB 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VB 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VB 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VB 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VB 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VB 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VB 模板 8">
        <a:dk1>
          <a:srgbClr val="000000"/>
        </a:dk1>
        <a:lt1>
          <a:srgbClr val="FFFFFF"/>
        </a:lt1>
        <a:dk2>
          <a:srgbClr val="000000"/>
        </a:dk2>
        <a:lt2>
          <a:srgbClr val="808080"/>
        </a:lt2>
        <a:accent1>
          <a:srgbClr val="00CC99"/>
        </a:accent1>
        <a:accent2>
          <a:srgbClr val="006699"/>
        </a:accent2>
        <a:accent3>
          <a:srgbClr val="FFFFFF"/>
        </a:accent3>
        <a:accent4>
          <a:srgbClr val="000000"/>
        </a:accent4>
        <a:accent5>
          <a:srgbClr val="AAE2C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9">
        <a:dk1>
          <a:srgbClr val="000000"/>
        </a:dk1>
        <a:lt1>
          <a:srgbClr val="FFFFFF"/>
        </a:lt1>
        <a:dk2>
          <a:srgbClr val="003366"/>
        </a:dk2>
        <a:lt2>
          <a:srgbClr val="808080"/>
        </a:lt2>
        <a:accent1>
          <a:srgbClr val="FFFF00"/>
        </a:accent1>
        <a:accent2>
          <a:srgbClr val="006699"/>
        </a:accent2>
        <a:accent3>
          <a:srgbClr val="FFFFFF"/>
        </a:accent3>
        <a:accent4>
          <a:srgbClr val="000000"/>
        </a:accent4>
        <a:accent5>
          <a:srgbClr val="FFFFA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6837</Words>
  <Application>WPS 演示</Application>
  <PresentationFormat>全屏显示(4:3)</PresentationFormat>
  <Paragraphs>371</Paragraphs>
  <Slides>30</Slides>
  <Notes>2</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8" baseType="lpstr">
      <vt:lpstr>Arial</vt:lpstr>
      <vt:lpstr>宋体</vt:lpstr>
      <vt:lpstr>Wingdings</vt:lpstr>
      <vt:lpstr>Times New Roman</vt:lpstr>
      <vt:lpstr>黑体</vt:lpstr>
      <vt:lpstr>华文楷体</vt:lpstr>
      <vt:lpstr>隶书</vt:lpstr>
      <vt:lpstr>楷体_GB2312</vt:lpstr>
      <vt:lpstr>新宋体</vt:lpstr>
      <vt:lpstr>时尚中黑简体</vt:lpstr>
      <vt:lpstr>幼圆</vt:lpstr>
      <vt:lpstr>微软雅黑</vt:lpstr>
      <vt:lpstr>楷体</vt:lpstr>
      <vt:lpstr>Arial Unicode MS</vt:lpstr>
      <vt:lpstr>Calibri</vt:lpstr>
      <vt:lpstr>Times New Roman</vt:lpstr>
      <vt:lpstr>VB 模板</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凤歌者</cp:lastModifiedBy>
  <cp:revision>53</cp:revision>
  <dcterms:created xsi:type="dcterms:W3CDTF">2013-10-30T09:04:00Z</dcterms:created>
  <dcterms:modified xsi:type="dcterms:W3CDTF">2022-07-12T13:00:38Z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2052-11.1.0.11830</vt:lpwstr>
  </property>
  <property fmtid="{D5CDD505-2E9C-101B-9397-08002B2CF9AE}" pid="3" name="ICV">
    <vt:lpwstr>29F28184F6C14F4791B6D0415385F540</vt:lpwstr>
  </property>
</Properties>
</file>