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347" r:id="rId3"/>
    <p:sldId id="541" r:id="rId4"/>
    <p:sldId id="453" r:id="rId5"/>
    <p:sldId id="542" r:id="rId6"/>
    <p:sldId id="543" r:id="rId7"/>
    <p:sldId id="544" r:id="rId8"/>
    <p:sldId id="547" r:id="rId9"/>
    <p:sldId id="545" r:id="rId10"/>
    <p:sldId id="455" r:id="rId11"/>
    <p:sldId id="546" r:id="rId12"/>
    <p:sldId id="548" r:id="rId13"/>
    <p:sldId id="550" r:id="rId14"/>
    <p:sldId id="551" r:id="rId15"/>
    <p:sldId id="552" r:id="rId16"/>
    <p:sldId id="553" r:id="rId17"/>
    <p:sldId id="555" r:id="rId18"/>
    <p:sldId id="556" r:id="rId19"/>
    <p:sldId id="557" r:id="rId20"/>
  </p:sldIdLst>
  <p:sldSz cx="9144000" cy="6858000" type="screen4x3"/>
  <p:notesSz cx="6858000" cy="9144000"/>
  <p:custDataLst>
    <p:tags r:id="rId26"/>
  </p:custDataLst>
  <p:defaultTextStyle>
    <a:defPPr>
      <a:defRPr lang="en-US"/>
    </a:defPPr>
    <a:lvl1pPr marL="0" lvl="0" indent="0" algn="l" defTabSz="914400" rtl="0" eaLnBrk="1" fontAlgn="base" latinLnBrk="0" hangingPunct="1">
      <a:lnSpc>
        <a:spcPct val="100000"/>
      </a:lnSpc>
      <a:spcBef>
        <a:spcPct val="0"/>
      </a:spcBef>
      <a:spcAft>
        <a:spcPct val="0"/>
      </a:spcAft>
      <a:buFontTx/>
      <a:buNone/>
      <a:defRPr sz="12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sz="12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sz="12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sz="12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sz="12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sz="12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sz="12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sz="12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sz="12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0000"/>
    <a:srgbClr val="0066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6718"/>
    <p:restoredTop sz="95976"/>
  </p:normalViewPr>
  <p:slideViewPr>
    <p:cSldViewPr showGuides="1">
      <p:cViewPr varScale="1">
        <p:scale>
          <a:sx n="51" d="100"/>
          <a:sy n="51" d="100"/>
        </p:scale>
        <p:origin x="90" y="432"/>
      </p:cViewPr>
      <p:guideLst>
        <p:guide orient="horz" pos="2160"/>
        <p:guide pos="2885"/>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340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3.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915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0" hangingPunct="0">
              <a:spcBef>
                <a:spcPct val="0"/>
              </a:spcBef>
              <a:buFontTx/>
              <a:buNone/>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9155"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0" hangingPunct="0">
              <a:spcBef>
                <a:spcPct val="0"/>
              </a:spcBef>
              <a:buFontTx/>
              <a:buNone/>
              <a:defRPr sz="1200">
                <a:ea typeface="+mn-ea"/>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9156"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0" hangingPunct="0">
              <a:spcBef>
                <a:spcPct val="0"/>
              </a:spcBef>
              <a:buFontTx/>
              <a:buNone/>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9157"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0" hangingPunct="0">
              <a:spcBef>
                <a:spcPct val="0"/>
              </a:spcBef>
              <a:buFont typeface="Arial" panose="020B0604020202020204" pitchFamily="34" charset="0"/>
              <a:buNone/>
              <a:defRPr smtClean="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64081F3D-0960-48AB-BD00-875726957288}" type="slidenum">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505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0" hangingPunct="0">
              <a:spcBef>
                <a:spcPct val="0"/>
              </a:spcBef>
              <a:buFontTx/>
              <a:buNone/>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505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0" hangingPunct="0">
              <a:spcBef>
                <a:spcPct val="0"/>
              </a:spcBef>
              <a:buFontTx/>
              <a:buNone/>
              <a:defRPr sz="1200">
                <a:ea typeface="+mn-ea"/>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076" name="Rectangle 4"/>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p:cNvSpPr>
          <p:nvPr>
            <p:ph type="body" sz="quarter"/>
          </p:nvPr>
        </p:nvSpPr>
        <p:spPr>
          <a:xfrm>
            <a:off x="685800" y="4343400"/>
            <a:ext cx="5486400" cy="4114800"/>
          </a:xfrm>
          <a:prstGeom prst="rect">
            <a:avLst/>
          </a:prstGeom>
          <a:noFill/>
          <a:ln w="9525">
            <a:noFill/>
          </a:ln>
        </p:spPr>
        <p:txBody>
          <a:bodyPr vert="horz" wrap="square" lIns="91440" tIns="45720" rIns="91440" bIns="45720"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4506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0" hangingPunct="0">
              <a:spcBef>
                <a:spcPct val="0"/>
              </a:spcBef>
              <a:buFontTx/>
              <a:buNone/>
              <a:defRPr sz="120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0" hangingPunct="0">
              <a:spcBef>
                <a:spcPct val="0"/>
              </a:spcBef>
              <a:buFont typeface="Arial" panose="020B0604020202020204" pitchFamily="34" charset="0"/>
              <a:buNone/>
              <a:defRPr smtClean="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818FD956-8BCD-4DB5-9EA1-962276A5D8DC}" type="slidenum">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89442" name="Rectangle 2"/>
          <p:cNvSpPr>
            <a:spLocks noGrp="1" noChangeArrowheads="1"/>
          </p:cNvSpPr>
          <p:nvPr>
            <p:ph type="ctrTitle"/>
          </p:nvPr>
        </p:nvSpPr>
        <p:spPr>
          <a:xfrm>
            <a:off x="685800" y="2130425"/>
            <a:ext cx="7772400" cy="1470025"/>
          </a:xfrm>
        </p:spPr>
        <p:txBody>
          <a:bodyPr/>
          <a:lstStyle>
            <a:lvl1pPr algn="ctr">
              <a:defRPr/>
            </a:lvl1pPr>
          </a:lstStyle>
          <a:p>
            <a:pPr lvl="0" fontAlgn="base"/>
            <a:r>
              <a:rPr lang="zh-CN" altLang="en-US" strike="noStrike" noProof="0" smtClean="0"/>
              <a:t>单击此处编辑母版标题样式</a:t>
            </a:r>
            <a:endParaRPr lang="zh-CN" altLang="en-US" strike="noStrike" noProof="0" smtClean="0"/>
          </a:p>
        </p:txBody>
      </p:sp>
      <p:sp>
        <p:nvSpPr>
          <p:cNvPr id="189443" name="Rectangle 3"/>
          <p:cNvSpPr>
            <a:spLocks noGrp="1" noChangeArrowheads="1"/>
          </p:cNvSpPr>
          <p:nvPr>
            <p:ph type="subTitle" idx="1"/>
          </p:nvPr>
        </p:nvSpPr>
        <p:spPr>
          <a:xfrm>
            <a:off x="1371600" y="3886200"/>
            <a:ext cx="6400800" cy="1752600"/>
          </a:xfrm>
        </p:spPr>
        <p:txBody>
          <a:bodyPr/>
          <a:lstStyle>
            <a:lvl1pPr marL="0" indent="0" algn="ctr">
              <a:buFontTx/>
              <a:buNone/>
              <a:defRPr sz="2800">
                <a:ea typeface="楷体_GB2312" pitchFamily="49" charset="-122"/>
              </a:defRPr>
            </a:lvl1pPr>
          </a:lstStyle>
          <a:p>
            <a:pPr lvl="0" fontAlgn="base"/>
            <a:r>
              <a:rPr lang="zh-CN" altLang="en-US" strike="noStrike" noProof="0" smtClean="0"/>
              <a:t>单击此处编辑母版副标题样式</a:t>
            </a:r>
            <a:endParaRPr lang="zh-CN" altLang="en-US" strike="noStrike" noProof="0" smtClean="0"/>
          </a:p>
        </p:txBody>
      </p:sp>
      <p:sp>
        <p:nvSpPr>
          <p:cNvPr id="2" name="灯片编号占位符 1"/>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3663" y="609600"/>
            <a:ext cx="2014537" cy="54864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95288" y="609600"/>
            <a:ext cx="5895975" cy="54864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a:defRPr sz="2400">
                <a:latin typeface="华文楷体" panose="02010600040101010101" pitchFamily="2" charset="-122"/>
                <a:ea typeface="华文楷体" panose="02010600040101010101" pitchFamily="2" charset="-122"/>
              </a:defRPr>
            </a:lvl1pPr>
            <a:lvl2pPr>
              <a:defRPr sz="2000"/>
            </a:lvl2pPr>
            <a:lvl3pPr>
              <a:defRPr lang="zh-CN" altLang="en-US" sz="2000" dirty="0" smtClean="0">
                <a:solidFill>
                  <a:schemeClr val="tx1"/>
                </a:solidFill>
                <a:latin typeface="+mn-lt"/>
                <a:ea typeface="隶书" panose="02010509060101010101" pitchFamily="49" charset="-122"/>
              </a:defRPr>
            </a:lvl3pPr>
            <a:lvl4pPr>
              <a:defRPr lang="zh-CN" altLang="en-US" sz="2000" dirty="0" smtClean="0">
                <a:solidFill>
                  <a:schemeClr val="tx1"/>
                </a:solidFill>
                <a:latin typeface="+mn-lt"/>
                <a:ea typeface="隶书" panose="02010509060101010101" pitchFamily="49" charset="-122"/>
              </a:defRPr>
            </a:lvl4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95288" y="1628775"/>
            <a:ext cx="3954462"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502150" y="1628775"/>
            <a:ext cx="3956050"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1619250" y="609600"/>
            <a:ext cx="6838950" cy="803275"/>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395288" y="1557338"/>
            <a:ext cx="8062912" cy="4467225"/>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88420" name="Rectangle 4"/>
          <p:cNvSpPr>
            <a:spLocks noGrp="1" noChangeArrowheads="1"/>
          </p:cNvSpPr>
          <p:nvPr>
            <p:ph type="sldNum" sz="quarter" idx="4"/>
          </p:nvPr>
        </p:nvSpPr>
        <p:spPr bwMode="auto">
          <a:xfrm>
            <a:off x="2698750" y="6453188"/>
            <a:ext cx="1081088" cy="268288"/>
          </a:xfrm>
          <a:prstGeom prst="rect">
            <a:avLst/>
          </a:prstGeom>
          <a:noFill/>
          <a:ln>
            <a:noFill/>
          </a:ln>
          <a:effectLst/>
        </p:spPr>
        <p:txBody>
          <a:bodyPr vert="horz" wrap="square" lIns="91440" tIns="45720" rIns="91440" bIns="45720" numCol="1" anchor="t" anchorCtr="0" compatLnSpc="1"/>
          <a:lstStyle>
            <a:lvl1pPr algn="ctr" eaLnBrk="0" hangingPunct="0">
              <a:spcBef>
                <a:spcPct val="0"/>
              </a:spcBef>
              <a:buFont typeface="Arial" panose="020B0604020202020204" pitchFamily="34" charset="0"/>
              <a:buNone/>
              <a:defRPr sz="1400" smtClean="0">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fld id="{CE4A2C68-70C2-446A-A77C-2E82E4269CB7}"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p:hf sldNum="0" hdr="0" ft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49" charset="-122"/>
        </a:defRPr>
      </a:lvl2pPr>
      <a:lvl3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49" charset="-122"/>
        </a:defRPr>
      </a:lvl3pPr>
      <a:lvl4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49" charset="-122"/>
        </a:defRPr>
      </a:lvl4pPr>
      <a:lvl5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49" charset="-122"/>
        </a:defRPr>
      </a:lvl5pPr>
      <a:lvl6pPr marL="4572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49" charset="-122"/>
        </a:defRPr>
      </a:lvl6pPr>
      <a:lvl7pPr marL="9144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49" charset="-122"/>
        </a:defRPr>
      </a:lvl7pPr>
      <a:lvl8pPr marL="13716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49" charset="-122"/>
        </a:defRPr>
      </a:lvl8pPr>
      <a:lvl9pPr marL="18288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spcBef>
          <a:spcPct val="20000"/>
        </a:spcBef>
        <a:spcAft>
          <a:spcPct val="0"/>
        </a:spcAft>
        <a:buChar char="•"/>
        <a:defRPr sz="2400">
          <a:solidFill>
            <a:schemeClr val="tx1"/>
          </a:solidFill>
          <a:latin typeface="华文楷体" panose="02010600040101010101" pitchFamily="2" charset="-122"/>
          <a:ea typeface="华文楷体" panose="02010600040101010101" pitchFamily="2" charset="-122"/>
          <a:cs typeface="+mn-cs"/>
        </a:defRPr>
      </a:lvl1pPr>
      <a:lvl2pPr marL="742950" indent="-285750" algn="l" rtl="0" eaLnBrk="0" fontAlgn="base" hangingPunct="0">
        <a:spcBef>
          <a:spcPct val="20000"/>
        </a:spcBef>
        <a:spcAft>
          <a:spcPct val="0"/>
        </a:spcAft>
        <a:buChar char="–"/>
        <a:defRPr lang="zh-CN" altLang="en-US" sz="2000" dirty="0">
          <a:solidFill>
            <a:schemeClr val="tx1"/>
          </a:solidFill>
          <a:latin typeface="+mn-lt"/>
          <a:ea typeface="+mn-ea"/>
        </a:defRPr>
      </a:lvl2pPr>
      <a:lvl3pPr marL="1143000" indent="-228600" algn="l" rtl="0" eaLnBrk="0" fontAlgn="base" hangingPunct="0">
        <a:spcBef>
          <a:spcPct val="20000"/>
        </a:spcBef>
        <a:spcAft>
          <a:spcPct val="0"/>
        </a:spcAft>
        <a:buChar char="•"/>
        <a:defRPr lang="zh-CN" altLang="en-US" sz="2000" dirty="0">
          <a:solidFill>
            <a:schemeClr val="tx1"/>
          </a:solidFill>
          <a:latin typeface="+mn-lt"/>
          <a:ea typeface="隶书" panose="02010509060101010101" pitchFamily="49" charset="-122"/>
        </a:defRPr>
      </a:lvl3pPr>
      <a:lvl4pPr marL="1600200" indent="-228600" algn="l" rtl="0" eaLnBrk="0" fontAlgn="base" hangingPunct="0">
        <a:spcBef>
          <a:spcPct val="20000"/>
        </a:spcBef>
        <a:spcAft>
          <a:spcPct val="0"/>
        </a:spcAft>
        <a:buChar char="–"/>
        <a:defRPr lang="zh-CN" altLang="en-US" sz="2000" dirty="0">
          <a:solidFill>
            <a:schemeClr val="tx1"/>
          </a:solidFill>
          <a:latin typeface="+mn-lt"/>
          <a:ea typeface="隶书" panose="02010509060101010101" pitchFamily="49" charset="-122"/>
        </a:defRPr>
      </a:lvl4pPr>
      <a:lvl5pPr marL="20574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5pPr>
      <a:lvl6pPr marL="25146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6pPr>
      <a:lvl7pPr marL="29718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7pPr>
      <a:lvl8pPr marL="34290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8pPr>
      <a:lvl9pPr marL="38862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2"/>
          <p:cNvSpPr>
            <a:spLocks noGrp="1"/>
          </p:cNvSpPr>
          <p:nvPr>
            <p:ph type="ctrTitle"/>
          </p:nvPr>
        </p:nvSpPr>
        <p:spPr>
          <a:xfrm>
            <a:off x="614363" y="1125538"/>
            <a:ext cx="7772400" cy="1470025"/>
          </a:xfrm>
        </p:spPr>
        <p:txBody>
          <a:bodyPr vert="horz" wrap="square" lIns="91440" tIns="45720" rIns="91440" bIns="45720" anchor="ctr" anchorCtr="0"/>
          <a:p>
            <a:pPr>
              <a:buClrTx/>
              <a:buSzTx/>
              <a:buFontTx/>
            </a:pPr>
            <a:r>
              <a:rPr lang="zh-CN" altLang="zh-CN" sz="4000" b="1" dirty="0">
                <a:latin typeface="+mj-lt"/>
                <a:ea typeface="+mj-ea"/>
                <a:cs typeface="+mj-cs"/>
              </a:rPr>
              <a:t>第</a:t>
            </a:r>
            <a:r>
              <a:rPr lang="en-US" altLang="zh-CN" sz="4000" b="1" dirty="0">
                <a:latin typeface="+mj-lt"/>
                <a:ea typeface="+mj-ea"/>
                <a:cs typeface="+mj-cs"/>
              </a:rPr>
              <a:t>5</a:t>
            </a:r>
            <a:r>
              <a:rPr lang="zh-CN" altLang="zh-CN" sz="4000" b="1" dirty="0">
                <a:latin typeface="+mj-lt"/>
                <a:ea typeface="+mj-ea"/>
                <a:cs typeface="+mj-cs"/>
              </a:rPr>
              <a:t>章</a:t>
            </a:r>
            <a:r>
              <a:rPr lang="en-US" altLang="zh-CN" sz="4000" b="1" dirty="0">
                <a:latin typeface="+mj-lt"/>
                <a:ea typeface="+mj-ea"/>
                <a:cs typeface="+mj-cs"/>
              </a:rPr>
              <a:t>  </a:t>
            </a:r>
            <a:r>
              <a:rPr lang="zh-CN" sz="4000" b="1" dirty="0">
                <a:latin typeface="+mj-lt"/>
                <a:ea typeface="+mj-ea"/>
                <a:cs typeface="+mj-cs"/>
              </a:rPr>
              <a:t>正则表达式</a:t>
            </a:r>
            <a:endParaRPr lang="zh-CN" sz="4000" b="1" dirty="0">
              <a:latin typeface="+mj-lt"/>
              <a:ea typeface="+mj-ea"/>
              <a:cs typeface="+mj-cs"/>
            </a:endParaRPr>
          </a:p>
        </p:txBody>
      </p:sp>
    </p:spTree>
  </p:cSld>
  <p:clrMapOvr>
    <a:masterClrMapping/>
  </p:clrMapOvr>
  <p:transition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a:xfrm>
            <a:off x="1181100" y="609600"/>
            <a:ext cx="7277100" cy="803275"/>
          </a:xfrm>
        </p:spPr>
        <p:txBody>
          <a:bodyPr vert="horz" wrap="square" lIns="91440" tIns="45720" rIns="91440" bIns="45720" anchor="ctr" anchorCtr="0"/>
          <a:p>
            <a:r>
              <a:rPr dirty="0"/>
              <a:t>5.2 用re模块实现正则表达式操作</a:t>
            </a:r>
            <a:endParaRPr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b="1" dirty="0">
                <a:solidFill>
                  <a:srgbClr val="FF0000"/>
                </a:solidFill>
                <a:latin typeface="华文楷体" panose="02010600040101010101" pitchFamily="2" charset="-122"/>
                <a:ea typeface="华文楷体" panose="02010600040101010101" pitchFamily="2" charset="-122"/>
                <a:cs typeface="+mn-cs"/>
              </a:rPr>
              <a:t>re.search函数</a:t>
            </a:r>
            <a:endParaRPr b="1" dirty="0">
              <a:solidFill>
                <a:srgbClr val="FF0000"/>
              </a:solidFill>
              <a:latin typeface="华文楷体" panose="02010600040101010101" pitchFamily="2" charset="-122"/>
              <a:ea typeface="华文楷体" panose="02010600040101010101" pitchFamily="2" charset="-122"/>
              <a:cs typeface="+mn-cs"/>
            </a:endParaRPr>
          </a:p>
          <a:p>
            <a:pPr marL="0" indent="0">
              <a:buNone/>
            </a:pPr>
            <a:endParaRPr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
        <p:nvSpPr>
          <p:cNvPr id="2" name="文本框 1"/>
          <p:cNvSpPr txBox="1"/>
          <p:nvPr/>
        </p:nvSpPr>
        <p:spPr>
          <a:xfrm>
            <a:off x="1205230" y="2750185"/>
            <a:ext cx="6750685" cy="1014730"/>
          </a:xfrm>
          <a:prstGeom prst="rect">
            <a:avLst/>
          </a:prstGeom>
          <a:noFill/>
        </p:spPr>
        <p:txBody>
          <a:bodyPr wrap="square" rtlCol="0">
            <a:spAutoFit/>
          </a:bodyPr>
          <a:p>
            <a:r>
              <a:rPr lang="zh-CN" altLang="en-US" sz="2000"/>
              <a:t>函数尝试从字符串的开始匹配一个模式。</a:t>
            </a:r>
            <a:endParaRPr lang="zh-CN" altLang="en-US" sz="2000"/>
          </a:p>
          <a:p>
            <a:r>
              <a:rPr lang="zh-CN" altLang="en-US" sz="2000"/>
              <a:t>匹配成功 re.search（）函数方法返回一个匹配的对象，否则返回None值。</a:t>
            </a:r>
            <a:endParaRPr lang="zh-CN" altLang="en-US" sz="2000"/>
          </a:p>
        </p:txBody>
      </p: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a:xfrm>
            <a:off x="1181100" y="609600"/>
            <a:ext cx="7277100" cy="803275"/>
          </a:xfrm>
        </p:spPr>
        <p:txBody>
          <a:bodyPr vert="horz" wrap="square" lIns="91440" tIns="45720" rIns="91440" bIns="45720" anchor="ctr" anchorCtr="0"/>
          <a:p>
            <a:r>
              <a:rPr dirty="0"/>
              <a:t>5.2 用re模块实现正则表达式操作</a:t>
            </a:r>
            <a:endParaRPr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b="1" dirty="0">
                <a:solidFill>
                  <a:srgbClr val="FF0000"/>
                </a:solidFill>
                <a:latin typeface="华文楷体" panose="02010600040101010101" pitchFamily="2" charset="-122"/>
                <a:ea typeface="华文楷体" panose="02010600040101010101" pitchFamily="2" charset="-122"/>
                <a:cs typeface="+mn-cs"/>
              </a:rPr>
              <a:t>re.search函数</a:t>
            </a:r>
            <a:endParaRPr b="1" dirty="0">
              <a:solidFill>
                <a:srgbClr val="FF0000"/>
              </a:solidFill>
              <a:latin typeface="华文楷体" panose="02010600040101010101" pitchFamily="2" charset="-122"/>
              <a:ea typeface="华文楷体" panose="02010600040101010101" pitchFamily="2" charset="-122"/>
              <a:cs typeface="+mn-cs"/>
            </a:endParaRPr>
          </a:p>
          <a:p>
            <a:pPr marL="0" indent="0">
              <a:buNone/>
            </a:pPr>
            <a:endParaRPr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
        <p:nvSpPr>
          <p:cNvPr id="2" name="文本框 1"/>
          <p:cNvSpPr txBox="1"/>
          <p:nvPr/>
        </p:nvSpPr>
        <p:spPr>
          <a:xfrm>
            <a:off x="1205230" y="2750185"/>
            <a:ext cx="6750685" cy="1938020"/>
          </a:xfrm>
          <a:prstGeom prst="rect">
            <a:avLst/>
          </a:prstGeom>
          <a:noFill/>
        </p:spPr>
        <p:txBody>
          <a:bodyPr wrap="square" rtlCol="0">
            <a:spAutoFit/>
          </a:bodyPr>
          <a:p>
            <a:r>
              <a:rPr lang="zh-CN" altLang="en-US" sz="2000"/>
              <a:t>re.search(pattern, string, flags=0)</a:t>
            </a:r>
            <a:endParaRPr lang="zh-CN" altLang="en-US" sz="2000"/>
          </a:p>
          <a:p>
            <a:r>
              <a:rPr lang="zh-CN" altLang="en-US" sz="2000"/>
              <a:t>参数说明：</a:t>
            </a:r>
            <a:endParaRPr lang="zh-CN" altLang="en-US" sz="2000"/>
          </a:p>
          <a:p>
            <a:r>
              <a:rPr lang="zh-CN" altLang="en-US" sz="2000"/>
              <a:t>pattern：匹配的正则表达式</a:t>
            </a:r>
            <a:endParaRPr lang="zh-CN" altLang="en-US" sz="2000"/>
          </a:p>
          <a:p>
            <a:r>
              <a:rPr lang="zh-CN" altLang="en-US" sz="2000"/>
              <a:t>string	：要匹配的字符串。</a:t>
            </a:r>
            <a:endParaRPr lang="zh-CN" altLang="en-US" sz="2000"/>
          </a:p>
          <a:p>
            <a:r>
              <a:rPr lang="zh-CN" altLang="en-US" sz="2000"/>
              <a:t>flags：标志位，用于控制正则表达式的匹配方式。例如：是否区分大小写，多行匹配等。</a:t>
            </a:r>
            <a:endParaRPr lang="zh-CN" altLang="en-US" sz="2000"/>
          </a:p>
        </p:txBody>
      </p: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1"/>
          <p:cNvSpPr txBox="1"/>
          <p:nvPr/>
        </p:nvSpPr>
        <p:spPr>
          <a:xfrm>
            <a:off x="439738" y="1563688"/>
            <a:ext cx="8524875" cy="1814830"/>
          </a:xfrm>
          <a:prstGeom prst="rect">
            <a:avLst/>
          </a:prstGeom>
          <a:noFill/>
          <a:ln w="9525">
            <a:noFill/>
          </a:ln>
        </p:spPr>
        <p:txBody>
          <a:bodyPr anchor="t" anchorCtr="0">
            <a:spAutoFit/>
          </a:bodyPr>
          <a:p>
            <a:pPr eaLnBrk="0" hangingPunct="0">
              <a:spcBef>
                <a:spcPct val="20000"/>
              </a:spcBef>
            </a:pPr>
            <a:endParaRPr lang="en-US" altLang="zh-CN" sz="2000" dirty="0">
              <a:latin typeface="华文楷体" panose="02010600040101010101" pitchFamily="2" charset="-122"/>
            </a:endParaRPr>
          </a:p>
          <a:p>
            <a:pPr eaLnBrk="0" hangingPunct="0">
              <a:spcBef>
                <a:spcPct val="20000"/>
              </a:spcBef>
            </a:pPr>
            <a:r>
              <a:rPr altLang="zh-CN" sz="2000" dirty="0"/>
              <a:t>groups() 匹配对象函数</a:t>
            </a:r>
            <a:endParaRPr altLang="zh-CN" sz="2000" dirty="0"/>
          </a:p>
          <a:p>
            <a:pPr eaLnBrk="0" hangingPunct="0">
              <a:spcBef>
                <a:spcPct val="20000"/>
              </a:spcBef>
            </a:pPr>
            <a:r>
              <a:rPr altLang="zh-CN" sz="2000" dirty="0"/>
              <a:t>    此外，我们还可以使用 group(num) 或 groups() 匹配对象函数来获取匹配表达式。</a:t>
            </a:r>
            <a:endParaRPr altLang="zh-CN" sz="2000" dirty="0"/>
          </a:p>
          <a:p>
            <a:pPr eaLnBrk="0" hangingPunct="0">
              <a:spcBef>
                <a:spcPct val="20000"/>
              </a:spcBef>
            </a:pPr>
            <a:endParaRPr altLang="zh-CN" sz="2000" dirty="0"/>
          </a:p>
        </p:txBody>
      </p:sp>
      <p:pic>
        <p:nvPicPr>
          <p:cNvPr id="6146" name="图片 1"/>
          <p:cNvPicPr>
            <a:picLocks noChangeAspect="1"/>
          </p:cNvPicPr>
          <p:nvPr/>
        </p:nvPicPr>
        <p:blipFill>
          <a:blip r:embed="rId1"/>
          <a:stretch>
            <a:fillRect/>
          </a:stretch>
        </p:blipFill>
        <p:spPr>
          <a:xfrm>
            <a:off x="7186613" y="5157788"/>
            <a:ext cx="1562100" cy="1989137"/>
          </a:xfrm>
          <a:prstGeom prst="rect">
            <a:avLst/>
          </a:prstGeom>
          <a:noFill/>
          <a:ln w="9525">
            <a:noFill/>
          </a:ln>
        </p:spPr>
      </p:pic>
      <p:sp>
        <p:nvSpPr>
          <p:cNvPr id="6149" name="矩形 1"/>
          <p:cNvSpPr/>
          <p:nvPr/>
        </p:nvSpPr>
        <p:spPr>
          <a:xfrm>
            <a:off x="467043" y="3716655"/>
            <a:ext cx="4322762" cy="2546350"/>
          </a:xfrm>
          <a:prstGeom prst="rect">
            <a:avLst/>
          </a:prstGeom>
          <a:solidFill>
            <a:srgbClr val="00B050"/>
          </a:solidFill>
          <a:ln w="9525">
            <a:noFill/>
          </a:ln>
        </p:spPr>
        <p:txBody>
          <a:bodyPr anchor="t" anchorCtr="0">
            <a:spAutoFit/>
          </a:bodyPr>
          <a:p>
            <a:pPr eaLnBrk="0" hangingPunct="0">
              <a:spcBef>
                <a:spcPct val="20000"/>
              </a:spcBef>
            </a:pPr>
            <a:r>
              <a:rPr altLang="zh-CN" sz="1400" dirty="0">
                <a:latin typeface="Times New Roman" panose="02020603050405020304" pitchFamily="18" charset="0"/>
              </a:rPr>
              <a:t>import re</a:t>
            </a:r>
            <a:endParaRPr altLang="zh-CN" sz="1400" dirty="0">
              <a:latin typeface="Times New Roman" panose="02020603050405020304" pitchFamily="18" charset="0"/>
            </a:endParaRPr>
          </a:p>
          <a:p>
            <a:pPr eaLnBrk="0" hangingPunct="0">
              <a:spcBef>
                <a:spcPct val="20000"/>
              </a:spcBef>
            </a:pP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line = "Cats are smarter than dogs";</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matchObj = re.match( r'(.*) are (.*?) .*', line, re.M|re.I)</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if matchObj:</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print "matchObj.group() : ", matchObj.group() print "matchObj.group(1) : ", matchObj.group(1) print "matchObj.group(2) : ", matchObj.group(2)</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else:</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print "No match!!"</a:t>
            </a:r>
            <a:endParaRPr altLang="zh-CN" sz="1400" dirty="0">
              <a:latin typeface="Times New Roman" panose="02020603050405020304" pitchFamily="18" charset="0"/>
            </a:endParaRPr>
          </a:p>
        </p:txBody>
      </p:sp>
      <p:sp>
        <p:nvSpPr>
          <p:cNvPr id="2" name="标题 1"/>
          <p:cNvSpPr/>
          <p:nvPr>
            <p:ph type="title"/>
          </p:nvPr>
        </p:nvSpPr>
        <p:spPr/>
        <p:txBody>
          <a:bodyPr/>
          <a:p>
            <a:endParaRPr lang="zh-CN" altLang="en-US"/>
          </a:p>
        </p:txBody>
      </p: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a:xfrm>
            <a:off x="1181100" y="609600"/>
            <a:ext cx="7277100" cy="803275"/>
          </a:xfrm>
        </p:spPr>
        <p:txBody>
          <a:bodyPr vert="horz" wrap="square" lIns="91440" tIns="45720" rIns="91440" bIns="45720" anchor="ctr" anchorCtr="0"/>
          <a:p>
            <a:r>
              <a:rPr dirty="0"/>
              <a:t>5.2 用re模块实现正则表达式操作</a:t>
            </a:r>
            <a:endParaRPr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b="1" dirty="0">
                <a:solidFill>
                  <a:srgbClr val="FF0000"/>
                </a:solidFill>
                <a:latin typeface="华文楷体" panose="02010600040101010101" pitchFamily="2" charset="-122"/>
                <a:ea typeface="华文楷体" panose="02010600040101010101" pitchFamily="2" charset="-122"/>
                <a:cs typeface="+mn-cs"/>
              </a:rPr>
              <a:t>替换函数</a:t>
            </a:r>
            <a:endParaRPr b="1" dirty="0">
              <a:solidFill>
                <a:srgbClr val="FF0000"/>
              </a:solidFill>
              <a:latin typeface="华文楷体" panose="02010600040101010101" pitchFamily="2" charset="-122"/>
              <a:ea typeface="华文楷体" panose="02010600040101010101" pitchFamily="2" charset="-122"/>
              <a:cs typeface="+mn-cs"/>
            </a:endParaRPr>
          </a:p>
          <a:p>
            <a:pPr marL="0" indent="0">
              <a:buNone/>
            </a:pPr>
            <a:endParaRPr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
        <p:nvSpPr>
          <p:cNvPr id="2" name="文本框 1"/>
          <p:cNvSpPr txBox="1"/>
          <p:nvPr/>
        </p:nvSpPr>
        <p:spPr>
          <a:xfrm>
            <a:off x="1205230" y="2750185"/>
            <a:ext cx="6750685" cy="706755"/>
          </a:xfrm>
          <a:prstGeom prst="rect">
            <a:avLst/>
          </a:prstGeom>
          <a:noFill/>
        </p:spPr>
        <p:txBody>
          <a:bodyPr wrap="square" rtlCol="0">
            <a:spAutoFit/>
          </a:bodyPr>
          <a:p>
            <a:r>
              <a:rPr lang="zh-CN" altLang="en-US" sz="2000"/>
              <a:t>在Python语言中，re模块提供了re.sub（）函数用于替换字符串中的匹配项。</a:t>
            </a:r>
            <a:endParaRPr lang="zh-CN" altLang="en-US" sz="2000"/>
          </a:p>
        </p:txBody>
      </p:sp>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a:xfrm>
            <a:off x="1181100" y="609600"/>
            <a:ext cx="7277100" cy="803275"/>
          </a:xfrm>
        </p:spPr>
        <p:txBody>
          <a:bodyPr vert="horz" wrap="square" lIns="91440" tIns="45720" rIns="91440" bIns="45720" anchor="ctr" anchorCtr="0"/>
          <a:p>
            <a:r>
              <a:rPr dirty="0"/>
              <a:t>5.2 用re模块实现正则表达式操作</a:t>
            </a:r>
            <a:endParaRPr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b="1" dirty="0">
                <a:solidFill>
                  <a:srgbClr val="FF0000"/>
                </a:solidFill>
                <a:latin typeface="华文楷体" panose="02010600040101010101" pitchFamily="2" charset="-122"/>
                <a:ea typeface="华文楷体" panose="02010600040101010101" pitchFamily="2" charset="-122"/>
                <a:cs typeface="+mn-cs"/>
              </a:rPr>
              <a:t>替换函数</a:t>
            </a:r>
            <a:endParaRPr b="1" dirty="0">
              <a:solidFill>
                <a:srgbClr val="FF0000"/>
              </a:solidFill>
              <a:latin typeface="华文楷体" panose="02010600040101010101" pitchFamily="2" charset="-122"/>
              <a:ea typeface="华文楷体" panose="02010600040101010101" pitchFamily="2" charset="-122"/>
              <a:cs typeface="+mn-cs"/>
            </a:endParaRPr>
          </a:p>
          <a:p>
            <a:pPr marL="0" indent="0">
              <a:buNone/>
            </a:pPr>
            <a:endParaRPr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
        <p:nvSpPr>
          <p:cNvPr id="2" name="文本框 1"/>
          <p:cNvSpPr txBox="1"/>
          <p:nvPr/>
        </p:nvSpPr>
        <p:spPr>
          <a:xfrm>
            <a:off x="1205230" y="2750185"/>
            <a:ext cx="6750685" cy="1938020"/>
          </a:xfrm>
          <a:prstGeom prst="rect">
            <a:avLst/>
          </a:prstGeom>
          <a:noFill/>
        </p:spPr>
        <p:txBody>
          <a:bodyPr wrap="square" rtlCol="0">
            <a:spAutoFit/>
          </a:bodyPr>
          <a:p>
            <a:r>
              <a:rPr lang="zh-CN" altLang="en-US" sz="2000"/>
              <a:t>re.sub(pattern, repl, string, max=0)</a:t>
            </a:r>
            <a:endParaRPr lang="zh-CN" altLang="en-US" sz="2000"/>
          </a:p>
          <a:p>
            <a:r>
              <a:rPr lang="zh-CN" altLang="en-US" sz="2000"/>
              <a:t>说明：</a:t>
            </a:r>
            <a:endParaRPr lang="zh-CN" altLang="en-US" sz="2000"/>
          </a:p>
          <a:p>
            <a:r>
              <a:rPr lang="zh-CN" altLang="en-US" sz="2000"/>
              <a:t>此时返回的字符串是在字符串中用re最左边不重复的匹配来替换的。如果模式没有发现，字符将会被不做改变地返回。</a:t>
            </a:r>
            <a:endParaRPr lang="zh-CN" altLang="en-US" sz="2000"/>
          </a:p>
          <a:p>
            <a:r>
              <a:rPr lang="zh-CN" altLang="en-US" sz="2000"/>
              <a:t>可选参数coun是模式匹配后替换的那个最大次数；count必须是非负整数。缺省值为 0，表示替换所有的匹配。</a:t>
            </a:r>
            <a:endParaRPr lang="zh-CN" altLang="en-US" sz="2000"/>
          </a:p>
        </p:txBody>
      </p:sp>
    </p:spTree>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 1"/>
          <p:cNvPicPr>
            <a:picLocks noChangeAspect="1"/>
          </p:cNvPicPr>
          <p:nvPr/>
        </p:nvPicPr>
        <p:blipFill>
          <a:blip r:embed="rId1"/>
          <a:stretch>
            <a:fillRect/>
          </a:stretch>
        </p:blipFill>
        <p:spPr>
          <a:xfrm>
            <a:off x="7186613" y="5157788"/>
            <a:ext cx="1562100" cy="1989137"/>
          </a:xfrm>
          <a:prstGeom prst="rect">
            <a:avLst/>
          </a:prstGeom>
          <a:noFill/>
          <a:ln w="9525">
            <a:noFill/>
          </a:ln>
        </p:spPr>
      </p:pic>
      <p:sp>
        <p:nvSpPr>
          <p:cNvPr id="6149" name="矩形 1"/>
          <p:cNvSpPr/>
          <p:nvPr/>
        </p:nvSpPr>
        <p:spPr>
          <a:xfrm>
            <a:off x="467043" y="3716655"/>
            <a:ext cx="4322762" cy="2115185"/>
          </a:xfrm>
          <a:prstGeom prst="rect">
            <a:avLst/>
          </a:prstGeom>
          <a:solidFill>
            <a:srgbClr val="00B050"/>
          </a:solidFill>
          <a:ln w="9525">
            <a:noFill/>
          </a:ln>
        </p:spPr>
        <p:txBody>
          <a:bodyPr anchor="t" anchorCtr="0">
            <a:spAutoFit/>
          </a:bodyPr>
          <a:p>
            <a:pPr eaLnBrk="0" hangingPunct="0">
              <a:spcBef>
                <a:spcPct val="20000"/>
              </a:spcBef>
            </a:pPr>
            <a:r>
              <a:rPr altLang="zh-CN" sz="1400" dirty="0">
                <a:latin typeface="Times New Roman" panose="02020603050405020304" pitchFamily="18" charset="0"/>
              </a:rPr>
              <a:t>import re</a:t>
            </a:r>
            <a:endParaRPr altLang="zh-CN" sz="1400" dirty="0">
              <a:latin typeface="Times New Roman" panose="02020603050405020304" pitchFamily="18" charset="0"/>
            </a:endParaRPr>
          </a:p>
          <a:p>
            <a:pPr eaLnBrk="0" hangingPunct="0">
              <a:spcBef>
                <a:spcPct val="20000"/>
              </a:spcBef>
            </a:pP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phone = "2004-959-559 # This is Phone Number"</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num = re.sub(r'#.*$', "", phone) </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print "Phone Num : ", num</a:t>
            </a:r>
            <a:endParaRPr altLang="zh-CN" sz="1400" dirty="0">
              <a:latin typeface="Times New Roman" panose="02020603050405020304" pitchFamily="18" charset="0"/>
            </a:endParaRPr>
          </a:p>
          <a:p>
            <a:pPr eaLnBrk="0" hangingPunct="0">
              <a:spcBef>
                <a:spcPct val="20000"/>
              </a:spcBef>
            </a:pP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num = re.sub(r'\D', "", phone) </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print "Phone Num : ", num</a:t>
            </a:r>
            <a:endParaRPr altLang="zh-CN" sz="1400" dirty="0">
              <a:latin typeface="Times New Roman" panose="02020603050405020304" pitchFamily="18" charset="0"/>
            </a:endParaRPr>
          </a:p>
        </p:txBody>
      </p:sp>
      <p:sp>
        <p:nvSpPr>
          <p:cNvPr id="2" name="标题 1"/>
          <p:cNvSpPr/>
          <p:nvPr>
            <p:ph type="title"/>
          </p:nvPr>
        </p:nvSpPr>
        <p:spPr/>
        <p:txBody>
          <a:bodyPr/>
          <a:p>
            <a:endParaRPr lang="zh-CN" altLang="en-US"/>
          </a:p>
        </p:txBody>
      </p:sp>
    </p:spTree>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a:xfrm>
            <a:off x="1181100" y="609600"/>
            <a:ext cx="7277100" cy="803275"/>
          </a:xfrm>
        </p:spPr>
        <p:txBody>
          <a:bodyPr vert="horz" wrap="square" lIns="91440" tIns="45720" rIns="91440" bIns="45720" anchor="ctr" anchorCtr="0"/>
          <a:p>
            <a:r>
              <a:rPr dirty="0"/>
              <a:t>5.2 用re模块实现正则表达式操作</a:t>
            </a:r>
            <a:endParaRPr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b="1" dirty="0">
                <a:solidFill>
                  <a:srgbClr val="FF0000"/>
                </a:solidFill>
                <a:latin typeface="华文楷体" panose="02010600040101010101" pitchFamily="2" charset="-122"/>
                <a:ea typeface="华文楷体" panose="02010600040101010101" pitchFamily="2" charset="-122"/>
                <a:cs typeface="+mn-cs"/>
              </a:rPr>
              <a:t>正则表达式修饰符 - 可选标志</a:t>
            </a:r>
            <a:endParaRPr b="1" dirty="0">
              <a:solidFill>
                <a:srgbClr val="FF0000"/>
              </a:solidFill>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
        <p:nvSpPr>
          <p:cNvPr id="2" name="文本框 1"/>
          <p:cNvSpPr txBox="1"/>
          <p:nvPr/>
        </p:nvSpPr>
        <p:spPr>
          <a:xfrm>
            <a:off x="1205230" y="2750185"/>
            <a:ext cx="6750685" cy="3784600"/>
          </a:xfrm>
          <a:prstGeom prst="rect">
            <a:avLst/>
          </a:prstGeom>
          <a:noFill/>
        </p:spPr>
        <p:txBody>
          <a:bodyPr wrap="square" rtlCol="0">
            <a:spAutoFit/>
          </a:bodyPr>
          <a:p>
            <a:r>
              <a:rPr lang="zh-CN" altLang="en-US" sz="2000"/>
              <a:t>正则表达式可以包含一些可选标志修饰符来控制匹配的模式。修饰符被指定为一个可选的标志。多个标志可以通过按位 OR(|) 它们来指定。如 re.I | re.M 被设置成 I 和 M 标志，功能描述如下：</a:t>
            </a:r>
            <a:endParaRPr lang="zh-CN" altLang="en-US" sz="2000"/>
          </a:p>
          <a:p>
            <a:r>
              <a:rPr lang="zh-CN" altLang="en-US" sz="2000"/>
              <a:t>re.I：使匹配对大小写不敏感</a:t>
            </a:r>
            <a:endParaRPr lang="zh-CN" altLang="en-US" sz="2000"/>
          </a:p>
          <a:p>
            <a:r>
              <a:rPr lang="zh-CN" altLang="en-US" sz="2000"/>
              <a:t>re.L：做本地化识别（locale-aware）匹配</a:t>
            </a:r>
            <a:endParaRPr lang="zh-CN" altLang="en-US" sz="2000"/>
          </a:p>
          <a:p>
            <a:r>
              <a:rPr lang="zh-CN" altLang="en-US" sz="2000"/>
              <a:t>re.M：多行匹配，影响 ^ 和 $</a:t>
            </a:r>
            <a:endParaRPr lang="zh-CN" altLang="en-US" sz="2000"/>
          </a:p>
          <a:p>
            <a:r>
              <a:rPr lang="zh-CN" altLang="en-US" sz="2000"/>
              <a:t>re.S：使 . 匹配包括换行在内的所有字符</a:t>
            </a:r>
            <a:endParaRPr lang="zh-CN" altLang="en-US" sz="2000"/>
          </a:p>
          <a:p>
            <a:r>
              <a:rPr lang="zh-CN" altLang="en-US" sz="2000"/>
              <a:t>re.U：根据 Unicode 字符集解析字符。这个标志影响 \w, \W, \b, \B.</a:t>
            </a:r>
            <a:endParaRPr lang="zh-CN" altLang="en-US" sz="2000"/>
          </a:p>
          <a:p>
            <a:r>
              <a:rPr lang="zh-CN" altLang="en-US" sz="2000"/>
              <a:t>re.X：该标志通过给予你更灵活的格式以便你将正则表达式写得更易于理解。</a:t>
            </a:r>
            <a:endParaRPr lang="zh-CN" altLang="en-US" sz="2000"/>
          </a:p>
        </p:txBody>
      </p:sp>
    </p:spTree>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p:txBody>
          <a:bodyPr vert="horz" wrap="square" lIns="91440" tIns="45720" rIns="91440" bIns="45720" anchor="ctr" anchorCtr="0"/>
          <a:p>
            <a:r>
              <a:rPr lang="en-US" altLang="zh-CN" dirty="0"/>
              <a:t>5.3  </a:t>
            </a:r>
            <a:r>
              <a:rPr lang="zh-CN" altLang="en-US" dirty="0"/>
              <a:t>正则表达式的模式</a:t>
            </a:r>
            <a:endParaRPr lang="zh-CN" altLang="en-US"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altLang="zh-CN" dirty="0">
                <a:latin typeface="华文楷体" panose="02010600040101010101" pitchFamily="2" charset="-122"/>
                <a:ea typeface="华文楷体" panose="02010600040101010101" pitchFamily="2" charset="-122"/>
                <a:cs typeface="+mn-cs"/>
              </a:rPr>
              <a:t>模式字符串是通过使用特殊的语法来表示一个正则表达式，其中组成规则如下：</a:t>
            </a:r>
            <a:endParaRPr altLang="zh-CN" dirty="0">
              <a:latin typeface="华文楷体" panose="02010600040101010101" pitchFamily="2" charset="-122"/>
              <a:ea typeface="华文楷体" panose="02010600040101010101" pitchFamily="2" charset="-122"/>
              <a:cs typeface="+mn-cs"/>
            </a:endParaRPr>
          </a:p>
          <a:p>
            <a:pPr marL="0" indent="0">
              <a:buNone/>
            </a:pPr>
            <a:r>
              <a:rPr altLang="zh-CN" dirty="0">
                <a:latin typeface="华文楷体" panose="02010600040101010101" pitchFamily="2" charset="-122"/>
                <a:ea typeface="华文楷体" panose="02010600040101010101" pitchFamily="2" charset="-122"/>
                <a:cs typeface="+mn-cs"/>
              </a:rPr>
              <a:t>（1）字母和数字表示他们自身。一个正则表达式模式中的字母和数字匹配同样的字符串。多数字母和数字前加一个反斜杠时会拥有不同的含义。</a:t>
            </a:r>
            <a:endParaRPr altLang="zh-CN" dirty="0">
              <a:latin typeface="华文楷体" panose="02010600040101010101" pitchFamily="2" charset="-122"/>
              <a:ea typeface="华文楷体" panose="02010600040101010101" pitchFamily="2" charset="-122"/>
              <a:cs typeface="+mn-cs"/>
            </a:endParaRPr>
          </a:p>
          <a:p>
            <a:pPr marL="0" indent="0">
              <a:buNone/>
            </a:pPr>
            <a:r>
              <a:rPr altLang="zh-CN" dirty="0">
                <a:latin typeface="华文楷体" panose="02010600040101010101" pitchFamily="2" charset="-122"/>
                <a:ea typeface="华文楷体" panose="02010600040101010101" pitchFamily="2" charset="-122"/>
                <a:cs typeface="+mn-cs"/>
              </a:rPr>
              <a:t>（2）标点符号只有被转义时才匹配自身，否则它们表示特殊的含义。反斜杠本身需要使用反斜杠转义。</a:t>
            </a:r>
            <a:endParaRPr altLang="zh-CN" dirty="0">
              <a:latin typeface="华文楷体" panose="02010600040101010101" pitchFamily="2" charset="-122"/>
              <a:ea typeface="华文楷体" panose="02010600040101010101" pitchFamily="2" charset="-122"/>
              <a:cs typeface="+mn-cs"/>
            </a:endParaRPr>
          </a:p>
          <a:p>
            <a:pPr marL="0" indent="0">
              <a:buNone/>
            </a:pPr>
            <a:endParaRPr altLang="zh-CN"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Tree>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p:txBody>
          <a:bodyPr vert="horz" wrap="square" lIns="91440" tIns="45720" rIns="91440" bIns="45720" anchor="ctr" anchorCtr="0"/>
          <a:p>
            <a:r>
              <a:rPr lang="en-US" altLang="zh-CN" dirty="0"/>
              <a:t>5.3  </a:t>
            </a:r>
            <a:r>
              <a:rPr lang="zh-CN" altLang="en-US" dirty="0"/>
              <a:t>正则表达式的模式</a:t>
            </a:r>
            <a:endParaRPr lang="zh-CN" altLang="en-US"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altLang="zh-CN" dirty="0">
                <a:latin typeface="华文楷体" panose="02010600040101010101" pitchFamily="2" charset="-122"/>
                <a:ea typeface="华文楷体" panose="02010600040101010101" pitchFamily="2" charset="-122"/>
                <a:cs typeface="+mn-cs"/>
              </a:rPr>
              <a:t>由于正则表达式通常都包含反斜杠，所以你最好使用原始字符串来表示它们。模式元素(如 r'/t'， 等价于'//t')匹配相应的特殊字符。</a:t>
            </a:r>
            <a:endParaRPr altLang="zh-CN" dirty="0">
              <a:latin typeface="华文楷体" panose="02010600040101010101" pitchFamily="2" charset="-122"/>
              <a:ea typeface="华文楷体" panose="02010600040101010101" pitchFamily="2" charset="-122"/>
              <a:cs typeface="+mn-cs"/>
            </a:endParaRPr>
          </a:p>
          <a:p>
            <a:endParaRPr altLang="zh-CN"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Tree>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p:txBody>
          <a:bodyPr vert="horz" wrap="square" lIns="91440" tIns="45720" rIns="91440" bIns="45720" anchor="ctr" anchorCtr="0"/>
          <a:p>
            <a:r>
              <a:rPr lang="en-US" altLang="zh-CN" dirty="0"/>
              <a:t>5.1  </a:t>
            </a:r>
            <a:r>
              <a:rPr lang="zh-CN" altLang="en-US" dirty="0"/>
              <a:t>正则表达式介绍</a:t>
            </a:r>
            <a:endParaRPr lang="zh-CN" altLang="en-US"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altLang="zh-CN" dirty="0">
                <a:latin typeface="华文楷体" panose="02010600040101010101" pitchFamily="2" charset="-122"/>
                <a:ea typeface="华文楷体" panose="02010600040101010101" pitchFamily="2" charset="-122"/>
                <a:cs typeface="+mn-cs"/>
              </a:rPr>
              <a:t>1.什么是正则表达式</a:t>
            </a:r>
            <a:endParaRPr altLang="zh-CN" dirty="0">
              <a:latin typeface="华文楷体" panose="02010600040101010101" pitchFamily="2" charset="-122"/>
              <a:ea typeface="华文楷体" panose="02010600040101010101" pitchFamily="2" charset="-122"/>
              <a:cs typeface="+mn-cs"/>
            </a:endParaRPr>
          </a:p>
          <a:p>
            <a:pPr marL="0" indent="0">
              <a:buNone/>
            </a:pPr>
            <a:r>
              <a:rPr altLang="zh-CN" dirty="0">
                <a:latin typeface="华文楷体" panose="02010600040101010101" pitchFamily="2" charset="-122"/>
                <a:ea typeface="华文楷体" panose="02010600040101010101" pitchFamily="2" charset="-122"/>
                <a:cs typeface="+mn-cs"/>
              </a:rPr>
              <a:t>正则表达式是一种特殊的表达式结构，通常它由一组特殊的字符排成某种序列，通过帮助你方便的检查一个字符串是否与某种模式匹配，从而实现对某种特殊情况的快速处理。</a:t>
            </a:r>
            <a:endParaRPr altLang="zh-CN" dirty="0">
              <a:latin typeface="华文楷体" panose="02010600040101010101" pitchFamily="2" charset="-122"/>
              <a:ea typeface="华文楷体" panose="02010600040101010101" pitchFamily="2" charset="-122"/>
              <a:cs typeface="+mn-cs"/>
            </a:endParaRPr>
          </a:p>
          <a:p>
            <a:endParaRPr altLang="zh-CN" dirty="0">
              <a:latin typeface="华文楷体" panose="02010600040101010101" pitchFamily="2" charset="-122"/>
              <a:ea typeface="华文楷体" panose="02010600040101010101" pitchFamily="2" charset="-122"/>
              <a:cs typeface="+mn-cs"/>
            </a:endParaRPr>
          </a:p>
          <a:p>
            <a:pPr marL="0" indent="0">
              <a:buNone/>
            </a:pPr>
            <a:endParaRPr altLang="zh-CN"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p:txBody>
          <a:bodyPr vert="horz" wrap="square" lIns="91440" tIns="45720" rIns="91440" bIns="45720" anchor="ctr" anchorCtr="0"/>
          <a:p>
            <a:r>
              <a:rPr lang="en-US" altLang="zh-CN" dirty="0"/>
              <a:t>5.1  </a:t>
            </a:r>
            <a:r>
              <a:rPr lang="zh-CN" altLang="en-US" dirty="0"/>
              <a:t>正则表达式介绍</a:t>
            </a:r>
            <a:endParaRPr lang="zh-CN" altLang="en-US"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altLang="zh-CN" dirty="0">
                <a:latin typeface="华文楷体" panose="02010600040101010101" pitchFamily="2" charset="-122"/>
                <a:ea typeface="华文楷体" panose="02010600040101010101" pitchFamily="2" charset="-122"/>
                <a:cs typeface="+mn-cs"/>
              </a:rPr>
              <a:t>2. re功能模块</a:t>
            </a:r>
            <a:endParaRPr altLang="zh-CN" dirty="0">
              <a:latin typeface="华文楷体" panose="02010600040101010101" pitchFamily="2" charset="-122"/>
              <a:ea typeface="华文楷体" panose="02010600040101010101" pitchFamily="2" charset="-122"/>
              <a:cs typeface="+mn-cs"/>
            </a:endParaRPr>
          </a:p>
          <a:p>
            <a:r>
              <a:rPr altLang="zh-CN" dirty="0">
                <a:latin typeface="华文楷体" panose="02010600040101010101" pitchFamily="2" charset="-122"/>
                <a:ea typeface="华文楷体" panose="02010600040101010101" pitchFamily="2" charset="-122"/>
                <a:cs typeface="+mn-cs"/>
              </a:rPr>
              <a:t>从Python 语言的1.5 版本起，其中增加了re功能模块。re模块使 Python 语言拥有全部的正则表达式功能。它可以便捷的提供出类Perl风格的正则表达式模式。</a:t>
            </a:r>
            <a:endParaRPr altLang="zh-CN" dirty="0">
              <a:latin typeface="华文楷体" panose="02010600040101010101" pitchFamily="2" charset="-122"/>
              <a:ea typeface="华文楷体" panose="02010600040101010101" pitchFamily="2" charset="-122"/>
              <a:cs typeface="+mn-cs"/>
            </a:endParaRPr>
          </a:p>
          <a:p>
            <a:r>
              <a:rPr altLang="zh-CN" dirty="0">
                <a:latin typeface="华文楷体" panose="02010600040101010101" pitchFamily="2" charset="-122"/>
                <a:ea typeface="华文楷体" panose="02010600040101010101" pitchFamily="2" charset="-122"/>
                <a:cs typeface="+mn-cs"/>
              </a:rPr>
              <a:t>其中的compile 函数根据一个模式字符串和可选的标志参数生成一个正则表达式对象。该对象拥有一系列方法用于正则表达式匹配和替换。</a:t>
            </a:r>
            <a:endParaRPr altLang="zh-CN" dirty="0">
              <a:latin typeface="华文楷体" panose="02010600040101010101" pitchFamily="2" charset="-122"/>
              <a:ea typeface="华文楷体" panose="02010600040101010101" pitchFamily="2" charset="-122"/>
              <a:cs typeface="+mn-cs"/>
            </a:endParaRPr>
          </a:p>
          <a:p>
            <a:r>
              <a:rPr altLang="zh-CN" dirty="0">
                <a:latin typeface="华文楷体" panose="02010600040101010101" pitchFamily="2" charset="-122"/>
                <a:ea typeface="华文楷体" panose="02010600040101010101" pitchFamily="2" charset="-122"/>
                <a:cs typeface="+mn-cs"/>
              </a:rPr>
              <a:t>此外，re 模块也提供了与这些方法功能完全一致的函数，这些函数使用一个模式字符串做为它们的第一个参数。</a:t>
            </a:r>
            <a:endParaRPr altLang="zh-CN"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p:txBody>
          <a:bodyPr vert="horz" wrap="square" lIns="91440" tIns="45720" rIns="91440" bIns="45720" anchor="ctr" anchorCtr="0"/>
          <a:p>
            <a:r>
              <a:rPr lang="en-US" altLang="zh-CN" dirty="0"/>
              <a:t>5.1  </a:t>
            </a:r>
            <a:r>
              <a:rPr lang="zh-CN" altLang="en-US" dirty="0"/>
              <a:t>正则表达式介绍</a:t>
            </a:r>
            <a:endParaRPr lang="zh-CN" altLang="en-US"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altLang="zh-CN" dirty="0">
                <a:latin typeface="华文楷体" panose="02010600040101010101" pitchFamily="2" charset="-122"/>
                <a:ea typeface="华文楷体" panose="02010600040101010101" pitchFamily="2" charset="-122"/>
                <a:cs typeface="+mn-cs"/>
              </a:rPr>
              <a:t>正则表达式常见实例中，主要分为字符串匹配和特殊标志字符匹配两种</a:t>
            </a:r>
            <a:r>
              <a:rPr lang="zh-CN" dirty="0">
                <a:latin typeface="华文楷体" panose="02010600040101010101" pitchFamily="2" charset="-122"/>
                <a:ea typeface="华文楷体" panose="02010600040101010101" pitchFamily="2" charset="-122"/>
                <a:cs typeface="+mn-cs"/>
              </a:rPr>
              <a:t>。</a:t>
            </a:r>
            <a:endParaRPr altLang="zh-CN"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graphicFrame>
        <p:nvGraphicFramePr>
          <p:cNvPr id="2" name="表格 1"/>
          <p:cNvGraphicFramePr/>
          <p:nvPr>
            <p:custDataLst>
              <p:tags r:id="rId2"/>
            </p:custDataLst>
          </p:nvPr>
        </p:nvGraphicFramePr>
        <p:xfrm>
          <a:off x="1834833" y="3212465"/>
          <a:ext cx="0" cy="3556000"/>
        </p:xfrm>
        <a:graphic>
          <a:graphicData uri="http://schemas.openxmlformats.org/drawingml/2006/table">
            <a:tbl>
              <a:tblPr firstRow="1" bandRow="1">
                <a:tableStyleId>{5940675A-B579-460E-94D1-54222C63F5DA}</a:tableStyleId>
              </a:tblPr>
              <a:tblGrid>
                <a:gridCol w="1038225"/>
                <a:gridCol w="4362450"/>
              </a:tblGrid>
              <a:tr h="355600">
                <a:tc>
                  <a:txBody>
                    <a:bodyPr/>
                    <a:p>
                      <a:pPr indent="0">
                        <a:buNone/>
                      </a:pP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rPr>
                        <a:t>实例</a:t>
                      </a:r>
                      <a:endParaRPr lang="en-US" altLang="en-US" sz="1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b"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DDD9C4"/>
                    </a:solidFill>
                  </a:tcPr>
                </a:tc>
                <a:tc>
                  <a:txBody>
                    <a:bodyPr/>
                    <a:p>
                      <a:pPr indent="0">
                        <a:buNone/>
                      </a:pP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rPr>
                        <a:t>描述</a:t>
                      </a:r>
                      <a:endParaRPr lang="en-US" altLang="en-US" sz="1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b"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DDD9C4"/>
                    </a:solid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[Pp]ython</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 </a:t>
                      </a:r>
                      <a:r>
                        <a:rPr lang="en-US" sz="1000" b="0">
                          <a:solidFill>
                            <a:srgbClr val="000000"/>
                          </a:solidFill>
                          <a:latin typeface="Arial" panose="020B0604020202020204" pitchFamily="34" charset="0"/>
                          <a:cs typeface="Arial" panose="020B0604020202020204" pitchFamily="34" charset="0"/>
                        </a:rPr>
                        <a:t>"Python"</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或 </a:t>
                      </a:r>
                      <a:r>
                        <a:rPr lang="en-US" sz="1000" b="0">
                          <a:solidFill>
                            <a:srgbClr val="000000"/>
                          </a:solidFill>
                          <a:latin typeface="Arial" panose="020B0604020202020204" pitchFamily="34" charset="0"/>
                          <a:cs typeface="Arial" panose="020B0604020202020204" pitchFamily="34" charset="0"/>
                        </a:rPr>
                        <a:t>"python"</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rub[ye]</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 </a:t>
                      </a:r>
                      <a:r>
                        <a:rPr lang="en-US" sz="1000" b="0">
                          <a:solidFill>
                            <a:srgbClr val="000000"/>
                          </a:solidFill>
                          <a:latin typeface="Arial" panose="020B0604020202020204" pitchFamily="34" charset="0"/>
                          <a:cs typeface="Arial" panose="020B0604020202020204" pitchFamily="34" charset="0"/>
                        </a:rPr>
                        <a:t>"ruby"</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或 </a:t>
                      </a:r>
                      <a:r>
                        <a:rPr lang="en-US" sz="1000" b="0">
                          <a:solidFill>
                            <a:srgbClr val="000000"/>
                          </a:solidFill>
                          <a:latin typeface="Arial" panose="020B0604020202020204" pitchFamily="34" charset="0"/>
                          <a:cs typeface="Arial" panose="020B0604020202020204" pitchFamily="34" charset="0"/>
                        </a:rPr>
                        <a:t>"rube"</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[aeiou]</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匹配中括号内的任意一个字母</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[0-9]</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匹配任何数字。类似于 </a:t>
                      </a:r>
                      <a:r>
                        <a:rPr lang="en-US" sz="1000" b="0">
                          <a:solidFill>
                            <a:srgbClr val="000000"/>
                          </a:solidFill>
                          <a:latin typeface="Arial" panose="020B0604020202020204" pitchFamily="34" charset="0"/>
                          <a:cs typeface="Arial" panose="020B0604020202020204" pitchFamily="34" charset="0"/>
                        </a:rPr>
                        <a:t>[0123456789]</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[a-z]</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匹配任何小写字母</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[A-Z]</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匹配任何大写字母</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[a-zA-Z0-9]</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匹配任何字母及数字</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[^aeiou]</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除了 </a:t>
                      </a:r>
                      <a:r>
                        <a:rPr lang="en-US" sz="1000" b="0">
                          <a:solidFill>
                            <a:srgbClr val="000000"/>
                          </a:solidFill>
                          <a:latin typeface="Arial" panose="020B0604020202020204" pitchFamily="34" charset="0"/>
                          <a:cs typeface="Arial" panose="020B0604020202020204" pitchFamily="34" charset="0"/>
                        </a:rPr>
                        <a:t>aeiou </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字母以外的所有字符</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[^0-9]</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匹配除了数字外的字符</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123440" y="2780665"/>
            <a:ext cx="5080000" cy="252730"/>
          </a:xfrm>
          <a:prstGeom prst="rect">
            <a:avLst/>
          </a:prstGeom>
          <a:noFill/>
          <a:ln w="9525">
            <a:noFill/>
          </a:ln>
        </p:spPr>
        <p:txBody>
          <a:bodyPr>
            <a:spAutoFit/>
          </a:bodyPr>
          <a:p>
            <a:pPr indent="304800" algn="ctr"/>
            <a:r>
              <a:rPr lang="zh-CN" sz="1050">
                <a:solidFill>
                  <a:srgbClr val="000000"/>
                </a:solidFill>
                <a:ea typeface="宋体" panose="02010600030101010101" pitchFamily="2" charset="-122"/>
              </a:rPr>
              <a:t>表5.1 字符串匹配表</a:t>
            </a:r>
            <a:endParaRPr lang="zh-CN" altLang="en-US"/>
          </a:p>
        </p:txBody>
      </p:sp>
    </p:spTree>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p:txBody>
          <a:bodyPr vert="horz" wrap="square" lIns="91440" tIns="45720" rIns="91440" bIns="45720" anchor="ctr" anchorCtr="0"/>
          <a:p>
            <a:r>
              <a:rPr lang="en-US" altLang="zh-CN" dirty="0"/>
              <a:t>5.1  </a:t>
            </a:r>
            <a:r>
              <a:rPr lang="zh-CN" altLang="en-US" dirty="0"/>
              <a:t>正则表达式介绍</a:t>
            </a:r>
            <a:endParaRPr lang="zh-CN" altLang="en-US"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altLang="zh-CN" dirty="0">
                <a:latin typeface="华文楷体" panose="02010600040101010101" pitchFamily="2" charset="-122"/>
                <a:ea typeface="华文楷体" panose="02010600040101010101" pitchFamily="2" charset="-122"/>
                <a:cs typeface="+mn-cs"/>
              </a:rPr>
              <a:t>正则表达式常见实例中，主要分为字符串匹配和特殊标志字符匹配两种</a:t>
            </a:r>
            <a:r>
              <a:rPr lang="zh-CN" dirty="0">
                <a:latin typeface="华文楷体" panose="02010600040101010101" pitchFamily="2" charset="-122"/>
                <a:ea typeface="华文楷体" panose="02010600040101010101" pitchFamily="2" charset="-122"/>
                <a:cs typeface="+mn-cs"/>
              </a:rPr>
              <a:t>。</a:t>
            </a:r>
            <a:endParaRPr altLang="zh-CN"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
        <p:nvSpPr>
          <p:cNvPr id="100" name="文本框 99"/>
          <p:cNvSpPr txBox="1"/>
          <p:nvPr/>
        </p:nvSpPr>
        <p:spPr>
          <a:xfrm>
            <a:off x="2123440" y="2780665"/>
            <a:ext cx="5080000" cy="252730"/>
          </a:xfrm>
          <a:prstGeom prst="rect">
            <a:avLst/>
          </a:prstGeom>
          <a:noFill/>
          <a:ln w="9525">
            <a:noFill/>
          </a:ln>
        </p:spPr>
        <p:txBody>
          <a:bodyPr>
            <a:spAutoFit/>
          </a:bodyPr>
          <a:p>
            <a:pPr indent="304800" algn="ctr"/>
            <a:r>
              <a:rPr lang="zh-CN" sz="1050">
                <a:solidFill>
                  <a:srgbClr val="000000"/>
                </a:solidFill>
                <a:ea typeface="宋体" panose="02010600030101010101" pitchFamily="2" charset="-122"/>
              </a:rPr>
              <a:t>表5.</a:t>
            </a:r>
            <a:r>
              <a:rPr lang="en-US" altLang="zh-CN" sz="1050">
                <a:solidFill>
                  <a:srgbClr val="000000"/>
                </a:solidFill>
                <a:ea typeface="宋体" panose="02010600030101010101" pitchFamily="2" charset="-122"/>
              </a:rPr>
              <a:t>2 </a:t>
            </a:r>
            <a:r>
              <a:rPr lang="zh-CN" sz="1050">
                <a:solidFill>
                  <a:srgbClr val="000000"/>
                </a:solidFill>
                <a:ea typeface="宋体" panose="02010600030101010101" pitchFamily="2" charset="-122"/>
              </a:rPr>
              <a:t>特殊标志字符匹配表</a:t>
            </a:r>
            <a:endParaRPr lang="zh-CN" sz="1050">
              <a:solidFill>
                <a:srgbClr val="000000"/>
              </a:solidFill>
              <a:ea typeface="宋体" panose="02010600030101010101" pitchFamily="2" charset="-122"/>
            </a:endParaRPr>
          </a:p>
        </p:txBody>
      </p:sp>
      <p:graphicFrame>
        <p:nvGraphicFramePr>
          <p:cNvPr id="3" name="表格 2"/>
          <p:cNvGraphicFramePr/>
          <p:nvPr>
            <p:custDataLst>
              <p:tags r:id="rId2"/>
            </p:custDataLst>
          </p:nvPr>
        </p:nvGraphicFramePr>
        <p:xfrm>
          <a:off x="1691640" y="3429000"/>
          <a:ext cx="0" cy="2844800"/>
        </p:xfrm>
        <a:graphic>
          <a:graphicData uri="http://schemas.openxmlformats.org/drawingml/2006/table">
            <a:tbl>
              <a:tblPr firstRow="1" bandRow="1">
                <a:tableStyleId>{5940675A-B579-460E-94D1-54222C63F5DA}</a:tableStyleId>
              </a:tblPr>
              <a:tblGrid>
                <a:gridCol w="685800"/>
                <a:gridCol w="4762500"/>
              </a:tblGrid>
              <a:tr h="355600">
                <a:tc>
                  <a:txBody>
                    <a:bodyPr/>
                    <a:p>
                      <a:pPr indent="0">
                        <a:buNone/>
                      </a:pP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rPr>
                        <a:t>实例</a:t>
                      </a:r>
                      <a:endParaRPr lang="en-US" altLang="en-US" sz="1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b"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DDD9C4"/>
                    </a:solidFill>
                  </a:tcPr>
                </a:tc>
                <a:tc>
                  <a:txBody>
                    <a:bodyPr/>
                    <a:p>
                      <a:pPr indent="0">
                        <a:buNone/>
                      </a:pPr>
                      <a:r>
                        <a:rPr lang="en-US" sz="1000" b="1">
                          <a:solidFill>
                            <a:srgbClr val="000000"/>
                          </a:solidFill>
                          <a:latin typeface="宋体" panose="02010600030101010101" pitchFamily="2" charset="-122"/>
                          <a:ea typeface="宋体" panose="02010600030101010101" pitchFamily="2" charset="-122"/>
                          <a:cs typeface="宋体" panose="02010600030101010101" pitchFamily="2" charset="-122"/>
                        </a:rPr>
                        <a:t>描述</a:t>
                      </a:r>
                      <a:endParaRPr lang="en-US" altLang="en-US" sz="1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b"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DDD9C4"/>
                    </a:solid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匹配除 </a:t>
                      </a:r>
                      <a:r>
                        <a:rPr lang="en-US" sz="1000" b="0">
                          <a:solidFill>
                            <a:srgbClr val="000000"/>
                          </a:solidFill>
                          <a:latin typeface="Arial" panose="020B0604020202020204" pitchFamily="34" charset="0"/>
                          <a:cs typeface="Arial" panose="020B0604020202020204" pitchFamily="34" charset="0"/>
                        </a:rPr>
                        <a:t>"\n"</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之外的任何单个字符。要匹配包括 </a:t>
                      </a:r>
                      <a:r>
                        <a:rPr lang="en-US" sz="1000" b="0">
                          <a:solidFill>
                            <a:srgbClr val="000000"/>
                          </a:solidFill>
                          <a:latin typeface="Arial" panose="020B0604020202020204" pitchFamily="34" charset="0"/>
                          <a:cs typeface="Arial" panose="020B0604020202020204" pitchFamily="34" charset="0"/>
                        </a:rPr>
                        <a:t>'\n' </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在内的任何字符，请使用象 </a:t>
                      </a:r>
                      <a:r>
                        <a:rPr lang="en-US" sz="1000" b="0">
                          <a:solidFill>
                            <a:srgbClr val="000000"/>
                          </a:solidFill>
                          <a:latin typeface="Arial" panose="020B0604020202020204" pitchFamily="34" charset="0"/>
                          <a:cs typeface="Arial" panose="020B0604020202020204" pitchFamily="34" charset="0"/>
                        </a:rPr>
                        <a:t>'[</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\d</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匹配一个数字字符。等价于 </a:t>
                      </a:r>
                      <a:r>
                        <a:rPr lang="en-US" sz="1000" b="0">
                          <a:solidFill>
                            <a:srgbClr val="000000"/>
                          </a:solidFill>
                          <a:latin typeface="Arial" panose="020B0604020202020204" pitchFamily="34" charset="0"/>
                          <a:cs typeface="Arial" panose="020B0604020202020204" pitchFamily="34" charset="0"/>
                        </a:rPr>
                        <a:t>[0-9]</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\D</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匹配一个非数字字符。等价于 </a:t>
                      </a:r>
                      <a:r>
                        <a:rPr lang="en-US" sz="1000" b="0">
                          <a:solidFill>
                            <a:srgbClr val="000000"/>
                          </a:solidFill>
                          <a:latin typeface="Arial" panose="020B0604020202020204" pitchFamily="34" charset="0"/>
                          <a:cs typeface="Arial" panose="020B0604020202020204" pitchFamily="34" charset="0"/>
                        </a:rPr>
                        <a:t>[^0-9]</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\s</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匹配任何空白字符，包括空格、制表符、换页符等等。等价于 </a:t>
                      </a:r>
                      <a:r>
                        <a:rPr lang="en-US" sz="1000" b="0">
                          <a:solidFill>
                            <a:srgbClr val="000000"/>
                          </a:solidFill>
                          <a:latin typeface="Arial" panose="020B0604020202020204" pitchFamily="34" charset="0"/>
                          <a:cs typeface="Arial" panose="020B0604020202020204" pitchFamily="34" charset="0"/>
                        </a:rPr>
                        <a:t>[ \f\n\r\t\v]</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\S</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匹配任何非空白字符。等价于 </a:t>
                      </a:r>
                      <a:r>
                        <a:rPr lang="en-US" sz="1000" b="0">
                          <a:solidFill>
                            <a:srgbClr val="000000"/>
                          </a:solidFill>
                          <a:latin typeface="Arial" panose="020B0604020202020204" pitchFamily="34" charset="0"/>
                          <a:cs typeface="Arial" panose="020B0604020202020204" pitchFamily="34" charset="0"/>
                        </a:rPr>
                        <a:t>[^ \f\n\r\t\v]</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\w</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匹配包括下划线的任何单词字符。等价于</a:t>
                      </a:r>
                      <a:r>
                        <a:rPr lang="en-US" sz="1000" b="0">
                          <a:solidFill>
                            <a:srgbClr val="000000"/>
                          </a:solidFill>
                          <a:latin typeface="Arial" panose="020B0604020202020204" pitchFamily="34" charset="0"/>
                          <a:cs typeface="Arial" panose="020B0604020202020204" pitchFamily="34" charset="0"/>
                        </a:rPr>
                        <a:t>'[A-Za-z0-9_]'</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solidFill>
                      <a:srgbClr val="F5F4EF"/>
                    </a:solidFill>
                  </a:tcPr>
                </a:tc>
              </a:tr>
              <a:tr h="355600">
                <a:tc>
                  <a:txBody>
                    <a:bodyPr/>
                    <a:p>
                      <a:pPr indent="0">
                        <a:buNone/>
                      </a:pPr>
                      <a:r>
                        <a:rPr lang="en-US" sz="1000" b="0">
                          <a:solidFill>
                            <a:srgbClr val="000000"/>
                          </a:solidFill>
                          <a:latin typeface="Arial" panose="020B0604020202020204" pitchFamily="34" charset="0"/>
                          <a:cs typeface="Arial" panose="020B0604020202020204" pitchFamily="34" charset="0"/>
                        </a:rPr>
                        <a:t>\W</a:t>
                      </a:r>
                      <a:endParaRPr lang="en-US" altLang="en-US" sz="10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c>
                  <a:txBody>
                    <a:bodyPr/>
                    <a:p>
                      <a:pPr indent="0">
                        <a:buNone/>
                      </a:pP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匹配任何非单词字符。等价于 </a:t>
                      </a:r>
                      <a:r>
                        <a:rPr lang="en-US" sz="1000" b="0">
                          <a:solidFill>
                            <a:srgbClr val="000000"/>
                          </a:solidFill>
                          <a:latin typeface="Arial" panose="020B0604020202020204" pitchFamily="34" charset="0"/>
                          <a:cs typeface="Arial" panose="020B0604020202020204" pitchFamily="34" charset="0"/>
                        </a:rPr>
                        <a:t>'[^A-Za-z0-9_]'</a:t>
                      </a:r>
                      <a:r>
                        <a:rPr lang="en-US" sz="10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1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4D4D4"/>
                      </a:solidFill>
                      <a:prstDash val="solid"/>
                      <a:headEnd type="none" w="med" len="med"/>
                      <a:tailEnd type="none" w="med" len="med"/>
                    </a:lnL>
                    <a:lnR w="12700" cap="flat" cmpd="sng">
                      <a:solidFill>
                        <a:srgbClr val="D4D4D4"/>
                      </a:solidFill>
                      <a:prstDash val="solid"/>
                      <a:headEnd type="none" w="med" len="med"/>
                      <a:tailEnd type="none" w="med" len="med"/>
                    </a:lnR>
                    <a:lnT w="12700" cap="flat" cmpd="sng">
                      <a:solidFill>
                        <a:srgbClr val="D4D4D4"/>
                      </a:solidFill>
                      <a:prstDash val="solid"/>
                      <a:headEnd type="none" w="med" len="med"/>
                      <a:tailEnd type="none" w="med" len="med"/>
                    </a:lnT>
                    <a:lnB w="12700" cap="flat" cmpd="sng">
                      <a:solidFill>
                        <a:srgbClr val="D4D4D4"/>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a:xfrm>
            <a:off x="1181100" y="609600"/>
            <a:ext cx="7277100" cy="803275"/>
          </a:xfrm>
        </p:spPr>
        <p:txBody>
          <a:bodyPr vert="horz" wrap="square" lIns="91440" tIns="45720" rIns="91440" bIns="45720" anchor="ctr" anchorCtr="0"/>
          <a:p>
            <a:r>
              <a:rPr dirty="0"/>
              <a:t>5.2 用re模块实现正则表达式操作</a:t>
            </a:r>
            <a:endParaRPr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b="1" dirty="0">
                <a:solidFill>
                  <a:srgbClr val="FF0000"/>
                </a:solidFill>
                <a:latin typeface="华文楷体" panose="02010600040101010101" pitchFamily="2" charset="-122"/>
                <a:ea typeface="华文楷体" panose="02010600040101010101" pitchFamily="2" charset="-122"/>
                <a:cs typeface="+mn-cs"/>
              </a:rPr>
              <a:t>re.match()函数</a:t>
            </a:r>
            <a:endParaRPr b="1" dirty="0">
              <a:solidFill>
                <a:srgbClr val="FF0000"/>
              </a:solidFill>
              <a:latin typeface="华文楷体" panose="02010600040101010101" pitchFamily="2" charset="-122"/>
              <a:ea typeface="华文楷体" panose="02010600040101010101" pitchFamily="2" charset="-122"/>
              <a:cs typeface="+mn-cs"/>
            </a:endParaRPr>
          </a:p>
          <a:p>
            <a:endParaRPr dirty="0">
              <a:latin typeface="华文楷体" panose="02010600040101010101" pitchFamily="2" charset="-122"/>
              <a:ea typeface="华文楷体" panose="02010600040101010101" pitchFamily="2" charset="-122"/>
              <a:cs typeface="+mn-cs"/>
            </a:endParaRPr>
          </a:p>
          <a:p>
            <a:pPr marL="0" indent="0">
              <a:buNone/>
            </a:pPr>
            <a:endParaRPr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
        <p:nvSpPr>
          <p:cNvPr id="2" name="文本框 1"/>
          <p:cNvSpPr txBox="1"/>
          <p:nvPr/>
        </p:nvSpPr>
        <p:spPr>
          <a:xfrm>
            <a:off x="1205230" y="2750185"/>
            <a:ext cx="6750685" cy="1938020"/>
          </a:xfrm>
          <a:prstGeom prst="rect">
            <a:avLst/>
          </a:prstGeom>
          <a:noFill/>
        </p:spPr>
        <p:txBody>
          <a:bodyPr wrap="square" rtlCol="0">
            <a:spAutoFit/>
          </a:bodyPr>
          <a:p>
            <a:r>
              <a:rPr lang="zh-CN" altLang="en-US" sz="2000"/>
              <a:t>re.match(pattern, string, flags=0)</a:t>
            </a:r>
            <a:endParaRPr lang="zh-CN" altLang="en-US" sz="2000"/>
          </a:p>
          <a:p>
            <a:r>
              <a:rPr lang="zh-CN" altLang="en-US" sz="2000"/>
              <a:t>参数说明：</a:t>
            </a:r>
            <a:endParaRPr lang="zh-CN" altLang="en-US" sz="2000"/>
          </a:p>
          <a:p>
            <a:r>
              <a:rPr lang="zh-CN" altLang="en-US" sz="2000"/>
              <a:t>pattern：匹配的正则表达式</a:t>
            </a:r>
            <a:endParaRPr lang="zh-CN" altLang="en-US" sz="2000"/>
          </a:p>
          <a:p>
            <a:r>
              <a:rPr lang="zh-CN" altLang="en-US" sz="2000"/>
              <a:t>string	：要匹配的字符串。</a:t>
            </a:r>
            <a:endParaRPr lang="zh-CN" altLang="en-US" sz="2000"/>
          </a:p>
          <a:p>
            <a:r>
              <a:rPr lang="zh-CN" altLang="en-US" sz="2000"/>
              <a:t>flags：标志位，用于控制正则表达式的匹配方式。例如：是否区分大小写，多行匹配等。</a:t>
            </a:r>
            <a:endParaRPr lang="zh-CN" altLang="en-US" sz="2000"/>
          </a:p>
        </p:txBody>
      </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a:xfrm>
            <a:off x="1181100" y="609600"/>
            <a:ext cx="7277100" cy="803275"/>
          </a:xfrm>
        </p:spPr>
        <p:txBody>
          <a:bodyPr vert="horz" wrap="square" lIns="91440" tIns="45720" rIns="91440" bIns="45720" anchor="ctr" anchorCtr="0"/>
          <a:p>
            <a:r>
              <a:rPr dirty="0"/>
              <a:t>5.2 用re模块实现正则表达式操作</a:t>
            </a:r>
            <a:endParaRPr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b="1" dirty="0">
                <a:solidFill>
                  <a:srgbClr val="FF0000"/>
                </a:solidFill>
                <a:latin typeface="华文楷体" panose="02010600040101010101" pitchFamily="2" charset="-122"/>
                <a:ea typeface="华文楷体" panose="02010600040101010101" pitchFamily="2" charset="-122"/>
                <a:cs typeface="+mn-cs"/>
              </a:rPr>
              <a:t>re.match()函数</a:t>
            </a:r>
            <a:endParaRPr b="1" dirty="0">
              <a:solidFill>
                <a:srgbClr val="FF0000"/>
              </a:solidFill>
              <a:latin typeface="华文楷体" panose="02010600040101010101" pitchFamily="2" charset="-122"/>
              <a:ea typeface="华文楷体" panose="02010600040101010101" pitchFamily="2" charset="-122"/>
              <a:cs typeface="+mn-cs"/>
            </a:endParaRPr>
          </a:p>
          <a:p>
            <a:endParaRPr dirty="0">
              <a:latin typeface="华文楷体" panose="02010600040101010101" pitchFamily="2" charset="-122"/>
              <a:ea typeface="华文楷体" panose="02010600040101010101" pitchFamily="2" charset="-122"/>
              <a:cs typeface="+mn-cs"/>
            </a:endParaRPr>
          </a:p>
          <a:p>
            <a:pPr marL="0" indent="0">
              <a:buNone/>
            </a:pPr>
            <a:endParaRPr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
        <p:nvSpPr>
          <p:cNvPr id="2" name="文本框 1"/>
          <p:cNvSpPr txBox="1"/>
          <p:nvPr/>
        </p:nvSpPr>
        <p:spPr>
          <a:xfrm>
            <a:off x="1205230" y="2750185"/>
            <a:ext cx="6750685" cy="1322070"/>
          </a:xfrm>
          <a:prstGeom prst="rect">
            <a:avLst/>
          </a:prstGeom>
          <a:noFill/>
        </p:spPr>
        <p:txBody>
          <a:bodyPr wrap="square" rtlCol="0">
            <a:spAutoFit/>
          </a:bodyPr>
          <a:p>
            <a:r>
              <a:rPr lang="zh-CN" altLang="en-US" sz="2000"/>
              <a:t>re.match()函数的功能主要为：让程序尝试从字符串的开始匹配一个模式。</a:t>
            </a:r>
            <a:endParaRPr lang="zh-CN" altLang="en-US" sz="2000"/>
          </a:p>
          <a:p>
            <a:r>
              <a:rPr lang="zh-CN" altLang="en-US" sz="2000"/>
              <a:t>如果匹配成功，re.match()函数会返回一个匹配的对象，否则返回值为None。</a:t>
            </a:r>
            <a:endParaRPr lang="zh-CN" altLang="en-US" sz="2000"/>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title"/>
          </p:nvPr>
        </p:nvSpPr>
        <p:spPr>
          <a:xfrm>
            <a:off x="1181100" y="609600"/>
            <a:ext cx="7277100" cy="803275"/>
          </a:xfrm>
        </p:spPr>
        <p:txBody>
          <a:bodyPr vert="horz" wrap="square" lIns="91440" tIns="45720" rIns="91440" bIns="45720" anchor="ctr" anchorCtr="0"/>
          <a:p>
            <a:r>
              <a:rPr dirty="0"/>
              <a:t>5.2 用re模块实现正则表达式操作</a:t>
            </a:r>
            <a:endParaRPr dirty="0"/>
          </a:p>
        </p:txBody>
      </p:sp>
      <p:sp>
        <p:nvSpPr>
          <p:cNvPr id="5122" name="内容占位符 2"/>
          <p:cNvSpPr>
            <a:spLocks noGrp="1"/>
          </p:cNvSpPr>
          <p:nvPr>
            <p:ph idx="1"/>
          </p:nvPr>
        </p:nvSpPr>
        <p:spPr>
          <a:xfrm>
            <a:off x="395288" y="1557338"/>
            <a:ext cx="8569325" cy="4467225"/>
          </a:xfrm>
        </p:spPr>
        <p:txBody>
          <a:bodyPr vert="horz" wrap="square" lIns="91440" tIns="45720" rIns="91440" bIns="45720" anchor="t" anchorCtr="0"/>
          <a:p>
            <a:r>
              <a:rPr b="1" dirty="0">
                <a:solidFill>
                  <a:srgbClr val="FF0000"/>
                </a:solidFill>
                <a:latin typeface="华文楷体" panose="02010600040101010101" pitchFamily="2" charset="-122"/>
                <a:ea typeface="华文楷体" panose="02010600040101010101" pitchFamily="2" charset="-122"/>
                <a:cs typeface="+mn-cs"/>
              </a:rPr>
              <a:t>re.match()函数</a:t>
            </a:r>
            <a:endParaRPr b="1" dirty="0">
              <a:solidFill>
                <a:srgbClr val="FF0000"/>
              </a:solidFill>
              <a:latin typeface="华文楷体" panose="02010600040101010101" pitchFamily="2" charset="-122"/>
              <a:ea typeface="华文楷体" panose="02010600040101010101" pitchFamily="2" charset="-122"/>
              <a:cs typeface="+mn-cs"/>
            </a:endParaRPr>
          </a:p>
          <a:p>
            <a:endParaRPr dirty="0">
              <a:latin typeface="华文楷体" panose="02010600040101010101" pitchFamily="2" charset="-122"/>
              <a:ea typeface="华文楷体" panose="02010600040101010101" pitchFamily="2" charset="-122"/>
              <a:cs typeface="+mn-cs"/>
            </a:endParaRPr>
          </a:p>
          <a:p>
            <a:pPr marL="0" indent="0">
              <a:buNone/>
            </a:pPr>
            <a:endParaRPr dirty="0">
              <a:latin typeface="华文楷体" panose="02010600040101010101" pitchFamily="2" charset="-122"/>
              <a:ea typeface="华文楷体" panose="02010600040101010101" pitchFamily="2" charset="-122"/>
              <a:cs typeface="+mn-cs"/>
            </a:endParaRPr>
          </a:p>
        </p:txBody>
      </p:sp>
      <p:pic>
        <p:nvPicPr>
          <p:cNvPr id="5123" name="图片 1"/>
          <p:cNvPicPr>
            <a:picLocks noChangeAspect="1"/>
          </p:cNvPicPr>
          <p:nvPr/>
        </p:nvPicPr>
        <p:blipFill>
          <a:blip r:embed="rId1"/>
          <a:stretch>
            <a:fillRect/>
          </a:stretch>
        </p:blipFill>
        <p:spPr>
          <a:xfrm>
            <a:off x="7812088" y="149225"/>
            <a:ext cx="917575" cy="1377950"/>
          </a:xfrm>
          <a:prstGeom prst="rect">
            <a:avLst/>
          </a:prstGeom>
          <a:noFill/>
          <a:ln w="9525">
            <a:noFill/>
          </a:ln>
        </p:spPr>
      </p:pic>
      <p:sp>
        <p:nvSpPr>
          <p:cNvPr id="2" name="文本框 1"/>
          <p:cNvSpPr txBox="1"/>
          <p:nvPr/>
        </p:nvSpPr>
        <p:spPr>
          <a:xfrm>
            <a:off x="1205230" y="2750185"/>
            <a:ext cx="6750685" cy="1938020"/>
          </a:xfrm>
          <a:prstGeom prst="rect">
            <a:avLst/>
          </a:prstGeom>
          <a:noFill/>
        </p:spPr>
        <p:txBody>
          <a:bodyPr wrap="square" rtlCol="0">
            <a:spAutoFit/>
          </a:bodyPr>
          <a:p>
            <a:r>
              <a:rPr lang="zh-CN" altLang="en-US" sz="2000"/>
              <a:t>re.match(pattern, string, flags=0)</a:t>
            </a:r>
            <a:endParaRPr lang="zh-CN" altLang="en-US" sz="2000"/>
          </a:p>
          <a:p>
            <a:r>
              <a:rPr lang="zh-CN" altLang="en-US" sz="2000"/>
              <a:t>参数说明：</a:t>
            </a:r>
            <a:endParaRPr lang="zh-CN" altLang="en-US" sz="2000"/>
          </a:p>
          <a:p>
            <a:r>
              <a:rPr lang="zh-CN" altLang="en-US" sz="2000"/>
              <a:t>pattern：匹配的正则表达式</a:t>
            </a:r>
            <a:endParaRPr lang="zh-CN" altLang="en-US" sz="2000"/>
          </a:p>
          <a:p>
            <a:r>
              <a:rPr lang="zh-CN" altLang="en-US" sz="2000"/>
              <a:t>string	：要匹配的字符串。</a:t>
            </a:r>
            <a:endParaRPr lang="zh-CN" altLang="en-US" sz="2000"/>
          </a:p>
          <a:p>
            <a:r>
              <a:rPr lang="zh-CN" altLang="en-US" sz="2000"/>
              <a:t>flags：标志位，用于控制正则表达式的匹配方式。例如：是否区分大小写，多行匹配等。</a:t>
            </a:r>
            <a:endParaRPr lang="zh-CN" altLang="en-US" sz="2000"/>
          </a:p>
        </p:txBody>
      </p:sp>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Box 1"/>
          <p:cNvSpPr txBox="1"/>
          <p:nvPr/>
        </p:nvSpPr>
        <p:spPr>
          <a:xfrm>
            <a:off x="439738" y="1563688"/>
            <a:ext cx="8524875" cy="2491740"/>
          </a:xfrm>
          <a:prstGeom prst="rect">
            <a:avLst/>
          </a:prstGeom>
          <a:noFill/>
          <a:ln w="9525">
            <a:noFill/>
          </a:ln>
        </p:spPr>
        <p:txBody>
          <a:bodyPr anchor="t" anchorCtr="0">
            <a:spAutoFit/>
          </a:bodyPr>
          <a:p>
            <a:pPr eaLnBrk="0" hangingPunct="0">
              <a:spcBef>
                <a:spcPct val="20000"/>
              </a:spcBef>
            </a:pPr>
            <a:endParaRPr lang="en-US" altLang="zh-CN" sz="2000" dirty="0">
              <a:latin typeface="华文楷体" panose="02010600040101010101" pitchFamily="2" charset="-122"/>
            </a:endParaRPr>
          </a:p>
          <a:p>
            <a:pPr eaLnBrk="0" hangingPunct="0">
              <a:spcBef>
                <a:spcPct val="20000"/>
              </a:spcBef>
            </a:pPr>
            <a:r>
              <a:rPr altLang="zh-CN" sz="2000" dirty="0"/>
              <a:t>groups() 匹配对象函数</a:t>
            </a:r>
            <a:endParaRPr altLang="zh-CN" sz="2000" dirty="0"/>
          </a:p>
          <a:p>
            <a:pPr eaLnBrk="0" hangingPunct="0">
              <a:spcBef>
                <a:spcPct val="20000"/>
              </a:spcBef>
            </a:pPr>
            <a:r>
              <a:rPr altLang="zh-CN" sz="2000" dirty="0"/>
              <a:t>    此外，我们还可以使用 group(num) 或 groups() 匹配对象函数来获取匹配表达式。</a:t>
            </a:r>
            <a:endParaRPr altLang="zh-CN" sz="2000" dirty="0"/>
          </a:p>
          <a:p>
            <a:pPr eaLnBrk="0" hangingPunct="0">
              <a:spcBef>
                <a:spcPct val="20000"/>
              </a:spcBef>
            </a:pPr>
            <a:r>
              <a:rPr altLang="zh-CN" sz="2000" dirty="0"/>
              <a:t>其中，group(num=0)表示匹配的整个表达式的字符串，group()可以一次输入多个组号，在这种情况下它将返回一个包含那些组所对应值的元组。</a:t>
            </a:r>
            <a:endParaRPr altLang="zh-CN" sz="2000" dirty="0"/>
          </a:p>
          <a:p>
            <a:pPr eaLnBrk="0" hangingPunct="0">
              <a:spcBef>
                <a:spcPct val="20000"/>
              </a:spcBef>
            </a:pPr>
            <a:r>
              <a:rPr altLang="zh-CN" sz="2000" dirty="0"/>
              <a:t>groups()表示返回一个包含所有小组字符串的元组，从 1 到 所含的小组号。</a:t>
            </a:r>
            <a:endParaRPr altLang="zh-CN" sz="2000" dirty="0"/>
          </a:p>
        </p:txBody>
      </p:sp>
      <p:pic>
        <p:nvPicPr>
          <p:cNvPr id="6146" name="图片 1"/>
          <p:cNvPicPr>
            <a:picLocks noChangeAspect="1"/>
          </p:cNvPicPr>
          <p:nvPr/>
        </p:nvPicPr>
        <p:blipFill>
          <a:blip r:embed="rId1"/>
          <a:stretch>
            <a:fillRect/>
          </a:stretch>
        </p:blipFill>
        <p:spPr>
          <a:xfrm>
            <a:off x="7186613" y="5157788"/>
            <a:ext cx="1562100" cy="1989137"/>
          </a:xfrm>
          <a:prstGeom prst="rect">
            <a:avLst/>
          </a:prstGeom>
          <a:noFill/>
          <a:ln w="9525">
            <a:noFill/>
          </a:ln>
        </p:spPr>
      </p:pic>
      <p:sp>
        <p:nvSpPr>
          <p:cNvPr id="6149" name="矩形 1"/>
          <p:cNvSpPr/>
          <p:nvPr/>
        </p:nvSpPr>
        <p:spPr>
          <a:xfrm>
            <a:off x="465138" y="4365625"/>
            <a:ext cx="4322762" cy="2287905"/>
          </a:xfrm>
          <a:prstGeom prst="rect">
            <a:avLst/>
          </a:prstGeom>
          <a:solidFill>
            <a:srgbClr val="00B050"/>
          </a:solidFill>
          <a:ln w="9525">
            <a:noFill/>
          </a:ln>
        </p:spPr>
        <p:txBody>
          <a:bodyPr anchor="t" anchorCtr="0">
            <a:spAutoFit/>
          </a:bodyPr>
          <a:p>
            <a:pPr eaLnBrk="0" hangingPunct="0">
              <a:spcBef>
                <a:spcPct val="20000"/>
              </a:spcBef>
            </a:pPr>
            <a:r>
              <a:rPr altLang="zh-CN" sz="1400" dirty="0">
                <a:latin typeface="Times New Roman" panose="02020603050405020304" pitchFamily="18" charset="0"/>
              </a:rPr>
              <a:t>import re</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line = "Cats are smarter than dogs"</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matchObj = re.match( r'(.*) are (.*?) .*', line, re.M|re.I)</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if matchObj:</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    print "matchObj.group() : ", matchObj.group() print "matchObj.group(1) : ", matchObj.group(1) print "matchObj.group(2) : ", matchObj.group(2)</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else:</a:t>
            </a:r>
            <a:endParaRPr altLang="zh-CN" sz="1400" dirty="0">
              <a:latin typeface="Times New Roman" panose="02020603050405020304" pitchFamily="18" charset="0"/>
            </a:endParaRPr>
          </a:p>
          <a:p>
            <a:pPr eaLnBrk="0" hangingPunct="0">
              <a:spcBef>
                <a:spcPct val="20000"/>
              </a:spcBef>
            </a:pPr>
            <a:r>
              <a:rPr altLang="zh-CN" sz="1400" dirty="0">
                <a:latin typeface="Times New Roman" panose="02020603050405020304" pitchFamily="18" charset="0"/>
              </a:rPr>
              <a:t>print "No match!!"</a:t>
            </a:r>
            <a:endParaRPr altLang="zh-CN" sz="1400" dirty="0">
              <a:latin typeface="Times New Roman" panose="02020603050405020304" pitchFamily="18" charset="0"/>
            </a:endParaRPr>
          </a:p>
        </p:txBody>
      </p:sp>
      <p:sp>
        <p:nvSpPr>
          <p:cNvPr id="2" name="标题 1"/>
          <p:cNvSpPr/>
          <p:nvPr>
            <p:ph type="title"/>
          </p:nvPr>
        </p:nvSpPr>
        <p:spPr/>
        <p:txBody>
          <a:bodyPr/>
          <a:p>
            <a:endParaRPr lang="zh-CN" altLang="en-US"/>
          </a:p>
        </p:txBody>
      </p:sp>
    </p:spTree>
  </p:cSld>
  <p:clrMapOvr>
    <a:masterClrMapping/>
  </p:clrMapOvr>
  <p:transition advClick="0"/>
</p:sld>
</file>

<file path=ppt/tags/tag1.xml><?xml version="1.0" encoding="utf-8"?>
<p:tagLst xmlns:p="http://schemas.openxmlformats.org/presentationml/2006/main">
  <p:tag name="KSO_WM_UNIT_TABLE_BEAUTIFY" val="smartTable{bbf2f93f-88ae-45e2-97e4-509b6473b700}"/>
</p:tagLst>
</file>

<file path=ppt/tags/tag2.xml><?xml version="1.0" encoding="utf-8"?>
<p:tagLst xmlns:p="http://schemas.openxmlformats.org/presentationml/2006/main">
  <p:tag name="KSO_WM_UNIT_TABLE_BEAUTIFY" val="smartTable{7a99bf91-7cc4-4e25-89e9-ef6b32b1864e}"/>
</p:tagLst>
</file>

<file path=ppt/tags/tag3.xml><?xml version="1.0" encoding="utf-8"?>
<p:tagLst xmlns:p="http://schemas.openxmlformats.org/presentationml/2006/main">
  <p:tag name="COMMONDATA" val="eyJoZGlkIjoiNmM3MTg3MjQ5NjM0Y2M0MWIzOGM1NjU5ZDRlZmFkODEifQ=="/>
</p:tagLst>
</file>

<file path=ppt/theme/theme1.xml><?xml version="1.0" encoding="utf-8"?>
<a:theme xmlns:a="http://schemas.openxmlformats.org/drawingml/2006/main" name="VB 模板">
  <a:themeElements>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fontScheme name="VB 模板">
      <a:majorFont>
        <a:latin typeface="Times New Roman"/>
        <a:ea typeface="黑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VB 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VB 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VB 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VB 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VB 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VB 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VB 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VB 模板 8">
        <a:dk1>
          <a:srgbClr val="000000"/>
        </a:dk1>
        <a:lt1>
          <a:srgbClr val="FFFFFF"/>
        </a:lt1>
        <a:dk2>
          <a:srgbClr val="000000"/>
        </a:dk2>
        <a:lt2>
          <a:srgbClr val="808080"/>
        </a:lt2>
        <a:accent1>
          <a:srgbClr val="00CC99"/>
        </a:accent1>
        <a:accent2>
          <a:srgbClr val="006699"/>
        </a:accent2>
        <a:accent3>
          <a:srgbClr val="FFFFFF"/>
        </a:accent3>
        <a:accent4>
          <a:srgbClr val="000000"/>
        </a:accent4>
        <a:accent5>
          <a:srgbClr val="AAE2C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9">
        <a:dk1>
          <a:srgbClr val="000000"/>
        </a:dk1>
        <a:lt1>
          <a:srgbClr val="FFFFFF"/>
        </a:lt1>
        <a:dk2>
          <a:srgbClr val="003366"/>
        </a:dk2>
        <a:lt2>
          <a:srgbClr val="808080"/>
        </a:lt2>
        <a:accent1>
          <a:srgbClr val="FFFF00"/>
        </a:accent1>
        <a:accent2>
          <a:srgbClr val="006699"/>
        </a:accent2>
        <a:accent3>
          <a:srgbClr val="FFFFFF"/>
        </a:accent3>
        <a:accent4>
          <a:srgbClr val="000000"/>
        </a:accent4>
        <a:accent5>
          <a:srgbClr val="FFFFA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VB 模板</Template>
  <TotalTime>0</TotalTime>
  <Words>3243</Words>
  <Application>WPS 演示</Application>
  <PresentationFormat/>
  <Paragraphs>228</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Arial</vt:lpstr>
      <vt:lpstr>宋体</vt:lpstr>
      <vt:lpstr>Wingdings</vt:lpstr>
      <vt:lpstr>Times New Roman</vt:lpstr>
      <vt:lpstr>黑体</vt:lpstr>
      <vt:lpstr>华文楷体</vt:lpstr>
      <vt:lpstr>隶书</vt:lpstr>
      <vt:lpstr>楷体_GB2312</vt:lpstr>
      <vt:lpstr>新宋体</vt:lpstr>
      <vt:lpstr>微软雅黑</vt:lpstr>
      <vt:lpstr>Arial Unicode MS</vt:lpstr>
      <vt:lpstr>Courier New</vt:lpstr>
      <vt:lpstr>VB 模板</vt:lpstr>
      <vt:lpstr>第4章  Python控制语句</vt:lpstr>
      <vt:lpstr>5.1  正则表达式介绍</vt:lpstr>
      <vt:lpstr>4.1  选择结构</vt:lpstr>
      <vt:lpstr>5.1  正则表达式介绍</vt:lpstr>
      <vt:lpstr>5.1  正则表达式介绍</vt:lpstr>
      <vt:lpstr>5.1  正则表达式介绍</vt:lpstr>
      <vt:lpstr>5.2 用re模块实现正则表达式操作</vt:lpstr>
      <vt:lpstr>5.2 用re模块实现正则表达式操作</vt:lpstr>
      <vt:lpstr>4.1.2  if…else语句</vt:lpstr>
      <vt:lpstr>5.2 用re模块实现正则表达式操作</vt:lpstr>
      <vt:lpstr>5.2 用re模块实现正则表达式操作</vt:lpstr>
      <vt:lpstr>PowerPoint 演示文稿</vt:lpstr>
      <vt:lpstr>5.2 用re模块实现正则表达式操作</vt:lpstr>
      <vt:lpstr>5.2 用re模块实现正则表达式操作</vt:lpstr>
      <vt:lpstr>PowerPoint 演示文稿</vt:lpstr>
      <vt:lpstr>5.2 用re模块实现正则表达式操作</vt:lpstr>
      <vt:lpstr>5.1  正则表达式介绍</vt:lpstr>
      <vt:lpstr>5.3  正则表达式的模式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雨林木风</dc:creator>
  <cp:keywords>exciting online presentation communicate impactful exchange information broadcast collaborate on-screen projector white</cp:keywords>
  <dc:description>Use this template for presentations based on technology.</dc:description>
  <cp:lastModifiedBy>凤歌者</cp:lastModifiedBy>
  <cp:revision>344</cp:revision>
  <dcterms:created xsi:type="dcterms:W3CDTF">2009-07-03T03:26:00Z</dcterms:created>
  <dcterms:modified xsi:type="dcterms:W3CDTF">2022-07-12T12:27:31Z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vt:lpwstr>Night Sky</vt:lpwstr>
  </property>
  <property fmtid="{D5CDD505-2E9C-101B-9397-08002B2CF9AE}" pid="3" name="Style">
    <vt:lpwstr>P</vt:lpwstr>
  </property>
  <property fmtid="{D5CDD505-2E9C-101B-9397-08002B2CF9AE}" pid="4" name="Folder">
    <vt:lpwstr>Technology</vt:lpwstr>
  </property>
  <property fmtid="{D5CDD505-2E9C-101B-9397-08002B2CF9AE}" pid="5" name="Attribution">
    <vt:lpwstr>Copyright © 2005 KMT Software, Inc.</vt:lpwstr>
  </property>
  <property fmtid="{D5CDD505-2E9C-101B-9397-08002B2CF9AE}" pid="6" name="KSOProductBuildVer">
    <vt:lpwstr>2052-11.1.0.11830</vt:lpwstr>
  </property>
  <property fmtid="{D5CDD505-2E9C-101B-9397-08002B2CF9AE}" pid="7" name="ICV">
    <vt:lpwstr>8DD68F448CAB4592AE66E32846095D00</vt:lpwstr>
  </property>
</Properties>
</file>