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2"/>
  </p:handoutMasterIdLst>
  <p:sldIdLst>
    <p:sldId id="347" r:id="rId3"/>
    <p:sldId id="453" r:id="rId4"/>
    <p:sldId id="455" r:id="rId5"/>
    <p:sldId id="478" r:id="rId6"/>
    <p:sldId id="512" r:id="rId7"/>
    <p:sldId id="479" r:id="rId8"/>
    <p:sldId id="480" r:id="rId9"/>
    <p:sldId id="513" r:id="rId10"/>
    <p:sldId id="507" r:id="rId11"/>
    <p:sldId id="514" r:id="rId12"/>
    <p:sldId id="515" r:id="rId13"/>
    <p:sldId id="508" r:id="rId14"/>
    <p:sldId id="516" r:id="rId15"/>
    <p:sldId id="481" r:id="rId16"/>
    <p:sldId id="517" r:id="rId17"/>
    <p:sldId id="518" r:id="rId18"/>
    <p:sldId id="527" r:id="rId19"/>
    <p:sldId id="509" r:id="rId20"/>
    <p:sldId id="522" r:id="rId21"/>
    <p:sldId id="523" r:id="rId22"/>
    <p:sldId id="525" r:id="rId23"/>
    <p:sldId id="526" r:id="rId24"/>
    <p:sldId id="482" r:id="rId25"/>
    <p:sldId id="510" r:id="rId26"/>
    <p:sldId id="511" r:id="rId27"/>
    <p:sldId id="496" r:id="rId29"/>
    <p:sldId id="519" r:id="rId30"/>
    <p:sldId id="521" r:id="rId31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har char="•"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6718"/>
    <p:restoredTop sz="95976"/>
  </p:normalViewPr>
  <p:slideViewPr>
    <p:cSldViewPr showGuides="1">
      <p:cViewPr varScale="1">
        <p:scale>
          <a:sx n="86" d="100"/>
          <a:sy n="86" d="100"/>
        </p:scale>
        <p:origin x="99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8CBDA2-FAEC-47A6-8E91-EA83FA8632E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54EF27-84B6-49ED-86C9-A52C195D80F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7E3A28-1310-48D9-A386-5721B41A57D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6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  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Python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函数</a:t>
            </a:r>
            <a:endParaRPr lang="zh-CN" altLang="zh-CN" sz="40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6.2.3  </a:t>
            </a:r>
            <a:r>
              <a:rPr lang="zh-CN" altLang="en-US" dirty="0"/>
              <a:t>函数参数的类型</a:t>
            </a:r>
            <a:endParaRPr lang="zh-CN" altLang="en-US" dirty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．关键字参数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避免了用户需要牢记位置参数顺序的麻烦。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8888" y="2781300"/>
            <a:ext cx="5688013" cy="2030413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</a:t>
            </a: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a,b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(a)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(b)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下面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句达到的效果是相同的。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display(a='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world',b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='hello')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display(b='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hello',a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='world')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6.2.3  </a:t>
            </a:r>
            <a:r>
              <a:rPr lang="zh-CN" altLang="en-US" dirty="0"/>
              <a:t>函数参数的类型</a:t>
            </a:r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96875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．任意个数参数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一般情况下我们在定义函数时，函数参数的个数是确定的，然而某些情况下我们是不能确定参数的个数的，比如要存储某个人的名字和它的小名，某些人小名可能有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个或者更多个，此时无法确定参数的个数，只需在参数前面加上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*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或者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**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250" y="3429000"/>
            <a:ext cx="5689600" cy="269557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storename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,*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nickName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('real name is %s' %name)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for nickname in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nickName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print ('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',nickname)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主程序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storename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张海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storename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张海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','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storename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张海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','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','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小豆豆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矩形 1"/>
          <p:cNvSpPr/>
          <p:nvPr/>
        </p:nvSpPr>
        <p:spPr>
          <a:xfrm>
            <a:off x="539750" y="6130925"/>
            <a:ext cx="77771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/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'*'</a:t>
            </a:r>
            <a:r>
              <a:rPr lang="zh-CN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'**'</a:t>
            </a:r>
            <a:r>
              <a:rPr lang="zh-CN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表示能够接受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到任意多个参数，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'*'</a:t>
            </a:r>
            <a:r>
              <a:rPr lang="zh-CN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表示将没有匹配的值都放在同一个元组中，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'**'</a:t>
            </a:r>
            <a:r>
              <a:rPr lang="zh-CN" altLang="zh-CN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表示将没有匹配的值都放在一个字典中。</a:t>
            </a:r>
            <a:endParaRPr lang="zh-CN" altLang="zh-CN" sz="1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6.2.4  </a:t>
            </a:r>
            <a:r>
              <a:rPr lang="zh-CN" altLang="en-US" dirty="0"/>
              <a:t>变量的作用域</a:t>
            </a:r>
            <a:endParaRPr lang="zh-CN" altLang="en-US" dirty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．局部变量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在函数内定义的变量只在该函数内起作用，称为局部变量。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713" y="2997200"/>
            <a:ext cx="4572000" cy="26955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fun():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x=3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count=2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while count&gt;0: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print (x)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count=count-1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fun()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(x)		#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错误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6.2.4  </a:t>
            </a:r>
            <a:r>
              <a:rPr lang="zh-CN" altLang="en-US" dirty="0"/>
              <a:t>变量的作用域</a:t>
            </a:r>
            <a:endParaRPr lang="zh-CN" altLang="en-US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．全局变量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还有一种变量叫做全局变量，它是在函数外部定义的，作用域是整个程序。全局变量可以直接在函数里面使用，但是如果要在函数内部改变全局变量值，必须使用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global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关键字进行声明。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088" y="3284538"/>
            <a:ext cx="7200900" cy="33607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x=2		#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全局变量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fun1():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(x, end=" ")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fun2():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global x	#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在函数内部改变全局变量值必须使用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global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关键字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x=x+1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(x, end=" ")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fun1()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fun2()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(x, end=" ")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6.3  </a:t>
            </a:r>
            <a:r>
              <a:rPr lang="zh-CN" altLang="en-US" dirty="0"/>
              <a:t>闭包和函数的递归调用</a:t>
            </a:r>
            <a:endParaRPr lang="zh-CN" altLang="en-US" dirty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640762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4.3.1  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闭包（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closure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中，闭包指函数的嵌套。可以在函数内部定义一个嵌套函数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713" y="2997200"/>
            <a:ext cx="4572000" cy="23637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func_lib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add(x, y):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return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x+y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 add       #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返回函数对象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fadd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=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func_lib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fadd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(1, 2))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6.3.2  </a:t>
            </a:r>
            <a:r>
              <a:rPr lang="zh-CN" altLang="en-US" dirty="0"/>
              <a:t>函数的递归调用</a:t>
            </a:r>
            <a:endParaRPr lang="zh-CN" altLang="en-US" dirty="0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640762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．递归调用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函数在执行的过程中直接或间接调用自己本身，称为递归调用。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语言允许递归调用。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6375" y="3068638"/>
            <a:ext cx="6480175" cy="203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f(x):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if x==1: 		#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递归调用结束的条件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return 1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else: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return(f(x-1)+x*x)	#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调用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f( 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函数本身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print(f(5))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6.3.2  </a:t>
            </a:r>
            <a:r>
              <a:rPr lang="zh-CN" altLang="en-US" dirty="0"/>
              <a:t>函数的递归调用</a:t>
            </a:r>
            <a:endParaRPr lang="zh-CN" altLang="en-US" dirty="0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640762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．递归调用的执行过程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递归调用的执行过程分为递推过程和回归过程两部分。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9460" name="图片 6" descr="C:\Users\xmj\AppData\Local\Temp\ksohtml\wpsF9CA.tmp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2997200"/>
            <a:ext cx="5976937" cy="2366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>
              <a:buNone/>
            </a:pP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4-6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从键盘输入一个整数，求该数的阶乘。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def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fac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(n):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if  n==1: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p=1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  else: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</a:rPr>
              <a:t>p=(</a:t>
            </a:r>
            <a:r>
              <a:rPr kumimoji="0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</a:rPr>
              <a:t>fac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</a:rPr>
              <a:t>(n-1)*n)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隶书" panose="02010509060101010101" pitchFamily="49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   return p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x=</a:t>
            </a:r>
            <a:r>
              <a:rPr kumimoji="0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int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(“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请输入一个正整数：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”)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print(</a:t>
            </a:r>
            <a:r>
              <a:rPr kumimoji="0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fac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(x))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  <a:p>
            <a:pPr marL="3429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4-7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汉诺塔问题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1692275" y="620713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6.4 </a:t>
            </a:r>
            <a:r>
              <a:rPr lang="zh-CN" altLang="zh-CN" dirty="0"/>
              <a:t>内置函数</a:t>
            </a:r>
            <a:endParaRPr lang="zh-CN" altLang="zh-CN" dirty="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内置函数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(built-in functions)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又称系统函数，或内建函数，是指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本身所提供的函数，任何时候都可以使用。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常用的内置函数有数学运算函数、类型转换函数和反射函数等。想要查所有内置函数名可以在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命令行方式中如下输入：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dir(__builtins__)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	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6.4 </a:t>
            </a:r>
            <a:r>
              <a:rPr lang="zh-CN" altLang="zh-CN" dirty="0"/>
              <a:t>内置函数</a:t>
            </a:r>
            <a:endParaRPr lang="zh-CN" altLang="en-US" dirty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253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519238"/>
            <a:ext cx="7777162" cy="4541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6.1  </a:t>
            </a:r>
            <a:r>
              <a:rPr lang="zh-CN" altLang="zh-CN" dirty="0"/>
              <a:t>函数的定义和使用</a:t>
            </a: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程序开发过程中，将完成某一特定功能并经常使用的代码编写成函数，放在函数库（模块）中供大家选用，在需要使用时直接调用，这就是程序中的函数。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512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矩形 1"/>
          <p:cNvSpPr/>
          <p:nvPr/>
        </p:nvSpPr>
        <p:spPr>
          <a:xfrm>
            <a:off x="900113" y="2924175"/>
            <a:ext cx="4572000" cy="113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/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def  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函数名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函数参数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):</a:t>
            </a: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/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函数体</a:t>
            </a: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/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return 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表达式或者值</a:t>
            </a:r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95738" y="2781300"/>
            <a:ext cx="4572000" cy="33607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printHello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():	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打印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'hello'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字符串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('hello')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printNum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():	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0--9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数字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for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range(0,10):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print (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add(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a,b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 	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实现两个数的和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a+b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6.4 </a:t>
            </a:r>
            <a:r>
              <a:rPr lang="zh-CN" altLang="zh-CN" dirty="0"/>
              <a:t>内置函数</a:t>
            </a:r>
            <a:endParaRPr lang="zh-CN" altLang="en-US" dirty="0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1557338"/>
            <a:ext cx="7705725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458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88913"/>
            <a:ext cx="8062912" cy="6559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4.4 </a:t>
            </a:r>
            <a:r>
              <a:rPr lang="zh-CN" altLang="zh-CN" dirty="0"/>
              <a:t>内置函数</a:t>
            </a:r>
            <a:endParaRPr lang="zh-CN" altLang="en-US" dirty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560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060575"/>
            <a:ext cx="7539038" cy="252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6.5  </a:t>
            </a:r>
            <a:r>
              <a:rPr lang="zh-CN" altLang="en-US" dirty="0"/>
              <a:t>模块</a:t>
            </a:r>
            <a:endParaRPr lang="zh-CN" altLang="zh-CN" dirty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module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）能够有逻辑地组织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代码段。把相关的代码分配到一个模块里能让代码更好用，更易懂。简单地说，模块就是一个保存了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代码的文件。模块里能定义函数，类和变量。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913" y="3357563"/>
            <a:ext cx="5903913" cy="1366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import math        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导入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math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模块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("50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的平方根：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",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math.sqrt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(50))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y=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math.hex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(50) 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("50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16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进制：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",y)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6.5.1  import </a:t>
            </a:r>
            <a:r>
              <a:rPr lang="zh-CN" altLang="en-US" dirty="0"/>
              <a:t>导入模块</a:t>
            </a:r>
            <a:endParaRPr lang="zh-CN" altLang="en-US" dirty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．导入模块方式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中用关键字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import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来导入某个模块。方式如下：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import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模块名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			#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导入模块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有时候我们只需要用到模块中的某个函数，只需要引入该函数即可，此时可以通过语句：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from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模块名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import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函数名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1,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函数名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2....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通过这种方式引入的时候，调用函数时只能给出函数名，不能给出模块名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6.5.2  </a:t>
            </a:r>
            <a:r>
              <a:rPr lang="zh-CN" altLang="en-US" dirty="0"/>
              <a:t>定义自己的模块</a:t>
            </a:r>
            <a:endParaRPr lang="zh-CN" altLang="en-US" dirty="0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中，每个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文件都可以作为一个模块，模块的名字就是文件的名字。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比如有这样一个文件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fibo.py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fibo.py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中定义了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个函数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add()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fib()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fib2()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那么在其他文件（如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test.py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）中就可以如下使用： 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3933825"/>
            <a:ext cx="7561263" cy="20304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#test.py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import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fibo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加上模块名称来调用函数： 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fibo.fib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(1000)     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结果是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1 1 2 3 5 8 13 21 34 55 89 144 233 377 610 987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fibo.fib2(100)     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结果是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[1, 1, 2, 3, 5, 8, 13, 21, 34, 55, 89]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test.add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(2,3)      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结果是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zh-CN" altLang="en-US" b="1" dirty="0"/>
              <a:t>游戏初步</a:t>
            </a:r>
            <a:r>
              <a:rPr lang="en-US" altLang="zh-CN" b="1" dirty="0"/>
              <a:t>——</a:t>
            </a:r>
            <a:r>
              <a:rPr lang="zh-CN" altLang="en-US" b="1" dirty="0"/>
              <a:t>发牌程序控制台版</a:t>
            </a:r>
            <a:endParaRPr lang="zh-CN" altLang="zh-CN" b="1" dirty="0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【案例】扑克牌发牌程序。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名牌手打牌，电脑随机将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52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张牌（不含大小鬼）发给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名打牌，在屏幕上显示每位牌手的牌。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970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068638"/>
            <a:ext cx="806450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1619250" y="609600"/>
            <a:ext cx="720090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游戏初步</a:t>
            </a:r>
            <a:r>
              <a:rPr lang="en-US" altLang="zh-CN" dirty="0"/>
              <a:t>——</a:t>
            </a:r>
            <a:r>
              <a:rPr lang="zh-CN" altLang="en-US" dirty="0"/>
              <a:t>人机对战井字棋游戏</a:t>
            </a:r>
            <a:endParaRPr lang="zh-CN" altLang="en-US" dirty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案例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人机对战井字棋游戏。在九宫方格内进行，如果一方首先某方向（横、竖、斜）连成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子，则获取胜利。游戏中输入方格位置代号，形式如下：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游戏中，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board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棋盘存储玩家、电脑落子信息，未落子处为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EMPTY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。由于人机对战，需要实现电脑智能性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2781300"/>
            <a:ext cx="1387475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042988" y="404813"/>
            <a:ext cx="7273925" cy="5908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玩家你是否先走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(y/n): 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玩家你先走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0 | 1 |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3 | 4 | 5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6 | 7 | 8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你走那个位置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 (0 - 8):0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X | 1 |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3 | 4 | 5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6 | 7 | 8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电脑下棋位置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... 4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X | 1 |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3 | O | 5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6 | 7 | 8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略过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电脑下棋位置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... 6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X | X | O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X | O | 5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---------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O | 7 | 8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电脑赢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!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按任意键退出游戏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1"/>
          <p:cNvSpPr txBox="1"/>
          <p:nvPr/>
        </p:nvSpPr>
        <p:spPr>
          <a:xfrm>
            <a:off x="619125" y="1763713"/>
            <a:ext cx="8524875" cy="2922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endParaRPr lang="en-US" altLang="zh-CN" sz="2000" dirty="0"/>
          </a:p>
          <a:p>
            <a:pPr marL="0" lvl="0" indent="0">
              <a:buNone/>
            </a:pPr>
            <a:r>
              <a:rPr lang="en-US" altLang="zh-CN" sz="2000" dirty="0"/>
              <a:t>def add(a,b):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    return a+b</a:t>
            </a:r>
            <a:endParaRPr lang="en-US" altLang="zh-CN" sz="2000" dirty="0"/>
          </a:p>
          <a:p>
            <a:pPr marL="0" lvl="0" indent="0">
              <a:buNone/>
            </a:pPr>
            <a:r>
              <a:rPr lang="en-US" altLang="zh-CN" sz="2000" dirty="0"/>
              <a:t>print (add(1,2))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000" dirty="0"/>
          </a:p>
          <a:p>
            <a:pPr marL="0" lvl="0" indent="0">
              <a:buNone/>
            </a:pPr>
            <a:r>
              <a:rPr lang="zh-CN" altLang="zh-CN" sz="2000" dirty="0"/>
              <a:t>【例</a:t>
            </a:r>
            <a:r>
              <a:rPr lang="en-US" altLang="zh-CN" sz="2000" dirty="0"/>
              <a:t>4-1</a:t>
            </a:r>
            <a:r>
              <a:rPr lang="zh-CN" altLang="zh-CN" sz="2000" dirty="0"/>
              <a:t>】编写函数实现最大公约数算法，通过函数调用代码实现求最大公约数。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000" dirty="0"/>
          </a:p>
        </p:txBody>
      </p:sp>
      <p:pic>
        <p:nvPicPr>
          <p:cNvPr id="614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6.1.2  </a:t>
            </a:r>
            <a:r>
              <a:rPr lang="zh-CN" altLang="en-US" dirty="0"/>
              <a:t>函数的使用</a:t>
            </a:r>
            <a:endParaRPr lang="zh-CN" altLang="en-US" dirty="0"/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1"/>
          <p:cNvSpPr txBox="1"/>
          <p:nvPr/>
        </p:nvSpPr>
        <p:spPr>
          <a:xfrm>
            <a:off x="439738" y="1563688"/>
            <a:ext cx="8524875" cy="464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dirty="0"/>
              <a:t>lambda</a:t>
            </a:r>
            <a:r>
              <a:rPr lang="zh-CN" altLang="zh-CN" sz="2000" dirty="0"/>
              <a:t>表达式可以用来声明匿名函数，即没有函数名字的临时使用的小函数，只可以包含一个表达式，且该表达式的计算结果为函数的返回值，不允许包含其他复杂的语句，但在表达式中可以调用其他函数。</a:t>
            </a:r>
            <a:endParaRPr lang="zh-CN" altLang="zh-CN" sz="2000" dirty="0"/>
          </a:p>
          <a:p>
            <a:pPr marL="0" lvl="0" indent="0">
              <a:buNone/>
            </a:pPr>
            <a:r>
              <a:rPr lang="zh-CN" altLang="zh-CN" sz="2000" dirty="0"/>
              <a:t>例如：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f=lambda x,y,z:x+y+z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print (f(1,2,3))</a:t>
            </a:r>
            <a:endParaRPr lang="en-US" altLang="zh-CN" sz="2000" dirty="0"/>
          </a:p>
          <a:p>
            <a:pPr marL="0" lvl="0" indent="0">
              <a:buNone/>
            </a:pPr>
            <a:r>
              <a:rPr lang="zh-CN" altLang="zh-CN" sz="2000" dirty="0"/>
              <a:t>等价于定义：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def f(x,y,z):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    return x+y+z</a:t>
            </a:r>
            <a:endParaRPr lang="zh-CN" altLang="zh-CN" sz="2000" dirty="0"/>
          </a:p>
          <a:p>
            <a:pPr marL="0" lvl="0" indent="0">
              <a:buNone/>
            </a:pPr>
            <a:r>
              <a:rPr lang="en-US" altLang="zh-CN" sz="2000" dirty="0"/>
              <a:t>print (f(1,2,3))</a:t>
            </a:r>
            <a:endParaRPr lang="en-US" altLang="zh-CN" sz="2000" dirty="0"/>
          </a:p>
          <a:p>
            <a:pPr marL="0" lvl="0" indent="0">
              <a:buNone/>
            </a:pPr>
            <a:r>
              <a:rPr lang="zh-CN" altLang="zh-CN" sz="2000" dirty="0"/>
              <a:t>函数使用</a:t>
            </a:r>
            <a:r>
              <a:rPr lang="en-US" altLang="zh-CN" sz="2000" dirty="0"/>
              <a:t>return</a:t>
            </a:r>
            <a:r>
              <a:rPr lang="zh-CN" altLang="zh-CN" sz="2000" dirty="0"/>
              <a:t>返回值，也可以将</a:t>
            </a:r>
            <a:r>
              <a:rPr lang="en-US" altLang="zh-CN" sz="2000" dirty="0"/>
              <a:t>Lambda </a:t>
            </a:r>
            <a:r>
              <a:rPr lang="zh-CN" altLang="zh-CN" sz="2000" dirty="0"/>
              <a:t>表达式作为函数的返回值。</a:t>
            </a:r>
            <a:endParaRPr lang="en-US" altLang="zh-CN" sz="2000" dirty="0"/>
          </a:p>
          <a:p>
            <a:pPr marL="0" lvl="0" indent="0">
              <a:buNone/>
            </a:pPr>
            <a:r>
              <a:rPr lang="zh-CN" altLang="zh-CN" sz="2000" dirty="0"/>
              <a:t>最后需要补充一点：</a:t>
            </a:r>
            <a:r>
              <a:rPr lang="en-US" altLang="zh-CN" sz="2000" dirty="0"/>
              <a:t>Python</a:t>
            </a:r>
            <a:r>
              <a:rPr lang="zh-CN" altLang="zh-CN" sz="2000" dirty="0"/>
              <a:t>中函数是可以返回多个值的，如果返回多个值，会将多个值放在一个元组或者其他类型的集合中来返回。</a:t>
            </a:r>
            <a:endParaRPr lang="zh-CN" altLang="zh-CN" sz="2000" dirty="0"/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6.1.3  lambda</a:t>
            </a:r>
            <a:r>
              <a:rPr lang="zh-CN" altLang="en-US" dirty="0"/>
              <a:t>表达式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702175" y="3760788"/>
            <a:ext cx="3578225" cy="1035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f(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x,y,z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x+y+z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(f(1,2,3))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439738" y="1563688"/>
            <a:ext cx="852487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zh-CN" sz="2000" dirty="0"/>
              <a:t>函数使用</a:t>
            </a:r>
            <a:r>
              <a:rPr lang="en-US" altLang="zh-CN" sz="2000" dirty="0"/>
              <a:t>return</a:t>
            </a:r>
            <a:r>
              <a:rPr lang="zh-CN" altLang="zh-CN" sz="2000" dirty="0"/>
              <a:t>返回值，也可以将</a:t>
            </a:r>
            <a:r>
              <a:rPr lang="en-US" altLang="zh-CN" sz="2000" dirty="0"/>
              <a:t>Lambda </a:t>
            </a:r>
            <a:r>
              <a:rPr lang="zh-CN" altLang="zh-CN" sz="2000" dirty="0"/>
              <a:t>表达式作为函数的返回值。</a:t>
            </a:r>
            <a:endParaRPr lang="en-US" altLang="zh-CN" sz="2000" dirty="0"/>
          </a:p>
          <a:p>
            <a:pPr marL="0" lvl="0" indent="0">
              <a:buNone/>
            </a:pPr>
            <a:r>
              <a:rPr lang="zh-CN" altLang="zh-CN" sz="2000" dirty="0"/>
              <a:t>最后需要补充一点：</a:t>
            </a:r>
            <a:r>
              <a:rPr lang="en-US" altLang="zh-CN" sz="2000" dirty="0"/>
              <a:t>Python</a:t>
            </a:r>
            <a:r>
              <a:rPr lang="zh-CN" altLang="zh-CN" sz="2000" dirty="0"/>
              <a:t>中函数是可以返回多个值的，如果返回多个值，会将多个值放在一个元组或者其他类型的集合中来返回。</a:t>
            </a:r>
            <a:endParaRPr lang="zh-CN" altLang="zh-CN" sz="2000" dirty="0"/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6.1.4  </a:t>
            </a:r>
            <a:r>
              <a:rPr lang="zh-CN" altLang="en-US" dirty="0"/>
              <a:t>函数的返回值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835150" y="2874963"/>
            <a:ext cx="5351463" cy="3028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demo(s):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result = [0,0]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for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s: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if 'a'&lt;=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&lt;='z':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result[1] += 1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elif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'A'&lt;=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&lt;='Z':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result[0] += 1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 result		#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返回列表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print(demo('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aaaabbbbC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'))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"/>
          <p:cNvSpPr txBox="1"/>
          <p:nvPr/>
        </p:nvSpPr>
        <p:spPr>
          <a:xfrm>
            <a:off x="439738" y="1563688"/>
            <a:ext cx="852487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en-US" altLang="zh-CN" sz="2000" b="1" dirty="0"/>
              <a:t>4.2.1  </a:t>
            </a:r>
            <a:r>
              <a:rPr lang="zh-CN" altLang="zh-CN" sz="2000" b="1" dirty="0"/>
              <a:t>函数形参和实参的区别</a:t>
            </a:r>
            <a:endParaRPr lang="zh-CN" altLang="zh-CN" sz="2000" b="1" dirty="0"/>
          </a:p>
          <a:p>
            <a:pPr marL="0" lvl="0" indent="0">
              <a:buNone/>
            </a:pPr>
            <a:r>
              <a:rPr lang="zh-CN" altLang="en-US" sz="2000" dirty="0"/>
              <a:t>形参全称是形式参数，在用</a:t>
            </a:r>
            <a:r>
              <a:rPr lang="en-US" altLang="zh-CN" sz="2000" dirty="0"/>
              <a:t>def</a:t>
            </a:r>
            <a:r>
              <a:rPr lang="zh-CN" altLang="en-US" sz="2000" dirty="0"/>
              <a:t>关键字定义函数时函数名后面括号里的变量称作为形式参数。实参全称为实际参数，在调用函数时提供的值或者变量称作为实际参数。例如：</a:t>
            </a:r>
            <a:endParaRPr lang="zh-CN" altLang="en-US" sz="2000" dirty="0"/>
          </a:p>
          <a:p>
            <a:pPr marL="0" lvl="0" indent="0">
              <a:buNone/>
            </a:pPr>
            <a:r>
              <a:rPr lang="en-US" altLang="zh-CN" sz="2000" dirty="0"/>
              <a:t>#</a:t>
            </a:r>
            <a:r>
              <a:rPr lang="zh-CN" altLang="en-US" sz="2000" dirty="0"/>
              <a:t>这里的</a:t>
            </a:r>
            <a:r>
              <a:rPr lang="en-US" altLang="zh-CN" sz="2000" dirty="0"/>
              <a:t>a</a:t>
            </a:r>
            <a:r>
              <a:rPr lang="zh-CN" altLang="en-US" sz="2000" dirty="0"/>
              <a:t>和</a:t>
            </a:r>
            <a:r>
              <a:rPr lang="en-US" altLang="zh-CN" sz="2000" dirty="0"/>
              <a:t>b</a:t>
            </a:r>
            <a:r>
              <a:rPr lang="zh-CN" altLang="en-US" sz="2000" dirty="0"/>
              <a:t>就是形参</a:t>
            </a:r>
            <a:endParaRPr lang="zh-CN" altLang="en-US" sz="2000" dirty="0"/>
          </a:p>
          <a:p>
            <a:pPr marL="0" lvl="0" indent="0">
              <a:buNone/>
            </a:pPr>
            <a:r>
              <a:rPr lang="en-US" altLang="zh-CN" sz="2000" dirty="0"/>
              <a:t>def add(a,b):</a:t>
            </a:r>
            <a:endParaRPr lang="en-US" altLang="zh-CN" sz="2000" dirty="0"/>
          </a:p>
          <a:p>
            <a:pPr marL="0" lvl="0" indent="0">
              <a:buNone/>
            </a:pPr>
            <a:r>
              <a:rPr lang="en-US" altLang="zh-CN" sz="2000" dirty="0"/>
              <a:t>    return a+b</a:t>
            </a:r>
            <a:endParaRPr lang="en-US" altLang="zh-CN" sz="2000" dirty="0"/>
          </a:p>
          <a:p>
            <a:pPr marL="0" lvl="0" indent="0">
              <a:buNone/>
            </a:pPr>
            <a:r>
              <a:rPr lang="en-US" altLang="zh-CN" sz="2000" dirty="0"/>
              <a:t>#</a:t>
            </a:r>
            <a:r>
              <a:rPr lang="zh-CN" altLang="en-US" sz="2000" dirty="0"/>
              <a:t>下面是调用函数</a:t>
            </a:r>
            <a:endParaRPr lang="zh-CN" altLang="en-US" sz="2000" dirty="0"/>
          </a:p>
          <a:p>
            <a:pPr marL="0" lvl="0" indent="0">
              <a:buNone/>
            </a:pPr>
            <a:r>
              <a:rPr lang="en-US" altLang="zh-CN" sz="2000" dirty="0"/>
              <a:t>add(1,2) 			#</a:t>
            </a:r>
            <a:r>
              <a:rPr lang="zh-CN" altLang="en-US" sz="2000" dirty="0"/>
              <a:t>这里的</a:t>
            </a:r>
            <a:r>
              <a:rPr lang="en-US" altLang="zh-CN" sz="2000" dirty="0"/>
              <a:t>1</a:t>
            </a:r>
            <a:r>
              <a:rPr lang="zh-CN" altLang="en-US" sz="2000" dirty="0"/>
              <a:t>和</a:t>
            </a:r>
            <a:r>
              <a:rPr lang="en-US" altLang="zh-CN" sz="2000" dirty="0"/>
              <a:t>2</a:t>
            </a:r>
            <a:r>
              <a:rPr lang="zh-CN" altLang="en-US" sz="2000" dirty="0"/>
              <a:t>是实参</a:t>
            </a:r>
            <a:endParaRPr lang="zh-CN" altLang="en-US" sz="2000" dirty="0"/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  </a:t>
            </a:r>
            <a:r>
              <a:rPr lang="zh-CN" altLang="en-US" dirty="0"/>
              <a:t>函数参数</a:t>
            </a:r>
            <a:endParaRPr lang="zh-CN" altLang="en-US" dirty="0"/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1"/>
          <p:cNvSpPr txBox="1"/>
          <p:nvPr/>
        </p:nvSpPr>
        <p:spPr>
          <a:xfrm>
            <a:off x="395288" y="1628775"/>
            <a:ext cx="85248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zh-CN" dirty="0"/>
              <a:t>在</a:t>
            </a:r>
            <a:r>
              <a:rPr lang="en-US" altLang="zh-CN" dirty="0"/>
              <a:t>Python</a:t>
            </a:r>
            <a:r>
              <a:rPr lang="zh-CN" altLang="zh-CN" dirty="0"/>
              <a:t>中参数传递采用的是</a:t>
            </a:r>
            <a:r>
              <a:rPr lang="zh-CN" altLang="zh-CN" dirty="0">
                <a:solidFill>
                  <a:srgbClr val="FF0000"/>
                </a:solidFill>
              </a:rPr>
              <a:t>值传递</a:t>
            </a:r>
            <a:r>
              <a:rPr lang="zh-CN" altLang="zh-CN" dirty="0"/>
              <a:t>，这个和</a:t>
            </a:r>
            <a:r>
              <a:rPr lang="en-US" altLang="zh-CN" dirty="0"/>
              <a:t>C</a:t>
            </a:r>
            <a:r>
              <a:rPr lang="zh-CN" altLang="zh-CN" dirty="0"/>
              <a:t>语言有点类似。对于绝大多数情况下，在函数内部直接修改形参的值不会影响实参。</a:t>
            </a:r>
            <a:endParaRPr lang="zh-CN" altLang="zh-CN" b="1" dirty="0"/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6.2.2  </a:t>
            </a:r>
            <a:r>
              <a:rPr lang="zh-CN" altLang="en-US" dirty="0"/>
              <a:t>参数的传递</a:t>
            </a:r>
            <a:endParaRPr lang="zh-CN" altLang="en-US" dirty="0"/>
          </a:p>
        </p:txBody>
      </p:sp>
      <p:sp>
        <p:nvSpPr>
          <p:cNvPr id="8197" name="矩形 1"/>
          <p:cNvSpPr>
            <a:spLocks noChangeArrowheads="1"/>
          </p:cNvSpPr>
          <p:nvPr/>
        </p:nvSpPr>
        <p:spPr bwMode="auto">
          <a:xfrm>
            <a:off x="1692275" y="3133725"/>
            <a:ext cx="4572000" cy="20304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addOne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(a):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a += 1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print(a)		#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 = 3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addOne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(a)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print(a)	                                 #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输出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 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250825" y="1643063"/>
            <a:ext cx="87487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000" dirty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5pPr>
          </a:lstStyle>
          <a:p>
            <a:pPr marL="0" lvl="0" indent="0">
              <a:buNone/>
            </a:pPr>
            <a:r>
              <a:rPr lang="zh-CN" altLang="zh-CN" dirty="0"/>
              <a:t>在有些情况下，可以通过特殊的方式在函数内部修改实参的值。</a:t>
            </a:r>
            <a:endParaRPr lang="zh-CN" altLang="zh-CN" b="1" dirty="0"/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6.2.2  </a:t>
            </a:r>
            <a:r>
              <a:rPr lang="zh-CN" altLang="en-US" dirty="0"/>
              <a:t>参数的传递</a:t>
            </a:r>
            <a:endParaRPr lang="zh-CN" altLang="en-US" dirty="0"/>
          </a:p>
        </p:txBody>
      </p:sp>
      <p:sp>
        <p:nvSpPr>
          <p:cNvPr id="8197" name="矩形 1"/>
          <p:cNvSpPr>
            <a:spLocks noChangeArrowheads="1"/>
          </p:cNvSpPr>
          <p:nvPr/>
        </p:nvSpPr>
        <p:spPr bwMode="auto">
          <a:xfrm>
            <a:off x="688975" y="2103438"/>
            <a:ext cx="4572000" cy="46910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modify1(</a:t>
            </a: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m,K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m=2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K=[4,5,6]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     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modify2(</a:t>
            </a:r>
            <a:r>
              <a:rPr kumimoji="0" lang="en-US" altLang="zh-CN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m,K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):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m=2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K[0]=0       #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同时修改了实参的内容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return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#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主程序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n=100</a:t>
            </a:r>
            <a:endParaRPr kumimoji="0" lang="pt-BR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L=[1,2,3]</a:t>
            </a:r>
            <a:endParaRPr kumimoji="0" lang="pt-BR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modify1(n,L)</a:t>
            </a:r>
            <a:endParaRPr kumimoji="0" lang="pt-BR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print (n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L)</a:t>
            </a:r>
            <a:endParaRPr kumimoji="0" lang="pt-BR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pt-BR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modify2(n,L)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8" y="4652963"/>
            <a:ext cx="5486400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6.2.3  </a:t>
            </a:r>
            <a:r>
              <a:rPr lang="zh-CN" altLang="en-US" dirty="0"/>
              <a:t>函数参数的类型</a:t>
            </a:r>
            <a:endParaRPr lang="zh-CN" altLang="en-US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中函数参数定义和传递的方式相比而言就灵活多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．默认值参数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在于它能够给函数参数提供默认值。</a:t>
            </a:r>
            <a:endParaRPr kumimoji="0" lang="zh-CN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3213100"/>
            <a:ext cx="5688013" cy="236378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def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display(a='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hello',b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=‘red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'):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print (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a+b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#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主程序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display(b='world')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display(a=‘china')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display('world')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4637</Words>
  <Application>WPS 演示</Application>
  <PresentationFormat/>
  <Paragraphs>308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344</cp:revision>
  <dcterms:created xsi:type="dcterms:W3CDTF">2009-07-03T03:26:40Z</dcterms:created>
  <dcterms:modified xsi:type="dcterms:W3CDTF">2022-07-12T12:29:19Z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ICV">
    <vt:lpwstr>B63E6DAA67524FCE8952D0C23DF57375</vt:lpwstr>
  </property>
  <property fmtid="{D5CDD505-2E9C-101B-9397-08002B2CF9AE}" pid="7" name="KSOProductBuildVer">
    <vt:lpwstr>2052-11.1.0.11830</vt:lpwstr>
  </property>
</Properties>
</file>