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Lst>
  <p:notesMasterIdLst>
    <p:notesMasterId r:id="rId55"/>
  </p:notesMasterIdLst>
  <p:handoutMasterIdLst>
    <p:handoutMasterId r:id="rId56"/>
  </p:handoutMasterIdLst>
  <p:sldIdLst>
    <p:sldId id="496" r:id="rId3"/>
    <p:sldId id="534" r:id="rId4"/>
    <p:sldId id="626" r:id="rId5"/>
    <p:sldId id="573" r:id="rId6"/>
    <p:sldId id="574" r:id="rId7"/>
    <p:sldId id="576" r:id="rId8"/>
    <p:sldId id="577" r:id="rId9"/>
    <p:sldId id="572" r:id="rId10"/>
    <p:sldId id="580" r:id="rId11"/>
    <p:sldId id="579" r:id="rId12"/>
    <p:sldId id="583" r:id="rId13"/>
    <p:sldId id="582" r:id="rId14"/>
    <p:sldId id="584" r:id="rId15"/>
    <p:sldId id="585" r:id="rId16"/>
    <p:sldId id="586" r:id="rId17"/>
    <p:sldId id="625" r:id="rId18"/>
    <p:sldId id="347" r:id="rId19"/>
    <p:sldId id="453" r:id="rId20"/>
    <p:sldId id="479" r:id="rId21"/>
    <p:sldId id="454" r:id="rId22"/>
    <p:sldId id="497" r:id="rId23"/>
    <p:sldId id="455" r:id="rId24"/>
    <p:sldId id="456" r:id="rId25"/>
    <p:sldId id="480" r:id="rId26"/>
    <p:sldId id="489" r:id="rId27"/>
    <p:sldId id="481" r:id="rId28"/>
    <p:sldId id="482" r:id="rId29"/>
    <p:sldId id="483" r:id="rId30"/>
    <p:sldId id="485" r:id="rId31"/>
    <p:sldId id="490" r:id="rId32"/>
    <p:sldId id="460" r:id="rId33"/>
    <p:sldId id="461" r:id="rId34"/>
    <p:sldId id="462" r:id="rId35"/>
    <p:sldId id="463" r:id="rId36"/>
    <p:sldId id="487" r:id="rId37"/>
    <p:sldId id="465" r:id="rId38"/>
    <p:sldId id="628" r:id="rId39"/>
    <p:sldId id="467" r:id="rId40"/>
    <p:sldId id="468" r:id="rId41"/>
    <p:sldId id="488" r:id="rId42"/>
    <p:sldId id="469" r:id="rId43"/>
    <p:sldId id="470" r:id="rId44"/>
    <p:sldId id="472" r:id="rId45"/>
    <p:sldId id="474" r:id="rId46"/>
    <p:sldId id="491" r:id="rId47"/>
    <p:sldId id="493" r:id="rId48"/>
    <p:sldId id="492" r:id="rId49"/>
    <p:sldId id="494" r:id="rId50"/>
    <p:sldId id="495" r:id="rId51"/>
    <p:sldId id="476" r:id="rId52"/>
    <p:sldId id="475" r:id="rId53"/>
    <p:sldId id="477" r:id="rId54"/>
  </p:sldIdLst>
  <p:sldSz cx="9144000" cy="6858000" type="screen4x3"/>
  <p:notesSz cx="6858000" cy="9144000"/>
  <p:custDataLst>
    <p:tags r:id="rId60"/>
  </p:custDataLst>
  <p:defaultTextStyle>
    <a:defPPr>
      <a:defRPr lang="en-US"/>
    </a:defPPr>
    <a:lvl1pPr algn="l" rtl="0" eaLnBrk="0" fontAlgn="base" hangingPunct="0">
      <a:spcBef>
        <a:spcPct val="20000"/>
      </a:spcBef>
      <a:spcAft>
        <a:spcPct val="0"/>
      </a:spcAft>
      <a:buChar char="•"/>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20000"/>
      </a:spcBef>
      <a:spcAft>
        <a:spcPct val="0"/>
      </a:spcAft>
      <a:buChar char="•"/>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20000"/>
      </a:spcBef>
      <a:spcAft>
        <a:spcPct val="0"/>
      </a:spcAft>
      <a:buChar char="•"/>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20000"/>
      </a:spcBef>
      <a:spcAft>
        <a:spcPct val="0"/>
      </a:spcAft>
      <a:buChar char="•"/>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20000"/>
      </a:spcBef>
      <a:spcAft>
        <a:spcPct val="0"/>
      </a:spcAft>
      <a:buChar char="•"/>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12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12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12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0066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719" autoAdjust="0"/>
    <p:restoredTop sz="95976" autoAdjust="0"/>
  </p:normalViewPr>
  <p:slideViewPr>
    <p:cSldViewPr>
      <p:cViewPr varScale="1">
        <p:scale>
          <a:sx n="63" d="100"/>
          <a:sy n="63" d="100"/>
        </p:scale>
        <p:origin x="67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408"/>
    </p:cViewPr>
  </p:sorterViewPr>
  <p:notesViewPr>
    <p:cSldViewPr>
      <p:cViewPr varScale="1">
        <p:scale>
          <a:sx n="56" d="100"/>
          <a:sy n="56" d="100"/>
        </p:scale>
        <p:origin x="-115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gs" Target="tags/tag1.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notesMaster" Target="notesMasters/notesMaster1.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spcBef>
                <a:spcPct val="0"/>
              </a:spcBef>
              <a:buFontTx/>
              <a:buNone/>
              <a:defRPr sz="1200">
                <a:ea typeface="+mn-ea"/>
              </a:defRPr>
            </a:lvl1pPr>
          </a:lstStyle>
          <a:p>
            <a:pPr>
              <a:defRPr/>
            </a:pPr>
            <a:endParaRPr lang="zh-CN" altLang="en-US"/>
          </a:p>
        </p:txBody>
      </p:sp>
      <p:sp>
        <p:nvSpPr>
          <p:cNvPr id="49155"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a:spcBef>
                <a:spcPct val="0"/>
              </a:spcBef>
              <a:buFontTx/>
              <a:buNone/>
              <a:defRPr sz="1200">
                <a:ea typeface="+mn-ea"/>
              </a:defRPr>
            </a:lvl1pPr>
          </a:lstStyle>
          <a:p>
            <a:pPr>
              <a:defRPr/>
            </a:pPr>
            <a:endParaRPr lang="en-US" altLang="zh-CN"/>
          </a:p>
        </p:txBody>
      </p:sp>
      <p:sp>
        <p:nvSpPr>
          <p:cNvPr id="49156"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a:spcBef>
                <a:spcPct val="0"/>
              </a:spcBef>
              <a:buFontTx/>
              <a:buNone/>
              <a:defRPr sz="1200">
                <a:ea typeface="+mn-ea"/>
              </a:defRPr>
            </a:lvl1pPr>
          </a:lstStyle>
          <a:p>
            <a:pPr>
              <a:defRPr/>
            </a:pPr>
            <a:endParaRPr lang="en-US" altLang="zh-CN"/>
          </a:p>
        </p:txBody>
      </p:sp>
      <p:sp>
        <p:nvSpPr>
          <p:cNvPr id="49157"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a:spcBef>
                <a:spcPct val="0"/>
              </a:spcBef>
              <a:buFontTx/>
              <a:buNone/>
              <a:defRPr sz="1200">
                <a:ea typeface="+mn-ea"/>
              </a:defRPr>
            </a:lvl1pPr>
          </a:lstStyle>
          <a:p>
            <a:pPr>
              <a:defRPr/>
            </a:pPr>
            <a:fld id="{3BB3E783-3E24-41B2-89CA-40AF1A9D4258}"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spcBef>
                <a:spcPct val="0"/>
              </a:spcBef>
              <a:buFontTx/>
              <a:buNone/>
              <a:defRPr sz="1200">
                <a:ea typeface="+mn-ea"/>
              </a:defRPr>
            </a:lvl1pPr>
          </a:lstStyle>
          <a:p>
            <a:pPr>
              <a:defRPr/>
            </a:pPr>
            <a:endParaRPr lang="zh-CN" altLang="en-US"/>
          </a:p>
        </p:txBody>
      </p:sp>
      <p:sp>
        <p:nvSpPr>
          <p:cNvPr id="4505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a:spcBef>
                <a:spcPct val="0"/>
              </a:spcBef>
              <a:buFontTx/>
              <a:buNone/>
              <a:defRPr sz="1200">
                <a:ea typeface="+mn-ea"/>
              </a:defRPr>
            </a:lvl1pPr>
          </a:lstStyle>
          <a:p>
            <a:pPr>
              <a:defRPr/>
            </a:pPr>
            <a:endParaRPr lang="en-US" altLang="zh-CN"/>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4506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a:spcBef>
                <a:spcPct val="0"/>
              </a:spcBef>
              <a:buFontTx/>
              <a:buNone/>
              <a:defRPr sz="1200">
                <a:ea typeface="+mn-ea"/>
              </a:defRPr>
            </a:lvl1pPr>
          </a:lstStyle>
          <a:p>
            <a:pPr>
              <a:defRPr/>
            </a:pPr>
            <a:endParaRPr lang="en-US" altLang="zh-CN"/>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a:spcBef>
                <a:spcPct val="0"/>
              </a:spcBef>
              <a:buFontTx/>
              <a:buNone/>
              <a:defRPr sz="1200">
                <a:ea typeface="+mn-ea"/>
              </a:defRPr>
            </a:lvl1pPr>
          </a:lstStyle>
          <a:p>
            <a:pPr>
              <a:defRPr/>
            </a:pPr>
            <a:fld id="{5EBDB54F-B63E-430D-BD2F-C038C32A6406}"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89442" name="Rectangle 2"/>
          <p:cNvSpPr>
            <a:spLocks noGrp="1" noChangeArrowheads="1"/>
          </p:cNvSpPr>
          <p:nvPr>
            <p:ph type="ctrTitle"/>
          </p:nvPr>
        </p:nvSpPr>
        <p:spPr>
          <a:xfrm>
            <a:off x="685800" y="2130425"/>
            <a:ext cx="7772400" cy="1470025"/>
          </a:xfrm>
        </p:spPr>
        <p:txBody>
          <a:bodyPr/>
          <a:lstStyle>
            <a:lvl1pPr algn="ctr">
              <a:defRPr/>
            </a:lvl1pPr>
          </a:lstStyle>
          <a:p>
            <a:pPr lvl="0"/>
            <a:r>
              <a:rPr lang="zh-CN" altLang="en-US" noProof="0"/>
              <a:t>单击此处编辑母版标题样式</a:t>
            </a:r>
            <a:endParaRPr lang="zh-CN" altLang="en-US" noProof="0"/>
          </a:p>
        </p:txBody>
      </p:sp>
      <p:sp>
        <p:nvSpPr>
          <p:cNvPr id="189443" name="Rectangle 3"/>
          <p:cNvSpPr>
            <a:spLocks noGrp="1" noChangeArrowheads="1"/>
          </p:cNvSpPr>
          <p:nvPr>
            <p:ph type="subTitle" idx="1"/>
          </p:nvPr>
        </p:nvSpPr>
        <p:spPr>
          <a:xfrm>
            <a:off x="1371600" y="3886200"/>
            <a:ext cx="6400800" cy="1752600"/>
          </a:xfrm>
        </p:spPr>
        <p:txBody>
          <a:bodyPr/>
          <a:lstStyle>
            <a:lvl1pPr marL="0" indent="0" algn="ctr">
              <a:buFontTx/>
              <a:buNone/>
              <a:defRPr sz="2800">
                <a:ea typeface="楷体_GB2312" pitchFamily="49" charset="-122"/>
              </a:defRPr>
            </a:lvl1pPr>
          </a:lstStyle>
          <a:p>
            <a:pPr lvl="0"/>
            <a:r>
              <a:rPr lang="zh-CN" altLang="en-US" noProof="0"/>
              <a:t>单击此处编辑母版副标题样式</a:t>
            </a:r>
            <a:endParaRPr lang="zh-CN" altLang="en-US" noProof="0"/>
          </a:p>
        </p:txBody>
      </p:sp>
      <p:sp>
        <p:nvSpPr>
          <p:cNvPr id="4" name="Rectangle 4"/>
          <p:cNvSpPr>
            <a:spLocks noGrp="1" noChangeArrowheads="1"/>
          </p:cNvSpPr>
          <p:nvPr>
            <p:ph type="sldNum" sz="quarter" idx="10"/>
          </p:nvPr>
        </p:nvSpPr>
        <p:spPr/>
        <p:txBody>
          <a:bodyPr/>
          <a:lstStyle>
            <a:lvl1pPr>
              <a:defRPr/>
            </a:lvl1pPr>
          </a:lstStyle>
          <a:p>
            <a:pPr>
              <a:defRPr/>
            </a:pPr>
            <a:fld id="{A3C5293C-C757-4F26-92FE-41DA2B5F1638}" type="slidenum">
              <a:rPr lang="zh-CN" altLang="en-US"/>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sldNum" sz="quarter" idx="10"/>
          </p:nvPr>
        </p:nvSpPr>
        <p:spPr/>
        <p:txBody>
          <a:bodyPr/>
          <a:lstStyle>
            <a:lvl1pPr>
              <a:defRPr/>
            </a:lvl1pPr>
          </a:lstStyle>
          <a:p>
            <a:pPr>
              <a:defRPr/>
            </a:pPr>
            <a:fld id="{EED05F7D-E22E-4123-8804-1D6D6D6E1745}" type="slidenum">
              <a:rPr lang="zh-CN" altLang="en-US"/>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3663" y="609600"/>
            <a:ext cx="2014537" cy="54864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395288" y="609600"/>
            <a:ext cx="5895975" cy="54864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sldNum" sz="quarter" idx="10"/>
          </p:nvPr>
        </p:nvSpPr>
        <p:spPr/>
        <p:txBody>
          <a:bodyPr/>
          <a:lstStyle>
            <a:lvl1pPr>
              <a:defRPr/>
            </a:lvl1pPr>
          </a:lstStyle>
          <a:p>
            <a:pPr>
              <a:defRPr/>
            </a:pPr>
            <a:fld id="{54F73505-8C96-491F-971F-140A01A158EF}" type="slidenum">
              <a:rPr lang="zh-CN" altLang="en-US"/>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sz="2400">
                <a:latin typeface="华文楷体" panose="02010600040101010101" pitchFamily="2" charset="-122"/>
                <a:ea typeface="华文楷体" panose="02010600040101010101" pitchFamily="2" charset="-122"/>
              </a:defRPr>
            </a:lvl1pPr>
            <a:lvl2pPr>
              <a:defRPr sz="2000"/>
            </a:lvl2pPr>
            <a:lvl3pPr>
              <a:defRPr lang="zh-CN" altLang="en-US" sz="2000" dirty="0" smtClean="0">
                <a:solidFill>
                  <a:schemeClr val="tx1"/>
                </a:solidFill>
                <a:latin typeface="+mn-lt"/>
                <a:ea typeface="隶书" panose="02010509060101010101" pitchFamily="49" charset="-122"/>
              </a:defRPr>
            </a:lvl3pPr>
            <a:lvl4pPr>
              <a:defRPr lang="zh-CN" altLang="en-US" sz="2000" dirty="0" smtClean="0">
                <a:solidFill>
                  <a:schemeClr val="tx1"/>
                </a:solidFill>
                <a:latin typeface="+mn-lt"/>
                <a:ea typeface="隶书" panose="02010509060101010101" pitchFamily="49" charset="-122"/>
              </a:defRPr>
            </a:lvl4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4"/>
          <p:cNvSpPr>
            <a:spLocks noGrp="1" noChangeArrowheads="1"/>
          </p:cNvSpPr>
          <p:nvPr>
            <p:ph type="sldNum" sz="quarter" idx="10"/>
          </p:nvPr>
        </p:nvSpPr>
        <p:spPr/>
        <p:txBody>
          <a:bodyPr/>
          <a:lstStyle>
            <a:lvl1pPr>
              <a:defRPr/>
            </a:lvl1pPr>
          </a:lstStyle>
          <a:p>
            <a:pPr>
              <a:defRPr/>
            </a:pPr>
            <a:fld id="{B08EB7DE-DEEE-4EE1-9825-3513CBAB9AE3}" type="slidenum">
              <a:rPr lang="zh-CN" altLang="en-US"/>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sldNum" sz="quarter" idx="10"/>
          </p:nvPr>
        </p:nvSpPr>
        <p:spPr/>
        <p:txBody>
          <a:bodyPr/>
          <a:lstStyle>
            <a:lvl1pPr>
              <a:defRPr/>
            </a:lvl1pPr>
          </a:lstStyle>
          <a:p>
            <a:pPr>
              <a:defRPr/>
            </a:pPr>
            <a:fld id="{3BB94119-EE5A-46D4-B949-15C9896904D4}" type="slidenum">
              <a:rPr lang="zh-CN" altLang="en-US"/>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95288" y="1628775"/>
            <a:ext cx="3954462"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502150" y="1628775"/>
            <a:ext cx="3956050" cy="4467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sldNum" sz="quarter" idx="10"/>
          </p:nvPr>
        </p:nvSpPr>
        <p:spPr/>
        <p:txBody>
          <a:bodyPr/>
          <a:lstStyle>
            <a:lvl1pPr>
              <a:defRPr/>
            </a:lvl1pPr>
          </a:lstStyle>
          <a:p>
            <a:pPr>
              <a:defRPr/>
            </a:pPr>
            <a:fld id="{74E03D65-4B2F-41A5-9314-799BCCD20BC7}" type="slidenum">
              <a:rPr lang="zh-CN" altLang="en-US"/>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sldNum" sz="quarter" idx="10"/>
          </p:nvPr>
        </p:nvSpPr>
        <p:spPr/>
        <p:txBody>
          <a:bodyPr/>
          <a:lstStyle>
            <a:lvl1pPr>
              <a:defRPr/>
            </a:lvl1pPr>
          </a:lstStyle>
          <a:p>
            <a:pPr>
              <a:defRPr/>
            </a:pPr>
            <a:fld id="{0636EE7E-9A45-48F2-977D-96E62114AE8B}" type="slidenum">
              <a:rPr lang="zh-CN" altLang="en-US"/>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sldNum" sz="quarter" idx="10"/>
          </p:nvPr>
        </p:nvSpPr>
        <p:spPr/>
        <p:txBody>
          <a:bodyPr/>
          <a:lstStyle>
            <a:lvl1pPr>
              <a:defRPr/>
            </a:lvl1pPr>
          </a:lstStyle>
          <a:p>
            <a:pPr>
              <a:defRPr/>
            </a:pPr>
            <a:fld id="{0E4865E9-C885-4B1B-B544-9F4453298855}" type="slidenum">
              <a:rPr lang="zh-CN" altLang="en-US"/>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p:txBody>
          <a:bodyPr/>
          <a:lstStyle>
            <a:lvl1pPr>
              <a:defRPr/>
            </a:lvl1pPr>
          </a:lstStyle>
          <a:p>
            <a:pPr>
              <a:defRPr/>
            </a:pPr>
            <a:fld id="{1F83D37D-C3E1-4E7D-A7AC-BF9CD171F807}" type="slidenum">
              <a:rPr lang="zh-CN" altLang="en-US"/>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sldNum" sz="quarter" idx="10"/>
          </p:nvPr>
        </p:nvSpPr>
        <p:spPr/>
        <p:txBody>
          <a:bodyPr/>
          <a:lstStyle>
            <a:lvl1pPr>
              <a:defRPr/>
            </a:lvl1pPr>
          </a:lstStyle>
          <a:p>
            <a:pPr>
              <a:defRPr/>
            </a:pPr>
            <a:fld id="{5F962BF4-7FA7-4CA1-A1BE-792342516FED}" type="slidenum">
              <a:rPr lang="zh-CN" altLang="en-US"/>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sldNum" sz="quarter" idx="10"/>
          </p:nvPr>
        </p:nvSpPr>
        <p:spPr/>
        <p:txBody>
          <a:bodyPr/>
          <a:lstStyle>
            <a:lvl1pPr>
              <a:defRPr/>
            </a:lvl1pPr>
          </a:lstStyle>
          <a:p>
            <a:pPr>
              <a:defRPr/>
            </a:pPr>
            <a:fld id="{426AB02C-C883-4FCA-8725-4DB788BF5B30}" type="slidenum">
              <a:rPr lang="zh-CN" altLang="en-US"/>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19250" y="609600"/>
            <a:ext cx="683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395288" y="1557338"/>
            <a:ext cx="8062912"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88420" name="Rectangle 4"/>
          <p:cNvSpPr>
            <a:spLocks noGrp="1" noChangeArrowheads="1"/>
          </p:cNvSpPr>
          <p:nvPr>
            <p:ph type="sldNum" sz="quarter" idx="4"/>
          </p:nvPr>
        </p:nvSpPr>
        <p:spPr bwMode="auto">
          <a:xfrm>
            <a:off x="2698750" y="6453188"/>
            <a:ext cx="1081088" cy="268287"/>
          </a:xfrm>
          <a:prstGeom prst="rect">
            <a:avLst/>
          </a:prstGeom>
          <a:noFill/>
          <a:ln>
            <a:noFill/>
          </a:ln>
          <a:effectLst/>
        </p:spPr>
        <p:txBody>
          <a:bodyPr vert="horz" wrap="square" lIns="91440" tIns="45720" rIns="91440" bIns="45720" numCol="1" anchor="t" anchorCtr="0" compatLnSpc="1"/>
          <a:lstStyle>
            <a:lvl1pPr algn="ctr">
              <a:spcBef>
                <a:spcPct val="0"/>
              </a:spcBef>
              <a:buFontTx/>
              <a:buNone/>
              <a:defRPr sz="1400">
                <a:latin typeface="Arial" panose="020B0604020202020204" pitchFamily="34" charset="0"/>
                <a:ea typeface="+mn-ea"/>
              </a:defRPr>
            </a:lvl1pPr>
          </a:lstStyle>
          <a:p>
            <a:pPr>
              <a:defRPr/>
            </a:pPr>
            <a:fld id="{4AD7B877-8485-4CF2-BC29-CF793572370F}"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2" charset="-122"/>
        </a:defRPr>
      </a:lvl2pPr>
      <a:lvl3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2" charset="-122"/>
        </a:defRPr>
      </a:lvl3pPr>
      <a:lvl4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2" charset="-122"/>
        </a:defRPr>
      </a:lvl4pPr>
      <a:lvl5pPr algn="l" rtl="0" eaLnBrk="0" fontAlgn="base" hangingPunct="0">
        <a:spcBef>
          <a:spcPct val="0"/>
        </a:spcBef>
        <a:spcAft>
          <a:spcPct val="0"/>
        </a:spcAft>
        <a:defRPr sz="3600">
          <a:solidFill>
            <a:schemeClr val="tx2"/>
          </a:solidFill>
          <a:latin typeface="Times New Roman" panose="02020603050405020304" pitchFamily="18" charset="0"/>
          <a:ea typeface="黑体" panose="02010609060101010101" pitchFamily="2" charset="-122"/>
        </a:defRPr>
      </a:lvl5pPr>
      <a:lvl6pPr marL="4572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2" charset="-122"/>
        </a:defRPr>
      </a:lvl6pPr>
      <a:lvl7pPr marL="9144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2" charset="-122"/>
        </a:defRPr>
      </a:lvl7pPr>
      <a:lvl8pPr marL="13716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2" charset="-122"/>
        </a:defRPr>
      </a:lvl8pPr>
      <a:lvl9pPr marL="1828800" algn="l" rtl="0" eaLnBrk="0" fontAlgn="base" hangingPunct="0">
        <a:spcBef>
          <a:spcPct val="0"/>
        </a:spcBef>
        <a:spcAft>
          <a:spcPct val="0"/>
        </a:spcAft>
        <a:defRPr sz="4000">
          <a:solidFill>
            <a:schemeClr val="tx2"/>
          </a:solidFill>
          <a:latin typeface="Times New Roman" panose="02020603050405020304" pitchFamily="18" charset="0"/>
          <a:ea typeface="黑体" panose="02010609060101010101" pitchFamily="2" charset="-122"/>
        </a:defRPr>
      </a:lvl9pPr>
    </p:titleStyle>
    <p:bodyStyle>
      <a:lvl1pPr marL="342900" indent="-342900" algn="l" rtl="0" eaLnBrk="0" fontAlgn="base" hangingPunct="0">
        <a:spcBef>
          <a:spcPct val="20000"/>
        </a:spcBef>
        <a:spcAft>
          <a:spcPct val="0"/>
        </a:spcAft>
        <a:buChar char="•"/>
        <a:defRPr sz="2400">
          <a:solidFill>
            <a:schemeClr val="tx1"/>
          </a:solidFill>
          <a:latin typeface="华文楷体" panose="02010600040101010101" pitchFamily="2" charset="-122"/>
          <a:ea typeface="华文楷体" panose="02010600040101010101" pitchFamily="2" charset="-122"/>
          <a:cs typeface="+mn-cs"/>
        </a:defRPr>
      </a:lvl1pPr>
      <a:lvl2pPr marL="742950" indent="-285750" algn="l" rtl="0" eaLnBrk="0" fontAlgn="base" hangingPunct="0">
        <a:spcBef>
          <a:spcPct val="20000"/>
        </a:spcBef>
        <a:spcAft>
          <a:spcPct val="0"/>
        </a:spcAft>
        <a:buChar char="–"/>
        <a:defRPr lang="zh-CN" altLang="en-US" sz="2000" dirty="0">
          <a:solidFill>
            <a:schemeClr val="tx1"/>
          </a:solidFill>
          <a:latin typeface="+mn-lt"/>
          <a:ea typeface="+mn-ea"/>
        </a:defRPr>
      </a:lvl2pPr>
      <a:lvl3pPr marL="1143000" indent="-228600" algn="l" rtl="0" eaLnBrk="0" fontAlgn="base" hangingPunct="0">
        <a:spcBef>
          <a:spcPct val="20000"/>
        </a:spcBef>
        <a:spcAft>
          <a:spcPct val="0"/>
        </a:spcAft>
        <a:buChar char="•"/>
        <a:defRPr lang="zh-CN" altLang="en-US" sz="2000" dirty="0">
          <a:solidFill>
            <a:schemeClr val="tx1"/>
          </a:solidFill>
          <a:latin typeface="+mn-lt"/>
          <a:ea typeface="隶书" panose="02010509060101010101" pitchFamily="49" charset="-122"/>
        </a:defRPr>
      </a:lvl3pPr>
      <a:lvl4pPr marL="1600200" indent="-228600" algn="l" rtl="0" eaLnBrk="0" fontAlgn="base" hangingPunct="0">
        <a:spcBef>
          <a:spcPct val="20000"/>
        </a:spcBef>
        <a:spcAft>
          <a:spcPct val="0"/>
        </a:spcAft>
        <a:buChar char="–"/>
        <a:defRPr lang="zh-CN" altLang="en-US" sz="2000" dirty="0">
          <a:solidFill>
            <a:schemeClr val="tx1"/>
          </a:solidFill>
          <a:latin typeface="+mn-lt"/>
          <a:ea typeface="隶书" panose="02010509060101010101" pitchFamily="49" charset="-122"/>
        </a:defRPr>
      </a:lvl4pPr>
      <a:lvl5pPr marL="20574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5pPr>
      <a:lvl6pPr marL="25146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6pPr>
      <a:lvl7pPr marL="29718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7pPr>
      <a:lvl8pPr marL="34290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8pPr>
      <a:lvl9pPr marL="3886200" indent="-228600" algn="l" rtl="0" eaLnBrk="0" fontAlgn="base" hangingPunct="0">
        <a:spcBef>
          <a:spcPct val="20000"/>
        </a:spcBef>
        <a:spcAft>
          <a:spcPct val="0"/>
        </a:spcAft>
        <a:buChar char="»"/>
        <a:defRPr sz="2000">
          <a:solidFill>
            <a:schemeClr val="tx1"/>
          </a:solidFill>
          <a:latin typeface="+mn-lt"/>
          <a:ea typeface="隶书" panose="02010509060101010101" pitchFamily="49"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hyperlink" Target="https://blog.csdn.net/nmjuzi/article/details/79075736" TargetMode="Externa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a:xfrm>
            <a:off x="141923" y="2314893"/>
            <a:ext cx="8569325" cy="803275"/>
          </a:xfrm>
        </p:spPr>
        <p:txBody>
          <a:bodyPr/>
          <a:lstStyle/>
          <a:p>
            <a:pPr algn="ctr"/>
            <a:r>
              <a:rPr lang="en-US" altLang="zh-CN" b="1" dirty="0"/>
              <a:t>Python</a:t>
            </a:r>
            <a:r>
              <a:rPr lang="zh-CN" altLang="en-US" b="1" dirty="0"/>
              <a:t>基础入门</a:t>
            </a:r>
            <a:endParaRPr lang="zh-CN" altLang="en-US" dirty="0"/>
          </a:p>
        </p:txBody>
      </p:sp>
      <p:sp>
        <p:nvSpPr>
          <p:cNvPr id="3075" name="内容占位符 2"/>
          <p:cNvSpPr>
            <a:spLocks noGrp="1"/>
          </p:cNvSpPr>
          <p:nvPr>
            <p:ph idx="1"/>
          </p:nvPr>
        </p:nvSpPr>
        <p:spPr>
          <a:xfrm>
            <a:off x="395288" y="2924175"/>
            <a:ext cx="8062912" cy="3100388"/>
          </a:xfrm>
        </p:spPr>
        <p:txBody>
          <a:bodyPr/>
          <a:lstStyle/>
          <a:p>
            <a:pPr algn="r"/>
            <a:endParaRPr lang="en-US" altLang="zh-CN" b="1" dirty="0"/>
          </a:p>
          <a:p>
            <a:pPr algn="r"/>
            <a:endParaRPr lang="en-US" altLang="zh-CN" b="1" dirty="0"/>
          </a:p>
          <a:p>
            <a:pPr algn="r"/>
            <a:endParaRPr lang="en-US" altLang="zh-CN" b="1" dirty="0"/>
          </a:p>
        </p:txBody>
      </p:sp>
      <p:sp>
        <p:nvSpPr>
          <p:cNvPr id="2" name="灯片编号占位符 1"/>
          <p:cNvSpPr>
            <a:spLocks noGrp="1"/>
          </p:cNvSpPr>
          <p:nvPr>
            <p:ph type="sldNum" sz="quarter" idx="10"/>
          </p:nvPr>
        </p:nvSpPr>
        <p:spPr/>
        <p:txBody>
          <a:bodyPr/>
          <a:lstStyle/>
          <a:p>
            <a:pPr>
              <a:defRPr/>
            </a:pPr>
            <a:fld id="{3A9E026A-6203-40A6-9931-CD525AB6E3AB}" type="slidenum">
              <a:rPr lang="zh-CN" altLang="en-US" smtClean="0"/>
            </a:fld>
            <a:endParaRPr lang="en-US" altLang="zh-CN"/>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rrowheads="1"/>
          </p:cNvSpPr>
          <p:nvPr>
            <p:ph type="ctrTitle"/>
          </p:nvPr>
        </p:nvSpPr>
        <p:spPr/>
        <p:txBody>
          <a:bodyPr/>
          <a:lstStyle/>
          <a:p>
            <a:r>
              <a:rPr lang="en-US" altLang="zh-CN">
                <a:sym typeface="+mn-ea"/>
              </a:rPr>
              <a:t>3</a:t>
            </a:r>
            <a:r>
              <a:rPr lang="zh-CN" altLang="en-US">
                <a:sym typeface="+mn-ea"/>
              </a:rPr>
              <a:t>、</a:t>
            </a:r>
            <a:r>
              <a:rPr lang="en-US" altLang="zh-CN">
                <a:sym typeface="+mn-ea"/>
              </a:rPr>
              <a:t>python</a:t>
            </a:r>
            <a:r>
              <a:rPr lang="zh-CN" altLang="en-US">
                <a:sym typeface="+mn-ea"/>
              </a:rPr>
              <a:t>可以做什么</a:t>
            </a:r>
            <a:r>
              <a:rPr lang="en-US" altLang="zh-CN">
                <a:sym typeface="+mn-ea"/>
              </a:rPr>
              <a:t>?</a:t>
            </a:r>
            <a:br>
              <a:rPr lang="en-US" altLang="zh-CN">
                <a:sym typeface="+mn-ea"/>
              </a:rPr>
            </a:br>
            <a:endParaRPr lang="zh-CN" altLang="en-US"/>
          </a:p>
        </p:txBody>
      </p:sp>
      <p:sp>
        <p:nvSpPr>
          <p:cNvPr id="3" name="副标题 2"/>
          <p:cNvSpPr>
            <a:spLocks noGrp="1" noChangeArrowheads="1"/>
          </p:cNvSpPr>
          <p:nvPr>
            <p:ph type="subTitle" idx="1"/>
          </p:nvPr>
        </p:nvSpPr>
        <p:spPr/>
        <p:txBody>
          <a:bodyPr/>
          <a:lstStyle/>
          <a:p>
            <a:endParaRPr lang="zh-CN"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605" y="1557655"/>
            <a:ext cx="8238490" cy="4467225"/>
          </a:xfrm>
        </p:spPr>
        <p:txBody>
          <a:bodyPr/>
          <a:lstStyle/>
          <a:p>
            <a:r>
              <a:rPr lang="zh-CN" altLang="en-US"/>
              <a:t>网站：视频网站、购物网站、游戏网站等任何类型的网站</a:t>
            </a:r>
            <a:endParaRPr lang="zh-CN" altLang="en-US"/>
          </a:p>
          <a:p>
            <a:r>
              <a:rPr lang="zh-CN" altLang="en-US"/>
              <a:t>软件：开发一个</a:t>
            </a:r>
            <a:r>
              <a:rPr lang="en-US" altLang="zh-CN"/>
              <a:t>QQ</a:t>
            </a:r>
            <a:r>
              <a:rPr lang="zh-CN" altLang="en-US"/>
              <a:t>、一个浏览器、一个音乐播放器或者一款游戏等等；</a:t>
            </a:r>
            <a:endParaRPr lang="zh-CN" altLang="en-US"/>
          </a:p>
          <a:p>
            <a:r>
              <a:rPr lang="zh-CN" altLang="en-US"/>
              <a:t>爬虫：也叫网络蜘蛛。如果将互联网比喻成一个蜘蛛网，爬虫就是在网络里面爬来爬去的蜘蛛，根据你的需要，帮你搜集网络里面的资料：视频、图片、文字等等。</a:t>
            </a:r>
            <a:endParaRPr lang="zh-CN" altLang="en-US"/>
          </a:p>
          <a:p>
            <a:r>
              <a:rPr lang="zh-CN" altLang="en-US"/>
              <a:t>数据分析</a:t>
            </a:r>
            <a:endParaRPr lang="zh-CN" altLang="en-US"/>
          </a:p>
          <a:p>
            <a:r>
              <a:rPr lang="zh-CN" altLang="en-US"/>
              <a:t>机器学习等</a:t>
            </a:r>
            <a:endParaRPr lang="zh-CN" alt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rrowheads="1"/>
          </p:cNvSpPr>
          <p:nvPr>
            <p:ph type="ctrTitle"/>
          </p:nvPr>
        </p:nvSpPr>
        <p:spPr/>
        <p:txBody>
          <a:bodyPr/>
          <a:lstStyle/>
          <a:p>
            <a:r>
              <a:rPr lang="en-US" altLang="zh-CN">
                <a:sym typeface="+mn-ea"/>
              </a:rPr>
              <a:t>4</a:t>
            </a:r>
            <a:r>
              <a:rPr lang="zh-CN" altLang="en-US">
                <a:sym typeface="+mn-ea"/>
              </a:rPr>
              <a:t>、怎样学习</a:t>
            </a:r>
            <a:r>
              <a:rPr lang="en-US" altLang="zh-CN">
                <a:sym typeface="+mn-ea"/>
              </a:rPr>
              <a:t>python</a:t>
            </a:r>
            <a:r>
              <a:rPr lang="zh-CN" altLang="en-US">
                <a:sym typeface="+mn-ea"/>
              </a:rPr>
              <a:t>？</a:t>
            </a:r>
            <a:br>
              <a:rPr lang="zh-CN" altLang="en-US"/>
            </a:br>
            <a:endParaRPr lang="zh-CN" altLang="en-US"/>
          </a:p>
        </p:txBody>
      </p:sp>
      <p:sp>
        <p:nvSpPr>
          <p:cNvPr id="3" name="副标题 2"/>
          <p:cNvSpPr>
            <a:spLocks noGrp="1" noChangeArrowheads="1"/>
          </p:cNvSpPr>
          <p:nvPr>
            <p:ph type="subTitle" idx="1"/>
          </p:nvPr>
        </p:nvSpPr>
        <p:spPr/>
        <p:txBody>
          <a:bodyPr/>
          <a:lstStyle/>
          <a:p>
            <a:endParaRPr lang="zh-CN" alt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78765" y="1781810"/>
            <a:ext cx="8728075" cy="4243070"/>
          </a:xfrm>
        </p:spPr>
        <p:txBody>
          <a:bodyPr/>
          <a:lstStyle/>
          <a:p>
            <a:r>
              <a:rPr lang="zh-CN" altLang="en-US" sz="3200"/>
              <a:t>制定目标</a:t>
            </a:r>
            <a:r>
              <a:rPr lang="zh-CN" altLang="en-US"/>
              <a:t>：</a:t>
            </a:r>
            <a:endParaRPr lang="zh-CN" altLang="en-US"/>
          </a:p>
          <a:p>
            <a:r>
              <a:rPr lang="zh-CN" altLang="en-US" sz="2800"/>
              <a:t>兴趣是最好的老师，在学习</a:t>
            </a:r>
            <a:r>
              <a:rPr lang="en-US" altLang="zh-CN" sz="2800"/>
              <a:t>python</a:t>
            </a:r>
            <a:r>
              <a:rPr lang="zh-CN" altLang="en-US" sz="2800"/>
              <a:t>前制定一个目标，使用</a:t>
            </a:r>
            <a:r>
              <a:rPr lang="en-US" altLang="zh-CN" sz="2800"/>
              <a:t>python</a:t>
            </a:r>
            <a:r>
              <a:rPr lang="zh-CN" altLang="en-US" sz="2800"/>
              <a:t>做一个软件、开发一个网站等等；</a:t>
            </a:r>
            <a:endParaRPr lang="zh-CN" altLang="en-US" sz="2800"/>
          </a:p>
          <a:p>
            <a:r>
              <a:rPr lang="zh-CN" altLang="en-US" sz="2800"/>
              <a:t>为了找工作</a:t>
            </a:r>
            <a:endParaRPr lang="zh-CN" altLang="en-US" sz="2800"/>
          </a:p>
          <a:p>
            <a:r>
              <a:rPr lang="zh-CN" altLang="en-US" sz="2800"/>
              <a:t>为了考试（最低）</a:t>
            </a:r>
            <a:endParaRPr lang="en-US" altLang="zh-CN" sz="280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6080" y="1919605"/>
            <a:ext cx="8590915" cy="4467225"/>
          </a:xfrm>
        </p:spPr>
        <p:txBody>
          <a:bodyPr/>
          <a:lstStyle/>
          <a:p>
            <a:r>
              <a:rPr lang="zh-CN" altLang="en-US" sz="3200"/>
              <a:t>学习</a:t>
            </a:r>
            <a:r>
              <a:rPr lang="en-US" altLang="zh-CN" sz="3200"/>
              <a:t>python</a:t>
            </a:r>
            <a:r>
              <a:rPr lang="zh-CN" altLang="en-US" sz="3200"/>
              <a:t>的基础语法</a:t>
            </a:r>
            <a:endParaRPr lang="zh-CN" altLang="en-US" sz="3200"/>
          </a:p>
          <a:p>
            <a:r>
              <a:rPr lang="zh-CN" altLang="en-US" sz="3200"/>
              <a:t>多动手敲代码，多思考，培养自己的编程思维</a:t>
            </a:r>
            <a:endParaRPr lang="zh-CN" altLang="en-US" sz="3200"/>
          </a:p>
          <a:p>
            <a:r>
              <a:rPr lang="zh-CN" altLang="en-US" sz="3200"/>
              <a:t>推荐</a:t>
            </a:r>
            <a:r>
              <a:rPr lang="en-US" altLang="zh-CN" sz="3200"/>
              <a:t>python</a:t>
            </a:r>
            <a:r>
              <a:rPr lang="zh-CN" altLang="en-US" sz="3200"/>
              <a:t>的学习资源：中国大学</a:t>
            </a:r>
            <a:r>
              <a:rPr lang="en-US" altLang="zh-CN" sz="3200"/>
              <a:t>MOOC</a:t>
            </a:r>
            <a:r>
              <a:rPr lang="zh-CN" altLang="en-US" sz="3200"/>
              <a:t>网、</a:t>
            </a:r>
            <a:endParaRPr lang="zh-CN" altLang="en-US" sz="3200"/>
          </a:p>
          <a:p>
            <a:pPr marL="0" indent="0">
              <a:buNone/>
            </a:pPr>
            <a:r>
              <a:rPr lang="zh-CN" altLang="en-US" sz="3200"/>
              <a:t>  www.runoob.com </a:t>
            </a:r>
            <a:endParaRPr lang="zh-CN" altLang="en-US" sz="320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4973955" y="956310"/>
            <a:ext cx="4028440" cy="4857750"/>
          </a:xfrm>
          <a:prstGeom prst="rect">
            <a:avLst/>
          </a:prstGeom>
        </p:spPr>
      </p:pic>
      <p:pic>
        <p:nvPicPr>
          <p:cNvPr id="5" name="图片 4"/>
          <p:cNvPicPr>
            <a:picLocks noChangeAspect="1"/>
          </p:cNvPicPr>
          <p:nvPr/>
        </p:nvPicPr>
        <p:blipFill>
          <a:blip r:embed="rId2"/>
          <a:stretch>
            <a:fillRect/>
          </a:stretch>
        </p:blipFill>
        <p:spPr>
          <a:xfrm>
            <a:off x="290195" y="956310"/>
            <a:ext cx="4503420" cy="4857115"/>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占位符 2"/>
          <p:cNvSpPr>
            <a:spLocks noGrp="1"/>
          </p:cNvSpPr>
          <p:nvPr>
            <p:ph type="body" idx="1"/>
          </p:nvPr>
        </p:nvSpPr>
        <p:spPr>
          <a:xfrm>
            <a:off x="780733" y="2241233"/>
            <a:ext cx="7772400" cy="1500187"/>
          </a:xfrm>
        </p:spPr>
        <p:txBody>
          <a:bodyPr/>
          <a:p>
            <a:r>
              <a:rPr lang="zh-CN" altLang="en-US" sz="4000"/>
              <a:t>这学期我们要学习哪些内容？</a:t>
            </a:r>
            <a:endParaRPr lang="zh-CN" altLang="en-US" sz="40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zh-CN" altLang="en-US" sz="4000"/>
              <a:t>第</a:t>
            </a:r>
            <a:r>
              <a:rPr lang="en-US" altLang="zh-CN" sz="4000"/>
              <a:t>1</a:t>
            </a:r>
            <a:r>
              <a:rPr lang="zh-CN" altLang="en-US" sz="4000"/>
              <a:t>章   </a:t>
            </a:r>
            <a:r>
              <a:rPr lang="en-US" altLang="zh-CN" sz="4000"/>
              <a:t>Python</a:t>
            </a:r>
            <a:r>
              <a:rPr lang="zh-CN" altLang="en-US" sz="4000"/>
              <a:t>语言介绍</a:t>
            </a:r>
            <a:endParaRPr lang="zh-CN" altLang="en-US" sz="4000"/>
          </a:p>
        </p:txBody>
      </p:sp>
      <p:sp>
        <p:nvSpPr>
          <p:cNvPr id="4099" name="内容占位符 1"/>
          <p:cNvSpPr>
            <a:spLocks noGrp="1"/>
          </p:cNvSpPr>
          <p:nvPr>
            <p:ph idx="1"/>
          </p:nvPr>
        </p:nvSpPr>
        <p:spPr/>
        <p:txBody>
          <a:bodyPr/>
          <a:lstStyle/>
          <a:p>
            <a:r>
              <a:rPr lang="en-US" altLang="zh-CN"/>
              <a:t>1.1  Python</a:t>
            </a:r>
            <a:r>
              <a:rPr lang="zh-CN" altLang="en-US"/>
              <a:t>语言简介</a:t>
            </a:r>
            <a:endParaRPr lang="zh-CN" altLang="en-US"/>
          </a:p>
          <a:p>
            <a:r>
              <a:rPr lang="en-US" altLang="zh-CN"/>
              <a:t>1.2  </a:t>
            </a:r>
            <a:r>
              <a:rPr lang="zh-CN" altLang="en-US"/>
              <a:t>安装与配置</a:t>
            </a:r>
            <a:r>
              <a:rPr lang="en-US" altLang="zh-CN"/>
              <a:t>Python</a:t>
            </a:r>
            <a:r>
              <a:rPr lang="zh-CN" altLang="en-US"/>
              <a:t>环境</a:t>
            </a:r>
            <a:endParaRPr lang="zh-CN" altLang="en-US"/>
          </a:p>
          <a:p>
            <a:r>
              <a:rPr lang="en-US" altLang="zh-CN"/>
              <a:t>1.3  Python</a:t>
            </a:r>
            <a:r>
              <a:rPr lang="zh-CN" altLang="en-US"/>
              <a:t>开发环境</a:t>
            </a:r>
            <a:r>
              <a:rPr lang="en-US" altLang="zh-CN"/>
              <a:t>IDLE</a:t>
            </a:r>
            <a:r>
              <a:rPr lang="zh-CN" altLang="en-US"/>
              <a:t>简介</a:t>
            </a:r>
            <a:endParaRPr lang="zh-CN" altLang="en-US"/>
          </a:p>
          <a:p>
            <a:r>
              <a:rPr lang="en-US" altLang="zh-CN"/>
              <a:t>1.4  Python</a:t>
            </a:r>
            <a:r>
              <a:rPr lang="zh-CN" altLang="en-US"/>
              <a:t>基本输入输出</a:t>
            </a:r>
            <a:endParaRPr lang="zh-CN" altLang="en-US"/>
          </a:p>
          <a:p>
            <a:r>
              <a:rPr lang="en-US" altLang="zh-CN"/>
              <a:t>1.5  Python</a:t>
            </a:r>
            <a:r>
              <a:rPr lang="zh-CN" altLang="en-US"/>
              <a:t>代码规范</a:t>
            </a:r>
            <a:endParaRPr lang="zh-CN" altLang="en-US"/>
          </a:p>
          <a:p>
            <a:r>
              <a:rPr lang="en-US" altLang="zh-CN"/>
              <a:t>1.6  </a:t>
            </a:r>
            <a:r>
              <a:rPr lang="zh-CN" altLang="en-US"/>
              <a:t>使用帮助</a:t>
            </a:r>
            <a:endParaRPr lang="zh-CN" altLang="en-US"/>
          </a:p>
          <a:p>
            <a:endParaRPr lang="zh-CN" alt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en-US" altLang="zh-CN"/>
              <a:t>1.1  Python</a:t>
            </a:r>
            <a:r>
              <a:rPr lang="zh-CN" altLang="zh-CN"/>
              <a:t>语言简介</a:t>
            </a:r>
            <a:endParaRPr lang="zh-CN" altLang="en-US"/>
          </a:p>
        </p:txBody>
      </p:sp>
      <p:sp>
        <p:nvSpPr>
          <p:cNvPr id="3" name="内容占位符 2"/>
          <p:cNvSpPr>
            <a:spLocks noGrp="1"/>
          </p:cNvSpPr>
          <p:nvPr>
            <p:ph idx="1"/>
          </p:nvPr>
        </p:nvSpPr>
        <p:spPr/>
        <p:txBody>
          <a:bodyPr>
            <a:normAutofit fontScale="92500" lnSpcReduction="10000"/>
          </a:bodyPr>
          <a:lstStyle/>
          <a:p>
            <a:pPr>
              <a:lnSpc>
                <a:spcPct val="150000"/>
              </a:lnSpc>
              <a:defRPr/>
            </a:pPr>
            <a:r>
              <a:rPr lang="en-US" altLang="zh-CN" dirty="0"/>
              <a:t>Python </a:t>
            </a:r>
            <a:r>
              <a:rPr lang="zh-CN" altLang="en-US" dirty="0"/>
              <a:t>是一种面向对象、解释型计算机程序设计语言，由荷兰人</a:t>
            </a:r>
            <a:r>
              <a:rPr lang="en-US" altLang="zh-CN" dirty="0"/>
              <a:t>Guido van </a:t>
            </a:r>
            <a:r>
              <a:rPr lang="en-US" altLang="zh-CN" dirty="0" err="1"/>
              <a:t>Rossum</a:t>
            </a:r>
            <a:r>
              <a:rPr lang="en-US" altLang="zh-CN" dirty="0"/>
              <a:t> </a:t>
            </a:r>
            <a:r>
              <a:rPr lang="zh-CN" altLang="en-US" dirty="0"/>
              <a:t>于</a:t>
            </a:r>
            <a:r>
              <a:rPr lang="en-US" altLang="zh-CN" dirty="0"/>
              <a:t>1989</a:t>
            </a:r>
            <a:r>
              <a:rPr lang="zh-CN" altLang="en-US" dirty="0"/>
              <a:t>年底发明，第一个公开发行版发行于</a:t>
            </a:r>
            <a:r>
              <a:rPr lang="en-US" altLang="zh-CN" dirty="0"/>
              <a:t>1991</a:t>
            </a:r>
            <a:r>
              <a:rPr lang="zh-CN" altLang="en-US" dirty="0"/>
              <a:t>年，</a:t>
            </a:r>
            <a:r>
              <a:rPr lang="en-US" altLang="zh-CN" dirty="0"/>
              <a:t>Python </a:t>
            </a:r>
            <a:r>
              <a:rPr lang="zh-CN" altLang="en-US" dirty="0"/>
              <a:t>源代码同样遵循 </a:t>
            </a:r>
            <a:r>
              <a:rPr lang="en-US" altLang="zh-CN" dirty="0"/>
              <a:t>GPL(GNU General Public License)</a:t>
            </a:r>
            <a:r>
              <a:rPr lang="zh-CN" altLang="en-US" dirty="0"/>
              <a:t>协议。（</a:t>
            </a:r>
            <a:r>
              <a:rPr lang="en-US" altLang="zh-CN" dirty="0"/>
              <a:t>GPL</a:t>
            </a:r>
            <a:r>
              <a:rPr lang="zh-CN" altLang="en-US" dirty="0"/>
              <a:t>：版权、开源可修改）</a:t>
            </a:r>
            <a:endParaRPr lang="en-US" altLang="zh-CN" dirty="0"/>
          </a:p>
          <a:p>
            <a:pPr>
              <a:lnSpc>
                <a:spcPct val="150000"/>
              </a:lnSpc>
              <a:defRPr/>
            </a:pPr>
            <a:r>
              <a:rPr lang="en-US" altLang="zh-CN" dirty="0"/>
              <a:t>Python </a:t>
            </a:r>
            <a:r>
              <a:rPr lang="zh-CN" altLang="en-US" dirty="0"/>
              <a:t>语法简洁而清晰，具有丰富和强大的类库。它常被昵称为胶水语言，能够把用其他语言制作的各种模块（尤其是</a:t>
            </a:r>
            <a:r>
              <a:rPr lang="en-US" altLang="zh-CN" dirty="0"/>
              <a:t>C/C++</a:t>
            </a:r>
            <a:r>
              <a:rPr lang="zh-CN" altLang="en-US" dirty="0"/>
              <a:t>）很轻松地联结在一起。正因为 </a:t>
            </a:r>
            <a:r>
              <a:rPr lang="en-US" altLang="zh-CN" dirty="0"/>
              <a:t>Python </a:t>
            </a:r>
            <a:r>
              <a:rPr lang="zh-CN" altLang="en-US" dirty="0"/>
              <a:t>语言的简洁、优雅、开发效率高，它常被用于网站开发，网络编程，图形处理，黑客编程等等。</a:t>
            </a:r>
            <a:endParaRPr lang="zh-CN" altLang="en-US" dirty="0"/>
          </a:p>
          <a:p>
            <a:pPr>
              <a:defRPr/>
            </a:pPr>
            <a:endParaRPr lang="zh-CN" altLang="en-US" dirty="0"/>
          </a:p>
        </p:txBody>
      </p:sp>
      <p:pic>
        <p:nvPicPr>
          <p:cNvPr id="5124"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7812088" y="149225"/>
            <a:ext cx="917575"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a:spLocks noChangeArrowheads="1"/>
          </p:cNvSpPr>
          <p:nvPr/>
        </p:nvSpPr>
        <p:spPr bwMode="auto">
          <a:xfrm>
            <a:off x="203200" y="1282700"/>
            <a:ext cx="7969200" cy="487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a:t>
            </a:r>
            <a:r>
              <a:rPr lang="zh-CN" altLang="zh-CN" sz="2200" dirty="0">
                <a:latin typeface="华文楷体" panose="02010600040101010101" pitchFamily="2" charset="-122"/>
                <a:ea typeface="华文楷体" panose="02010600040101010101" pitchFamily="2" charset="-122"/>
              </a:rPr>
              <a:t>由荷兰的</a:t>
            </a:r>
            <a:r>
              <a:rPr lang="en-US" altLang="zh-CN" sz="2200" dirty="0">
                <a:latin typeface="华文楷体" panose="02010600040101010101" pitchFamily="2" charset="-122"/>
                <a:ea typeface="华文楷体" panose="02010600040101010101" pitchFamily="2" charset="-122"/>
              </a:rPr>
              <a:t>Guido van Rossum</a:t>
            </a:r>
            <a:r>
              <a:rPr lang="zh-CN" altLang="zh-CN" sz="2200" dirty="0">
                <a:latin typeface="华文楷体" panose="02010600040101010101" pitchFamily="2" charset="-122"/>
                <a:ea typeface="华文楷体" panose="02010600040101010101" pitchFamily="2" charset="-122"/>
              </a:rPr>
              <a:t>设计。</a:t>
            </a:r>
            <a:endParaRPr lang="zh-CN"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a:t>
            </a:r>
            <a:r>
              <a:rPr lang="zh-CN" altLang="zh-CN" sz="2200" dirty="0">
                <a:latin typeface="华文楷体" panose="02010600040101010101" pitchFamily="2" charset="-122"/>
                <a:ea typeface="华文楷体" panose="02010600040101010101" pitchFamily="2" charset="-122"/>
              </a:rPr>
              <a:t>第一个版本于</a:t>
            </a:r>
            <a:r>
              <a:rPr lang="en-US" altLang="zh-CN" sz="2200" dirty="0">
                <a:latin typeface="华文楷体" panose="02010600040101010101" pitchFamily="2" charset="-122"/>
                <a:ea typeface="华文楷体" panose="02010600040101010101" pitchFamily="2" charset="-122"/>
              </a:rPr>
              <a:t>1991</a:t>
            </a:r>
            <a:r>
              <a:rPr lang="zh-CN" altLang="zh-CN" sz="2200" dirty="0">
                <a:latin typeface="华文楷体" panose="02010600040101010101" pitchFamily="2" charset="-122"/>
                <a:ea typeface="华文楷体" panose="02010600040101010101" pitchFamily="2" charset="-122"/>
              </a:rPr>
              <a:t>年初公开发行。</a:t>
            </a:r>
            <a:endParaRPr lang="zh-CN"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 2.0</a:t>
            </a:r>
            <a:r>
              <a:rPr lang="zh-CN" altLang="zh-CN" sz="2200" dirty="0">
                <a:latin typeface="华文楷体" panose="02010600040101010101" pitchFamily="2" charset="-122"/>
                <a:ea typeface="华文楷体" panose="02010600040101010101" pitchFamily="2" charset="-122"/>
              </a:rPr>
              <a:t>于</a:t>
            </a:r>
            <a:r>
              <a:rPr lang="en-US" altLang="zh-CN" sz="2200" dirty="0">
                <a:latin typeface="华文楷体" panose="02010600040101010101" pitchFamily="2" charset="-122"/>
                <a:ea typeface="华文楷体" panose="02010600040101010101" pitchFamily="2" charset="-122"/>
              </a:rPr>
              <a:t>2000</a:t>
            </a:r>
            <a:r>
              <a:rPr lang="zh-CN" altLang="zh-CN" sz="2200" dirty="0">
                <a:latin typeface="华文楷体" panose="02010600040101010101" pitchFamily="2" charset="-122"/>
                <a:ea typeface="华文楷体" panose="02010600040101010101" pitchFamily="2" charset="-122"/>
              </a:rPr>
              <a:t>年</a:t>
            </a:r>
            <a:r>
              <a:rPr lang="en-US" altLang="zh-CN" sz="2200" dirty="0">
                <a:latin typeface="华文楷体" panose="02010600040101010101" pitchFamily="2" charset="-122"/>
                <a:ea typeface="华文楷体" panose="02010600040101010101" pitchFamily="2" charset="-122"/>
              </a:rPr>
              <a:t>10</a:t>
            </a:r>
            <a:r>
              <a:rPr lang="zh-CN" altLang="zh-CN" sz="2200" dirty="0">
                <a:latin typeface="华文楷体" panose="02010600040101010101" pitchFamily="2" charset="-122"/>
                <a:ea typeface="华文楷体" panose="02010600040101010101" pitchFamily="2" charset="-122"/>
              </a:rPr>
              <a:t>月发布，增加了许多新的语言特性。</a:t>
            </a:r>
            <a:endParaRPr lang="zh-CN"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 3.0</a:t>
            </a:r>
            <a:r>
              <a:rPr lang="zh-CN" altLang="zh-CN" sz="2200" dirty="0">
                <a:latin typeface="华文楷体" panose="02010600040101010101" pitchFamily="2" charset="-122"/>
                <a:ea typeface="华文楷体" panose="02010600040101010101" pitchFamily="2" charset="-122"/>
              </a:rPr>
              <a:t>于</a:t>
            </a:r>
            <a:r>
              <a:rPr lang="en-US" altLang="zh-CN" sz="2200" dirty="0">
                <a:latin typeface="华文楷体" panose="02010600040101010101" pitchFamily="2" charset="-122"/>
                <a:ea typeface="华文楷体" panose="02010600040101010101" pitchFamily="2" charset="-122"/>
              </a:rPr>
              <a:t>2008</a:t>
            </a:r>
            <a:r>
              <a:rPr lang="zh-CN" altLang="zh-CN" sz="2200" dirty="0">
                <a:latin typeface="华文楷体" panose="02010600040101010101" pitchFamily="2" charset="-122"/>
                <a:ea typeface="华文楷体" panose="02010600040101010101" pitchFamily="2" charset="-122"/>
              </a:rPr>
              <a:t>年</a:t>
            </a:r>
            <a:r>
              <a:rPr lang="en-US" altLang="zh-CN" sz="2200" dirty="0">
                <a:latin typeface="华文楷体" panose="02010600040101010101" pitchFamily="2" charset="-122"/>
                <a:ea typeface="华文楷体" panose="02010600040101010101" pitchFamily="2" charset="-122"/>
              </a:rPr>
              <a:t>12</a:t>
            </a:r>
            <a:r>
              <a:rPr lang="zh-CN" altLang="zh-CN" sz="2200" dirty="0">
                <a:latin typeface="华文楷体" panose="02010600040101010101" pitchFamily="2" charset="-122"/>
                <a:ea typeface="华文楷体" panose="02010600040101010101" pitchFamily="2" charset="-122"/>
              </a:rPr>
              <a:t>月发布，此版本不完全兼容</a:t>
            </a:r>
            <a:r>
              <a:rPr lang="en-US" altLang="zh-CN" sz="2200" dirty="0">
                <a:latin typeface="华文楷体" panose="02010600040101010101" pitchFamily="2" charset="-122"/>
                <a:ea typeface="华文楷体" panose="02010600040101010101" pitchFamily="2" charset="-122"/>
              </a:rPr>
              <a:t>Python 2.0 </a:t>
            </a:r>
            <a:r>
              <a:rPr lang="zh-CN" altLang="zh-CN" sz="2200" dirty="0">
                <a:latin typeface="华文楷体" panose="02010600040101010101" pitchFamily="2" charset="-122"/>
                <a:ea typeface="华文楷体" panose="02010600040101010101" pitchFamily="2" charset="-122"/>
              </a:rPr>
              <a:t>，导致</a:t>
            </a:r>
            <a:r>
              <a:rPr lang="en-US" altLang="zh-CN" sz="2200" dirty="0">
                <a:latin typeface="华文楷体" panose="02010600040101010101" pitchFamily="2" charset="-122"/>
                <a:ea typeface="华文楷体" panose="02010600040101010101" pitchFamily="2" charset="-122"/>
              </a:rPr>
              <a:t>Python 2.0</a:t>
            </a:r>
            <a:r>
              <a:rPr lang="zh-CN" altLang="en-US" sz="2200" dirty="0">
                <a:latin typeface="华文楷体" panose="02010600040101010101" pitchFamily="2" charset="-122"/>
                <a:ea typeface="华文楷体" panose="02010600040101010101" pitchFamily="2" charset="-122"/>
              </a:rPr>
              <a:t>与</a:t>
            </a:r>
            <a:r>
              <a:rPr lang="en-US" altLang="zh-CN" sz="2200" dirty="0">
                <a:latin typeface="华文楷体" panose="02010600040101010101" pitchFamily="2" charset="-122"/>
                <a:ea typeface="华文楷体" panose="02010600040101010101" pitchFamily="2" charset="-122"/>
              </a:rPr>
              <a:t>Python 3.0</a:t>
            </a:r>
            <a:r>
              <a:rPr lang="zh-CN" altLang="en-US" sz="2200" dirty="0">
                <a:latin typeface="华文楷体" panose="02010600040101010101" pitchFamily="2" charset="-122"/>
                <a:ea typeface="华文楷体" panose="02010600040101010101" pitchFamily="2" charset="-122"/>
              </a:rPr>
              <a:t>不兼容</a:t>
            </a:r>
            <a:r>
              <a:rPr lang="zh-CN" altLang="zh-CN" sz="2200" dirty="0">
                <a:latin typeface="华文楷体" panose="02010600040101010101" pitchFamily="2" charset="-122"/>
                <a:ea typeface="华文楷体" panose="02010600040101010101" pitchFamily="2" charset="-122"/>
              </a:rPr>
              <a:t>。</a:t>
            </a:r>
            <a:endParaRPr lang="en-US"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 3.5</a:t>
            </a:r>
            <a:r>
              <a:rPr lang="zh-CN" altLang="en-US" sz="2200" dirty="0">
                <a:latin typeface="华文楷体" panose="02010600040101010101" pitchFamily="2" charset="-122"/>
                <a:ea typeface="华文楷体" panose="02010600040101010101" pitchFamily="2" charset="-122"/>
              </a:rPr>
              <a:t>在</a:t>
            </a:r>
            <a:r>
              <a:rPr lang="en-US" altLang="zh-CN" sz="2200" dirty="0">
                <a:latin typeface="华文楷体" panose="02010600040101010101" pitchFamily="2" charset="-122"/>
                <a:ea typeface="华文楷体" panose="02010600040101010101" pitchFamily="2" charset="-122"/>
              </a:rPr>
              <a:t>2015</a:t>
            </a:r>
            <a:r>
              <a:rPr lang="zh-CN" altLang="zh-CN" sz="2200" dirty="0">
                <a:latin typeface="华文楷体" panose="02010600040101010101" pitchFamily="2" charset="-122"/>
                <a:ea typeface="华文楷体" panose="02010600040101010101" pitchFamily="2" charset="-122"/>
              </a:rPr>
              <a:t>年</a:t>
            </a:r>
            <a:r>
              <a:rPr lang="en-US" altLang="zh-CN" sz="2200" dirty="0">
                <a:latin typeface="华文楷体" panose="02010600040101010101" pitchFamily="2" charset="-122"/>
                <a:ea typeface="华文楷体" panose="02010600040101010101" pitchFamily="2" charset="-122"/>
              </a:rPr>
              <a:t>9</a:t>
            </a:r>
            <a:r>
              <a:rPr lang="zh-CN" altLang="en-US" sz="2200" dirty="0">
                <a:latin typeface="华文楷体" panose="02010600040101010101" pitchFamily="2" charset="-122"/>
                <a:ea typeface="华文楷体" panose="02010600040101010101" pitchFamily="2" charset="-122"/>
              </a:rPr>
              <a:t>月</a:t>
            </a:r>
            <a:r>
              <a:rPr lang="zh-CN" altLang="zh-CN" sz="2200" dirty="0">
                <a:latin typeface="华文楷体" panose="02010600040101010101" pitchFamily="2" charset="-122"/>
                <a:ea typeface="华文楷体" panose="02010600040101010101" pitchFamily="2" charset="-122"/>
              </a:rPr>
              <a:t>发布</a:t>
            </a:r>
            <a:endParaRPr lang="en-US" altLang="zh-CN" sz="2200" dirty="0">
              <a:latin typeface="华文楷体" panose="02010600040101010101" pitchFamily="2" charset="-122"/>
              <a:ea typeface="华文楷体" panose="02010600040101010101" pitchFamily="2" charset="-122"/>
            </a:endParaRPr>
          </a:p>
          <a:p>
            <a:pPr marL="457200" indent="-457200">
              <a:spcAft>
                <a:spcPts val="600"/>
              </a:spcAft>
              <a:buClr>
                <a:srgbClr val="7030A0"/>
              </a:buClr>
              <a:buSzPct val="60000"/>
              <a:buFont typeface="Wingdings" panose="05000000000000000000" pitchFamily="2" charset="2"/>
              <a:buChar char="p"/>
            </a:pPr>
            <a:r>
              <a:rPr lang="en-US" altLang="zh-CN" sz="2200" dirty="0">
                <a:latin typeface="华文楷体" panose="02010600040101010101" pitchFamily="2" charset="-122"/>
                <a:ea typeface="华文楷体" panose="02010600040101010101" pitchFamily="2" charset="-122"/>
              </a:rPr>
              <a:t>Python3.6</a:t>
            </a:r>
            <a:r>
              <a:rPr lang="zh-CN" altLang="en-US" sz="2200" dirty="0">
                <a:latin typeface="华文楷体" panose="02010600040101010101" pitchFamily="2" charset="-122"/>
                <a:ea typeface="华文楷体" panose="02010600040101010101" pitchFamily="2" charset="-122"/>
              </a:rPr>
              <a:t>正式版在</a:t>
            </a:r>
            <a:r>
              <a:rPr lang="en-US" altLang="zh-CN" sz="2200" dirty="0">
                <a:latin typeface="华文楷体" panose="02010600040101010101" pitchFamily="2" charset="-122"/>
                <a:ea typeface="华文楷体" panose="02010600040101010101" pitchFamily="2" charset="-122"/>
              </a:rPr>
              <a:t>2016</a:t>
            </a:r>
            <a:r>
              <a:rPr lang="zh-CN" altLang="zh-CN" sz="2200" dirty="0">
                <a:latin typeface="华文楷体" panose="02010600040101010101" pitchFamily="2" charset="-122"/>
                <a:ea typeface="华文楷体" panose="02010600040101010101" pitchFamily="2" charset="-122"/>
              </a:rPr>
              <a:t>年</a:t>
            </a:r>
            <a:r>
              <a:rPr lang="en-US" altLang="zh-CN" sz="2200" dirty="0">
                <a:latin typeface="华文楷体" panose="02010600040101010101" pitchFamily="2" charset="-122"/>
                <a:ea typeface="华文楷体" panose="02010600040101010101" pitchFamily="2" charset="-122"/>
              </a:rPr>
              <a:t>12</a:t>
            </a:r>
            <a:r>
              <a:rPr lang="zh-CN" altLang="en-US" sz="2200" dirty="0">
                <a:latin typeface="华文楷体" panose="02010600040101010101" pitchFamily="2" charset="-122"/>
                <a:ea typeface="华文楷体" panose="02010600040101010101" pitchFamily="2" charset="-122"/>
              </a:rPr>
              <a:t>月发布，主要的新特性包括：</a:t>
            </a:r>
            <a:r>
              <a:rPr lang="en-US" altLang="zh-CN" sz="2200" dirty="0" err="1">
                <a:latin typeface="华文楷体" panose="02010600040101010101" pitchFamily="2" charset="-122"/>
                <a:ea typeface="华文楷体" panose="02010600040101010101" pitchFamily="2" charset="-122"/>
              </a:rPr>
              <a:t>async</a:t>
            </a:r>
            <a:r>
              <a:rPr lang="en-US" altLang="zh-CN" sz="2200" dirty="0">
                <a:latin typeface="华文楷体" panose="02010600040101010101" pitchFamily="2" charset="-122"/>
                <a:ea typeface="华文楷体" panose="02010600040101010101" pitchFamily="2" charset="-122"/>
              </a:rPr>
              <a:t> </a:t>
            </a:r>
            <a:r>
              <a:rPr lang="zh-CN" altLang="en-US" sz="2200" dirty="0">
                <a:latin typeface="华文楷体" panose="02010600040101010101" pitchFamily="2" charset="-122"/>
                <a:ea typeface="华文楷体" panose="02010600040101010101" pitchFamily="2" charset="-122"/>
              </a:rPr>
              <a:t>和 </a:t>
            </a:r>
            <a:r>
              <a:rPr lang="en-US" altLang="zh-CN" sz="2200" dirty="0">
                <a:latin typeface="华文楷体" panose="02010600040101010101" pitchFamily="2" charset="-122"/>
                <a:ea typeface="华文楷体" panose="02010600040101010101" pitchFamily="2" charset="-122"/>
              </a:rPr>
              <a:t>await </a:t>
            </a:r>
            <a:r>
              <a:rPr lang="zh-CN" altLang="en-US" sz="2200" dirty="0">
                <a:latin typeface="华文楷体" panose="02010600040101010101" pitchFamily="2" charset="-122"/>
                <a:ea typeface="华文楷体" panose="02010600040101010101" pitchFamily="2" charset="-122"/>
              </a:rPr>
              <a:t>关键字可用于生成器和推导；改善 </a:t>
            </a:r>
            <a:r>
              <a:rPr lang="en-US" altLang="zh-CN" sz="2200" dirty="0" err="1">
                <a:latin typeface="华文楷体" panose="02010600040101010101" pitchFamily="2" charset="-122"/>
                <a:ea typeface="华文楷体" panose="02010600040101010101" pitchFamily="2" charset="-122"/>
              </a:rPr>
              <a:t>CPython</a:t>
            </a:r>
            <a:r>
              <a:rPr lang="en-US" altLang="zh-CN" sz="2200" dirty="0">
                <a:latin typeface="华文楷体" panose="02010600040101010101" pitchFamily="2" charset="-122"/>
                <a:ea typeface="华文楷体" panose="02010600040101010101" pitchFamily="2" charset="-122"/>
              </a:rPr>
              <a:t> </a:t>
            </a:r>
            <a:r>
              <a:rPr lang="zh-CN" altLang="en-US" sz="2200" dirty="0">
                <a:latin typeface="华文楷体" panose="02010600040101010101" pitchFamily="2" charset="-122"/>
                <a:ea typeface="华文楷体" panose="02010600040101010101" pitchFamily="2" charset="-122"/>
              </a:rPr>
              <a:t>实现，在不破坏兼容性的情况下降低内存占用和提高速度；可插拔支持 </a:t>
            </a:r>
            <a:r>
              <a:rPr lang="en-US" altLang="zh-CN" sz="2200" dirty="0">
                <a:latin typeface="华文楷体" panose="02010600040101010101" pitchFamily="2" charset="-122"/>
                <a:ea typeface="华文楷体" panose="02010600040101010101" pitchFamily="2" charset="-122"/>
              </a:rPr>
              <a:t>JIT</a:t>
            </a:r>
            <a:r>
              <a:rPr lang="zh-CN" altLang="en-US" sz="2200" dirty="0">
                <a:latin typeface="华文楷体" panose="02010600040101010101" pitchFamily="2" charset="-122"/>
                <a:ea typeface="华文楷体" panose="02010600040101010101" pitchFamily="2" charset="-122"/>
              </a:rPr>
              <a:t>、跟踪器和调试器；引入新的字符串和数字格式，为变量加入类型注释，简化定制子类创建的方法等等。</a:t>
            </a:r>
            <a:endParaRPr lang="zh-CN" altLang="zh-CN" sz="2200" dirty="0">
              <a:latin typeface="华文楷体" panose="02010600040101010101" pitchFamily="2" charset="-122"/>
              <a:ea typeface="华文楷体" panose="02010600040101010101" pitchFamily="2" charset="-122"/>
            </a:endParaRPr>
          </a:p>
        </p:txBody>
      </p:sp>
      <p:sp>
        <p:nvSpPr>
          <p:cNvPr id="6147" name="标题 1"/>
          <p:cNvSpPr txBox="1"/>
          <p:nvPr/>
        </p:nvSpPr>
        <p:spPr bwMode="auto">
          <a:xfrm>
            <a:off x="901403" y="332656"/>
            <a:ext cx="683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200">
                <a:solidFill>
                  <a:schemeClr val="tx1"/>
                </a:solidFill>
                <a:latin typeface="Times New Roman" panose="02020603050405020304" pitchFamily="18" charset="0"/>
                <a:ea typeface="宋体" panose="02010600030101010101" pitchFamily="2" charset="-122"/>
              </a:defRPr>
            </a:lvl1pPr>
            <a:lvl2pPr marL="742950" indent="-285750">
              <a:defRPr sz="1200">
                <a:solidFill>
                  <a:schemeClr val="tx1"/>
                </a:solidFill>
                <a:latin typeface="Times New Roman" panose="02020603050405020304" pitchFamily="18" charset="0"/>
                <a:ea typeface="宋体" panose="02010600030101010101" pitchFamily="2" charset="-122"/>
              </a:defRPr>
            </a:lvl2pPr>
            <a:lvl3pPr marL="1143000" indent="-228600">
              <a:defRPr sz="1200">
                <a:solidFill>
                  <a:schemeClr val="tx1"/>
                </a:solidFill>
                <a:latin typeface="Times New Roman" panose="02020603050405020304" pitchFamily="18" charset="0"/>
                <a:ea typeface="宋体" panose="02010600030101010101" pitchFamily="2" charset="-122"/>
              </a:defRPr>
            </a:lvl3pPr>
            <a:lvl4pPr marL="1600200" indent="-228600">
              <a:defRPr sz="1200">
                <a:solidFill>
                  <a:schemeClr val="tx1"/>
                </a:solidFill>
                <a:latin typeface="Times New Roman" panose="02020603050405020304" pitchFamily="18" charset="0"/>
                <a:ea typeface="宋体" panose="02010600030101010101" pitchFamily="2" charset="-122"/>
              </a:defRPr>
            </a:lvl4pPr>
            <a:lvl5pPr marL="2057400" indent="-228600">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9pPr>
          </a:lstStyle>
          <a:p>
            <a:pPr algn="ctr">
              <a:spcBef>
                <a:spcPct val="0"/>
              </a:spcBef>
              <a:spcAft>
                <a:spcPts val="1200"/>
              </a:spcAft>
              <a:buClr>
                <a:srgbClr val="7030A0"/>
              </a:buClr>
              <a:buSzPct val="60000"/>
              <a:buFontTx/>
              <a:buNone/>
            </a:pPr>
            <a:r>
              <a:rPr lang="en-US" altLang="zh-CN" sz="3600" dirty="0">
                <a:solidFill>
                  <a:schemeClr val="tx2"/>
                </a:solidFill>
                <a:latin typeface="华文楷体" panose="02010600040101010101" pitchFamily="2" charset="-122"/>
                <a:ea typeface="华文楷体" panose="02010600040101010101" pitchFamily="2" charset="-122"/>
              </a:rPr>
              <a:t>Python</a:t>
            </a:r>
            <a:r>
              <a:rPr lang="zh-CN" altLang="zh-CN" sz="3600" dirty="0">
                <a:solidFill>
                  <a:schemeClr val="tx2"/>
                </a:solidFill>
                <a:latin typeface="华文楷体" panose="02010600040101010101" pitchFamily="2" charset="-122"/>
                <a:ea typeface="华文楷体" panose="02010600040101010101" pitchFamily="2" charset="-122"/>
              </a:rPr>
              <a:t>语言的发展历史</a:t>
            </a:r>
            <a:endParaRPr lang="zh-CN" altLang="zh-CN" sz="3600" dirty="0">
              <a:solidFill>
                <a:schemeClr val="tx2"/>
              </a:solidFill>
              <a:latin typeface="华文楷体" panose="02010600040101010101" pitchFamily="2" charset="-122"/>
              <a:ea typeface="华文楷体" panose="02010600040101010101" pitchFamily="2" charset="-122"/>
            </a:endParaRPr>
          </a:p>
        </p:txBody>
      </p:sp>
      <p:pic>
        <p:nvPicPr>
          <p:cNvPr id="6148"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7071016" y="620688"/>
            <a:ext cx="1531647" cy="143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rrowheads="1"/>
          </p:cNvSpPr>
          <p:nvPr>
            <p:ph type="ctrTitle"/>
          </p:nvPr>
        </p:nvSpPr>
        <p:spPr>
          <a:xfrm>
            <a:off x="685800" y="1797050"/>
            <a:ext cx="7772400" cy="4039870"/>
          </a:xfrm>
        </p:spPr>
        <p:txBody>
          <a:bodyPr/>
          <a:lstStyle/>
          <a:p>
            <a:pPr algn="l"/>
            <a:r>
              <a:rPr lang="en-US" altLang="zh-CN"/>
              <a:t>1</a:t>
            </a:r>
            <a:r>
              <a:rPr lang="zh-CN" altLang="en-US"/>
              <a:t>、什么是</a:t>
            </a:r>
            <a:r>
              <a:rPr lang="en-US" altLang="zh-CN"/>
              <a:t>python</a:t>
            </a:r>
            <a:r>
              <a:rPr lang="zh-CN" altLang="en-US"/>
              <a:t>？</a:t>
            </a:r>
            <a:br>
              <a:rPr lang="zh-CN" altLang="en-US"/>
            </a:br>
            <a:br>
              <a:rPr lang="zh-CN" altLang="en-US"/>
            </a:br>
            <a:r>
              <a:rPr lang="zh-CN" altLang="en-US"/>
              <a:t>    </a:t>
            </a:r>
            <a:br>
              <a:rPr lang="zh-CN" altLang="en-US"/>
            </a:br>
            <a:br>
              <a:rPr lang="zh-CN" altLang="en-US"/>
            </a:br>
            <a:br>
              <a:rPr lang="zh-CN" altLang="en-US"/>
            </a:br>
            <a:endParaRPr lang="zh-CN"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3"/>
          <p:cNvSpPr txBox="1">
            <a:spLocks noChangeArrowheads="1"/>
          </p:cNvSpPr>
          <p:nvPr/>
        </p:nvSpPr>
        <p:spPr bwMode="auto">
          <a:xfrm>
            <a:off x="727075" y="603250"/>
            <a:ext cx="4835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chemeClr val="tx1"/>
                </a:solidFill>
                <a:latin typeface="Times New Roman" panose="02020603050405020304" pitchFamily="18" charset="0"/>
                <a:ea typeface="宋体" panose="02010600030101010101" pitchFamily="2" charset="-122"/>
              </a:defRPr>
            </a:lvl1pPr>
            <a:lvl2pPr marL="742950" indent="-285750">
              <a:defRPr sz="1200">
                <a:solidFill>
                  <a:schemeClr val="tx1"/>
                </a:solidFill>
                <a:latin typeface="Times New Roman" panose="02020603050405020304" pitchFamily="18" charset="0"/>
                <a:ea typeface="宋体" panose="02010600030101010101" pitchFamily="2" charset="-122"/>
              </a:defRPr>
            </a:lvl2pPr>
            <a:lvl3pPr marL="1143000" indent="-228600">
              <a:defRPr sz="1200">
                <a:solidFill>
                  <a:schemeClr val="tx1"/>
                </a:solidFill>
                <a:latin typeface="Times New Roman" panose="02020603050405020304" pitchFamily="18" charset="0"/>
                <a:ea typeface="宋体" panose="02010600030101010101" pitchFamily="2" charset="-122"/>
              </a:defRPr>
            </a:lvl3pPr>
            <a:lvl4pPr marL="1600200" indent="-228600">
              <a:defRPr sz="1200">
                <a:solidFill>
                  <a:schemeClr val="tx1"/>
                </a:solidFill>
                <a:latin typeface="Times New Roman" panose="02020603050405020304" pitchFamily="18" charset="0"/>
                <a:ea typeface="宋体" panose="02010600030101010101" pitchFamily="2" charset="-122"/>
              </a:defRPr>
            </a:lvl4pPr>
            <a:lvl5pPr marL="2057400" indent="-228600">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9pPr>
          </a:lstStyle>
          <a:p>
            <a:r>
              <a:rPr lang="en-US" altLang="zh-CN" sz="2400" b="1">
                <a:latin typeface="楷体_GB2312" pitchFamily="49" charset="-122"/>
                <a:ea typeface="楷体_GB2312" pitchFamily="49" charset="-122"/>
              </a:rPr>
              <a:t>TIOBE 2016</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8</a:t>
            </a:r>
            <a:r>
              <a:rPr lang="zh-CN" altLang="en-US" sz="2400" b="1">
                <a:latin typeface="楷体_GB2312" pitchFamily="49" charset="-122"/>
                <a:ea typeface="楷体_GB2312" pitchFamily="49" charset="-122"/>
              </a:rPr>
              <a:t>月编程语言排行榜</a:t>
            </a:r>
            <a:endParaRPr lang="zh-CN" altLang="en-US" sz="2400" b="1">
              <a:latin typeface="楷体_GB2312" pitchFamily="49" charset="-122"/>
              <a:ea typeface="楷体_GB2312" pitchFamily="49" charset="-122"/>
            </a:endParaRPr>
          </a:p>
        </p:txBody>
      </p:sp>
      <p:pic>
        <p:nvPicPr>
          <p:cNvPr id="7171"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694363" y="404813"/>
            <a:ext cx="3163887"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75" y="1263650"/>
            <a:ext cx="6838950" cy="511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5400" y="3357563"/>
            <a:ext cx="6402388" cy="315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70000"/>
            <a:ext cx="8841651" cy="4175224"/>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a:spLocks noChangeArrowheads="1"/>
          </p:cNvSpPr>
          <p:nvPr/>
        </p:nvSpPr>
        <p:spPr bwMode="auto">
          <a:xfrm>
            <a:off x="439738" y="1563688"/>
            <a:ext cx="7993062"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1200">
                <a:solidFill>
                  <a:schemeClr val="tx1"/>
                </a:solidFill>
                <a:latin typeface="Times New Roman" panose="02020603050405020304" pitchFamily="18" charset="0"/>
                <a:ea typeface="宋体" panose="02010600030101010101" pitchFamily="2" charset="-122"/>
              </a:defRPr>
            </a:lvl1pPr>
            <a:lvl2pPr marL="742950" indent="-285750">
              <a:defRPr sz="1200">
                <a:solidFill>
                  <a:schemeClr val="tx1"/>
                </a:solidFill>
                <a:latin typeface="Times New Roman" panose="02020603050405020304" pitchFamily="18" charset="0"/>
                <a:ea typeface="宋体" panose="02010600030101010101" pitchFamily="2" charset="-122"/>
              </a:defRPr>
            </a:lvl2pPr>
            <a:lvl3pPr marL="1143000" indent="-228600">
              <a:defRPr sz="1200">
                <a:solidFill>
                  <a:schemeClr val="tx1"/>
                </a:solidFill>
                <a:latin typeface="Times New Roman" panose="02020603050405020304" pitchFamily="18" charset="0"/>
                <a:ea typeface="宋体" panose="02010600030101010101" pitchFamily="2" charset="-122"/>
              </a:defRPr>
            </a:lvl3pPr>
            <a:lvl4pPr marL="1600200" indent="-228600">
              <a:defRPr sz="1200">
                <a:solidFill>
                  <a:schemeClr val="tx1"/>
                </a:solidFill>
                <a:latin typeface="Times New Roman" panose="02020603050405020304" pitchFamily="18" charset="0"/>
                <a:ea typeface="宋体" panose="02010600030101010101" pitchFamily="2" charset="-122"/>
              </a:defRPr>
            </a:lvl4pPr>
            <a:lvl5pPr marL="2057400" indent="-228600">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9pPr>
          </a:lstStyle>
          <a:p>
            <a:pPr>
              <a:buFont typeface="Wingdings" panose="05000000000000000000" pitchFamily="2" charset="2"/>
              <a:buChar char="ü"/>
            </a:pPr>
            <a:r>
              <a:rPr lang="zh-CN" altLang="en-US" sz="2400">
                <a:latin typeface="华文楷体" panose="02010600040101010101" pitchFamily="2" charset="-122"/>
                <a:ea typeface="华文楷体" panose="02010600040101010101" pitchFamily="2" charset="-122"/>
              </a:rPr>
              <a:t>是一种面向对象、解释型计算机程序设计语言</a:t>
            </a:r>
            <a:endParaRPr lang="en-US" altLang="zh-CN" sz="240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sz="2400">
                <a:latin typeface="华文楷体" panose="02010600040101010101" pitchFamily="2" charset="-122"/>
                <a:ea typeface="华文楷体" panose="02010600040101010101" pitchFamily="2" charset="-122"/>
              </a:rPr>
              <a:t>纯粹的自由软件</a:t>
            </a:r>
            <a:endParaRPr lang="en-US" altLang="zh-CN" sz="240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en-US" altLang="zh-CN" sz="2400">
                <a:latin typeface="华文楷体" panose="02010600040101010101" pitchFamily="2" charset="-122"/>
                <a:ea typeface="华文楷体" panose="02010600040101010101" pitchFamily="2" charset="-122"/>
              </a:rPr>
              <a:t>Python</a:t>
            </a:r>
            <a:r>
              <a:rPr lang="zh-CN" altLang="en-US" sz="2400">
                <a:latin typeface="华文楷体" panose="02010600040101010101" pitchFamily="2" charset="-122"/>
                <a:ea typeface="华文楷体" panose="02010600040101010101" pitchFamily="2" charset="-122"/>
              </a:rPr>
              <a:t>语法简洁清晰，用空格</a:t>
            </a:r>
            <a:r>
              <a:rPr lang="en-US" altLang="zh-CN" sz="2400">
                <a:latin typeface="华文楷体" panose="02010600040101010101" pitchFamily="2" charset="-122"/>
                <a:ea typeface="华文楷体" panose="02010600040101010101" pitchFamily="2" charset="-122"/>
              </a:rPr>
              <a:t>(space)</a:t>
            </a:r>
            <a:r>
              <a:rPr lang="zh-CN" altLang="en-US" sz="2400">
                <a:latin typeface="华文楷体" panose="02010600040101010101" pitchFamily="2" charset="-122"/>
                <a:ea typeface="华文楷体" panose="02010600040101010101" pitchFamily="2" charset="-122"/>
              </a:rPr>
              <a:t>作为语句缩进</a:t>
            </a:r>
            <a:endParaRPr lang="zh-CN" altLang="en-US" sz="240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en-US" altLang="zh-CN" sz="2400">
                <a:latin typeface="华文楷体" panose="02010600040101010101" pitchFamily="2" charset="-122"/>
                <a:ea typeface="华文楷体" panose="02010600040101010101" pitchFamily="2" charset="-122"/>
              </a:rPr>
              <a:t>Python</a:t>
            </a:r>
            <a:r>
              <a:rPr lang="zh-CN" altLang="en-US" sz="2400">
                <a:latin typeface="华文楷体" panose="02010600040101010101" pitchFamily="2" charset="-122"/>
                <a:ea typeface="华文楷体" panose="02010600040101010101" pitchFamily="2" charset="-122"/>
              </a:rPr>
              <a:t>具有丰富和强大的库。它常被昵称为胶水语言，能够把用其他语言制作的各种模块（尤其是</a:t>
            </a:r>
            <a:r>
              <a:rPr lang="en-US" altLang="zh-CN" sz="2400">
                <a:latin typeface="华文楷体" panose="02010600040101010101" pitchFamily="2" charset="-122"/>
                <a:ea typeface="华文楷体" panose="02010600040101010101" pitchFamily="2" charset="-122"/>
              </a:rPr>
              <a:t>C/C++</a:t>
            </a:r>
            <a:r>
              <a:rPr lang="zh-CN" altLang="en-US" sz="2400">
                <a:latin typeface="华文楷体" panose="02010600040101010101" pitchFamily="2" charset="-122"/>
                <a:ea typeface="华文楷体" panose="02010600040101010101" pitchFamily="2" charset="-122"/>
              </a:rPr>
              <a:t>）很轻松地联结在一起。</a:t>
            </a:r>
            <a:endParaRPr lang="en-US" altLang="zh-CN" sz="240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en-US" altLang="zh-CN" sz="2400">
                <a:latin typeface="华文楷体" panose="02010600040101010101" pitchFamily="2" charset="-122"/>
                <a:ea typeface="华文楷体" panose="02010600040101010101" pitchFamily="2" charset="-122"/>
              </a:rPr>
              <a:t>Python</a:t>
            </a:r>
            <a:r>
              <a:rPr lang="zh-CN" altLang="en-US" sz="2400">
                <a:latin typeface="华文楷体" panose="02010600040101010101" pitchFamily="2" charset="-122"/>
                <a:ea typeface="华文楷体" panose="02010600040101010101" pitchFamily="2" charset="-122"/>
              </a:rPr>
              <a:t>快速生成程序的原型</a:t>
            </a:r>
            <a:endParaRPr lang="en-US" altLang="zh-CN" sz="240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sz="2400">
                <a:latin typeface="华文楷体" panose="02010600040101010101" pitchFamily="2" charset="-122"/>
                <a:ea typeface="华文楷体" panose="02010600040101010101" pitchFamily="2" charset="-122"/>
              </a:rPr>
              <a:t>封装</a:t>
            </a:r>
            <a:r>
              <a:rPr lang="en-US" altLang="zh-CN" sz="2400">
                <a:latin typeface="华文楷体" panose="02010600040101010101" pitchFamily="2" charset="-122"/>
                <a:ea typeface="华文楷体" panose="02010600040101010101" pitchFamily="2" charset="-122"/>
              </a:rPr>
              <a:t>Python</a:t>
            </a:r>
            <a:r>
              <a:rPr lang="zh-CN" altLang="en-US" sz="2400">
                <a:latin typeface="华文楷体" panose="02010600040101010101" pitchFamily="2" charset="-122"/>
                <a:ea typeface="华文楷体" panose="02010600040101010101" pitchFamily="2" charset="-122"/>
              </a:rPr>
              <a:t>可以调用的扩展类库</a:t>
            </a:r>
            <a:endParaRPr lang="en-US" altLang="zh-CN" sz="2400">
              <a:latin typeface="华文楷体" panose="02010600040101010101" pitchFamily="2" charset="-122"/>
              <a:ea typeface="华文楷体" panose="02010600040101010101" pitchFamily="2" charset="-122"/>
            </a:endParaRPr>
          </a:p>
          <a:p>
            <a:pPr>
              <a:buFont typeface="Wingdings" panose="05000000000000000000" pitchFamily="2" charset="2"/>
              <a:buChar char="ü"/>
            </a:pPr>
            <a:r>
              <a:rPr lang="zh-CN" altLang="en-US" sz="2400">
                <a:latin typeface="华文楷体" panose="02010600040101010101" pitchFamily="2" charset="-122"/>
                <a:ea typeface="华文楷体" panose="02010600040101010101" pitchFamily="2" charset="-122"/>
              </a:rPr>
              <a:t>跨平台，程序无需修改在</a:t>
            </a:r>
            <a:r>
              <a:rPr lang="en-US" altLang="zh-CN" sz="2400">
                <a:latin typeface="华文楷体" panose="02010600040101010101" pitchFamily="2" charset="-122"/>
                <a:ea typeface="华文楷体" panose="02010600040101010101" pitchFamily="2" charset="-122"/>
              </a:rPr>
              <a:t>Windows</a:t>
            </a:r>
            <a:r>
              <a:rPr lang="zh-CN" altLang="en-US"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Linux</a:t>
            </a:r>
            <a:r>
              <a:rPr lang="zh-CN" altLang="en-US"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Unix</a:t>
            </a:r>
            <a:r>
              <a:rPr lang="zh-CN" altLang="en-US"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Mac</a:t>
            </a:r>
            <a:r>
              <a:rPr lang="zh-CN" altLang="en-US" sz="2400">
                <a:latin typeface="华文楷体" panose="02010600040101010101" pitchFamily="2" charset="-122"/>
                <a:ea typeface="华文楷体" panose="02010600040101010101" pitchFamily="2" charset="-122"/>
              </a:rPr>
              <a:t>等操作系统上使用</a:t>
            </a:r>
            <a:endParaRPr lang="zh-CN" altLang="en-US" sz="2400">
              <a:latin typeface="华文楷体" panose="02010600040101010101" pitchFamily="2" charset="-122"/>
              <a:ea typeface="华文楷体" panose="02010600040101010101" pitchFamily="2" charset="-122"/>
            </a:endParaRPr>
          </a:p>
        </p:txBody>
      </p:sp>
      <p:pic>
        <p:nvPicPr>
          <p:cNvPr id="8195"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7186613" y="5157788"/>
            <a:ext cx="1562100"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a:spLocks noChangeArrowheads="1"/>
          </p:cNvSpPr>
          <p:nvPr/>
        </p:nvSpPr>
        <p:spPr bwMode="auto">
          <a:xfrm>
            <a:off x="690563" y="1989138"/>
            <a:ext cx="7920037"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1200">
                <a:solidFill>
                  <a:schemeClr val="tx1"/>
                </a:solidFill>
                <a:latin typeface="Times New Roman" panose="02020603050405020304" pitchFamily="18" charset="0"/>
                <a:ea typeface="宋体" panose="02010600030101010101" pitchFamily="2" charset="-122"/>
              </a:defRPr>
            </a:lvl1pPr>
            <a:lvl2pPr marL="742950" indent="-285750">
              <a:defRPr sz="1200">
                <a:solidFill>
                  <a:schemeClr val="tx1"/>
                </a:solidFill>
                <a:latin typeface="Times New Roman" panose="02020603050405020304" pitchFamily="18" charset="0"/>
                <a:ea typeface="宋体" panose="02010600030101010101" pitchFamily="2" charset="-122"/>
              </a:defRPr>
            </a:lvl2pPr>
            <a:lvl3pPr marL="1143000" indent="-228600">
              <a:defRPr sz="1200">
                <a:solidFill>
                  <a:schemeClr val="tx1"/>
                </a:solidFill>
                <a:latin typeface="Times New Roman" panose="02020603050405020304" pitchFamily="18" charset="0"/>
                <a:ea typeface="宋体" panose="02010600030101010101" pitchFamily="2" charset="-122"/>
              </a:defRPr>
            </a:lvl3pPr>
            <a:lvl4pPr marL="1600200" indent="-228600">
              <a:defRPr sz="1200">
                <a:solidFill>
                  <a:schemeClr val="tx1"/>
                </a:solidFill>
                <a:latin typeface="Times New Roman" panose="02020603050405020304" pitchFamily="18" charset="0"/>
                <a:ea typeface="宋体" panose="02010600030101010101" pitchFamily="2" charset="-122"/>
              </a:defRPr>
            </a:lvl4pPr>
            <a:lvl5pPr marL="2057400" indent="-228600">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9pPr>
          </a:lstStyle>
          <a:p>
            <a:pPr>
              <a:buFont typeface="Wingdings" panose="05000000000000000000" pitchFamily="2" charset="2"/>
              <a:buChar char="p"/>
            </a:pPr>
            <a:r>
              <a:rPr lang="en-US" altLang="zh-CN" sz="2400">
                <a:latin typeface="华文楷体" panose="02010600040101010101" pitchFamily="2" charset="-122"/>
                <a:ea typeface="华文楷体" panose="02010600040101010101" pitchFamily="2" charset="-122"/>
              </a:rPr>
              <a:t>Web</a:t>
            </a:r>
            <a:r>
              <a:rPr lang="zh-CN" altLang="en-US" sz="2400">
                <a:latin typeface="华文楷体" panose="02010600040101010101" pitchFamily="2" charset="-122"/>
                <a:ea typeface="华文楷体" panose="02010600040101010101" pitchFamily="2" charset="-122"/>
              </a:rPr>
              <a:t>开发，基于</a:t>
            </a:r>
            <a:r>
              <a:rPr lang="en-US" altLang="zh-CN" sz="2400">
                <a:latin typeface="华文楷体" panose="02010600040101010101" pitchFamily="2" charset="-122"/>
                <a:ea typeface="华文楷体" panose="02010600040101010101" pitchFamily="2" charset="-122"/>
              </a:rPr>
              <a:t>python</a:t>
            </a:r>
            <a:r>
              <a:rPr lang="zh-CN" altLang="en-US" sz="2400">
                <a:latin typeface="华文楷体" panose="02010600040101010101" pitchFamily="2" charset="-122"/>
                <a:ea typeface="华文楷体" panose="02010600040101010101" pitchFamily="2" charset="-122"/>
              </a:rPr>
              <a:t>的优秀</a:t>
            </a:r>
            <a:r>
              <a:rPr lang="en-US" altLang="zh-CN" sz="2400">
                <a:latin typeface="华文楷体" panose="02010600040101010101" pitchFamily="2" charset="-122"/>
                <a:ea typeface="华文楷体" panose="02010600040101010101" pitchFamily="2" charset="-122"/>
              </a:rPr>
              <a:t>web</a:t>
            </a:r>
            <a:r>
              <a:rPr lang="zh-CN" altLang="en-US" sz="2400">
                <a:latin typeface="华文楷体" panose="02010600040101010101" pitchFamily="2" charset="-122"/>
                <a:ea typeface="华文楷体" panose="02010600040101010101" pitchFamily="2" charset="-122"/>
              </a:rPr>
              <a:t>框架如</a:t>
            </a:r>
            <a:r>
              <a:rPr lang="en-US" altLang="zh-CN" sz="2400">
                <a:latin typeface="华文楷体" panose="02010600040101010101" pitchFamily="2" charset="-122"/>
                <a:ea typeface="华文楷体" panose="02010600040101010101" pitchFamily="2" charset="-122"/>
              </a:rPr>
              <a:t>Django</a:t>
            </a:r>
            <a:endParaRPr lang="en-US" altLang="zh-CN" sz="2400">
              <a:latin typeface="华文楷体" panose="02010600040101010101" pitchFamily="2" charset="-122"/>
              <a:ea typeface="华文楷体" panose="02010600040101010101" pitchFamily="2" charset="-122"/>
            </a:endParaRPr>
          </a:p>
          <a:p>
            <a:pPr>
              <a:buFont typeface="Wingdings" panose="05000000000000000000" pitchFamily="2" charset="2"/>
              <a:buChar char="p"/>
            </a:pPr>
            <a:r>
              <a:rPr lang="zh-CN" altLang="en-US" sz="2400">
                <a:latin typeface="华文楷体" panose="02010600040101010101" pitchFamily="2" charset="-122"/>
                <a:ea typeface="华文楷体" panose="02010600040101010101" pitchFamily="2" charset="-122"/>
              </a:rPr>
              <a:t>网络编程，网页解析，如爬虫程序开发</a:t>
            </a:r>
            <a:endParaRPr lang="zh-CN" altLang="en-US" sz="2400">
              <a:latin typeface="华文楷体" panose="02010600040101010101" pitchFamily="2" charset="-122"/>
              <a:ea typeface="华文楷体" panose="02010600040101010101" pitchFamily="2" charset="-122"/>
            </a:endParaRPr>
          </a:p>
          <a:p>
            <a:pPr>
              <a:buFont typeface="Wingdings" panose="05000000000000000000" pitchFamily="2" charset="2"/>
              <a:buChar char="p"/>
            </a:pPr>
            <a:r>
              <a:rPr lang="zh-CN" altLang="en-US" sz="2400">
                <a:latin typeface="华文楷体" panose="02010600040101010101" pitchFamily="2" charset="-122"/>
                <a:ea typeface="华文楷体" panose="02010600040101010101" pitchFamily="2" charset="-122"/>
              </a:rPr>
              <a:t>科学计算，各种实验数据的处理以及相关实验模拟等，机器学习等</a:t>
            </a:r>
            <a:endParaRPr lang="zh-CN" altLang="en-US" sz="2400">
              <a:latin typeface="华文楷体" panose="02010600040101010101" pitchFamily="2" charset="-122"/>
              <a:ea typeface="华文楷体" panose="02010600040101010101" pitchFamily="2" charset="-122"/>
            </a:endParaRPr>
          </a:p>
          <a:p>
            <a:pPr>
              <a:buFont typeface="Wingdings" panose="05000000000000000000" pitchFamily="2" charset="2"/>
              <a:buChar char="p"/>
            </a:pPr>
            <a:r>
              <a:rPr lang="zh-CN" altLang="zh-CN" sz="2400" b="1">
                <a:solidFill>
                  <a:srgbClr val="245794"/>
                </a:solidFill>
                <a:latin typeface="华文楷体" panose="02010600040101010101" pitchFamily="2" charset="-122"/>
                <a:ea typeface="华文楷体" panose="02010600040101010101" pitchFamily="2" charset="-122"/>
              </a:rPr>
              <a:t>数据库应用</a:t>
            </a:r>
            <a:endParaRPr lang="en-US" altLang="zh-CN" sz="2400">
              <a:latin typeface="华文楷体" panose="02010600040101010101" pitchFamily="2" charset="-122"/>
              <a:ea typeface="华文楷体" panose="02010600040101010101" pitchFamily="2" charset="-122"/>
            </a:endParaRPr>
          </a:p>
          <a:p>
            <a:pPr>
              <a:buFont typeface="Wingdings" panose="05000000000000000000" pitchFamily="2" charset="2"/>
              <a:buChar char="p"/>
            </a:pPr>
            <a:r>
              <a:rPr lang="zh-CN" altLang="zh-CN" sz="2400" b="1">
                <a:solidFill>
                  <a:srgbClr val="245794"/>
                </a:solidFill>
                <a:latin typeface="华文楷体" panose="02010600040101010101" pitchFamily="2" charset="-122"/>
                <a:ea typeface="华文楷体" panose="02010600040101010101" pitchFamily="2" charset="-122"/>
              </a:rPr>
              <a:t>多媒体</a:t>
            </a:r>
            <a:r>
              <a:rPr lang="zh-CN" altLang="en-US" sz="2400" b="1">
                <a:solidFill>
                  <a:srgbClr val="245794"/>
                </a:solidFill>
                <a:latin typeface="华文楷体" panose="02010600040101010101" pitchFamily="2" charset="-122"/>
                <a:ea typeface="华文楷体" panose="02010600040101010101" pitchFamily="2" charset="-122"/>
              </a:rPr>
              <a:t>开发</a:t>
            </a:r>
            <a:endParaRPr lang="en-US" altLang="zh-CN" sz="2400" b="1">
              <a:solidFill>
                <a:srgbClr val="245794"/>
              </a:solidFill>
              <a:latin typeface="华文楷体" panose="02010600040101010101" pitchFamily="2" charset="-122"/>
              <a:ea typeface="华文楷体" panose="02010600040101010101" pitchFamily="2" charset="-122"/>
            </a:endParaRPr>
          </a:p>
          <a:p>
            <a:pPr>
              <a:buFont typeface="Wingdings" panose="05000000000000000000" pitchFamily="2" charset="2"/>
              <a:buChar char="p"/>
            </a:pPr>
            <a:r>
              <a:rPr lang="zh-CN" altLang="en-US" sz="2400" b="1">
                <a:solidFill>
                  <a:srgbClr val="245794"/>
                </a:solidFill>
                <a:latin typeface="华文楷体" panose="02010600040101010101" pitchFamily="2" charset="-122"/>
                <a:ea typeface="华文楷体" panose="02010600040101010101" pitchFamily="2" charset="-122"/>
              </a:rPr>
              <a:t>电子游戏开发</a:t>
            </a:r>
            <a:endParaRPr lang="zh-CN" altLang="en-US" sz="2400" b="1">
              <a:solidFill>
                <a:srgbClr val="245794"/>
              </a:solidFill>
              <a:latin typeface="华文楷体" panose="02010600040101010101" pitchFamily="2" charset="-122"/>
              <a:ea typeface="华文楷体" panose="02010600040101010101" pitchFamily="2" charset="-122"/>
            </a:endParaRPr>
          </a:p>
        </p:txBody>
      </p:sp>
      <p:sp>
        <p:nvSpPr>
          <p:cNvPr id="3" name="矩形 2"/>
          <p:cNvSpPr/>
          <p:nvPr/>
        </p:nvSpPr>
        <p:spPr>
          <a:xfrm>
            <a:off x="539551" y="5373216"/>
            <a:ext cx="8228535" cy="830997"/>
          </a:xfrm>
          <a:prstGeom prst="rect">
            <a:avLst/>
          </a:prstGeom>
          <a:noFill/>
        </p:spPr>
        <p:txBody>
          <a:bodyPr wrap="none">
            <a:spAutoFit/>
          </a:bodyPr>
          <a:lstStyle/>
          <a:p>
            <a:pPr algn="ctr">
              <a:defRPr/>
            </a:pPr>
            <a:r>
              <a:rPr lang="zh-CN" altLang="en-US" sz="480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华文新魏" panose="02010800040101010101" pitchFamily="2" charset="-122"/>
                <a:ea typeface="华文新魏" panose="02010800040101010101" pitchFamily="2" charset="-122"/>
              </a:rPr>
              <a:t>需要什么应用就能找到什么库</a:t>
            </a:r>
            <a:endParaRPr lang="zh-CN" altLang="en-US" sz="480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华文新魏" panose="02010800040101010101" pitchFamily="2" charset="-122"/>
              <a:ea typeface="华文新魏" panose="02010800040101010101" pitchFamily="2" charset="-122"/>
            </a:endParaRPr>
          </a:p>
        </p:txBody>
      </p:sp>
      <p:sp>
        <p:nvSpPr>
          <p:cNvPr id="9220" name="标题 1"/>
          <p:cNvSpPr txBox="1"/>
          <p:nvPr/>
        </p:nvSpPr>
        <p:spPr bwMode="auto">
          <a:xfrm>
            <a:off x="1547813" y="620713"/>
            <a:ext cx="683895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200">
                <a:solidFill>
                  <a:schemeClr val="tx1"/>
                </a:solidFill>
                <a:latin typeface="Times New Roman" panose="02020603050405020304" pitchFamily="18" charset="0"/>
                <a:ea typeface="宋体" panose="02010600030101010101" pitchFamily="2" charset="-122"/>
              </a:defRPr>
            </a:lvl1pPr>
            <a:lvl2pPr marL="742950" indent="-285750">
              <a:defRPr sz="1200">
                <a:solidFill>
                  <a:schemeClr val="tx1"/>
                </a:solidFill>
                <a:latin typeface="Times New Roman" panose="02020603050405020304" pitchFamily="18" charset="0"/>
                <a:ea typeface="宋体" panose="02010600030101010101" pitchFamily="2" charset="-122"/>
              </a:defRPr>
            </a:lvl2pPr>
            <a:lvl3pPr marL="1143000" indent="-228600">
              <a:defRPr sz="1200">
                <a:solidFill>
                  <a:schemeClr val="tx1"/>
                </a:solidFill>
                <a:latin typeface="Times New Roman" panose="02020603050405020304" pitchFamily="18" charset="0"/>
                <a:ea typeface="宋体" panose="02010600030101010101" pitchFamily="2" charset="-122"/>
              </a:defRPr>
            </a:lvl3pPr>
            <a:lvl4pPr marL="1600200" indent="-228600">
              <a:defRPr sz="1200">
                <a:solidFill>
                  <a:schemeClr val="tx1"/>
                </a:solidFill>
                <a:latin typeface="Times New Roman" panose="02020603050405020304" pitchFamily="18" charset="0"/>
                <a:ea typeface="宋体" panose="02010600030101010101" pitchFamily="2" charset="-122"/>
              </a:defRPr>
            </a:lvl4pPr>
            <a:lvl5pPr marL="2057400" indent="-228600">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9pPr>
          </a:lstStyle>
          <a:p>
            <a:pPr algn="ctr">
              <a:spcBef>
                <a:spcPct val="0"/>
              </a:spcBef>
              <a:spcAft>
                <a:spcPts val="1200"/>
              </a:spcAft>
              <a:buClr>
                <a:srgbClr val="7030A0"/>
              </a:buClr>
              <a:buSzPct val="60000"/>
              <a:buFontTx/>
              <a:buNone/>
            </a:pPr>
            <a:r>
              <a:rPr lang="zh-CN" altLang="en-US" sz="3600">
                <a:solidFill>
                  <a:schemeClr val="tx2"/>
                </a:solidFill>
                <a:latin typeface="华文楷体" panose="02010600040101010101" pitchFamily="2" charset="-122"/>
                <a:ea typeface="华文楷体" panose="02010600040101010101" pitchFamily="2" charset="-122"/>
              </a:rPr>
              <a:t>应用领域</a:t>
            </a:r>
            <a:endParaRPr lang="zh-CN" altLang="zh-CN" sz="3600">
              <a:solidFill>
                <a:schemeClr val="tx2"/>
              </a:solidFill>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
          <p:cNvSpPr>
            <a:spLocks noChangeArrowheads="1"/>
          </p:cNvSpPr>
          <p:nvPr/>
        </p:nvSpPr>
        <p:spPr bwMode="auto">
          <a:xfrm>
            <a:off x="323850" y="908050"/>
            <a:ext cx="8496300"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1200"/>
              </a:spcAft>
              <a:buClr>
                <a:srgbClr val="7030A0"/>
              </a:buClr>
              <a:buSzPct val="60000"/>
            </a:pPr>
            <a:r>
              <a:rPr lang="en-US" altLang="zh-CN" sz="3200" b="1" dirty="0">
                <a:solidFill>
                  <a:srgbClr val="245794"/>
                </a:solidFill>
              </a:rPr>
              <a:t>1.1.3  Python</a:t>
            </a:r>
            <a:r>
              <a:rPr lang="zh-CN" altLang="zh-CN" sz="3200" b="1" dirty="0">
                <a:solidFill>
                  <a:srgbClr val="245794"/>
                </a:solidFill>
              </a:rPr>
              <a:t>语言的应用领域</a:t>
            </a:r>
            <a:endParaRPr lang="zh-CN" altLang="zh-CN" sz="3200" b="1" dirty="0">
              <a:solidFill>
                <a:srgbClr val="245794"/>
              </a:solidFill>
            </a:endParaRPr>
          </a:p>
          <a:p>
            <a:pPr>
              <a:spcAft>
                <a:spcPts val="600"/>
              </a:spcAft>
              <a:buClr>
                <a:srgbClr val="7030A0"/>
              </a:buClr>
              <a:buSzPct val="60000"/>
            </a:pPr>
            <a:r>
              <a:rPr lang="en-US" altLang="zh-CN" sz="3200" b="1" dirty="0">
                <a:solidFill>
                  <a:srgbClr val="245794"/>
                </a:solidFill>
              </a:rPr>
              <a:t>1</a:t>
            </a:r>
            <a:r>
              <a:rPr lang="zh-CN" altLang="zh-CN" sz="3200" b="1" dirty="0">
                <a:solidFill>
                  <a:srgbClr val="245794"/>
                </a:solidFill>
              </a:rPr>
              <a:t>．</a:t>
            </a:r>
            <a:r>
              <a:rPr lang="en-US" altLang="zh-CN" sz="3200" b="1" dirty="0">
                <a:solidFill>
                  <a:srgbClr val="245794"/>
                </a:solidFill>
              </a:rPr>
              <a:t>Web</a:t>
            </a:r>
            <a:r>
              <a:rPr lang="zh-CN" altLang="en-US" sz="3200" b="1" dirty="0">
                <a:solidFill>
                  <a:srgbClr val="245794"/>
                </a:solidFill>
              </a:rPr>
              <a:t>开发</a:t>
            </a:r>
            <a:endParaRPr lang="en-US" altLang="zh-CN" sz="3200" b="1" dirty="0">
              <a:solidFill>
                <a:srgbClr val="245794"/>
              </a:solidFill>
            </a:endParaRPr>
          </a:p>
          <a:p>
            <a:pPr>
              <a:spcAft>
                <a:spcPts val="600"/>
              </a:spcAft>
              <a:buClr>
                <a:srgbClr val="7030A0"/>
              </a:buClr>
              <a:buSzPct val="60000"/>
              <a:buFontTx/>
              <a:buNone/>
            </a:pPr>
            <a:r>
              <a:rPr lang="en-US" altLang="zh-CN" sz="2400" dirty="0">
                <a:latin typeface="华文楷体" panose="02010600040101010101" pitchFamily="2" charset="-122"/>
                <a:ea typeface="华文楷体" panose="02010600040101010101" pitchFamily="2" charset="-122"/>
              </a:rPr>
              <a:t>      Python</a:t>
            </a:r>
            <a:r>
              <a:rPr lang="zh-CN" altLang="zh-CN" sz="2400" dirty="0">
                <a:latin typeface="华文楷体" panose="02010600040101010101" pitchFamily="2" charset="-122"/>
                <a:ea typeface="华文楷体" panose="02010600040101010101" pitchFamily="2" charset="-122"/>
              </a:rPr>
              <a:t>语言支持</a:t>
            </a:r>
            <a:r>
              <a:rPr lang="en-US" altLang="zh-CN" sz="2400" dirty="0">
                <a:latin typeface="华文楷体" panose="02010600040101010101" pitchFamily="2" charset="-122"/>
                <a:ea typeface="华文楷体" panose="02010600040101010101" pitchFamily="2" charset="-122"/>
              </a:rPr>
              <a:t>Web</a:t>
            </a:r>
            <a:r>
              <a:rPr lang="zh-CN" altLang="zh-CN" sz="2400" dirty="0">
                <a:latin typeface="华文楷体" panose="02010600040101010101" pitchFamily="2" charset="-122"/>
                <a:ea typeface="华文楷体" panose="02010600040101010101" pitchFamily="2" charset="-122"/>
              </a:rPr>
              <a:t>网站开发，比较流行的开发框架有</a:t>
            </a:r>
            <a:r>
              <a:rPr lang="en-US" altLang="zh-CN" sz="2400" dirty="0">
                <a:latin typeface="华文楷体" panose="02010600040101010101" pitchFamily="2" charset="-122"/>
                <a:ea typeface="华文楷体" panose="02010600040101010101" pitchFamily="2" charset="-122"/>
              </a:rPr>
              <a:t>web2py</a:t>
            </a:r>
            <a:r>
              <a:rPr lang="zh-CN" altLang="zh-CN" sz="2400" dirty="0">
                <a:latin typeface="华文楷体" panose="02010600040101010101" pitchFamily="2" charset="-122"/>
                <a:ea typeface="华文楷体" panose="02010600040101010101" pitchFamily="2" charset="-122"/>
              </a:rPr>
              <a:t>、</a:t>
            </a:r>
            <a:r>
              <a:rPr lang="en-US" altLang="zh-CN" sz="2400" dirty="0" err="1">
                <a:latin typeface="华文楷体" panose="02010600040101010101" pitchFamily="2" charset="-122"/>
                <a:ea typeface="华文楷体" panose="02010600040101010101" pitchFamily="2" charset="-122"/>
              </a:rPr>
              <a:t>django</a:t>
            </a:r>
            <a:r>
              <a:rPr lang="zh-CN" altLang="zh-CN" sz="2400" dirty="0">
                <a:latin typeface="华文楷体" panose="02010600040101010101" pitchFamily="2" charset="-122"/>
                <a:ea typeface="华文楷体" panose="02010600040101010101" pitchFamily="2" charset="-122"/>
              </a:rPr>
              <a:t>等。许多大型网站就是用</a:t>
            </a:r>
            <a:r>
              <a:rPr lang="en-US" altLang="zh-CN" sz="2400" dirty="0">
                <a:latin typeface="华文楷体" panose="02010600040101010101" pitchFamily="2" charset="-122"/>
                <a:ea typeface="华文楷体" panose="02010600040101010101" pitchFamily="2" charset="-122"/>
              </a:rPr>
              <a:t>Python</a:t>
            </a:r>
            <a:r>
              <a:rPr lang="zh-CN" altLang="zh-CN" sz="2400" dirty="0">
                <a:latin typeface="华文楷体" panose="02010600040101010101" pitchFamily="2" charset="-122"/>
                <a:ea typeface="华文楷体" panose="02010600040101010101" pitchFamily="2" charset="-122"/>
              </a:rPr>
              <a:t>开发的，例如</a:t>
            </a:r>
            <a:r>
              <a:rPr lang="en-US" altLang="zh-CN" sz="2400" dirty="0">
                <a:latin typeface="华文楷体" panose="02010600040101010101" pitchFamily="2" charset="-122"/>
                <a:ea typeface="华文楷体" panose="02010600040101010101" pitchFamily="2" charset="-122"/>
              </a:rPr>
              <a:t>YouTube</a:t>
            </a:r>
            <a:r>
              <a:rPr lang="zh-CN" altLang="zh-CN"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Instagram</a:t>
            </a:r>
            <a:r>
              <a:rPr lang="zh-CN" altLang="zh-CN" sz="2400" dirty="0">
                <a:latin typeface="华文楷体" panose="02010600040101010101" pitchFamily="2" charset="-122"/>
                <a:ea typeface="华文楷体" panose="02010600040101010101" pitchFamily="2" charset="-122"/>
              </a:rPr>
              <a:t>，还有国内的豆瓣。很多大公司，包括</a:t>
            </a:r>
            <a:r>
              <a:rPr lang="en-US" altLang="zh-CN" sz="2400" dirty="0">
                <a:latin typeface="华文楷体" panose="02010600040101010101" pitchFamily="2" charset="-122"/>
                <a:ea typeface="华文楷体" panose="02010600040101010101" pitchFamily="2" charset="-122"/>
              </a:rPr>
              <a:t>Google</a:t>
            </a:r>
            <a:r>
              <a:rPr lang="zh-CN" altLang="zh-CN"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Yahoo</a:t>
            </a:r>
            <a:r>
              <a:rPr lang="zh-CN" altLang="zh-CN" sz="2400" dirty="0">
                <a:latin typeface="华文楷体" panose="02010600040101010101" pitchFamily="2" charset="-122"/>
                <a:ea typeface="华文楷体" panose="02010600040101010101" pitchFamily="2" charset="-122"/>
              </a:rPr>
              <a:t>等，甚至</a:t>
            </a:r>
            <a:r>
              <a:rPr lang="en-US" altLang="zh-CN" sz="2400" dirty="0">
                <a:latin typeface="华文楷体" panose="02010600040101010101" pitchFamily="2" charset="-122"/>
                <a:ea typeface="华文楷体" panose="02010600040101010101" pitchFamily="2" charset="-122"/>
              </a:rPr>
              <a:t>NASA</a:t>
            </a:r>
            <a:r>
              <a:rPr lang="zh-CN" altLang="zh-CN" sz="2400" dirty="0">
                <a:latin typeface="华文楷体" panose="02010600040101010101" pitchFamily="2" charset="-122"/>
                <a:ea typeface="华文楷体" panose="02010600040101010101" pitchFamily="2" charset="-122"/>
              </a:rPr>
              <a:t>（美国航空航天局）都大量地使用</a:t>
            </a:r>
            <a:r>
              <a:rPr lang="en-US" altLang="zh-CN" sz="2400" dirty="0">
                <a:latin typeface="华文楷体" panose="02010600040101010101" pitchFamily="2" charset="-122"/>
                <a:ea typeface="华文楷体" panose="02010600040101010101" pitchFamily="2" charset="-122"/>
              </a:rPr>
              <a:t>Python</a:t>
            </a:r>
            <a:r>
              <a:rPr lang="zh-CN" altLang="zh-CN" sz="2400" dirty="0">
                <a:latin typeface="华文楷体" panose="02010600040101010101" pitchFamily="2" charset="-122"/>
                <a:ea typeface="华文楷体" panose="02010600040101010101" pitchFamily="2" charset="-122"/>
              </a:rPr>
              <a:t>。</a:t>
            </a:r>
            <a:endParaRPr lang="en-US" altLang="zh-CN" sz="2400" dirty="0">
              <a:latin typeface="华文楷体" panose="02010600040101010101" pitchFamily="2" charset="-122"/>
              <a:ea typeface="华文楷体" panose="02010600040101010101" pitchFamily="2" charset="-122"/>
            </a:endParaRPr>
          </a:p>
          <a:p>
            <a:pPr>
              <a:spcAft>
                <a:spcPts val="600"/>
              </a:spcAft>
              <a:buClr>
                <a:srgbClr val="7030A0"/>
              </a:buClr>
              <a:buSzPct val="60000"/>
              <a:buFontTx/>
              <a:buNone/>
            </a:pPr>
            <a:r>
              <a:rPr lang="en-US" altLang="zh-CN" sz="2400" dirty="0">
                <a:latin typeface="华文楷体" panose="02010600040101010101" pitchFamily="2" charset="-122"/>
                <a:ea typeface="华文楷体" panose="02010600040101010101" pitchFamily="2" charset="-122"/>
              </a:rPr>
              <a:t>      </a:t>
            </a:r>
            <a:r>
              <a:rPr lang="zh-CN" altLang="zh-CN" sz="2400" dirty="0">
                <a:latin typeface="华文楷体" panose="02010600040101010101" pitchFamily="2" charset="-122"/>
                <a:ea typeface="华文楷体" panose="02010600040101010101" pitchFamily="2" charset="-122"/>
              </a:rPr>
              <a:t>利用</a:t>
            </a:r>
            <a:r>
              <a:rPr lang="en-US" altLang="zh-CN" sz="2400" dirty="0">
                <a:latin typeface="华文楷体" panose="02010600040101010101" pitchFamily="2" charset="-122"/>
                <a:ea typeface="华文楷体" panose="02010600040101010101" pitchFamily="2" charset="-122"/>
              </a:rPr>
              <a:t>py2exe</a:t>
            </a:r>
            <a:r>
              <a:rPr lang="zh-CN" altLang="zh-CN" sz="2400" dirty="0">
                <a:latin typeface="华文楷体" panose="02010600040101010101" pitchFamily="2" charset="-122"/>
                <a:ea typeface="华文楷体" panose="02010600040101010101" pitchFamily="2" charset="-122"/>
              </a:rPr>
              <a:t>模块可以将</a:t>
            </a:r>
            <a:r>
              <a:rPr lang="en-US" altLang="zh-CN" sz="2400" dirty="0">
                <a:latin typeface="华文楷体" panose="02010600040101010101" pitchFamily="2" charset="-122"/>
                <a:ea typeface="华文楷体" panose="02010600040101010101" pitchFamily="2" charset="-122"/>
              </a:rPr>
              <a:t>Python</a:t>
            </a:r>
            <a:r>
              <a:rPr lang="zh-CN" altLang="zh-CN" sz="2400" dirty="0">
                <a:latin typeface="华文楷体" panose="02010600040101010101" pitchFamily="2" charset="-122"/>
                <a:ea typeface="华文楷体" panose="02010600040101010101" pitchFamily="2" charset="-122"/>
              </a:rPr>
              <a:t>程序转换为</a:t>
            </a:r>
            <a:r>
              <a:rPr lang="en-US" altLang="zh-CN" sz="2400" dirty="0">
                <a:latin typeface="华文楷体" panose="02010600040101010101" pitchFamily="2" charset="-122"/>
                <a:ea typeface="华文楷体" panose="02010600040101010101" pitchFamily="2" charset="-122"/>
              </a:rPr>
              <a:t>.exe</a:t>
            </a:r>
            <a:r>
              <a:rPr lang="zh-CN" altLang="zh-CN" sz="2400" dirty="0">
                <a:latin typeface="华文楷体" panose="02010600040101010101" pitchFamily="2" charset="-122"/>
                <a:ea typeface="华文楷体" panose="02010600040101010101" pitchFamily="2" charset="-122"/>
              </a:rPr>
              <a:t>可执行程序，使得</a:t>
            </a:r>
            <a:r>
              <a:rPr lang="en-US" altLang="zh-CN" sz="2400" dirty="0">
                <a:latin typeface="华文楷体" panose="02010600040101010101" pitchFamily="2" charset="-122"/>
                <a:ea typeface="华文楷体" panose="02010600040101010101" pitchFamily="2" charset="-122"/>
              </a:rPr>
              <a:t>Python</a:t>
            </a:r>
            <a:r>
              <a:rPr lang="zh-CN" altLang="zh-CN" sz="2400" dirty="0">
                <a:latin typeface="华文楷体" panose="02010600040101010101" pitchFamily="2" charset="-122"/>
                <a:ea typeface="华文楷体" panose="02010600040101010101" pitchFamily="2" charset="-122"/>
              </a:rPr>
              <a:t>程序可以脱离</a:t>
            </a:r>
            <a:r>
              <a:rPr lang="en-US" altLang="zh-CN" sz="2400" dirty="0">
                <a:latin typeface="华文楷体" panose="02010600040101010101" pitchFamily="2" charset="-122"/>
                <a:ea typeface="华文楷体" panose="02010600040101010101" pitchFamily="2" charset="-122"/>
              </a:rPr>
              <a:t>Python</a:t>
            </a:r>
            <a:r>
              <a:rPr lang="zh-CN" altLang="zh-CN" sz="2400" dirty="0">
                <a:latin typeface="华文楷体" panose="02010600040101010101" pitchFamily="2" charset="-122"/>
                <a:ea typeface="华文楷体" panose="02010600040101010101" pitchFamily="2" charset="-122"/>
              </a:rPr>
              <a:t>系统环境来运行。</a:t>
            </a:r>
            <a:endParaRPr lang="zh-CN" altLang="zh-CN" sz="2400" dirty="0">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
          <p:cNvSpPr>
            <a:spLocks noChangeArrowheads="1"/>
          </p:cNvSpPr>
          <p:nvPr/>
        </p:nvSpPr>
        <p:spPr bwMode="auto">
          <a:xfrm>
            <a:off x="230188" y="1844675"/>
            <a:ext cx="8662987"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buClr>
                <a:srgbClr val="7030A0"/>
              </a:buClr>
              <a:buSzPct val="60000"/>
              <a:buFontTx/>
              <a:buNone/>
            </a:pPr>
            <a:r>
              <a:rPr lang="en-US" altLang="zh-CN" sz="3200" b="1">
                <a:solidFill>
                  <a:srgbClr val="245794"/>
                </a:solidFill>
              </a:rPr>
              <a:t>    2</a:t>
            </a:r>
            <a:r>
              <a:rPr lang="zh-CN" altLang="zh-CN" sz="3200" b="1">
                <a:solidFill>
                  <a:srgbClr val="245794"/>
                </a:solidFill>
              </a:rPr>
              <a:t>．网络</a:t>
            </a:r>
            <a:r>
              <a:rPr lang="zh-CN" altLang="en-US" sz="3200" b="1">
                <a:solidFill>
                  <a:srgbClr val="245794"/>
                </a:solidFill>
              </a:rPr>
              <a:t>编程</a:t>
            </a:r>
            <a:endParaRPr lang="en-US" altLang="zh-CN" sz="3200" b="1">
              <a:solidFill>
                <a:srgbClr val="245794"/>
              </a:solidFill>
            </a:endParaRPr>
          </a:p>
          <a:p>
            <a:pPr>
              <a:spcAft>
                <a:spcPts val="600"/>
              </a:spcAft>
              <a:buClr>
                <a:srgbClr val="7030A0"/>
              </a:buClr>
              <a:buSzPct val="60000"/>
              <a:buFontTx/>
              <a:buNone/>
            </a:pPr>
            <a:r>
              <a:rPr lang="zh-CN" altLang="en-US" sz="3200" b="1">
                <a:solidFill>
                  <a:srgbClr val="245794"/>
                </a:solidFill>
              </a:rPr>
              <a:t>　</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语言提供了</a:t>
            </a:r>
            <a:r>
              <a:rPr lang="en-US" altLang="zh-CN" sz="2400">
                <a:latin typeface="华文楷体" panose="02010600040101010101" pitchFamily="2" charset="-122"/>
                <a:ea typeface="华文楷体" panose="02010600040101010101" pitchFamily="2" charset="-122"/>
              </a:rPr>
              <a:t>socket</a:t>
            </a:r>
            <a:r>
              <a:rPr lang="zh-CN" altLang="zh-CN" sz="2400">
                <a:latin typeface="华文楷体" panose="02010600040101010101" pitchFamily="2" charset="-122"/>
                <a:ea typeface="华文楷体" panose="02010600040101010101" pitchFamily="2" charset="-122"/>
              </a:rPr>
              <a:t>模块，对</a:t>
            </a:r>
            <a:r>
              <a:rPr lang="en-US" altLang="zh-CN" sz="2400">
                <a:latin typeface="华文楷体" panose="02010600040101010101" pitchFamily="2" charset="-122"/>
                <a:ea typeface="华文楷体" panose="02010600040101010101" pitchFamily="2" charset="-122"/>
              </a:rPr>
              <a:t>Socket</a:t>
            </a:r>
            <a:r>
              <a:rPr lang="zh-CN" altLang="zh-CN" sz="2400">
                <a:latin typeface="华文楷体" panose="02010600040101010101" pitchFamily="2" charset="-122"/>
                <a:ea typeface="华文楷体" panose="02010600040101010101" pitchFamily="2" charset="-122"/>
              </a:rPr>
              <a:t>接口进行了二次封装，支持</a:t>
            </a:r>
            <a:r>
              <a:rPr lang="en-US" altLang="zh-CN" sz="2400">
                <a:latin typeface="华文楷体" panose="02010600040101010101" pitchFamily="2" charset="-122"/>
                <a:ea typeface="华文楷体" panose="02010600040101010101" pitchFamily="2" charset="-122"/>
              </a:rPr>
              <a:t>Socket</a:t>
            </a:r>
            <a:r>
              <a:rPr lang="zh-CN" altLang="zh-CN" sz="2400">
                <a:latin typeface="华文楷体" panose="02010600040101010101" pitchFamily="2" charset="-122"/>
                <a:ea typeface="华文楷体" panose="02010600040101010101" pitchFamily="2" charset="-122"/>
              </a:rPr>
              <a:t>接口的访问；还提供了</a:t>
            </a:r>
            <a:r>
              <a:rPr lang="en-US" altLang="zh-CN" sz="2400">
                <a:latin typeface="华文楷体" panose="02010600040101010101" pitchFamily="2" charset="-122"/>
                <a:ea typeface="华文楷体" panose="02010600040101010101" pitchFamily="2" charset="-122"/>
              </a:rPr>
              <a:t>urllib</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cookielib</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httplib</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scrapy</a:t>
            </a:r>
            <a:r>
              <a:rPr lang="zh-CN" altLang="zh-CN" sz="2400">
                <a:latin typeface="华文楷体" panose="02010600040101010101" pitchFamily="2" charset="-122"/>
                <a:ea typeface="华文楷体" panose="02010600040101010101" pitchFamily="2" charset="-122"/>
              </a:rPr>
              <a:t>等大量模块，用于对网页内容进行读取和处理，并结合多线程编程以及其他有关模块可以快速开发网页爬虫之类的应用程序</a:t>
            </a:r>
            <a:r>
              <a:rPr lang="zh-CN" altLang="en-US" sz="2400">
                <a:latin typeface="华文楷体" panose="02010600040101010101" pitchFamily="2" charset="-122"/>
                <a:ea typeface="华文楷体" panose="02010600040101010101" pitchFamily="2" charset="-122"/>
              </a:rPr>
              <a:t>。</a:t>
            </a:r>
            <a:endParaRPr lang="zh-CN" altLang="zh-CN" sz="2400">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684213" y="1628775"/>
            <a:ext cx="7848600" cy="322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buClr>
                <a:srgbClr val="7030A0"/>
              </a:buClr>
              <a:buSzPct val="60000"/>
              <a:buFontTx/>
              <a:buNone/>
            </a:pPr>
            <a:r>
              <a:rPr lang="en-US" altLang="zh-CN" sz="3200" b="1">
                <a:solidFill>
                  <a:srgbClr val="245794"/>
                </a:solidFill>
              </a:rPr>
              <a:t>3</a:t>
            </a:r>
            <a:r>
              <a:rPr lang="zh-CN" altLang="zh-CN" sz="3200" b="1">
                <a:solidFill>
                  <a:srgbClr val="245794"/>
                </a:solidFill>
              </a:rPr>
              <a:t>．科学计算与数据可视化</a:t>
            </a:r>
            <a:endParaRPr lang="zh-CN" altLang="zh-CN" sz="3200" b="1">
              <a:solidFill>
                <a:srgbClr val="245794"/>
              </a:solidFill>
            </a:endParaRPr>
          </a:p>
          <a:p>
            <a:pPr>
              <a:spcAft>
                <a:spcPts val="600"/>
              </a:spcAft>
              <a:buClr>
                <a:srgbClr val="7030A0"/>
              </a:buClr>
              <a:buSzPct val="60000"/>
            </a:pPr>
            <a:r>
              <a:rPr lang="zh-CN" altLang="en-US" sz="3200" b="1">
                <a:solidFill>
                  <a:srgbClr val="245794"/>
                </a:solidFill>
              </a:rPr>
              <a:t>　</a:t>
            </a:r>
            <a:r>
              <a:rPr lang="zh-CN" altLang="en-US" sz="2400">
                <a:latin typeface="华文楷体" panose="02010600040101010101" pitchFamily="2" charset="-122"/>
                <a:ea typeface="华文楷体" panose="02010600040101010101" pitchFamily="2" charset="-122"/>
              </a:rPr>
              <a:t>　</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中用于科学计算与数据可视化的模块有很多，例如</a:t>
            </a:r>
            <a:r>
              <a:rPr lang="en-US" altLang="zh-CN" sz="2400">
                <a:latin typeface="华文楷体" panose="02010600040101010101" pitchFamily="2" charset="-122"/>
                <a:ea typeface="华文楷体" panose="02010600040101010101" pitchFamily="2" charset="-122"/>
              </a:rPr>
              <a:t>NumPy</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SciPy</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SymPy</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Matplotlib</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Traits</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TraitsUI</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Chaco</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TVTK</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Mayavi</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VPython</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OpenCV</a:t>
            </a:r>
            <a:r>
              <a:rPr lang="zh-CN" altLang="zh-CN" sz="2400">
                <a:latin typeface="华文楷体" panose="02010600040101010101" pitchFamily="2" charset="-122"/>
                <a:ea typeface="华文楷体" panose="02010600040101010101" pitchFamily="2" charset="-122"/>
              </a:rPr>
              <a:t>等，涉及的应用领域包括数值计算、符号计算、二维图表、三维数据可视化、三维动画演示、图像处理以及界面设计等。</a:t>
            </a:r>
            <a:r>
              <a:rPr lang="zh-CN" altLang="en-US" sz="3200" b="1">
                <a:solidFill>
                  <a:srgbClr val="245794"/>
                </a:solidFill>
              </a:rPr>
              <a:t>　　　</a:t>
            </a:r>
            <a:endParaRPr lang="zh-CN" altLang="zh-CN" sz="3200" b="1">
              <a:solidFill>
                <a:srgbClr val="245794"/>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noChangeArrowheads="1"/>
          </p:cNvSpPr>
          <p:nvPr/>
        </p:nvSpPr>
        <p:spPr bwMode="auto">
          <a:xfrm>
            <a:off x="755650" y="1484313"/>
            <a:ext cx="7632700" cy="236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buClr>
                <a:srgbClr val="7030A0"/>
              </a:buClr>
              <a:buSzPct val="60000"/>
            </a:pPr>
            <a:r>
              <a:rPr lang="en-US" altLang="zh-CN" sz="3200" b="1">
                <a:solidFill>
                  <a:srgbClr val="245794"/>
                </a:solidFill>
              </a:rPr>
              <a:t>4</a:t>
            </a:r>
            <a:r>
              <a:rPr lang="zh-CN" altLang="zh-CN" sz="3200" b="1">
                <a:solidFill>
                  <a:srgbClr val="245794"/>
                </a:solidFill>
              </a:rPr>
              <a:t>．数据库应用</a:t>
            </a:r>
            <a:endParaRPr lang="zh-CN" altLang="zh-CN" sz="3200" b="1">
              <a:solidFill>
                <a:srgbClr val="245794"/>
              </a:solidFill>
            </a:endParaRPr>
          </a:p>
          <a:p>
            <a:pPr>
              <a:spcAft>
                <a:spcPts val="600"/>
              </a:spcAft>
              <a:buClr>
                <a:srgbClr val="7030A0"/>
              </a:buClr>
              <a:buSzPct val="60000"/>
            </a:pPr>
            <a:r>
              <a:rPr lang="zh-CN" altLang="en-US" sz="3200" b="1">
                <a:solidFill>
                  <a:srgbClr val="245794"/>
                </a:solidFill>
              </a:rPr>
              <a:t>　</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数据库模块有很多，例如，可以通过内置的</a:t>
            </a:r>
            <a:r>
              <a:rPr lang="en-US" altLang="zh-CN" sz="2400">
                <a:latin typeface="华文楷体" panose="02010600040101010101" pitchFamily="2" charset="-122"/>
                <a:ea typeface="华文楷体" panose="02010600040101010101" pitchFamily="2" charset="-122"/>
              </a:rPr>
              <a:t>sqlite3</a:t>
            </a:r>
            <a:r>
              <a:rPr lang="zh-CN" altLang="zh-CN" sz="2400">
                <a:latin typeface="华文楷体" panose="02010600040101010101" pitchFamily="2" charset="-122"/>
                <a:ea typeface="华文楷体" panose="02010600040101010101" pitchFamily="2" charset="-122"/>
              </a:rPr>
              <a:t>模块访问</a:t>
            </a:r>
            <a:r>
              <a:rPr lang="en-US" altLang="zh-CN" sz="2400">
                <a:latin typeface="华文楷体" panose="02010600040101010101" pitchFamily="2" charset="-122"/>
                <a:ea typeface="华文楷体" panose="02010600040101010101" pitchFamily="2" charset="-122"/>
              </a:rPr>
              <a:t>SQLite</a:t>
            </a:r>
            <a:r>
              <a:rPr lang="zh-CN" altLang="zh-CN" sz="2400">
                <a:latin typeface="华文楷体" panose="02010600040101010101" pitchFamily="2" charset="-122"/>
                <a:ea typeface="华文楷体" panose="02010600040101010101" pitchFamily="2" charset="-122"/>
              </a:rPr>
              <a:t>数据库，使用</a:t>
            </a:r>
            <a:r>
              <a:rPr lang="en-US" altLang="zh-CN" sz="2400">
                <a:latin typeface="华文楷体" panose="02010600040101010101" pitchFamily="2" charset="-122"/>
                <a:ea typeface="华文楷体" panose="02010600040101010101" pitchFamily="2" charset="-122"/>
              </a:rPr>
              <a:t>pywin32</a:t>
            </a:r>
            <a:r>
              <a:rPr lang="zh-CN" altLang="zh-CN" sz="2400">
                <a:latin typeface="华文楷体" panose="02010600040101010101" pitchFamily="2" charset="-122"/>
                <a:ea typeface="华文楷体" panose="02010600040101010101" pitchFamily="2" charset="-122"/>
              </a:rPr>
              <a:t>模块访问</a:t>
            </a:r>
            <a:r>
              <a:rPr lang="en-US" altLang="zh-CN" sz="2400">
                <a:latin typeface="华文楷体" panose="02010600040101010101" pitchFamily="2" charset="-122"/>
                <a:ea typeface="华文楷体" panose="02010600040101010101" pitchFamily="2" charset="-122"/>
              </a:rPr>
              <a:t>Access</a:t>
            </a:r>
            <a:r>
              <a:rPr lang="zh-CN" altLang="zh-CN" sz="2400">
                <a:latin typeface="华文楷体" panose="02010600040101010101" pitchFamily="2" charset="-122"/>
                <a:ea typeface="华文楷体" panose="02010600040101010101" pitchFamily="2" charset="-122"/>
              </a:rPr>
              <a:t>数据库，使用</a:t>
            </a:r>
            <a:r>
              <a:rPr lang="en-US" altLang="zh-CN" sz="2400">
                <a:latin typeface="华文楷体" panose="02010600040101010101" pitchFamily="2" charset="-122"/>
                <a:ea typeface="华文楷体" panose="02010600040101010101" pitchFamily="2" charset="-122"/>
              </a:rPr>
              <a:t>pymysql</a:t>
            </a:r>
            <a:r>
              <a:rPr lang="zh-CN" altLang="zh-CN" sz="2400">
                <a:latin typeface="华文楷体" panose="02010600040101010101" pitchFamily="2" charset="-122"/>
                <a:ea typeface="华文楷体" panose="02010600040101010101" pitchFamily="2" charset="-122"/>
              </a:rPr>
              <a:t>模块访问</a:t>
            </a:r>
            <a:r>
              <a:rPr lang="en-US" altLang="zh-CN" sz="2400">
                <a:latin typeface="华文楷体" panose="02010600040101010101" pitchFamily="2" charset="-122"/>
                <a:ea typeface="华文楷体" panose="02010600040101010101" pitchFamily="2" charset="-122"/>
              </a:rPr>
              <a:t>MySQL</a:t>
            </a:r>
            <a:r>
              <a:rPr lang="zh-CN" altLang="zh-CN" sz="2400">
                <a:latin typeface="华文楷体" panose="02010600040101010101" pitchFamily="2" charset="-122"/>
                <a:ea typeface="华文楷体" panose="02010600040101010101" pitchFamily="2" charset="-122"/>
              </a:rPr>
              <a:t>数据库，使用</a:t>
            </a:r>
            <a:r>
              <a:rPr lang="en-US" altLang="zh-CN" sz="2400">
                <a:latin typeface="华文楷体" panose="02010600040101010101" pitchFamily="2" charset="-122"/>
                <a:ea typeface="华文楷体" panose="02010600040101010101" pitchFamily="2" charset="-122"/>
              </a:rPr>
              <a:t>pywin32</a:t>
            </a:r>
            <a:r>
              <a:rPr lang="zh-CN" altLang="zh-CN" sz="2400">
                <a:latin typeface="华文楷体" panose="02010600040101010101" pitchFamily="2" charset="-122"/>
                <a:ea typeface="华文楷体" panose="02010600040101010101" pitchFamily="2" charset="-122"/>
              </a:rPr>
              <a:t>和</a:t>
            </a:r>
            <a:r>
              <a:rPr lang="en-US" altLang="zh-CN" sz="2400">
                <a:latin typeface="华文楷体" panose="02010600040101010101" pitchFamily="2" charset="-122"/>
                <a:ea typeface="华文楷体" panose="02010600040101010101" pitchFamily="2" charset="-122"/>
              </a:rPr>
              <a:t>pymssql</a:t>
            </a:r>
            <a:r>
              <a:rPr lang="zh-CN" altLang="zh-CN" sz="2400">
                <a:latin typeface="华文楷体" panose="02010600040101010101" pitchFamily="2" charset="-122"/>
                <a:ea typeface="华文楷体" panose="02010600040101010101" pitchFamily="2" charset="-122"/>
              </a:rPr>
              <a:t>模块来访问</a:t>
            </a:r>
            <a:r>
              <a:rPr lang="en-US" altLang="zh-CN" sz="2400">
                <a:latin typeface="华文楷体" panose="02010600040101010101" pitchFamily="2" charset="-122"/>
                <a:ea typeface="华文楷体" panose="02010600040101010101" pitchFamily="2" charset="-122"/>
              </a:rPr>
              <a:t>SQL Sever</a:t>
            </a:r>
            <a:r>
              <a:rPr lang="zh-CN" altLang="zh-CN" sz="2400">
                <a:latin typeface="华文楷体" panose="02010600040101010101" pitchFamily="2" charset="-122"/>
                <a:ea typeface="华文楷体" panose="02010600040101010101" pitchFamily="2" charset="-122"/>
              </a:rPr>
              <a:t>数据库。</a:t>
            </a:r>
            <a:endParaRPr lang="zh-CN" altLang="zh-CN" sz="2400">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254000" y="1471613"/>
            <a:ext cx="8640763"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Tx/>
              <a:buNone/>
            </a:pPr>
            <a:r>
              <a:rPr lang="en-US" altLang="zh-CN" sz="3200" b="1">
                <a:solidFill>
                  <a:srgbClr val="245794"/>
                </a:solidFill>
              </a:rPr>
              <a:t>5</a:t>
            </a:r>
            <a:r>
              <a:rPr lang="zh-CN" altLang="zh-CN" sz="3200" b="1">
                <a:solidFill>
                  <a:srgbClr val="245794"/>
                </a:solidFill>
              </a:rPr>
              <a:t>．多媒体</a:t>
            </a:r>
            <a:r>
              <a:rPr lang="zh-CN" altLang="en-US" sz="3200" b="1">
                <a:solidFill>
                  <a:srgbClr val="245794"/>
                </a:solidFill>
              </a:rPr>
              <a:t>开发</a:t>
            </a:r>
            <a:endParaRPr lang="en-US" altLang="zh-CN" sz="3200" b="1">
              <a:solidFill>
                <a:srgbClr val="245794"/>
              </a:solidFill>
            </a:endParaRPr>
          </a:p>
          <a:p>
            <a:pPr>
              <a:spcAft>
                <a:spcPts val="600"/>
              </a:spcAft>
              <a:buClr>
                <a:srgbClr val="7030A0"/>
              </a:buClr>
              <a:buSzPct val="60000"/>
            </a:pPr>
            <a:r>
              <a:rPr lang="zh-CN" altLang="en-US" sz="3200" b="1">
                <a:solidFill>
                  <a:srgbClr val="245794"/>
                </a:solidFill>
              </a:rPr>
              <a:t>　　</a:t>
            </a:r>
            <a:r>
              <a:rPr lang="en-US" altLang="zh-CN" sz="2400">
                <a:latin typeface="华文楷体" panose="02010600040101010101" pitchFamily="2" charset="-122"/>
                <a:ea typeface="华文楷体" panose="02010600040101010101" pitchFamily="2" charset="-122"/>
              </a:rPr>
              <a:t>PyMedia</a:t>
            </a:r>
            <a:r>
              <a:rPr lang="zh-CN" altLang="zh-CN" sz="2400">
                <a:latin typeface="华文楷体" panose="02010600040101010101" pitchFamily="2" charset="-122"/>
                <a:ea typeface="华文楷体" panose="02010600040101010101" pitchFamily="2" charset="-122"/>
              </a:rPr>
              <a:t>模块是一个用于多媒体操作的</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模块，可以对包括</a:t>
            </a:r>
            <a:r>
              <a:rPr lang="en-US" altLang="zh-CN" sz="2400">
                <a:latin typeface="华文楷体" panose="02010600040101010101" pitchFamily="2" charset="-122"/>
                <a:ea typeface="华文楷体" panose="02010600040101010101" pitchFamily="2" charset="-122"/>
              </a:rPr>
              <a:t>WAV</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MP3</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AVI</a:t>
            </a:r>
            <a:r>
              <a:rPr lang="zh-CN" altLang="zh-CN" sz="2400">
                <a:latin typeface="华文楷体" panose="02010600040101010101" pitchFamily="2" charset="-122"/>
                <a:ea typeface="华文楷体" panose="02010600040101010101" pitchFamily="2" charset="-122"/>
              </a:rPr>
              <a:t>等多媒体格式文件进行编码、解码和播放；</a:t>
            </a:r>
            <a:r>
              <a:rPr lang="en-US" altLang="zh-CN" sz="2400">
                <a:latin typeface="华文楷体" panose="02010600040101010101" pitchFamily="2" charset="-122"/>
                <a:ea typeface="华文楷体" panose="02010600040101010101" pitchFamily="2" charset="-122"/>
              </a:rPr>
              <a:t>PyOpenGL</a:t>
            </a:r>
            <a:r>
              <a:rPr lang="zh-CN" altLang="zh-CN" sz="2400">
                <a:latin typeface="华文楷体" panose="02010600040101010101" pitchFamily="2" charset="-122"/>
                <a:ea typeface="华文楷体" panose="02010600040101010101" pitchFamily="2" charset="-122"/>
              </a:rPr>
              <a:t>模块封装了</a:t>
            </a:r>
            <a:r>
              <a:rPr lang="en-US" altLang="zh-CN" sz="2400">
                <a:latin typeface="华文楷体" panose="02010600040101010101" pitchFamily="2" charset="-122"/>
                <a:ea typeface="华文楷体" panose="02010600040101010101" pitchFamily="2" charset="-122"/>
              </a:rPr>
              <a:t>OpenGL</a:t>
            </a:r>
            <a:r>
              <a:rPr lang="zh-CN" altLang="zh-CN" sz="2400">
                <a:latin typeface="华文楷体" panose="02010600040101010101" pitchFamily="2" charset="-122"/>
                <a:ea typeface="华文楷体" panose="02010600040101010101" pitchFamily="2" charset="-122"/>
              </a:rPr>
              <a:t>应用程序编程接口，通过该模块可在</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程序中集成二维或三维图形；</a:t>
            </a:r>
            <a:r>
              <a:rPr lang="en-US" altLang="zh-CN" sz="2400">
                <a:latin typeface="华文楷体" panose="02010600040101010101" pitchFamily="2" charset="-122"/>
                <a:ea typeface="华文楷体" panose="02010600040101010101" pitchFamily="2" charset="-122"/>
              </a:rPr>
              <a:t>PIL</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Python Imaging Library</a:t>
            </a:r>
            <a:r>
              <a:rPr lang="zh-CN" altLang="zh-CN" sz="2400">
                <a:latin typeface="华文楷体" panose="02010600040101010101" pitchFamily="2" charset="-122"/>
                <a:ea typeface="华文楷体" panose="02010600040101010101" pitchFamily="2" charset="-122"/>
              </a:rPr>
              <a:t>，</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图形库）为</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提供了强大的图像处理功能，并提供广泛的图像文件格式支持。</a:t>
            </a:r>
            <a:endParaRPr lang="zh-CN" altLang="zh-CN" sz="2400">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250825" y="1700213"/>
            <a:ext cx="864235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buClr>
                <a:srgbClr val="7030A0"/>
              </a:buClr>
              <a:buSzPct val="60000"/>
            </a:pPr>
            <a:r>
              <a:rPr lang="en-US" altLang="zh-CN" sz="3200" b="1">
                <a:solidFill>
                  <a:srgbClr val="245794"/>
                </a:solidFill>
              </a:rPr>
              <a:t>6</a:t>
            </a:r>
            <a:r>
              <a:rPr lang="zh-CN" altLang="zh-CN" sz="3200" b="1">
                <a:solidFill>
                  <a:srgbClr val="245794"/>
                </a:solidFill>
              </a:rPr>
              <a:t>．电子游戏应用</a:t>
            </a:r>
            <a:endParaRPr lang="zh-CN" altLang="zh-CN" sz="3200" b="1">
              <a:solidFill>
                <a:srgbClr val="245794"/>
              </a:solidFill>
            </a:endParaRPr>
          </a:p>
          <a:p>
            <a:pPr>
              <a:spcAft>
                <a:spcPts val="600"/>
              </a:spcAft>
              <a:buClr>
                <a:srgbClr val="7030A0"/>
              </a:buClr>
              <a:buSzPct val="60000"/>
            </a:pPr>
            <a:r>
              <a:rPr lang="zh-CN" altLang="en-US" sz="2400">
                <a:latin typeface="华文楷体" panose="02010600040101010101" pitchFamily="2" charset="-122"/>
                <a:ea typeface="华文楷体" panose="02010600040101010101" pitchFamily="2" charset="-122"/>
              </a:rPr>
              <a:t>　　</a:t>
            </a:r>
            <a:r>
              <a:rPr lang="en-US" altLang="zh-CN" sz="2400">
                <a:latin typeface="华文楷体" panose="02010600040101010101" pitchFamily="2" charset="-122"/>
                <a:ea typeface="华文楷体" panose="02010600040101010101" pitchFamily="2" charset="-122"/>
              </a:rPr>
              <a:t>Pygame</a:t>
            </a:r>
            <a:r>
              <a:rPr lang="zh-CN" altLang="zh-CN" sz="2400">
                <a:latin typeface="华文楷体" panose="02010600040101010101" pitchFamily="2" charset="-122"/>
                <a:ea typeface="华文楷体" panose="02010600040101010101" pitchFamily="2" charset="-122"/>
              </a:rPr>
              <a:t>就是用来开发电子游戏软件的</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模块，在</a:t>
            </a:r>
            <a:r>
              <a:rPr lang="en-US" altLang="zh-CN" sz="2400">
                <a:latin typeface="华文楷体" panose="02010600040101010101" pitchFamily="2" charset="-122"/>
                <a:ea typeface="华文楷体" panose="02010600040101010101" pitchFamily="2" charset="-122"/>
              </a:rPr>
              <a:t>SDL</a:t>
            </a:r>
            <a:r>
              <a:rPr lang="zh-CN" altLang="zh-CN" sz="2400">
                <a:latin typeface="华文楷体" panose="02010600040101010101" pitchFamily="2" charset="-122"/>
                <a:ea typeface="华文楷体" panose="02010600040101010101" pitchFamily="2" charset="-122"/>
              </a:rPr>
              <a:t>库的基础上开发，可以支持多个操作系统。使用</a:t>
            </a:r>
            <a:r>
              <a:rPr lang="en-US" altLang="zh-CN" sz="2400">
                <a:latin typeface="华文楷体" panose="02010600040101010101" pitchFamily="2" charset="-122"/>
                <a:ea typeface="华文楷体" panose="02010600040101010101" pitchFamily="2" charset="-122"/>
              </a:rPr>
              <a:t>Pygame</a:t>
            </a:r>
            <a:r>
              <a:rPr lang="zh-CN" altLang="zh-CN" sz="2400">
                <a:latin typeface="华文楷体" panose="02010600040101010101" pitchFamily="2" charset="-122"/>
                <a:ea typeface="华文楷体" panose="02010600040101010101" pitchFamily="2" charset="-122"/>
              </a:rPr>
              <a:t>模块，可以在</a:t>
            </a:r>
            <a:r>
              <a:rPr lang="en-US" altLang="zh-CN" sz="2400">
                <a:latin typeface="华文楷体" panose="02010600040101010101" pitchFamily="2" charset="-122"/>
                <a:ea typeface="华文楷体" panose="02010600040101010101" pitchFamily="2" charset="-122"/>
              </a:rPr>
              <a:t>Python</a:t>
            </a:r>
            <a:r>
              <a:rPr lang="zh-CN" altLang="zh-CN" sz="2400">
                <a:latin typeface="华文楷体" panose="02010600040101010101" pitchFamily="2" charset="-122"/>
                <a:ea typeface="华文楷体" panose="02010600040101010101" pitchFamily="2" charset="-122"/>
              </a:rPr>
              <a:t>程序中创建功能丰富的游戏和多媒体程序。</a:t>
            </a:r>
            <a:endParaRPr lang="zh-CN" altLang="zh-CN" sz="2400">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占位符 2"/>
          <p:cNvSpPr>
            <a:spLocks noGrp="1"/>
          </p:cNvSpPr>
          <p:nvPr>
            <p:ph type="body" idx="1"/>
          </p:nvPr>
        </p:nvSpPr>
        <p:spPr>
          <a:xfrm>
            <a:off x="616903" y="2906713"/>
            <a:ext cx="7772400" cy="1500187"/>
          </a:xfrm>
        </p:spPr>
        <p:txBody>
          <a:bodyPr/>
          <a:p>
            <a:r>
              <a:rPr lang="en-US" altLang="zh-CN" sz="3200"/>
              <a:t>python</a:t>
            </a:r>
            <a:r>
              <a:rPr lang="zh-CN" altLang="en-US" sz="3200"/>
              <a:t>是一款编程语言，我们编写代码，</a:t>
            </a:r>
            <a:r>
              <a:rPr lang="en-US" altLang="zh-CN" sz="3200"/>
              <a:t>python</a:t>
            </a:r>
            <a:r>
              <a:rPr lang="zh-CN" altLang="en-US" sz="3200"/>
              <a:t>解释器将我们编写的代码翻译给计算机，再将计算机</a:t>
            </a:r>
            <a:r>
              <a:rPr lang="zh-CN" altLang="en-US" sz="3200"/>
              <a:t>运行结果翻译给我们。</a:t>
            </a:r>
            <a:endParaRPr lang="zh-CN" altLang="en-US" sz="320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rPr lang="zh-CN" altLang="en-US"/>
              <a:t>目前使用</a:t>
            </a:r>
            <a:r>
              <a:rPr lang="en-US" altLang="zh-CN"/>
              <a:t>Python</a:t>
            </a:r>
            <a:r>
              <a:rPr lang="zh-CN" altLang="en-US"/>
              <a:t>的企业</a:t>
            </a:r>
            <a:endParaRPr lang="zh-CN" altLang="en-US"/>
          </a:p>
        </p:txBody>
      </p:sp>
      <p:sp>
        <p:nvSpPr>
          <p:cNvPr id="17411" name="内容占位符 2"/>
          <p:cNvSpPr>
            <a:spLocks noGrp="1"/>
          </p:cNvSpPr>
          <p:nvPr>
            <p:ph idx="1"/>
          </p:nvPr>
        </p:nvSpPr>
        <p:spPr>
          <a:xfrm>
            <a:off x="395288" y="1557338"/>
            <a:ext cx="8497887" cy="4467225"/>
          </a:xfrm>
        </p:spPr>
        <p:txBody>
          <a:bodyPr/>
          <a:lstStyle/>
          <a:p>
            <a:r>
              <a:rPr lang="en-US" altLang="zh-CN" sz="2000" dirty="0"/>
              <a:t>Google </a:t>
            </a:r>
            <a:r>
              <a:rPr lang="zh-CN" altLang="en-US" sz="2000" dirty="0"/>
              <a:t>在其网络搜索系统中广泛应用了</a:t>
            </a:r>
            <a:r>
              <a:rPr lang="en-US" altLang="zh-CN" sz="2000" dirty="0"/>
              <a:t>Python </a:t>
            </a:r>
            <a:r>
              <a:rPr lang="zh-CN" altLang="en-US" sz="2000" dirty="0"/>
              <a:t>，并且聘用了</a:t>
            </a:r>
            <a:r>
              <a:rPr lang="en-US" altLang="zh-CN" sz="2000" dirty="0"/>
              <a:t>Python </a:t>
            </a:r>
            <a:r>
              <a:rPr lang="zh-CN" altLang="en-US" sz="2000" dirty="0"/>
              <a:t>的创作者。</a:t>
            </a:r>
            <a:endParaRPr lang="zh-CN" altLang="en-US" sz="2000" dirty="0"/>
          </a:p>
          <a:p>
            <a:r>
              <a:rPr lang="en-US" altLang="zh-CN" sz="2000" dirty="0"/>
              <a:t>YouTube </a:t>
            </a:r>
            <a:r>
              <a:rPr lang="zh-CN" altLang="en-US" sz="2000" dirty="0"/>
              <a:t>视频分享服务大部分是由</a:t>
            </a:r>
            <a:r>
              <a:rPr lang="en-US" altLang="zh-CN" sz="2000" dirty="0"/>
              <a:t>Python </a:t>
            </a:r>
            <a:r>
              <a:rPr lang="zh-CN" altLang="en-US" sz="2000" dirty="0"/>
              <a:t>编写的。</a:t>
            </a:r>
            <a:endParaRPr lang="zh-CN" altLang="en-US" sz="2000" dirty="0"/>
          </a:p>
          <a:p>
            <a:r>
              <a:rPr lang="zh-CN" altLang="en-US" sz="2000" dirty="0"/>
              <a:t>流行的</a:t>
            </a:r>
            <a:r>
              <a:rPr lang="en-US" altLang="zh-CN" sz="2000" dirty="0"/>
              <a:t>P2P </a:t>
            </a:r>
            <a:r>
              <a:rPr lang="zh-CN" altLang="en-US" sz="2000" dirty="0"/>
              <a:t>文件分享系统</a:t>
            </a:r>
            <a:r>
              <a:rPr lang="en-US" altLang="zh-CN" sz="2000" dirty="0" err="1"/>
              <a:t>Bittorrent</a:t>
            </a:r>
            <a:r>
              <a:rPr lang="en-US" altLang="zh-CN" sz="2000" dirty="0"/>
              <a:t> </a:t>
            </a:r>
            <a:r>
              <a:rPr lang="zh-CN" altLang="en-US" sz="2000" dirty="0"/>
              <a:t>是一个</a:t>
            </a:r>
            <a:r>
              <a:rPr lang="en-US" altLang="zh-CN" sz="2000" dirty="0"/>
              <a:t>Python </a:t>
            </a:r>
            <a:r>
              <a:rPr lang="zh-CN" altLang="en-US" sz="2000" dirty="0"/>
              <a:t>程序。</a:t>
            </a:r>
            <a:endParaRPr lang="zh-CN" altLang="en-US" sz="2000" dirty="0"/>
          </a:p>
          <a:p>
            <a:r>
              <a:rPr lang="en-US" altLang="zh-CN" sz="2000" dirty="0"/>
              <a:t>Intel </a:t>
            </a:r>
            <a:r>
              <a:rPr lang="zh-CN" altLang="en-US" sz="2000" dirty="0"/>
              <a:t>、</a:t>
            </a:r>
            <a:r>
              <a:rPr lang="en-US" altLang="zh-CN" sz="2000" dirty="0"/>
              <a:t>Cisco </a:t>
            </a:r>
            <a:r>
              <a:rPr lang="zh-CN" altLang="en-US" sz="2000" dirty="0"/>
              <a:t>、</a:t>
            </a:r>
            <a:r>
              <a:rPr lang="en-US" altLang="zh-CN" sz="2000" dirty="0"/>
              <a:t>Hewlett-Packard </a:t>
            </a:r>
            <a:r>
              <a:rPr lang="zh-CN" altLang="en-US" sz="2000" dirty="0"/>
              <a:t>、</a:t>
            </a:r>
            <a:r>
              <a:rPr lang="en-US" altLang="zh-CN" sz="2000" dirty="0"/>
              <a:t>Seagate </a:t>
            </a:r>
            <a:r>
              <a:rPr lang="zh-CN" altLang="en-US" sz="2000" dirty="0"/>
              <a:t>、</a:t>
            </a:r>
            <a:r>
              <a:rPr lang="en-US" altLang="zh-CN" sz="2000" dirty="0"/>
              <a:t>Qualcomm </a:t>
            </a:r>
            <a:r>
              <a:rPr lang="zh-CN" altLang="en-US" sz="2000" dirty="0"/>
              <a:t>和</a:t>
            </a:r>
            <a:r>
              <a:rPr lang="en-US" altLang="zh-CN" sz="2000" dirty="0"/>
              <a:t>IBM </a:t>
            </a:r>
            <a:r>
              <a:rPr lang="zh-CN" altLang="en-US" sz="2000" dirty="0"/>
              <a:t>使用</a:t>
            </a:r>
            <a:r>
              <a:rPr lang="en-US" altLang="zh-CN" sz="2000" dirty="0"/>
              <a:t>Python </a:t>
            </a:r>
            <a:r>
              <a:rPr lang="zh-CN" altLang="en-US" sz="2000" dirty="0"/>
              <a:t>进行硬件测试。</a:t>
            </a:r>
            <a:endParaRPr lang="zh-CN" altLang="en-US" sz="2000" dirty="0"/>
          </a:p>
          <a:p>
            <a:r>
              <a:rPr lang="en-US" altLang="zh-CN" sz="2000" dirty="0"/>
              <a:t>Industrial Light &amp; Magic </a:t>
            </a:r>
            <a:r>
              <a:rPr lang="zh-CN" altLang="en-US" sz="2000" dirty="0"/>
              <a:t>、</a:t>
            </a:r>
            <a:r>
              <a:rPr lang="en-US" altLang="zh-CN" sz="2000" dirty="0"/>
              <a:t>Pixar </a:t>
            </a:r>
            <a:r>
              <a:rPr lang="zh-CN" altLang="en-US" sz="2000" dirty="0"/>
              <a:t>等公司使用</a:t>
            </a:r>
            <a:r>
              <a:rPr lang="en-US" altLang="zh-CN" sz="2000" dirty="0"/>
              <a:t>Python </a:t>
            </a:r>
            <a:r>
              <a:rPr lang="zh-CN" altLang="en-US" sz="2000" dirty="0"/>
              <a:t>制作动画电影。</a:t>
            </a:r>
            <a:endParaRPr lang="zh-CN" altLang="en-US" sz="2000" dirty="0"/>
          </a:p>
          <a:p>
            <a:r>
              <a:rPr lang="en-US" altLang="zh-CN" sz="2000" dirty="0"/>
              <a:t>NASA </a:t>
            </a:r>
            <a:r>
              <a:rPr lang="zh-CN" altLang="en-US" sz="2000" dirty="0"/>
              <a:t>、</a:t>
            </a:r>
            <a:r>
              <a:rPr lang="en-US" altLang="zh-CN" sz="2000" dirty="0"/>
              <a:t>Los Alamos </a:t>
            </a:r>
            <a:r>
              <a:rPr lang="zh-CN" altLang="en-US" sz="2000" dirty="0"/>
              <a:t>、</a:t>
            </a:r>
            <a:r>
              <a:rPr lang="en-US" altLang="zh-CN" sz="2000" dirty="0"/>
              <a:t>Fermilab </a:t>
            </a:r>
            <a:r>
              <a:rPr lang="zh-CN" altLang="en-US" sz="2000" dirty="0"/>
              <a:t>、</a:t>
            </a:r>
            <a:r>
              <a:rPr lang="en-US" altLang="zh-CN" sz="2000" dirty="0"/>
              <a:t>JPL </a:t>
            </a:r>
            <a:r>
              <a:rPr lang="zh-CN" altLang="en-US" sz="2000" dirty="0"/>
              <a:t>等使用</a:t>
            </a:r>
            <a:r>
              <a:rPr lang="en-US" altLang="zh-CN" sz="2000" dirty="0"/>
              <a:t>Python </a:t>
            </a:r>
            <a:r>
              <a:rPr lang="zh-CN" altLang="en-US" sz="2000" dirty="0"/>
              <a:t>实现科学计算任务。</a:t>
            </a:r>
            <a:endParaRPr lang="zh-CN" altLang="en-US" sz="2000" dirty="0"/>
          </a:p>
          <a:p>
            <a:r>
              <a:rPr lang="en-US" altLang="zh-CN" sz="2000" dirty="0"/>
              <a:t>IRobot </a:t>
            </a:r>
            <a:r>
              <a:rPr lang="zh-CN" altLang="en-US" sz="2000" dirty="0"/>
              <a:t>使用</a:t>
            </a:r>
            <a:r>
              <a:rPr lang="en-US" altLang="zh-CN" sz="2000" dirty="0"/>
              <a:t>Python </a:t>
            </a:r>
            <a:r>
              <a:rPr lang="zh-CN" altLang="en-US" sz="2000" dirty="0"/>
              <a:t>开发了商业机器人真空吸尘器。</a:t>
            </a:r>
            <a:endParaRPr lang="zh-CN" altLang="en-US" sz="2000" dirty="0"/>
          </a:p>
          <a:p>
            <a:r>
              <a:rPr lang="en-US" altLang="zh-CN" sz="2000" dirty="0"/>
              <a:t>ESRI </a:t>
            </a:r>
            <a:r>
              <a:rPr lang="zh-CN" altLang="en-US" sz="2000" dirty="0"/>
              <a:t>在其流行的</a:t>
            </a:r>
            <a:r>
              <a:rPr lang="en-US" altLang="zh-CN" sz="2000" dirty="0"/>
              <a:t>GIS </a:t>
            </a:r>
            <a:r>
              <a:rPr lang="zh-CN" altLang="en-US" sz="2000" dirty="0"/>
              <a:t>地图产品中使用</a:t>
            </a:r>
            <a:r>
              <a:rPr lang="en-US" altLang="zh-CN" sz="2000" dirty="0"/>
              <a:t>Python </a:t>
            </a:r>
            <a:r>
              <a:rPr lang="zh-CN" altLang="en-US" sz="2000" dirty="0"/>
              <a:t>作为终端用户的定制工具。</a:t>
            </a:r>
            <a:endParaRPr lang="zh-CN" altLang="en-US" sz="2000" dirty="0"/>
          </a:p>
          <a:p>
            <a:r>
              <a:rPr lang="en-US" altLang="zh-CN" sz="2000" dirty="0"/>
              <a:t>NSA </a:t>
            </a:r>
            <a:r>
              <a:rPr lang="zh-CN" altLang="en-US" sz="2000" dirty="0"/>
              <a:t>在加密和智能分析中使用</a:t>
            </a:r>
            <a:r>
              <a:rPr lang="en-US" altLang="zh-CN" sz="2000" dirty="0"/>
              <a:t>Python </a:t>
            </a:r>
            <a:r>
              <a:rPr lang="zh-CN" altLang="en-US" sz="2000" dirty="0"/>
              <a:t>。</a:t>
            </a:r>
            <a:endParaRPr lang="zh-CN" altLang="en-US" sz="2000"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r>
              <a:rPr lang="en-US" altLang="zh-CN"/>
              <a:t>Python</a:t>
            </a:r>
            <a:r>
              <a:rPr lang="zh-CN" altLang="zh-CN"/>
              <a:t>缺点</a:t>
            </a:r>
            <a:endParaRPr lang="zh-CN" altLang="en-US"/>
          </a:p>
        </p:txBody>
      </p:sp>
      <p:sp>
        <p:nvSpPr>
          <p:cNvPr id="10243" name="内容占位符 2"/>
          <p:cNvSpPr>
            <a:spLocks noGrp="1"/>
          </p:cNvSpPr>
          <p:nvPr>
            <p:ph idx="1"/>
          </p:nvPr>
        </p:nvSpPr>
        <p:spPr>
          <a:xfrm>
            <a:off x="395288" y="1557338"/>
            <a:ext cx="8280400" cy="4467225"/>
          </a:xfrm>
        </p:spPr>
        <p:txBody>
          <a:bodyPr/>
          <a:lstStyle/>
          <a:p>
            <a:pPr marL="0" indent="0">
              <a:buFontTx/>
              <a:buNone/>
              <a:defRPr/>
            </a:pPr>
            <a:r>
              <a:rPr lang="zh-CN" altLang="zh-CN" dirty="0"/>
              <a:t>任何编程语言都有缺点，</a:t>
            </a:r>
            <a:r>
              <a:rPr lang="en-US" altLang="zh-CN" dirty="0"/>
              <a:t>Python</a:t>
            </a:r>
            <a:r>
              <a:rPr lang="zh-CN" altLang="zh-CN" dirty="0"/>
              <a:t>缺点主要有：</a:t>
            </a:r>
            <a:endParaRPr lang="zh-CN" altLang="zh-CN" dirty="0"/>
          </a:p>
          <a:p>
            <a:pPr>
              <a:defRPr/>
            </a:pPr>
            <a:r>
              <a:rPr lang="zh-CN" altLang="zh-CN" dirty="0"/>
              <a:t>（</a:t>
            </a:r>
            <a:r>
              <a:rPr lang="en-US" altLang="zh-CN" dirty="0"/>
              <a:t>1</a:t>
            </a:r>
            <a:r>
              <a:rPr lang="zh-CN" altLang="zh-CN" dirty="0"/>
              <a:t>）运行速度慢。</a:t>
            </a:r>
            <a:endParaRPr lang="en-US" altLang="zh-CN" dirty="0"/>
          </a:p>
          <a:p>
            <a:pPr>
              <a:defRPr/>
            </a:pPr>
            <a:r>
              <a:rPr lang="zh-CN" altLang="zh-CN" dirty="0"/>
              <a:t>（</a:t>
            </a:r>
            <a:r>
              <a:rPr lang="en-US" altLang="zh-CN" dirty="0"/>
              <a:t>2</a:t>
            </a:r>
            <a:r>
              <a:rPr lang="zh-CN" altLang="zh-CN" dirty="0"/>
              <a:t>）代码不能加密。</a:t>
            </a:r>
            <a:endParaRPr lang="en-US" altLang="zh-CN" dirty="0"/>
          </a:p>
          <a:p>
            <a:pPr>
              <a:defRPr/>
            </a:pPr>
            <a:r>
              <a:rPr lang="zh-CN" altLang="zh-CN" dirty="0"/>
              <a:t>（</a:t>
            </a:r>
            <a:r>
              <a:rPr lang="en-US" altLang="zh-CN" dirty="0"/>
              <a:t>3</a:t>
            </a:r>
            <a:r>
              <a:rPr lang="zh-CN" altLang="zh-CN" dirty="0"/>
              <a:t>）用缩进来区分语句关系的方式还是给很多初学者带来了困惑。即便是很有经验的</a:t>
            </a:r>
            <a:r>
              <a:rPr lang="en-US" altLang="zh-CN" dirty="0"/>
              <a:t>Python</a:t>
            </a:r>
            <a:r>
              <a:rPr lang="zh-CN" altLang="zh-CN" dirty="0"/>
              <a:t>程序员也可能陷入陷阱当中。最常见的情况是</a:t>
            </a:r>
            <a:r>
              <a:rPr lang="en-US" altLang="zh-CN" dirty="0"/>
              <a:t>tab</a:t>
            </a:r>
            <a:r>
              <a:rPr lang="zh-CN" altLang="zh-CN" dirty="0"/>
              <a:t>和空格的混用会导致错误。</a:t>
            </a:r>
            <a:endParaRPr lang="zh-CN" altLang="zh-CN" dirty="0"/>
          </a:p>
          <a:p>
            <a:pPr>
              <a:defRPr/>
            </a:pPr>
            <a:endParaRPr lang="zh-CN" alt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r>
              <a:rPr lang="en-US" altLang="zh-CN"/>
              <a:t>1.2  </a:t>
            </a:r>
            <a:r>
              <a:rPr lang="zh-CN" altLang="en-US"/>
              <a:t>安装与配置</a:t>
            </a:r>
            <a:r>
              <a:rPr lang="en-US" altLang="zh-CN"/>
              <a:t>Python</a:t>
            </a:r>
            <a:r>
              <a:rPr lang="zh-CN" altLang="en-US"/>
              <a:t>环境</a:t>
            </a:r>
            <a:endParaRPr lang="zh-CN" altLang="en-US"/>
          </a:p>
        </p:txBody>
      </p:sp>
      <p:sp>
        <p:nvSpPr>
          <p:cNvPr id="19459" name="内容占位符 2"/>
          <p:cNvSpPr>
            <a:spLocks noGrp="1"/>
          </p:cNvSpPr>
          <p:nvPr>
            <p:ph idx="1"/>
          </p:nvPr>
        </p:nvSpPr>
        <p:spPr/>
        <p:txBody>
          <a:bodyPr/>
          <a:lstStyle/>
          <a:p>
            <a:r>
              <a:rPr lang="en-US" altLang="zh-CN" dirty="0">
                <a:hlinkClick r:id="rId1"/>
              </a:rPr>
              <a:t>https://blog.csdn.net/nmjuzi/article/details/79075736</a:t>
            </a:r>
            <a:endParaRPr lang="zh-CN" altLang="en-US" dirty="0"/>
          </a:p>
        </p:txBody>
      </p:sp>
      <p:pic>
        <p:nvPicPr>
          <p:cNvPr id="1946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196752"/>
            <a:ext cx="5991225"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r>
              <a:rPr lang="en-US" altLang="zh-CN"/>
              <a:t>1.2  </a:t>
            </a:r>
            <a:r>
              <a:rPr lang="zh-CN" altLang="en-US"/>
              <a:t>安装与配置</a:t>
            </a:r>
            <a:r>
              <a:rPr lang="en-US" altLang="zh-CN"/>
              <a:t>Python</a:t>
            </a:r>
            <a:r>
              <a:rPr lang="zh-CN" altLang="en-US"/>
              <a:t>环境</a:t>
            </a:r>
            <a:endParaRPr lang="zh-CN" altLang="en-US"/>
          </a:p>
        </p:txBody>
      </p:sp>
      <p:sp>
        <p:nvSpPr>
          <p:cNvPr id="20483" name="内容占位符 2"/>
          <p:cNvSpPr>
            <a:spLocks noGrp="1"/>
          </p:cNvSpPr>
          <p:nvPr>
            <p:ph idx="1"/>
          </p:nvPr>
        </p:nvSpPr>
        <p:spPr/>
        <p:txBody>
          <a:bodyPr/>
          <a:lstStyle/>
          <a:p>
            <a:r>
              <a:rPr lang="en-US" altLang="zh-CN" b="1" dirty="0"/>
              <a:t>1.2.2  </a:t>
            </a:r>
            <a:r>
              <a:rPr lang="zh-CN" altLang="zh-CN" b="1" dirty="0"/>
              <a:t>运行</a:t>
            </a:r>
            <a:r>
              <a:rPr lang="en-US" altLang="zh-CN" b="1" dirty="0"/>
              <a:t>Python</a:t>
            </a:r>
            <a:endParaRPr lang="zh-CN" altLang="zh-CN" b="1" dirty="0"/>
          </a:p>
          <a:p>
            <a:r>
              <a:rPr lang="zh-CN" altLang="zh-CN" dirty="0"/>
              <a:t>安装成功后，</a:t>
            </a:r>
            <a:r>
              <a:rPr lang="en-US" altLang="zh-CN" dirty="0" err="1"/>
              <a:t>cmd</a:t>
            </a:r>
            <a:r>
              <a:rPr lang="zh-CN" altLang="zh-CN" dirty="0"/>
              <a:t>打开命令提示符窗口，敲入</a:t>
            </a:r>
            <a:r>
              <a:rPr lang="en-US" altLang="zh-CN" dirty="0"/>
              <a:t>python</a:t>
            </a:r>
            <a:r>
              <a:rPr lang="zh-CN" altLang="zh-CN" dirty="0"/>
              <a:t>后，会出现图</a:t>
            </a:r>
            <a:r>
              <a:rPr lang="en-US" altLang="zh-CN" dirty="0"/>
              <a:t>1-2</a:t>
            </a:r>
            <a:r>
              <a:rPr lang="zh-CN" altLang="zh-CN" dirty="0"/>
              <a:t>命令提示符窗口。在窗口中看到</a:t>
            </a:r>
            <a:r>
              <a:rPr lang="en-US" altLang="zh-CN" dirty="0"/>
              <a:t>python</a:t>
            </a:r>
            <a:r>
              <a:rPr lang="zh-CN" altLang="zh-CN" dirty="0"/>
              <a:t>的版本信息的画面，就说明</a:t>
            </a:r>
            <a:r>
              <a:rPr lang="en-US" altLang="zh-CN" dirty="0"/>
              <a:t>Python</a:t>
            </a:r>
            <a:r>
              <a:rPr lang="zh-CN" altLang="zh-CN" dirty="0"/>
              <a:t>安装成功。</a:t>
            </a:r>
            <a:endParaRPr lang="zh-CN" altLang="zh-CN" dirty="0"/>
          </a:p>
          <a:p>
            <a:endParaRPr lang="zh-CN" altLang="en-US" dirty="0"/>
          </a:p>
        </p:txBody>
      </p:sp>
      <p:pic>
        <p:nvPicPr>
          <p:cNvPr id="20484" name="图片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2275" y="3860800"/>
            <a:ext cx="511175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en-US" altLang="zh-CN"/>
              <a:t>1.3  Python</a:t>
            </a:r>
            <a:r>
              <a:rPr lang="zh-CN" altLang="en-US"/>
              <a:t>开发环境</a:t>
            </a:r>
            <a:r>
              <a:rPr lang="en-US" altLang="zh-CN"/>
              <a:t>IDLE</a:t>
            </a:r>
            <a:r>
              <a:rPr lang="zh-CN" altLang="en-US"/>
              <a:t>简介</a:t>
            </a:r>
            <a:endParaRPr lang="zh-CN" altLang="en-US"/>
          </a:p>
        </p:txBody>
      </p:sp>
      <p:sp>
        <p:nvSpPr>
          <p:cNvPr id="21507" name="内容占位符 2"/>
          <p:cNvSpPr>
            <a:spLocks noGrp="1"/>
          </p:cNvSpPr>
          <p:nvPr>
            <p:ph idx="1"/>
          </p:nvPr>
        </p:nvSpPr>
        <p:spPr/>
        <p:txBody>
          <a:bodyPr/>
          <a:lstStyle/>
          <a:p>
            <a:r>
              <a:rPr lang="en-US" altLang="zh-CN"/>
              <a:t>1.3.1  IDLE</a:t>
            </a:r>
            <a:r>
              <a:rPr lang="zh-CN" altLang="en-US"/>
              <a:t>的启动</a:t>
            </a:r>
            <a:endParaRPr lang="zh-CN" altLang="en-US"/>
          </a:p>
          <a:p>
            <a:r>
              <a:rPr lang="zh-CN" altLang="en-US"/>
              <a:t>安装</a:t>
            </a:r>
            <a:r>
              <a:rPr lang="en-US" altLang="zh-CN"/>
              <a:t>Python</a:t>
            </a:r>
            <a:r>
              <a:rPr lang="zh-CN" altLang="en-US"/>
              <a:t>后，我们可以从“开始”菜单→“所有程序”→“</a:t>
            </a:r>
            <a:r>
              <a:rPr lang="en-US" altLang="zh-CN"/>
              <a:t>Python 3.5”→“IDLE</a:t>
            </a:r>
            <a:r>
              <a:rPr lang="zh-CN" altLang="en-US"/>
              <a:t>（</a:t>
            </a:r>
            <a:r>
              <a:rPr lang="en-US" altLang="zh-CN"/>
              <a:t>Python 3.5</a:t>
            </a:r>
            <a:r>
              <a:rPr lang="zh-CN" altLang="en-US"/>
              <a:t>）”来启动</a:t>
            </a:r>
            <a:r>
              <a:rPr lang="en-US" altLang="zh-CN"/>
              <a:t>IDLE</a:t>
            </a:r>
            <a:r>
              <a:rPr lang="zh-CN" altLang="en-US"/>
              <a:t>。</a:t>
            </a:r>
            <a:endParaRPr lang="zh-CN" altLang="en-US"/>
          </a:p>
          <a:p>
            <a:endParaRPr lang="zh-CN" altLang="en-US"/>
          </a:p>
        </p:txBody>
      </p:sp>
      <p:pic>
        <p:nvPicPr>
          <p:cNvPr id="2150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6375" y="3141663"/>
            <a:ext cx="6524625" cy="3562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r>
              <a:rPr lang="en-US" altLang="zh-CN" b="1">
                <a:solidFill>
                  <a:srgbClr val="245794"/>
                </a:solidFill>
              </a:rPr>
              <a:t>Python</a:t>
            </a:r>
            <a:r>
              <a:rPr lang="zh-CN" altLang="zh-CN" b="1">
                <a:solidFill>
                  <a:srgbClr val="245794"/>
                </a:solidFill>
              </a:rPr>
              <a:t>的命令执行方式</a:t>
            </a:r>
            <a:endParaRPr lang="zh-CN" altLang="en-US"/>
          </a:p>
        </p:txBody>
      </p:sp>
      <p:sp>
        <p:nvSpPr>
          <p:cNvPr id="22531" name="内容占位符 2"/>
          <p:cNvSpPr>
            <a:spLocks noGrp="1"/>
          </p:cNvSpPr>
          <p:nvPr>
            <p:ph idx="1"/>
          </p:nvPr>
        </p:nvSpPr>
        <p:spPr/>
        <p:txBody>
          <a:bodyPr/>
          <a:lstStyle/>
          <a:p>
            <a:pPr>
              <a:spcAft>
                <a:spcPts val="600"/>
              </a:spcAft>
              <a:buClr>
                <a:srgbClr val="7030A0"/>
              </a:buClr>
              <a:buSzPct val="60000"/>
            </a:pPr>
            <a:r>
              <a:rPr lang="zh-CN" altLang="en-US"/>
              <a:t>　　</a:t>
            </a:r>
            <a:r>
              <a:rPr lang="zh-CN" altLang="zh-CN"/>
              <a:t>启动</a:t>
            </a:r>
            <a:r>
              <a:rPr lang="en-US" altLang="zh-CN"/>
              <a:t>Python</a:t>
            </a:r>
            <a:r>
              <a:rPr lang="zh-CN" altLang="zh-CN"/>
              <a:t>解释器后，可以直接在其提示符（</a:t>
            </a:r>
            <a:r>
              <a:rPr lang="en-US" altLang="zh-CN"/>
              <a:t>&gt;&gt;&gt;</a:t>
            </a:r>
            <a:r>
              <a:rPr lang="zh-CN" altLang="zh-CN"/>
              <a:t>）后输入语句。例如，先在提示符</a:t>
            </a:r>
            <a:r>
              <a:rPr lang="en-US" altLang="zh-CN"/>
              <a:t>&gt;&gt;&gt;</a:t>
            </a:r>
            <a:r>
              <a:rPr lang="zh-CN" altLang="zh-CN"/>
              <a:t>后输入一个输出语句，下一行将接着输出结果。</a:t>
            </a:r>
            <a:endParaRPr lang="zh-CN" altLang="zh-CN"/>
          </a:p>
          <a:p>
            <a:pPr>
              <a:spcAft>
                <a:spcPts val="600"/>
              </a:spcAft>
              <a:buClr>
                <a:srgbClr val="7030A0"/>
              </a:buClr>
              <a:buSzPct val="60000"/>
            </a:pPr>
            <a:r>
              <a:rPr lang="en-US" altLang="zh-CN"/>
              <a:t>&gt;&gt;&gt; print("Hello,World!")</a:t>
            </a:r>
            <a:endParaRPr lang="zh-CN" altLang="zh-CN"/>
          </a:p>
          <a:p>
            <a:pPr>
              <a:spcAft>
                <a:spcPts val="600"/>
              </a:spcAft>
              <a:buClr>
                <a:srgbClr val="7030A0"/>
              </a:buClr>
              <a:buSzPct val="60000"/>
            </a:pPr>
            <a:r>
              <a:rPr lang="en-US" altLang="zh-CN"/>
              <a:t>Hello,World!</a:t>
            </a:r>
            <a:endParaRPr lang="zh-CN" altLang="zh-CN"/>
          </a:p>
          <a:p>
            <a:pPr>
              <a:spcAft>
                <a:spcPts val="600"/>
              </a:spcAft>
              <a:buClr>
                <a:srgbClr val="7030A0"/>
              </a:buClr>
              <a:buSzPct val="60000"/>
            </a:pPr>
            <a:r>
              <a:rPr lang="en-US" altLang="zh-CN"/>
              <a:t>&gt;&gt;&gt; print(1+3/4)</a:t>
            </a:r>
            <a:endParaRPr lang="zh-CN" altLang="zh-CN"/>
          </a:p>
          <a:p>
            <a:pPr>
              <a:spcAft>
                <a:spcPts val="600"/>
              </a:spcAft>
              <a:buClr>
                <a:srgbClr val="7030A0"/>
              </a:buClr>
              <a:buSzPct val="60000"/>
            </a:pPr>
            <a:r>
              <a:rPr lang="en-US" altLang="zh-CN"/>
              <a:t>1.75</a:t>
            </a:r>
            <a:endParaRPr lang="zh-CN" altLang="zh-CN"/>
          </a:p>
          <a:p>
            <a:endParaRPr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r>
              <a:rPr lang="en-US" altLang="zh-CN"/>
              <a:t>1.3.2  </a:t>
            </a:r>
            <a:r>
              <a:rPr lang="zh-CN" altLang="zh-CN"/>
              <a:t>利用</a:t>
            </a:r>
            <a:r>
              <a:rPr lang="en-US" altLang="zh-CN"/>
              <a:t>IDLE</a:t>
            </a:r>
            <a:r>
              <a:rPr lang="zh-CN" altLang="zh-CN"/>
              <a:t>创建</a:t>
            </a:r>
            <a:r>
              <a:rPr lang="en-US" altLang="zh-CN"/>
              <a:t>Python</a:t>
            </a:r>
            <a:r>
              <a:rPr lang="zh-CN" altLang="zh-CN"/>
              <a:t>程序</a:t>
            </a:r>
            <a:endParaRPr lang="zh-CN" altLang="en-US"/>
          </a:p>
        </p:txBody>
      </p:sp>
      <p:sp>
        <p:nvSpPr>
          <p:cNvPr id="23555" name="内容占位符 2"/>
          <p:cNvSpPr>
            <a:spLocks noGrp="1"/>
          </p:cNvSpPr>
          <p:nvPr>
            <p:ph idx="1"/>
          </p:nvPr>
        </p:nvSpPr>
        <p:spPr/>
        <p:txBody>
          <a:bodyPr/>
          <a:lstStyle/>
          <a:p>
            <a:r>
              <a:rPr lang="zh-CN" altLang="zh-CN" dirty="0"/>
              <a:t>可在</a:t>
            </a:r>
            <a:r>
              <a:rPr lang="en-US" altLang="zh-CN" dirty="0"/>
              <a:t>IDLE</a:t>
            </a:r>
            <a:r>
              <a:rPr lang="zh-CN" altLang="zh-CN" dirty="0"/>
              <a:t>界面中使用菜单“</a:t>
            </a:r>
            <a:r>
              <a:rPr lang="en-US" altLang="zh-CN" dirty="0"/>
              <a:t>File</a:t>
            </a:r>
            <a:r>
              <a:rPr lang="zh-CN" altLang="zh-CN" dirty="0"/>
              <a:t>”→“</a:t>
            </a:r>
            <a:r>
              <a:rPr lang="en-US" altLang="zh-CN" dirty="0"/>
              <a:t>New File</a:t>
            </a:r>
            <a:r>
              <a:rPr lang="zh-CN" altLang="zh-CN" dirty="0"/>
              <a:t>”命令启动编辑器（图</a:t>
            </a:r>
            <a:r>
              <a:rPr lang="en-US" altLang="zh-CN" dirty="0"/>
              <a:t>1-4</a:t>
            </a:r>
            <a:r>
              <a:rPr lang="zh-CN" altLang="zh-CN" dirty="0"/>
              <a:t>所示），来创建一个程序文件，输入代码并保存为文件（务必要保证扩展名为“</a:t>
            </a:r>
            <a:r>
              <a:rPr lang="en-US" altLang="zh-CN" dirty="0"/>
              <a:t>.</a:t>
            </a:r>
            <a:r>
              <a:rPr lang="en-US" altLang="zh-CN" dirty="0" err="1"/>
              <a:t>py</a:t>
            </a:r>
            <a:r>
              <a:rPr lang="zh-CN" altLang="zh-CN" dirty="0"/>
              <a:t>”）。</a:t>
            </a:r>
            <a:endParaRPr lang="zh-CN" altLang="zh-CN" dirty="0"/>
          </a:p>
          <a:p>
            <a:endParaRPr lang="zh-CN" altLang="en-US" dirty="0"/>
          </a:p>
        </p:txBody>
      </p:sp>
      <p:pic>
        <p:nvPicPr>
          <p:cNvPr id="23556"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9250" y="2997200"/>
            <a:ext cx="5113338"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矩形 4"/>
          <p:cNvSpPr>
            <a:spLocks noChangeArrowheads="1"/>
          </p:cNvSpPr>
          <p:nvPr/>
        </p:nvSpPr>
        <p:spPr bwMode="auto">
          <a:xfrm>
            <a:off x="1619250" y="4868863"/>
            <a:ext cx="4897438"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Tx/>
              <a:buNone/>
            </a:pPr>
            <a:r>
              <a:rPr lang="en-US" altLang="zh-CN" sz="2000" dirty="0"/>
              <a:t>p = input("Please input your password:\n")</a:t>
            </a:r>
            <a:endParaRPr lang="zh-CN" altLang="zh-CN" sz="2000" dirty="0"/>
          </a:p>
          <a:p>
            <a:pPr>
              <a:buFontTx/>
              <a:buNone/>
            </a:pPr>
            <a:r>
              <a:rPr lang="en-US" altLang="zh-CN" sz="2000" dirty="0"/>
              <a:t>if  p!="123":</a:t>
            </a:r>
            <a:endParaRPr lang="zh-CN" altLang="zh-CN" sz="2000" dirty="0"/>
          </a:p>
          <a:p>
            <a:pPr>
              <a:buFontTx/>
              <a:buNone/>
            </a:pPr>
            <a:r>
              <a:rPr lang="en-US" altLang="zh-CN" sz="2000" dirty="0"/>
              <a:t>    print("password error</a:t>
            </a:r>
            <a:r>
              <a:rPr lang="zh-CN" altLang="zh-CN" sz="2000" dirty="0"/>
              <a:t>！</a:t>
            </a:r>
            <a:r>
              <a:rPr lang="en-US" altLang="zh-CN" sz="2000" dirty="0"/>
              <a:t>")</a:t>
            </a:r>
            <a:endParaRPr lang="zh-CN" altLang="zh-CN" sz="2000"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en-US" altLang="zh-CN"/>
              <a:t>1.3.3  IDLE</a:t>
            </a:r>
            <a:r>
              <a:rPr lang="zh-CN" altLang="en-US"/>
              <a:t>常用编辑功能</a:t>
            </a:r>
            <a:endParaRPr lang="zh-CN" altLang="en-US"/>
          </a:p>
        </p:txBody>
      </p:sp>
      <p:sp>
        <p:nvSpPr>
          <p:cNvPr id="3" name="内容占位符 2"/>
          <p:cNvSpPr>
            <a:spLocks noGrp="1"/>
          </p:cNvSpPr>
          <p:nvPr>
            <p:ph idx="1"/>
          </p:nvPr>
        </p:nvSpPr>
        <p:spPr/>
        <p:txBody>
          <a:bodyPr/>
          <a:lstStyle/>
          <a:p>
            <a:pPr marL="0" indent="0">
              <a:buFontTx/>
              <a:buNone/>
              <a:defRPr/>
            </a:pPr>
            <a:r>
              <a:rPr lang="zh-CN" altLang="zh-CN" dirty="0"/>
              <a:t>对于</a:t>
            </a:r>
            <a:r>
              <a:rPr lang="en-US" altLang="zh-CN" dirty="0"/>
              <a:t>Edit</a:t>
            </a:r>
            <a:r>
              <a:rPr lang="zh-CN" altLang="zh-CN" dirty="0"/>
              <a:t>菜单， 除了刚才我们用过的几个选项之外，</a:t>
            </a:r>
            <a:r>
              <a:rPr lang="zh-CN" altLang="zh-CN" dirty="0"/>
              <a:t>常用的选项及解释如下所示：</a:t>
            </a:r>
            <a:endParaRPr lang="zh-CN" altLang="zh-CN" dirty="0"/>
          </a:p>
          <a:p>
            <a:pPr>
              <a:defRPr/>
            </a:pPr>
            <a:r>
              <a:rPr lang="en-US" altLang="zh-CN" dirty="0"/>
              <a:t>Undo</a:t>
            </a:r>
            <a:r>
              <a:rPr lang="zh-CN" altLang="zh-CN" dirty="0"/>
              <a:t>：撤销上一次的修改</a:t>
            </a:r>
            <a:r>
              <a:rPr lang="zh-CN" altLang="zh-CN" dirty="0"/>
              <a:t>。</a:t>
            </a:r>
            <a:endParaRPr lang="zh-CN" altLang="zh-CN" dirty="0"/>
          </a:p>
          <a:p>
            <a:pPr>
              <a:defRPr/>
            </a:pPr>
            <a:r>
              <a:rPr lang="en-US" altLang="zh-CN" dirty="0"/>
              <a:t>Redo</a:t>
            </a:r>
            <a:r>
              <a:rPr lang="zh-CN" altLang="zh-CN" dirty="0"/>
              <a:t>：重复上一次的修改</a:t>
            </a:r>
            <a:r>
              <a:rPr lang="zh-CN" altLang="zh-CN" dirty="0"/>
              <a:t>。</a:t>
            </a:r>
            <a:endParaRPr lang="zh-CN" altLang="zh-CN" dirty="0"/>
          </a:p>
          <a:p>
            <a:pPr>
              <a:defRPr/>
            </a:pPr>
            <a:r>
              <a:rPr lang="en-US" altLang="zh-CN" dirty="0"/>
              <a:t>Cut</a:t>
            </a:r>
            <a:r>
              <a:rPr lang="zh-CN" altLang="zh-CN" dirty="0"/>
              <a:t>：将所选文本剪切到剪贴板</a:t>
            </a:r>
            <a:r>
              <a:rPr lang="zh-CN" altLang="zh-CN" dirty="0"/>
              <a:t>。</a:t>
            </a:r>
            <a:endParaRPr lang="zh-CN" altLang="zh-CN" dirty="0"/>
          </a:p>
          <a:p>
            <a:pPr>
              <a:defRPr/>
            </a:pPr>
            <a:r>
              <a:rPr lang="en-US" altLang="zh-CN" dirty="0"/>
              <a:t>Copy</a:t>
            </a:r>
            <a:r>
              <a:rPr lang="zh-CN" altLang="zh-CN" dirty="0"/>
              <a:t>：</a:t>
            </a:r>
            <a:r>
              <a:rPr lang="zh-CN" altLang="zh-CN" dirty="0">
                <a:sym typeface="+mn-ea"/>
              </a:rPr>
              <a:t>将所选文本复制</a:t>
            </a:r>
            <a:r>
              <a:rPr lang="zh-CN" altLang="zh-CN" dirty="0">
                <a:sym typeface="+mn-ea"/>
              </a:rPr>
              <a:t>到剪贴板</a:t>
            </a:r>
            <a:r>
              <a:rPr lang="zh-CN" altLang="zh-CN" dirty="0"/>
              <a:t>。</a:t>
            </a:r>
            <a:endParaRPr lang="zh-CN" altLang="zh-CN" dirty="0"/>
          </a:p>
          <a:p>
            <a:pPr>
              <a:defRPr/>
            </a:pPr>
            <a:r>
              <a:rPr lang="en-US" altLang="zh-CN" dirty="0"/>
              <a:t>Paste</a:t>
            </a:r>
            <a:r>
              <a:rPr lang="zh-CN" altLang="zh-CN" dirty="0"/>
              <a:t>：将剪切板的文本粘贴到光标所在位置</a:t>
            </a:r>
            <a:r>
              <a:rPr lang="zh-CN" altLang="zh-CN" dirty="0"/>
              <a:t>。</a:t>
            </a:r>
            <a:endParaRPr lang="zh-CN" altLang="zh-CN" dirty="0"/>
          </a:p>
          <a:p>
            <a:pPr>
              <a:defRPr/>
            </a:pPr>
            <a:r>
              <a:rPr lang="en-US" altLang="zh-CN" dirty="0"/>
              <a:t>Find</a:t>
            </a:r>
            <a:r>
              <a:rPr lang="zh-CN" altLang="zh-CN" dirty="0"/>
              <a:t>：在窗口中查找单词或模式</a:t>
            </a:r>
            <a:r>
              <a:rPr lang="zh-CN" altLang="zh-CN" dirty="0"/>
              <a:t>。</a:t>
            </a:r>
            <a:endParaRPr lang="zh-CN" altLang="zh-CN" dirty="0"/>
          </a:p>
          <a:p>
            <a:pPr>
              <a:defRPr/>
            </a:pPr>
            <a:r>
              <a:rPr lang="en-US" altLang="zh-CN" dirty="0"/>
              <a:t>Find in files</a:t>
            </a:r>
            <a:r>
              <a:rPr lang="zh-CN" altLang="zh-CN" dirty="0"/>
              <a:t>：在指定的文件中</a:t>
            </a:r>
            <a:r>
              <a:rPr lang="zh-CN" altLang="zh-CN" dirty="0">
                <a:sym typeface="+mn-ea"/>
              </a:rPr>
              <a:t>查找单词或模式</a:t>
            </a:r>
            <a:r>
              <a:rPr lang="zh-CN" altLang="zh-CN" dirty="0"/>
              <a:t>。</a:t>
            </a:r>
            <a:endParaRPr lang="zh-CN" altLang="zh-CN" dirty="0"/>
          </a:p>
          <a:p>
            <a:pPr>
              <a:defRPr/>
            </a:pPr>
            <a:r>
              <a:rPr lang="en-US" altLang="zh-CN" dirty="0"/>
              <a:t>Replace</a:t>
            </a:r>
            <a:r>
              <a:rPr lang="zh-CN" altLang="en-US" dirty="0"/>
              <a:t>：替换单词或模式。</a:t>
            </a:r>
            <a:endParaRPr lang="zh-CN" altLang="en-US" dirty="0"/>
          </a:p>
          <a:p>
            <a:pPr>
              <a:defRPr/>
            </a:pPr>
            <a:r>
              <a:rPr lang="en-US" altLang="zh-CN" dirty="0"/>
              <a:t>Go to line</a:t>
            </a:r>
            <a:r>
              <a:rPr lang="zh-CN" altLang="en-US" dirty="0"/>
              <a:t>：将光标定位到制定行首。</a:t>
            </a:r>
            <a:endParaRPr lang="zh-CN" altLang="zh-CN" dirty="0"/>
          </a:p>
          <a:p>
            <a:pPr>
              <a:defRPr/>
            </a:pPr>
            <a:endParaRPr lang="zh-CN" alt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en-US" altLang="zh-CN"/>
              <a:t>1.3.3  IDLE</a:t>
            </a:r>
            <a:r>
              <a:rPr lang="zh-CN" altLang="en-US"/>
              <a:t>常用编辑功能</a:t>
            </a:r>
            <a:endParaRPr lang="zh-CN" altLang="en-US"/>
          </a:p>
        </p:txBody>
      </p:sp>
      <p:sp>
        <p:nvSpPr>
          <p:cNvPr id="3" name="内容占位符 2"/>
          <p:cNvSpPr>
            <a:spLocks noGrp="1"/>
          </p:cNvSpPr>
          <p:nvPr>
            <p:ph idx="1"/>
          </p:nvPr>
        </p:nvSpPr>
        <p:spPr/>
        <p:txBody>
          <a:bodyPr/>
          <a:lstStyle/>
          <a:p>
            <a:pPr marL="0" indent="0">
              <a:buFontTx/>
              <a:buNone/>
              <a:defRPr/>
            </a:pPr>
            <a:r>
              <a:rPr lang="zh-CN" altLang="zh-CN" dirty="0"/>
              <a:t>对于“</a:t>
            </a:r>
            <a:r>
              <a:rPr lang="en-US" altLang="zh-CN" dirty="0"/>
              <a:t>Format”</a:t>
            </a:r>
            <a:r>
              <a:rPr lang="zh-CN" altLang="zh-CN" dirty="0"/>
              <a:t>菜单，常用的选项及解释如下所示：</a:t>
            </a:r>
            <a:endParaRPr lang="zh-CN" altLang="zh-CN" dirty="0"/>
          </a:p>
          <a:p>
            <a:pPr>
              <a:defRPr/>
            </a:pPr>
            <a:r>
              <a:rPr lang="en-US" altLang="zh-CN" dirty="0"/>
              <a:t>Indent region</a:t>
            </a:r>
            <a:r>
              <a:rPr lang="zh-CN" altLang="zh-CN" dirty="0"/>
              <a:t>：使所选内容右移一级，即增加缩进量。</a:t>
            </a:r>
            <a:endParaRPr lang="zh-CN" altLang="zh-CN" dirty="0"/>
          </a:p>
          <a:p>
            <a:pPr>
              <a:defRPr/>
            </a:pPr>
            <a:r>
              <a:rPr lang="en-US" altLang="zh-CN" dirty="0" err="1"/>
              <a:t>Dedent</a:t>
            </a:r>
            <a:r>
              <a:rPr lang="en-US" altLang="zh-CN" dirty="0"/>
              <a:t> region</a:t>
            </a:r>
            <a:r>
              <a:rPr lang="zh-CN" altLang="zh-CN" dirty="0"/>
              <a:t>：使所选内容组左移一级，即减少缩进量。</a:t>
            </a:r>
            <a:endParaRPr lang="zh-CN" altLang="zh-CN" dirty="0"/>
          </a:p>
          <a:p>
            <a:pPr>
              <a:defRPr/>
            </a:pPr>
            <a:r>
              <a:rPr lang="en-US" altLang="zh-CN" dirty="0"/>
              <a:t>Comment out region</a:t>
            </a:r>
            <a:r>
              <a:rPr lang="zh-CN" altLang="zh-CN" dirty="0"/>
              <a:t>：将所选内容变成注释。</a:t>
            </a:r>
            <a:endParaRPr lang="zh-CN" altLang="zh-CN" dirty="0"/>
          </a:p>
          <a:p>
            <a:pPr>
              <a:defRPr/>
            </a:pPr>
            <a:r>
              <a:rPr lang="en-US" altLang="zh-CN" dirty="0"/>
              <a:t>Uncomment region</a:t>
            </a:r>
            <a:r>
              <a:rPr lang="zh-CN" altLang="zh-CN" dirty="0"/>
              <a:t>：去除所选内容每行前面的注释符。</a:t>
            </a:r>
            <a:endParaRPr lang="zh-CN" altLang="zh-CN" dirty="0"/>
          </a:p>
          <a:p>
            <a:pPr>
              <a:defRPr/>
            </a:pPr>
            <a:r>
              <a:rPr lang="en-US" altLang="zh-CN" dirty="0"/>
              <a:t>New indent width</a:t>
            </a:r>
            <a:r>
              <a:rPr lang="zh-CN" altLang="zh-CN" dirty="0"/>
              <a:t>：重新设定制表位缩进宽度，范围</a:t>
            </a:r>
            <a:r>
              <a:rPr lang="en-US" altLang="zh-CN" dirty="0"/>
              <a:t>2</a:t>
            </a:r>
            <a:r>
              <a:rPr lang="zh-CN" altLang="zh-CN" dirty="0"/>
              <a:t>～</a:t>
            </a:r>
            <a:r>
              <a:rPr lang="en-US" altLang="zh-CN" dirty="0"/>
              <a:t>16</a:t>
            </a:r>
            <a:r>
              <a:rPr lang="zh-CN" altLang="zh-CN" dirty="0"/>
              <a:t>，宽度为</a:t>
            </a:r>
            <a:r>
              <a:rPr lang="en-US" altLang="zh-CN" dirty="0"/>
              <a:t>2</a:t>
            </a:r>
            <a:r>
              <a:rPr lang="zh-CN" altLang="zh-CN" dirty="0"/>
              <a:t>相当于</a:t>
            </a:r>
            <a:r>
              <a:rPr lang="en-US" altLang="zh-CN" dirty="0"/>
              <a:t>1</a:t>
            </a:r>
            <a:r>
              <a:rPr lang="zh-CN" altLang="zh-CN" dirty="0"/>
              <a:t>个空格。</a:t>
            </a:r>
            <a:endParaRPr lang="zh-CN" altLang="zh-CN" dirty="0"/>
          </a:p>
          <a:p>
            <a:pPr>
              <a:defRPr/>
            </a:pPr>
            <a:r>
              <a:rPr lang="en-US" altLang="zh-CN" dirty="0"/>
              <a:t>Expand word</a:t>
            </a:r>
            <a:r>
              <a:rPr lang="zh-CN" altLang="zh-CN" dirty="0"/>
              <a:t>：单词自动完成。</a:t>
            </a:r>
            <a:endParaRPr lang="zh-CN" altLang="zh-CN" dirty="0"/>
          </a:p>
          <a:p>
            <a:pPr>
              <a:defRPr/>
            </a:pPr>
            <a:r>
              <a:rPr lang="en-US" altLang="zh-CN" dirty="0"/>
              <a:t>Toggle tabs</a:t>
            </a:r>
            <a:r>
              <a:rPr lang="zh-CN" altLang="zh-CN" dirty="0"/>
              <a:t>：打开或关闭制表位。</a:t>
            </a:r>
            <a:endParaRPr lang="zh-CN" altLang="zh-CN" dirty="0"/>
          </a:p>
          <a:p>
            <a:pPr>
              <a:defRPr/>
            </a:pPr>
            <a:endParaRPr lang="zh-CN" alt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1619250" y="609600"/>
            <a:ext cx="7273925" cy="803275"/>
          </a:xfrm>
        </p:spPr>
        <p:txBody>
          <a:bodyPr/>
          <a:lstStyle/>
          <a:p>
            <a:r>
              <a:rPr lang="en-US" altLang="zh-CN"/>
              <a:t>1.3.4  </a:t>
            </a:r>
            <a:r>
              <a:rPr lang="zh-CN" altLang="en-US"/>
              <a:t>在</a:t>
            </a:r>
            <a:r>
              <a:rPr lang="en-US" altLang="zh-CN"/>
              <a:t>IDLE</a:t>
            </a:r>
            <a:r>
              <a:rPr lang="zh-CN" altLang="en-US"/>
              <a:t>中运行和调试程序</a:t>
            </a:r>
            <a:endParaRPr lang="zh-CN" altLang="en-US"/>
          </a:p>
        </p:txBody>
      </p:sp>
      <p:sp>
        <p:nvSpPr>
          <p:cNvPr id="26627" name="内容占位符 2"/>
          <p:cNvSpPr>
            <a:spLocks noGrp="1"/>
          </p:cNvSpPr>
          <p:nvPr>
            <p:ph idx="1"/>
          </p:nvPr>
        </p:nvSpPr>
        <p:spPr>
          <a:xfrm>
            <a:off x="395288" y="1557338"/>
            <a:ext cx="8569325" cy="4467225"/>
          </a:xfrm>
        </p:spPr>
        <p:txBody>
          <a:bodyPr/>
          <a:lstStyle/>
          <a:p>
            <a:pPr marL="0" indent="0">
              <a:buFontTx/>
              <a:buNone/>
            </a:pPr>
            <a:r>
              <a:rPr lang="en-US" altLang="zh-CN" b="1"/>
              <a:t>1</a:t>
            </a:r>
            <a:r>
              <a:rPr lang="zh-CN" altLang="zh-CN" b="1"/>
              <a:t>．运行</a:t>
            </a:r>
            <a:r>
              <a:rPr lang="en-US" altLang="zh-CN" b="1"/>
              <a:t>Python</a:t>
            </a:r>
            <a:r>
              <a:rPr lang="zh-CN" altLang="zh-CN" b="1"/>
              <a:t>程序</a:t>
            </a:r>
            <a:endParaRPr lang="zh-CN" altLang="zh-CN" b="1"/>
          </a:p>
          <a:p>
            <a:pPr marL="0" indent="0">
              <a:buFontTx/>
              <a:buNone/>
            </a:pPr>
            <a:r>
              <a:rPr lang="zh-CN" altLang="zh-CN"/>
              <a:t>要使用</a:t>
            </a:r>
            <a:r>
              <a:rPr lang="en-US" altLang="zh-CN"/>
              <a:t>IDLE</a:t>
            </a:r>
            <a:r>
              <a:rPr lang="zh-CN" altLang="zh-CN"/>
              <a:t>执行程序的话，可以从“</a:t>
            </a:r>
            <a:r>
              <a:rPr lang="en-US" altLang="zh-CN"/>
              <a:t>Run</a:t>
            </a:r>
            <a:r>
              <a:rPr lang="zh-CN" altLang="zh-CN"/>
              <a:t>”菜单中选择“</a:t>
            </a:r>
            <a:r>
              <a:rPr lang="en-US" altLang="zh-CN"/>
              <a:t>Run Module</a:t>
            </a:r>
            <a:r>
              <a:rPr lang="zh-CN" altLang="zh-CN"/>
              <a:t>”菜单项（或按</a:t>
            </a:r>
            <a:r>
              <a:rPr lang="en-US" altLang="zh-CN"/>
              <a:t>F5</a:t>
            </a:r>
            <a:r>
              <a:rPr lang="zh-CN" altLang="zh-CN"/>
              <a:t>键）</a:t>
            </a:r>
            <a:endParaRPr lang="en-US" altLang="zh-CN"/>
          </a:p>
          <a:p>
            <a:pPr marL="0" indent="0">
              <a:buFontTx/>
              <a:buNone/>
            </a:pPr>
            <a:r>
              <a:rPr lang="en-US" altLang="zh-CN" b="1"/>
              <a:t>2</a:t>
            </a:r>
            <a:r>
              <a:rPr lang="zh-CN" altLang="zh-CN" b="1"/>
              <a:t>．使用</a:t>
            </a:r>
            <a:r>
              <a:rPr lang="en-US" altLang="zh-CN" b="1"/>
              <a:t>IDLE</a:t>
            </a:r>
            <a:r>
              <a:rPr lang="zh-CN" altLang="zh-CN" b="1"/>
              <a:t>的调试器</a:t>
            </a:r>
            <a:endParaRPr lang="zh-CN" altLang="zh-CN" b="1"/>
          </a:p>
          <a:p>
            <a:pPr marL="0" indent="0">
              <a:buFontTx/>
              <a:buNone/>
            </a:pPr>
            <a:r>
              <a:rPr lang="zh-CN" altLang="zh-CN"/>
              <a:t>在“</a:t>
            </a:r>
            <a:r>
              <a:rPr lang="en-US" altLang="zh-CN"/>
              <a:t>Python Shell</a:t>
            </a:r>
            <a:r>
              <a:rPr lang="zh-CN" altLang="zh-CN"/>
              <a:t>”窗口中单击“</a:t>
            </a:r>
            <a:r>
              <a:rPr lang="en-US" altLang="zh-CN"/>
              <a:t>Debug</a:t>
            </a:r>
            <a:r>
              <a:rPr lang="zh-CN" altLang="zh-CN"/>
              <a:t>”菜单中的“</a:t>
            </a:r>
            <a:r>
              <a:rPr lang="en-US" altLang="zh-CN"/>
              <a:t>Debugger</a:t>
            </a:r>
            <a:r>
              <a:rPr lang="zh-CN" altLang="zh-CN"/>
              <a:t>”菜单项，就可以启动</a:t>
            </a:r>
            <a:r>
              <a:rPr lang="en-US" altLang="zh-CN"/>
              <a:t>IDLE</a:t>
            </a:r>
            <a:r>
              <a:rPr lang="zh-CN" altLang="zh-CN"/>
              <a:t>的交互式调试器。这时，</a:t>
            </a:r>
            <a:r>
              <a:rPr lang="en-US" altLang="zh-CN"/>
              <a:t>IDLE</a:t>
            </a:r>
            <a:r>
              <a:rPr lang="zh-CN" altLang="zh-CN"/>
              <a:t>会打开图</a:t>
            </a:r>
            <a:r>
              <a:rPr lang="en-US" altLang="zh-CN"/>
              <a:t>1-6</a:t>
            </a:r>
            <a:r>
              <a:rPr lang="zh-CN" altLang="zh-CN"/>
              <a:t>的“</a:t>
            </a:r>
            <a:r>
              <a:rPr lang="en-US" altLang="zh-CN"/>
              <a:t>Debug Control</a:t>
            </a:r>
            <a:r>
              <a:rPr lang="zh-CN" altLang="zh-CN"/>
              <a:t>”窗口，并在“</a:t>
            </a:r>
            <a:r>
              <a:rPr lang="en-US" altLang="zh-CN"/>
              <a:t>Python Shell</a:t>
            </a:r>
            <a:r>
              <a:rPr lang="zh-CN" altLang="zh-CN"/>
              <a:t>”窗口中输出“</a:t>
            </a:r>
            <a:r>
              <a:rPr lang="en-US" altLang="zh-CN"/>
              <a:t>[DEBUG ON]</a:t>
            </a:r>
            <a:r>
              <a:rPr lang="zh-CN" altLang="zh-CN"/>
              <a:t>”并后跟一个“</a:t>
            </a:r>
            <a:r>
              <a:rPr lang="en-US" altLang="zh-CN"/>
              <a:t>&gt;&gt;&gt;</a:t>
            </a:r>
            <a:r>
              <a:rPr lang="zh-CN" altLang="zh-CN"/>
              <a:t>”提示符。这样，我们就能像平时那样使用这个“</a:t>
            </a:r>
            <a:r>
              <a:rPr lang="en-US" altLang="zh-CN"/>
              <a:t>Python Shell</a:t>
            </a:r>
            <a:r>
              <a:rPr lang="zh-CN" altLang="zh-CN"/>
              <a:t>”窗口了，只不过现在输入的任何命令都是允许在调试器下。</a:t>
            </a:r>
            <a:endParaRPr lang="zh-CN" altLang="zh-CN"/>
          </a:p>
          <a:p>
            <a:pPr marL="0" indent="0">
              <a:buFontTx/>
              <a:buNone/>
            </a:pPr>
            <a:r>
              <a:rPr lang="zh-CN" altLang="zh-CN"/>
              <a:t>在“</a:t>
            </a:r>
            <a:r>
              <a:rPr lang="en-US" altLang="zh-CN"/>
              <a:t>Debug Control</a:t>
            </a:r>
            <a:r>
              <a:rPr lang="zh-CN" altLang="zh-CN"/>
              <a:t>”窗口查看局部变量和全局变量等有关内容。</a:t>
            </a:r>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rrowheads="1"/>
          </p:cNvSpPr>
          <p:nvPr>
            <p:ph type="ctrTitle"/>
          </p:nvPr>
        </p:nvSpPr>
        <p:spPr/>
        <p:txBody>
          <a:bodyPr/>
          <a:lstStyle/>
          <a:p>
            <a:r>
              <a:rPr lang="zh-CN" altLang="en-US"/>
              <a:t>一种</a:t>
            </a:r>
            <a:r>
              <a:rPr lang="zh-CN" altLang="en-US">
                <a:solidFill>
                  <a:srgbClr val="FF0000"/>
                </a:solidFill>
              </a:rPr>
              <a:t>跨平台</a:t>
            </a:r>
            <a:r>
              <a:rPr lang="zh-CN" altLang="en-US"/>
              <a:t>、</a:t>
            </a:r>
            <a:r>
              <a:rPr lang="zh-CN" altLang="en-US">
                <a:solidFill>
                  <a:srgbClr val="FF0000"/>
                </a:solidFill>
              </a:rPr>
              <a:t>开源</a:t>
            </a:r>
            <a:r>
              <a:rPr lang="zh-CN" altLang="en-US"/>
              <a:t>、免费的</a:t>
            </a:r>
            <a:r>
              <a:rPr lang="zh-CN" altLang="en-US">
                <a:solidFill>
                  <a:srgbClr val="FF0000"/>
                </a:solidFill>
              </a:rPr>
              <a:t>解释型</a:t>
            </a:r>
            <a:r>
              <a:rPr lang="zh-CN" altLang="en-US"/>
              <a:t>的高级</a:t>
            </a:r>
            <a:r>
              <a:rPr lang="zh-CN" altLang="en-US">
                <a:solidFill>
                  <a:srgbClr val="FF0000"/>
                </a:solidFill>
              </a:rPr>
              <a:t>动态</a:t>
            </a:r>
            <a:r>
              <a:rPr lang="zh-CN" altLang="en-US"/>
              <a:t>编程语言。</a:t>
            </a:r>
            <a:endParaRPr lang="zh-CN" altLang="en-US"/>
          </a:p>
        </p:txBody>
      </p:sp>
      <p:sp>
        <p:nvSpPr>
          <p:cNvPr id="3" name="副标题 2"/>
          <p:cNvSpPr>
            <a:spLocks noGrp="1" noChangeArrowheads="1"/>
          </p:cNvSpPr>
          <p:nvPr>
            <p:ph type="subTitle" idx="1"/>
          </p:nvPr>
        </p:nvSpPr>
        <p:spPr/>
        <p:txBody>
          <a:bodyPr/>
          <a:lstStyle/>
          <a:p>
            <a:endParaRPr lang="zh-CN" altLang="en-US"/>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xfrm>
            <a:off x="1619250" y="609600"/>
            <a:ext cx="7273925" cy="803275"/>
          </a:xfrm>
        </p:spPr>
        <p:txBody>
          <a:bodyPr/>
          <a:lstStyle/>
          <a:p>
            <a:r>
              <a:rPr lang="en-US" altLang="zh-CN"/>
              <a:t>1.3.4  </a:t>
            </a:r>
            <a:r>
              <a:rPr lang="zh-CN" altLang="en-US"/>
              <a:t>在</a:t>
            </a:r>
            <a:r>
              <a:rPr lang="en-US" altLang="zh-CN"/>
              <a:t>IDLE</a:t>
            </a:r>
            <a:r>
              <a:rPr lang="zh-CN" altLang="en-US"/>
              <a:t>中运行和调试程序</a:t>
            </a:r>
            <a:endParaRPr lang="zh-CN" altLang="en-US"/>
          </a:p>
        </p:txBody>
      </p:sp>
      <p:sp>
        <p:nvSpPr>
          <p:cNvPr id="27651" name="内容占位符 1"/>
          <p:cNvSpPr>
            <a:spLocks noGrp="1"/>
          </p:cNvSpPr>
          <p:nvPr>
            <p:ph idx="1"/>
          </p:nvPr>
        </p:nvSpPr>
        <p:spPr/>
        <p:txBody>
          <a:bodyPr/>
          <a:lstStyle/>
          <a:p>
            <a:r>
              <a:rPr lang="en-US" altLang="zh-CN" dirty="0"/>
              <a:t>&gt;&gt;&gt; </a:t>
            </a:r>
            <a:endParaRPr lang="en-US" altLang="zh-CN" dirty="0"/>
          </a:p>
          <a:p>
            <a:r>
              <a:rPr lang="en-US" altLang="zh-CN" dirty="0"/>
              <a:t>[DEBUG ON]</a:t>
            </a:r>
            <a:endParaRPr lang="en-US" altLang="zh-CN" dirty="0"/>
          </a:p>
          <a:p>
            <a:r>
              <a:rPr lang="en-US" altLang="zh-CN" dirty="0"/>
              <a:t>&gt;&gt;&gt; x=3    </a:t>
            </a:r>
            <a:r>
              <a:rPr lang="zh-CN" altLang="en-US" dirty="0"/>
              <a:t>单击</a:t>
            </a:r>
            <a:r>
              <a:rPr lang="en-US" altLang="zh-CN" dirty="0"/>
              <a:t>GO</a:t>
            </a:r>
            <a:endParaRPr lang="en-US" altLang="zh-CN" dirty="0"/>
          </a:p>
          <a:p>
            <a:r>
              <a:rPr lang="en-US" altLang="zh-CN" dirty="0"/>
              <a:t>[DEBUG ON]</a:t>
            </a:r>
            <a:endParaRPr lang="en-US" altLang="zh-CN" dirty="0"/>
          </a:p>
          <a:p>
            <a:r>
              <a:rPr lang="en-US" altLang="zh-CN" dirty="0"/>
              <a:t>&gt;&gt;&gt; y=4    </a:t>
            </a:r>
            <a:r>
              <a:rPr lang="zh-CN" altLang="en-US" dirty="0"/>
              <a:t>单击</a:t>
            </a:r>
            <a:r>
              <a:rPr lang="en-US" altLang="zh-CN" dirty="0"/>
              <a:t>GO</a:t>
            </a:r>
            <a:endParaRPr lang="en-US" altLang="zh-CN" dirty="0"/>
          </a:p>
          <a:p>
            <a:r>
              <a:rPr lang="en-US" altLang="zh-CN" dirty="0"/>
              <a:t>[DEBUG ON]</a:t>
            </a:r>
            <a:endParaRPr lang="en-US" altLang="zh-CN" dirty="0"/>
          </a:p>
          <a:p>
            <a:r>
              <a:rPr lang="en-US" altLang="zh-CN" dirty="0"/>
              <a:t>&gt;&gt;&gt; z=5</a:t>
            </a:r>
            <a:endParaRPr lang="en-US" altLang="zh-CN" dirty="0"/>
          </a:p>
          <a:p>
            <a:r>
              <a:rPr lang="en-US" altLang="zh-CN" dirty="0"/>
              <a:t>[DEBUG ON]</a:t>
            </a:r>
            <a:endParaRPr lang="en-US" altLang="zh-CN" dirty="0"/>
          </a:p>
          <a:p>
            <a:r>
              <a:rPr lang="en-US" altLang="zh-CN" dirty="0"/>
              <a:t>&gt;&gt;&gt; </a:t>
            </a:r>
            <a:endParaRPr lang="zh-CN" altLang="en-US" dirty="0"/>
          </a:p>
        </p:txBody>
      </p:sp>
      <p:pic>
        <p:nvPicPr>
          <p:cNvPr id="2765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63938" y="1597025"/>
            <a:ext cx="5010150"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zh-CN"/>
              <a:t>常用的</a:t>
            </a:r>
            <a:r>
              <a:rPr lang="en-US" altLang="zh-CN"/>
              <a:t>Python</a:t>
            </a:r>
            <a:r>
              <a:rPr lang="zh-CN" altLang="zh-CN"/>
              <a:t>第三方编辑器</a:t>
            </a:r>
            <a:endParaRPr lang="zh-CN" altLang="en-US"/>
          </a:p>
        </p:txBody>
      </p:sp>
      <p:sp>
        <p:nvSpPr>
          <p:cNvPr id="28675" name="内容占位符 2"/>
          <p:cNvSpPr>
            <a:spLocks noGrp="1"/>
          </p:cNvSpPr>
          <p:nvPr>
            <p:ph idx="1"/>
          </p:nvPr>
        </p:nvSpPr>
        <p:spPr/>
        <p:txBody>
          <a:bodyPr/>
          <a:lstStyle/>
          <a:p>
            <a:r>
              <a:rPr lang="en-US" altLang="zh-CN"/>
              <a:t>Python</a:t>
            </a:r>
            <a:r>
              <a:rPr lang="zh-CN" altLang="zh-CN"/>
              <a:t>程序员通常选用第三方集成开发环境（</a:t>
            </a:r>
            <a:r>
              <a:rPr lang="en-US" altLang="zh-CN"/>
              <a:t>IDE</a:t>
            </a:r>
            <a:r>
              <a:rPr lang="zh-CN" altLang="zh-CN"/>
              <a:t>，</a:t>
            </a:r>
            <a:r>
              <a:rPr lang="en-US" altLang="zh-CN"/>
              <a:t>Integrated Development Environment</a:t>
            </a:r>
            <a:r>
              <a:rPr lang="zh-CN" altLang="zh-CN"/>
              <a:t>）进行程序设计。常用的</a:t>
            </a:r>
            <a:r>
              <a:rPr lang="en-US" altLang="zh-CN"/>
              <a:t>IDE</a:t>
            </a:r>
            <a:r>
              <a:rPr lang="zh-CN" altLang="zh-CN"/>
              <a:t>有</a:t>
            </a:r>
            <a:r>
              <a:rPr lang="en-US" altLang="zh-CN"/>
              <a:t>Notepad++</a:t>
            </a:r>
            <a:r>
              <a:rPr lang="zh-CN" altLang="zh-CN"/>
              <a:t>，</a:t>
            </a:r>
            <a:r>
              <a:rPr lang="en-US" altLang="zh-CN"/>
              <a:t>PyScripter</a:t>
            </a:r>
            <a:r>
              <a:rPr lang="zh-CN" altLang="zh-CN"/>
              <a:t>，</a:t>
            </a:r>
            <a:r>
              <a:rPr lang="en-US" altLang="zh-CN"/>
              <a:t>PyCharm</a:t>
            </a:r>
            <a:r>
              <a:rPr lang="zh-CN" altLang="zh-CN"/>
              <a:t>，</a:t>
            </a:r>
            <a:r>
              <a:rPr lang="en-US" altLang="zh-CN"/>
              <a:t>Eclipse with PyDev</a:t>
            </a:r>
            <a:r>
              <a:rPr lang="zh-CN" altLang="zh-CN"/>
              <a:t>，</a:t>
            </a:r>
            <a:r>
              <a:rPr lang="en-US" altLang="zh-CN"/>
              <a:t>Komodo</a:t>
            </a:r>
            <a:r>
              <a:rPr lang="zh-CN" altLang="zh-CN"/>
              <a:t>，</a:t>
            </a:r>
            <a:r>
              <a:rPr lang="en-US" altLang="zh-CN"/>
              <a:t>Wing IDE</a:t>
            </a:r>
            <a:r>
              <a:rPr lang="zh-CN" altLang="zh-CN"/>
              <a:t>等，它们通常具有一些自动代码完成、参数提示、代码错误检查等功能</a:t>
            </a:r>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5288" y="1073150"/>
            <a:ext cx="8388350" cy="562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699" name="TextBox 2"/>
          <p:cNvSpPr txBox="1">
            <a:spLocks noChangeArrowheads="1"/>
          </p:cNvSpPr>
          <p:nvPr/>
        </p:nvSpPr>
        <p:spPr bwMode="auto">
          <a:xfrm>
            <a:off x="2051050" y="115888"/>
            <a:ext cx="67548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ea typeface="宋体" panose="02010600030101010101" pitchFamily="2" charset="-122"/>
              </a:defRPr>
            </a:lvl1pPr>
            <a:lvl2pPr marL="742950" indent="-285750">
              <a:defRPr sz="1200">
                <a:solidFill>
                  <a:schemeClr val="tx1"/>
                </a:solidFill>
                <a:latin typeface="Times New Roman" panose="02020603050405020304" pitchFamily="18" charset="0"/>
                <a:ea typeface="宋体" panose="02010600030101010101" pitchFamily="2" charset="-122"/>
              </a:defRPr>
            </a:lvl2pPr>
            <a:lvl3pPr marL="1143000" indent="-228600">
              <a:defRPr sz="1200">
                <a:solidFill>
                  <a:schemeClr val="tx1"/>
                </a:solidFill>
                <a:latin typeface="Times New Roman" panose="02020603050405020304" pitchFamily="18" charset="0"/>
                <a:ea typeface="宋体" panose="02010600030101010101" pitchFamily="2" charset="-122"/>
              </a:defRPr>
            </a:lvl3pPr>
            <a:lvl4pPr marL="1600200" indent="-228600">
              <a:defRPr sz="1200">
                <a:solidFill>
                  <a:schemeClr val="tx1"/>
                </a:solidFill>
                <a:latin typeface="Times New Roman" panose="02020603050405020304" pitchFamily="18" charset="0"/>
                <a:ea typeface="宋体" panose="02010600030101010101" pitchFamily="2" charset="-122"/>
              </a:defRPr>
            </a:lvl4pPr>
            <a:lvl5pPr marL="2057400" indent="-228600">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9pPr>
          </a:lstStyle>
          <a:p>
            <a:r>
              <a:rPr lang="en-US" altLang="zh-CN" sz="2400" b="1">
                <a:solidFill>
                  <a:srgbClr val="1F02CE"/>
                </a:solidFill>
                <a:latin typeface="楷体_GB2312" pitchFamily="49" charset="-122"/>
                <a:ea typeface="楷体_GB2312" pitchFamily="49" charset="-122"/>
              </a:rPr>
              <a:t>PyScript2.6</a:t>
            </a:r>
            <a:br>
              <a:rPr lang="en-US" altLang="zh-CN" sz="2400" b="1">
                <a:latin typeface="楷体_GB2312" pitchFamily="49" charset="-122"/>
                <a:ea typeface="楷体_GB2312" pitchFamily="49" charset="-122"/>
              </a:rPr>
            </a:br>
            <a:r>
              <a:rPr lang="zh-CN" altLang="en-US" sz="2000" b="1">
                <a:latin typeface="楷体_GB2312" pitchFamily="49" charset="-122"/>
                <a:ea typeface="楷体_GB2312" pitchFamily="49" charset="-122"/>
              </a:rPr>
              <a:t>绿色软件，支持</a:t>
            </a:r>
            <a:r>
              <a:rPr lang="en-US" altLang="zh-CN" sz="2000" b="1">
                <a:latin typeface="楷体_GB2312" pitchFamily="49" charset="-122"/>
                <a:ea typeface="楷体_GB2312" pitchFamily="49" charset="-122"/>
              </a:rPr>
              <a:t>python3.4</a:t>
            </a:r>
            <a:r>
              <a:rPr lang="zh-CN" altLang="en-US" sz="2000" b="1">
                <a:latin typeface="楷体_GB2312" pitchFamily="49" charset="-122"/>
                <a:ea typeface="楷体_GB2312" pitchFamily="49" charset="-122"/>
              </a:rPr>
              <a:t>，支持</a:t>
            </a:r>
            <a:r>
              <a:rPr lang="en-US" altLang="zh-CN" sz="2000" b="1">
                <a:latin typeface="楷体_GB2312" pitchFamily="49" charset="-122"/>
                <a:ea typeface="楷体_GB2312" pitchFamily="49" charset="-122"/>
              </a:rPr>
              <a:t>64bit</a:t>
            </a:r>
            <a:r>
              <a:rPr lang="zh-CN" altLang="en-US" sz="2000" b="1">
                <a:latin typeface="楷体_GB2312" pitchFamily="49" charset="-122"/>
                <a:ea typeface="楷体_GB2312" pitchFamily="49" charset="-122"/>
              </a:rPr>
              <a:t>，良好代码提示，支持中文，免费</a:t>
            </a:r>
            <a:endParaRPr lang="zh-CN" altLang="en-US" sz="2000" b="1">
              <a:latin typeface="楷体_GB2312" pitchFamily="49" charset="-122"/>
              <a:ea typeface="楷体_GB2312" pitchFamily="49"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4213" y="1484313"/>
            <a:ext cx="7986712" cy="496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7" name="TextBox 2"/>
          <p:cNvSpPr txBox="1">
            <a:spLocks noChangeArrowheads="1"/>
          </p:cNvSpPr>
          <p:nvPr/>
        </p:nvSpPr>
        <p:spPr bwMode="auto">
          <a:xfrm>
            <a:off x="1979613" y="188913"/>
            <a:ext cx="6354762"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ea typeface="宋体" panose="02010600030101010101" pitchFamily="2" charset="-122"/>
              </a:defRPr>
            </a:lvl1pPr>
            <a:lvl2pPr marL="742950" indent="-285750">
              <a:defRPr sz="1200">
                <a:solidFill>
                  <a:schemeClr val="tx1"/>
                </a:solidFill>
                <a:latin typeface="Times New Roman" panose="02020603050405020304" pitchFamily="18" charset="0"/>
                <a:ea typeface="宋体" panose="02010600030101010101" pitchFamily="2" charset="-122"/>
              </a:defRPr>
            </a:lvl2pPr>
            <a:lvl3pPr marL="1143000" indent="-228600">
              <a:defRPr sz="1200">
                <a:solidFill>
                  <a:schemeClr val="tx1"/>
                </a:solidFill>
                <a:latin typeface="Times New Roman" panose="02020603050405020304" pitchFamily="18" charset="0"/>
                <a:ea typeface="宋体" panose="02010600030101010101" pitchFamily="2" charset="-122"/>
              </a:defRPr>
            </a:lvl3pPr>
            <a:lvl4pPr marL="1600200" indent="-228600">
              <a:defRPr sz="1200">
                <a:solidFill>
                  <a:schemeClr val="tx1"/>
                </a:solidFill>
                <a:latin typeface="Times New Roman" panose="02020603050405020304" pitchFamily="18" charset="0"/>
                <a:ea typeface="宋体" panose="02010600030101010101" pitchFamily="2" charset="-122"/>
              </a:defRPr>
            </a:lvl4pPr>
            <a:lvl5pPr marL="2057400" indent="-228600">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sz="1200">
                <a:solidFill>
                  <a:schemeClr val="tx1"/>
                </a:solidFill>
                <a:latin typeface="Times New Roman" panose="02020603050405020304" pitchFamily="18" charset="0"/>
                <a:ea typeface="宋体" panose="02010600030101010101" pitchFamily="2" charset="-122"/>
              </a:defRPr>
            </a:lvl9pPr>
          </a:lstStyle>
          <a:p>
            <a:r>
              <a:rPr lang="en-US" altLang="zh-CN" sz="2400" b="1">
                <a:solidFill>
                  <a:srgbClr val="1F02CE"/>
                </a:solidFill>
                <a:latin typeface="楷体_GB2312" pitchFamily="49" charset="-122"/>
                <a:ea typeface="楷体_GB2312" pitchFamily="49" charset="-122"/>
              </a:rPr>
              <a:t>PyCharm5</a:t>
            </a:r>
            <a:br>
              <a:rPr lang="en-US" altLang="zh-CN" sz="2400" b="1">
                <a:latin typeface="楷体_GB2312" pitchFamily="49" charset="-122"/>
                <a:ea typeface="楷体_GB2312" pitchFamily="49" charset="-122"/>
              </a:rPr>
            </a:br>
            <a:r>
              <a:rPr lang="zh-CN" altLang="en-US" sz="1800" b="1">
                <a:latin typeface="楷体_GB2312" pitchFamily="49" charset="-122"/>
                <a:ea typeface="楷体_GB2312" pitchFamily="49" charset="-122"/>
              </a:rPr>
              <a:t>支持</a:t>
            </a:r>
            <a:r>
              <a:rPr lang="en-US" altLang="zh-CN" sz="1800" b="1">
                <a:latin typeface="楷体_GB2312" pitchFamily="49" charset="-122"/>
                <a:ea typeface="楷体_GB2312" pitchFamily="49" charset="-122"/>
              </a:rPr>
              <a:t>python3.x</a:t>
            </a:r>
            <a:r>
              <a:rPr lang="zh-CN" altLang="en-US" sz="1800" b="1">
                <a:latin typeface="楷体_GB2312" pitchFamily="49" charset="-122"/>
                <a:ea typeface="楷体_GB2312" pitchFamily="49" charset="-122"/>
              </a:rPr>
              <a:t>，良好代码提示，中文编码不需设置，免费版</a:t>
            </a:r>
            <a:r>
              <a:rPr lang="en-US" altLang="zh-CN" sz="1800" b="1">
                <a:latin typeface="楷体_GB2312" pitchFamily="49" charset="-122"/>
                <a:ea typeface="楷体_GB2312" pitchFamily="49" charset="-122"/>
              </a:rPr>
              <a:t>Python</a:t>
            </a:r>
            <a:r>
              <a:rPr lang="zh-CN" altLang="en-US" sz="1800" b="1">
                <a:latin typeface="楷体_GB2312" pitchFamily="49" charset="-122"/>
                <a:ea typeface="楷体_GB2312" pitchFamily="49" charset="-122"/>
              </a:rPr>
              <a:t>功能齐全</a:t>
            </a:r>
            <a:endParaRPr lang="en-US" altLang="zh-CN" sz="1800" b="1">
              <a:latin typeface="楷体_GB2312" pitchFamily="49" charset="-122"/>
              <a:ea typeface="楷体_GB2312" pitchFamily="49" charset="-122"/>
            </a:endParaRPr>
          </a:p>
          <a:p>
            <a:r>
              <a:rPr lang="zh-CN" altLang="en-US" sz="1800" b="1">
                <a:latin typeface="楷体_GB2312" pitchFamily="49" charset="-122"/>
                <a:ea typeface="楷体_GB2312" pitchFamily="49" charset="-122"/>
              </a:rPr>
              <a:t>但菜单为英文</a:t>
            </a:r>
            <a:endParaRPr lang="zh-CN" altLang="en-US" sz="1800" b="1">
              <a:latin typeface="楷体_GB2312" pitchFamily="49" charset="-122"/>
              <a:ea typeface="楷体_GB2312" pitchFamily="49"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r>
              <a:rPr lang="en-US" altLang="zh-CN"/>
              <a:t>1.4  Python</a:t>
            </a:r>
            <a:r>
              <a:rPr lang="zh-CN" altLang="en-US"/>
              <a:t>基本输入输出</a:t>
            </a:r>
            <a:endParaRPr lang="zh-CN" altLang="en-US"/>
          </a:p>
        </p:txBody>
      </p:sp>
      <p:sp>
        <p:nvSpPr>
          <p:cNvPr id="32771" name="内容占位符 2"/>
          <p:cNvSpPr>
            <a:spLocks noGrp="1"/>
          </p:cNvSpPr>
          <p:nvPr>
            <p:ph idx="1"/>
          </p:nvPr>
        </p:nvSpPr>
        <p:spPr>
          <a:xfrm>
            <a:off x="395288" y="1557338"/>
            <a:ext cx="8569325" cy="4467225"/>
          </a:xfrm>
        </p:spPr>
        <p:txBody>
          <a:bodyPr/>
          <a:lstStyle/>
          <a:p>
            <a:pPr marL="0" indent="0">
              <a:buFontTx/>
              <a:buNone/>
            </a:pPr>
            <a:r>
              <a:rPr lang="en-US" altLang="zh-CN" b="1"/>
              <a:t>1.4.1  Python</a:t>
            </a:r>
            <a:r>
              <a:rPr lang="zh-CN" altLang="zh-CN" b="1"/>
              <a:t>基本输入</a:t>
            </a:r>
            <a:endParaRPr lang="zh-CN" altLang="zh-CN" b="1"/>
          </a:p>
          <a:p>
            <a:pPr marL="0" indent="0">
              <a:buFontTx/>
              <a:buNone/>
            </a:pPr>
            <a:r>
              <a:rPr lang="zh-CN" altLang="zh-CN"/>
              <a:t>输入是通过</a:t>
            </a:r>
            <a:r>
              <a:rPr lang="en-US" altLang="zh-CN"/>
              <a:t>input( )</a:t>
            </a:r>
            <a:r>
              <a:rPr lang="zh-CN" altLang="zh-CN"/>
              <a:t>函数来实现的，</a:t>
            </a:r>
            <a:r>
              <a:rPr lang="en-US" altLang="zh-CN"/>
              <a:t>input( )</a:t>
            </a:r>
            <a:r>
              <a:rPr lang="zh-CN" altLang="zh-CN"/>
              <a:t>的一般格式为：</a:t>
            </a:r>
            <a:endParaRPr lang="zh-CN" altLang="zh-CN"/>
          </a:p>
          <a:p>
            <a:pPr marL="0" indent="0">
              <a:buFontTx/>
              <a:buNone/>
            </a:pPr>
            <a:r>
              <a:rPr lang="en-US" altLang="zh-CN"/>
              <a:t>a=input('</a:t>
            </a:r>
            <a:r>
              <a:rPr lang="zh-CN" altLang="zh-CN"/>
              <a:t>提示：</a:t>
            </a:r>
            <a:r>
              <a:rPr lang="en-US" altLang="zh-CN"/>
              <a:t>')</a:t>
            </a:r>
            <a:endParaRPr lang="zh-CN" altLang="zh-CN"/>
          </a:p>
          <a:p>
            <a:pPr marL="0" indent="0">
              <a:buFontTx/>
              <a:buNone/>
            </a:pPr>
            <a:endParaRPr lang="zh-CN" alt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r>
              <a:rPr lang="zh-CN" altLang="en-US"/>
              <a:t>基本输入</a:t>
            </a:r>
            <a:endParaRPr lang="zh-CN" altLang="en-US"/>
          </a:p>
        </p:txBody>
      </p:sp>
      <p:sp>
        <p:nvSpPr>
          <p:cNvPr id="33795" name="内容占位符 2"/>
          <p:cNvSpPr>
            <a:spLocks noGrp="1"/>
          </p:cNvSpPr>
          <p:nvPr>
            <p:ph idx="1"/>
          </p:nvPr>
        </p:nvSpPr>
        <p:spPr/>
        <p:txBody>
          <a:bodyPr/>
          <a:lstStyle/>
          <a:p>
            <a:r>
              <a:rPr lang="zh-CN" altLang="en-US">
                <a:latin typeface="楷体" panose="02010609060101010101" pitchFamily="49" charset="-122"/>
                <a:ea typeface="楷体" panose="02010609060101010101" pitchFamily="49" charset="-122"/>
              </a:rPr>
              <a:t>如果需要输入整数或小数，则需要使用</a:t>
            </a:r>
            <a:r>
              <a:rPr lang="en-US" altLang="zh-CN">
                <a:latin typeface="楷体" panose="02010609060101010101" pitchFamily="49" charset="-122"/>
                <a:ea typeface="楷体" panose="02010609060101010101" pitchFamily="49" charset="-122"/>
              </a:rPr>
              <a:t>int</a:t>
            </a:r>
            <a:r>
              <a:rPr lang="zh-CN" altLang="en-US">
                <a:latin typeface="楷体" panose="02010609060101010101" pitchFamily="49" charset="-122"/>
                <a:ea typeface="楷体" panose="02010609060101010101" pitchFamily="49" charset="-122"/>
              </a:rPr>
              <a:t>或</a:t>
            </a:r>
            <a:r>
              <a:rPr lang="en-US" altLang="zh-CN">
                <a:latin typeface="楷体" panose="02010609060101010101" pitchFamily="49" charset="-122"/>
                <a:ea typeface="楷体" panose="02010609060101010101" pitchFamily="49" charset="-122"/>
              </a:rPr>
              <a:t>float</a:t>
            </a:r>
            <a:r>
              <a:rPr lang="zh-CN" altLang="en-US">
                <a:latin typeface="楷体" panose="02010609060101010101" pitchFamily="49" charset="-122"/>
                <a:ea typeface="楷体" panose="02010609060101010101" pitchFamily="49" charset="-122"/>
              </a:rPr>
              <a:t>函数进行转。例如：</a:t>
            </a:r>
            <a:r>
              <a:rPr lang="en-US" altLang="zh-CN">
                <a:latin typeface="楷体" panose="02010609060101010101" pitchFamily="49" charset="-122"/>
                <a:ea typeface="楷体" panose="02010609060101010101" pitchFamily="49" charset="-122"/>
              </a:rPr>
              <a:t>    </a:t>
            </a:r>
            <a:endParaRPr lang="zh-CN" altLang="en-US">
              <a:latin typeface="楷体" panose="02010609060101010101" pitchFamily="49" charset="-122"/>
              <a:ea typeface="楷体" panose="02010609060101010101" pitchFamily="49" charset="-122"/>
            </a:endParaRPr>
          </a:p>
          <a:p>
            <a:endParaRPr lang="zh-CN" altLang="en-US"/>
          </a:p>
        </p:txBody>
      </p:sp>
      <p:pic>
        <p:nvPicPr>
          <p:cNvPr id="33796"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11188" y="2565400"/>
            <a:ext cx="8278812"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r>
              <a:rPr lang="en-US" altLang="zh-CN"/>
              <a:t>1.4  Python</a:t>
            </a:r>
            <a:r>
              <a:rPr lang="zh-CN" altLang="en-US"/>
              <a:t>基本输入输出</a:t>
            </a:r>
            <a:endParaRPr lang="zh-CN" altLang="en-US"/>
          </a:p>
        </p:txBody>
      </p:sp>
      <p:sp>
        <p:nvSpPr>
          <p:cNvPr id="34819" name="内容占位符 2"/>
          <p:cNvSpPr>
            <a:spLocks noGrp="1"/>
          </p:cNvSpPr>
          <p:nvPr>
            <p:ph idx="1"/>
          </p:nvPr>
        </p:nvSpPr>
        <p:spPr>
          <a:xfrm>
            <a:off x="395288" y="1557338"/>
            <a:ext cx="8569325" cy="4467225"/>
          </a:xfrm>
        </p:spPr>
        <p:txBody>
          <a:bodyPr/>
          <a:lstStyle/>
          <a:p>
            <a:pPr marL="0" indent="0">
              <a:buFontTx/>
              <a:buNone/>
            </a:pPr>
            <a:r>
              <a:rPr lang="en-US" altLang="zh-CN" b="1" dirty="0"/>
              <a:t>1.4.2  Python</a:t>
            </a:r>
            <a:r>
              <a:rPr lang="zh-CN" altLang="zh-CN" b="1" dirty="0"/>
              <a:t>基本输出</a:t>
            </a:r>
            <a:endParaRPr lang="zh-CN" altLang="zh-CN" b="1" dirty="0"/>
          </a:p>
          <a:p>
            <a:pPr marL="0" indent="0">
              <a:buFontTx/>
              <a:buNone/>
            </a:pPr>
            <a:r>
              <a:rPr lang="en-US" altLang="zh-CN" dirty="0"/>
              <a:t>Python 2.7</a:t>
            </a:r>
            <a:r>
              <a:rPr lang="zh-CN" altLang="zh-CN" dirty="0"/>
              <a:t>和</a:t>
            </a:r>
            <a:r>
              <a:rPr lang="en-US" altLang="zh-CN" dirty="0"/>
              <a:t>Python 3.5</a:t>
            </a:r>
            <a:r>
              <a:rPr lang="zh-CN" altLang="zh-CN" dirty="0"/>
              <a:t>的输出方法也不完全一致。在</a:t>
            </a:r>
            <a:r>
              <a:rPr lang="en-US" altLang="zh-CN" dirty="0"/>
              <a:t>Python 2.7</a:t>
            </a:r>
            <a:r>
              <a:rPr lang="zh-CN" altLang="zh-CN" dirty="0"/>
              <a:t>中，使用</a:t>
            </a:r>
            <a:r>
              <a:rPr lang="en-US" altLang="zh-CN" dirty="0"/>
              <a:t>print</a:t>
            </a:r>
            <a:r>
              <a:rPr lang="zh-CN" altLang="zh-CN" dirty="0"/>
              <a:t>语句进行输出，而</a:t>
            </a:r>
            <a:r>
              <a:rPr lang="en-US" altLang="zh-CN" dirty="0"/>
              <a:t>Python 3.5</a:t>
            </a:r>
            <a:r>
              <a:rPr lang="zh-CN" altLang="zh-CN" dirty="0"/>
              <a:t>中使用</a:t>
            </a:r>
            <a:r>
              <a:rPr lang="en-US" altLang="zh-CN" dirty="0"/>
              <a:t>print()</a:t>
            </a:r>
            <a:r>
              <a:rPr lang="zh-CN" altLang="zh-CN" dirty="0"/>
              <a:t>函数进行输出。</a:t>
            </a:r>
            <a:endParaRPr lang="zh-CN" altLang="zh-CN" dirty="0"/>
          </a:p>
          <a:p>
            <a:pPr marL="400050" lvl="1" indent="0">
              <a:buFontTx/>
              <a:buNone/>
            </a:pPr>
            <a:r>
              <a:rPr lang="en-US" altLang="zh-CN" dirty="0"/>
              <a:t>for </a:t>
            </a:r>
            <a:r>
              <a:rPr lang="en-US" altLang="zh-CN" dirty="0" err="1"/>
              <a:t>i</a:t>
            </a:r>
            <a:r>
              <a:rPr lang="en-US" altLang="zh-CN" dirty="0"/>
              <a:t> in range(10,20):</a:t>
            </a:r>
            <a:endParaRPr altLang="zh-CN" dirty="0"/>
          </a:p>
          <a:p>
            <a:pPr marL="400050" lvl="1" indent="0">
              <a:buFontTx/>
              <a:buNone/>
            </a:pPr>
            <a:r>
              <a:rPr lang="en-US" altLang="zh-CN" dirty="0"/>
              <a:t>    print(</a:t>
            </a:r>
            <a:r>
              <a:rPr lang="en-US" altLang="zh-CN" dirty="0" err="1"/>
              <a:t>i</a:t>
            </a:r>
            <a:r>
              <a:rPr lang="en-US" altLang="zh-CN" dirty="0"/>
              <a:t>, end=' ')	</a:t>
            </a:r>
            <a:endParaRPr altLang="zh-CN" dirty="0"/>
          </a:p>
          <a:p>
            <a:pPr marL="0" indent="0">
              <a:buFontTx/>
              <a:buNone/>
            </a:pPr>
            <a:endParaRPr lang="zh-CN" altLang="en-US"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r>
              <a:rPr lang="en-US" altLang="zh-CN" b="1"/>
              <a:t>Python</a:t>
            </a:r>
            <a:r>
              <a:rPr lang="zh-CN" altLang="zh-CN" b="1"/>
              <a:t>基本输出</a:t>
            </a:r>
            <a:endParaRPr lang="zh-CN" altLang="en-US"/>
          </a:p>
        </p:txBody>
      </p:sp>
      <p:sp>
        <p:nvSpPr>
          <p:cNvPr id="35843" name="内容占位符 2"/>
          <p:cNvSpPr>
            <a:spLocks noGrp="1"/>
          </p:cNvSpPr>
          <p:nvPr>
            <p:ph idx="1"/>
          </p:nvPr>
        </p:nvSpPr>
        <p:spPr/>
        <p:txBody>
          <a:bodyPr/>
          <a:lstStyle/>
          <a:p>
            <a:endParaRPr lang="zh-CN" altLang="en-US"/>
          </a:p>
        </p:txBody>
      </p:sp>
      <p:pic>
        <p:nvPicPr>
          <p:cNvPr id="35844"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385763" y="1470025"/>
            <a:ext cx="8301037" cy="488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en-US" altLang="zh-CN" b="1"/>
              <a:t>Python</a:t>
            </a:r>
            <a:r>
              <a:rPr lang="zh-CN" altLang="zh-CN" b="1"/>
              <a:t>基本输出</a:t>
            </a:r>
            <a:endParaRPr lang="zh-CN" altLang="en-US"/>
          </a:p>
        </p:txBody>
      </p:sp>
      <p:sp>
        <p:nvSpPr>
          <p:cNvPr id="36867" name="内容占位符 2"/>
          <p:cNvSpPr>
            <a:spLocks noGrp="1"/>
          </p:cNvSpPr>
          <p:nvPr>
            <p:ph idx="1"/>
          </p:nvPr>
        </p:nvSpPr>
        <p:spPr/>
        <p:txBody>
          <a:bodyPr/>
          <a:lstStyle/>
          <a:p>
            <a:endParaRPr lang="zh-CN" altLang="en-US"/>
          </a:p>
        </p:txBody>
      </p:sp>
      <p:pic>
        <p:nvPicPr>
          <p:cNvPr id="36868"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1484313"/>
            <a:ext cx="8856663"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endParaRPr lang="zh-CN" altLang="en-US"/>
          </a:p>
        </p:txBody>
      </p:sp>
      <p:pic>
        <p:nvPicPr>
          <p:cNvPr id="37891"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07504" y="2276872"/>
            <a:ext cx="8748464" cy="331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noChangeArrowheads="1"/>
          </p:cNvSpPr>
          <p:nvPr>
            <p:ph type="subTitle" idx="1"/>
          </p:nvPr>
        </p:nvSpPr>
        <p:spPr>
          <a:xfrm>
            <a:off x="843280" y="2174240"/>
            <a:ext cx="7691755" cy="2886710"/>
          </a:xfrm>
        </p:spPr>
        <p:txBody>
          <a:bodyPr/>
          <a:lstStyle/>
          <a:p>
            <a:pPr algn="l"/>
            <a:r>
              <a:rPr lang="zh-CN" altLang="en-US"/>
              <a:t>跨平台：可以在</a:t>
            </a:r>
            <a:r>
              <a:rPr lang="en-US" altLang="zh-CN"/>
              <a:t>Windows</a:t>
            </a:r>
            <a:r>
              <a:rPr lang="zh-CN" altLang="en-US"/>
              <a:t>、</a:t>
            </a:r>
            <a:r>
              <a:rPr lang="en-US" altLang="zh-CN"/>
              <a:t>Liniux</a:t>
            </a:r>
            <a:r>
              <a:rPr lang="zh-CN" altLang="en-US"/>
              <a:t>、</a:t>
            </a:r>
            <a:r>
              <a:rPr lang="en-US" altLang="zh-CN"/>
              <a:t>Unix</a:t>
            </a:r>
            <a:r>
              <a:rPr lang="zh-CN" altLang="en-US"/>
              <a:t>、</a:t>
            </a:r>
            <a:r>
              <a:rPr lang="en-US" altLang="zh-CN"/>
              <a:t>Mac</a:t>
            </a:r>
            <a:endParaRPr lang="en-US" altLang="zh-CN"/>
          </a:p>
          <a:p>
            <a:pPr algn="l"/>
            <a:r>
              <a:rPr lang="zh-CN" altLang="en-US"/>
              <a:t>        等操作系统上使用。</a:t>
            </a:r>
            <a:endParaRPr lang="zh-CN" altLang="en-US"/>
          </a:p>
          <a:p>
            <a:pPr algn="just"/>
            <a:r>
              <a:rPr lang="zh-CN" altLang="en-US"/>
              <a:t>开源：开放源代码，最大的特点是开放，我们</a:t>
            </a:r>
            <a:endParaRPr lang="zh-CN" altLang="en-US"/>
          </a:p>
          <a:p>
            <a:pPr algn="just"/>
            <a:r>
              <a:rPr lang="zh-CN" altLang="en-US"/>
              <a:t>      可以获得它的源代码，进行二次开发。</a:t>
            </a:r>
            <a:endParaRPr lang="zh-CN" altLang="en-US"/>
          </a:p>
          <a:p>
            <a:pPr algn="just"/>
            <a:endParaRPr lang="zh-CN" altLang="en-US"/>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r>
              <a:rPr lang="en-US" altLang="zh-CN"/>
              <a:t>1.5  Python</a:t>
            </a:r>
            <a:r>
              <a:rPr lang="zh-CN" altLang="en-US"/>
              <a:t>代码规范</a:t>
            </a:r>
            <a:endParaRPr lang="zh-CN" altLang="en-US"/>
          </a:p>
        </p:txBody>
      </p:sp>
      <p:sp>
        <p:nvSpPr>
          <p:cNvPr id="3" name="内容占位符 2"/>
          <p:cNvSpPr>
            <a:spLocks noGrp="1"/>
          </p:cNvSpPr>
          <p:nvPr>
            <p:ph idx="1"/>
          </p:nvPr>
        </p:nvSpPr>
        <p:spPr>
          <a:xfrm>
            <a:off x="395288" y="1557338"/>
            <a:ext cx="8424862" cy="4467225"/>
          </a:xfrm>
        </p:spPr>
        <p:txBody>
          <a:bodyPr/>
          <a:lstStyle/>
          <a:p>
            <a:pPr marL="0" indent="0">
              <a:buFontTx/>
              <a:buNone/>
              <a:defRPr/>
            </a:pPr>
            <a:r>
              <a:rPr lang="zh-CN" altLang="zh-CN" dirty="0"/>
              <a:t>（</a:t>
            </a:r>
            <a:r>
              <a:rPr lang="en-US" altLang="zh-CN" dirty="0"/>
              <a:t>1</a:t>
            </a:r>
            <a:r>
              <a:rPr lang="zh-CN" altLang="zh-CN" dirty="0"/>
              <a:t>）缩进</a:t>
            </a:r>
            <a:endParaRPr lang="zh-CN" altLang="zh-CN" dirty="0"/>
          </a:p>
          <a:p>
            <a:pPr marL="0" indent="0">
              <a:buFontTx/>
              <a:buNone/>
              <a:defRPr/>
            </a:pPr>
            <a:r>
              <a:rPr lang="en-US" altLang="zh-CN" dirty="0"/>
              <a:t>Python</a:t>
            </a:r>
            <a:r>
              <a:rPr lang="zh-CN" altLang="zh-CN" dirty="0"/>
              <a:t>程序是依靠代码块的缩进来体现代码之间的逻辑关系的</a:t>
            </a:r>
            <a:endParaRPr lang="en-US" altLang="zh-CN" dirty="0"/>
          </a:p>
          <a:p>
            <a:pPr marL="0" indent="0">
              <a:buFontTx/>
              <a:buNone/>
              <a:defRPr/>
            </a:pPr>
            <a:r>
              <a:rPr lang="zh-CN" altLang="zh-CN" dirty="0"/>
              <a:t>（</a:t>
            </a:r>
            <a:r>
              <a:rPr lang="en-US" altLang="zh-CN" dirty="0"/>
              <a:t>2</a:t>
            </a:r>
            <a:r>
              <a:rPr lang="zh-CN" altLang="zh-CN" dirty="0"/>
              <a:t>）注释</a:t>
            </a:r>
            <a:endParaRPr lang="zh-CN" altLang="zh-CN" dirty="0"/>
          </a:p>
          <a:p>
            <a:pPr marL="0" indent="0">
              <a:buFontTx/>
              <a:buNone/>
              <a:defRPr/>
            </a:pPr>
            <a:r>
              <a:rPr lang="zh-CN" altLang="zh-CN" dirty="0"/>
              <a:t>方法一：以</a:t>
            </a:r>
            <a:r>
              <a:rPr lang="en-US" altLang="zh-CN" dirty="0"/>
              <a:t>#</a:t>
            </a:r>
            <a:r>
              <a:rPr lang="zh-CN" altLang="zh-CN" dirty="0"/>
              <a:t>开始，表示本行</a:t>
            </a:r>
            <a:r>
              <a:rPr lang="en-US" altLang="zh-CN" dirty="0"/>
              <a:t>#</a:t>
            </a:r>
            <a:r>
              <a:rPr lang="zh-CN" altLang="zh-CN" dirty="0"/>
              <a:t>之后的内容为注释。</a:t>
            </a:r>
            <a:endParaRPr lang="zh-CN" altLang="zh-CN" dirty="0"/>
          </a:p>
          <a:p>
            <a:pPr marL="0" indent="0">
              <a:buFontTx/>
              <a:buNone/>
              <a:defRPr/>
            </a:pPr>
            <a:r>
              <a:rPr lang="en-US" altLang="zh-CN" dirty="0"/>
              <a:t>#</a:t>
            </a:r>
            <a:r>
              <a:rPr lang="zh-CN" altLang="zh-CN" dirty="0"/>
              <a:t>循环输出</a:t>
            </a:r>
            <a:r>
              <a:rPr lang="en-US" altLang="zh-CN" dirty="0"/>
              <a:t>0</a:t>
            </a:r>
            <a:r>
              <a:rPr lang="zh-CN" altLang="zh-CN" dirty="0"/>
              <a:t>到</a:t>
            </a:r>
            <a:r>
              <a:rPr lang="en-US" altLang="zh-CN" dirty="0"/>
              <a:t>9</a:t>
            </a:r>
            <a:r>
              <a:rPr lang="zh-CN" altLang="zh-CN" dirty="0"/>
              <a:t>数字</a:t>
            </a:r>
            <a:endParaRPr lang="zh-CN" altLang="zh-CN" dirty="0"/>
          </a:p>
          <a:p>
            <a:pPr marL="0" indent="0">
              <a:buFontTx/>
              <a:buNone/>
              <a:defRPr/>
            </a:pPr>
            <a:r>
              <a:rPr lang="en-US" altLang="zh-CN" dirty="0"/>
              <a:t>for </a:t>
            </a:r>
            <a:r>
              <a:rPr lang="en-US" altLang="zh-CN" dirty="0" err="1"/>
              <a:t>i</a:t>
            </a:r>
            <a:r>
              <a:rPr lang="en-US" altLang="zh-CN" dirty="0"/>
              <a:t> in range(10): </a:t>
            </a:r>
            <a:endParaRPr lang="zh-CN" altLang="zh-CN" dirty="0"/>
          </a:p>
          <a:p>
            <a:pPr marL="0" indent="0">
              <a:buFontTx/>
              <a:buNone/>
              <a:defRPr/>
            </a:pPr>
            <a:r>
              <a:rPr lang="en-US" altLang="zh-CN" dirty="0"/>
              <a:t>    print (</a:t>
            </a:r>
            <a:r>
              <a:rPr lang="en-US" altLang="zh-CN" dirty="0" err="1"/>
              <a:t>i</a:t>
            </a:r>
            <a:r>
              <a:rPr lang="en-US" altLang="zh-CN" dirty="0"/>
              <a:t>, end=' ')</a:t>
            </a:r>
            <a:endParaRPr lang="zh-CN" altLang="zh-CN" dirty="0"/>
          </a:p>
          <a:p>
            <a:pPr marL="0" indent="0">
              <a:buFontTx/>
              <a:buNone/>
              <a:defRPr/>
            </a:pPr>
            <a:r>
              <a:rPr lang="zh-CN" altLang="zh-CN" dirty="0"/>
              <a:t>方法二：包含在一对三引号</a:t>
            </a:r>
            <a:r>
              <a:rPr lang="en-US" altLang="zh-CN" dirty="0"/>
              <a:t>'''...'''</a:t>
            </a:r>
            <a:r>
              <a:rPr lang="zh-CN" altLang="zh-CN" dirty="0"/>
              <a:t>或</a:t>
            </a:r>
            <a:r>
              <a:rPr lang="en-US" altLang="zh-CN" dirty="0"/>
              <a:t>"""..."""</a:t>
            </a:r>
            <a:r>
              <a:rPr lang="zh-CN" altLang="zh-CN" dirty="0"/>
              <a:t>之间且不属于任何语句的内容将被解释器认为是注释。</a:t>
            </a:r>
            <a:endParaRPr lang="zh-CN" altLang="zh-CN" dirty="0"/>
          </a:p>
          <a:p>
            <a:pPr>
              <a:defRPr/>
            </a:pPr>
            <a:endParaRPr lang="zh-CN" altLang="en-US" dirty="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en-US" altLang="zh-CN"/>
              <a:t>1.5  Python</a:t>
            </a:r>
            <a:r>
              <a:rPr lang="zh-CN" altLang="en-US"/>
              <a:t>代码规范</a:t>
            </a:r>
            <a:endParaRPr lang="zh-CN" altLang="en-US"/>
          </a:p>
        </p:txBody>
      </p:sp>
      <p:sp>
        <p:nvSpPr>
          <p:cNvPr id="3" name="内容占位符 2"/>
          <p:cNvSpPr>
            <a:spLocks noGrp="1"/>
          </p:cNvSpPr>
          <p:nvPr>
            <p:ph idx="1"/>
          </p:nvPr>
        </p:nvSpPr>
        <p:spPr>
          <a:xfrm>
            <a:off x="395288" y="1557338"/>
            <a:ext cx="8497887" cy="4467225"/>
          </a:xfrm>
        </p:spPr>
        <p:txBody>
          <a:bodyPr/>
          <a:lstStyle/>
          <a:p>
            <a:pPr marL="0" indent="0">
              <a:buFontTx/>
              <a:buNone/>
              <a:defRPr/>
            </a:pPr>
            <a:r>
              <a:rPr lang="zh-CN" altLang="zh-CN" dirty="0"/>
              <a:t>（</a:t>
            </a:r>
            <a:r>
              <a:rPr lang="en-US" altLang="zh-CN" dirty="0"/>
              <a:t>3</a:t>
            </a:r>
            <a:r>
              <a:rPr lang="zh-CN" altLang="zh-CN" dirty="0"/>
              <a:t>）每个</a:t>
            </a:r>
            <a:r>
              <a:rPr lang="en-US" altLang="zh-CN" dirty="0"/>
              <a:t>import</a:t>
            </a:r>
            <a:r>
              <a:rPr lang="zh-CN" altLang="zh-CN" dirty="0"/>
              <a:t>只导入一个模块。而不要一次导入多个模块。</a:t>
            </a:r>
            <a:endParaRPr lang="zh-CN" altLang="zh-CN" dirty="0"/>
          </a:p>
          <a:p>
            <a:pPr marL="0" indent="0">
              <a:buFontTx/>
              <a:buNone/>
              <a:defRPr/>
            </a:pPr>
            <a:r>
              <a:rPr lang="zh-CN" altLang="zh-CN" dirty="0"/>
              <a:t>（</a:t>
            </a:r>
            <a:r>
              <a:rPr lang="en-US" altLang="zh-CN" dirty="0"/>
              <a:t>4</a:t>
            </a:r>
            <a:r>
              <a:rPr lang="zh-CN" altLang="zh-CN" dirty="0"/>
              <a:t>）如果一行语句太长，可以在行尾加上反斜杠“</a:t>
            </a:r>
            <a:r>
              <a:rPr lang="en-US" altLang="zh-CN" dirty="0"/>
              <a:t>\</a:t>
            </a:r>
            <a:r>
              <a:rPr lang="zh-CN" altLang="zh-CN" dirty="0"/>
              <a:t>”来换行分成多行，但是更建议使用括号来包含多行内容。</a:t>
            </a:r>
            <a:endParaRPr lang="zh-CN" altLang="zh-CN" dirty="0"/>
          </a:p>
          <a:p>
            <a:pPr marL="0" indent="0">
              <a:buFontTx/>
              <a:buNone/>
              <a:defRPr/>
            </a:pPr>
            <a:r>
              <a:rPr lang="zh-CN" altLang="zh-CN" dirty="0"/>
              <a:t>（</a:t>
            </a:r>
            <a:r>
              <a:rPr lang="en-US" altLang="zh-CN" dirty="0"/>
              <a:t>5</a:t>
            </a:r>
            <a:r>
              <a:rPr lang="zh-CN" altLang="zh-CN" dirty="0"/>
              <a:t>）必要的空格与空行</a:t>
            </a:r>
            <a:endParaRPr lang="zh-CN" altLang="zh-CN" dirty="0"/>
          </a:p>
          <a:p>
            <a:pPr marL="0" indent="0">
              <a:buFontTx/>
              <a:buNone/>
              <a:defRPr/>
            </a:pPr>
            <a:r>
              <a:rPr lang="zh-CN" altLang="zh-CN" dirty="0"/>
              <a:t>运算符两侧、函数参数之间、逗号两侧建议使用空格分开。不同功能的代码块之间、不同的函数定义之间建议增加一个空行以增加可读性。</a:t>
            </a:r>
            <a:endParaRPr lang="zh-CN" altLang="zh-CN" dirty="0"/>
          </a:p>
          <a:p>
            <a:pPr marL="0" indent="0">
              <a:buFontTx/>
              <a:buNone/>
              <a:defRPr/>
            </a:pPr>
            <a:r>
              <a:rPr lang="zh-CN" altLang="zh-CN" dirty="0"/>
              <a:t>（</a:t>
            </a:r>
            <a:r>
              <a:rPr lang="en-US" altLang="zh-CN" dirty="0"/>
              <a:t>6</a:t>
            </a:r>
            <a:r>
              <a:rPr lang="zh-CN" altLang="zh-CN" dirty="0"/>
              <a:t>）常量名所有字母大写，由下划线连接各个单词。类名首字母大写。</a:t>
            </a:r>
            <a:endParaRPr lang="zh-CN" altLang="zh-CN" dirty="0"/>
          </a:p>
          <a:p>
            <a:pPr>
              <a:defRPr/>
            </a:pPr>
            <a:endParaRPr lang="zh-CN" altLang="en-US" dirty="0"/>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r>
              <a:rPr lang="en-US" altLang="zh-CN"/>
              <a:t>1.6  </a:t>
            </a:r>
            <a:r>
              <a:rPr lang="zh-CN" altLang="en-US"/>
              <a:t>使用帮助</a:t>
            </a:r>
            <a:endParaRPr lang="zh-CN" altLang="en-US"/>
          </a:p>
        </p:txBody>
      </p:sp>
      <p:sp>
        <p:nvSpPr>
          <p:cNvPr id="40963" name="内容占位符 2"/>
          <p:cNvSpPr>
            <a:spLocks noGrp="1"/>
          </p:cNvSpPr>
          <p:nvPr>
            <p:ph idx="1"/>
          </p:nvPr>
        </p:nvSpPr>
        <p:spPr>
          <a:xfrm>
            <a:off x="395288" y="1557338"/>
            <a:ext cx="8062912" cy="4967287"/>
          </a:xfrm>
        </p:spPr>
        <p:txBody>
          <a:bodyPr/>
          <a:lstStyle/>
          <a:p>
            <a:r>
              <a:rPr lang="zh-CN" altLang="zh-CN" sz="2000" dirty="0"/>
              <a:t>使用格式如下：</a:t>
            </a:r>
            <a:r>
              <a:rPr lang="en-US" altLang="zh-CN" sz="2000" dirty="0"/>
              <a:t>help(</a:t>
            </a:r>
            <a:r>
              <a:rPr lang="zh-CN" altLang="zh-CN" sz="2000" dirty="0"/>
              <a:t>对象</a:t>
            </a:r>
            <a:r>
              <a:rPr lang="en-US" altLang="zh-CN" sz="2000" dirty="0"/>
              <a:t>)</a:t>
            </a:r>
            <a:endParaRPr lang="zh-CN" altLang="zh-CN" sz="2000" dirty="0"/>
          </a:p>
          <a:p>
            <a:r>
              <a:rPr lang="zh-CN" altLang="zh-CN" sz="2000" dirty="0"/>
              <a:t>下面分</a:t>
            </a:r>
            <a:r>
              <a:rPr lang="en-US" altLang="zh-CN" sz="2000" dirty="0"/>
              <a:t>3</a:t>
            </a:r>
            <a:r>
              <a:rPr lang="zh-CN" altLang="zh-CN" sz="2000" dirty="0"/>
              <a:t>种情况进行说明。</a:t>
            </a:r>
            <a:endParaRPr lang="zh-CN" altLang="zh-CN" sz="2000" dirty="0"/>
          </a:p>
          <a:p>
            <a:r>
              <a:rPr lang="en-US" altLang="zh-CN" sz="2000" dirty="0"/>
              <a:t>1</a:t>
            </a:r>
            <a:r>
              <a:rPr lang="zh-CN" altLang="zh-CN" sz="2000" dirty="0"/>
              <a:t>．查看内置函数和类型的帮助信息</a:t>
            </a:r>
            <a:endParaRPr lang="zh-CN" altLang="zh-CN" sz="2000" dirty="0"/>
          </a:p>
          <a:p>
            <a:r>
              <a:rPr lang="en-US" altLang="zh-CN" sz="2000" dirty="0"/>
              <a:t>&gt;&gt;&gt; help(max)</a:t>
            </a:r>
            <a:endParaRPr lang="zh-CN" altLang="zh-CN" sz="2000" dirty="0"/>
          </a:p>
          <a:p>
            <a:r>
              <a:rPr lang="en-US" altLang="zh-CN" sz="2000" dirty="0"/>
              <a:t>2</a:t>
            </a:r>
            <a:r>
              <a:rPr lang="zh-CN" altLang="zh-CN" sz="2000" dirty="0"/>
              <a:t>．查看模块中的成员函数信息</a:t>
            </a:r>
            <a:endParaRPr lang="zh-CN" altLang="zh-CN" sz="2000" dirty="0"/>
          </a:p>
          <a:p>
            <a:r>
              <a:rPr lang="en-US" altLang="zh-CN" sz="2000" dirty="0"/>
              <a:t>&gt;&gt;&gt; import </a:t>
            </a:r>
            <a:r>
              <a:rPr lang="en-US" altLang="zh-CN" sz="2000" dirty="0" err="1"/>
              <a:t>os</a:t>
            </a:r>
            <a:endParaRPr lang="zh-CN" altLang="zh-CN" sz="2000" dirty="0"/>
          </a:p>
          <a:p>
            <a:r>
              <a:rPr lang="en-US" altLang="zh-CN" sz="2000" dirty="0"/>
              <a:t>&gt;&gt;&gt; help(</a:t>
            </a:r>
            <a:r>
              <a:rPr lang="en-US" altLang="zh-CN" sz="2000" dirty="0" err="1"/>
              <a:t>os.fdopen</a:t>
            </a:r>
            <a:r>
              <a:rPr lang="en-US" altLang="zh-CN" sz="2000" dirty="0"/>
              <a:t>)</a:t>
            </a:r>
            <a:endParaRPr lang="zh-CN" altLang="zh-CN" sz="2000" dirty="0"/>
          </a:p>
          <a:p>
            <a:r>
              <a:rPr lang="zh-CN" altLang="zh-CN" sz="2000" dirty="0"/>
              <a:t>上例查看</a:t>
            </a:r>
            <a:r>
              <a:rPr lang="en-US" altLang="zh-CN" sz="2000" dirty="0" err="1"/>
              <a:t>os</a:t>
            </a:r>
            <a:r>
              <a:rPr lang="zh-CN" altLang="zh-CN" sz="2000" dirty="0"/>
              <a:t>模块中的</a:t>
            </a:r>
            <a:r>
              <a:rPr lang="en-US" altLang="zh-CN" sz="2000" dirty="0" err="1"/>
              <a:t>fdopen</a:t>
            </a:r>
            <a:r>
              <a:rPr lang="zh-CN" altLang="zh-CN" sz="2000" dirty="0"/>
              <a:t>成员函数信息</a:t>
            </a:r>
            <a:endParaRPr lang="en-US" altLang="zh-CN" sz="2000" dirty="0"/>
          </a:p>
          <a:p>
            <a:r>
              <a:rPr lang="en-US" altLang="zh-CN" sz="2000" dirty="0"/>
              <a:t>3</a:t>
            </a:r>
            <a:r>
              <a:rPr lang="zh-CN" altLang="zh-CN" sz="2000" dirty="0"/>
              <a:t>．查看整个模块的信息</a:t>
            </a:r>
            <a:endParaRPr lang="zh-CN" altLang="zh-CN" sz="2000" dirty="0"/>
          </a:p>
          <a:p>
            <a:r>
              <a:rPr lang="zh-CN" altLang="zh-CN" sz="2000" dirty="0"/>
              <a:t>使用</a:t>
            </a:r>
            <a:r>
              <a:rPr lang="en-US" altLang="zh-CN" sz="2000" dirty="0"/>
              <a:t>help(</a:t>
            </a:r>
            <a:r>
              <a:rPr lang="zh-CN" altLang="zh-CN" sz="2000" dirty="0"/>
              <a:t>模块名</a:t>
            </a:r>
            <a:r>
              <a:rPr lang="en-US" altLang="zh-CN" sz="2000" dirty="0"/>
              <a:t>)</a:t>
            </a:r>
            <a:r>
              <a:rPr lang="zh-CN" altLang="zh-CN" sz="2000" dirty="0"/>
              <a:t>就能查看整个模块的帮助信息。注意先</a:t>
            </a:r>
            <a:r>
              <a:rPr lang="en-US" altLang="zh-CN" sz="2000" dirty="0"/>
              <a:t>import</a:t>
            </a:r>
            <a:r>
              <a:rPr lang="zh-CN" altLang="zh-CN" sz="2000" dirty="0"/>
              <a:t>导入该模块。例如：查看</a:t>
            </a:r>
            <a:r>
              <a:rPr lang="en-US" altLang="zh-CN" sz="2000" dirty="0"/>
              <a:t>math</a:t>
            </a:r>
            <a:r>
              <a:rPr lang="zh-CN" altLang="zh-CN" sz="2000" dirty="0"/>
              <a:t>模块方法：</a:t>
            </a:r>
            <a:endParaRPr lang="zh-CN" altLang="zh-CN" sz="2000" dirty="0"/>
          </a:p>
          <a:p>
            <a:r>
              <a:rPr lang="en-US" altLang="zh-CN" sz="2000" dirty="0"/>
              <a:t>&gt;&gt;&gt; import math</a:t>
            </a:r>
            <a:endParaRPr lang="zh-CN" altLang="zh-CN" sz="2000" dirty="0"/>
          </a:p>
          <a:p>
            <a:r>
              <a:rPr lang="en-US" altLang="zh-CN" sz="2000" dirty="0"/>
              <a:t>&gt;&gt;&gt; help(math)</a:t>
            </a:r>
            <a:endParaRPr lang="zh-CN" altLang="zh-CN" sz="2000" dirty="0"/>
          </a:p>
          <a:p>
            <a:endParaRPr lang="zh-CN" altLang="en-US" sz="20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605" y="1527810"/>
            <a:ext cx="8062595" cy="4497070"/>
          </a:xfrm>
        </p:spPr>
        <p:txBody>
          <a:bodyPr/>
          <a:lstStyle/>
          <a:p>
            <a:pPr marL="0" indent="0">
              <a:buNone/>
            </a:pPr>
            <a:r>
              <a:rPr lang="en-US" altLang="zh-CN">
                <a:sym typeface="+mn-ea"/>
              </a:rPr>
              <a:t>   </a:t>
            </a:r>
            <a:r>
              <a:rPr lang="zh-CN" altLang="en-US">
                <a:sym typeface="+mn-ea"/>
              </a:rPr>
              <a:t>计算机不能直接理解我们用高级语言编写的代码，它只理解机器语言。我们用高级语言编写的程序想要被计算机执行，必须要将其翻译成机器语言，翻译的方式有两种：</a:t>
            </a:r>
            <a:endParaRPr lang="zh-CN" altLang="en-US">
              <a:sym typeface="+mn-ea"/>
            </a:endParaRPr>
          </a:p>
          <a:p>
            <a:pPr marL="0" indent="0">
              <a:buNone/>
            </a:pPr>
            <a:r>
              <a:rPr lang="zh-CN" altLang="en-US">
                <a:sym typeface="+mn-ea"/>
              </a:rPr>
              <a:t>解释、编译，因此高级语言也分为了：解释性语言和编译性语言。</a:t>
            </a:r>
            <a:endParaRPr lang="zh-CN" altLang="en-US"/>
          </a:p>
          <a:p>
            <a:r>
              <a:rPr lang="zh-CN" altLang="en-US"/>
              <a:t>解释性语言：运行一句代码，然后翻译一句，因此效率比较低，常见：</a:t>
            </a:r>
            <a:r>
              <a:rPr lang="en-US" altLang="zh-CN"/>
              <a:t>Javascrip</a:t>
            </a:r>
            <a:r>
              <a:rPr lang="zh-CN" altLang="en-US"/>
              <a:t>、</a:t>
            </a:r>
            <a:r>
              <a:rPr lang="en-US" altLang="zh-CN"/>
              <a:t>Matlab</a:t>
            </a:r>
            <a:r>
              <a:rPr lang="zh-CN" altLang="en-US"/>
              <a:t>、</a:t>
            </a:r>
            <a:r>
              <a:rPr lang="en-US" altLang="zh-CN"/>
              <a:t>Python</a:t>
            </a:r>
            <a:r>
              <a:rPr lang="zh-CN" altLang="en-US"/>
              <a:t>。</a:t>
            </a:r>
            <a:endParaRPr lang="zh-CN" altLang="en-US"/>
          </a:p>
          <a:p>
            <a:r>
              <a:rPr lang="zh-CN" altLang="en-US"/>
              <a:t>编译性语言：一次性的将整个代码翻译成机器语言，形成一个执行文件，运行时直接调用执行文件，效率比较高，常见：</a:t>
            </a:r>
            <a:r>
              <a:rPr lang="en-US" altLang="zh-CN"/>
              <a:t>C</a:t>
            </a:r>
            <a:r>
              <a:rPr lang="zh-CN" altLang="en-US"/>
              <a:t>、</a:t>
            </a:r>
            <a:r>
              <a:rPr lang="en-US" altLang="zh-CN"/>
              <a:t>C++</a:t>
            </a:r>
            <a:r>
              <a:rPr lang="zh-CN" altLang="en-US"/>
              <a:t>、</a:t>
            </a:r>
            <a:r>
              <a:rPr lang="en-US" altLang="zh-CN"/>
              <a:t>Java</a:t>
            </a:r>
            <a:r>
              <a:rPr lang="zh-CN" altLang="en-US"/>
              <a:t>等。</a:t>
            </a:r>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288" y="2017078"/>
            <a:ext cx="8062912" cy="4467225"/>
          </a:xfrm>
        </p:spPr>
        <p:txBody>
          <a:bodyPr/>
          <a:lstStyle/>
          <a:p>
            <a:r>
              <a:rPr lang="zh-CN" altLang="en-US"/>
              <a:t>动态语言：程序在运行的时候可以改变其结构，没有固定的类型。</a:t>
            </a:r>
            <a:endParaRPr lang="zh-CN" altLang="en-US"/>
          </a:p>
          <a:p>
            <a:r>
              <a:rPr lang="zh-CN" altLang="en-US"/>
              <a:t>特点：方便阅读，清晰明了，非常适合初学者学习。</a:t>
            </a:r>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rrowheads="1"/>
          </p:cNvSpPr>
          <p:nvPr>
            <p:ph type="ctrTitle"/>
          </p:nvPr>
        </p:nvSpPr>
        <p:spPr/>
        <p:txBody>
          <a:bodyPr/>
          <a:lstStyle/>
          <a:p>
            <a:r>
              <a:rPr lang="en-US" altLang="zh-CN">
                <a:sym typeface="+mn-ea"/>
              </a:rPr>
              <a:t>2</a:t>
            </a:r>
            <a:r>
              <a:rPr lang="zh-CN" altLang="en-US">
                <a:sym typeface="+mn-ea"/>
              </a:rPr>
              <a:t>、为什么要使用（学习）</a:t>
            </a:r>
            <a:r>
              <a:rPr lang="en-US" altLang="zh-CN">
                <a:sym typeface="+mn-ea"/>
              </a:rPr>
              <a:t>python</a:t>
            </a:r>
            <a:r>
              <a:rPr lang="zh-CN" altLang="en-US">
                <a:sym typeface="+mn-ea"/>
              </a:rPr>
              <a:t>？</a:t>
            </a:r>
            <a:br>
              <a:rPr lang="zh-CN" altLang="en-US">
                <a:sym typeface="+mn-ea"/>
              </a:rPr>
            </a:br>
            <a:endParaRPr lang="zh-CN" altLang="en-US"/>
          </a:p>
        </p:txBody>
      </p:sp>
      <p:sp>
        <p:nvSpPr>
          <p:cNvPr id="3" name="副标题 2"/>
          <p:cNvSpPr>
            <a:spLocks noGrp="1" noChangeArrowheads="1"/>
          </p:cNvSpPr>
          <p:nvPr>
            <p:ph type="subTitle" idx="1"/>
          </p:nvPr>
        </p:nvSpPr>
        <p:spPr/>
        <p:txBody>
          <a:bodyPr/>
          <a:lstStyle/>
          <a:p>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7660" y="2281555"/>
            <a:ext cx="8130540" cy="3743325"/>
          </a:xfrm>
        </p:spPr>
        <p:txBody>
          <a:bodyPr/>
          <a:lstStyle/>
          <a:p>
            <a:r>
              <a:rPr lang="zh-CN" altLang="en-US" sz="3600"/>
              <a:t>特点：简单、易学、易阅读、易维护</a:t>
            </a:r>
            <a:r>
              <a:rPr lang="en-US" altLang="zh-CN" sz="3600"/>
              <a:t>,  </a:t>
            </a:r>
            <a:r>
              <a:rPr lang="zh-CN" altLang="en-US" sz="3600"/>
              <a:t>有丰富的库，且使用广泛。</a:t>
            </a:r>
            <a:endParaRPr lang="zh-CN" altLang="en-US" sz="3600"/>
          </a:p>
          <a:p>
            <a:r>
              <a:rPr lang="zh-CN" altLang="en-US" sz="3600"/>
              <a:t>数据分析和挖掘需要用到</a:t>
            </a:r>
            <a:r>
              <a:rPr lang="en-US" altLang="zh-CN" sz="3600"/>
              <a:t>Python</a:t>
            </a:r>
            <a:r>
              <a:rPr lang="zh-CN" altLang="en-US" sz="3600"/>
              <a:t>。</a:t>
            </a:r>
            <a:endParaRPr lang="zh-CN" altLang="en-US"/>
          </a:p>
          <a:p>
            <a:pPr marL="0" indent="0">
              <a:buNone/>
            </a:pPr>
            <a:endParaRPr lang="en-US" altLang="zh-CN"/>
          </a:p>
        </p:txBody>
      </p:sp>
    </p:spTree>
  </p:cSld>
  <p:clrMapOvr>
    <a:masterClrMapping/>
  </p:clrMapOvr>
  <p:transition/>
</p:sld>
</file>

<file path=ppt/tags/tag1.xml><?xml version="1.0" encoding="utf-8"?>
<p:tagLst xmlns:p="http://schemas.openxmlformats.org/presentationml/2006/main">
  <p:tag name="COMMONDATA" val="eyJoZGlkIjoiNmM3MTg3MjQ5NjM0Y2M0MWIzOGM1NjU5ZDRlZmFkODEifQ=="/>
</p:tagLst>
</file>

<file path=ppt/theme/theme1.xml><?xml version="1.0" encoding="utf-8"?>
<a:theme xmlns:a="http://schemas.openxmlformats.org/drawingml/2006/main" name="VB 模板">
  <a:themeElements>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fontScheme name="VB 模板">
      <a:majorFont>
        <a:latin typeface="Times New Roman"/>
        <a:ea typeface="黑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VB 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VB 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VB 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VB 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VB 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VB 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VB 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VB 模板 8">
        <a:dk1>
          <a:srgbClr val="000000"/>
        </a:dk1>
        <a:lt1>
          <a:srgbClr val="FFFFFF"/>
        </a:lt1>
        <a:dk2>
          <a:srgbClr val="000000"/>
        </a:dk2>
        <a:lt2>
          <a:srgbClr val="808080"/>
        </a:lt2>
        <a:accent1>
          <a:srgbClr val="00CC99"/>
        </a:accent1>
        <a:accent2>
          <a:srgbClr val="006699"/>
        </a:accent2>
        <a:accent3>
          <a:srgbClr val="FFFFFF"/>
        </a:accent3>
        <a:accent4>
          <a:srgbClr val="000000"/>
        </a:accent4>
        <a:accent5>
          <a:srgbClr val="AAE2C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9">
        <a:dk1>
          <a:srgbClr val="000000"/>
        </a:dk1>
        <a:lt1>
          <a:srgbClr val="FFFFFF"/>
        </a:lt1>
        <a:dk2>
          <a:srgbClr val="003366"/>
        </a:dk2>
        <a:lt2>
          <a:srgbClr val="808080"/>
        </a:lt2>
        <a:accent1>
          <a:srgbClr val="FFFF00"/>
        </a:accent1>
        <a:accent2>
          <a:srgbClr val="006699"/>
        </a:accent2>
        <a:accent3>
          <a:srgbClr val="FFFFFF"/>
        </a:accent3>
        <a:accent4>
          <a:srgbClr val="000000"/>
        </a:accent4>
        <a:accent5>
          <a:srgbClr val="FFFFAA"/>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
      <a:clrScheme name="VB 模板 10">
        <a:dk1>
          <a:srgbClr val="000000"/>
        </a:dk1>
        <a:lt1>
          <a:srgbClr val="FFFFFF"/>
        </a:lt1>
        <a:dk2>
          <a:srgbClr val="003366"/>
        </a:dk2>
        <a:lt2>
          <a:srgbClr val="808080"/>
        </a:lt2>
        <a:accent1>
          <a:srgbClr val="CCECFF"/>
        </a:accent1>
        <a:accent2>
          <a:srgbClr val="006699"/>
        </a:accent2>
        <a:accent3>
          <a:srgbClr val="FFFFFF"/>
        </a:accent3>
        <a:accent4>
          <a:srgbClr val="000000"/>
        </a:accent4>
        <a:accent5>
          <a:srgbClr val="E2F4FF"/>
        </a:accent5>
        <a:accent6>
          <a:srgbClr val="005C8A"/>
        </a:accent6>
        <a:hlink>
          <a:srgbClr val="0033CC"/>
        </a:hlink>
        <a:folHlink>
          <a:srgbClr val="0099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VB 模板</Template>
  <TotalTime>0</TotalTime>
  <Words>6184</Words>
  <Application>WPS 演示</Application>
  <PresentationFormat>全屏显示(4:3)</PresentationFormat>
  <Paragraphs>291</Paragraphs>
  <Slides>52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52</vt:i4>
      </vt:variant>
    </vt:vector>
  </HeadingPairs>
  <TitlesOfParts>
    <vt:vector size="66" baseType="lpstr">
      <vt:lpstr>Arial</vt:lpstr>
      <vt:lpstr>宋体</vt:lpstr>
      <vt:lpstr>Wingdings</vt:lpstr>
      <vt:lpstr>Times New Roman</vt:lpstr>
      <vt:lpstr>黑体</vt:lpstr>
      <vt:lpstr>华文楷体</vt:lpstr>
      <vt:lpstr>隶书</vt:lpstr>
      <vt:lpstr>楷体_GB2312</vt:lpstr>
      <vt:lpstr>新宋体</vt:lpstr>
      <vt:lpstr>微软雅黑</vt:lpstr>
      <vt:lpstr>Arial Unicode MS</vt:lpstr>
      <vt:lpstr>华文新魏</vt:lpstr>
      <vt:lpstr>楷体</vt:lpstr>
      <vt:lpstr>VB 模板</vt:lpstr>
      <vt:lpstr>Python基础入门</vt:lpstr>
      <vt:lpstr>1、什么是python？         </vt:lpstr>
      <vt:lpstr>PowerPoint 演示文稿</vt:lpstr>
      <vt:lpstr>一种跨平台、开源、免费的解释型的高级动态编程语言。</vt:lpstr>
      <vt:lpstr>PowerPoint 演示文稿</vt:lpstr>
      <vt:lpstr>PowerPoint 演示文稿</vt:lpstr>
      <vt:lpstr>PowerPoint 演示文稿</vt:lpstr>
      <vt:lpstr>2、为什么要使用（学习）python？ </vt:lpstr>
      <vt:lpstr>PowerPoint 演示文稿</vt:lpstr>
      <vt:lpstr>3、python可以做什么? </vt:lpstr>
      <vt:lpstr>PowerPoint 演示文稿</vt:lpstr>
      <vt:lpstr>4、怎样学习python？ </vt:lpstr>
      <vt:lpstr>PowerPoint 演示文稿</vt:lpstr>
      <vt:lpstr>PowerPoint 演示文稿</vt:lpstr>
      <vt:lpstr>PowerPoint 演示文稿</vt:lpstr>
      <vt:lpstr>PowerPoint 演示文稿</vt:lpstr>
      <vt:lpstr>第1章   Python语言介绍</vt:lpstr>
      <vt:lpstr>1.1  Python语言简介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目前使用Python的企业</vt:lpstr>
      <vt:lpstr>Python缺点</vt:lpstr>
      <vt:lpstr>1.2  安装与配置Python环境</vt:lpstr>
      <vt:lpstr>1.2  安装与配置Python环境</vt:lpstr>
      <vt:lpstr>1.3  Python开发环境IDLE简介</vt:lpstr>
      <vt:lpstr>Python的命令执行方式</vt:lpstr>
      <vt:lpstr>1.3.2  利用IDLE创建Python程序</vt:lpstr>
      <vt:lpstr>1.3.3  IDLE常用编辑功能</vt:lpstr>
      <vt:lpstr>1.3.3  IDLE常用编辑功能</vt:lpstr>
      <vt:lpstr>1.3.4  在IDLE中运行和调试程序</vt:lpstr>
      <vt:lpstr>1.3.4  在IDLE中运行和调试程序</vt:lpstr>
      <vt:lpstr>常用的Python第三方编辑器</vt:lpstr>
      <vt:lpstr>PowerPoint 演示文稿</vt:lpstr>
      <vt:lpstr>PowerPoint 演示文稿</vt:lpstr>
      <vt:lpstr>1.4  Python基本输入输出</vt:lpstr>
      <vt:lpstr>基本输入</vt:lpstr>
      <vt:lpstr>1.4  Python基本输入输出</vt:lpstr>
      <vt:lpstr>Python基本输出</vt:lpstr>
      <vt:lpstr>Python基本输出</vt:lpstr>
      <vt:lpstr>PowerPoint 演示文稿</vt:lpstr>
      <vt:lpstr>1.5  Python代码规范</vt:lpstr>
      <vt:lpstr>1.5  Python代码规范</vt:lpstr>
      <vt:lpstr>1.6  使用帮助</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雨林木风</dc:creator>
  <cp:keywords>exciting online presentation communicate impactful exchange information broadcast collaborate on-screen projector white</cp:keywords>
  <dc:description>Use this template for presentations based on technology.</dc:description>
  <cp:category>Technology</cp:category>
  <cp:lastModifiedBy>凤歌者</cp:lastModifiedBy>
  <cp:revision>358</cp:revision>
  <dcterms:created xsi:type="dcterms:W3CDTF">2009-07-03T03:26:00Z</dcterms:created>
  <dcterms:modified xsi:type="dcterms:W3CDTF">2022-07-12T12:05:50Z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t:lpwstr>Night Sky</vt:lpwstr>
  </property>
  <property fmtid="{D5CDD505-2E9C-101B-9397-08002B2CF9AE}" pid="3" name="Style">
    <vt:lpwstr>P</vt:lpwstr>
  </property>
  <property fmtid="{D5CDD505-2E9C-101B-9397-08002B2CF9AE}" pid="4" name="Folder">
    <vt:lpwstr>Technology</vt:lpwstr>
  </property>
  <property fmtid="{D5CDD505-2E9C-101B-9397-08002B2CF9AE}" pid="5" name="Attribution">
    <vt:lpwstr>Copyright © 2005 KMT Software, Inc.</vt:lpwstr>
  </property>
  <property fmtid="{D5CDD505-2E9C-101B-9397-08002B2CF9AE}" pid="6" name="KSOProductBuildVer">
    <vt:lpwstr>2052-11.1.0.11830</vt:lpwstr>
  </property>
  <property fmtid="{D5CDD505-2E9C-101B-9397-08002B2CF9AE}" pid="7" name="ICV">
    <vt:lpwstr>04ADC8ACA6BB4FD1B6212CDC9FA76F77</vt:lpwstr>
  </property>
</Properties>
</file>