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47" r:id="rId3"/>
    <p:sldId id="453" r:id="rId4"/>
    <p:sldId id="534" r:id="rId5"/>
    <p:sldId id="541" r:id="rId6"/>
    <p:sldId id="542" r:id="rId7"/>
    <p:sldId id="543" r:id="rId8"/>
    <p:sldId id="532" r:id="rId9"/>
    <p:sldId id="544" r:id="rId10"/>
    <p:sldId id="545" r:id="rId11"/>
    <p:sldId id="546" r:id="rId12"/>
    <p:sldId id="547" r:id="rId13"/>
    <p:sldId id="548" r:id="rId14"/>
    <p:sldId id="550" r:id="rId15"/>
    <p:sldId id="479" r:id="rId16"/>
    <p:sldId id="551" r:id="rId17"/>
    <p:sldId id="552" r:id="rId18"/>
    <p:sldId id="553" r:id="rId19"/>
    <p:sldId id="554" r:id="rId20"/>
    <p:sldId id="555" r:id="rId21"/>
    <p:sldId id="556" r:id="rId22"/>
    <p:sldId id="557" r:id="rId23"/>
    <p:sldId id="569" r:id="rId24"/>
    <p:sldId id="570" r:id="rId25"/>
    <p:sldId id="571" r:id="rId26"/>
    <p:sldId id="572" r:id="rId27"/>
    <p:sldId id="573" r:id="rId28"/>
    <p:sldId id="574" r:id="rId29"/>
    <p:sldId id="575" r:id="rId30"/>
    <p:sldId id="576" r:id="rId31"/>
    <p:sldId id="577" r:id="rId32"/>
    <p:sldId id="559" r:id="rId33"/>
    <p:sldId id="560" r:id="rId34"/>
    <p:sldId id="558" r:id="rId35"/>
    <p:sldId id="561" r:id="rId36"/>
    <p:sldId id="562" r:id="rId37"/>
    <p:sldId id="563" r:id="rId38"/>
    <p:sldId id="564" r:id="rId39"/>
    <p:sldId id="565" r:id="rId40"/>
    <p:sldId id="566" r:id="rId41"/>
    <p:sldId id="567" r:id="rId42"/>
    <p:sldId id="568" r:id="rId43"/>
  </p:sldIdLst>
  <p:sldSz cx="9144000" cy="6858000" type="screen4x3"/>
  <p:notesSz cx="6858000" cy="9144000"/>
  <p:custDataLst>
    <p:tags r:id="rId49"/>
  </p:custDataLst>
  <p:defaultTextStyle>
    <a:defPPr>
      <a:defRPr lang="en-US"/>
    </a:defPPr>
    <a:lvl1pPr algn="l" rtl="0" eaLnBrk="0" fontAlgn="base" hangingPunct="0">
      <a:spcBef>
        <a:spcPct val="20000"/>
      </a:spcBef>
      <a:spcAft>
        <a:spcPct val="0"/>
      </a:spcAft>
      <a:buChar char="•"/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20000"/>
      </a:spcBef>
      <a:spcAft>
        <a:spcPct val="0"/>
      </a:spcAft>
      <a:buChar char="•"/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20000"/>
      </a:spcBef>
      <a:spcAft>
        <a:spcPct val="0"/>
      </a:spcAft>
      <a:buChar char="•"/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20000"/>
      </a:spcBef>
      <a:spcAft>
        <a:spcPct val="0"/>
      </a:spcAft>
      <a:buChar char="•"/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20000"/>
      </a:spcBef>
      <a:spcAft>
        <a:spcPct val="0"/>
      </a:spcAft>
      <a:buChar char="•"/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0066F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6719" autoAdjust="0"/>
    <p:restoredTop sz="95976" autoAdjust="0"/>
  </p:normalViewPr>
  <p:slideViewPr>
    <p:cSldViewPr>
      <p:cViewPr varScale="1">
        <p:scale>
          <a:sx n="98" d="100"/>
          <a:sy n="98" d="100"/>
        </p:scale>
        <p:origin x="63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408"/>
    </p:cViewPr>
  </p:sorterViewPr>
  <p:notesViewPr>
    <p:cSldViewPr>
      <p:cViewPr varScale="1">
        <p:scale>
          <a:sx n="56" d="100"/>
          <a:sy n="56" d="100"/>
        </p:scale>
        <p:origin x="-1158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9" Type="http://schemas.openxmlformats.org/officeDocument/2006/relationships/tags" Target="tags/tag1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handoutMaster" Target="handoutMasters/handoutMaster1.xml"/><Relationship Id="rId44" Type="http://schemas.openxmlformats.org/officeDocument/2006/relationships/notesMaster" Target="notesMasters/notesMaster1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FontTx/>
              <a:buNone/>
              <a:defRPr sz="1200"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FontTx/>
              <a:buNone/>
              <a:defRPr sz="1200"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spcBef>
                <a:spcPct val="0"/>
              </a:spcBef>
              <a:buFontTx/>
              <a:buNone/>
              <a:defRPr sz="1200"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spcBef>
                <a:spcPct val="0"/>
              </a:spcBef>
              <a:buFontTx/>
              <a:buNone/>
              <a:defRPr sz="1200">
                <a:ea typeface="+mn-ea"/>
              </a:defRPr>
            </a:lvl1pPr>
          </a:lstStyle>
          <a:p>
            <a:pPr>
              <a:defRPr/>
            </a:pPr>
            <a:fld id="{D94E6FC3-2934-4C3B-8828-4AA7B8CE1506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FontTx/>
              <a:buNone/>
              <a:defRPr sz="1200"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FontTx/>
              <a:buNone/>
              <a:defRPr sz="1200"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spcBef>
                <a:spcPct val="0"/>
              </a:spcBef>
              <a:buFontTx/>
              <a:buNone/>
              <a:defRPr sz="1200"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spcBef>
                <a:spcPct val="0"/>
              </a:spcBef>
              <a:buFontTx/>
              <a:buNone/>
              <a:defRPr sz="1200">
                <a:ea typeface="+mn-ea"/>
              </a:defRPr>
            </a:lvl1pPr>
          </a:lstStyle>
          <a:p>
            <a:pPr>
              <a:defRPr/>
            </a:pPr>
            <a:fld id="{BE572FEE-326D-479C-A221-BA646930798C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189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>
                <a:ea typeface="楷体_GB2312" pitchFamily="49" charset="-122"/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32B84C-E5DB-4ADB-97BB-5DCAE909C0D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2C937-B4B1-4146-8C7B-4F1C72435D7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43663" y="609600"/>
            <a:ext cx="2014537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609600"/>
            <a:ext cx="5895975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05EBD-379A-4C2C-B7EA-FE701E3B797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 sz="2000"/>
            </a:lvl2pPr>
            <a:lvl3pPr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635FE4-9B53-423B-AB5A-33DFF140C64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855AB-7015-48DA-968F-808E7ED387A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1628775"/>
            <a:ext cx="3954462" cy="4467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02150" y="1628775"/>
            <a:ext cx="3956050" cy="4467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3A94A2-A47F-47CB-ADDE-FD882AB1CD6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5229E1-BB41-4B10-8955-B0E00542041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36F1A-C445-42FC-A96C-D06C68E3CB4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DFF119-97C3-4674-9D3A-D335FA861DD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95016-6DE0-4B89-9BE5-63517E9C334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8AC47-EA35-4A7E-A305-F9057B427D2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19250" y="609600"/>
            <a:ext cx="6838950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557338"/>
            <a:ext cx="8062912" cy="446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8842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698750" y="6453188"/>
            <a:ext cx="1081088" cy="26828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spcBef>
                <a:spcPct val="0"/>
              </a:spcBef>
              <a:buFontTx/>
              <a:buNone/>
              <a:defRPr sz="14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fld id="{4BFFBE36-E368-406F-AEFC-6F6D3377EC15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anose="02020603050405020304" pitchFamily="18" charset="0"/>
          <a:ea typeface="黑体" panose="0201060906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anose="02020603050405020304" pitchFamily="18" charset="0"/>
          <a:ea typeface="黑体" panose="0201060906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anose="02020603050405020304" pitchFamily="18" charset="0"/>
          <a:ea typeface="黑体" panose="0201060906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anose="02020603050405020304" pitchFamily="18" charset="0"/>
          <a:ea typeface="黑体" panose="02010609060101010101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anose="02020603050405020304" pitchFamily="18" charset="0"/>
          <a:ea typeface="黑体" panose="02010609060101010101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anose="02020603050405020304" pitchFamily="18" charset="0"/>
          <a:ea typeface="黑体" panose="02010609060101010101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anose="02020603050405020304" pitchFamily="18" charset="0"/>
          <a:ea typeface="黑体" panose="02010609060101010101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anose="02020603050405020304" pitchFamily="18" charset="0"/>
          <a:ea typeface="黑体" panose="0201060906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lang="zh-CN" altLang="en-US" sz="2000" dirty="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lang="zh-CN" altLang="en-US" sz="2000" dirty="0">
          <a:solidFill>
            <a:schemeClr val="tx1"/>
          </a:solidFill>
          <a:latin typeface="+mn-lt"/>
          <a:ea typeface="隶书" panose="02010509060101010101" pitchFamily="49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lang="zh-CN" altLang="en-US" sz="2000" dirty="0">
          <a:solidFill>
            <a:schemeClr val="tx1"/>
          </a:solidFill>
          <a:latin typeface="+mn-lt"/>
          <a:ea typeface="隶书" panose="02010509060101010101" pitchFamily="49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隶书" panose="02010509060101010101" pitchFamily="49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隶书" panose="02010509060101010101" pitchFamily="49" charset="-122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隶书" panose="02010509060101010101" pitchFamily="49" charset="-122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隶书" panose="02010509060101010101" pitchFamily="49" charset="-122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隶书" panose="02010509060101010101" pitchFamily="49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4363" y="1125538"/>
            <a:ext cx="7772400" cy="1470025"/>
          </a:xfrm>
        </p:spPr>
        <p:txBody>
          <a:bodyPr/>
          <a:lstStyle/>
          <a:p>
            <a:r>
              <a:rPr lang="zh-CN" altLang="en-US" sz="4000" b="1" smtClean="0"/>
              <a:t>第</a:t>
            </a:r>
            <a:r>
              <a:rPr lang="en-US" altLang="zh-CN" sz="4000" b="1" smtClean="0"/>
              <a:t>12</a:t>
            </a:r>
            <a:r>
              <a:rPr lang="zh-CN" altLang="en-US" sz="4000" b="1" smtClean="0"/>
              <a:t>章  </a:t>
            </a:r>
            <a:r>
              <a:rPr lang="en-US" altLang="zh-CN" sz="4000" b="1" smtClean="0"/>
              <a:t>Tkinter</a:t>
            </a:r>
            <a:r>
              <a:rPr lang="zh-CN" altLang="en-US" sz="4000" b="1" smtClean="0"/>
              <a:t>图形界面设计</a:t>
            </a:r>
            <a:endParaRPr lang="zh-CN" altLang="zh-CN" sz="4000" b="1" smtClean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12.2.4  Button</a:t>
            </a:r>
            <a:r>
              <a:rPr lang="zh-CN" altLang="en-US" smtClean="0"/>
              <a:t>按钮组件</a:t>
            </a:r>
            <a:endParaRPr lang="zh-CN" altLang="en-US" smtClean="0"/>
          </a:p>
        </p:txBody>
      </p:sp>
      <p:sp>
        <p:nvSpPr>
          <p:cNvPr id="11267" name="内容占位符 2"/>
          <p:cNvSpPr>
            <a:spLocks noGrp="1"/>
          </p:cNvSpPr>
          <p:nvPr>
            <p:ph idx="1"/>
          </p:nvPr>
        </p:nvSpPr>
        <p:spPr>
          <a:xfrm>
            <a:off x="395288" y="1557338"/>
            <a:ext cx="8640762" cy="4467225"/>
          </a:xfrm>
        </p:spPr>
        <p:txBody>
          <a:bodyPr/>
          <a:lstStyle/>
          <a:p>
            <a:r>
              <a:rPr lang="en-US" altLang="zh-CN" smtClean="0"/>
              <a:t>Button</a:t>
            </a:r>
            <a:r>
              <a:rPr lang="zh-CN" altLang="zh-CN" smtClean="0"/>
              <a:t>组件（控件）是一个标准的</a:t>
            </a:r>
            <a:r>
              <a:rPr lang="en-US" altLang="zh-CN" smtClean="0"/>
              <a:t>Tkinter</a:t>
            </a:r>
            <a:r>
              <a:rPr lang="zh-CN" altLang="zh-CN" smtClean="0"/>
              <a:t>部件，用于实现各种按钮。按钮可以包含文本或图像，您可以通过</a:t>
            </a:r>
            <a:r>
              <a:rPr lang="en-US" altLang="zh-CN" smtClean="0"/>
              <a:t>command</a:t>
            </a:r>
            <a:r>
              <a:rPr lang="zh-CN" altLang="zh-CN" smtClean="0"/>
              <a:t>属性将调用</a:t>
            </a:r>
            <a:r>
              <a:rPr lang="en-US" altLang="zh-CN" smtClean="0"/>
              <a:t>Python</a:t>
            </a:r>
            <a:r>
              <a:rPr lang="zh-CN" altLang="zh-CN" smtClean="0"/>
              <a:t>函数或方法关联到按钮上。</a:t>
            </a:r>
            <a:r>
              <a:rPr lang="en-US" altLang="zh-CN" smtClean="0"/>
              <a:t>Tkinter</a:t>
            </a:r>
            <a:r>
              <a:rPr lang="zh-CN" altLang="zh-CN" smtClean="0"/>
              <a:t>的按钮被按下时，会自动调用该函数或方法。该按钮可以只显示一个单一字体的文本，但文本可能跨越多行。此外，一个字符可以有下划线，例如标记的键盘快捷键。</a:t>
            </a:r>
            <a:r>
              <a:rPr lang="en-US" altLang="zh-CN" smtClean="0"/>
              <a:t>Tkinter Button</a:t>
            </a:r>
            <a:r>
              <a:rPr lang="zh-CN" altLang="zh-CN" smtClean="0"/>
              <a:t>按钮属性和方法如表</a:t>
            </a:r>
            <a:r>
              <a:rPr lang="en-US" altLang="zh-CN" smtClean="0"/>
              <a:t>7-7</a:t>
            </a:r>
            <a:r>
              <a:rPr lang="zh-CN" altLang="zh-CN" smtClean="0"/>
              <a:t>和</a:t>
            </a:r>
            <a:r>
              <a:rPr lang="en-US" altLang="zh-CN" smtClean="0"/>
              <a:t>7-8</a:t>
            </a:r>
            <a:r>
              <a:rPr lang="zh-CN" altLang="zh-CN" smtClean="0"/>
              <a:t>所示。</a:t>
            </a:r>
            <a:endParaRPr lang="zh-CN" altLang="zh-CN" smtClean="0"/>
          </a:p>
          <a:p>
            <a:endParaRPr lang="zh-CN" altLang="en-US" smtClean="0"/>
          </a:p>
        </p:txBody>
      </p:sp>
      <p:pic>
        <p:nvPicPr>
          <p:cNvPr id="11268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4788" y="4365625"/>
            <a:ext cx="2763837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"/>
          <p:cNvSpPr>
            <a:spLocks noGrp="1"/>
          </p:cNvSpPr>
          <p:nvPr>
            <p:ph type="title"/>
          </p:nvPr>
        </p:nvSpPr>
        <p:spPr>
          <a:xfrm>
            <a:off x="1619250" y="609600"/>
            <a:ext cx="7273925" cy="803275"/>
          </a:xfrm>
        </p:spPr>
        <p:txBody>
          <a:bodyPr/>
          <a:lstStyle/>
          <a:p>
            <a:r>
              <a:rPr lang="en-US" altLang="zh-CN" smtClean="0"/>
              <a:t>12.2.6  </a:t>
            </a:r>
            <a:r>
              <a:rPr lang="zh-CN" altLang="zh-CN" smtClean="0"/>
              <a:t>列表框组件</a:t>
            </a:r>
            <a:r>
              <a:rPr lang="en-US" altLang="zh-CN" smtClean="0"/>
              <a:t>Listbox</a:t>
            </a:r>
            <a:endParaRPr lang="zh-CN" altLang="zh-CN" smtClean="0"/>
          </a:p>
        </p:txBody>
      </p:sp>
      <p:sp>
        <p:nvSpPr>
          <p:cNvPr id="1229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smtClean="0">
                <a:solidFill>
                  <a:srgbClr val="FF0000"/>
                </a:solidFill>
              </a:rPr>
              <a:t>列表框组件</a:t>
            </a:r>
            <a:r>
              <a:rPr lang="en-US" altLang="zh-CN" smtClean="0"/>
              <a:t>Listbox</a:t>
            </a:r>
            <a:r>
              <a:rPr lang="zh-CN" altLang="zh-CN" smtClean="0"/>
              <a:t>用于显示多个项目，并且允许用户选择一个或多个项目。</a:t>
            </a:r>
            <a:endParaRPr lang="zh-CN" altLang="zh-CN" smtClean="0"/>
          </a:p>
          <a:p>
            <a:endParaRPr lang="zh-CN" altLang="en-US" smtClean="0"/>
          </a:p>
        </p:txBody>
      </p:sp>
      <p:pic>
        <p:nvPicPr>
          <p:cNvPr id="12292" name="图片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2708275"/>
            <a:ext cx="3595687" cy="324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12.2.7  </a:t>
            </a:r>
            <a:r>
              <a:rPr lang="zh-CN" altLang="zh-CN" smtClean="0"/>
              <a:t>单选按钮和复选框</a:t>
            </a:r>
            <a:endParaRPr lang="zh-CN" altLang="en-US" smtClean="0"/>
          </a:p>
        </p:txBody>
      </p:sp>
      <p:sp>
        <p:nvSpPr>
          <p:cNvPr id="1331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mtClean="0"/>
              <a:t>单选按钮（</a:t>
            </a:r>
            <a:r>
              <a:rPr lang="en-US" altLang="zh-CN" smtClean="0"/>
              <a:t>Radiobutton</a:t>
            </a:r>
            <a:r>
              <a:rPr lang="zh-CN" altLang="zh-CN" smtClean="0"/>
              <a:t>）和复选框（</a:t>
            </a:r>
            <a:r>
              <a:rPr lang="en-US" altLang="zh-CN" smtClean="0"/>
              <a:t>Checkbutton</a:t>
            </a:r>
            <a:r>
              <a:rPr lang="zh-CN" altLang="zh-CN" smtClean="0"/>
              <a:t>）分别用于实现选项的单选和复选功能。</a:t>
            </a:r>
            <a:r>
              <a:rPr lang="en-US" altLang="zh-CN" smtClean="0"/>
              <a:t>Radiobutton</a:t>
            </a:r>
            <a:r>
              <a:rPr lang="zh-CN" altLang="zh-CN" smtClean="0"/>
              <a:t>用于同一组单选按钮中选择一个单选按钮（不能同时选定多个）。</a:t>
            </a:r>
            <a:r>
              <a:rPr lang="en-US" altLang="zh-CN" smtClean="0"/>
              <a:t>Radiobutton</a:t>
            </a:r>
            <a:r>
              <a:rPr lang="zh-CN" altLang="zh-CN" smtClean="0"/>
              <a:t>可以显示文本，也可以显示图像。</a:t>
            </a:r>
            <a:r>
              <a:rPr lang="en-US" altLang="zh-CN" smtClean="0"/>
              <a:t>Checkbutton</a:t>
            </a:r>
            <a:r>
              <a:rPr lang="zh-CN" altLang="zh-CN" smtClean="0"/>
              <a:t>用于选择一项或多项，同样</a:t>
            </a:r>
            <a:r>
              <a:rPr lang="en-US" altLang="zh-CN" smtClean="0"/>
              <a:t>Checkbutton</a:t>
            </a:r>
            <a:r>
              <a:rPr lang="zh-CN" altLang="zh-CN" smtClean="0"/>
              <a:t>可以显示文本，也可以显示图像。</a:t>
            </a:r>
            <a:endParaRPr lang="zh-CN" altLang="zh-CN" smtClean="0"/>
          </a:p>
          <a:p>
            <a:endParaRPr lang="zh-CN" altLang="en-US" smtClean="0"/>
          </a:p>
        </p:txBody>
      </p:sp>
      <p:pic>
        <p:nvPicPr>
          <p:cNvPr id="13316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4129088"/>
            <a:ext cx="1657350" cy="225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12.2.7  </a:t>
            </a:r>
            <a:r>
              <a:rPr lang="zh-CN" altLang="zh-CN" smtClean="0"/>
              <a:t>单选按钮和复选框</a:t>
            </a:r>
            <a:endParaRPr lang="zh-CN" altLang="en-US" smtClean="0"/>
          </a:p>
        </p:txBody>
      </p:sp>
      <p:sp>
        <p:nvSpPr>
          <p:cNvPr id="1433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mtClean="0"/>
              <a:t>单选按钮（</a:t>
            </a:r>
            <a:r>
              <a:rPr lang="en-US" altLang="zh-CN" smtClean="0"/>
              <a:t>Radiobutton</a:t>
            </a:r>
            <a:r>
              <a:rPr lang="zh-CN" altLang="zh-CN" smtClean="0"/>
              <a:t>）和复选框（</a:t>
            </a:r>
            <a:r>
              <a:rPr lang="en-US" altLang="zh-CN" smtClean="0"/>
              <a:t>Checkbutton</a:t>
            </a:r>
            <a:r>
              <a:rPr lang="zh-CN" altLang="zh-CN" smtClean="0"/>
              <a:t>）分别用于实现选项的单选和复选功能。</a:t>
            </a:r>
            <a:r>
              <a:rPr lang="en-US" altLang="zh-CN" smtClean="0"/>
              <a:t>Radiobutton</a:t>
            </a:r>
            <a:r>
              <a:rPr lang="zh-CN" altLang="zh-CN" smtClean="0"/>
              <a:t>用于同一组单选按钮中选择一个单选按钮（不能同时选定多个）。</a:t>
            </a:r>
            <a:r>
              <a:rPr lang="en-US" altLang="zh-CN" smtClean="0"/>
              <a:t>Radiobutton</a:t>
            </a:r>
            <a:r>
              <a:rPr lang="zh-CN" altLang="zh-CN" smtClean="0"/>
              <a:t>可以显示文本，也可以显示图像。</a:t>
            </a:r>
            <a:r>
              <a:rPr lang="en-US" altLang="zh-CN" smtClean="0"/>
              <a:t>Checkbutton</a:t>
            </a:r>
            <a:r>
              <a:rPr lang="zh-CN" altLang="zh-CN" smtClean="0"/>
              <a:t>用于选择一项或多项，同样</a:t>
            </a:r>
            <a:r>
              <a:rPr lang="en-US" altLang="zh-CN" smtClean="0"/>
              <a:t>Checkbutton</a:t>
            </a:r>
            <a:r>
              <a:rPr lang="zh-CN" altLang="zh-CN" smtClean="0"/>
              <a:t>可以显示文本，也可以显示图像。</a:t>
            </a:r>
            <a:endParaRPr lang="zh-CN" altLang="zh-CN" smtClean="0"/>
          </a:p>
          <a:p>
            <a:endParaRPr lang="zh-CN" altLang="en-US" smtClean="0"/>
          </a:p>
        </p:txBody>
      </p:sp>
      <p:pic>
        <p:nvPicPr>
          <p:cNvPr id="14340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4133850"/>
            <a:ext cx="1655762" cy="225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4581525"/>
            <a:ext cx="3960813" cy="180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"/>
          <p:cNvSpPr txBox="1">
            <a:spLocks noChangeArrowheads="1"/>
          </p:cNvSpPr>
          <p:nvPr/>
        </p:nvSpPr>
        <p:spPr bwMode="auto">
          <a:xfrm>
            <a:off x="107950" y="1849438"/>
            <a:ext cx="8856663" cy="363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图形用户界面应用程序通常提供菜单，菜单包含各种按照主题分组的基本命令。图形用户界面应用程序包括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种类型的菜单。</a:t>
            </a:r>
            <a:endParaRPr lang="zh-CN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buFontTx/>
              <a:buNone/>
            </a:pPr>
            <a:r>
              <a:rPr lang="zh-CN" altLang="zh-CN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主菜单</a:t>
            </a:r>
            <a:r>
              <a:rPr lang="zh-CN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：提供窗体的菜单系统。通过单击可下拉出子菜单，选择命令可执行相关的操作。常用的主菜单通常包括：文件、编辑、视图、帮助等。</a:t>
            </a:r>
            <a:endParaRPr lang="zh-CN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buFontTx/>
              <a:buNone/>
            </a:pPr>
            <a:r>
              <a:rPr lang="zh-CN" altLang="zh-CN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上下文菜单</a:t>
            </a:r>
            <a:r>
              <a:rPr lang="en-US" altLang="zh-CN" sz="24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也称为快捷菜单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：通过鼠标右击某对象而弹出的菜单，一般为与该对象相关的常用菜单命令。例如：剪切、复制、粘贴等。</a:t>
            </a:r>
            <a:endParaRPr lang="zh-CN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buFontTx/>
              <a:buNone/>
            </a:pPr>
            <a:endParaRPr lang="zh-CN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5363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6613" y="5157788"/>
            <a:ext cx="1562100" cy="198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12.2.8  </a:t>
            </a:r>
            <a:r>
              <a:rPr lang="zh-CN" altLang="en-US" smtClean="0"/>
              <a:t>菜单组件</a:t>
            </a:r>
            <a:r>
              <a:rPr lang="en-US" altLang="zh-CN" smtClean="0"/>
              <a:t>Menu</a:t>
            </a:r>
            <a:endParaRPr lang="en-US" altLang="zh-CN" smtClean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12.2.9  </a:t>
            </a:r>
            <a:r>
              <a:rPr lang="zh-CN" altLang="zh-CN" smtClean="0"/>
              <a:t>对话框</a:t>
            </a:r>
            <a:endParaRPr lang="zh-CN" altLang="en-US" smtClean="0"/>
          </a:p>
        </p:txBody>
      </p:sp>
      <p:sp>
        <p:nvSpPr>
          <p:cNvPr id="1638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mtClean="0"/>
              <a:t>对话框用于与用户交互和检索信息。</a:t>
            </a:r>
            <a:r>
              <a:rPr lang="en-US" altLang="zh-CN" smtClean="0"/>
              <a:t>tkinter</a:t>
            </a:r>
            <a:r>
              <a:rPr lang="zh-CN" altLang="zh-CN" smtClean="0"/>
              <a:t>模块中的子模块</a:t>
            </a:r>
            <a:r>
              <a:rPr lang="en-US" altLang="zh-CN" smtClean="0"/>
              <a:t>messagebox</a:t>
            </a:r>
            <a:r>
              <a:rPr lang="zh-CN" altLang="zh-CN" smtClean="0"/>
              <a:t>、</a:t>
            </a:r>
            <a:r>
              <a:rPr lang="en-US" altLang="zh-CN" smtClean="0"/>
              <a:t>filedialog</a:t>
            </a:r>
            <a:r>
              <a:rPr lang="zh-CN" altLang="zh-CN" smtClean="0"/>
              <a:t>、</a:t>
            </a:r>
            <a:r>
              <a:rPr lang="en-US" altLang="zh-CN" smtClean="0"/>
              <a:t>colorchooser</a:t>
            </a:r>
            <a:r>
              <a:rPr lang="zh-CN" altLang="zh-CN" smtClean="0"/>
              <a:t>、</a:t>
            </a:r>
            <a:r>
              <a:rPr lang="en-US" altLang="zh-CN" smtClean="0"/>
              <a:t>simpleDialog</a:t>
            </a:r>
            <a:r>
              <a:rPr lang="zh-CN" altLang="zh-CN" smtClean="0"/>
              <a:t>，包括一些通用的预定义对话框；用户也可以通过继承</a:t>
            </a:r>
            <a:r>
              <a:rPr lang="en-US" altLang="zh-CN" smtClean="0"/>
              <a:t>TopLevel</a:t>
            </a:r>
            <a:r>
              <a:rPr lang="zh-CN" altLang="zh-CN" smtClean="0"/>
              <a:t>创建自定义对话框。</a:t>
            </a:r>
            <a:endParaRPr lang="en-US" altLang="zh-CN" smtClean="0"/>
          </a:p>
          <a:p>
            <a:r>
              <a:rPr lang="zh-CN" altLang="zh-CN" b="1" smtClean="0"/>
              <a:t>图</a:t>
            </a:r>
            <a:r>
              <a:rPr lang="en-US" altLang="zh-CN" b="1" smtClean="0"/>
              <a:t>7-18  </a:t>
            </a:r>
            <a:r>
              <a:rPr lang="zh-CN" altLang="zh-CN" b="1" smtClean="0"/>
              <a:t>打开文件对话框运行效果</a:t>
            </a:r>
            <a:endParaRPr lang="zh-CN" altLang="zh-CN" b="1" smtClean="0"/>
          </a:p>
          <a:p>
            <a:endParaRPr lang="zh-CN" altLang="en-US" smtClean="0"/>
          </a:p>
        </p:txBody>
      </p:sp>
      <p:pic>
        <p:nvPicPr>
          <p:cNvPr id="16388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3716338"/>
            <a:ext cx="4608513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12.2.9  </a:t>
            </a:r>
            <a:r>
              <a:rPr lang="zh-CN" altLang="zh-CN" smtClean="0"/>
              <a:t>对话框</a:t>
            </a:r>
            <a:endParaRPr lang="zh-CN" altLang="en-US" smtClean="0"/>
          </a:p>
        </p:txBody>
      </p:sp>
      <p:sp>
        <p:nvSpPr>
          <p:cNvPr id="1741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smtClean="0"/>
          </a:p>
          <a:p>
            <a:r>
              <a:rPr lang="zh-CN" altLang="zh-CN" b="1" smtClean="0"/>
              <a:t>打开颜色对话框运行效果</a:t>
            </a:r>
            <a:endParaRPr lang="zh-CN" altLang="zh-CN" b="1" smtClean="0"/>
          </a:p>
          <a:p>
            <a:endParaRPr lang="zh-CN" altLang="en-US" smtClean="0"/>
          </a:p>
        </p:txBody>
      </p:sp>
      <p:pic>
        <p:nvPicPr>
          <p:cNvPr id="17412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2997200"/>
            <a:ext cx="3384550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12.2.10  </a:t>
            </a:r>
            <a:r>
              <a:rPr lang="zh-CN" altLang="zh-CN" smtClean="0"/>
              <a:t>消息窗口（消息框）</a:t>
            </a:r>
            <a:endParaRPr lang="zh-CN" altLang="en-US" smtClean="0"/>
          </a:p>
        </p:txBody>
      </p:sp>
      <p:sp>
        <p:nvSpPr>
          <p:cNvPr id="1843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mtClean="0"/>
              <a:t>消息窗口（</a:t>
            </a:r>
            <a:r>
              <a:rPr lang="en-US" altLang="zh-CN" smtClean="0"/>
              <a:t>messagebox</a:t>
            </a:r>
            <a:r>
              <a:rPr lang="zh-CN" altLang="zh-CN" smtClean="0"/>
              <a:t>）用于弹出提示框向用户进行告警，或让用户选择下一步如何操作。消息框包括很多类型，常用的有</a:t>
            </a:r>
            <a:r>
              <a:rPr lang="en-US" altLang="zh-CN" smtClean="0"/>
              <a:t>info</a:t>
            </a:r>
            <a:r>
              <a:rPr lang="zh-CN" altLang="zh-CN" smtClean="0"/>
              <a:t>、</a:t>
            </a:r>
            <a:r>
              <a:rPr lang="en-US" altLang="zh-CN" smtClean="0"/>
              <a:t>warning</a:t>
            </a:r>
            <a:r>
              <a:rPr lang="zh-CN" altLang="zh-CN" smtClean="0"/>
              <a:t>、</a:t>
            </a:r>
            <a:r>
              <a:rPr lang="en-US" altLang="zh-CN" smtClean="0"/>
              <a:t>error</a:t>
            </a:r>
            <a:r>
              <a:rPr lang="zh-CN" altLang="zh-CN" smtClean="0"/>
              <a:t>、</a:t>
            </a:r>
            <a:r>
              <a:rPr lang="en-US" altLang="zh-CN" smtClean="0"/>
              <a:t>yesno</a:t>
            </a:r>
            <a:r>
              <a:rPr lang="zh-CN" altLang="zh-CN" smtClean="0"/>
              <a:t>、</a:t>
            </a:r>
            <a:r>
              <a:rPr lang="en-US" altLang="zh-CN" smtClean="0"/>
              <a:t>okcancel</a:t>
            </a:r>
            <a:r>
              <a:rPr lang="zh-CN" altLang="zh-CN" smtClean="0"/>
              <a:t>等，包含不同的图标、按钮以及弹出提示音。</a:t>
            </a:r>
            <a:endParaRPr lang="zh-CN" altLang="zh-CN" smtClean="0"/>
          </a:p>
          <a:p>
            <a:endParaRPr lang="zh-CN" altLang="en-US" smtClean="0"/>
          </a:p>
        </p:txBody>
      </p:sp>
      <p:pic>
        <p:nvPicPr>
          <p:cNvPr id="18436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3932238"/>
            <a:ext cx="3168650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05263"/>
            <a:ext cx="3313113" cy="18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12.2.11  Frame</a:t>
            </a:r>
            <a:r>
              <a:rPr lang="zh-CN" altLang="en-US" smtClean="0"/>
              <a:t>框架组件</a:t>
            </a:r>
            <a:endParaRPr lang="zh-CN" altLang="en-US" smtClean="0"/>
          </a:p>
        </p:txBody>
      </p:sp>
      <p:sp>
        <p:nvSpPr>
          <p:cNvPr id="1945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Frame</a:t>
            </a:r>
            <a:r>
              <a:rPr lang="zh-CN" altLang="zh-CN" smtClean="0"/>
              <a:t>组件是框架组件，在进行分组组织其他组件的过程中是非常重要的，负责安排其他组件的位置。</a:t>
            </a:r>
            <a:r>
              <a:rPr lang="en-US" altLang="zh-CN" smtClean="0"/>
              <a:t>Frame</a:t>
            </a:r>
            <a:r>
              <a:rPr lang="zh-CN" altLang="zh-CN" smtClean="0"/>
              <a:t>组件在屏幕上显示为一个矩形区域，作为显示其他组件的容器。</a:t>
            </a:r>
            <a:endParaRPr lang="zh-CN" altLang="zh-CN" smtClean="0"/>
          </a:p>
          <a:p>
            <a:endParaRPr lang="zh-CN" altLang="en-US" smtClean="0"/>
          </a:p>
        </p:txBody>
      </p:sp>
      <p:pic>
        <p:nvPicPr>
          <p:cNvPr id="19460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3573463"/>
            <a:ext cx="4392613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12.2.12  Scrollbar</a:t>
            </a:r>
            <a:r>
              <a:rPr lang="zh-CN" altLang="en-US" smtClean="0"/>
              <a:t>滚动条组件</a:t>
            </a:r>
            <a:endParaRPr lang="zh-CN" altLang="en-US" smtClean="0"/>
          </a:p>
        </p:txBody>
      </p:sp>
      <p:sp>
        <p:nvSpPr>
          <p:cNvPr id="2048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Scrollbar</a:t>
            </a:r>
            <a:r>
              <a:rPr lang="zh-CN" altLang="zh-CN" smtClean="0"/>
              <a:t>组件是滚动条组件，</a:t>
            </a:r>
            <a:r>
              <a:rPr lang="en-US" altLang="zh-CN" smtClean="0"/>
              <a:t>Scrollbar</a:t>
            </a:r>
            <a:r>
              <a:rPr lang="zh-CN" altLang="zh-CN" smtClean="0"/>
              <a:t>组件用于滚动一些组件的可见范围，根据方向可分为垂直滚动条和水平滚动条。</a:t>
            </a:r>
            <a:r>
              <a:rPr lang="en-US" altLang="zh-CN" smtClean="0"/>
              <a:t>Scrollbar </a:t>
            </a:r>
            <a:r>
              <a:rPr lang="zh-CN" altLang="zh-CN" smtClean="0"/>
              <a:t>组件常常被用于实现文本、画布和列表框的滚动。</a:t>
            </a:r>
            <a:endParaRPr lang="zh-CN" altLang="zh-CN" smtClean="0"/>
          </a:p>
          <a:p>
            <a:r>
              <a:rPr lang="en-US" altLang="zh-CN" smtClean="0"/>
              <a:t>Scrollbar </a:t>
            </a:r>
            <a:r>
              <a:rPr lang="zh-CN" altLang="zh-CN" smtClean="0"/>
              <a:t>组件通常与</a:t>
            </a:r>
            <a:r>
              <a:rPr lang="en-US" altLang="zh-CN" smtClean="0"/>
              <a:t> Text </a:t>
            </a:r>
            <a:r>
              <a:rPr lang="zh-CN" altLang="zh-CN" smtClean="0"/>
              <a:t>组件、</a:t>
            </a:r>
            <a:r>
              <a:rPr lang="en-US" altLang="zh-CN" smtClean="0"/>
              <a:t>Canvas </a:t>
            </a:r>
            <a:r>
              <a:rPr lang="zh-CN" altLang="zh-CN" smtClean="0"/>
              <a:t>组件和</a:t>
            </a:r>
            <a:r>
              <a:rPr lang="en-US" altLang="zh-CN" smtClean="0"/>
              <a:t> Listbox </a:t>
            </a:r>
            <a:r>
              <a:rPr lang="zh-CN" altLang="zh-CN" smtClean="0"/>
              <a:t>组件一起使用，水平滚动条还能跟</a:t>
            </a:r>
            <a:r>
              <a:rPr lang="en-US" altLang="zh-CN" smtClean="0"/>
              <a:t> Entry </a:t>
            </a:r>
            <a:r>
              <a:rPr lang="zh-CN" altLang="zh-CN" smtClean="0"/>
              <a:t>组件配合。</a:t>
            </a:r>
            <a:endParaRPr lang="zh-CN" altLang="zh-CN" smtClean="0"/>
          </a:p>
          <a:p>
            <a:endParaRPr lang="zh-CN" altLang="en-US" smtClean="0"/>
          </a:p>
        </p:txBody>
      </p:sp>
      <p:pic>
        <p:nvPicPr>
          <p:cNvPr id="20484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550" y="4149725"/>
            <a:ext cx="2089150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12.1  Python</a:t>
            </a:r>
            <a:r>
              <a:rPr lang="zh-CN" altLang="en-US" smtClean="0"/>
              <a:t>图形开发库</a:t>
            </a:r>
            <a:endParaRPr lang="zh-CN" altLang="en-US" smtClean="0"/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395288" y="1557338"/>
            <a:ext cx="8569325" cy="4467225"/>
          </a:xfrm>
        </p:spPr>
        <p:txBody>
          <a:bodyPr/>
          <a:lstStyle/>
          <a:p>
            <a:pPr marL="0" indent="355600">
              <a:buFontTx/>
              <a:buNone/>
            </a:pPr>
            <a:r>
              <a:rPr lang="en-US" altLang="zh-CN" smtClean="0"/>
              <a:t>Python</a:t>
            </a:r>
            <a:r>
              <a:rPr lang="zh-CN" altLang="en-US" smtClean="0"/>
              <a:t>提供了多个图形开发界面的库，几个常用</a:t>
            </a:r>
            <a:r>
              <a:rPr lang="en-US" altLang="zh-CN" smtClean="0"/>
              <a:t>Python GUI</a:t>
            </a:r>
            <a:r>
              <a:rPr lang="zh-CN" altLang="en-US" smtClean="0"/>
              <a:t>库如下：</a:t>
            </a:r>
            <a:endParaRPr lang="zh-CN" altLang="en-US" smtClean="0"/>
          </a:p>
          <a:p>
            <a:pPr marL="0" indent="355600">
              <a:buFontTx/>
              <a:buNone/>
            </a:pPr>
            <a:r>
              <a:rPr lang="zh-CN" altLang="en-US" smtClean="0"/>
              <a:t>（</a:t>
            </a:r>
            <a:r>
              <a:rPr lang="en-US" altLang="zh-CN" smtClean="0"/>
              <a:t>1</a:t>
            </a:r>
            <a:r>
              <a:rPr lang="zh-CN" altLang="en-US" smtClean="0"/>
              <a:t>）</a:t>
            </a:r>
            <a:r>
              <a:rPr lang="en-US" altLang="zh-CN" smtClean="0"/>
              <a:t>Tkinter</a:t>
            </a:r>
            <a:r>
              <a:rPr lang="zh-CN" altLang="en-US" smtClean="0"/>
              <a:t> </a:t>
            </a:r>
            <a:endParaRPr lang="zh-CN" altLang="en-US" smtClean="0"/>
          </a:p>
          <a:p>
            <a:pPr marL="0" indent="355600">
              <a:buFontTx/>
              <a:buNone/>
            </a:pPr>
            <a:r>
              <a:rPr lang="zh-CN" altLang="en-US" smtClean="0"/>
              <a:t>（</a:t>
            </a:r>
            <a:r>
              <a:rPr lang="en-US" altLang="zh-CN" smtClean="0"/>
              <a:t>2</a:t>
            </a:r>
            <a:r>
              <a:rPr lang="zh-CN" altLang="en-US" smtClean="0"/>
              <a:t>）</a:t>
            </a:r>
            <a:r>
              <a:rPr lang="en-US" altLang="zh-CN" smtClean="0"/>
              <a:t>wxPython</a:t>
            </a:r>
            <a:r>
              <a:rPr lang="zh-CN" altLang="en-US" smtClean="0"/>
              <a:t>：</a:t>
            </a:r>
            <a:r>
              <a:rPr lang="en-US" altLang="zh-CN" smtClean="0"/>
              <a:t>wxPython </a:t>
            </a:r>
            <a:r>
              <a:rPr lang="zh-CN" altLang="en-US" smtClean="0"/>
              <a:t>是一款开源软件，是 </a:t>
            </a:r>
            <a:r>
              <a:rPr lang="en-US" altLang="zh-CN" smtClean="0"/>
              <a:t>Python </a:t>
            </a:r>
            <a:r>
              <a:rPr lang="zh-CN" altLang="en-US" smtClean="0"/>
              <a:t>语言的一套优秀的 </a:t>
            </a:r>
            <a:r>
              <a:rPr lang="en-US" altLang="zh-CN" smtClean="0"/>
              <a:t>GUI </a:t>
            </a:r>
            <a:r>
              <a:rPr lang="zh-CN" altLang="en-US" smtClean="0"/>
              <a:t>图形库，允许 </a:t>
            </a:r>
            <a:r>
              <a:rPr lang="en-US" altLang="zh-CN" smtClean="0"/>
              <a:t>Python </a:t>
            </a:r>
            <a:r>
              <a:rPr lang="zh-CN" altLang="en-US" smtClean="0"/>
              <a:t>程序员很方便的创建完整的、功能键全的 </a:t>
            </a:r>
            <a:r>
              <a:rPr lang="en-US" altLang="zh-CN" smtClean="0"/>
              <a:t>GUI </a:t>
            </a:r>
            <a:r>
              <a:rPr lang="zh-CN" altLang="en-US" smtClean="0"/>
              <a:t>用户界面。 </a:t>
            </a:r>
            <a:endParaRPr lang="zh-CN" altLang="en-US" smtClean="0"/>
          </a:p>
          <a:p>
            <a:pPr marL="0" indent="355600">
              <a:buFontTx/>
              <a:buNone/>
            </a:pPr>
            <a:r>
              <a:rPr lang="zh-CN" altLang="en-US" smtClean="0"/>
              <a:t>（</a:t>
            </a:r>
            <a:r>
              <a:rPr lang="en-US" altLang="zh-CN" smtClean="0"/>
              <a:t>3</a:t>
            </a:r>
            <a:r>
              <a:rPr lang="zh-CN" altLang="en-US" smtClean="0"/>
              <a:t>）</a:t>
            </a:r>
            <a:r>
              <a:rPr lang="en-US" altLang="zh-CN" smtClean="0"/>
              <a:t>Jython</a:t>
            </a:r>
            <a:r>
              <a:rPr lang="zh-CN" altLang="en-US" smtClean="0"/>
              <a:t>：</a:t>
            </a:r>
            <a:r>
              <a:rPr lang="en-US" altLang="zh-CN" smtClean="0"/>
              <a:t>Jython</a:t>
            </a:r>
            <a:r>
              <a:rPr lang="zh-CN" altLang="en-US" smtClean="0"/>
              <a:t>程序可以和</a:t>
            </a:r>
            <a:r>
              <a:rPr lang="en-US" altLang="zh-CN" smtClean="0"/>
              <a:t>Java</a:t>
            </a:r>
            <a:r>
              <a:rPr lang="zh-CN" altLang="en-US" smtClean="0"/>
              <a:t>无缝集成。除了一些标准模块，</a:t>
            </a:r>
            <a:r>
              <a:rPr lang="en-US" altLang="zh-CN" smtClean="0"/>
              <a:t>Jython</a:t>
            </a:r>
            <a:r>
              <a:rPr lang="zh-CN" altLang="en-US" smtClean="0"/>
              <a:t>使用</a:t>
            </a:r>
            <a:r>
              <a:rPr lang="en-US" altLang="zh-CN" smtClean="0"/>
              <a:t>Java</a:t>
            </a:r>
            <a:r>
              <a:rPr lang="zh-CN" altLang="en-US" smtClean="0"/>
              <a:t>的模块。</a:t>
            </a:r>
            <a:r>
              <a:rPr lang="en-US" altLang="zh-CN" smtClean="0"/>
              <a:t>Jython</a:t>
            </a:r>
            <a:r>
              <a:rPr lang="zh-CN" altLang="en-US" smtClean="0"/>
              <a:t>几乎拥有标准的</a:t>
            </a:r>
            <a:r>
              <a:rPr lang="en-US" altLang="zh-CN" smtClean="0"/>
              <a:t>Python</a:t>
            </a:r>
            <a:r>
              <a:rPr lang="zh-CN" altLang="en-US" smtClean="0"/>
              <a:t>中不依赖于</a:t>
            </a:r>
            <a:r>
              <a:rPr lang="en-US" altLang="zh-CN" smtClean="0"/>
              <a:t>C</a:t>
            </a:r>
            <a:r>
              <a:rPr lang="zh-CN" altLang="en-US" smtClean="0"/>
              <a:t>语言的全部模块。</a:t>
            </a:r>
            <a:endParaRPr lang="zh-CN" altLang="zh-CN" smtClean="0"/>
          </a:p>
        </p:txBody>
      </p:sp>
      <p:pic>
        <p:nvPicPr>
          <p:cNvPr id="3076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49225"/>
            <a:ext cx="917575" cy="137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12.3  </a:t>
            </a:r>
            <a:r>
              <a:rPr lang="zh-CN" altLang="zh-CN" smtClean="0"/>
              <a:t>图形绘制</a:t>
            </a:r>
            <a:endParaRPr lang="zh-CN" altLang="en-US" smtClean="0"/>
          </a:p>
        </p:txBody>
      </p:sp>
      <p:sp>
        <p:nvSpPr>
          <p:cNvPr id="2150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smtClean="0"/>
              <a:t>12.3.1  Canvas</a:t>
            </a:r>
            <a:r>
              <a:rPr lang="zh-CN" altLang="zh-CN" b="1" smtClean="0"/>
              <a:t>画布组件</a:t>
            </a:r>
            <a:endParaRPr lang="zh-CN" altLang="zh-CN" b="1" smtClean="0"/>
          </a:p>
          <a:p>
            <a:r>
              <a:rPr lang="en-US" altLang="zh-CN" smtClean="0"/>
              <a:t>Canvas (</a:t>
            </a:r>
            <a:r>
              <a:rPr lang="zh-CN" altLang="zh-CN" smtClean="0"/>
              <a:t>画布</a:t>
            </a:r>
            <a:r>
              <a:rPr lang="en-US" altLang="zh-CN" smtClean="0"/>
              <a:t>)</a:t>
            </a:r>
            <a:r>
              <a:rPr lang="zh-CN" altLang="zh-CN" smtClean="0"/>
              <a:t>是一个长方形的区域，用于图形绘制或复杂的图形界面布局。可以在画布上绘制图形、文字，放置各种组件和框架。</a:t>
            </a:r>
            <a:endParaRPr lang="zh-CN" altLang="zh-CN" smtClean="0"/>
          </a:p>
          <a:p>
            <a:endParaRPr lang="zh-CN" altLang="en-US" smtClean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12.3  </a:t>
            </a:r>
            <a:r>
              <a:rPr lang="zh-CN" altLang="zh-CN" smtClean="0"/>
              <a:t>图形绘制</a:t>
            </a:r>
            <a:endParaRPr lang="zh-CN" altLang="en-US" smtClean="0"/>
          </a:p>
        </p:txBody>
      </p:sp>
      <p:sp>
        <p:nvSpPr>
          <p:cNvPr id="2253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en-US" altLang="zh-CN" b="1" smtClean="0"/>
              <a:t>12.3.2  Canvas</a:t>
            </a:r>
            <a:r>
              <a:rPr lang="zh-CN" altLang="zh-CN" b="1" smtClean="0"/>
              <a:t>上的图形对象</a:t>
            </a:r>
            <a:endParaRPr lang="zh-CN" altLang="zh-CN" b="1" smtClean="0"/>
          </a:p>
          <a:p>
            <a:pPr marL="0" indent="0">
              <a:buFontTx/>
              <a:buNone/>
            </a:pPr>
            <a:r>
              <a:rPr lang="en-US" altLang="zh-CN" smtClean="0"/>
              <a:t>Canvas</a:t>
            </a:r>
            <a:r>
              <a:rPr lang="zh-CN" altLang="zh-CN" smtClean="0"/>
              <a:t>画布上可以绘制各种图形对象。通过调用如下绘制函数实现。</a:t>
            </a:r>
            <a:endParaRPr lang="zh-CN" altLang="zh-CN" smtClean="0"/>
          </a:p>
          <a:p>
            <a:pPr marL="0" indent="0">
              <a:buFontTx/>
              <a:buNone/>
            </a:pPr>
            <a:r>
              <a:rPr lang="en-US" altLang="zh-CN" smtClean="0"/>
              <a:t>create_arc( )</a:t>
            </a:r>
            <a:r>
              <a:rPr lang="zh-CN" altLang="zh-CN" smtClean="0"/>
              <a:t>绘制圆弧。</a:t>
            </a:r>
            <a:endParaRPr lang="zh-CN" altLang="zh-CN" smtClean="0"/>
          </a:p>
          <a:p>
            <a:pPr marL="0" indent="0">
              <a:buFontTx/>
              <a:buNone/>
            </a:pPr>
            <a:r>
              <a:rPr lang="en-US" altLang="zh-CN" smtClean="0"/>
              <a:t>create_line( ) </a:t>
            </a:r>
            <a:r>
              <a:rPr lang="zh-CN" altLang="zh-CN" smtClean="0"/>
              <a:t>绘制直线。</a:t>
            </a:r>
            <a:endParaRPr lang="zh-CN" altLang="zh-CN" smtClean="0"/>
          </a:p>
          <a:p>
            <a:pPr marL="0" indent="0">
              <a:buFontTx/>
              <a:buNone/>
            </a:pPr>
            <a:r>
              <a:rPr lang="en-US" altLang="zh-CN" smtClean="0"/>
              <a:t>create_bitmap( )</a:t>
            </a:r>
            <a:r>
              <a:rPr lang="zh-CN" altLang="zh-CN" smtClean="0"/>
              <a:t>绘制位图。</a:t>
            </a:r>
            <a:endParaRPr lang="zh-CN" altLang="zh-CN" smtClean="0"/>
          </a:p>
          <a:p>
            <a:pPr marL="0" indent="0">
              <a:buFontTx/>
              <a:buNone/>
            </a:pPr>
            <a:r>
              <a:rPr lang="en-US" altLang="zh-CN" smtClean="0"/>
              <a:t>create_image( )</a:t>
            </a:r>
            <a:r>
              <a:rPr lang="zh-CN" altLang="zh-CN" smtClean="0"/>
              <a:t>绘制位图图像。</a:t>
            </a:r>
            <a:endParaRPr lang="zh-CN" altLang="zh-CN" smtClean="0"/>
          </a:p>
          <a:p>
            <a:pPr marL="0" indent="0">
              <a:buFontTx/>
              <a:buNone/>
            </a:pPr>
            <a:r>
              <a:rPr lang="en-US" altLang="zh-CN" smtClean="0"/>
              <a:t>create_oval( ) </a:t>
            </a:r>
            <a:r>
              <a:rPr lang="zh-CN" altLang="zh-CN" smtClean="0"/>
              <a:t>绘制椭圆。</a:t>
            </a:r>
            <a:endParaRPr lang="zh-CN" altLang="zh-CN" smtClean="0"/>
          </a:p>
          <a:p>
            <a:pPr marL="0" indent="0">
              <a:buFontTx/>
              <a:buNone/>
            </a:pPr>
            <a:r>
              <a:rPr lang="en-US" altLang="zh-CN" smtClean="0"/>
              <a:t>create_polygon( ) </a:t>
            </a:r>
            <a:r>
              <a:rPr lang="zh-CN" altLang="zh-CN" smtClean="0"/>
              <a:t>绘制多边形。</a:t>
            </a:r>
            <a:endParaRPr lang="zh-CN" altLang="zh-CN" smtClean="0"/>
          </a:p>
          <a:p>
            <a:pPr marL="0" indent="0">
              <a:buFontTx/>
              <a:buNone/>
            </a:pPr>
            <a:r>
              <a:rPr lang="en-US" altLang="zh-CN" smtClean="0"/>
              <a:t>create_window( ) </a:t>
            </a:r>
            <a:r>
              <a:rPr lang="zh-CN" altLang="zh-CN" smtClean="0"/>
              <a:t>绘制子窗口。</a:t>
            </a:r>
            <a:endParaRPr lang="zh-CN" altLang="zh-CN" smtClean="0"/>
          </a:p>
          <a:p>
            <a:pPr marL="0" indent="0">
              <a:buFontTx/>
              <a:buNone/>
            </a:pPr>
            <a:r>
              <a:rPr lang="en-US" altLang="zh-CN" smtClean="0"/>
              <a:t>create_text( )</a:t>
            </a:r>
            <a:r>
              <a:rPr lang="zh-CN" altLang="zh-CN" smtClean="0"/>
              <a:t>创建一个文字对象</a:t>
            </a:r>
            <a:endParaRPr lang="zh-CN" altLang="zh-CN" smtClean="0"/>
          </a:p>
          <a:p>
            <a:pPr marL="0" indent="0">
              <a:buFontTx/>
              <a:buNone/>
            </a:pPr>
            <a:endParaRPr lang="zh-CN" altLang="en-US" smtClean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1.</a:t>
            </a:r>
            <a:r>
              <a:rPr lang="zh-CN" altLang="zh-CN" smtClean="0"/>
              <a:t>图形对象</a:t>
            </a:r>
            <a:r>
              <a:rPr lang="en-US" altLang="zh-CN" smtClean="0">
                <a:solidFill>
                  <a:srgbClr val="FF0000"/>
                </a:solidFill>
              </a:rPr>
              <a:t>id</a:t>
            </a:r>
            <a:r>
              <a:rPr lang="zh-CN" altLang="en-US" smtClean="0"/>
              <a:t>、</a:t>
            </a:r>
            <a:r>
              <a:rPr lang="zh-CN" altLang="zh-CN" smtClean="0"/>
              <a:t>标记（</a:t>
            </a:r>
            <a:r>
              <a:rPr lang="en-US" altLang="zh-CN" smtClean="0">
                <a:solidFill>
                  <a:srgbClr val="FF0000"/>
                </a:solidFill>
              </a:rPr>
              <a:t>tag</a:t>
            </a:r>
            <a:r>
              <a:rPr lang="zh-CN" altLang="zh-CN" smtClean="0"/>
              <a:t>）</a:t>
            </a:r>
            <a:endParaRPr lang="zh-CN" altLang="en-US" smtClean="0"/>
          </a:p>
        </p:txBody>
      </p:sp>
      <p:sp>
        <p:nvSpPr>
          <p:cNvPr id="23555" name="内容占位符 2"/>
          <p:cNvSpPr>
            <a:spLocks noGrp="1"/>
          </p:cNvSpPr>
          <p:nvPr>
            <p:ph idx="1"/>
          </p:nvPr>
        </p:nvSpPr>
        <p:spPr>
          <a:xfrm>
            <a:off x="395288" y="1283653"/>
            <a:ext cx="8497887" cy="4467225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US" altLang="zh-CN" dirty="0" smtClean="0"/>
              <a:t>id1=cv. </a:t>
            </a:r>
            <a:r>
              <a:rPr lang="en-US" altLang="zh-CN" dirty="0" err="1" smtClean="0"/>
              <a:t>create_line</a:t>
            </a:r>
            <a:r>
              <a:rPr lang="en-US" altLang="zh-CN" dirty="0" smtClean="0"/>
              <a:t>(10,10,100,80,width=2, dash=7)   #</a:t>
            </a:r>
            <a:r>
              <a:rPr lang="zh-CN" altLang="zh-CN" dirty="0" smtClean="0"/>
              <a:t>绘制直线</a:t>
            </a:r>
            <a:endParaRPr lang="zh-CN" altLang="zh-CN" dirty="0" smtClean="0"/>
          </a:p>
          <a:p>
            <a:pPr marL="0" indent="0">
              <a:buFontTx/>
              <a:buNone/>
            </a:pPr>
            <a:r>
              <a:rPr lang="en-US" altLang="zh-CN" dirty="0" smtClean="0"/>
              <a:t>id1</a:t>
            </a:r>
            <a:r>
              <a:rPr lang="zh-CN" altLang="zh-CN" dirty="0" smtClean="0"/>
              <a:t>可以得到绘制对象直线</a:t>
            </a:r>
            <a:r>
              <a:rPr lang="en-US" altLang="zh-CN" dirty="0" smtClean="0">
                <a:solidFill>
                  <a:srgbClr val="FF0000"/>
                </a:solidFill>
              </a:rPr>
              <a:t>id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0" indent="0">
              <a:buFontTx/>
              <a:buNone/>
            </a:pPr>
            <a:endParaRPr lang="en-US" altLang="zh-CN" dirty="0" smtClean="0"/>
          </a:p>
          <a:p>
            <a:pPr marL="0" indent="0">
              <a:buFontTx/>
              <a:buNone/>
            </a:pPr>
            <a:r>
              <a:rPr lang="zh-CN" altLang="zh-CN" dirty="0" smtClean="0">
                <a:solidFill>
                  <a:srgbClr val="FF0000"/>
                </a:solidFill>
              </a:rPr>
              <a:t>使用属性</a:t>
            </a:r>
            <a:r>
              <a:rPr lang="en-US" altLang="zh-CN" dirty="0" smtClean="0">
                <a:solidFill>
                  <a:srgbClr val="FF0000"/>
                </a:solidFill>
              </a:rPr>
              <a:t>tags</a:t>
            </a:r>
            <a:r>
              <a:rPr lang="zh-CN" altLang="zh-CN" dirty="0" smtClean="0">
                <a:solidFill>
                  <a:srgbClr val="FF0000"/>
                </a:solidFill>
              </a:rPr>
              <a:t>设置图形对象的标记（</a:t>
            </a:r>
            <a:r>
              <a:rPr lang="en-US" altLang="zh-CN" dirty="0" smtClean="0">
                <a:solidFill>
                  <a:srgbClr val="FF0000"/>
                </a:solidFill>
              </a:rPr>
              <a:t>tag</a:t>
            </a:r>
            <a:r>
              <a:rPr lang="zh-CN" altLang="zh-CN" dirty="0" smtClean="0">
                <a:solidFill>
                  <a:srgbClr val="FF0000"/>
                </a:solidFill>
              </a:rPr>
              <a:t>）</a:t>
            </a:r>
            <a:endParaRPr lang="zh-CN" altLang="zh-CN" dirty="0" smtClean="0"/>
          </a:p>
          <a:p>
            <a:pPr marL="0" indent="0">
              <a:buFontTx/>
              <a:buNone/>
            </a:pPr>
            <a:r>
              <a:rPr lang="en-US" altLang="zh-CN" dirty="0" err="1" smtClean="0"/>
              <a:t>rt</a:t>
            </a:r>
            <a:r>
              <a:rPr lang="en-US" altLang="zh-CN" dirty="0" smtClean="0"/>
              <a:t> = </a:t>
            </a:r>
            <a:r>
              <a:rPr lang="en-US" altLang="zh-CN" dirty="0" err="1" smtClean="0"/>
              <a:t>cv.create_rectangle</a:t>
            </a:r>
            <a:r>
              <a:rPr lang="en-US" altLang="zh-CN" dirty="0" smtClean="0"/>
              <a:t>(10,10,110,110, tags = '</a:t>
            </a:r>
            <a:r>
              <a:rPr lang="en-US" altLang="zh-CN" dirty="0" smtClean="0">
                <a:solidFill>
                  <a:srgbClr val="FF0000"/>
                </a:solidFill>
              </a:rPr>
              <a:t>r1</a:t>
            </a:r>
            <a:r>
              <a:rPr lang="en-US" altLang="zh-CN" dirty="0" smtClean="0"/>
              <a:t>')</a:t>
            </a:r>
            <a:endParaRPr lang="zh-CN" altLang="zh-CN" dirty="0" smtClean="0"/>
          </a:p>
          <a:p>
            <a:pPr marL="0" indent="0">
              <a:buFontTx/>
              <a:buNone/>
            </a:pPr>
            <a:r>
              <a:rPr lang="zh-CN" altLang="zh-CN" dirty="0" smtClean="0"/>
              <a:t>上面的语句指定矩形对象</a:t>
            </a:r>
            <a:r>
              <a:rPr lang="en-US" altLang="zh-CN" dirty="0" err="1" smtClean="0"/>
              <a:t>rt</a:t>
            </a:r>
            <a:r>
              <a:rPr lang="zh-CN" altLang="zh-CN" dirty="0" smtClean="0"/>
              <a:t>具有一个标记</a:t>
            </a:r>
            <a:r>
              <a:rPr lang="en-US" altLang="zh-CN" dirty="0" smtClean="0"/>
              <a:t>r1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0" indent="0">
              <a:buFontTx/>
              <a:buNone/>
            </a:pPr>
            <a:r>
              <a:rPr lang="en-US" altLang="zh-CN" dirty="0" err="1" smtClean="0"/>
              <a:t>rt</a:t>
            </a:r>
            <a:r>
              <a:rPr lang="en-US" altLang="zh-CN" dirty="0" smtClean="0"/>
              <a:t> = </a:t>
            </a:r>
            <a:r>
              <a:rPr lang="en-US" altLang="zh-CN" dirty="0" err="1" smtClean="0"/>
              <a:t>cv.create_rectangle</a:t>
            </a:r>
            <a:r>
              <a:rPr lang="en-US" altLang="zh-CN" dirty="0" smtClean="0"/>
              <a:t>(10,10,110,110, tags = (</a:t>
            </a:r>
            <a:r>
              <a:rPr lang="en-US" altLang="zh-CN" dirty="0" smtClean="0">
                <a:solidFill>
                  <a:srgbClr val="FF0000"/>
                </a:solidFill>
              </a:rPr>
              <a:t>'r1','r2','r3</a:t>
            </a:r>
            <a:r>
              <a:rPr lang="en-US" altLang="zh-CN" dirty="0" smtClean="0"/>
              <a:t>'))</a:t>
            </a:r>
            <a:endParaRPr lang="zh-CN" altLang="zh-CN" dirty="0" smtClean="0"/>
          </a:p>
          <a:p>
            <a:pPr marL="0" indent="0">
              <a:buFontTx/>
              <a:buNone/>
            </a:pPr>
            <a:r>
              <a:rPr lang="zh-CN" altLang="zh-CN" dirty="0" smtClean="0"/>
              <a:t>上面的语句指定矩形对象</a:t>
            </a:r>
            <a:r>
              <a:rPr lang="en-US" altLang="zh-CN" dirty="0" err="1" smtClean="0"/>
              <a:t>rt</a:t>
            </a:r>
            <a:r>
              <a:rPr lang="zh-CN" altLang="zh-CN" dirty="0" smtClean="0"/>
              <a:t>具有</a:t>
            </a:r>
            <a:r>
              <a:rPr lang="en-US" altLang="zh-CN" dirty="0" smtClean="0"/>
              <a:t>3</a:t>
            </a:r>
            <a:r>
              <a:rPr lang="zh-CN" altLang="zh-CN" dirty="0" smtClean="0"/>
              <a:t>个标记</a:t>
            </a:r>
            <a:r>
              <a:rPr lang="en-US" altLang="zh-CN" dirty="0" smtClean="0"/>
              <a:t>r1,r2,r3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0" indent="0">
              <a:buFontTx/>
              <a:buNone/>
            </a:pPr>
            <a:r>
              <a:rPr lang="zh-CN" altLang="zh-CN" dirty="0" smtClean="0"/>
              <a:t>使用</a:t>
            </a:r>
            <a:r>
              <a:rPr lang="en-US" altLang="zh-CN" dirty="0" err="1" smtClean="0"/>
              <a:t>find_withtag</a:t>
            </a:r>
            <a:r>
              <a:rPr lang="en-US" altLang="zh-CN" dirty="0" smtClean="0"/>
              <a:t>('</a:t>
            </a:r>
            <a:r>
              <a:rPr lang="en-US" altLang="zh-CN" dirty="0" smtClean="0">
                <a:solidFill>
                  <a:srgbClr val="FF0000"/>
                </a:solidFill>
              </a:rPr>
              <a:t>r1</a:t>
            </a:r>
            <a:r>
              <a:rPr lang="en-US" altLang="zh-CN" dirty="0" smtClean="0"/>
              <a:t>')</a:t>
            </a:r>
            <a:r>
              <a:rPr lang="zh-CN" altLang="zh-CN" dirty="0" smtClean="0"/>
              <a:t>方法可以获取到指定</a:t>
            </a:r>
            <a:r>
              <a:rPr lang="en-US" altLang="zh-CN" dirty="0" smtClean="0"/>
              <a:t>tag</a:t>
            </a:r>
            <a:r>
              <a:rPr lang="zh-CN" altLang="zh-CN" dirty="0" smtClean="0"/>
              <a:t>的图形对象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FontTx/>
              <a:buNone/>
            </a:pPr>
            <a:r>
              <a:rPr lang="zh-CN" altLang="zh-CN" dirty="0" smtClean="0"/>
              <a:t>【例</a:t>
            </a:r>
            <a:r>
              <a:rPr lang="en-US" altLang="zh-CN" dirty="0" smtClean="0"/>
              <a:t>7-24</a:t>
            </a:r>
            <a:r>
              <a:rPr lang="zh-CN" altLang="zh-CN" dirty="0" smtClean="0"/>
              <a:t>】使用属性</a:t>
            </a:r>
            <a:r>
              <a:rPr lang="en-US" altLang="zh-CN" dirty="0" smtClean="0"/>
              <a:t>tags</a:t>
            </a:r>
            <a:r>
              <a:rPr lang="zh-CN" altLang="zh-CN" dirty="0" smtClean="0"/>
              <a:t>设置图形对象标记的例子。</a:t>
            </a:r>
            <a:endParaRPr lang="zh-CN" altLang="zh-CN" dirty="0" smtClean="0"/>
          </a:p>
          <a:p>
            <a:pPr marL="0" indent="0">
              <a:buFontTx/>
              <a:buNone/>
            </a:pPr>
            <a:endParaRPr lang="zh-CN" altLang="zh-CN" dirty="0" smtClean="0"/>
          </a:p>
          <a:p>
            <a:pPr marL="0" indent="0">
              <a:buFontTx/>
              <a:buNone/>
            </a:pPr>
            <a:endParaRPr lang="zh-CN" altLang="zh-CN" dirty="0" smtClean="0"/>
          </a:p>
          <a:p>
            <a:pPr marL="0" indent="0">
              <a:buFontTx/>
              <a:buNone/>
            </a:pPr>
            <a:endParaRPr lang="zh-CN" altLang="en-US" dirty="0" smtClean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457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en-US" altLang="zh-CN" sz="1800" smtClean="0"/>
              <a:t>from tkinter import *</a:t>
            </a:r>
            <a:endParaRPr lang="en-US" altLang="zh-CN" sz="1800" smtClean="0"/>
          </a:p>
          <a:p>
            <a:pPr marL="0" indent="0">
              <a:buFontTx/>
              <a:buNone/>
            </a:pPr>
            <a:r>
              <a:rPr lang="en-US" altLang="zh-CN" sz="1800" smtClean="0"/>
              <a:t>root = Tk()</a:t>
            </a:r>
            <a:endParaRPr lang="en-US" altLang="zh-CN" sz="1800" smtClean="0"/>
          </a:p>
          <a:p>
            <a:pPr marL="0" indent="0">
              <a:buFontTx/>
              <a:buNone/>
            </a:pPr>
            <a:r>
              <a:rPr lang="en-US" altLang="zh-CN" sz="1800" smtClean="0"/>
              <a:t># </a:t>
            </a:r>
            <a:r>
              <a:rPr lang="zh-CN" altLang="en-US" sz="1800" smtClean="0"/>
              <a:t>创建一个</a:t>
            </a:r>
            <a:r>
              <a:rPr lang="en-US" altLang="zh-CN" sz="1800" smtClean="0"/>
              <a:t>Canvas</a:t>
            </a:r>
            <a:r>
              <a:rPr lang="zh-CN" altLang="en-US" sz="1800" smtClean="0"/>
              <a:t>，设置其背景色为白色</a:t>
            </a:r>
            <a:endParaRPr lang="zh-CN" altLang="en-US" sz="1800" smtClean="0"/>
          </a:p>
          <a:p>
            <a:pPr marL="0" indent="0">
              <a:buFontTx/>
              <a:buNone/>
            </a:pPr>
            <a:r>
              <a:rPr lang="en-US" altLang="zh-CN" sz="1800" smtClean="0"/>
              <a:t>cv = Canvas(root, bg = 'white', width = 200, height = 200)</a:t>
            </a:r>
            <a:endParaRPr lang="en-US" altLang="zh-CN" sz="1800" smtClean="0"/>
          </a:p>
          <a:p>
            <a:pPr marL="0" indent="0">
              <a:buFontTx/>
              <a:buNone/>
            </a:pPr>
            <a:r>
              <a:rPr lang="en-US" altLang="zh-CN" sz="1800" smtClean="0"/>
              <a:t># </a:t>
            </a:r>
            <a:r>
              <a:rPr lang="zh-CN" altLang="en-US" sz="1800" smtClean="0"/>
              <a:t>使用</a:t>
            </a:r>
            <a:r>
              <a:rPr lang="en-US" altLang="zh-CN" sz="1800" smtClean="0"/>
              <a:t>tags</a:t>
            </a:r>
            <a:r>
              <a:rPr lang="zh-CN" altLang="en-US" sz="1800" smtClean="0"/>
              <a:t>指定给第一个矩形指定</a:t>
            </a:r>
            <a:r>
              <a:rPr lang="en-US" altLang="zh-CN" sz="1800" smtClean="0"/>
              <a:t>3</a:t>
            </a:r>
            <a:r>
              <a:rPr lang="zh-CN" altLang="en-US" sz="1800" smtClean="0"/>
              <a:t>个</a:t>
            </a:r>
            <a:r>
              <a:rPr lang="en-US" altLang="zh-CN" sz="1800" smtClean="0"/>
              <a:t>tag</a:t>
            </a:r>
            <a:endParaRPr lang="en-US" altLang="zh-CN" sz="1800" smtClean="0"/>
          </a:p>
          <a:p>
            <a:pPr marL="0" indent="0">
              <a:buFontTx/>
              <a:buNone/>
            </a:pPr>
            <a:r>
              <a:rPr lang="en-US" altLang="zh-CN" sz="1800" smtClean="0"/>
              <a:t>rt = cv.create_rectangle(10,10,110,110, tags = ('r1','r2','r3'))</a:t>
            </a:r>
            <a:endParaRPr lang="en-US" altLang="zh-CN" sz="1800" smtClean="0"/>
          </a:p>
          <a:p>
            <a:pPr marL="0" indent="0">
              <a:buFontTx/>
              <a:buNone/>
            </a:pPr>
            <a:r>
              <a:rPr lang="en-US" altLang="zh-CN" sz="1800" smtClean="0"/>
              <a:t>cv.pack()</a:t>
            </a:r>
            <a:endParaRPr lang="en-US" altLang="zh-CN" sz="1800" smtClean="0"/>
          </a:p>
          <a:p>
            <a:pPr marL="0" indent="0">
              <a:buFontTx/>
              <a:buNone/>
            </a:pPr>
            <a:r>
              <a:rPr lang="en-US" altLang="zh-CN" sz="1800" smtClean="0"/>
              <a:t>cv.create_rectangle(20,20,80,80, tags = 'r3')  #</a:t>
            </a:r>
            <a:r>
              <a:rPr lang="zh-CN" altLang="en-US" sz="1800" smtClean="0"/>
              <a:t>使用</a:t>
            </a:r>
            <a:r>
              <a:rPr lang="en-US" altLang="zh-CN" sz="1800" smtClean="0"/>
              <a:t>tags</a:t>
            </a:r>
            <a:r>
              <a:rPr lang="zh-CN" altLang="en-US" sz="1800" smtClean="0"/>
              <a:t>指定给第</a:t>
            </a:r>
            <a:r>
              <a:rPr lang="en-US" altLang="zh-CN" sz="1800" smtClean="0"/>
              <a:t>2</a:t>
            </a:r>
            <a:r>
              <a:rPr lang="zh-CN" altLang="en-US" sz="1800" smtClean="0"/>
              <a:t>个矩形指定</a:t>
            </a:r>
            <a:r>
              <a:rPr lang="en-US" altLang="zh-CN" sz="1800" smtClean="0"/>
              <a:t>1</a:t>
            </a:r>
            <a:r>
              <a:rPr lang="zh-CN" altLang="en-US" sz="1800" smtClean="0"/>
              <a:t>个</a:t>
            </a:r>
            <a:r>
              <a:rPr lang="en-US" altLang="zh-CN" sz="1800" smtClean="0"/>
              <a:t>tag</a:t>
            </a:r>
            <a:endParaRPr lang="en-US" altLang="zh-CN" sz="1800" smtClean="0"/>
          </a:p>
          <a:p>
            <a:pPr marL="0" indent="0">
              <a:buFontTx/>
              <a:buNone/>
            </a:pPr>
            <a:r>
              <a:rPr lang="en-US" altLang="zh-CN" sz="1800" smtClean="0"/>
              <a:t># </a:t>
            </a:r>
            <a:r>
              <a:rPr lang="zh-CN" altLang="en-US" sz="1800" smtClean="0"/>
              <a:t>将所有与</a:t>
            </a:r>
            <a:r>
              <a:rPr lang="en-US" altLang="zh-CN" sz="1800" smtClean="0"/>
              <a:t>tag('r3')</a:t>
            </a:r>
            <a:r>
              <a:rPr lang="zh-CN" altLang="en-US" sz="1800" smtClean="0"/>
              <a:t>绑定的</a:t>
            </a:r>
            <a:r>
              <a:rPr lang="en-US" altLang="zh-CN" sz="1800" smtClean="0"/>
              <a:t>item</a:t>
            </a:r>
            <a:r>
              <a:rPr lang="zh-CN" altLang="en-US" sz="1800" smtClean="0"/>
              <a:t>边框颜色设置为蓝色</a:t>
            </a:r>
            <a:endParaRPr lang="zh-CN" altLang="en-US" sz="1800" smtClean="0"/>
          </a:p>
          <a:p>
            <a:pPr marL="0" indent="0">
              <a:buFontTx/>
              <a:buNone/>
            </a:pPr>
            <a:r>
              <a:rPr lang="en-US" altLang="zh-CN" sz="1800" smtClean="0"/>
              <a:t>for item in cv.find_withtag('r3'):</a:t>
            </a:r>
            <a:endParaRPr lang="en-US" altLang="zh-CN" sz="1800" smtClean="0"/>
          </a:p>
          <a:p>
            <a:pPr marL="0" indent="0">
              <a:buFontTx/>
              <a:buNone/>
            </a:pPr>
            <a:r>
              <a:rPr lang="en-US" altLang="zh-CN" sz="1800" smtClean="0"/>
              <a:t>    cv.itemconfig(item,outline = 'blue') </a:t>
            </a:r>
            <a:endParaRPr lang="en-US" altLang="zh-CN" sz="1800" smtClean="0"/>
          </a:p>
          <a:p>
            <a:pPr marL="0" indent="0">
              <a:buFontTx/>
              <a:buNone/>
            </a:pPr>
            <a:r>
              <a:rPr lang="en-US" altLang="zh-CN" sz="1800" smtClean="0"/>
              <a:t>root.mainloop()</a:t>
            </a:r>
            <a:endParaRPr lang="en-US" altLang="zh-CN" sz="1800" smtClean="0"/>
          </a:p>
          <a:p>
            <a:pPr marL="0" indent="0">
              <a:buFontTx/>
              <a:buNone/>
            </a:pPr>
            <a:endParaRPr lang="zh-CN" altLang="en-US" sz="1800" smtClean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2</a:t>
            </a:r>
            <a:r>
              <a:rPr lang="zh-CN" altLang="zh-CN" smtClean="0"/>
              <a:t>．绘制圆弧</a:t>
            </a:r>
            <a:endParaRPr lang="zh-CN" altLang="en-US" smtClean="0"/>
          </a:p>
        </p:txBody>
      </p:sp>
      <p:sp>
        <p:nvSpPr>
          <p:cNvPr id="2560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Canvas</a:t>
            </a:r>
            <a:r>
              <a:rPr lang="zh-CN" altLang="zh-CN" smtClean="0"/>
              <a:t>对象</a:t>
            </a:r>
            <a:r>
              <a:rPr lang="en-US" altLang="zh-CN" smtClean="0"/>
              <a:t>. create_arc(</a:t>
            </a:r>
            <a:r>
              <a:rPr lang="zh-CN" altLang="zh-CN" smtClean="0"/>
              <a:t>弧外框矩形左上角的</a:t>
            </a:r>
            <a:r>
              <a:rPr lang="en-US" altLang="zh-CN" smtClean="0"/>
              <a:t>x</a:t>
            </a:r>
            <a:r>
              <a:rPr lang="zh-CN" altLang="zh-CN" smtClean="0"/>
              <a:t>坐标</a:t>
            </a:r>
            <a:r>
              <a:rPr lang="en-US" altLang="zh-CN" smtClean="0"/>
              <a:t>, </a:t>
            </a:r>
            <a:r>
              <a:rPr lang="zh-CN" altLang="zh-CN" smtClean="0"/>
              <a:t>弧外框矩形左上角的</a:t>
            </a:r>
            <a:r>
              <a:rPr lang="en-US" altLang="zh-CN" smtClean="0"/>
              <a:t>y</a:t>
            </a:r>
            <a:r>
              <a:rPr lang="zh-CN" altLang="zh-CN" smtClean="0"/>
              <a:t>坐标</a:t>
            </a:r>
            <a:r>
              <a:rPr lang="en-US" altLang="zh-CN" smtClean="0"/>
              <a:t>, </a:t>
            </a:r>
            <a:r>
              <a:rPr lang="zh-CN" altLang="zh-CN" smtClean="0"/>
              <a:t>弧外框矩形右下角的</a:t>
            </a:r>
            <a:r>
              <a:rPr lang="en-US" altLang="zh-CN" smtClean="0"/>
              <a:t>x</a:t>
            </a:r>
            <a:r>
              <a:rPr lang="zh-CN" altLang="zh-CN" smtClean="0"/>
              <a:t>坐标</a:t>
            </a:r>
            <a:r>
              <a:rPr lang="en-US" altLang="zh-CN" smtClean="0"/>
              <a:t>, </a:t>
            </a:r>
            <a:r>
              <a:rPr lang="zh-CN" altLang="zh-CN" smtClean="0"/>
              <a:t>弧外框矩形右下角的</a:t>
            </a:r>
            <a:r>
              <a:rPr lang="en-US" altLang="zh-CN" smtClean="0"/>
              <a:t>y</a:t>
            </a:r>
            <a:r>
              <a:rPr lang="zh-CN" altLang="zh-CN" smtClean="0"/>
              <a:t>坐标</a:t>
            </a:r>
            <a:r>
              <a:rPr lang="en-US" altLang="zh-CN" smtClean="0"/>
              <a:t>, </a:t>
            </a:r>
            <a:r>
              <a:rPr lang="zh-CN" altLang="zh-CN" smtClean="0"/>
              <a:t>选项</a:t>
            </a:r>
            <a:r>
              <a:rPr lang="en-US" altLang="zh-CN" smtClean="0"/>
              <a:t>, ...)</a:t>
            </a:r>
            <a:endParaRPr lang="en-US" altLang="zh-CN" smtClean="0"/>
          </a:p>
          <a:p>
            <a:r>
              <a:rPr lang="zh-CN" altLang="zh-CN" smtClean="0"/>
              <a:t>【例</a:t>
            </a:r>
            <a:r>
              <a:rPr lang="en-US" altLang="zh-CN" smtClean="0"/>
              <a:t>7-25</a:t>
            </a:r>
            <a:r>
              <a:rPr lang="zh-CN" altLang="zh-CN" smtClean="0"/>
              <a:t>】使用</a:t>
            </a:r>
            <a:r>
              <a:rPr lang="en-US" altLang="zh-CN" smtClean="0"/>
              <a:t>create_ arc ()</a:t>
            </a:r>
            <a:r>
              <a:rPr lang="zh-CN" altLang="zh-CN" smtClean="0"/>
              <a:t>方法创建圆弧的例子。</a:t>
            </a:r>
            <a:endParaRPr lang="zh-CN" altLang="zh-CN" smtClean="0"/>
          </a:p>
          <a:p>
            <a:endParaRPr lang="zh-CN" altLang="en-US" smtClean="0"/>
          </a:p>
        </p:txBody>
      </p:sp>
      <p:pic>
        <p:nvPicPr>
          <p:cNvPr id="25604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3500438"/>
            <a:ext cx="3673475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3</a:t>
            </a:r>
            <a:r>
              <a:rPr lang="zh-CN" altLang="zh-CN" smtClean="0"/>
              <a:t>．绘制线条</a:t>
            </a:r>
            <a:endParaRPr lang="zh-CN" altLang="en-US" smtClean="0"/>
          </a:p>
        </p:txBody>
      </p:sp>
      <p:sp>
        <p:nvSpPr>
          <p:cNvPr id="2662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canvas.create_line(x0, y0, x1, y1, ..., xn, yn, </a:t>
            </a:r>
            <a:r>
              <a:rPr lang="zh-CN" altLang="zh-CN" smtClean="0"/>
              <a:t>选项</a:t>
            </a:r>
            <a:r>
              <a:rPr lang="en-US" altLang="zh-CN" smtClean="0"/>
              <a:t>)</a:t>
            </a:r>
            <a:endParaRPr lang="zh-CN" altLang="zh-CN" smtClean="0"/>
          </a:p>
          <a:p>
            <a:r>
              <a:rPr lang="zh-CN" altLang="zh-CN" smtClean="0"/>
              <a:t>参数</a:t>
            </a:r>
            <a:r>
              <a:rPr lang="en-US" altLang="zh-CN" smtClean="0"/>
              <a:t>x0, y0, x1, y1, ..., xn, yn</a:t>
            </a:r>
            <a:r>
              <a:rPr lang="zh-CN" altLang="zh-CN" smtClean="0"/>
              <a:t>是线段的端点。</a:t>
            </a:r>
            <a:endParaRPr lang="en-US" altLang="zh-CN" smtClean="0"/>
          </a:p>
          <a:p>
            <a:r>
              <a:rPr lang="zh-CN" altLang="zh-CN" smtClean="0"/>
              <a:t>【例</a:t>
            </a:r>
            <a:r>
              <a:rPr lang="en-US" altLang="zh-CN" smtClean="0"/>
              <a:t>7-26</a:t>
            </a:r>
            <a:r>
              <a:rPr lang="zh-CN" altLang="zh-CN" smtClean="0"/>
              <a:t>】使用</a:t>
            </a:r>
            <a:r>
              <a:rPr lang="en-US" altLang="zh-CN" smtClean="0"/>
              <a:t>create_line()</a:t>
            </a:r>
            <a:r>
              <a:rPr lang="zh-CN" altLang="zh-CN" smtClean="0"/>
              <a:t>方法创建线条对象的例子。</a:t>
            </a:r>
            <a:endParaRPr lang="en-US" altLang="zh-CN" smtClean="0"/>
          </a:p>
          <a:p>
            <a:endParaRPr lang="zh-CN" altLang="en-US" smtClean="0"/>
          </a:p>
        </p:txBody>
      </p:sp>
      <p:sp>
        <p:nvSpPr>
          <p:cNvPr id="26628" name="矩形 4"/>
          <p:cNvSpPr>
            <a:spLocks noChangeArrowheads="1"/>
          </p:cNvSpPr>
          <p:nvPr/>
        </p:nvSpPr>
        <p:spPr bwMode="auto">
          <a:xfrm>
            <a:off x="323850" y="3068638"/>
            <a:ext cx="5703888" cy="2881312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en-US" altLang="zh-CN" sz="1400"/>
              <a:t>from tkinter import *</a:t>
            </a:r>
            <a:endParaRPr lang="zh-CN" altLang="zh-CN" sz="1400"/>
          </a:p>
          <a:p>
            <a:pPr>
              <a:buFontTx/>
              <a:buNone/>
            </a:pPr>
            <a:r>
              <a:rPr lang="en-US" altLang="zh-CN" sz="1400"/>
              <a:t>root = Tk()</a:t>
            </a:r>
            <a:endParaRPr lang="zh-CN" altLang="zh-CN" sz="1400"/>
          </a:p>
          <a:p>
            <a:pPr>
              <a:buFontTx/>
              <a:buNone/>
            </a:pPr>
            <a:r>
              <a:rPr lang="en-US" altLang="zh-CN" sz="1400"/>
              <a:t>cv = Canvas(root, bg = 'white', width = 200, height = 100)</a:t>
            </a:r>
            <a:endParaRPr lang="zh-CN" altLang="zh-CN" sz="1400"/>
          </a:p>
          <a:p>
            <a:pPr>
              <a:buFontTx/>
              <a:buNone/>
            </a:pPr>
            <a:r>
              <a:rPr lang="en-US" altLang="zh-CN" sz="1400"/>
              <a:t>cv.create_line(10, 10, 100, 10, arrow='none')	#</a:t>
            </a:r>
            <a:r>
              <a:rPr lang="zh-CN" altLang="zh-CN" sz="1400"/>
              <a:t>绘制没有箭头线段</a:t>
            </a:r>
            <a:endParaRPr lang="zh-CN" altLang="zh-CN" sz="1400"/>
          </a:p>
          <a:p>
            <a:pPr>
              <a:buFontTx/>
              <a:buNone/>
            </a:pPr>
            <a:r>
              <a:rPr lang="en-US" altLang="zh-CN" sz="1400"/>
              <a:t>cv.create_line(10, 20, 100, 20, arrow='first')	#</a:t>
            </a:r>
            <a:r>
              <a:rPr lang="zh-CN" altLang="zh-CN" sz="1400"/>
              <a:t>绘制起点有箭头线段</a:t>
            </a:r>
            <a:endParaRPr lang="zh-CN" altLang="zh-CN" sz="1400"/>
          </a:p>
          <a:p>
            <a:pPr>
              <a:buFontTx/>
              <a:buNone/>
            </a:pPr>
            <a:r>
              <a:rPr lang="en-US" altLang="zh-CN" sz="1400"/>
              <a:t>cv.create_line(10, 30, 100, 30, arrow='last')	#</a:t>
            </a:r>
            <a:r>
              <a:rPr lang="zh-CN" altLang="zh-CN" sz="1400"/>
              <a:t>绘制终点有箭头线段</a:t>
            </a:r>
            <a:endParaRPr lang="zh-CN" altLang="zh-CN" sz="1400"/>
          </a:p>
          <a:p>
            <a:pPr>
              <a:buFontTx/>
              <a:buNone/>
            </a:pPr>
            <a:r>
              <a:rPr lang="en-US" altLang="zh-CN" sz="1400"/>
              <a:t>cv.create_line(10, 40, 100, 40, arrow='both')	#</a:t>
            </a:r>
            <a:r>
              <a:rPr lang="zh-CN" altLang="zh-CN" sz="1400"/>
              <a:t>绘制两端有箭头线段</a:t>
            </a:r>
            <a:endParaRPr lang="zh-CN" altLang="zh-CN" sz="1400"/>
          </a:p>
          <a:p>
            <a:pPr>
              <a:buFontTx/>
              <a:buNone/>
            </a:pPr>
            <a:r>
              <a:rPr lang="en-US" altLang="zh-CN" sz="1400"/>
              <a:t>cv. create_line(10,50,100,100,width=3, dash=7)	#</a:t>
            </a:r>
            <a:r>
              <a:rPr lang="zh-CN" altLang="zh-CN" sz="1400"/>
              <a:t>绘制虚线</a:t>
            </a:r>
            <a:endParaRPr lang="zh-CN" altLang="zh-CN" sz="1400"/>
          </a:p>
          <a:p>
            <a:pPr>
              <a:buFontTx/>
              <a:buNone/>
            </a:pPr>
            <a:r>
              <a:rPr lang="en-US" altLang="zh-CN" sz="1400"/>
              <a:t>cv.pack()</a:t>
            </a:r>
            <a:endParaRPr lang="zh-CN" altLang="zh-CN" sz="1400"/>
          </a:p>
          <a:p>
            <a:pPr>
              <a:buFontTx/>
              <a:buNone/>
            </a:pPr>
            <a:r>
              <a:rPr lang="en-US" altLang="zh-CN" sz="1400"/>
              <a:t>root.mainloop() </a:t>
            </a:r>
            <a:endParaRPr lang="zh-CN" altLang="zh-CN" sz="1400"/>
          </a:p>
          <a:p>
            <a:pPr>
              <a:spcBef>
                <a:spcPct val="0"/>
              </a:spcBef>
              <a:buFontTx/>
              <a:buNone/>
            </a:pPr>
            <a:endParaRPr lang="zh-CN" altLang="en-US" sz="1400"/>
          </a:p>
        </p:txBody>
      </p:sp>
      <p:pic>
        <p:nvPicPr>
          <p:cNvPr id="26629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638" y="3213100"/>
            <a:ext cx="2900362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4</a:t>
            </a:r>
            <a:r>
              <a:rPr lang="zh-CN" altLang="zh-CN" smtClean="0"/>
              <a:t>．绘制矩形</a:t>
            </a:r>
            <a:endParaRPr lang="zh-CN" altLang="en-US" smtClean="0"/>
          </a:p>
        </p:txBody>
      </p:sp>
      <p:sp>
        <p:nvSpPr>
          <p:cNvPr id="2765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000" smtClean="0"/>
              <a:t>使用</a:t>
            </a:r>
            <a:r>
              <a:rPr lang="en-US" altLang="zh-CN" sz="2000" smtClean="0"/>
              <a:t>create_ rectangle ()</a:t>
            </a:r>
            <a:r>
              <a:rPr lang="zh-CN" altLang="zh-CN" sz="2000" smtClean="0"/>
              <a:t>方法可以创建矩形对象。具体语法如下：</a:t>
            </a:r>
            <a:endParaRPr lang="zh-CN" altLang="zh-CN" sz="2000" smtClean="0"/>
          </a:p>
          <a:p>
            <a:r>
              <a:rPr lang="en-US" altLang="zh-CN" sz="2000" smtClean="0"/>
              <a:t>Canvas</a:t>
            </a:r>
            <a:r>
              <a:rPr lang="zh-CN" altLang="zh-CN" sz="2000" smtClean="0"/>
              <a:t>对象</a:t>
            </a:r>
            <a:r>
              <a:rPr lang="en-US" altLang="zh-CN" sz="2000" smtClean="0"/>
              <a:t>. create_rectangle(</a:t>
            </a:r>
            <a:r>
              <a:rPr lang="zh-CN" altLang="zh-CN" sz="2000" smtClean="0"/>
              <a:t>矩形左上角的</a:t>
            </a:r>
            <a:r>
              <a:rPr lang="en-US" altLang="zh-CN" sz="2000" smtClean="0"/>
              <a:t>x</a:t>
            </a:r>
            <a:r>
              <a:rPr lang="zh-CN" altLang="zh-CN" sz="2000" smtClean="0"/>
              <a:t>坐标</a:t>
            </a:r>
            <a:r>
              <a:rPr lang="en-US" altLang="zh-CN" sz="2000" smtClean="0"/>
              <a:t>, </a:t>
            </a:r>
            <a:r>
              <a:rPr lang="zh-CN" altLang="zh-CN" sz="2000" smtClean="0"/>
              <a:t>矩形左上角的</a:t>
            </a:r>
            <a:r>
              <a:rPr lang="en-US" altLang="zh-CN" sz="2000" smtClean="0"/>
              <a:t>y</a:t>
            </a:r>
            <a:r>
              <a:rPr lang="zh-CN" altLang="zh-CN" sz="2000" smtClean="0"/>
              <a:t>坐标</a:t>
            </a:r>
            <a:r>
              <a:rPr lang="en-US" altLang="zh-CN" sz="2000" smtClean="0"/>
              <a:t>, </a:t>
            </a:r>
            <a:r>
              <a:rPr lang="zh-CN" altLang="zh-CN" sz="2000" smtClean="0"/>
              <a:t>矩形右下角的</a:t>
            </a:r>
            <a:r>
              <a:rPr lang="en-US" altLang="zh-CN" sz="2000" smtClean="0"/>
              <a:t>x</a:t>
            </a:r>
            <a:r>
              <a:rPr lang="zh-CN" altLang="zh-CN" sz="2000" smtClean="0"/>
              <a:t>坐标</a:t>
            </a:r>
            <a:r>
              <a:rPr lang="en-US" altLang="zh-CN" sz="2000" smtClean="0"/>
              <a:t>, </a:t>
            </a:r>
            <a:r>
              <a:rPr lang="zh-CN" altLang="zh-CN" sz="2000" smtClean="0"/>
              <a:t>矩形右下角的</a:t>
            </a:r>
            <a:r>
              <a:rPr lang="en-US" altLang="zh-CN" sz="2000" smtClean="0"/>
              <a:t>y</a:t>
            </a:r>
            <a:r>
              <a:rPr lang="zh-CN" altLang="zh-CN" sz="2000" smtClean="0"/>
              <a:t>坐标</a:t>
            </a:r>
            <a:r>
              <a:rPr lang="en-US" altLang="zh-CN" sz="2000" smtClean="0"/>
              <a:t>, </a:t>
            </a:r>
            <a:r>
              <a:rPr lang="zh-CN" altLang="zh-CN" sz="2000" smtClean="0"/>
              <a:t>选项</a:t>
            </a:r>
            <a:r>
              <a:rPr lang="en-US" altLang="zh-CN" sz="2000" smtClean="0"/>
              <a:t>, ...)</a:t>
            </a:r>
            <a:endParaRPr lang="zh-CN" altLang="zh-CN" sz="2000" smtClean="0"/>
          </a:p>
          <a:p>
            <a:r>
              <a:rPr lang="zh-CN" altLang="zh-CN" sz="2000" smtClean="0"/>
              <a:t>【例</a:t>
            </a:r>
            <a:r>
              <a:rPr lang="en-US" altLang="zh-CN" sz="2000" smtClean="0"/>
              <a:t>7-27</a:t>
            </a:r>
            <a:r>
              <a:rPr lang="zh-CN" altLang="zh-CN" sz="2000" smtClean="0"/>
              <a:t>】使用</a:t>
            </a:r>
            <a:r>
              <a:rPr lang="en-US" altLang="zh-CN" sz="2000" smtClean="0"/>
              <a:t>create_rectangle ()</a:t>
            </a:r>
            <a:r>
              <a:rPr lang="zh-CN" altLang="zh-CN" sz="2000" smtClean="0"/>
              <a:t>方法创建矩形对象的例子。</a:t>
            </a:r>
            <a:endParaRPr lang="en-US" altLang="zh-CN" sz="2000" smtClean="0"/>
          </a:p>
          <a:p>
            <a:endParaRPr lang="zh-CN" altLang="en-US" sz="2000" smtClean="0"/>
          </a:p>
        </p:txBody>
      </p:sp>
      <p:sp>
        <p:nvSpPr>
          <p:cNvPr id="27652" name="矩形 4"/>
          <p:cNvSpPr>
            <a:spLocks noChangeArrowheads="1"/>
          </p:cNvSpPr>
          <p:nvPr/>
        </p:nvSpPr>
        <p:spPr bwMode="auto">
          <a:xfrm>
            <a:off x="323850" y="3068638"/>
            <a:ext cx="5703888" cy="2881312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en-US" altLang="zh-CN" sz="1400"/>
              <a:t>from tkinter import *</a:t>
            </a:r>
            <a:endParaRPr lang="en-US" altLang="zh-CN" sz="1400"/>
          </a:p>
          <a:p>
            <a:pPr>
              <a:buFontTx/>
              <a:buNone/>
            </a:pPr>
            <a:r>
              <a:rPr lang="en-US" altLang="zh-CN" sz="1400"/>
              <a:t>root = Tk()</a:t>
            </a:r>
            <a:endParaRPr lang="en-US" altLang="zh-CN" sz="1400"/>
          </a:p>
          <a:p>
            <a:pPr>
              <a:buFontTx/>
              <a:buNone/>
            </a:pPr>
            <a:r>
              <a:rPr lang="en-US" altLang="zh-CN" sz="1400"/>
              <a:t># </a:t>
            </a:r>
            <a:r>
              <a:rPr lang="zh-CN" altLang="en-US" sz="1400"/>
              <a:t>创建一个</a:t>
            </a:r>
            <a:r>
              <a:rPr lang="en-US" altLang="zh-CN" sz="1400"/>
              <a:t>Canvas</a:t>
            </a:r>
            <a:r>
              <a:rPr lang="zh-CN" altLang="en-US" sz="1400"/>
              <a:t>，设置其背景色为白色</a:t>
            </a:r>
            <a:endParaRPr lang="zh-CN" altLang="en-US" sz="1400"/>
          </a:p>
          <a:p>
            <a:pPr>
              <a:buFontTx/>
              <a:buNone/>
            </a:pPr>
            <a:r>
              <a:rPr lang="en-US" altLang="zh-CN" sz="1400"/>
              <a:t>cv = Canvas(root, bg = 'white', width = 200, height = 100)</a:t>
            </a:r>
            <a:endParaRPr lang="en-US" altLang="zh-CN" sz="1400"/>
          </a:p>
          <a:p>
            <a:pPr>
              <a:buFontTx/>
              <a:buNone/>
            </a:pPr>
            <a:r>
              <a:rPr lang="en-US" altLang="zh-CN" sz="1400"/>
              <a:t>cv.create_rectangle(10,10,110,110, width =2,fill = 'red') 	#</a:t>
            </a:r>
            <a:r>
              <a:rPr lang="zh-CN" altLang="en-US" sz="1400"/>
              <a:t>指定矩形的填充色为红色</a:t>
            </a:r>
            <a:r>
              <a:rPr lang="en-US" altLang="zh-CN" sz="1400"/>
              <a:t>, </a:t>
            </a:r>
            <a:r>
              <a:rPr lang="zh-CN" altLang="en-US" sz="1400"/>
              <a:t>宽度为</a:t>
            </a:r>
            <a:r>
              <a:rPr lang="en-US" altLang="zh-CN" sz="1400"/>
              <a:t>2</a:t>
            </a:r>
            <a:endParaRPr lang="en-US" altLang="zh-CN" sz="1400"/>
          </a:p>
          <a:p>
            <a:pPr>
              <a:buFontTx/>
              <a:buNone/>
            </a:pPr>
            <a:r>
              <a:rPr lang="en-US" altLang="zh-CN" sz="1400"/>
              <a:t>cv.create_rectangle(120, 20,180, 80, outline = 'green')	#</a:t>
            </a:r>
            <a:r>
              <a:rPr lang="zh-CN" altLang="en-US" sz="1400"/>
              <a:t>指定矩形的边框颜色为绿色</a:t>
            </a:r>
            <a:endParaRPr lang="zh-CN" altLang="en-US" sz="1400"/>
          </a:p>
          <a:p>
            <a:pPr>
              <a:buFontTx/>
              <a:buNone/>
            </a:pPr>
            <a:r>
              <a:rPr lang="en-US" altLang="zh-CN" sz="1400"/>
              <a:t>cv.pack()</a:t>
            </a:r>
            <a:endParaRPr lang="en-US" altLang="zh-CN" sz="1400"/>
          </a:p>
          <a:p>
            <a:pPr>
              <a:buFontTx/>
              <a:buNone/>
            </a:pPr>
            <a:r>
              <a:rPr lang="en-US" altLang="zh-CN" sz="1400"/>
              <a:t>root.mainloop()</a:t>
            </a:r>
            <a:endParaRPr lang="en-US" altLang="zh-CN" sz="1400"/>
          </a:p>
          <a:p>
            <a:pPr>
              <a:spcBef>
                <a:spcPct val="0"/>
              </a:spcBef>
              <a:buFontTx/>
              <a:buNone/>
            </a:pPr>
            <a:endParaRPr lang="zh-CN" altLang="en-US" sz="1400"/>
          </a:p>
        </p:txBody>
      </p:sp>
      <p:pic>
        <p:nvPicPr>
          <p:cNvPr id="27653" name="图片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3751263"/>
            <a:ext cx="2247900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标题 1"/>
          <p:cNvSpPr>
            <a:spLocks noGrp="1"/>
          </p:cNvSpPr>
          <p:nvPr>
            <p:ph type="title"/>
          </p:nvPr>
        </p:nvSpPr>
        <p:spPr>
          <a:xfrm>
            <a:off x="1619250" y="549275"/>
            <a:ext cx="6838950" cy="803275"/>
          </a:xfrm>
        </p:spPr>
        <p:txBody>
          <a:bodyPr/>
          <a:lstStyle/>
          <a:p>
            <a:r>
              <a:rPr lang="en-US" altLang="zh-CN" smtClean="0"/>
              <a:t>5</a:t>
            </a:r>
            <a:r>
              <a:rPr lang="zh-CN" altLang="zh-CN" smtClean="0"/>
              <a:t>．绘制多边形</a:t>
            </a:r>
            <a:endParaRPr lang="zh-CN" altLang="en-US" smtClean="0"/>
          </a:p>
        </p:txBody>
      </p:sp>
      <p:sp>
        <p:nvSpPr>
          <p:cNvPr id="28675" name="内容占位符 2"/>
          <p:cNvSpPr>
            <a:spLocks noGrp="1"/>
          </p:cNvSpPr>
          <p:nvPr>
            <p:ph idx="1"/>
          </p:nvPr>
        </p:nvSpPr>
        <p:spPr>
          <a:xfrm>
            <a:off x="395288" y="1482725"/>
            <a:ext cx="8062912" cy="4467225"/>
          </a:xfrm>
        </p:spPr>
        <p:txBody>
          <a:bodyPr/>
          <a:lstStyle/>
          <a:p>
            <a:r>
              <a:rPr lang="zh-CN" altLang="zh-CN" sz="2000" smtClean="0"/>
              <a:t>使用</a:t>
            </a:r>
            <a:r>
              <a:rPr lang="en-US" altLang="zh-CN" sz="2000" smtClean="0"/>
              <a:t>create_polygon()</a:t>
            </a:r>
            <a:r>
              <a:rPr lang="zh-CN" altLang="zh-CN" sz="2000" smtClean="0"/>
              <a:t>方法可以创建一个多边形对象，可以是一个三角形、矩形或者任意一个多边形，具体语法如下：</a:t>
            </a:r>
            <a:endParaRPr lang="zh-CN" altLang="zh-CN" sz="2000" smtClean="0"/>
          </a:p>
          <a:p>
            <a:r>
              <a:rPr lang="en-US" altLang="zh-CN" sz="2000" smtClean="0"/>
              <a:t>Canvas</a:t>
            </a:r>
            <a:r>
              <a:rPr lang="zh-CN" altLang="zh-CN" sz="2000" smtClean="0"/>
              <a:t>对象</a:t>
            </a:r>
            <a:r>
              <a:rPr lang="en-US" altLang="zh-CN" sz="2000" smtClean="0"/>
              <a:t>. create_polygon (</a:t>
            </a:r>
            <a:r>
              <a:rPr lang="zh-CN" altLang="zh-CN" sz="2000" smtClean="0"/>
              <a:t>顶点</a:t>
            </a:r>
            <a:r>
              <a:rPr lang="en-US" altLang="zh-CN" sz="2000" smtClean="0"/>
              <a:t>1</a:t>
            </a:r>
            <a:r>
              <a:rPr lang="zh-CN" altLang="zh-CN" sz="2000" smtClean="0"/>
              <a:t>的</a:t>
            </a:r>
            <a:r>
              <a:rPr lang="en-US" altLang="zh-CN" sz="2000" smtClean="0"/>
              <a:t>x</a:t>
            </a:r>
            <a:r>
              <a:rPr lang="zh-CN" altLang="zh-CN" sz="2000" smtClean="0"/>
              <a:t>坐标</a:t>
            </a:r>
            <a:r>
              <a:rPr lang="en-US" altLang="zh-CN" sz="2000" smtClean="0"/>
              <a:t>, </a:t>
            </a:r>
            <a:r>
              <a:rPr lang="zh-CN" altLang="zh-CN" sz="2000" smtClean="0"/>
              <a:t>顶点</a:t>
            </a:r>
            <a:r>
              <a:rPr lang="en-US" altLang="zh-CN" sz="2000" smtClean="0"/>
              <a:t>1</a:t>
            </a:r>
            <a:r>
              <a:rPr lang="zh-CN" altLang="zh-CN" sz="2000" smtClean="0"/>
              <a:t>的</a:t>
            </a:r>
            <a:r>
              <a:rPr lang="en-US" altLang="zh-CN" sz="2000" smtClean="0"/>
              <a:t>y</a:t>
            </a:r>
            <a:r>
              <a:rPr lang="zh-CN" altLang="zh-CN" sz="2000" smtClean="0"/>
              <a:t>坐标</a:t>
            </a:r>
            <a:r>
              <a:rPr lang="en-US" altLang="zh-CN" sz="2000" smtClean="0"/>
              <a:t>, </a:t>
            </a:r>
            <a:r>
              <a:rPr lang="zh-CN" altLang="zh-CN" sz="2000" smtClean="0"/>
              <a:t>顶点</a:t>
            </a:r>
            <a:r>
              <a:rPr lang="en-US" altLang="zh-CN" sz="2000" smtClean="0"/>
              <a:t>2</a:t>
            </a:r>
            <a:r>
              <a:rPr lang="zh-CN" altLang="zh-CN" sz="2000" smtClean="0"/>
              <a:t>的</a:t>
            </a:r>
            <a:r>
              <a:rPr lang="en-US" altLang="zh-CN" sz="2000" smtClean="0"/>
              <a:t>x</a:t>
            </a:r>
            <a:r>
              <a:rPr lang="zh-CN" altLang="zh-CN" sz="2000" smtClean="0"/>
              <a:t>坐标</a:t>
            </a:r>
            <a:r>
              <a:rPr lang="en-US" altLang="zh-CN" sz="2000" smtClean="0"/>
              <a:t>, </a:t>
            </a:r>
            <a:r>
              <a:rPr lang="zh-CN" altLang="zh-CN" sz="2000" smtClean="0"/>
              <a:t>顶点</a:t>
            </a:r>
            <a:r>
              <a:rPr lang="en-US" altLang="zh-CN" sz="2000" smtClean="0"/>
              <a:t>2</a:t>
            </a:r>
            <a:r>
              <a:rPr lang="zh-CN" altLang="zh-CN" sz="2000" smtClean="0"/>
              <a:t>的</a:t>
            </a:r>
            <a:r>
              <a:rPr lang="en-US" altLang="zh-CN" sz="2000" smtClean="0"/>
              <a:t>y</a:t>
            </a:r>
            <a:r>
              <a:rPr lang="zh-CN" altLang="zh-CN" sz="2000" smtClean="0"/>
              <a:t>坐标</a:t>
            </a:r>
            <a:r>
              <a:rPr lang="en-US" altLang="zh-CN" sz="2000" smtClean="0"/>
              <a:t>, </a:t>
            </a:r>
            <a:r>
              <a:rPr lang="zh-CN" altLang="zh-CN" sz="2000" smtClean="0"/>
              <a:t>…</a:t>
            </a:r>
            <a:r>
              <a:rPr lang="en-US" altLang="zh-CN" sz="2000" smtClean="0"/>
              <a:t>, </a:t>
            </a:r>
            <a:r>
              <a:rPr lang="zh-CN" altLang="zh-CN" sz="2000" smtClean="0"/>
              <a:t>顶点</a:t>
            </a:r>
            <a:r>
              <a:rPr lang="en-US" altLang="zh-CN" sz="2000" smtClean="0"/>
              <a:t>n</a:t>
            </a:r>
            <a:r>
              <a:rPr lang="zh-CN" altLang="zh-CN" sz="2000" smtClean="0"/>
              <a:t>的</a:t>
            </a:r>
            <a:r>
              <a:rPr lang="en-US" altLang="zh-CN" sz="2000" smtClean="0"/>
              <a:t>x</a:t>
            </a:r>
            <a:r>
              <a:rPr lang="zh-CN" altLang="zh-CN" sz="2000" smtClean="0"/>
              <a:t>坐标</a:t>
            </a:r>
            <a:r>
              <a:rPr lang="en-US" altLang="zh-CN" sz="2000" smtClean="0"/>
              <a:t>, </a:t>
            </a:r>
            <a:r>
              <a:rPr lang="zh-CN" altLang="zh-CN" sz="2000" smtClean="0"/>
              <a:t>顶点</a:t>
            </a:r>
            <a:r>
              <a:rPr lang="en-US" altLang="zh-CN" sz="2000" smtClean="0"/>
              <a:t>n</a:t>
            </a:r>
            <a:r>
              <a:rPr lang="zh-CN" altLang="zh-CN" sz="2000" smtClean="0"/>
              <a:t>的</a:t>
            </a:r>
            <a:r>
              <a:rPr lang="en-US" altLang="zh-CN" sz="2000" smtClean="0"/>
              <a:t>y</a:t>
            </a:r>
            <a:r>
              <a:rPr lang="zh-CN" altLang="zh-CN" sz="2000" smtClean="0"/>
              <a:t>坐标</a:t>
            </a:r>
            <a:r>
              <a:rPr lang="en-US" altLang="zh-CN" sz="2000" smtClean="0"/>
              <a:t>, </a:t>
            </a:r>
            <a:r>
              <a:rPr lang="zh-CN" altLang="zh-CN" sz="2000" smtClean="0"/>
              <a:t>选项</a:t>
            </a:r>
            <a:r>
              <a:rPr lang="en-US" altLang="zh-CN" sz="2000" smtClean="0"/>
              <a:t>, ...)</a:t>
            </a:r>
            <a:endParaRPr lang="zh-CN" altLang="zh-CN" sz="2000" smtClean="0"/>
          </a:p>
          <a:p>
            <a:r>
              <a:rPr lang="zh-CN" altLang="zh-CN" sz="2000" smtClean="0"/>
              <a:t>【例</a:t>
            </a:r>
            <a:r>
              <a:rPr lang="en-US" altLang="zh-CN" sz="2000" smtClean="0"/>
              <a:t>7-28</a:t>
            </a:r>
            <a:r>
              <a:rPr lang="zh-CN" altLang="zh-CN" sz="2000" smtClean="0"/>
              <a:t>】创建三角形、正方形、对顶三角形对象的例子。</a:t>
            </a:r>
            <a:endParaRPr lang="zh-CN" altLang="en-US" sz="2000" smtClean="0"/>
          </a:p>
        </p:txBody>
      </p:sp>
      <p:sp>
        <p:nvSpPr>
          <p:cNvPr id="28676" name="矩形 4"/>
          <p:cNvSpPr>
            <a:spLocks noChangeArrowheads="1"/>
          </p:cNvSpPr>
          <p:nvPr/>
        </p:nvSpPr>
        <p:spPr bwMode="auto">
          <a:xfrm>
            <a:off x="468313" y="3213100"/>
            <a:ext cx="8345487" cy="3311525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en-US" altLang="zh-CN" sz="1400"/>
              <a:t>from tkinter import *</a:t>
            </a:r>
            <a:endParaRPr lang="zh-CN" altLang="zh-CN" sz="1400"/>
          </a:p>
          <a:p>
            <a:pPr>
              <a:buFontTx/>
              <a:buNone/>
            </a:pPr>
            <a:r>
              <a:rPr lang="en-US" altLang="zh-CN" sz="1400"/>
              <a:t>root = Tk()</a:t>
            </a:r>
            <a:endParaRPr lang="zh-CN" altLang="zh-CN" sz="1400"/>
          </a:p>
          <a:p>
            <a:pPr>
              <a:buFontTx/>
              <a:buNone/>
            </a:pPr>
            <a:r>
              <a:rPr lang="en-US" altLang="zh-CN" sz="1400"/>
              <a:t>cv = Canvas(root, bg = 'white', width = 300, height = 100)</a:t>
            </a:r>
            <a:endParaRPr lang="zh-CN" altLang="zh-CN" sz="1400"/>
          </a:p>
          <a:p>
            <a:pPr>
              <a:buFontTx/>
              <a:buNone/>
            </a:pPr>
            <a:r>
              <a:rPr lang="en-US" altLang="zh-CN" sz="1400"/>
              <a:t>cv.create_polygon (35,10,10,60,60,60, outline = 'blue', fill = 'red', width=2)		#</a:t>
            </a:r>
            <a:r>
              <a:rPr lang="zh-CN" altLang="zh-CN" sz="1400"/>
              <a:t>等腰三角形</a:t>
            </a:r>
            <a:endParaRPr lang="zh-CN" altLang="zh-CN" sz="1400"/>
          </a:p>
          <a:p>
            <a:pPr>
              <a:buFontTx/>
              <a:buNone/>
            </a:pPr>
            <a:r>
              <a:rPr lang="en-US" altLang="zh-CN" sz="1400"/>
              <a:t>cv.create_polygon (70,10,120,10,120,60, outline = 'blue', fill = 'white', width=2)	#</a:t>
            </a:r>
            <a:r>
              <a:rPr lang="zh-CN" altLang="zh-CN" sz="1400"/>
              <a:t>直角三角形</a:t>
            </a:r>
            <a:endParaRPr lang="zh-CN" altLang="zh-CN" sz="1400"/>
          </a:p>
          <a:p>
            <a:pPr>
              <a:buFontTx/>
              <a:buNone/>
            </a:pPr>
            <a:r>
              <a:rPr lang="en-US" altLang="zh-CN" sz="1400"/>
              <a:t>cv.create_polygon (130,10,180,10,180,60, 130,60, width=4)			#</a:t>
            </a:r>
            <a:r>
              <a:rPr lang="zh-CN" altLang="zh-CN" sz="1400"/>
              <a:t>黑色填充正方形</a:t>
            </a:r>
            <a:endParaRPr lang="zh-CN" altLang="zh-CN" sz="1400"/>
          </a:p>
          <a:p>
            <a:pPr>
              <a:buFontTx/>
              <a:buNone/>
            </a:pPr>
            <a:r>
              <a:rPr lang="en-US" altLang="zh-CN" sz="1400"/>
              <a:t>cv.create_polygon (190,10,240,10,190,60, 240,60, width=1)			#</a:t>
            </a:r>
            <a:r>
              <a:rPr lang="zh-CN" altLang="zh-CN" sz="1400"/>
              <a:t>对顶三角形</a:t>
            </a:r>
            <a:endParaRPr lang="zh-CN" altLang="zh-CN" sz="1400"/>
          </a:p>
          <a:p>
            <a:pPr>
              <a:buFontTx/>
              <a:buNone/>
            </a:pPr>
            <a:r>
              <a:rPr lang="en-US" altLang="zh-CN" sz="1400"/>
              <a:t>cv.pack()</a:t>
            </a:r>
            <a:endParaRPr lang="zh-CN" altLang="zh-CN" sz="1400"/>
          </a:p>
          <a:p>
            <a:pPr>
              <a:buFontTx/>
              <a:buNone/>
            </a:pPr>
            <a:r>
              <a:rPr lang="en-US" altLang="zh-CN" sz="1400"/>
              <a:t>root.mainloop()</a:t>
            </a:r>
            <a:endParaRPr lang="zh-CN" altLang="zh-CN" sz="1400"/>
          </a:p>
          <a:p>
            <a:pPr>
              <a:spcBef>
                <a:spcPct val="0"/>
              </a:spcBef>
              <a:buFontTx/>
              <a:buNone/>
            </a:pPr>
            <a:endParaRPr lang="zh-CN" altLang="en-US" sz="1400"/>
          </a:p>
        </p:txBody>
      </p:sp>
      <p:pic>
        <p:nvPicPr>
          <p:cNvPr id="28677" name="图片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333375"/>
            <a:ext cx="27051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标题 1"/>
          <p:cNvSpPr>
            <a:spLocks noGrp="1"/>
          </p:cNvSpPr>
          <p:nvPr>
            <p:ph type="title"/>
          </p:nvPr>
        </p:nvSpPr>
        <p:spPr>
          <a:xfrm>
            <a:off x="1619250" y="549275"/>
            <a:ext cx="6838950" cy="803275"/>
          </a:xfrm>
        </p:spPr>
        <p:txBody>
          <a:bodyPr/>
          <a:lstStyle/>
          <a:p>
            <a:r>
              <a:rPr lang="en-US" altLang="zh-CN" smtClean="0"/>
              <a:t>6</a:t>
            </a:r>
            <a:r>
              <a:rPr lang="zh-CN" altLang="zh-CN" smtClean="0"/>
              <a:t>．绘制椭圆</a:t>
            </a:r>
            <a:endParaRPr lang="zh-CN" altLang="zh-CN" smtClean="0"/>
          </a:p>
        </p:txBody>
      </p:sp>
      <p:sp>
        <p:nvSpPr>
          <p:cNvPr id="29699" name="内容占位符 2"/>
          <p:cNvSpPr>
            <a:spLocks noGrp="1"/>
          </p:cNvSpPr>
          <p:nvPr>
            <p:ph idx="1"/>
          </p:nvPr>
        </p:nvSpPr>
        <p:spPr>
          <a:xfrm>
            <a:off x="395288" y="1482725"/>
            <a:ext cx="8062912" cy="4467225"/>
          </a:xfrm>
        </p:spPr>
        <p:txBody>
          <a:bodyPr/>
          <a:lstStyle/>
          <a:p>
            <a:r>
              <a:rPr lang="en-US" altLang="zh-CN" sz="2000" smtClean="0"/>
              <a:t>6</a:t>
            </a:r>
            <a:r>
              <a:rPr lang="zh-CN" altLang="zh-CN" sz="2000" smtClean="0"/>
              <a:t>．绘制椭圆</a:t>
            </a:r>
            <a:endParaRPr lang="zh-CN" altLang="zh-CN" sz="2000" smtClean="0"/>
          </a:p>
          <a:p>
            <a:r>
              <a:rPr lang="zh-CN" altLang="zh-CN" sz="2000" smtClean="0"/>
              <a:t>使用</a:t>
            </a:r>
            <a:r>
              <a:rPr lang="en-US" altLang="zh-CN" sz="2000" smtClean="0"/>
              <a:t>create_oval()</a:t>
            </a:r>
            <a:r>
              <a:rPr lang="zh-CN" altLang="zh-CN" sz="2000" smtClean="0"/>
              <a:t>方法可以创建一个椭圆对象。</a:t>
            </a:r>
            <a:endParaRPr lang="zh-CN" altLang="zh-CN" sz="2000" smtClean="0"/>
          </a:p>
          <a:p>
            <a:r>
              <a:rPr lang="zh-CN" altLang="zh-CN" sz="2000" smtClean="0"/>
              <a:t>【例</a:t>
            </a:r>
            <a:r>
              <a:rPr lang="en-US" altLang="zh-CN" sz="2000" smtClean="0"/>
              <a:t>7-29</a:t>
            </a:r>
            <a:r>
              <a:rPr lang="zh-CN" altLang="zh-CN" sz="2000" smtClean="0"/>
              <a:t>】创建椭圆和圆形的例子。</a:t>
            </a:r>
            <a:endParaRPr lang="zh-CN" altLang="en-US" sz="2000" smtClean="0"/>
          </a:p>
        </p:txBody>
      </p:sp>
      <p:pic>
        <p:nvPicPr>
          <p:cNvPr id="29700" name="图片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3357563"/>
            <a:ext cx="3097212" cy="208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标题 1"/>
          <p:cNvSpPr>
            <a:spLocks noGrp="1"/>
          </p:cNvSpPr>
          <p:nvPr>
            <p:ph type="title"/>
          </p:nvPr>
        </p:nvSpPr>
        <p:spPr>
          <a:xfrm>
            <a:off x="1619250" y="549275"/>
            <a:ext cx="6838950" cy="803275"/>
          </a:xfrm>
        </p:spPr>
        <p:txBody>
          <a:bodyPr/>
          <a:lstStyle/>
          <a:p>
            <a:r>
              <a:rPr lang="en-US" altLang="zh-CN" smtClean="0"/>
              <a:t>7</a:t>
            </a:r>
            <a:r>
              <a:rPr lang="zh-CN" altLang="zh-CN" smtClean="0"/>
              <a:t>．绘制文字</a:t>
            </a:r>
            <a:endParaRPr lang="zh-CN" altLang="zh-CN" smtClean="0"/>
          </a:p>
        </p:txBody>
      </p:sp>
      <p:sp>
        <p:nvSpPr>
          <p:cNvPr id="30723" name="内容占位符 2"/>
          <p:cNvSpPr>
            <a:spLocks noGrp="1"/>
          </p:cNvSpPr>
          <p:nvPr>
            <p:ph idx="1"/>
          </p:nvPr>
        </p:nvSpPr>
        <p:spPr>
          <a:xfrm>
            <a:off x="395288" y="1482725"/>
            <a:ext cx="8062912" cy="4467225"/>
          </a:xfrm>
        </p:spPr>
        <p:txBody>
          <a:bodyPr/>
          <a:lstStyle/>
          <a:p>
            <a:r>
              <a:rPr lang="zh-CN" altLang="zh-CN" sz="2000" smtClean="0"/>
              <a:t>使用</a:t>
            </a:r>
            <a:r>
              <a:rPr lang="en-US" altLang="zh-CN" sz="2000" smtClean="0"/>
              <a:t>create_text()</a:t>
            </a:r>
            <a:r>
              <a:rPr lang="zh-CN" altLang="zh-CN" sz="2000" smtClean="0"/>
              <a:t>方法可以创建一个文字对象，具体语法如下：</a:t>
            </a:r>
            <a:endParaRPr lang="zh-CN" altLang="zh-CN" sz="2000" smtClean="0"/>
          </a:p>
          <a:p>
            <a:r>
              <a:rPr lang="zh-CN" altLang="zh-CN" sz="2000" smtClean="0"/>
              <a:t>文字对象</a:t>
            </a:r>
            <a:r>
              <a:rPr lang="en-US" altLang="zh-CN" sz="2000" smtClean="0"/>
              <a:t> = Canvas</a:t>
            </a:r>
            <a:r>
              <a:rPr lang="zh-CN" altLang="zh-CN" sz="2000" smtClean="0"/>
              <a:t>对象</a:t>
            </a:r>
            <a:r>
              <a:rPr lang="en-US" altLang="zh-CN" sz="2000" smtClean="0"/>
              <a:t>.create_text((</a:t>
            </a:r>
            <a:r>
              <a:rPr lang="zh-CN" altLang="zh-CN" sz="2000" smtClean="0"/>
              <a:t>文本左上角的</a:t>
            </a:r>
            <a:r>
              <a:rPr lang="en-US" altLang="zh-CN" sz="2000" smtClean="0"/>
              <a:t>x</a:t>
            </a:r>
            <a:r>
              <a:rPr lang="zh-CN" altLang="zh-CN" sz="2000" smtClean="0"/>
              <a:t>坐标</a:t>
            </a:r>
            <a:r>
              <a:rPr lang="en-US" altLang="zh-CN" sz="2000" smtClean="0"/>
              <a:t>,</a:t>
            </a:r>
            <a:r>
              <a:rPr lang="zh-CN" altLang="zh-CN" sz="2000" smtClean="0"/>
              <a:t>文本左上角的</a:t>
            </a:r>
            <a:r>
              <a:rPr lang="en-US" altLang="zh-CN" sz="2000" smtClean="0"/>
              <a:t>y</a:t>
            </a:r>
            <a:r>
              <a:rPr lang="zh-CN" altLang="zh-CN" sz="2000" smtClean="0"/>
              <a:t>坐标</a:t>
            </a:r>
            <a:r>
              <a:rPr lang="en-US" altLang="zh-CN" sz="2000" smtClean="0"/>
              <a:t>), </a:t>
            </a:r>
            <a:r>
              <a:rPr lang="zh-CN" altLang="zh-CN" sz="2000" smtClean="0"/>
              <a:t>选项</a:t>
            </a:r>
            <a:r>
              <a:rPr lang="en-US" altLang="zh-CN" sz="2000" smtClean="0"/>
              <a:t>, ...)</a:t>
            </a:r>
            <a:endParaRPr lang="zh-CN" altLang="zh-CN" sz="2000" smtClean="0"/>
          </a:p>
        </p:txBody>
      </p:sp>
      <p:pic>
        <p:nvPicPr>
          <p:cNvPr id="30724" name="图片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3284538"/>
            <a:ext cx="3816350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12.1.1  </a:t>
            </a:r>
            <a:r>
              <a:rPr lang="zh-CN" altLang="en-US" smtClean="0"/>
              <a:t>创建</a:t>
            </a:r>
            <a:r>
              <a:rPr lang="en-US" altLang="zh-CN" smtClean="0"/>
              <a:t>Windows</a:t>
            </a:r>
            <a:r>
              <a:rPr lang="zh-CN" altLang="en-US" smtClean="0"/>
              <a:t>窗口</a:t>
            </a:r>
            <a:endParaRPr lang="zh-CN" altLang="en-US" smtClean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395288" y="1557338"/>
            <a:ext cx="8353425" cy="4467225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zh-CN" altLang="zh-CN" dirty="0" smtClean="0"/>
              <a:t>【例</a:t>
            </a:r>
            <a:r>
              <a:rPr lang="en-US" altLang="zh-CN" dirty="0" smtClean="0"/>
              <a:t>7-1</a:t>
            </a:r>
            <a:r>
              <a:rPr lang="zh-CN" altLang="zh-CN" dirty="0" smtClean="0"/>
              <a:t>】</a:t>
            </a:r>
            <a:r>
              <a:rPr lang="en-US" altLang="zh-CN" dirty="0" err="1" smtClean="0"/>
              <a:t>Tkinter</a:t>
            </a:r>
            <a:r>
              <a:rPr lang="zh-CN" altLang="zh-CN" dirty="0" smtClean="0"/>
              <a:t>创建一个</a:t>
            </a:r>
            <a:r>
              <a:rPr lang="en-US" altLang="zh-CN" dirty="0" smtClean="0"/>
              <a:t>Windows</a:t>
            </a:r>
            <a:r>
              <a:rPr lang="zh-CN" altLang="zh-CN" dirty="0" smtClean="0"/>
              <a:t>窗口的</a:t>
            </a:r>
            <a:r>
              <a:rPr lang="en-US" altLang="zh-CN" dirty="0" smtClean="0"/>
              <a:t>GUI</a:t>
            </a:r>
            <a:r>
              <a:rPr lang="zh-CN" altLang="zh-CN" dirty="0" smtClean="0"/>
              <a:t>程序。</a:t>
            </a:r>
            <a:endParaRPr lang="zh-CN" altLang="zh-CN" dirty="0" smtClean="0"/>
          </a:p>
          <a:p>
            <a:pPr marL="0" indent="0">
              <a:buFontTx/>
              <a:buNone/>
            </a:pPr>
            <a:r>
              <a:rPr lang="en-US" altLang="zh-CN" dirty="0" smtClean="0"/>
              <a:t>import </a:t>
            </a:r>
            <a:r>
              <a:rPr lang="en-US" altLang="zh-CN" dirty="0" err="1" smtClean="0"/>
              <a:t>tkinter</a:t>
            </a:r>
            <a:r>
              <a:rPr lang="en-US" altLang="zh-CN" dirty="0" smtClean="0"/>
              <a:t>			#</a:t>
            </a:r>
            <a:r>
              <a:rPr lang="zh-CN" altLang="zh-CN" dirty="0" smtClean="0"/>
              <a:t>导入</a:t>
            </a:r>
            <a:r>
              <a:rPr lang="en-US" altLang="zh-CN" dirty="0" err="1" smtClean="0"/>
              <a:t>Tkinter</a:t>
            </a:r>
            <a:r>
              <a:rPr lang="zh-CN" altLang="zh-CN" dirty="0" smtClean="0"/>
              <a:t>模块</a:t>
            </a:r>
            <a:endParaRPr lang="zh-CN" altLang="zh-CN" dirty="0" smtClean="0"/>
          </a:p>
          <a:p>
            <a:pPr marL="0" indent="0">
              <a:buFontTx/>
              <a:buNone/>
            </a:pPr>
            <a:r>
              <a:rPr lang="en-US" altLang="zh-CN" dirty="0" smtClean="0"/>
              <a:t>win = </a:t>
            </a:r>
            <a:r>
              <a:rPr lang="en-US" altLang="zh-CN" dirty="0" err="1" smtClean="0"/>
              <a:t>tkinter.Tk</a:t>
            </a:r>
            <a:r>
              <a:rPr lang="en-US" altLang="zh-CN" dirty="0" smtClean="0"/>
              <a:t>()			#</a:t>
            </a:r>
            <a:r>
              <a:rPr lang="zh-CN" altLang="zh-CN" dirty="0" smtClean="0"/>
              <a:t>创建</a:t>
            </a:r>
            <a:r>
              <a:rPr lang="en-US" altLang="zh-CN" dirty="0" smtClean="0"/>
              <a:t>Windows</a:t>
            </a:r>
            <a:r>
              <a:rPr lang="zh-CN" altLang="zh-CN" dirty="0" smtClean="0"/>
              <a:t>窗口对象</a:t>
            </a:r>
            <a:endParaRPr lang="zh-CN" altLang="zh-CN" dirty="0" smtClean="0"/>
          </a:p>
          <a:p>
            <a:pPr marL="0" indent="0">
              <a:buFontTx/>
              <a:buNone/>
            </a:pPr>
            <a:r>
              <a:rPr lang="en-US" altLang="zh-CN" dirty="0" err="1" smtClean="0"/>
              <a:t>win.title</a:t>
            </a:r>
            <a:r>
              <a:rPr lang="en-US" altLang="zh-CN" dirty="0" smtClean="0"/>
              <a:t>('</a:t>
            </a:r>
            <a:r>
              <a:rPr lang="zh-CN" altLang="zh-CN" dirty="0" smtClean="0"/>
              <a:t>我的第一个</a:t>
            </a:r>
            <a:r>
              <a:rPr lang="en-US" altLang="zh-CN" dirty="0" smtClean="0"/>
              <a:t>GUI</a:t>
            </a:r>
            <a:r>
              <a:rPr lang="zh-CN" altLang="zh-CN" dirty="0" smtClean="0"/>
              <a:t>程序</a:t>
            </a:r>
            <a:r>
              <a:rPr lang="en-US" altLang="zh-CN" dirty="0" smtClean="0"/>
              <a:t>')	#</a:t>
            </a:r>
            <a:r>
              <a:rPr lang="zh-CN" altLang="zh-CN" dirty="0" smtClean="0"/>
              <a:t>设置窗口标题</a:t>
            </a:r>
            <a:endParaRPr lang="zh-CN" altLang="zh-CN" dirty="0" smtClean="0"/>
          </a:p>
          <a:p>
            <a:pPr marL="0" indent="0">
              <a:buFontTx/>
              <a:buNone/>
            </a:pPr>
            <a:r>
              <a:rPr lang="en-US" altLang="zh-CN" dirty="0" err="1" smtClean="0"/>
              <a:t>win.mainloop</a:t>
            </a:r>
            <a:r>
              <a:rPr lang="en-US" altLang="zh-CN" dirty="0" smtClean="0"/>
              <a:t>()	#</a:t>
            </a:r>
            <a:r>
              <a:rPr lang="zh-CN" altLang="zh-CN" dirty="0" smtClean="0"/>
              <a:t>进入消息循环，也就是显示窗口</a:t>
            </a:r>
            <a:endParaRPr lang="zh-CN" altLang="zh-CN" dirty="0" smtClean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标题 1"/>
          <p:cNvSpPr>
            <a:spLocks noGrp="1"/>
          </p:cNvSpPr>
          <p:nvPr>
            <p:ph type="title"/>
          </p:nvPr>
        </p:nvSpPr>
        <p:spPr>
          <a:xfrm>
            <a:off x="1619250" y="549275"/>
            <a:ext cx="6838950" cy="803275"/>
          </a:xfrm>
        </p:spPr>
        <p:txBody>
          <a:bodyPr/>
          <a:lstStyle/>
          <a:p>
            <a:r>
              <a:rPr lang="en-US" altLang="zh-CN" smtClean="0"/>
              <a:t>8</a:t>
            </a:r>
            <a:r>
              <a:rPr lang="zh-CN" altLang="zh-CN" smtClean="0"/>
              <a:t>．绘制位图和图像</a:t>
            </a:r>
            <a:endParaRPr lang="zh-CN" altLang="zh-CN" smtClean="0"/>
          </a:p>
        </p:txBody>
      </p:sp>
      <p:sp>
        <p:nvSpPr>
          <p:cNvPr id="26627" name="内容占位符 2"/>
          <p:cNvSpPr>
            <a:spLocks noGrp="1"/>
          </p:cNvSpPr>
          <p:nvPr>
            <p:ph idx="1"/>
          </p:nvPr>
        </p:nvSpPr>
        <p:spPr>
          <a:xfrm>
            <a:off x="395288" y="1482725"/>
            <a:ext cx="8424862" cy="4467225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zh-CN" altLang="zh-CN" sz="2000" dirty="0"/>
              <a:t>（</a:t>
            </a:r>
            <a:r>
              <a:rPr lang="en-US" altLang="zh-CN" sz="2000" dirty="0"/>
              <a:t>1</a:t>
            </a:r>
            <a:r>
              <a:rPr lang="zh-CN" altLang="zh-CN" sz="2000" dirty="0"/>
              <a:t>）绘制位图</a:t>
            </a:r>
            <a:endParaRPr lang="zh-CN" altLang="zh-CN" sz="2000" dirty="0"/>
          </a:p>
          <a:p>
            <a:pPr>
              <a:defRPr/>
            </a:pPr>
            <a:r>
              <a:rPr lang="zh-CN" altLang="zh-CN" sz="2000" dirty="0"/>
              <a:t>使用</a:t>
            </a:r>
            <a:r>
              <a:rPr lang="en-US" altLang="zh-CN" sz="2000" dirty="0" err="1"/>
              <a:t>create_bitmap</a:t>
            </a:r>
            <a:r>
              <a:rPr lang="en-US" altLang="zh-CN" sz="2000" dirty="0"/>
              <a:t>()</a:t>
            </a:r>
            <a:r>
              <a:rPr lang="zh-CN" altLang="zh-CN" sz="2000" dirty="0"/>
              <a:t>方法可以绘制</a:t>
            </a:r>
            <a:r>
              <a:rPr lang="en-US" altLang="zh-CN" sz="2000" dirty="0"/>
              <a:t>Python</a:t>
            </a:r>
            <a:r>
              <a:rPr lang="zh-CN" altLang="zh-CN" sz="2000" dirty="0"/>
              <a:t>内置的</a:t>
            </a:r>
            <a:r>
              <a:rPr lang="zh-CN" altLang="zh-CN" sz="2000" dirty="0" smtClean="0"/>
              <a:t>位图：</a:t>
            </a:r>
            <a:endParaRPr lang="zh-CN" altLang="zh-CN" sz="2000" dirty="0"/>
          </a:p>
          <a:p>
            <a:pPr>
              <a:defRPr/>
            </a:pPr>
            <a:r>
              <a:rPr lang="en-US" altLang="zh-CN" sz="2000" dirty="0"/>
              <a:t>Canvas</a:t>
            </a:r>
            <a:r>
              <a:rPr lang="zh-CN" altLang="zh-CN" sz="2000" dirty="0"/>
              <a:t>对象</a:t>
            </a:r>
            <a:r>
              <a:rPr lang="en-US" altLang="zh-CN" sz="2000" dirty="0"/>
              <a:t>. </a:t>
            </a:r>
            <a:r>
              <a:rPr lang="en-US" altLang="zh-CN" sz="2000" dirty="0" err="1"/>
              <a:t>create_bitmap</a:t>
            </a:r>
            <a:r>
              <a:rPr lang="en-US" altLang="zh-CN" sz="2000" dirty="0"/>
              <a:t>((x</a:t>
            </a:r>
            <a:r>
              <a:rPr lang="zh-CN" altLang="zh-CN" sz="2000" dirty="0"/>
              <a:t>坐标</a:t>
            </a:r>
            <a:r>
              <a:rPr lang="en-US" altLang="zh-CN" sz="2000" dirty="0"/>
              <a:t>,y</a:t>
            </a:r>
            <a:r>
              <a:rPr lang="zh-CN" altLang="zh-CN" sz="2000" dirty="0"/>
              <a:t>坐标</a:t>
            </a:r>
            <a:r>
              <a:rPr lang="en-US" altLang="zh-CN" sz="2000" dirty="0"/>
              <a:t>),bitmap =</a:t>
            </a:r>
            <a:r>
              <a:rPr lang="zh-CN" altLang="zh-CN" sz="2000" dirty="0"/>
              <a:t>位图字符串</a:t>
            </a:r>
            <a:r>
              <a:rPr lang="en-US" altLang="zh-CN" sz="2000" dirty="0"/>
              <a:t>, </a:t>
            </a:r>
            <a:r>
              <a:rPr lang="zh-CN" altLang="zh-CN" sz="2000" dirty="0"/>
              <a:t>选项</a:t>
            </a:r>
            <a:r>
              <a:rPr lang="en-US" altLang="zh-CN" sz="2000" dirty="0"/>
              <a:t>, ...)</a:t>
            </a:r>
            <a:endParaRPr lang="zh-CN" altLang="zh-CN" sz="2000" dirty="0"/>
          </a:p>
          <a:p>
            <a:pPr>
              <a:defRPr/>
            </a:pPr>
            <a:r>
              <a:rPr lang="zh-CN" altLang="zh-CN" sz="2000" dirty="0"/>
              <a:t>其中：</a:t>
            </a:r>
            <a:r>
              <a:rPr lang="en-US" altLang="zh-CN" sz="2000" dirty="0"/>
              <a:t>(x</a:t>
            </a:r>
            <a:r>
              <a:rPr lang="zh-CN" altLang="zh-CN" sz="2000" dirty="0"/>
              <a:t>坐标</a:t>
            </a:r>
            <a:r>
              <a:rPr lang="en-US" altLang="zh-CN" sz="2000" dirty="0"/>
              <a:t>,y</a:t>
            </a:r>
            <a:r>
              <a:rPr lang="zh-CN" altLang="zh-CN" sz="2000" dirty="0"/>
              <a:t>坐标</a:t>
            </a:r>
            <a:r>
              <a:rPr lang="en-US" altLang="zh-CN" sz="2000" dirty="0"/>
              <a:t>)</a:t>
            </a:r>
            <a:r>
              <a:rPr lang="zh-CN" altLang="zh-CN" sz="2000" dirty="0"/>
              <a:t>是位图放置的</a:t>
            </a:r>
            <a:r>
              <a:rPr lang="zh-CN" altLang="zh-CN" sz="2000" b="1" dirty="0"/>
              <a:t>中心</a:t>
            </a:r>
            <a:r>
              <a:rPr lang="zh-CN" altLang="zh-CN" sz="2000" dirty="0"/>
              <a:t>坐标；常用选项有</a:t>
            </a:r>
            <a:r>
              <a:rPr lang="en-US" altLang="zh-CN" sz="2000" dirty="0"/>
              <a:t>bitmap</a:t>
            </a:r>
            <a:r>
              <a:rPr lang="zh-CN" altLang="zh-CN" sz="2000" dirty="0"/>
              <a:t>、</a:t>
            </a:r>
            <a:r>
              <a:rPr lang="en-US" altLang="zh-CN" sz="2000" dirty="0" err="1"/>
              <a:t>activebitmap</a:t>
            </a:r>
            <a:r>
              <a:rPr lang="zh-CN" altLang="zh-CN" sz="2000" dirty="0"/>
              <a:t>和</a:t>
            </a:r>
            <a:r>
              <a:rPr lang="en-US" altLang="zh-CN" sz="2000" dirty="0" err="1"/>
              <a:t>disabledbitmap</a:t>
            </a:r>
            <a:r>
              <a:rPr lang="zh-CN" altLang="zh-CN" sz="2000" dirty="0"/>
              <a:t>，分别用于指定正常、活动、禁用状态显示的位图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pPr>
              <a:defRPr/>
            </a:pPr>
            <a:endParaRPr lang="zh-CN" altLang="zh-CN" sz="2000" dirty="0"/>
          </a:p>
          <a:p>
            <a:pPr marL="0" indent="0">
              <a:buFontTx/>
              <a:buNone/>
              <a:defRPr/>
            </a:pPr>
            <a:r>
              <a:rPr lang="zh-CN" altLang="zh-CN" sz="2000" dirty="0"/>
              <a:t>（</a:t>
            </a:r>
            <a:r>
              <a:rPr lang="en-US" altLang="zh-CN" sz="2000" dirty="0"/>
              <a:t>2</a:t>
            </a:r>
            <a:r>
              <a:rPr lang="zh-CN" altLang="zh-CN" sz="2000" dirty="0"/>
              <a:t>）绘制图像</a:t>
            </a:r>
            <a:endParaRPr lang="zh-CN" altLang="zh-CN" sz="2000" dirty="0"/>
          </a:p>
          <a:p>
            <a:pPr>
              <a:defRPr/>
            </a:pPr>
            <a:r>
              <a:rPr lang="zh-CN" altLang="zh-CN" sz="2000" dirty="0" smtClean="0"/>
              <a:t>采用</a:t>
            </a:r>
            <a:r>
              <a:rPr lang="en-US" altLang="zh-CN" sz="2000" dirty="0" err="1"/>
              <a:t>create_bitmap</a:t>
            </a:r>
            <a:r>
              <a:rPr lang="en-US" altLang="zh-CN" sz="2000" dirty="0"/>
              <a:t>()</a:t>
            </a:r>
            <a:r>
              <a:rPr lang="zh-CN" altLang="zh-CN" sz="2000" dirty="0"/>
              <a:t>方法可以绘制图形</a:t>
            </a:r>
            <a:r>
              <a:rPr lang="zh-CN" altLang="zh-CN" sz="2000" dirty="0" smtClean="0"/>
              <a:t>图像：</a:t>
            </a:r>
            <a:endParaRPr lang="zh-CN" altLang="zh-CN" sz="2000" dirty="0"/>
          </a:p>
          <a:p>
            <a:pPr>
              <a:defRPr/>
            </a:pPr>
            <a:r>
              <a:rPr lang="en-US" altLang="zh-CN" sz="2000" dirty="0"/>
              <a:t>Canvas</a:t>
            </a:r>
            <a:r>
              <a:rPr lang="zh-CN" altLang="zh-CN" sz="2000" dirty="0"/>
              <a:t>对象</a:t>
            </a:r>
            <a:r>
              <a:rPr lang="en-US" altLang="zh-CN" sz="2000" dirty="0"/>
              <a:t>. </a:t>
            </a:r>
            <a:r>
              <a:rPr lang="en-US" altLang="zh-CN" sz="2000" dirty="0" err="1"/>
              <a:t>create_image</a:t>
            </a:r>
            <a:r>
              <a:rPr lang="en-US" altLang="zh-CN" sz="2000" dirty="0"/>
              <a:t>((x</a:t>
            </a:r>
            <a:r>
              <a:rPr lang="zh-CN" altLang="zh-CN" sz="2000" dirty="0"/>
              <a:t>坐标</a:t>
            </a:r>
            <a:r>
              <a:rPr lang="en-US" altLang="zh-CN" sz="2000" dirty="0"/>
              <a:t>,y</a:t>
            </a:r>
            <a:r>
              <a:rPr lang="zh-CN" altLang="zh-CN" sz="2000" dirty="0"/>
              <a:t>坐标</a:t>
            </a:r>
            <a:r>
              <a:rPr lang="en-US" altLang="zh-CN" sz="2000" dirty="0"/>
              <a:t>), image = </a:t>
            </a:r>
            <a:r>
              <a:rPr lang="zh-CN" altLang="zh-CN" sz="2000" dirty="0"/>
              <a:t>图像文件对象</a:t>
            </a:r>
            <a:r>
              <a:rPr lang="en-US" altLang="zh-CN" sz="2000" dirty="0"/>
              <a:t>, </a:t>
            </a:r>
            <a:r>
              <a:rPr lang="zh-CN" altLang="zh-CN" sz="2000" dirty="0"/>
              <a:t>选项</a:t>
            </a:r>
            <a:r>
              <a:rPr lang="en-US" altLang="zh-CN" sz="2000" dirty="0"/>
              <a:t>, ...)</a:t>
            </a:r>
            <a:endParaRPr lang="zh-CN" altLang="zh-CN" sz="2000" dirty="0"/>
          </a:p>
        </p:txBody>
      </p:sp>
      <p:pic>
        <p:nvPicPr>
          <p:cNvPr id="31748" name="图片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5084763"/>
            <a:ext cx="321945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标题 1"/>
          <p:cNvSpPr>
            <a:spLocks noGrp="1"/>
          </p:cNvSpPr>
          <p:nvPr>
            <p:ph type="title"/>
          </p:nvPr>
        </p:nvSpPr>
        <p:spPr>
          <a:xfrm>
            <a:off x="1619250" y="549275"/>
            <a:ext cx="6838950" cy="803275"/>
          </a:xfrm>
        </p:spPr>
        <p:txBody>
          <a:bodyPr/>
          <a:lstStyle/>
          <a:p>
            <a:r>
              <a:rPr lang="en-US" altLang="zh-CN" smtClean="0"/>
              <a:t>12.4  Tkinter</a:t>
            </a:r>
            <a:r>
              <a:rPr lang="zh-CN" altLang="zh-CN" smtClean="0"/>
              <a:t>字体</a:t>
            </a:r>
            <a:endParaRPr lang="zh-CN" altLang="en-US" smtClean="0"/>
          </a:p>
        </p:txBody>
      </p:sp>
      <p:sp>
        <p:nvSpPr>
          <p:cNvPr id="3277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en-US" altLang="zh-CN" b="1" smtClean="0"/>
              <a:t>12.4.1  </a:t>
            </a:r>
            <a:r>
              <a:rPr lang="zh-CN" altLang="zh-CN" b="1" smtClean="0"/>
              <a:t>通过元组表示字体</a:t>
            </a:r>
            <a:endParaRPr lang="zh-CN" altLang="zh-CN" b="1" smtClean="0"/>
          </a:p>
          <a:p>
            <a:pPr marL="0" indent="0">
              <a:buFontTx/>
              <a:buNone/>
            </a:pPr>
            <a:r>
              <a:rPr lang="zh-CN" altLang="zh-CN" smtClean="0"/>
              <a:t>通过</a:t>
            </a:r>
            <a:r>
              <a:rPr lang="en-US" altLang="zh-CN" smtClean="0"/>
              <a:t>3</a:t>
            </a:r>
            <a:r>
              <a:rPr lang="zh-CN" altLang="zh-CN" smtClean="0"/>
              <a:t>个元素的元组，可以表示字体：</a:t>
            </a:r>
            <a:endParaRPr lang="zh-CN" altLang="zh-CN" smtClean="0"/>
          </a:p>
          <a:p>
            <a:pPr marL="0" indent="0">
              <a:buFontTx/>
              <a:buNone/>
            </a:pPr>
            <a:r>
              <a:rPr lang="zh-CN" altLang="zh-CN" smtClean="0"/>
              <a:t>（</a:t>
            </a:r>
            <a:r>
              <a:rPr lang="en-US" altLang="zh-CN" smtClean="0"/>
              <a:t>font family,size,modifiers)</a:t>
            </a:r>
            <a:endParaRPr lang="zh-CN" altLang="zh-CN" smtClean="0"/>
          </a:p>
          <a:p>
            <a:pPr marL="0" indent="0">
              <a:buFontTx/>
              <a:buNone/>
            </a:pPr>
            <a:r>
              <a:rPr lang="zh-CN" altLang="zh-CN" smtClean="0"/>
              <a:t>作为一个元组</a:t>
            </a:r>
            <a:r>
              <a:rPr lang="en-US" altLang="zh-CN" smtClean="0"/>
              <a:t>tuple</a:t>
            </a:r>
            <a:r>
              <a:rPr lang="zh-CN" altLang="zh-CN" smtClean="0"/>
              <a:t>的第一个元素</a:t>
            </a:r>
            <a:r>
              <a:rPr lang="en-US" altLang="zh-CN" smtClean="0"/>
              <a:t>font family</a:t>
            </a:r>
            <a:r>
              <a:rPr lang="zh-CN" altLang="zh-CN" smtClean="0"/>
              <a:t>是字体名，</a:t>
            </a:r>
            <a:r>
              <a:rPr lang="en-US" altLang="zh-CN" smtClean="0"/>
              <a:t>size</a:t>
            </a:r>
            <a:r>
              <a:rPr lang="zh-CN" altLang="zh-CN" smtClean="0"/>
              <a:t>为字体大小单位为</a:t>
            </a:r>
            <a:r>
              <a:rPr lang="en-US" altLang="zh-CN" smtClean="0"/>
              <a:t>point</a:t>
            </a:r>
            <a:r>
              <a:rPr lang="zh-CN" altLang="zh-CN" smtClean="0"/>
              <a:t>；</a:t>
            </a:r>
            <a:r>
              <a:rPr lang="en-US" altLang="zh-CN" smtClean="0"/>
              <a:t>modifiers</a:t>
            </a:r>
            <a:r>
              <a:rPr lang="zh-CN" altLang="zh-CN" smtClean="0"/>
              <a:t>为包含粗体、斜体、下划线的样式修饰符。</a:t>
            </a:r>
            <a:endParaRPr lang="zh-CN" altLang="zh-CN" smtClean="0"/>
          </a:p>
          <a:p>
            <a:pPr marL="0" indent="0">
              <a:buFontTx/>
              <a:buNone/>
            </a:pPr>
            <a:endParaRPr lang="zh-CN" altLang="en-US" smtClean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12.4  Tkinter</a:t>
            </a:r>
            <a:r>
              <a:rPr lang="zh-CN" altLang="zh-CN" smtClean="0"/>
              <a:t>字体</a:t>
            </a:r>
            <a:endParaRPr lang="zh-CN" altLang="en-US" smtClean="0"/>
          </a:p>
        </p:txBody>
      </p:sp>
      <p:sp>
        <p:nvSpPr>
          <p:cNvPr id="3379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en-US" altLang="zh-CN" b="1" smtClean="0"/>
              <a:t>12.4.2  </a:t>
            </a:r>
            <a:r>
              <a:rPr lang="zh-CN" altLang="zh-CN" b="1" smtClean="0"/>
              <a:t>通过</a:t>
            </a:r>
            <a:r>
              <a:rPr lang="en-US" altLang="zh-CN" b="1" smtClean="0"/>
              <a:t>Font</a:t>
            </a:r>
            <a:r>
              <a:rPr lang="zh-CN" altLang="zh-CN" b="1" smtClean="0"/>
              <a:t>对象表示字体</a:t>
            </a:r>
            <a:endParaRPr lang="zh-CN" altLang="zh-CN" b="1" smtClean="0"/>
          </a:p>
          <a:p>
            <a:pPr marL="0" indent="0">
              <a:buFontTx/>
              <a:buNone/>
            </a:pPr>
            <a:r>
              <a:rPr lang="zh-CN" altLang="zh-CN" smtClean="0"/>
              <a:t>使用</a:t>
            </a:r>
            <a:r>
              <a:rPr lang="en-US" altLang="zh-CN" smtClean="0"/>
              <a:t>tkFont.Font</a:t>
            </a:r>
            <a:r>
              <a:rPr lang="zh-CN" altLang="zh-CN" smtClean="0"/>
              <a:t>来创建字体。格式如下：</a:t>
            </a:r>
            <a:endParaRPr lang="zh-CN" altLang="zh-CN" smtClean="0"/>
          </a:p>
          <a:p>
            <a:pPr marL="0" indent="0">
              <a:buFontTx/>
              <a:buNone/>
            </a:pPr>
            <a:r>
              <a:rPr lang="en-US" altLang="zh-CN" smtClean="0"/>
              <a:t>ft = tkFont.Font(family = '</a:t>
            </a:r>
            <a:r>
              <a:rPr lang="zh-CN" altLang="zh-CN" smtClean="0"/>
              <a:t>字体名</a:t>
            </a:r>
            <a:r>
              <a:rPr lang="en-US" altLang="zh-CN" smtClean="0"/>
              <a:t>',size ,weight ,slant, underline, overstrike)</a:t>
            </a:r>
            <a:endParaRPr lang="zh-CN" altLang="zh-CN" smtClean="0"/>
          </a:p>
          <a:p>
            <a:pPr marL="0" indent="0">
              <a:buFontTx/>
              <a:buNone/>
            </a:pPr>
            <a:r>
              <a:rPr lang="zh-CN" altLang="zh-CN" smtClean="0"/>
              <a:t>其中：</a:t>
            </a:r>
            <a:r>
              <a:rPr lang="en-US" altLang="zh-CN" smtClean="0"/>
              <a:t>size</a:t>
            </a:r>
            <a:r>
              <a:rPr lang="zh-CN" altLang="zh-CN" smtClean="0"/>
              <a:t>为字体大小；</a:t>
            </a:r>
            <a:r>
              <a:rPr lang="en-US" altLang="zh-CN" smtClean="0"/>
              <a:t>weight='bold'</a:t>
            </a:r>
            <a:r>
              <a:rPr lang="zh-CN" altLang="zh-CN" smtClean="0"/>
              <a:t>或</a:t>
            </a:r>
            <a:r>
              <a:rPr lang="en-US" altLang="zh-CN" smtClean="0"/>
              <a:t>'normal'</a:t>
            </a:r>
            <a:r>
              <a:rPr lang="zh-CN" altLang="zh-CN" smtClean="0"/>
              <a:t>，</a:t>
            </a:r>
            <a:r>
              <a:rPr lang="en-US" altLang="zh-CN" smtClean="0"/>
              <a:t>'bold'</a:t>
            </a:r>
            <a:r>
              <a:rPr lang="zh-CN" altLang="zh-CN" smtClean="0"/>
              <a:t>为粗体；</a:t>
            </a:r>
            <a:r>
              <a:rPr lang="en-US" altLang="zh-CN" smtClean="0"/>
              <a:t>slant='italic'</a:t>
            </a:r>
            <a:r>
              <a:rPr lang="zh-CN" altLang="zh-CN" smtClean="0"/>
              <a:t>或</a:t>
            </a:r>
            <a:r>
              <a:rPr lang="en-US" altLang="zh-CN" smtClean="0"/>
              <a:t>'normal'</a:t>
            </a:r>
            <a:r>
              <a:rPr lang="zh-CN" altLang="zh-CN" smtClean="0"/>
              <a:t>，</a:t>
            </a:r>
            <a:r>
              <a:rPr lang="en-US" altLang="zh-CN" smtClean="0"/>
              <a:t>'italic'</a:t>
            </a:r>
            <a:r>
              <a:rPr lang="zh-CN" altLang="zh-CN" smtClean="0"/>
              <a:t>为斜体；</a:t>
            </a:r>
            <a:r>
              <a:rPr lang="en-US" altLang="zh-CN" smtClean="0"/>
              <a:t>underline=1</a:t>
            </a:r>
            <a:r>
              <a:rPr lang="zh-CN" altLang="zh-CN" smtClean="0"/>
              <a:t>或</a:t>
            </a:r>
            <a:r>
              <a:rPr lang="en-US" altLang="zh-CN" smtClean="0"/>
              <a:t>0</a:t>
            </a:r>
            <a:r>
              <a:rPr lang="zh-CN" altLang="zh-CN" smtClean="0"/>
              <a:t>，</a:t>
            </a:r>
            <a:r>
              <a:rPr lang="en-US" altLang="zh-CN" smtClean="0"/>
              <a:t>1</a:t>
            </a:r>
            <a:r>
              <a:rPr lang="zh-CN" altLang="zh-CN" smtClean="0"/>
              <a:t>为下划线；</a:t>
            </a:r>
            <a:r>
              <a:rPr lang="en-US" altLang="zh-CN" smtClean="0"/>
              <a:t>overstrike=1</a:t>
            </a:r>
            <a:r>
              <a:rPr lang="zh-CN" altLang="zh-CN" smtClean="0"/>
              <a:t>或</a:t>
            </a:r>
            <a:r>
              <a:rPr lang="en-US" altLang="zh-CN" smtClean="0"/>
              <a:t>0</a:t>
            </a:r>
            <a:r>
              <a:rPr lang="zh-CN" altLang="zh-CN" smtClean="0"/>
              <a:t>，</a:t>
            </a:r>
            <a:r>
              <a:rPr lang="en-US" altLang="zh-CN" smtClean="0"/>
              <a:t>1</a:t>
            </a:r>
            <a:r>
              <a:rPr lang="zh-CN" altLang="zh-CN" smtClean="0"/>
              <a:t>为删除线。</a:t>
            </a:r>
            <a:endParaRPr lang="zh-CN" altLang="zh-CN" smtClean="0"/>
          </a:p>
          <a:p>
            <a:pPr marL="0" indent="0">
              <a:buFontTx/>
              <a:buNone/>
            </a:pPr>
            <a:r>
              <a:rPr lang="en-US" altLang="zh-CN" smtClean="0"/>
              <a:t>ft = Font(family="Helvetica",size=36,weight="bold")</a:t>
            </a:r>
            <a:endParaRPr lang="zh-CN" altLang="zh-CN" smtClean="0"/>
          </a:p>
          <a:p>
            <a:pPr marL="0" indent="0">
              <a:buFontTx/>
              <a:buNone/>
            </a:pPr>
            <a:endParaRPr lang="zh-CN" altLang="en-US" smtClean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481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mtClean="0"/>
              <a:t>【例】绘制图像示例，运行效果如图</a:t>
            </a:r>
            <a:r>
              <a:rPr lang="en-US" altLang="zh-CN" smtClean="0"/>
              <a:t>7-31</a:t>
            </a:r>
            <a:r>
              <a:rPr lang="zh-CN" altLang="zh-CN" smtClean="0"/>
              <a:t>所示。</a:t>
            </a:r>
            <a:endParaRPr lang="zh-CN" altLang="zh-CN" smtClean="0"/>
          </a:p>
          <a:p>
            <a:endParaRPr lang="zh-CN" altLang="en-US" smtClean="0"/>
          </a:p>
        </p:txBody>
      </p:sp>
      <p:pic>
        <p:nvPicPr>
          <p:cNvPr id="34820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2492375"/>
            <a:ext cx="4811713" cy="310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smtClean="0"/>
              <a:t>12.5  Python</a:t>
            </a:r>
            <a:r>
              <a:rPr lang="zh-CN" altLang="zh-CN" b="1" smtClean="0"/>
              <a:t>事件处理</a:t>
            </a:r>
            <a:endParaRPr lang="zh-CN" altLang="en-US" smtClean="0"/>
          </a:p>
        </p:txBody>
      </p:sp>
      <p:sp>
        <p:nvSpPr>
          <p:cNvPr id="3584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mtClean="0"/>
              <a:t>所谓事件（</a:t>
            </a:r>
            <a:r>
              <a:rPr lang="en-US" altLang="zh-CN" smtClean="0"/>
              <a:t>event</a:t>
            </a:r>
            <a:r>
              <a:rPr lang="zh-CN" altLang="zh-CN" smtClean="0"/>
              <a:t>）就是程序上发生的事。例如用户敲击键盘上某一个键或是单击、移动鼠标。而对于这些事件，程序需要做出反应。</a:t>
            </a:r>
            <a:r>
              <a:rPr lang="en-US" altLang="zh-CN" smtClean="0"/>
              <a:t>Tkinter</a:t>
            </a:r>
            <a:r>
              <a:rPr lang="zh-CN" altLang="zh-CN" smtClean="0"/>
              <a:t>提供的组件通常都有自己可以识别的事件。例如当按钮被单击时执行特定操作或是当一个输入栏成为焦点，而您又敲击了键盘上的某些按键，您所输入的内容就会显示在输入栏内。</a:t>
            </a:r>
            <a:endParaRPr lang="zh-CN" altLang="zh-CN" smtClean="0"/>
          </a:p>
          <a:p>
            <a:r>
              <a:rPr lang="zh-CN" altLang="zh-CN" smtClean="0"/>
              <a:t>程序可以使用事件处理函数来指定当触发某个事件时所做的反应（操作）。</a:t>
            </a:r>
            <a:endParaRPr lang="zh-CN" altLang="zh-CN" smtClean="0"/>
          </a:p>
          <a:p>
            <a:endParaRPr lang="zh-CN" altLang="en-US" smtClean="0"/>
          </a:p>
        </p:txBody>
      </p:sp>
    </p:spTree>
  </p:cSld>
  <p:clrMapOvr>
    <a:masterClrMapping/>
  </p:clrMapOvr>
  <p:transition advClick="0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smtClean="0"/>
              <a:t>12.5.1  </a:t>
            </a:r>
            <a:r>
              <a:rPr lang="zh-CN" altLang="zh-CN" b="1" smtClean="0"/>
              <a:t>事件类型</a:t>
            </a:r>
            <a:endParaRPr lang="zh-CN" altLang="en-US" smtClean="0"/>
          </a:p>
        </p:txBody>
      </p:sp>
      <p:sp>
        <p:nvSpPr>
          <p:cNvPr id="3686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zh-CN" altLang="zh-CN" smtClean="0"/>
              <a:t>事件类型的通用格式：</a:t>
            </a:r>
            <a:endParaRPr lang="zh-CN" altLang="zh-CN" smtClean="0"/>
          </a:p>
          <a:p>
            <a:pPr marL="0" indent="0">
              <a:buFontTx/>
              <a:buNone/>
            </a:pPr>
            <a:r>
              <a:rPr lang="en-US" altLang="zh-CN" smtClean="0"/>
              <a:t>&lt;[modifier-]…type[-detail]&gt;</a:t>
            </a:r>
            <a:endParaRPr lang="zh-CN" altLang="zh-CN" smtClean="0"/>
          </a:p>
          <a:p>
            <a:pPr marL="0" indent="0">
              <a:buFontTx/>
              <a:buNone/>
            </a:pPr>
            <a:r>
              <a:rPr lang="zh-CN" altLang="zh-CN" smtClean="0"/>
              <a:t>事件类型必须放置于尖括号</a:t>
            </a:r>
            <a:r>
              <a:rPr lang="en-US" altLang="zh-CN" smtClean="0"/>
              <a:t>&lt;&gt;</a:t>
            </a:r>
            <a:r>
              <a:rPr lang="zh-CN" altLang="zh-CN" smtClean="0"/>
              <a:t>内。</a:t>
            </a:r>
            <a:r>
              <a:rPr lang="en-US" altLang="zh-CN" smtClean="0"/>
              <a:t>type</a:t>
            </a:r>
            <a:r>
              <a:rPr lang="zh-CN" altLang="zh-CN" smtClean="0"/>
              <a:t>描述了类型，例如键盘按键、鼠标单击。</a:t>
            </a:r>
            <a:endParaRPr lang="zh-CN" altLang="zh-CN" smtClean="0"/>
          </a:p>
          <a:p>
            <a:pPr marL="0" indent="0">
              <a:buFontTx/>
              <a:buNone/>
            </a:pPr>
            <a:r>
              <a:rPr lang="en-US" altLang="zh-CN" smtClean="0"/>
              <a:t>modifier</a:t>
            </a:r>
            <a:r>
              <a:rPr lang="zh-CN" altLang="zh-CN" smtClean="0"/>
              <a:t>用于组合键定义，例如</a:t>
            </a:r>
            <a:r>
              <a:rPr lang="en-US" altLang="zh-CN" smtClean="0"/>
              <a:t>Control</a:t>
            </a:r>
            <a:r>
              <a:rPr lang="zh-CN" altLang="zh-CN" smtClean="0"/>
              <a:t>、</a:t>
            </a:r>
            <a:r>
              <a:rPr lang="en-US" altLang="zh-CN" smtClean="0"/>
              <a:t>Alt</a:t>
            </a:r>
            <a:r>
              <a:rPr lang="zh-CN" altLang="zh-CN" smtClean="0"/>
              <a:t>。</a:t>
            </a:r>
            <a:r>
              <a:rPr lang="en-US" altLang="zh-CN" smtClean="0"/>
              <a:t>detail</a:t>
            </a:r>
            <a:r>
              <a:rPr lang="zh-CN" altLang="zh-CN" smtClean="0"/>
              <a:t>用于明确定义是哪一个键或按钮的事件，例如</a:t>
            </a:r>
            <a:r>
              <a:rPr lang="en-US" altLang="zh-CN" smtClean="0"/>
              <a:t>1</a:t>
            </a:r>
            <a:r>
              <a:rPr lang="zh-CN" altLang="zh-CN" smtClean="0"/>
              <a:t>表示鼠标左键、</a:t>
            </a:r>
            <a:r>
              <a:rPr lang="en-US" altLang="zh-CN" smtClean="0"/>
              <a:t>2</a:t>
            </a:r>
            <a:r>
              <a:rPr lang="zh-CN" altLang="zh-CN" smtClean="0"/>
              <a:t>表示鼠标中键、</a:t>
            </a:r>
            <a:r>
              <a:rPr lang="en-US" altLang="zh-CN" smtClean="0"/>
              <a:t>3</a:t>
            </a:r>
            <a:r>
              <a:rPr lang="zh-CN" altLang="zh-CN" smtClean="0"/>
              <a:t>表示鼠标右键。</a:t>
            </a:r>
            <a:endParaRPr lang="zh-CN" altLang="zh-CN" smtClean="0"/>
          </a:p>
          <a:p>
            <a:pPr marL="0" indent="0">
              <a:buFontTx/>
              <a:buNone/>
            </a:pPr>
            <a:r>
              <a:rPr lang="zh-CN" altLang="zh-CN" smtClean="0"/>
              <a:t>举例：</a:t>
            </a:r>
            <a:endParaRPr lang="zh-CN" altLang="zh-CN" smtClean="0"/>
          </a:p>
          <a:p>
            <a:pPr marL="0" indent="0">
              <a:buFontTx/>
              <a:buNone/>
            </a:pPr>
            <a:r>
              <a:rPr lang="en-US" altLang="zh-CN" sz="2000" smtClean="0">
                <a:solidFill>
                  <a:srgbClr val="FF0000"/>
                </a:solidFill>
              </a:rPr>
              <a:t>&lt;Button-1&gt;       </a:t>
            </a:r>
            <a:r>
              <a:rPr lang="zh-CN" altLang="zh-CN" sz="2000" smtClean="0">
                <a:solidFill>
                  <a:srgbClr val="FF0000"/>
                </a:solidFill>
              </a:rPr>
              <a:t>按下鼠标左键。</a:t>
            </a:r>
            <a:endParaRPr lang="zh-CN" altLang="zh-CN" sz="2000" smtClean="0">
              <a:solidFill>
                <a:srgbClr val="FF0000"/>
              </a:solidFill>
            </a:endParaRPr>
          </a:p>
          <a:p>
            <a:pPr marL="0" indent="0">
              <a:buFontTx/>
              <a:buNone/>
            </a:pPr>
            <a:r>
              <a:rPr lang="en-US" altLang="zh-CN" sz="2000" smtClean="0">
                <a:solidFill>
                  <a:srgbClr val="FF0000"/>
                </a:solidFill>
              </a:rPr>
              <a:t>&lt;KeyPress-A&gt;     </a:t>
            </a:r>
            <a:r>
              <a:rPr lang="zh-CN" altLang="zh-CN" sz="2000" smtClean="0">
                <a:solidFill>
                  <a:srgbClr val="FF0000"/>
                </a:solidFill>
              </a:rPr>
              <a:t>按下键盘上的</a:t>
            </a:r>
            <a:r>
              <a:rPr lang="en-US" altLang="zh-CN" sz="2000" smtClean="0">
                <a:solidFill>
                  <a:srgbClr val="FF0000"/>
                </a:solidFill>
              </a:rPr>
              <a:t>A</a:t>
            </a:r>
            <a:r>
              <a:rPr lang="zh-CN" altLang="zh-CN" sz="2000" smtClean="0">
                <a:solidFill>
                  <a:srgbClr val="FF0000"/>
                </a:solidFill>
              </a:rPr>
              <a:t>键</a:t>
            </a:r>
            <a:endParaRPr lang="zh-CN" altLang="zh-CN" sz="2000" smtClean="0">
              <a:solidFill>
                <a:srgbClr val="FF0000"/>
              </a:solidFill>
            </a:endParaRPr>
          </a:p>
          <a:p>
            <a:pPr marL="0" indent="0">
              <a:buFontTx/>
              <a:buNone/>
            </a:pPr>
            <a:r>
              <a:rPr lang="en-US" altLang="zh-CN" sz="2000" smtClean="0">
                <a:solidFill>
                  <a:srgbClr val="FF0000"/>
                </a:solidFill>
              </a:rPr>
              <a:t>&lt;Control-Shift-KeyPress-A&gt;    </a:t>
            </a:r>
            <a:r>
              <a:rPr lang="zh-CN" altLang="zh-CN" sz="2000" smtClean="0">
                <a:solidFill>
                  <a:srgbClr val="FF0000"/>
                </a:solidFill>
              </a:rPr>
              <a:t>同时按下了</a:t>
            </a:r>
            <a:r>
              <a:rPr lang="en-US" altLang="zh-CN" sz="2000" smtClean="0">
                <a:solidFill>
                  <a:srgbClr val="FF0000"/>
                </a:solidFill>
              </a:rPr>
              <a:t>Control</a:t>
            </a:r>
            <a:r>
              <a:rPr lang="zh-CN" altLang="zh-CN" sz="2000" smtClean="0">
                <a:solidFill>
                  <a:srgbClr val="FF0000"/>
                </a:solidFill>
              </a:rPr>
              <a:t>、</a:t>
            </a:r>
            <a:r>
              <a:rPr lang="en-US" altLang="zh-CN" sz="2000" smtClean="0">
                <a:solidFill>
                  <a:srgbClr val="FF0000"/>
                </a:solidFill>
              </a:rPr>
              <a:t>Shift</a:t>
            </a:r>
            <a:r>
              <a:rPr lang="zh-CN" altLang="zh-CN" sz="2000" smtClean="0">
                <a:solidFill>
                  <a:srgbClr val="FF0000"/>
                </a:solidFill>
              </a:rPr>
              <a:t>、</a:t>
            </a:r>
            <a:r>
              <a:rPr lang="en-US" altLang="zh-CN" sz="2000" smtClean="0">
                <a:solidFill>
                  <a:srgbClr val="FF0000"/>
                </a:solidFill>
              </a:rPr>
              <a:t>A</a:t>
            </a:r>
            <a:r>
              <a:rPr lang="zh-CN" altLang="zh-CN" sz="2000" smtClean="0">
                <a:solidFill>
                  <a:srgbClr val="FF0000"/>
                </a:solidFill>
              </a:rPr>
              <a:t>三键。</a:t>
            </a:r>
            <a:endParaRPr lang="zh-CN" altLang="zh-CN" sz="2000" smtClean="0">
              <a:solidFill>
                <a:srgbClr val="FF0000"/>
              </a:solidFill>
            </a:endParaRPr>
          </a:p>
          <a:p>
            <a:pPr marL="0" indent="0">
              <a:buFontTx/>
              <a:buNone/>
            </a:pPr>
            <a:endParaRPr lang="zh-CN" altLang="en-US" smtClean="0"/>
          </a:p>
        </p:txBody>
      </p:sp>
    </p:spTree>
  </p:cSld>
  <p:clrMapOvr>
    <a:masterClrMapping/>
  </p:clrMapOvr>
  <p:transition advClick="0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12.5.2  </a:t>
            </a:r>
            <a:r>
              <a:rPr lang="zh-CN" altLang="en-US" smtClean="0"/>
              <a:t>事件绑定</a:t>
            </a:r>
            <a:endParaRPr lang="zh-CN" altLang="en-US" smtClean="0"/>
          </a:p>
        </p:txBody>
      </p:sp>
      <p:sp>
        <p:nvSpPr>
          <p:cNvPr id="37891" name="内容占位符 2"/>
          <p:cNvSpPr>
            <a:spLocks noGrp="1"/>
          </p:cNvSpPr>
          <p:nvPr>
            <p:ph idx="1"/>
          </p:nvPr>
        </p:nvSpPr>
        <p:spPr>
          <a:xfrm>
            <a:off x="395288" y="1557338"/>
            <a:ext cx="8748712" cy="4467225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zh-CN" altLang="zh-CN" sz="2000" smtClean="0"/>
              <a:t>程序建立一个处理某一事件的事件处理函数，称之为绑定。</a:t>
            </a:r>
            <a:endParaRPr lang="zh-CN" altLang="zh-CN" sz="2000" smtClean="0"/>
          </a:p>
          <a:p>
            <a:pPr marL="0" indent="0">
              <a:buFontTx/>
              <a:buNone/>
            </a:pPr>
            <a:r>
              <a:rPr lang="en-US" altLang="zh-CN" sz="2000" smtClean="0"/>
              <a:t>1</a:t>
            </a:r>
            <a:r>
              <a:rPr lang="zh-CN" altLang="en-US" sz="2000" smtClean="0"/>
              <a:t>．创建组件对象时指定</a:t>
            </a:r>
            <a:endParaRPr lang="zh-CN" altLang="en-US" sz="2000" smtClean="0"/>
          </a:p>
          <a:p>
            <a:pPr marL="0" indent="0">
              <a:buFontTx/>
              <a:buNone/>
            </a:pPr>
            <a:r>
              <a:rPr lang="zh-CN" altLang="en-US" sz="2000" smtClean="0"/>
              <a:t>创建组件对象实例时，可通过其命名参数</a:t>
            </a:r>
            <a:r>
              <a:rPr lang="en-US" altLang="zh-CN" sz="2000" smtClean="0"/>
              <a:t>command</a:t>
            </a:r>
            <a:r>
              <a:rPr lang="zh-CN" altLang="en-US" sz="2000" smtClean="0"/>
              <a:t>指定事件处理函数。例</a:t>
            </a:r>
            <a:endParaRPr lang="zh-CN" altLang="en-US" sz="2000" smtClean="0"/>
          </a:p>
          <a:p>
            <a:pPr marL="0" indent="0">
              <a:buFontTx/>
              <a:buNone/>
            </a:pPr>
            <a:r>
              <a:rPr lang="en-US" altLang="zh-CN" sz="2000" smtClean="0"/>
              <a:t>def callback():				#</a:t>
            </a:r>
            <a:r>
              <a:rPr lang="zh-CN" altLang="en-US" sz="2000" smtClean="0"/>
              <a:t>事件处理函数</a:t>
            </a:r>
            <a:endParaRPr lang="zh-CN" altLang="en-US" sz="2000" smtClean="0"/>
          </a:p>
          <a:p>
            <a:pPr marL="0" indent="0">
              <a:buFontTx/>
              <a:buNone/>
            </a:pPr>
            <a:r>
              <a:rPr lang="zh-CN" altLang="en-US" sz="2000" smtClean="0"/>
              <a:t>    </a:t>
            </a:r>
            <a:r>
              <a:rPr lang="en-US" altLang="zh-CN" sz="2000" smtClean="0"/>
              <a:t>showinfo("Python command","</a:t>
            </a:r>
            <a:r>
              <a:rPr lang="zh-CN" altLang="en-US" sz="2000" smtClean="0"/>
              <a:t>人生苦短、我用</a:t>
            </a:r>
            <a:r>
              <a:rPr lang="en-US" altLang="zh-CN" sz="2000" smtClean="0"/>
              <a:t>Python")</a:t>
            </a:r>
            <a:endParaRPr lang="en-US" altLang="zh-CN" sz="2000" smtClean="0"/>
          </a:p>
          <a:p>
            <a:pPr marL="0" indent="0">
              <a:buFontTx/>
              <a:buNone/>
            </a:pPr>
            <a:r>
              <a:rPr lang="en-US" altLang="zh-CN" sz="2000" smtClean="0"/>
              <a:t>Bu1=Button(root, text="</a:t>
            </a:r>
            <a:r>
              <a:rPr lang="zh-CN" altLang="en-US" sz="2000" smtClean="0"/>
              <a:t>设置事件调用命令</a:t>
            </a:r>
            <a:r>
              <a:rPr lang="en-US" altLang="zh-CN" sz="2000" smtClean="0"/>
              <a:t>",command=callback)</a:t>
            </a:r>
            <a:endParaRPr lang="en-US" altLang="zh-CN" sz="2000" smtClean="0"/>
          </a:p>
          <a:p>
            <a:pPr marL="0" indent="0">
              <a:buFontTx/>
              <a:buNone/>
            </a:pPr>
            <a:r>
              <a:rPr lang="en-US" altLang="zh-CN" sz="2000" smtClean="0"/>
              <a:t>Bu1.pack()</a:t>
            </a:r>
            <a:endParaRPr lang="en-US" altLang="zh-CN" sz="2000" smtClean="0"/>
          </a:p>
          <a:p>
            <a:pPr marL="0" indent="0">
              <a:buFontTx/>
              <a:buNone/>
            </a:pPr>
            <a:r>
              <a:rPr lang="en-US" altLang="zh-CN" sz="2000" smtClean="0"/>
              <a:t>2</a:t>
            </a:r>
            <a:r>
              <a:rPr lang="zh-CN" altLang="en-US" sz="2000" smtClean="0"/>
              <a:t>．实例绑定</a:t>
            </a:r>
            <a:endParaRPr lang="zh-CN" altLang="en-US" sz="2000" smtClean="0"/>
          </a:p>
          <a:p>
            <a:pPr marL="0" indent="0">
              <a:buFontTx/>
              <a:buNone/>
            </a:pPr>
            <a:r>
              <a:rPr lang="zh-CN" altLang="en-US" sz="2000" smtClean="0"/>
              <a:t>调用组件对象实例方法</a:t>
            </a:r>
            <a:r>
              <a:rPr lang="en-US" altLang="zh-CN" sz="2000" smtClean="0"/>
              <a:t>bind</a:t>
            </a:r>
            <a:r>
              <a:rPr lang="zh-CN" altLang="en-US" sz="2000" smtClean="0"/>
              <a:t>可为指定组件实例绑定事件。这是最常用事件绑定方式。</a:t>
            </a:r>
            <a:endParaRPr lang="zh-CN" altLang="en-US" sz="2000" smtClean="0"/>
          </a:p>
          <a:p>
            <a:pPr marL="0" indent="0">
              <a:buFontTx/>
              <a:buNone/>
            </a:pPr>
            <a:r>
              <a:rPr lang="zh-CN" altLang="en-US" sz="2000" smtClean="0"/>
              <a:t>组件对象实例名</a:t>
            </a:r>
            <a:r>
              <a:rPr lang="en-US" altLang="zh-CN" sz="2000" smtClean="0"/>
              <a:t>.bind("&lt;</a:t>
            </a:r>
            <a:r>
              <a:rPr lang="zh-CN" altLang="en-US" sz="2000" smtClean="0"/>
              <a:t>事件类型</a:t>
            </a:r>
            <a:r>
              <a:rPr lang="en-US" altLang="zh-CN" sz="2000" smtClean="0"/>
              <a:t>&gt;", </a:t>
            </a:r>
            <a:r>
              <a:rPr lang="zh-CN" altLang="en-US" sz="2000" smtClean="0"/>
              <a:t>事件处理函数</a:t>
            </a:r>
            <a:r>
              <a:rPr lang="en-US" altLang="zh-CN" sz="2000" smtClean="0"/>
              <a:t>)</a:t>
            </a:r>
            <a:endParaRPr lang="en-US" altLang="zh-CN" sz="2000" smtClean="0"/>
          </a:p>
          <a:p>
            <a:pPr marL="0" indent="0">
              <a:buFontTx/>
              <a:buNone/>
            </a:pPr>
            <a:r>
              <a:rPr lang="zh-CN" altLang="en-US" sz="2000" smtClean="0"/>
              <a:t>例如假设声明了一个名为</a:t>
            </a:r>
            <a:r>
              <a:rPr lang="en-US" altLang="zh-CN" sz="2000" smtClean="0"/>
              <a:t>canvas</a:t>
            </a:r>
            <a:r>
              <a:rPr lang="zh-CN" altLang="en-US" sz="2000" smtClean="0"/>
              <a:t>的</a:t>
            </a:r>
            <a:r>
              <a:rPr lang="en-US" altLang="zh-CN" sz="2000" smtClean="0"/>
              <a:t>Canvas</a:t>
            </a:r>
            <a:r>
              <a:rPr lang="zh-CN" altLang="en-US" sz="2000" smtClean="0"/>
              <a:t>组件对象，想在</a:t>
            </a:r>
            <a:r>
              <a:rPr lang="en-US" altLang="zh-CN" sz="2000" smtClean="0"/>
              <a:t>canvas</a:t>
            </a:r>
            <a:r>
              <a:rPr lang="zh-CN" altLang="en-US" sz="2000" smtClean="0"/>
              <a:t>上按下鼠标左键时画上一条线，可以这样实现：</a:t>
            </a:r>
            <a:endParaRPr lang="zh-CN" altLang="en-US" sz="2000" smtClean="0"/>
          </a:p>
          <a:p>
            <a:pPr marL="0" indent="0">
              <a:buFontTx/>
              <a:buNone/>
            </a:pPr>
            <a:r>
              <a:rPr lang="en-US" altLang="zh-CN" sz="2000" smtClean="0"/>
              <a:t>canvas.bind("&lt;Button-1&gt;", drawline)</a:t>
            </a:r>
            <a:endParaRPr lang="en-US" altLang="zh-CN" sz="2000" smtClean="0"/>
          </a:p>
          <a:p>
            <a:pPr marL="0" indent="0">
              <a:buFontTx/>
              <a:buNone/>
            </a:pPr>
            <a:endParaRPr lang="zh-CN" altLang="en-US" sz="2000" smtClean="0"/>
          </a:p>
        </p:txBody>
      </p:sp>
    </p:spTree>
  </p:cSld>
  <p:clrMapOvr>
    <a:masterClrMapping/>
  </p:clrMapOvr>
  <p:transition advClick="0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12.5.2  </a:t>
            </a:r>
            <a:r>
              <a:rPr lang="zh-CN" altLang="en-US" smtClean="0"/>
              <a:t>事件绑定</a:t>
            </a:r>
            <a:endParaRPr lang="zh-CN" altLang="en-US" smtClean="0"/>
          </a:p>
        </p:txBody>
      </p:sp>
      <p:sp>
        <p:nvSpPr>
          <p:cNvPr id="38915" name="内容占位符 2"/>
          <p:cNvSpPr>
            <a:spLocks noGrp="1"/>
          </p:cNvSpPr>
          <p:nvPr>
            <p:ph idx="1"/>
          </p:nvPr>
        </p:nvSpPr>
        <p:spPr>
          <a:xfrm>
            <a:off x="395288" y="1557338"/>
            <a:ext cx="8569325" cy="4467225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US" altLang="zh-CN" smtClean="0"/>
              <a:t>3</a:t>
            </a:r>
            <a:r>
              <a:rPr lang="zh-CN" altLang="zh-CN" smtClean="0"/>
              <a:t>．类绑定</a:t>
            </a:r>
            <a:endParaRPr lang="zh-CN" altLang="zh-CN" smtClean="0"/>
          </a:p>
          <a:p>
            <a:pPr marL="0" indent="0">
              <a:buFontTx/>
              <a:buNone/>
            </a:pPr>
            <a:r>
              <a:rPr lang="zh-CN" altLang="zh-CN" smtClean="0"/>
              <a:t>将事件与一组件类绑定。调用任意组件实例的</a:t>
            </a:r>
            <a:r>
              <a:rPr lang="en-US" altLang="zh-CN" smtClean="0"/>
              <a:t>.bind_class()</a:t>
            </a:r>
            <a:r>
              <a:rPr lang="zh-CN" altLang="zh-CN" smtClean="0"/>
              <a:t>函数为特定组件类绑定事件。</a:t>
            </a:r>
            <a:endParaRPr lang="zh-CN" altLang="zh-CN" smtClean="0"/>
          </a:p>
          <a:p>
            <a:pPr marL="0" indent="0">
              <a:buFontTx/>
              <a:buNone/>
            </a:pPr>
            <a:r>
              <a:rPr lang="zh-CN" altLang="zh-CN" smtClean="0"/>
              <a:t>组件实例名</a:t>
            </a:r>
            <a:r>
              <a:rPr lang="en-US" altLang="zh-CN" smtClean="0"/>
              <a:t>.bind_class ("</a:t>
            </a:r>
            <a:r>
              <a:rPr lang="zh-CN" altLang="zh-CN" smtClean="0"/>
              <a:t>组件类</a:t>
            </a:r>
            <a:r>
              <a:rPr lang="en-US" altLang="zh-CN" smtClean="0"/>
              <a:t>","&lt;</a:t>
            </a:r>
            <a:r>
              <a:rPr lang="zh-CN" altLang="zh-CN" smtClean="0"/>
              <a:t>事件类型</a:t>
            </a:r>
            <a:r>
              <a:rPr lang="en-US" altLang="zh-CN" smtClean="0"/>
              <a:t>&gt;", </a:t>
            </a:r>
            <a:r>
              <a:rPr lang="zh-CN" altLang="zh-CN" smtClean="0"/>
              <a:t>事件处理函数</a:t>
            </a:r>
            <a:r>
              <a:rPr lang="en-US" altLang="zh-CN" smtClean="0"/>
              <a:t>)</a:t>
            </a:r>
            <a:endParaRPr lang="zh-CN" altLang="zh-CN" smtClean="0"/>
          </a:p>
          <a:p>
            <a:pPr marL="0" indent="0">
              <a:buFontTx/>
              <a:buNone/>
            </a:pPr>
            <a:endParaRPr lang="zh-CN" altLang="en-US" smtClean="0"/>
          </a:p>
        </p:txBody>
      </p:sp>
    </p:spTree>
  </p:cSld>
  <p:clrMapOvr>
    <a:masterClrMapping/>
  </p:clrMapOvr>
  <p:transition advClick="0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12.5.2  </a:t>
            </a:r>
            <a:r>
              <a:rPr lang="zh-CN" altLang="en-US" smtClean="0"/>
              <a:t>事件绑定</a:t>
            </a:r>
            <a:endParaRPr lang="zh-CN" altLang="en-US" smtClean="0"/>
          </a:p>
        </p:txBody>
      </p:sp>
      <p:sp>
        <p:nvSpPr>
          <p:cNvPr id="3993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en-US" altLang="zh-CN" sz="2000" smtClean="0"/>
              <a:t>4</a:t>
            </a:r>
            <a:r>
              <a:rPr lang="zh-CN" altLang="zh-CN" sz="2000" smtClean="0"/>
              <a:t>．程序界面绑定</a:t>
            </a:r>
            <a:endParaRPr lang="zh-CN" altLang="zh-CN" sz="2000" smtClean="0"/>
          </a:p>
          <a:p>
            <a:pPr marL="0" indent="0">
              <a:buFontTx/>
              <a:buNone/>
            </a:pPr>
            <a:r>
              <a:rPr lang="zh-CN" altLang="zh-CN" sz="2000" smtClean="0"/>
              <a:t>当无论在哪一组件实例上触发某一事件，程序都作出相应的处理。</a:t>
            </a:r>
            <a:endParaRPr lang="zh-CN" altLang="zh-CN" sz="2000" smtClean="0"/>
          </a:p>
          <a:p>
            <a:pPr marL="0" indent="0">
              <a:buFontTx/>
              <a:buNone/>
            </a:pPr>
            <a:r>
              <a:rPr lang="zh-CN" altLang="zh-CN" sz="2000" smtClean="0"/>
              <a:t>例如您可能会将</a:t>
            </a:r>
            <a:r>
              <a:rPr lang="en-US" altLang="zh-CN" sz="2000" smtClean="0"/>
              <a:t>PrintScreen</a:t>
            </a:r>
            <a:r>
              <a:rPr lang="zh-CN" altLang="zh-CN" sz="2000" smtClean="0"/>
              <a:t>键与程序中的所有组件对象绑定，这样整个程序界面就能处理打印屏幕的事件了。调用任意组件实例的</a:t>
            </a:r>
            <a:r>
              <a:rPr lang="en-US" altLang="zh-CN" sz="2000" smtClean="0"/>
              <a:t>.bind_all()</a:t>
            </a:r>
            <a:r>
              <a:rPr lang="zh-CN" altLang="zh-CN" sz="2000" smtClean="0"/>
              <a:t>函数为程序界面绑定事件。</a:t>
            </a:r>
            <a:endParaRPr lang="zh-CN" altLang="zh-CN" sz="2000" smtClean="0"/>
          </a:p>
          <a:p>
            <a:pPr marL="0" indent="0">
              <a:buFontTx/>
              <a:buNone/>
            </a:pPr>
            <a:r>
              <a:rPr lang="zh-CN" altLang="zh-CN" sz="2000" smtClean="0"/>
              <a:t>组件实例名</a:t>
            </a:r>
            <a:r>
              <a:rPr lang="en-US" altLang="zh-CN" sz="2000" smtClean="0"/>
              <a:t>.bind_ all ("&lt;</a:t>
            </a:r>
            <a:r>
              <a:rPr lang="zh-CN" altLang="zh-CN" sz="2000" smtClean="0"/>
              <a:t>事件类型</a:t>
            </a:r>
            <a:r>
              <a:rPr lang="en-US" altLang="zh-CN" sz="2000" smtClean="0"/>
              <a:t>&gt;", </a:t>
            </a:r>
            <a:r>
              <a:rPr lang="zh-CN" altLang="zh-CN" sz="2000" smtClean="0"/>
              <a:t>事件处理函数</a:t>
            </a:r>
            <a:r>
              <a:rPr lang="en-US" altLang="zh-CN" sz="2000" smtClean="0"/>
              <a:t>)</a:t>
            </a:r>
            <a:endParaRPr lang="zh-CN" altLang="zh-CN" sz="2000" smtClean="0"/>
          </a:p>
          <a:p>
            <a:pPr marL="0" indent="0">
              <a:buFontTx/>
              <a:buNone/>
            </a:pPr>
            <a:r>
              <a:rPr lang="zh-CN" altLang="zh-CN" sz="2000" smtClean="0"/>
              <a:t>例如可以这样实现打印屏幕：</a:t>
            </a:r>
            <a:endParaRPr lang="zh-CN" altLang="zh-CN" sz="2000" smtClean="0"/>
          </a:p>
          <a:p>
            <a:pPr marL="0" indent="0">
              <a:buFontTx/>
              <a:buNone/>
            </a:pPr>
            <a:r>
              <a:rPr lang="en-US" altLang="zh-CN" sz="2000" smtClean="0"/>
              <a:t>widget.bind_all("&lt;Key-Print&gt;",printScreen)</a:t>
            </a:r>
            <a:r>
              <a:rPr lang="zh-CN" altLang="zh-CN" sz="2000" smtClean="0"/>
              <a:t>。</a:t>
            </a:r>
            <a:endParaRPr lang="zh-CN" altLang="zh-CN" sz="2000" smtClean="0"/>
          </a:p>
          <a:p>
            <a:pPr marL="0" indent="0">
              <a:buFontTx/>
              <a:buNone/>
            </a:pPr>
            <a:r>
              <a:rPr lang="en-US" altLang="zh-CN" sz="2000" smtClean="0"/>
              <a:t>5</a:t>
            </a:r>
            <a:r>
              <a:rPr lang="zh-CN" altLang="zh-CN" sz="2000" smtClean="0"/>
              <a:t>．</a:t>
            </a:r>
            <a:r>
              <a:rPr lang="zh-CN" altLang="zh-CN" sz="2000" b="1" smtClean="0"/>
              <a:t>标识绑定</a:t>
            </a:r>
            <a:endParaRPr lang="zh-CN" altLang="zh-CN" sz="2000" smtClean="0"/>
          </a:p>
          <a:p>
            <a:pPr marL="0" indent="0">
              <a:buFontTx/>
              <a:buNone/>
            </a:pPr>
            <a:r>
              <a:rPr lang="zh-CN" altLang="zh-CN" sz="2000" smtClean="0"/>
              <a:t>在</a:t>
            </a:r>
            <a:r>
              <a:rPr lang="en-US" altLang="zh-CN" sz="2000" smtClean="0"/>
              <a:t>Canvas</a:t>
            </a:r>
            <a:r>
              <a:rPr lang="zh-CN" altLang="zh-CN" sz="2000" smtClean="0"/>
              <a:t>画布中绘制各种图形，将图形与事件绑定可以使用标识绑定</a:t>
            </a:r>
            <a:r>
              <a:rPr lang="en-US" altLang="zh-CN" sz="2000" smtClean="0"/>
              <a:t>tag_bind()</a:t>
            </a:r>
            <a:r>
              <a:rPr lang="zh-CN" altLang="zh-CN" sz="2000" smtClean="0"/>
              <a:t>函数。预先为图形定义标识</a:t>
            </a:r>
            <a:r>
              <a:rPr lang="en-US" altLang="zh-CN" sz="2000" smtClean="0"/>
              <a:t>tag</a:t>
            </a:r>
            <a:r>
              <a:rPr lang="zh-CN" altLang="zh-CN" sz="2000" smtClean="0"/>
              <a:t>后，通过标识</a:t>
            </a:r>
            <a:r>
              <a:rPr lang="en-US" altLang="zh-CN" sz="2000" smtClean="0"/>
              <a:t>tag</a:t>
            </a:r>
            <a:r>
              <a:rPr lang="zh-CN" altLang="zh-CN" sz="2000" smtClean="0"/>
              <a:t>来绑定事件。例如：</a:t>
            </a:r>
            <a:endParaRPr lang="zh-CN" altLang="zh-CN" sz="2000" smtClean="0"/>
          </a:p>
          <a:p>
            <a:pPr marL="0" indent="0">
              <a:buFontTx/>
              <a:buNone/>
            </a:pPr>
            <a:r>
              <a:rPr lang="en-US" altLang="zh-CN" sz="2000" smtClean="0"/>
              <a:t>cv.tag_bind('r1','&lt;Button-1&gt;',printRect)</a:t>
            </a:r>
            <a:endParaRPr lang="zh-CN" altLang="zh-CN" sz="2000" smtClean="0"/>
          </a:p>
          <a:p>
            <a:pPr marL="0" indent="0">
              <a:buFontTx/>
              <a:buNone/>
            </a:pPr>
            <a:endParaRPr lang="zh-CN" altLang="en-US" sz="2000" smtClean="0"/>
          </a:p>
        </p:txBody>
      </p:sp>
    </p:spTree>
  </p:cSld>
  <p:clrMapOvr>
    <a:masterClrMapping/>
  </p:clrMapOvr>
  <p:transition advClick="0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12.5.2  </a:t>
            </a:r>
            <a:r>
              <a:rPr lang="zh-CN" altLang="en-US" smtClean="0"/>
              <a:t>事件绑定</a:t>
            </a:r>
            <a:endParaRPr lang="zh-CN" altLang="zh-CN" b="1" smtClean="0"/>
          </a:p>
        </p:txBody>
      </p:sp>
      <p:sp>
        <p:nvSpPr>
          <p:cNvPr id="4096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zh-CN" altLang="zh-CN" sz="2000" smtClean="0"/>
              <a:t>事件处理函数往往带有一个</a:t>
            </a:r>
            <a:r>
              <a:rPr lang="en-US" altLang="zh-CN" sz="2000" smtClean="0"/>
              <a:t>event</a:t>
            </a:r>
            <a:r>
              <a:rPr lang="zh-CN" altLang="zh-CN" sz="2000" smtClean="0"/>
              <a:t>参数。触发事件调用事件处理函数时，将传递</a:t>
            </a:r>
            <a:r>
              <a:rPr lang="en-US" altLang="zh-CN" sz="2000" smtClean="0"/>
              <a:t>Event</a:t>
            </a:r>
            <a:r>
              <a:rPr lang="zh-CN" altLang="zh-CN" sz="2000" smtClean="0"/>
              <a:t>对象实例。</a:t>
            </a:r>
            <a:endParaRPr lang="zh-CN" altLang="zh-CN" sz="2000" smtClean="0"/>
          </a:p>
          <a:p>
            <a:pPr marL="0" indent="0">
              <a:buFontTx/>
              <a:buNone/>
            </a:pPr>
            <a:r>
              <a:rPr lang="en-US" altLang="zh-CN" sz="2000" smtClean="0"/>
              <a:t>def callback(event):			#</a:t>
            </a:r>
            <a:r>
              <a:rPr lang="zh-CN" altLang="zh-CN" sz="2000" smtClean="0"/>
              <a:t>事件处理函数</a:t>
            </a:r>
            <a:endParaRPr lang="zh-CN" altLang="zh-CN" sz="2000" smtClean="0"/>
          </a:p>
          <a:p>
            <a:pPr marL="0" indent="0">
              <a:buFontTx/>
              <a:buNone/>
            </a:pPr>
            <a:r>
              <a:rPr lang="en-US" altLang="zh-CN" sz="2000" smtClean="0"/>
              <a:t>    showinfo("Python command","</a:t>
            </a:r>
            <a:r>
              <a:rPr lang="zh-CN" altLang="zh-CN" sz="2000" smtClean="0"/>
              <a:t>人生苦短、我用</a:t>
            </a:r>
            <a:r>
              <a:rPr lang="en-US" altLang="zh-CN" sz="2000" smtClean="0"/>
              <a:t>Python")</a:t>
            </a:r>
            <a:endParaRPr lang="zh-CN" altLang="zh-CN" sz="2000" smtClean="0"/>
          </a:p>
          <a:p>
            <a:pPr marL="0" indent="0">
              <a:buFontTx/>
              <a:buNone/>
            </a:pPr>
            <a:r>
              <a:rPr lang="zh-CN" altLang="zh-CN" sz="2000" smtClean="0"/>
              <a:t>【例</a:t>
            </a:r>
            <a:r>
              <a:rPr lang="en-US" altLang="zh-CN" sz="2000" smtClean="0"/>
              <a:t>7-39</a:t>
            </a:r>
            <a:r>
              <a:rPr lang="zh-CN" altLang="zh-CN" sz="2000" smtClean="0"/>
              <a:t>】触发</a:t>
            </a:r>
            <a:r>
              <a:rPr lang="en-US" altLang="zh-CN" sz="2000" smtClean="0"/>
              <a:t>keyPress</a:t>
            </a:r>
            <a:r>
              <a:rPr lang="zh-CN" altLang="zh-CN" sz="2000" smtClean="0"/>
              <a:t>键盘事件的例子，运行效果如图所示。</a:t>
            </a:r>
            <a:endParaRPr lang="zh-CN" altLang="zh-CN" sz="2000" smtClean="0"/>
          </a:p>
          <a:p>
            <a:pPr marL="0" indent="0">
              <a:buFontTx/>
              <a:buNone/>
            </a:pPr>
            <a:endParaRPr lang="zh-CN" altLang="en-US" sz="2000" smtClean="0"/>
          </a:p>
        </p:txBody>
      </p:sp>
      <p:pic>
        <p:nvPicPr>
          <p:cNvPr id="40964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3860800"/>
            <a:ext cx="3887787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12.1.2  </a:t>
            </a:r>
            <a:r>
              <a:rPr lang="zh-CN" altLang="en-US" smtClean="0"/>
              <a:t>几何布局管理器</a:t>
            </a:r>
            <a:endParaRPr lang="zh-CN" altLang="en-US" smtClean="0"/>
          </a:p>
        </p:txBody>
      </p:sp>
      <p:sp>
        <p:nvSpPr>
          <p:cNvPr id="512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Tkinter</a:t>
            </a:r>
            <a:r>
              <a:rPr lang="zh-CN" altLang="zh-CN" smtClean="0"/>
              <a:t>几何布局管理器用于组织和管理父组件（往往是窗口）中子组件的布局方式。</a:t>
            </a:r>
            <a:r>
              <a:rPr lang="en-US" altLang="zh-CN" smtClean="0"/>
              <a:t>tkinter</a:t>
            </a:r>
            <a:r>
              <a:rPr lang="zh-CN" altLang="zh-CN" smtClean="0"/>
              <a:t>提供了</a:t>
            </a:r>
            <a:r>
              <a:rPr lang="en-US" altLang="zh-CN" smtClean="0"/>
              <a:t>3</a:t>
            </a:r>
            <a:r>
              <a:rPr lang="zh-CN" altLang="zh-CN" smtClean="0"/>
              <a:t>种不同风格的几何布局管理类：</a:t>
            </a:r>
            <a:r>
              <a:rPr lang="en-US" altLang="zh-CN" smtClean="0">
                <a:solidFill>
                  <a:srgbClr val="FF0000"/>
                </a:solidFill>
              </a:rPr>
              <a:t>pack</a:t>
            </a:r>
            <a:r>
              <a:rPr lang="zh-CN" altLang="zh-CN" smtClean="0">
                <a:solidFill>
                  <a:srgbClr val="FF0000"/>
                </a:solidFill>
              </a:rPr>
              <a:t>、</a:t>
            </a:r>
            <a:r>
              <a:rPr lang="en-US" altLang="zh-CN" smtClean="0">
                <a:solidFill>
                  <a:srgbClr val="FF0000"/>
                </a:solidFill>
              </a:rPr>
              <a:t>grid</a:t>
            </a:r>
            <a:r>
              <a:rPr lang="zh-CN" altLang="zh-CN" smtClean="0">
                <a:solidFill>
                  <a:srgbClr val="FF0000"/>
                </a:solidFill>
              </a:rPr>
              <a:t>和</a:t>
            </a:r>
            <a:r>
              <a:rPr lang="en-US" altLang="zh-CN" smtClean="0">
                <a:solidFill>
                  <a:srgbClr val="FF0000"/>
                </a:solidFill>
              </a:rPr>
              <a:t>place</a:t>
            </a:r>
            <a:r>
              <a:rPr lang="zh-CN" altLang="zh-CN" smtClean="0"/>
              <a:t>。</a:t>
            </a:r>
            <a:endParaRPr lang="zh-CN" altLang="zh-CN" smtClean="0"/>
          </a:p>
          <a:p>
            <a:r>
              <a:rPr lang="en-US" altLang="zh-CN" smtClean="0"/>
              <a:t>1</a:t>
            </a:r>
            <a:r>
              <a:rPr lang="zh-CN" altLang="zh-CN" smtClean="0"/>
              <a:t>．</a:t>
            </a:r>
            <a:r>
              <a:rPr lang="en-US" altLang="zh-CN" b="1" smtClean="0">
                <a:solidFill>
                  <a:srgbClr val="FF0000"/>
                </a:solidFill>
              </a:rPr>
              <a:t>pack</a:t>
            </a:r>
            <a:r>
              <a:rPr lang="zh-CN" altLang="zh-CN" smtClean="0"/>
              <a:t>几何布局管理器</a:t>
            </a:r>
            <a:endParaRPr lang="zh-CN" altLang="zh-CN" smtClean="0"/>
          </a:p>
          <a:p>
            <a:endParaRPr lang="zh-CN" altLang="en-US" smtClean="0"/>
          </a:p>
        </p:txBody>
      </p:sp>
      <p:pic>
        <p:nvPicPr>
          <p:cNvPr id="5124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3789363"/>
            <a:ext cx="3097212" cy="18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smtClean="0"/>
              <a:t>12.6.1  </a:t>
            </a:r>
            <a:r>
              <a:rPr lang="zh-CN" altLang="zh-CN" b="1" smtClean="0"/>
              <a:t>开发猜数字游戏</a:t>
            </a:r>
            <a:endParaRPr lang="zh-CN" altLang="en-US" smtClean="0"/>
          </a:p>
        </p:txBody>
      </p:sp>
      <p:sp>
        <p:nvSpPr>
          <p:cNvPr id="41987" name="内容占位符 2"/>
          <p:cNvSpPr>
            <a:spLocks noGrp="1"/>
          </p:cNvSpPr>
          <p:nvPr>
            <p:ph idx="1"/>
          </p:nvPr>
        </p:nvSpPr>
        <p:spPr>
          <a:xfrm>
            <a:off x="395288" y="1557338"/>
            <a:ext cx="8497887" cy="4467225"/>
          </a:xfrm>
        </p:spPr>
        <p:txBody>
          <a:bodyPr/>
          <a:lstStyle/>
          <a:p>
            <a:r>
              <a:rPr lang="zh-CN" altLang="zh-CN" smtClean="0"/>
              <a:t>【案例】使用</a:t>
            </a:r>
            <a:r>
              <a:rPr lang="en-US" altLang="zh-CN" smtClean="0"/>
              <a:t>tkinter</a:t>
            </a:r>
            <a:r>
              <a:rPr lang="zh-CN" altLang="zh-CN" smtClean="0"/>
              <a:t>开发猜数字游戏，运行效果如图所示。</a:t>
            </a:r>
            <a:endParaRPr lang="zh-CN" altLang="zh-CN" smtClean="0"/>
          </a:p>
          <a:p>
            <a:r>
              <a:rPr lang="zh-CN" altLang="zh-CN" smtClean="0"/>
              <a:t>游戏中电脑随机生成</a:t>
            </a:r>
            <a:r>
              <a:rPr lang="en-US" altLang="zh-CN" smtClean="0"/>
              <a:t>1024</a:t>
            </a:r>
            <a:r>
              <a:rPr lang="zh-CN" altLang="zh-CN" smtClean="0"/>
              <a:t>以内数字，玩家去猜，如果猜得数字过大过小都会提示，程序要统计玩家猜的次数。</a:t>
            </a:r>
            <a:endParaRPr lang="zh-CN" altLang="zh-CN" smtClean="0"/>
          </a:p>
          <a:p>
            <a:endParaRPr lang="en-US" altLang="zh-CN" smtClean="0"/>
          </a:p>
          <a:p>
            <a:endParaRPr lang="zh-CN" altLang="en-US" smtClean="0"/>
          </a:p>
        </p:txBody>
      </p:sp>
      <p:pic>
        <p:nvPicPr>
          <p:cNvPr id="41988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4941888"/>
            <a:ext cx="3473450" cy="1068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9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3425825"/>
            <a:ext cx="3460750" cy="106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标题 1"/>
          <p:cNvSpPr>
            <a:spLocks noGrp="1"/>
          </p:cNvSpPr>
          <p:nvPr>
            <p:ph type="title"/>
          </p:nvPr>
        </p:nvSpPr>
        <p:spPr>
          <a:xfrm>
            <a:off x="1451610" y="609600"/>
            <a:ext cx="7186295" cy="803275"/>
          </a:xfrm>
        </p:spPr>
        <p:txBody>
          <a:bodyPr/>
          <a:lstStyle/>
          <a:p>
            <a:r>
              <a:rPr lang="en-US" altLang="zh-CN" smtClean="0"/>
              <a:t>12.6.2  </a:t>
            </a:r>
            <a:r>
              <a:rPr lang="zh-CN" altLang="zh-CN" smtClean="0"/>
              <a:t>扑克牌发牌程序窗体图形版</a:t>
            </a:r>
            <a:endParaRPr lang="zh-CN" altLang="en-US" smtClean="0"/>
          </a:p>
        </p:txBody>
      </p:sp>
      <p:sp>
        <p:nvSpPr>
          <p:cNvPr id="4301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mtClean="0"/>
              <a:t>【案例】游戏初步——扑克牌发牌程序窗体图形版。</a:t>
            </a:r>
            <a:endParaRPr lang="zh-CN" altLang="zh-CN" smtClean="0"/>
          </a:p>
          <a:p>
            <a:r>
              <a:rPr lang="en-US" altLang="zh-CN" smtClean="0"/>
              <a:t>4</a:t>
            </a:r>
            <a:r>
              <a:rPr lang="zh-CN" altLang="zh-CN" smtClean="0"/>
              <a:t>名牌手打牌，电脑随机将</a:t>
            </a:r>
            <a:r>
              <a:rPr lang="en-US" altLang="zh-CN" smtClean="0"/>
              <a:t>52</a:t>
            </a:r>
            <a:r>
              <a:rPr lang="zh-CN" altLang="zh-CN" smtClean="0"/>
              <a:t>张牌（不含大小鬼）发给</a:t>
            </a:r>
            <a:r>
              <a:rPr lang="en-US" altLang="zh-CN" smtClean="0"/>
              <a:t>4</a:t>
            </a:r>
            <a:r>
              <a:rPr lang="zh-CN" altLang="zh-CN" smtClean="0"/>
              <a:t>名打牌，在屏幕上显示每位牌手的牌。程序的运行效果如图所示。</a:t>
            </a:r>
            <a:endParaRPr lang="zh-CN" altLang="zh-CN" smtClean="0"/>
          </a:p>
          <a:p>
            <a:endParaRPr lang="zh-CN" altLang="en-US" smtClean="0"/>
          </a:p>
        </p:txBody>
      </p:sp>
      <p:pic>
        <p:nvPicPr>
          <p:cNvPr id="43012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3141663"/>
            <a:ext cx="3302000" cy="294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12.1.2  </a:t>
            </a:r>
            <a:r>
              <a:rPr lang="zh-CN" altLang="en-US" smtClean="0"/>
              <a:t>几何布局管理器</a:t>
            </a:r>
            <a:endParaRPr lang="zh-CN" altLang="en-US" smtClean="0"/>
          </a:p>
        </p:txBody>
      </p:sp>
      <p:sp>
        <p:nvSpPr>
          <p:cNvPr id="614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2</a:t>
            </a:r>
            <a:r>
              <a:rPr lang="zh-CN" altLang="zh-CN" smtClean="0"/>
              <a:t>．</a:t>
            </a:r>
            <a:r>
              <a:rPr lang="en-US" altLang="zh-CN" b="1" smtClean="0">
                <a:solidFill>
                  <a:srgbClr val="FF0000"/>
                </a:solidFill>
              </a:rPr>
              <a:t>grid</a:t>
            </a:r>
            <a:r>
              <a:rPr lang="zh-CN" altLang="zh-CN" smtClean="0">
                <a:solidFill>
                  <a:srgbClr val="FF0000"/>
                </a:solidFill>
              </a:rPr>
              <a:t>几何</a:t>
            </a:r>
            <a:r>
              <a:rPr lang="zh-CN" altLang="zh-CN" smtClean="0"/>
              <a:t>布局管理器</a:t>
            </a:r>
            <a:endParaRPr lang="zh-CN" altLang="zh-CN" smtClean="0"/>
          </a:p>
          <a:p>
            <a:r>
              <a:rPr lang="en-US" altLang="zh-CN" smtClean="0"/>
              <a:t>grid</a:t>
            </a:r>
            <a:r>
              <a:rPr lang="zh-CN" altLang="zh-CN" smtClean="0"/>
              <a:t>几何布局管理采用表格结构组织组件。</a:t>
            </a:r>
            <a:endParaRPr lang="zh-CN" altLang="en-US" smtClean="0"/>
          </a:p>
        </p:txBody>
      </p:sp>
      <p:pic>
        <p:nvPicPr>
          <p:cNvPr id="6148" name="图片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2924175"/>
            <a:ext cx="2952750" cy="288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12.1.2  </a:t>
            </a:r>
            <a:r>
              <a:rPr lang="zh-CN" altLang="en-US" smtClean="0"/>
              <a:t>几何布局管理器</a:t>
            </a:r>
            <a:endParaRPr lang="zh-CN" altLang="en-US" smtClean="0"/>
          </a:p>
        </p:txBody>
      </p:sp>
      <p:sp>
        <p:nvSpPr>
          <p:cNvPr id="717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3</a:t>
            </a:r>
            <a:r>
              <a:rPr lang="zh-CN" altLang="zh-CN" smtClean="0"/>
              <a:t>．</a:t>
            </a:r>
            <a:r>
              <a:rPr lang="en-US" altLang="zh-CN" b="1" smtClean="0">
                <a:solidFill>
                  <a:srgbClr val="FF0000"/>
                </a:solidFill>
              </a:rPr>
              <a:t>place</a:t>
            </a:r>
            <a:r>
              <a:rPr lang="zh-CN" altLang="zh-CN" smtClean="0"/>
              <a:t>几何布局管理器</a:t>
            </a:r>
            <a:endParaRPr lang="zh-CN" altLang="zh-CN" smtClean="0"/>
          </a:p>
          <a:p>
            <a:r>
              <a:rPr lang="en-US" altLang="zh-CN" smtClean="0"/>
              <a:t>place</a:t>
            </a:r>
            <a:r>
              <a:rPr lang="zh-CN" altLang="zh-CN" smtClean="0"/>
              <a:t>几何布局管理允许指定组件的大小与位置。</a:t>
            </a:r>
            <a:r>
              <a:rPr lang="en-US" altLang="zh-CN" smtClean="0"/>
              <a:t>place</a:t>
            </a:r>
            <a:r>
              <a:rPr lang="zh-CN" altLang="zh-CN" smtClean="0"/>
              <a:t>的优点是可以</a:t>
            </a:r>
            <a:r>
              <a:rPr lang="zh-CN" altLang="zh-CN" b="1" smtClean="0">
                <a:solidFill>
                  <a:srgbClr val="FF0000"/>
                </a:solidFill>
              </a:rPr>
              <a:t>精确</a:t>
            </a:r>
            <a:r>
              <a:rPr lang="zh-CN" altLang="zh-CN" smtClean="0">
                <a:solidFill>
                  <a:srgbClr val="FF0000"/>
                </a:solidFill>
              </a:rPr>
              <a:t>控制组件的位置</a:t>
            </a:r>
            <a:r>
              <a:rPr lang="zh-CN" altLang="zh-CN" smtClean="0"/>
              <a:t>，不足之处是改变窗口大小时，子组件不能随之灵活改变大小。</a:t>
            </a:r>
            <a:endParaRPr lang="zh-CN" altLang="zh-CN" smtClean="0"/>
          </a:p>
        </p:txBody>
      </p:sp>
      <p:pic>
        <p:nvPicPr>
          <p:cNvPr id="7172" name="图片 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4149725"/>
            <a:ext cx="3311525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150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2.2  </a:t>
            </a:r>
            <a:r>
              <a:rPr lang="zh-CN" altLang="zh-CN" smtClean="0"/>
              <a:t>常用</a:t>
            </a:r>
            <a:r>
              <a:rPr lang="en-US" altLang="zh-CN" smtClean="0"/>
              <a:t>Tkinter </a:t>
            </a:r>
            <a:r>
              <a:rPr lang="zh-CN" altLang="zh-CN" smtClean="0"/>
              <a:t>组件的使用</a:t>
            </a:r>
            <a:endParaRPr lang="zh-CN" altLang="zh-CN" smtClean="0"/>
          </a:p>
        </p:txBody>
      </p:sp>
      <p:sp>
        <p:nvSpPr>
          <p:cNvPr id="8195" name="文本占位符 21506"/>
          <p:cNvSpPr>
            <a:spLocks noGrp="1"/>
          </p:cNvSpPr>
          <p:nvPr>
            <p:ph type="body" idx="1"/>
          </p:nvPr>
        </p:nvSpPr>
        <p:spPr>
          <a:xfrm>
            <a:off x="419507" y="1412875"/>
            <a:ext cx="8062912" cy="4467225"/>
          </a:xfrm>
        </p:spPr>
        <p:txBody>
          <a:bodyPr/>
          <a:lstStyle/>
          <a:p>
            <a:r>
              <a:rPr lang="en-US" altLang="zh-CN" b="1" dirty="0" smtClean="0"/>
              <a:t>12.2.1  </a:t>
            </a:r>
            <a:r>
              <a:rPr lang="en-US" altLang="zh-CN" b="1" dirty="0" err="1" smtClean="0"/>
              <a:t>Tkinter</a:t>
            </a:r>
            <a:r>
              <a:rPr lang="en-US" altLang="zh-CN" b="1" dirty="0" smtClean="0"/>
              <a:t> </a:t>
            </a:r>
            <a:r>
              <a:rPr lang="zh-CN" altLang="zh-CN" b="1" dirty="0" smtClean="0"/>
              <a:t>组件</a:t>
            </a:r>
            <a:endParaRPr lang="zh-CN" altLang="zh-CN" b="1" dirty="0" smtClean="0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876425"/>
            <a:ext cx="5915025" cy="498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12.2.2  </a:t>
            </a:r>
            <a:r>
              <a:rPr lang="zh-CN" altLang="en-US" smtClean="0"/>
              <a:t>标准属性</a:t>
            </a:r>
            <a:endParaRPr lang="zh-CN" altLang="en-US" smtClean="0"/>
          </a:p>
        </p:txBody>
      </p:sp>
      <p:sp>
        <p:nvSpPr>
          <p:cNvPr id="921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mtClean="0"/>
              <a:t>组件标准属性也就是所有组件（控件）的共同属性，如大小，字体和颜色等等。常用的标准属性如表所示。</a:t>
            </a:r>
            <a:endParaRPr lang="zh-CN" altLang="zh-CN" smtClean="0"/>
          </a:p>
          <a:p>
            <a:endParaRPr lang="zh-CN" altLang="en-US" smtClean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12.2.3  Label</a:t>
            </a:r>
            <a:r>
              <a:rPr lang="zh-CN" altLang="zh-CN" smtClean="0"/>
              <a:t>标签组件</a:t>
            </a:r>
            <a:endParaRPr lang="zh-CN" altLang="en-US" smtClean="0"/>
          </a:p>
        </p:txBody>
      </p:sp>
      <p:sp>
        <p:nvSpPr>
          <p:cNvPr id="1024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Label</a:t>
            </a:r>
            <a:r>
              <a:rPr lang="zh-CN" altLang="zh-CN" smtClean="0"/>
              <a:t>组件用于在窗口中显示文本或位图。</a:t>
            </a:r>
            <a:endParaRPr lang="zh-CN" altLang="en-US" smtClean="0"/>
          </a:p>
        </p:txBody>
      </p:sp>
      <p:pic>
        <p:nvPicPr>
          <p:cNvPr id="10244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2924175"/>
            <a:ext cx="3303587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NmM3MTg3MjQ5NjM0Y2M0MWIzOGM1NjU5ZDRlZmFkODEifQ=="/>
</p:tagLst>
</file>

<file path=ppt/theme/theme1.xml><?xml version="1.0" encoding="utf-8"?>
<a:theme xmlns:a="http://schemas.openxmlformats.org/drawingml/2006/main" name="VB 模板">
  <a:themeElements>
    <a:clrScheme name="VB 模板 10">
      <a:dk1>
        <a:srgbClr val="000000"/>
      </a:dk1>
      <a:lt1>
        <a:srgbClr val="FFFFFF"/>
      </a:lt1>
      <a:dk2>
        <a:srgbClr val="003366"/>
      </a:dk2>
      <a:lt2>
        <a:srgbClr val="808080"/>
      </a:lt2>
      <a:accent1>
        <a:srgbClr val="CCECFF"/>
      </a:accent1>
      <a:accent2>
        <a:srgbClr val="006699"/>
      </a:accent2>
      <a:accent3>
        <a:srgbClr val="FFFFFF"/>
      </a:accent3>
      <a:accent4>
        <a:srgbClr val="000000"/>
      </a:accent4>
      <a:accent5>
        <a:srgbClr val="E2F4FF"/>
      </a:accent5>
      <a:accent6>
        <a:srgbClr val="005C8A"/>
      </a:accent6>
      <a:hlink>
        <a:srgbClr val="0033CC"/>
      </a:hlink>
      <a:folHlink>
        <a:srgbClr val="0099CC"/>
      </a:folHlink>
    </a:clrScheme>
    <a:fontScheme name="VB 模板">
      <a:majorFont>
        <a:latin typeface="Times New Roman"/>
        <a:ea typeface="黑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VB 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B 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005C8A"/>
        </a:accent6>
        <a:hlink>
          <a:srgbClr val="0033CC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9">
        <a:dk1>
          <a:srgbClr val="000000"/>
        </a:dk1>
        <a:lt1>
          <a:srgbClr val="FFFFFF"/>
        </a:lt1>
        <a:dk2>
          <a:srgbClr val="003366"/>
        </a:dk2>
        <a:lt2>
          <a:srgbClr val="808080"/>
        </a:lt2>
        <a:accent1>
          <a:srgbClr val="FFFF00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FFFFAA"/>
        </a:accent5>
        <a:accent6>
          <a:srgbClr val="005C8A"/>
        </a:accent6>
        <a:hlink>
          <a:srgbClr val="0033CC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10">
        <a:dk1>
          <a:srgbClr val="000000"/>
        </a:dk1>
        <a:lt1>
          <a:srgbClr val="FFFFFF"/>
        </a:lt1>
        <a:dk2>
          <a:srgbClr val="003366"/>
        </a:dk2>
        <a:lt2>
          <a:srgbClr val="808080"/>
        </a:lt2>
        <a:accent1>
          <a:srgbClr val="CCECF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5C8A"/>
        </a:accent6>
        <a:hlink>
          <a:srgbClr val="0033CC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VB 模板</Template>
  <TotalTime>0</TotalTime>
  <Words>7611</Words>
  <Application>WPS 演示</Application>
  <PresentationFormat>全屏显示(4:3)</PresentationFormat>
  <Paragraphs>326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3" baseType="lpstr">
      <vt:lpstr>Arial</vt:lpstr>
      <vt:lpstr>宋体</vt:lpstr>
      <vt:lpstr>Wingdings</vt:lpstr>
      <vt:lpstr>Times New Roman</vt:lpstr>
      <vt:lpstr>黑体</vt:lpstr>
      <vt:lpstr>华文楷体</vt:lpstr>
      <vt:lpstr>隶书</vt:lpstr>
      <vt:lpstr>楷体_GB2312</vt:lpstr>
      <vt:lpstr>新宋体</vt:lpstr>
      <vt:lpstr>微软雅黑</vt:lpstr>
      <vt:lpstr>Arial Unicode MS</vt:lpstr>
      <vt:lpstr>VB 模板</vt:lpstr>
      <vt:lpstr>第7章  Tkinter图形界面设计</vt:lpstr>
      <vt:lpstr>7.1  Python图形开发库</vt:lpstr>
      <vt:lpstr>7.1.1  创建Windows窗口</vt:lpstr>
      <vt:lpstr>7.1.2  几何布局管理器</vt:lpstr>
      <vt:lpstr>7.1.2  几何布局管理器</vt:lpstr>
      <vt:lpstr>7.1.2  几何布局管理器</vt:lpstr>
      <vt:lpstr>7.2  常用Tkinter 组件的使用</vt:lpstr>
      <vt:lpstr>7.2.2  标准属性</vt:lpstr>
      <vt:lpstr>7.2.3  Label标签组件</vt:lpstr>
      <vt:lpstr>7.2.4  Button按钮组件</vt:lpstr>
      <vt:lpstr>7.2.6  列表框组件Listbox</vt:lpstr>
      <vt:lpstr>7.2.7  单选按钮和复选框</vt:lpstr>
      <vt:lpstr>7.2.7  单选按钮和复选框</vt:lpstr>
      <vt:lpstr>7.2.8  菜单组件Menu</vt:lpstr>
      <vt:lpstr>7.2.9  对话框</vt:lpstr>
      <vt:lpstr>7.2.9  对话框</vt:lpstr>
      <vt:lpstr>7.2.10  消息窗口（消息框）</vt:lpstr>
      <vt:lpstr>7.2.11  Frame框架组件</vt:lpstr>
      <vt:lpstr>7.2.12  Scrollbar滚动条组件</vt:lpstr>
      <vt:lpstr>7.3  图形绘制</vt:lpstr>
      <vt:lpstr>7.3  图形绘制</vt:lpstr>
      <vt:lpstr>1.图形对象id、标记（tag）</vt:lpstr>
      <vt:lpstr>PowerPoint 演示文稿</vt:lpstr>
      <vt:lpstr>2．绘制圆弧</vt:lpstr>
      <vt:lpstr>3．绘制线条</vt:lpstr>
      <vt:lpstr>4．绘制矩形</vt:lpstr>
      <vt:lpstr>5．绘制多边形</vt:lpstr>
      <vt:lpstr>6．绘制椭圆</vt:lpstr>
      <vt:lpstr>7．绘制文字</vt:lpstr>
      <vt:lpstr>8．绘制位图和图像</vt:lpstr>
      <vt:lpstr>7.4  Tkinter字体</vt:lpstr>
      <vt:lpstr>7.4  Tkinter字体</vt:lpstr>
      <vt:lpstr>PowerPoint 演示文稿</vt:lpstr>
      <vt:lpstr>7.5  Python事件处理</vt:lpstr>
      <vt:lpstr>7.5.1  事件类型</vt:lpstr>
      <vt:lpstr>7.5.2  事件绑定</vt:lpstr>
      <vt:lpstr>7.5.2  事件绑定</vt:lpstr>
      <vt:lpstr>7.5.2  事件绑定</vt:lpstr>
      <vt:lpstr>7.5.2  事件绑定</vt:lpstr>
      <vt:lpstr>7.6.1  开发猜数字游戏</vt:lpstr>
      <vt:lpstr>7.6.2  扑克牌发牌程序窗体图形版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雨林木风</dc:creator>
  <cp:keywords>exciting online presentation communicate impactful exchange information broadcast collaborate on-screen projector white</cp:keywords>
  <dc:description>Use this template for presentations based on technology.</dc:description>
  <cp:category>Technology</cp:category>
  <cp:lastModifiedBy>凤歌者</cp:lastModifiedBy>
  <cp:revision>351</cp:revision>
  <dcterms:created xsi:type="dcterms:W3CDTF">2009-07-03T03:26:00Z</dcterms:created>
  <dcterms:modified xsi:type="dcterms:W3CDTF">2022-07-12T13:04:17Z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">
    <vt:lpwstr>Night Sky</vt:lpwstr>
  </property>
  <property fmtid="{D5CDD505-2E9C-101B-9397-08002B2CF9AE}" pid="3" name="Style">
    <vt:lpwstr>P</vt:lpwstr>
  </property>
  <property fmtid="{D5CDD505-2E9C-101B-9397-08002B2CF9AE}" pid="4" name="Folder">
    <vt:lpwstr>Technology</vt:lpwstr>
  </property>
  <property fmtid="{D5CDD505-2E9C-101B-9397-08002B2CF9AE}" pid="5" name="Attribution">
    <vt:lpwstr>Copyright © 2005 KMT Software, Inc.</vt:lpwstr>
  </property>
  <property fmtid="{D5CDD505-2E9C-101B-9397-08002B2CF9AE}" pid="6" name="KSOProductBuildVer">
    <vt:lpwstr>2052-11.1.0.11830</vt:lpwstr>
  </property>
  <property fmtid="{D5CDD505-2E9C-101B-9397-08002B2CF9AE}" pid="7" name="ICV">
    <vt:lpwstr>940C02716708423BA7A687B397B61CDF</vt:lpwstr>
  </property>
</Properties>
</file>