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7" r:id="rId5"/>
  </p:sldMasterIdLst>
  <p:notesMasterIdLst>
    <p:notesMasterId r:id="rId8"/>
  </p:notesMasterIdLst>
  <p:handoutMasterIdLst>
    <p:handoutMasterId r:id="rId83"/>
  </p:handoutMasterIdLst>
  <p:sldIdLst>
    <p:sldId id="645" r:id="rId6"/>
    <p:sldId id="646" r:id="rId7"/>
    <p:sldId id="813" r:id="rId9"/>
    <p:sldId id="1059" r:id="rId10"/>
    <p:sldId id="777" r:id="rId11"/>
    <p:sldId id="648" r:id="rId12"/>
    <p:sldId id="650" r:id="rId13"/>
    <p:sldId id="794" r:id="rId14"/>
    <p:sldId id="1021" r:id="rId15"/>
    <p:sldId id="795" r:id="rId16"/>
    <p:sldId id="1020" r:id="rId17"/>
    <p:sldId id="816" r:id="rId18"/>
    <p:sldId id="672" r:id="rId19"/>
    <p:sldId id="1022" r:id="rId20"/>
    <p:sldId id="1023" r:id="rId21"/>
    <p:sldId id="1024" r:id="rId22"/>
    <p:sldId id="1025" r:id="rId23"/>
    <p:sldId id="1026" r:id="rId24"/>
    <p:sldId id="1029" r:id="rId25"/>
    <p:sldId id="1027" r:id="rId26"/>
    <p:sldId id="817" r:id="rId27"/>
    <p:sldId id="1030" r:id="rId28"/>
    <p:sldId id="1031" r:id="rId29"/>
    <p:sldId id="1032" r:id="rId30"/>
    <p:sldId id="1033" r:id="rId31"/>
    <p:sldId id="1034" r:id="rId32"/>
    <p:sldId id="1035" r:id="rId33"/>
    <p:sldId id="1037" r:id="rId34"/>
    <p:sldId id="1036" r:id="rId35"/>
    <p:sldId id="1038" r:id="rId36"/>
    <p:sldId id="1039" r:id="rId37"/>
    <p:sldId id="1040" r:id="rId38"/>
    <p:sldId id="1041" r:id="rId39"/>
    <p:sldId id="1042" r:id="rId40"/>
    <p:sldId id="1043" r:id="rId41"/>
    <p:sldId id="1044" r:id="rId42"/>
    <p:sldId id="1045" r:id="rId43"/>
    <p:sldId id="1046" r:id="rId44"/>
    <p:sldId id="1047" r:id="rId45"/>
    <p:sldId id="1048" r:id="rId46"/>
    <p:sldId id="1049" r:id="rId47"/>
    <p:sldId id="1050" r:id="rId48"/>
    <p:sldId id="1051" r:id="rId49"/>
    <p:sldId id="1052" r:id="rId50"/>
    <p:sldId id="1053" r:id="rId51"/>
    <p:sldId id="1054" r:id="rId52"/>
    <p:sldId id="1055" r:id="rId53"/>
    <p:sldId id="1056" r:id="rId54"/>
    <p:sldId id="1058" r:id="rId55"/>
    <p:sldId id="1057" r:id="rId56"/>
    <p:sldId id="1060" r:id="rId57"/>
    <p:sldId id="1061" r:id="rId58"/>
    <p:sldId id="1062" r:id="rId59"/>
    <p:sldId id="1063" r:id="rId60"/>
    <p:sldId id="1064" r:id="rId61"/>
    <p:sldId id="1065" r:id="rId62"/>
    <p:sldId id="1066" r:id="rId63"/>
    <p:sldId id="1068" r:id="rId64"/>
    <p:sldId id="1067" r:id="rId65"/>
    <p:sldId id="1069" r:id="rId66"/>
    <p:sldId id="1070" r:id="rId67"/>
    <p:sldId id="1072" r:id="rId68"/>
    <p:sldId id="1073" r:id="rId69"/>
    <p:sldId id="1071" r:id="rId70"/>
    <p:sldId id="1074" r:id="rId71"/>
    <p:sldId id="1134" r:id="rId72"/>
    <p:sldId id="1075" r:id="rId73"/>
    <p:sldId id="980" r:id="rId74"/>
    <p:sldId id="1077" r:id="rId75"/>
    <p:sldId id="1076" r:id="rId76"/>
    <p:sldId id="1078" r:id="rId77"/>
    <p:sldId id="876" r:id="rId78"/>
    <p:sldId id="1130" r:id="rId79"/>
    <p:sldId id="1079" r:id="rId80"/>
    <p:sldId id="651" r:id="rId81"/>
    <p:sldId id="652" r:id="rId82"/>
  </p:sldIdLst>
  <p:sldSz cx="9144000" cy="6858000" type="screen4x3"/>
  <p:notesSz cx="6858000" cy="9144000"/>
  <p:custDataLst>
    <p:tags r:id="rId88"/>
  </p:custDataLst>
  <p:defaultTextStyle>
    <a:defPPr>
      <a:defRPr lang="zh-CN"/>
    </a:defPPr>
    <a:lvl1pPr marL="0" lvl="0"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Narrow"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Narrow"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Narrow"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1" userDrawn="1">
          <p15:clr>
            <a:srgbClr val="A4A3A4"/>
          </p15:clr>
        </p15:guide>
        <p15:guide id="2" pos="2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elps" initials="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3399FF"/>
    <a:srgbClr val="FF00FF"/>
    <a:srgbClr val="0000FF"/>
    <a:srgbClr val="006600"/>
    <a:srgbClr val="0000CC"/>
    <a:srgbClr val="339933"/>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985"/>
    <p:restoredTop sz="94729"/>
  </p:normalViewPr>
  <p:slideViewPr>
    <p:cSldViewPr showGuides="1">
      <p:cViewPr varScale="1">
        <p:scale>
          <a:sx n="104" d="100"/>
          <a:sy n="104" d="100"/>
        </p:scale>
        <p:origin x="-918" y="-84"/>
      </p:cViewPr>
      <p:guideLst>
        <p:guide orient="horz" pos="2181"/>
        <p:guide pos="2882"/>
      </p:guideLst>
    </p:cSldViewPr>
  </p:slideViewPr>
  <p:outlineViewPr>
    <p:cViewPr>
      <p:scale>
        <a:sx n="25" d="100"/>
        <a:sy n="25"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8" Type="http://schemas.openxmlformats.org/officeDocument/2006/relationships/tags" Target="tags/tag103.xml"/><Relationship Id="rId87" Type="http://schemas.openxmlformats.org/officeDocument/2006/relationships/commentAuthors" Target="commentAuthors.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notesMaster" Target="notesMasters/notesMaster1.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0.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72.wmf"/><Relationship Id="rId1" Type="http://schemas.openxmlformats.org/officeDocument/2006/relationships/image" Target="../media/image71.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8227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algn="l" eaLnBrk="1" hangingPunct="1">
              <a:defRPr sz="1200" b="0" smtClean="0">
                <a:latin typeface="Verdana" panose="020B060403050404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82275"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sz="1200" b="0" smtClean="0">
                <a:latin typeface="Verdana" panose="020B060403050404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4340" name="Rectangle 4"/>
          <p:cNvSpPr>
            <a:spLocks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82277"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82278"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algn="l" eaLnBrk="1" hangingPunct="1">
              <a:defRPr sz="1200" b="0" smtClean="0">
                <a:latin typeface="Verdana" panose="020B060403050404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82279"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p>
            <a:pPr lvl="0" algn="r" eaLnBrk="1" fontAlgn="base" hangingPunct="1"/>
            <a:fld id="{9A0DB2DC-4C9A-4742-B13C-FB6460FD3503}" type="slidenum">
              <a:rPr lang="en-US" altLang="zh-CN" sz="1200" b="0" strike="noStrike" noProof="1" dirty="0">
                <a:latin typeface="Verdana" panose="020B0604030504040204" pitchFamily="34" charset="0"/>
                <a:ea typeface="宋体" panose="02010600030101010101" pitchFamily="2" charset="-122"/>
                <a:cs typeface="+mn-cs"/>
              </a:rPr>
            </a:fld>
            <a:endParaRPr lang="en-US" altLang="zh-CN" sz="1200" b="0" strike="noStrike" noProof="1" dirty="0">
              <a:latin typeface="Verdana" panose="020B060403050404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TextEdit="1"/>
          </p:cNvSpPr>
          <p:nvPr>
            <p:ph type="sldImg"/>
          </p:nvPr>
        </p:nvSpPr>
        <p:spPr/>
      </p:sp>
      <p:sp>
        <p:nvSpPr>
          <p:cNvPr id="174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幻灯片图像占位符 1"/>
          <p:cNvSpPr>
            <a:spLocks noTextEdit="1"/>
          </p:cNvSpPr>
          <p:nvPr>
            <p:ph type="sldImg"/>
          </p:nvPr>
        </p:nvSpPr>
        <p:spPr/>
      </p:sp>
      <p:sp>
        <p:nvSpPr>
          <p:cNvPr id="36866"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highlight>
                  <a:srgbClr val="FFFF00"/>
                </a:highlight>
              </a:rPr>
              <a:t>第</a:t>
            </a:r>
            <a:r>
              <a:rPr lang="en-US" altLang="zh-CN">
                <a:highlight>
                  <a:srgbClr val="FFFF00"/>
                </a:highlight>
              </a:rPr>
              <a:t>41</a:t>
            </a:r>
            <a:r>
              <a:rPr lang="zh-CN" altLang="en-US">
                <a:highlight>
                  <a:srgbClr val="FFFF00"/>
                </a:highlight>
              </a:rPr>
              <a:t>页图</a:t>
            </a:r>
            <a:r>
              <a:rPr lang="en-US" altLang="zh-CN">
                <a:highlight>
                  <a:srgbClr val="FFFF00"/>
                </a:highlight>
              </a:rPr>
              <a:t>2-5</a:t>
            </a:r>
            <a:r>
              <a:rPr lang="zh-CN" altLang="en-US">
                <a:highlight>
                  <a:srgbClr val="FFFF00"/>
                </a:highlight>
              </a:rPr>
              <a:t>标题勘误，更正为非门电路，晶体管</a:t>
            </a:r>
            <a:endParaRPr lang="zh-CN" altLang="en-US">
              <a:highlight>
                <a:srgbClr val="FFFF00"/>
              </a:highligh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45</a:t>
            </a:r>
            <a:r>
              <a:rPr lang="zh-CN" altLang="en-US"/>
              <a:t>页中图 2-10 TTL 与非门电路的电压传输特性，</a:t>
            </a:r>
            <a:r>
              <a:rPr lang="en-US" altLang="zh-CN"/>
              <a:t>ABCDE</a:t>
            </a:r>
            <a:r>
              <a:rPr lang="zh-CN" altLang="en-US"/>
              <a:t>标识中缺少</a:t>
            </a:r>
            <a:r>
              <a:rPr lang="en-US" altLang="zh-CN"/>
              <a:t>E</a:t>
            </a:r>
            <a:r>
              <a:rPr lang="zh-CN" altLang="en-US"/>
              <a:t>，将最后一个</a:t>
            </a:r>
            <a:r>
              <a:rPr lang="en-US" altLang="zh-CN"/>
              <a:t>D</a:t>
            </a:r>
            <a:r>
              <a:rPr lang="zh-CN" altLang="en-US"/>
              <a:t>改为</a:t>
            </a:r>
            <a:r>
              <a:rPr lang="en-US" altLang="zh-CN"/>
              <a:t>E</a:t>
            </a:r>
            <a:r>
              <a:rPr lang="zh-CN" altLang="en-US"/>
              <a:t>。</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TextEdit="1"/>
          </p:cNvSpPr>
          <p:nvPr>
            <p:ph type="sldImg"/>
          </p:nvPr>
        </p:nvSpPr>
        <p:spPr/>
      </p:sp>
      <p:sp>
        <p:nvSpPr>
          <p:cNvPr id="19458" name="文本占位符 2"/>
          <p:cNvSpPr/>
          <p:nvPr>
            <p:ph type="body"/>
          </p:nvPr>
        </p:nvSpPr>
        <p:spPr/>
        <p:txBody>
          <a:bodyPr wrap="square" lIns="91440" tIns="45720" rIns="91440" bIns="45720" anchor="t" anchorCtr="0"/>
          <a:p>
            <a:pPr lvl="0"/>
            <a:r>
              <a:rPr lang="zh-CN" altLang="en-US"/>
              <a:t>资料来自北京大学东莞光电研究院 等，自行学习https://www.pku-ioe.cn/index.php/show/283.html</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45</a:t>
            </a:r>
            <a:r>
              <a:rPr lang="zh-CN" altLang="en-US"/>
              <a:t>页中图 2-10 TTL 与非门电路的电压传输特性，</a:t>
            </a:r>
            <a:r>
              <a:rPr lang="en-US" altLang="zh-CN"/>
              <a:t>ABCDE</a:t>
            </a:r>
            <a:r>
              <a:rPr lang="zh-CN" altLang="en-US"/>
              <a:t>标识中缺少</a:t>
            </a:r>
            <a:r>
              <a:rPr lang="en-US" altLang="zh-CN"/>
              <a:t>E</a:t>
            </a:r>
            <a:r>
              <a:rPr lang="zh-CN" altLang="en-US"/>
              <a:t>，将最后一个</a:t>
            </a:r>
            <a:r>
              <a:rPr lang="en-US" altLang="zh-CN"/>
              <a:t>D</a:t>
            </a:r>
            <a:r>
              <a:rPr lang="zh-CN" altLang="en-US"/>
              <a:t>改为</a:t>
            </a:r>
            <a:r>
              <a:rPr lang="en-US" altLang="zh-CN"/>
              <a:t>E</a:t>
            </a:r>
            <a:r>
              <a:rPr lang="zh-CN" altLang="en-US"/>
              <a:t>。</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TextEdit="1"/>
          </p:cNvSpPr>
          <p:nvPr>
            <p:ph type="sldImg"/>
          </p:nvPr>
        </p:nvSpPr>
        <p:spPr/>
      </p:sp>
      <p:sp>
        <p:nvSpPr>
          <p:cNvPr id="19458"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第</a:t>
            </a:r>
            <a:r>
              <a:rPr lang="en-US" altLang="zh-CN"/>
              <a:t>47</a:t>
            </a:r>
            <a:r>
              <a:rPr lang="zh-CN" altLang="en-US"/>
              <a:t>页</a:t>
            </a:r>
            <a:r>
              <a:rPr dirty="0">
                <a:effectLst>
                  <a:outerShdw blurRad="38100" dist="38100" dir="2700000" algn="tl">
                    <a:srgbClr val="000000">
                      <a:alpha val="43137"/>
                    </a:srgbClr>
                  </a:outerShdw>
                </a:effectLst>
                <a:cs typeface="Times New Roman" panose="02020603050405020304" pitchFamily="18" charset="0"/>
                <a:sym typeface="楷体_GB2312" pitchFamily="49" charset="-122"/>
              </a:rPr>
              <a:t>用UNL表示</a:t>
            </a:r>
            <a:r>
              <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rPr>
              <a:t>（重复）</a:t>
            </a:r>
            <a:endParaRPr lang="zh-CN" dirty="0">
              <a:effectLst>
                <a:outerShdw blurRad="38100" dist="38100" dir="2700000" algn="tl">
                  <a:srgbClr val="000000">
                    <a:alpha val="43137"/>
                  </a:srgbClr>
                </a:outerShdw>
              </a:effectLst>
              <a:cs typeface="Times New Roman" panose="02020603050405020304" pitchFamily="18" charset="0"/>
              <a:sym typeface="楷体_GB2312" pitchFamily="49"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学习参考网址https://zhuanlan.zhihu.com/p/673297734，https://baike.baidu.com/item/BiCMOS%E6%8A%80%E6%9C%AF/8019855?fr=aladdin</a:t>
            </a:r>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en-US"/>
              <a:t>2-5</a:t>
            </a:r>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左图</a:t>
            </a:r>
            <a:r>
              <a:rPr lang="en-US"/>
              <a:t>，不能实现。接法错误，要将两个三态门互换或者将非门换接至 B 信号之后。</a:t>
            </a:r>
            <a:endParaRPr lang="en-US"/>
          </a:p>
          <a:p>
            <a:r>
              <a:rPr lang="zh-CN" altLang="en-US"/>
              <a:t>右图</a:t>
            </a:r>
            <a:r>
              <a:rPr lang="en-US"/>
              <a:t>，不能实现。缺少上拉电阻 R，接法错误。要加上电阻 R 才能实现“线与”。</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幻灯片图像占位符 1"/>
          <p:cNvSpPr>
            <a:spLocks noGrp="1" noTextEdit="1"/>
          </p:cNvSpPr>
          <p:nvPr>
            <p:ph type="sldImg"/>
          </p:nvPr>
        </p:nvSpPr>
        <p:spPr/>
      </p:sp>
      <p:sp>
        <p:nvSpPr>
          <p:cNvPr id="26626" name="文本占位符 2"/>
          <p:cNvSpPr>
            <a:spLocks noGrp="1"/>
          </p:cNvSpPr>
          <p:nvPr>
            <p:ph type="body"/>
          </p:nvPr>
        </p:nvSpPr>
        <p:spPr/>
        <p:txBody>
          <a:bodyPr wrap="square" lIns="91440" tIns="45720" rIns="91440" bIns="45720" anchor="t" anchorCtr="0"/>
          <a:p>
            <a:pPr lvl="0"/>
            <a:r>
              <a:rPr lang="zh-CN" altLang="en-US"/>
              <a:t>1. Master the methods of number system conversion and commonly used encoding;</a:t>
            </a:r>
            <a:endParaRPr lang="zh-CN" altLang="en-US"/>
          </a:p>
          <a:p>
            <a:pPr lvl="0"/>
            <a:r>
              <a:rPr lang="zh-CN" altLang="en-US"/>
              <a:t>2. Master the basic laws, identities, and rules of logical algebra.</a:t>
            </a:r>
            <a:endParaRPr lang="zh-CN" altLang="en-US"/>
          </a:p>
          <a:p>
            <a:pPr lvl="0"/>
            <a:r>
              <a:rPr lang="zh-CN" altLang="en-US"/>
              <a:t>3. Familiar with the conversion between different forms of logical function expressions;</a:t>
            </a:r>
            <a:endParaRPr lang="zh-CN" altLang="en-US"/>
          </a:p>
          <a:p>
            <a:pPr lvl="0"/>
            <a:r>
              <a:rPr lang="zh-CN" altLang="en-US"/>
              <a:t>4. Proficient in using algebraic simplification and Karnaugh map simplification methods to simplify logical function expressions.</a:t>
            </a:r>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en-US"/>
              <a:t>2-6 (a)能实现，  	(b)不能实现， (c)不能实现， (d)不能实现，当EN=0时，输出为高阻态。 (e)不能实现   (f)能实现 (g)能实现， (h)不能实现， </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幻灯片图像占位符 1"/>
          <p:cNvSpPr>
            <a:spLocks noTextEdit="1"/>
          </p:cNvSpPr>
          <p:nvPr>
            <p:ph type="sldImg"/>
          </p:nvPr>
        </p:nvSpPr>
        <p:spPr/>
      </p:sp>
      <p:sp>
        <p:nvSpPr>
          <p:cNvPr id="30722"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电路集成化的最初设想是在晶体管兴起不久的1952年，由英国科学家达默提出的。他设想按照电子线路的要求，将一个线路所包含的晶体管和二极管，以及其他必要的元件统统集合在一块半导体晶片上，从而构成一块具有预定功能的电路。</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1958年，美国德克萨斯仪器仪表公司的一位工程师基尔比，按照上述设想，制成了世界上第一块集成电路。他使用一根半导体单晶硅制成了相移振荡器，这个振荡器所包含的4个元器件已不需要用金属导线相连，硅棒本身既用为电子元器件的材料，又构成使它们之间相连的通路。</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1959年，德克萨斯仪器公司首先宣布建成世界上第一条集成电路生产线。</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1962年，世界上出现了第一块集成电路正式商品。这预示着第三代电子器件已正式登上电子学舞台。</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幻灯片图像占位符 1"/>
          <p:cNvSpPr>
            <a:spLocks noTextEdit="1"/>
          </p:cNvSpPr>
          <p:nvPr>
            <p:ph type="sldImg"/>
          </p:nvPr>
        </p:nvSpPr>
        <p:spPr/>
      </p:sp>
      <p:sp>
        <p:nvSpPr>
          <p:cNvPr id="30722"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电路集成化的最初设想是在晶体管兴起不久的1952年，由英国科学家达默提出的。他设想按照电子线路的要求，将一个线路所包含的晶体管和二极管，以及其他必要的元件统统集合在一块半导体晶片上，从而构成一块具有预定功能的电路。</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1958年，美国德克萨斯仪器仪表公司的一位工程师基尔比，按照上述设想，制成了世界上第一块集成电路。他使用一根半导体单晶硅制成了相移振荡器，这个振荡器所包含的4个元器件已不需要用金属导线相连，硅棒本身既用为电子元器件的材料，又构成使它们之间相连的通路。</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1959年，德克萨斯仪器公司首先宣布建成世界上第一条集成电路生产线。</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1962年，世界上出现了第一块集成电路正式商品。这预示着第三代电子器件已正式登上电子学舞台。</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TextEdit="1"/>
          </p:cNvSpPr>
          <p:nvPr>
            <p:ph type="sldImg"/>
          </p:nvPr>
        </p:nvSpPr>
        <p:spPr/>
      </p:sp>
      <p:sp>
        <p:nvSpPr>
          <p:cNvPr id="32770"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TextEdit="1"/>
          </p:cNvSpPr>
          <p:nvPr>
            <p:ph type="sldImg"/>
          </p:nvPr>
        </p:nvSpPr>
        <p:spPr/>
      </p:sp>
      <p:sp>
        <p:nvSpPr>
          <p:cNvPr id="32770"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30"/>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7" y="365129"/>
            <a:ext cx="1971675"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2" y="365129"/>
            <a:ext cx="5800725"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3"/>
            <a:ext cx="78867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7"/>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46291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2" y="2505075"/>
            <a:ext cx="3868340"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2" y="2505075"/>
            <a:ext cx="3887391"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439863" y="252413"/>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485775" y="268288"/>
            <a:ext cx="962025" cy="34290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charset="-122"/>
                <a:ea typeface="微软雅黑" panose="020B0503020204020204" charset="-122"/>
                <a:cs typeface="+mn-cs"/>
              </a:rPr>
              <a:t>模块</a:t>
            </a:r>
            <a:r>
              <a:rPr lang="en-US" altLang="zh-CN" sz="1800" strike="noStrike" spc="600" noProof="1" dirty="0">
                <a:solidFill>
                  <a:schemeClr val="tx2"/>
                </a:solidFill>
                <a:latin typeface="微软雅黑" panose="020B0503020204020204" charset="-122"/>
                <a:ea typeface="微软雅黑" panose="020B0503020204020204" charset="-122"/>
                <a:cs typeface="+mn-cs"/>
              </a:rPr>
              <a:t>1</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9221" name="图片 7"/>
          <p:cNvPicPr>
            <a:picLocks noChangeAspect="1"/>
          </p:cNvPicPr>
          <p:nvPr userDrawn="1"/>
        </p:nvPicPr>
        <p:blipFill>
          <a:blip r:embed="rId3"/>
          <a:stretch>
            <a:fillRect/>
          </a:stretch>
        </p:blipFill>
        <p:spPr>
          <a:xfrm>
            <a:off x="8301038" y="-17462"/>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2443163" y="254000"/>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358775" y="268288"/>
            <a:ext cx="2084388" cy="34290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charset="-122"/>
                <a:ea typeface="微软雅黑" panose="020B0503020204020204" charset="-122"/>
                <a:cs typeface="+mn-cs"/>
              </a:rPr>
              <a:t>知识探索</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10245" name="图片 9"/>
          <p:cNvPicPr>
            <a:picLocks noChangeAspect="1"/>
          </p:cNvPicPr>
          <p:nvPr userDrawn="1"/>
        </p:nvPicPr>
        <p:blipFill>
          <a:blip r:embed="rId3"/>
          <a:stretch>
            <a:fillRect/>
          </a:stretch>
        </p:blipFill>
        <p:spPr>
          <a:xfrm>
            <a:off x="8258175" y="36513"/>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30"/>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30"/>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7" y="365129"/>
            <a:ext cx="1971675"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2" y="365129"/>
            <a:ext cx="5800725"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3"/>
            <a:ext cx="78867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7"/>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46291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2" y="2505075"/>
            <a:ext cx="3868340"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2" y="2505075"/>
            <a:ext cx="3887391"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3"/>
            <a:ext cx="78867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7"/>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439863" y="252413"/>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485775" y="268288"/>
            <a:ext cx="962025" cy="34290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charset="-122"/>
                <a:ea typeface="微软雅黑" panose="020B0503020204020204" charset="-122"/>
                <a:cs typeface="+mn-cs"/>
              </a:rPr>
              <a:t>模块</a:t>
            </a:r>
            <a:r>
              <a:rPr lang="en-US" altLang="zh-CN" sz="1800" strike="noStrike" spc="600" noProof="1" dirty="0">
                <a:solidFill>
                  <a:schemeClr val="tx2"/>
                </a:solidFill>
                <a:latin typeface="微软雅黑" panose="020B0503020204020204" charset="-122"/>
                <a:ea typeface="微软雅黑" panose="020B0503020204020204" charset="-122"/>
                <a:cs typeface="+mn-cs"/>
              </a:rPr>
              <a:t>1</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11269" name="图片 7"/>
          <p:cNvPicPr>
            <a:picLocks noChangeAspect="1"/>
          </p:cNvPicPr>
          <p:nvPr userDrawn="1"/>
        </p:nvPicPr>
        <p:blipFill>
          <a:blip r:embed="rId3"/>
          <a:stretch>
            <a:fillRect/>
          </a:stretch>
        </p:blipFill>
        <p:spPr>
          <a:xfrm>
            <a:off x="8301038" y="-17462"/>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2443163" y="254000"/>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358775" y="268288"/>
            <a:ext cx="2084388" cy="34290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charset="-122"/>
                <a:ea typeface="微软雅黑" panose="020B0503020204020204" charset="-122"/>
                <a:cs typeface="+mn-cs"/>
              </a:rPr>
              <a:t>知识探索</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12293" name="图片 9"/>
          <p:cNvPicPr>
            <a:picLocks noChangeAspect="1"/>
          </p:cNvPicPr>
          <p:nvPr userDrawn="1"/>
        </p:nvPicPr>
        <p:blipFill>
          <a:blip r:embed="rId3"/>
          <a:stretch>
            <a:fillRect/>
          </a:stretch>
        </p:blipFill>
        <p:spPr>
          <a:xfrm>
            <a:off x="8258175" y="36513"/>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30"/>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30"/>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7" y="365129"/>
            <a:ext cx="1971675"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2" y="365129"/>
            <a:ext cx="5800725"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3"/>
            <a:ext cx="78867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7"/>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46291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46291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2" y="2505075"/>
            <a:ext cx="3868340"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2" y="2505075"/>
            <a:ext cx="3887391"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439863" y="252413"/>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485775" y="268288"/>
            <a:ext cx="962025" cy="34290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charset="-122"/>
                <a:ea typeface="微软雅黑" panose="020B0503020204020204" charset="-122"/>
                <a:cs typeface="+mn-cs"/>
              </a:rPr>
              <a:t>模块</a:t>
            </a:r>
            <a:r>
              <a:rPr lang="en-US" altLang="zh-CN" sz="1800" strike="noStrike" spc="600" noProof="1" dirty="0">
                <a:solidFill>
                  <a:schemeClr val="tx2"/>
                </a:solidFill>
                <a:latin typeface="微软雅黑" panose="020B0503020204020204" charset="-122"/>
                <a:ea typeface="微软雅黑" panose="020B0503020204020204" charset="-122"/>
                <a:cs typeface="+mn-cs"/>
              </a:rPr>
              <a:t>1</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9221" name="图片 7"/>
          <p:cNvPicPr>
            <a:picLocks noChangeAspect="1"/>
          </p:cNvPicPr>
          <p:nvPr userDrawn="1"/>
        </p:nvPicPr>
        <p:blipFill>
          <a:blip r:embed="rId3"/>
          <a:stretch>
            <a:fillRect/>
          </a:stretch>
        </p:blipFill>
        <p:spPr>
          <a:xfrm>
            <a:off x="8301038" y="-17462"/>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2443163" y="254000"/>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358775" y="268288"/>
            <a:ext cx="2084388" cy="34290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charset="-122"/>
                <a:ea typeface="微软雅黑" panose="020B0503020204020204" charset="-122"/>
                <a:cs typeface="+mn-cs"/>
              </a:rPr>
              <a:t>知识探索</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10245" name="图片 9"/>
          <p:cNvPicPr>
            <a:picLocks noChangeAspect="1"/>
          </p:cNvPicPr>
          <p:nvPr userDrawn="1"/>
        </p:nvPicPr>
        <p:blipFill>
          <a:blip r:embed="rId3"/>
          <a:stretch>
            <a:fillRect/>
          </a:stretch>
        </p:blipFill>
        <p:spPr>
          <a:xfrm>
            <a:off x="8258175" y="36513"/>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30"/>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30"/>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7" y="365129"/>
            <a:ext cx="1971675"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2" y="365129"/>
            <a:ext cx="5800725"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2" y="2505075"/>
            <a:ext cx="3868340"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2" y="2505075"/>
            <a:ext cx="3887391"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439863" y="252413"/>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485775" y="268288"/>
            <a:ext cx="962025" cy="34290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charset="-122"/>
                <a:ea typeface="微软雅黑" panose="020B0503020204020204" charset="-122"/>
                <a:cs typeface="+mn-cs"/>
              </a:rPr>
              <a:t>模块</a:t>
            </a:r>
            <a:r>
              <a:rPr lang="en-US" altLang="zh-CN" sz="1800" strike="noStrike" spc="600" noProof="1" dirty="0">
                <a:solidFill>
                  <a:schemeClr val="tx2"/>
                </a:solidFill>
                <a:latin typeface="微软雅黑" panose="020B0503020204020204" charset="-122"/>
                <a:ea typeface="微软雅黑" panose="020B0503020204020204" charset="-122"/>
                <a:cs typeface="+mn-cs"/>
              </a:rPr>
              <a:t>1</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5125" name="图片 7"/>
          <p:cNvPicPr>
            <a:picLocks noChangeAspect="1"/>
          </p:cNvPicPr>
          <p:nvPr userDrawn="1"/>
        </p:nvPicPr>
        <p:blipFill>
          <a:blip r:embed="rId3"/>
          <a:stretch>
            <a:fillRect/>
          </a:stretch>
        </p:blipFill>
        <p:spPr>
          <a:xfrm>
            <a:off x="8301038" y="-17462"/>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2443163" y="254000"/>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358775" y="268288"/>
            <a:ext cx="2084388" cy="34290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charset="-122"/>
                <a:ea typeface="微软雅黑" panose="020B0503020204020204" charset="-122"/>
                <a:cs typeface="+mn-cs"/>
              </a:rPr>
              <a:t>知识探索</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6149" name="图片 9"/>
          <p:cNvPicPr>
            <a:picLocks noChangeAspect="1"/>
          </p:cNvPicPr>
          <p:nvPr userDrawn="1"/>
        </p:nvPicPr>
        <p:blipFill>
          <a:blip r:embed="rId3"/>
          <a:stretch>
            <a:fillRect/>
          </a:stretch>
        </p:blipFill>
        <p:spPr>
          <a:xfrm>
            <a:off x="8258175" y="36513"/>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30"/>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4" Type="http://schemas.openxmlformats.org/officeDocument/2006/relationships/theme" Target="../theme/theme2.xml"/><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4" Type="http://schemas.openxmlformats.org/officeDocument/2006/relationships/theme" Target="../theme/theme3.xml"/><Relationship Id="rId13" Type="http://schemas.openxmlformats.org/officeDocument/2006/relationships/image" Target="../media/image1.jpeg"/><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4" Type="http://schemas.openxmlformats.org/officeDocument/2006/relationships/theme" Target="../theme/theme4.xml"/><Relationship Id="rId13" Type="http://schemas.openxmlformats.org/officeDocument/2006/relationships/image" Target="../media/image1.jpeg"/><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占位符 1"/>
          <p:cNvSpPr>
            <a:spLocks noGrp="1"/>
          </p:cNvSpPr>
          <p:nvPr>
            <p:ph type="title"/>
          </p:nvPr>
        </p:nvSpPr>
        <p:spPr>
          <a:xfrm>
            <a:off x="628650" y="365125"/>
            <a:ext cx="78867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628650" y="6356350"/>
            <a:ext cx="20574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3074" name="标题占位符 1"/>
          <p:cNvSpPr>
            <a:spLocks noGrp="1"/>
          </p:cNvSpPr>
          <p:nvPr>
            <p:ph type="title"/>
          </p:nvPr>
        </p:nvSpPr>
        <p:spPr>
          <a:xfrm>
            <a:off x="628650" y="365125"/>
            <a:ext cx="78867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628650" y="6356350"/>
            <a:ext cx="20574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4098" name="标题占位符 1"/>
          <p:cNvSpPr>
            <a:spLocks noGrp="1"/>
          </p:cNvSpPr>
          <p:nvPr>
            <p:ph type="title"/>
          </p:nvPr>
        </p:nvSpPr>
        <p:spPr>
          <a:xfrm>
            <a:off x="628650" y="365125"/>
            <a:ext cx="78867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628650" y="6356350"/>
            <a:ext cx="20574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3074" name="标题占位符 1"/>
          <p:cNvSpPr>
            <a:spLocks noGrp="1"/>
          </p:cNvSpPr>
          <p:nvPr>
            <p:ph type="title"/>
          </p:nvPr>
        </p:nvSpPr>
        <p:spPr>
          <a:xfrm>
            <a:off x="628650" y="365125"/>
            <a:ext cx="78867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628650" y="6356350"/>
            <a:ext cx="20574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6.xml"/><Relationship Id="rId4" Type="http://schemas.openxmlformats.org/officeDocument/2006/relationships/image" Target="../media/image11.jpeg"/><Relationship Id="rId3" Type="http://schemas.openxmlformats.org/officeDocument/2006/relationships/tags" Target="../tags/tag28.xml"/><Relationship Id="rId2" Type="http://schemas.openxmlformats.org/officeDocument/2006/relationships/image" Target="../media/image7.jpeg"/><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29.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8.xml"/><Relationship Id="rId2" Type="http://schemas.openxmlformats.org/officeDocument/2006/relationships/image" Target="../media/image7.jpeg"/><Relationship Id="rId1" Type="http://schemas.openxmlformats.org/officeDocument/2006/relationships/tags" Target="../tags/tag30.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3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3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33.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tags" Target="../tags/tag34.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7.jpeg"/><Relationship Id="rId1" Type="http://schemas.openxmlformats.org/officeDocument/2006/relationships/tags" Target="../tags/tag35.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tags" Target="../tags/tag36.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3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42.xml"/><Relationship Id="rId7" Type="http://schemas.openxmlformats.org/officeDocument/2006/relationships/image" Target="../media/image20.wmf"/><Relationship Id="rId6" Type="http://schemas.openxmlformats.org/officeDocument/2006/relationships/oleObject" Target="../embeddings/oleObject1.bin"/><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image" Target="../media/image7.jpeg"/><Relationship Id="rId2" Type="http://schemas.openxmlformats.org/officeDocument/2006/relationships/tags" Target="../tags/tag39.xml"/><Relationship Id="rId19" Type="http://schemas.openxmlformats.org/officeDocument/2006/relationships/notesSlide" Target="../notesSlides/notesSlide18.xml"/><Relationship Id="rId18" Type="http://schemas.openxmlformats.org/officeDocument/2006/relationships/vmlDrawing" Target="../drawings/vmlDrawing1.vml"/><Relationship Id="rId17" Type="http://schemas.openxmlformats.org/officeDocument/2006/relationships/slideLayout" Target="../slideLayouts/slideLayout2.xml"/><Relationship Id="rId16" Type="http://schemas.openxmlformats.org/officeDocument/2006/relationships/tags" Target="../tags/tag46.xml"/><Relationship Id="rId15" Type="http://schemas.openxmlformats.org/officeDocument/2006/relationships/image" Target="../media/image23.png"/><Relationship Id="rId14" Type="http://schemas.openxmlformats.org/officeDocument/2006/relationships/tags" Target="../tags/tag45.xml"/><Relationship Id="rId13" Type="http://schemas.openxmlformats.org/officeDocument/2006/relationships/image" Target="../media/image22.wmf"/><Relationship Id="rId12" Type="http://schemas.openxmlformats.org/officeDocument/2006/relationships/oleObject" Target="../embeddings/oleObject2.bin"/><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7.jpeg"/><Relationship Id="rId1" Type="http://schemas.openxmlformats.org/officeDocument/2006/relationships/tags" Target="../tags/tag4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48.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7.jpeg"/><Relationship Id="rId1" Type="http://schemas.openxmlformats.org/officeDocument/2006/relationships/tags" Target="../tags/tag49.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7.jpeg"/><Relationship Id="rId1" Type="http://schemas.openxmlformats.org/officeDocument/2006/relationships/tags" Target="../tags/tag50.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7.jpeg"/><Relationship Id="rId1" Type="http://schemas.openxmlformats.org/officeDocument/2006/relationships/tags" Target="../tags/tag51.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7.jpeg"/><Relationship Id="rId1" Type="http://schemas.openxmlformats.org/officeDocument/2006/relationships/tags" Target="../tags/tag52.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26.jpeg"/><Relationship Id="rId2" Type="http://schemas.openxmlformats.org/officeDocument/2006/relationships/image" Target="../media/image7.jpeg"/><Relationship Id="rId1" Type="http://schemas.openxmlformats.org/officeDocument/2006/relationships/tags" Target="../tags/tag53.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7.jpeg"/><Relationship Id="rId1" Type="http://schemas.openxmlformats.org/officeDocument/2006/relationships/tags" Target="../tags/tag5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5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8.xml"/><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7.jpeg"/><Relationship Id="rId1" Type="http://schemas.openxmlformats.org/officeDocument/2006/relationships/tags" Target="../tags/tag56.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57.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58.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vmlDrawing" Target="../drawings/vmlDrawing2.vml"/><Relationship Id="rId6"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wmf"/><Relationship Id="rId3" Type="http://schemas.openxmlformats.org/officeDocument/2006/relationships/oleObject" Target="../embeddings/oleObject3.bin"/><Relationship Id="rId2" Type="http://schemas.openxmlformats.org/officeDocument/2006/relationships/image" Target="../media/image7.jpeg"/><Relationship Id="rId1" Type="http://schemas.openxmlformats.org/officeDocument/2006/relationships/tags" Target="../tags/tag59.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7.jpeg"/><Relationship Id="rId1" Type="http://schemas.openxmlformats.org/officeDocument/2006/relationships/tags" Target="../tags/tag60.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vmlDrawing" Target="../drawings/vmlDrawing3.vml"/><Relationship Id="rId6" Type="http://schemas.openxmlformats.org/officeDocument/2006/relationships/slideLayout" Target="../slideLayouts/slideLayout2.xml"/><Relationship Id="rId5" Type="http://schemas.openxmlformats.org/officeDocument/2006/relationships/image" Target="../media/image32.wmf"/><Relationship Id="rId4" Type="http://schemas.openxmlformats.org/officeDocument/2006/relationships/oleObject" Target="../embeddings/oleObject4.bin"/><Relationship Id="rId3" Type="http://schemas.openxmlformats.org/officeDocument/2006/relationships/image" Target="../media/image31.png"/><Relationship Id="rId2" Type="http://schemas.openxmlformats.org/officeDocument/2006/relationships/image" Target="../media/image7.jpeg"/><Relationship Id="rId1" Type="http://schemas.openxmlformats.org/officeDocument/2006/relationships/tags" Target="../tags/tag61.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7.jpeg"/><Relationship Id="rId1" Type="http://schemas.openxmlformats.org/officeDocument/2006/relationships/tags" Target="../tags/tag62.xml"/></Relationships>
</file>

<file path=ppt/slides/_rels/slide37.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2.xml"/><Relationship Id="rId7" Type="http://schemas.openxmlformats.org/officeDocument/2006/relationships/image" Target="../media/image35.wmf"/><Relationship Id="rId6" Type="http://schemas.openxmlformats.org/officeDocument/2006/relationships/oleObject" Target="../embeddings/oleObject6.bin"/><Relationship Id="rId5" Type="http://schemas.openxmlformats.org/officeDocument/2006/relationships/image" Target="../media/image34.wmf"/><Relationship Id="rId4" Type="http://schemas.openxmlformats.org/officeDocument/2006/relationships/oleObject" Target="../embeddings/oleObject5.bin"/><Relationship Id="rId3" Type="http://schemas.openxmlformats.org/officeDocument/2006/relationships/image" Target="../media/image33.png"/><Relationship Id="rId2" Type="http://schemas.openxmlformats.org/officeDocument/2006/relationships/image" Target="../media/image7.jpeg"/><Relationship Id="rId10" Type="http://schemas.openxmlformats.org/officeDocument/2006/relationships/notesSlide" Target="../notesSlides/notesSlide28.xml"/><Relationship Id="rId1" Type="http://schemas.openxmlformats.org/officeDocument/2006/relationships/tags" Target="../tags/tag63.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7.jpeg"/><Relationship Id="rId1" Type="http://schemas.openxmlformats.org/officeDocument/2006/relationships/tags" Target="../tags/tag64.xml"/></Relationships>
</file>

<file path=ppt/slides/_rels/slide39.xml.rels><?xml version="1.0" encoding="UTF-8" standalone="yes"?>
<Relationships xmlns="http://schemas.openxmlformats.org/package/2006/relationships"><Relationship Id="rId9" Type="http://schemas.openxmlformats.org/officeDocument/2006/relationships/image" Target="../media/image39.wmf"/><Relationship Id="rId8" Type="http://schemas.openxmlformats.org/officeDocument/2006/relationships/oleObject" Target="../embeddings/oleObject9.bin"/><Relationship Id="rId7" Type="http://schemas.openxmlformats.org/officeDocument/2006/relationships/image" Target="../media/image38.wmf"/><Relationship Id="rId6" Type="http://schemas.openxmlformats.org/officeDocument/2006/relationships/oleObject" Target="../embeddings/oleObject8.bin"/><Relationship Id="rId5" Type="http://schemas.openxmlformats.org/officeDocument/2006/relationships/image" Target="../media/image37.wmf"/><Relationship Id="rId4" Type="http://schemas.openxmlformats.org/officeDocument/2006/relationships/oleObject" Target="../embeddings/oleObject7.bin"/><Relationship Id="rId3" Type="http://schemas.openxmlformats.org/officeDocument/2006/relationships/image" Target="../media/image36.png"/><Relationship Id="rId2" Type="http://schemas.openxmlformats.org/officeDocument/2006/relationships/image" Target="../media/image7.jpeg"/><Relationship Id="rId12" Type="http://schemas.openxmlformats.org/officeDocument/2006/relationships/notesSlide" Target="../notesSlides/notesSlide30.xml"/><Relationship Id="rId11" Type="http://schemas.openxmlformats.org/officeDocument/2006/relationships/vmlDrawing" Target="../drawings/vmlDrawing5.vml"/><Relationship Id="rId10" Type="http://schemas.openxmlformats.org/officeDocument/2006/relationships/slideLayout" Target="../slideLayouts/slideLayout2.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vmlDrawing" Target="../drawings/vmlDrawing6.vml"/><Relationship Id="rId6" Type="http://schemas.openxmlformats.org/officeDocument/2006/relationships/slideLayout" Target="../slideLayouts/slideLayout2.xml"/><Relationship Id="rId5" Type="http://schemas.openxmlformats.org/officeDocument/2006/relationships/image" Target="../media/image41.wmf"/><Relationship Id="rId4" Type="http://schemas.openxmlformats.org/officeDocument/2006/relationships/oleObject" Target="../embeddings/oleObject10.bin"/><Relationship Id="rId3" Type="http://schemas.openxmlformats.org/officeDocument/2006/relationships/image" Target="../media/image40.png"/><Relationship Id="rId2" Type="http://schemas.openxmlformats.org/officeDocument/2006/relationships/image" Target="../media/image7.jpeg"/><Relationship Id="rId1" Type="http://schemas.openxmlformats.org/officeDocument/2006/relationships/tags" Target="../tags/tag66.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vmlDrawing" Target="../drawings/vmlDrawing7.vml"/><Relationship Id="rId6"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wmf"/><Relationship Id="rId3" Type="http://schemas.openxmlformats.org/officeDocument/2006/relationships/oleObject" Target="../embeddings/oleObject11.bin"/><Relationship Id="rId2" Type="http://schemas.openxmlformats.org/officeDocument/2006/relationships/image" Target="../media/image7.jpeg"/><Relationship Id="rId1" Type="http://schemas.openxmlformats.org/officeDocument/2006/relationships/tags" Target="../tags/tag67.xml"/></Relationships>
</file>

<file path=ppt/slides/_rels/slide42.xml.rels><?xml version="1.0" encoding="UTF-8" standalone="yes"?>
<Relationships xmlns="http://schemas.openxmlformats.org/package/2006/relationships"><Relationship Id="rId9" Type="http://schemas.openxmlformats.org/officeDocument/2006/relationships/image" Target="../media/image46.wmf"/><Relationship Id="rId8" Type="http://schemas.openxmlformats.org/officeDocument/2006/relationships/oleObject" Target="../embeddings/oleObject14.bin"/><Relationship Id="rId7" Type="http://schemas.openxmlformats.org/officeDocument/2006/relationships/image" Target="../media/image45.wmf"/><Relationship Id="rId6" Type="http://schemas.openxmlformats.org/officeDocument/2006/relationships/oleObject" Target="../embeddings/oleObject13.bin"/><Relationship Id="rId5" Type="http://schemas.openxmlformats.org/officeDocument/2006/relationships/image" Target="../media/image44.wmf"/><Relationship Id="rId4" Type="http://schemas.openxmlformats.org/officeDocument/2006/relationships/oleObject" Target="../embeddings/oleObject12.bin"/><Relationship Id="rId3" Type="http://schemas.openxmlformats.org/officeDocument/2006/relationships/image" Target="../media/image43.png"/><Relationship Id="rId2" Type="http://schemas.openxmlformats.org/officeDocument/2006/relationships/image" Target="../media/image7.jpeg"/><Relationship Id="rId12" Type="http://schemas.openxmlformats.org/officeDocument/2006/relationships/notesSlide" Target="../notesSlides/notesSlide33.xml"/><Relationship Id="rId11" Type="http://schemas.openxmlformats.org/officeDocument/2006/relationships/vmlDrawing" Target="../drawings/vmlDrawing8.vml"/><Relationship Id="rId10" Type="http://schemas.openxmlformats.org/officeDocument/2006/relationships/slideLayout" Target="../slideLayouts/slideLayout2.xml"/><Relationship Id="rId1" Type="http://schemas.openxmlformats.org/officeDocument/2006/relationships/tags" Target="../tags/tag68.xml"/></Relationships>
</file>

<file path=ppt/slides/_rels/slide43.xml.rels><?xml version="1.0" encoding="UTF-8" standalone="yes"?>
<Relationships xmlns="http://schemas.openxmlformats.org/package/2006/relationships"><Relationship Id="rId9" Type="http://schemas.openxmlformats.org/officeDocument/2006/relationships/image" Target="../media/image49.wmf"/><Relationship Id="rId8" Type="http://schemas.openxmlformats.org/officeDocument/2006/relationships/oleObject" Target="../embeddings/oleObject17.bin"/><Relationship Id="rId7" Type="http://schemas.openxmlformats.org/officeDocument/2006/relationships/image" Target="../media/image48.wmf"/><Relationship Id="rId6" Type="http://schemas.openxmlformats.org/officeDocument/2006/relationships/oleObject" Target="../embeddings/oleObject16.bin"/><Relationship Id="rId5" Type="http://schemas.openxmlformats.org/officeDocument/2006/relationships/image" Target="../media/image47.png"/><Relationship Id="rId4" Type="http://schemas.openxmlformats.org/officeDocument/2006/relationships/image" Target="../media/image44.wmf"/><Relationship Id="rId3" Type="http://schemas.openxmlformats.org/officeDocument/2006/relationships/oleObject" Target="../embeddings/oleObject15.bin"/><Relationship Id="rId2" Type="http://schemas.openxmlformats.org/officeDocument/2006/relationships/image" Target="../media/image7.jpeg"/><Relationship Id="rId12" Type="http://schemas.openxmlformats.org/officeDocument/2006/relationships/notesSlide" Target="../notesSlides/notesSlide34.xml"/><Relationship Id="rId11" Type="http://schemas.openxmlformats.org/officeDocument/2006/relationships/vmlDrawing" Target="../drawings/vmlDrawing9.vml"/><Relationship Id="rId10" Type="http://schemas.openxmlformats.org/officeDocument/2006/relationships/slideLayout" Target="../slideLayouts/slideLayout2.xml"/><Relationship Id="rId1" Type="http://schemas.openxmlformats.org/officeDocument/2006/relationships/tags" Target="../tags/tag69.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image" Target="../media/image50.png"/><Relationship Id="rId2" Type="http://schemas.openxmlformats.org/officeDocument/2006/relationships/image" Target="../media/image7.jpeg"/><Relationship Id="rId1" Type="http://schemas.openxmlformats.org/officeDocument/2006/relationships/tags" Target="../tags/tag70.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image" Target="../media/image7.jpeg"/><Relationship Id="rId1" Type="http://schemas.openxmlformats.org/officeDocument/2006/relationships/tags" Target="../tags/tag7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7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73.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74.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75.xml"/></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4.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image" Target="../media/image7.jpeg"/><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76.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7.jpeg"/><Relationship Id="rId1" Type="http://schemas.openxmlformats.org/officeDocument/2006/relationships/tags" Target="../tags/tag77.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2.png"/><Relationship Id="rId2" Type="http://schemas.openxmlformats.org/officeDocument/2006/relationships/image" Target="../media/image7.jpeg"/><Relationship Id="rId1" Type="http://schemas.openxmlformats.org/officeDocument/2006/relationships/tags" Target="../tags/tag78.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4.png"/><Relationship Id="rId2" Type="http://schemas.openxmlformats.org/officeDocument/2006/relationships/image" Target="../media/image7.jpeg"/><Relationship Id="rId1" Type="http://schemas.openxmlformats.org/officeDocument/2006/relationships/tags" Target="../tags/tag79.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5.png"/><Relationship Id="rId2" Type="http://schemas.openxmlformats.org/officeDocument/2006/relationships/image" Target="../media/image7.jpeg"/><Relationship Id="rId1" Type="http://schemas.openxmlformats.org/officeDocument/2006/relationships/tags" Target="../tags/tag80.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6.png"/><Relationship Id="rId2" Type="http://schemas.openxmlformats.org/officeDocument/2006/relationships/image" Target="../media/image7.jpeg"/><Relationship Id="rId1" Type="http://schemas.openxmlformats.org/officeDocument/2006/relationships/tags" Target="../tags/tag81.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7.png"/><Relationship Id="rId2" Type="http://schemas.openxmlformats.org/officeDocument/2006/relationships/image" Target="../media/image7.jpeg"/><Relationship Id="rId1" Type="http://schemas.openxmlformats.org/officeDocument/2006/relationships/tags" Target="../tags/tag82.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8.png"/><Relationship Id="rId2" Type="http://schemas.openxmlformats.org/officeDocument/2006/relationships/image" Target="../media/image7.jpeg"/><Relationship Id="rId1" Type="http://schemas.openxmlformats.org/officeDocument/2006/relationships/tags" Target="../tags/tag83.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8.png"/><Relationship Id="rId2" Type="http://schemas.openxmlformats.org/officeDocument/2006/relationships/image" Target="../media/image7.jpeg"/><Relationship Id="rId1" Type="http://schemas.openxmlformats.org/officeDocument/2006/relationships/tags" Target="../tags/tag84.xml"/></Relationships>
</file>

<file path=ppt/slides/_rels/slide59.xml.rels><?xml version="1.0" encoding="UTF-8" standalone="yes"?>
<Relationships xmlns="http://schemas.openxmlformats.org/package/2006/relationships"><Relationship Id="rId7" Type="http://schemas.openxmlformats.org/officeDocument/2006/relationships/vmlDrawing" Target="../drawings/vmlDrawing10.vml"/><Relationship Id="rId6"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wmf"/><Relationship Id="rId3" Type="http://schemas.openxmlformats.org/officeDocument/2006/relationships/oleObject" Target="../embeddings/oleObject18.bin"/><Relationship Id="rId2" Type="http://schemas.openxmlformats.org/officeDocument/2006/relationships/image" Target="../media/image7.jpeg"/><Relationship Id="rId1" Type="http://schemas.openxmlformats.org/officeDocument/2006/relationships/tags" Target="../tags/tag85.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23.xml"/><Relationship Id="rId2" Type="http://schemas.openxmlformats.org/officeDocument/2006/relationships/image" Target="../media/image7.jpeg"/><Relationship Id="rId1" Type="http://schemas.openxmlformats.org/officeDocument/2006/relationships/tags" Target="../tags/tag22.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1.png"/><Relationship Id="rId2" Type="http://schemas.openxmlformats.org/officeDocument/2006/relationships/image" Target="../media/image7.jpeg"/><Relationship Id="rId1" Type="http://schemas.openxmlformats.org/officeDocument/2006/relationships/tags" Target="../tags/tag86.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2.png"/><Relationship Id="rId2" Type="http://schemas.openxmlformats.org/officeDocument/2006/relationships/image" Target="../media/image7.jpeg"/><Relationship Id="rId1" Type="http://schemas.openxmlformats.org/officeDocument/2006/relationships/tags" Target="../tags/tag87.xml"/></Relationships>
</file>

<file path=ppt/slides/_rels/slide62.xml.rels><?xml version="1.0" encoding="UTF-8" standalone="yes"?>
<Relationships xmlns="http://schemas.openxmlformats.org/package/2006/relationships"><Relationship Id="rId6" Type="http://schemas.openxmlformats.org/officeDocument/2006/relationships/vmlDrawing" Target="../drawings/vmlDrawing11.vml"/><Relationship Id="rId5" Type="http://schemas.openxmlformats.org/officeDocument/2006/relationships/slideLayout" Target="../slideLayouts/slideLayout2.xml"/><Relationship Id="rId4" Type="http://schemas.openxmlformats.org/officeDocument/2006/relationships/image" Target="../media/image63.wmf"/><Relationship Id="rId3" Type="http://schemas.openxmlformats.org/officeDocument/2006/relationships/oleObject" Target="../embeddings/oleObject19.bin"/><Relationship Id="rId2" Type="http://schemas.openxmlformats.org/officeDocument/2006/relationships/image" Target="../media/image7.jpeg"/><Relationship Id="rId1" Type="http://schemas.openxmlformats.org/officeDocument/2006/relationships/tags" Target="../tags/tag88.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4.png"/><Relationship Id="rId2" Type="http://schemas.openxmlformats.org/officeDocument/2006/relationships/image" Target="../media/image7.jpeg"/><Relationship Id="rId1" Type="http://schemas.openxmlformats.org/officeDocument/2006/relationships/tags" Target="../tags/tag89.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7.jpeg"/><Relationship Id="rId1" Type="http://schemas.openxmlformats.org/officeDocument/2006/relationships/tags" Target="../tags/tag90.xml"/></Relationships>
</file>

<file path=ppt/slides/_rels/slide65.xml.rels><?xml version="1.0" encoding="UTF-8" standalone="yes"?>
<Relationships xmlns="http://schemas.openxmlformats.org/package/2006/relationships"><Relationship Id="rId7" Type="http://schemas.openxmlformats.org/officeDocument/2006/relationships/vmlDrawing" Target="../drawings/vmlDrawing12.vml"/><Relationship Id="rId6" Type="http://schemas.openxmlformats.org/officeDocument/2006/relationships/slideLayout" Target="../slideLayouts/slideLayout2.xml"/><Relationship Id="rId5" Type="http://schemas.openxmlformats.org/officeDocument/2006/relationships/image" Target="../media/image68.wmf"/><Relationship Id="rId4" Type="http://schemas.openxmlformats.org/officeDocument/2006/relationships/oleObject" Target="../embeddings/oleObject20.bin"/><Relationship Id="rId3" Type="http://schemas.openxmlformats.org/officeDocument/2006/relationships/image" Target="../media/image67.png"/><Relationship Id="rId2" Type="http://schemas.openxmlformats.org/officeDocument/2006/relationships/image" Target="../media/image7.jpeg"/><Relationship Id="rId1" Type="http://schemas.openxmlformats.org/officeDocument/2006/relationships/tags" Target="../tags/tag91.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9.png"/><Relationship Id="rId2" Type="http://schemas.openxmlformats.org/officeDocument/2006/relationships/image" Target="../media/image7.jpeg"/><Relationship Id="rId1" Type="http://schemas.openxmlformats.org/officeDocument/2006/relationships/tags" Target="../tags/tag9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93.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94.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95.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tags" Target="../tags/tag24.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96.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97.xml"/></Relationships>
</file>

<file path=ppt/slides/_rels/slide72.xml.rels><?xml version="1.0" encoding="UTF-8" standalone="yes"?>
<Relationships xmlns="http://schemas.openxmlformats.org/package/2006/relationships"><Relationship Id="rId9" Type="http://schemas.openxmlformats.org/officeDocument/2006/relationships/vmlDrawing" Target="../drawings/vmlDrawing13.vml"/><Relationship Id="rId8" Type="http://schemas.openxmlformats.org/officeDocument/2006/relationships/slideLayout" Target="../slideLayouts/slideLayout2.xml"/><Relationship Id="rId7" Type="http://schemas.openxmlformats.org/officeDocument/2006/relationships/image" Target="../media/image72.wmf"/><Relationship Id="rId6" Type="http://schemas.openxmlformats.org/officeDocument/2006/relationships/oleObject" Target="../embeddings/oleObject22.bin"/><Relationship Id="rId5" Type="http://schemas.openxmlformats.org/officeDocument/2006/relationships/image" Target="../media/image71.wmf"/><Relationship Id="rId4" Type="http://schemas.openxmlformats.org/officeDocument/2006/relationships/oleObject" Target="../embeddings/oleObject21.bin"/><Relationship Id="rId3" Type="http://schemas.openxmlformats.org/officeDocument/2006/relationships/image" Target="../media/image70.png"/><Relationship Id="rId2" Type="http://schemas.openxmlformats.org/officeDocument/2006/relationships/image" Target="../media/image7.jpeg"/><Relationship Id="rId10" Type="http://schemas.openxmlformats.org/officeDocument/2006/relationships/notesSlide" Target="../notesSlides/notesSlide38.xml"/><Relationship Id="rId1" Type="http://schemas.openxmlformats.org/officeDocument/2006/relationships/tags" Target="../tags/tag98.xml"/></Relationships>
</file>

<file path=ppt/slides/_rels/slide73.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vmlDrawing" Target="../drawings/vmlDrawing14.vml"/><Relationship Id="rId6"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73.wmf"/><Relationship Id="rId3" Type="http://schemas.openxmlformats.org/officeDocument/2006/relationships/oleObject" Target="../embeddings/oleObject23.bin"/><Relationship Id="rId2" Type="http://schemas.openxmlformats.org/officeDocument/2006/relationships/image" Target="../media/image7.jpeg"/><Relationship Id="rId1" Type="http://schemas.openxmlformats.org/officeDocument/2006/relationships/tags" Target="../tags/tag99.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image" Target="../media/image75.png"/><Relationship Id="rId2" Type="http://schemas.openxmlformats.org/officeDocument/2006/relationships/image" Target="../media/image7.jpeg"/><Relationship Id="rId1" Type="http://schemas.openxmlformats.org/officeDocument/2006/relationships/tags" Target="../tags/tag100.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101.xml"/></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7.jpeg"/><Relationship Id="rId3" Type="http://schemas.openxmlformats.org/officeDocument/2006/relationships/image" Target="../media/image76.jpeg"/><Relationship Id="rId2" Type="http://schemas.openxmlformats.org/officeDocument/2006/relationships/image" Target="../media/image3.jpeg"/><Relationship Id="rId1" Type="http://schemas.openxmlformats.org/officeDocument/2006/relationships/tags" Target="../tags/tag10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6.xml"/><Relationship Id="rId3" Type="http://schemas.openxmlformats.org/officeDocument/2006/relationships/image" Target="../media/image9.jpeg"/><Relationship Id="rId2" Type="http://schemas.openxmlformats.org/officeDocument/2006/relationships/image" Target="../media/image7.jpeg"/><Relationship Id="rId1" Type="http://schemas.openxmlformats.org/officeDocument/2006/relationships/tags" Target="../tags/tag25.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圆角矩形 47"/>
          <p:cNvSpPr/>
          <p:nvPr/>
        </p:nvSpPr>
        <p:spPr>
          <a:xfrm>
            <a:off x="1079500" y="3689350"/>
            <a:ext cx="6858000" cy="1516063"/>
          </a:xfrm>
          <a:prstGeom prst="roundRect">
            <a:avLst>
              <a:gd name="adj" fmla="val 0"/>
            </a:avLst>
          </a:prstGeom>
        </p:spPr>
        <p:style>
          <a:lnRef idx="2">
            <a:schemeClr val="dk1"/>
          </a:lnRef>
          <a:fillRef idx="1">
            <a:schemeClr val="lt1"/>
          </a:fillRef>
          <a:effectRef idx="0">
            <a:schemeClr val="dk1"/>
          </a:effectRef>
          <a:fontRef idx="minor">
            <a:schemeClr val="dk1"/>
          </a:fontRef>
        </p:style>
        <p:txBody>
          <a:bodyPr lIns="68577" tIns="34288" rIns="68577" bIns="34288" rtlCol="0" anchor="ctr"/>
          <a:lstStyle/>
          <a:p>
            <a:pPr algn="ctr" fontAlgn="base"/>
            <a:endParaRPr lang="zh-CN" altLang="en-US" sz="1425" strike="noStrike" noProof="1" dirty="0"/>
          </a:p>
        </p:txBody>
      </p:sp>
      <p:sp>
        <p:nvSpPr>
          <p:cNvPr id="44" name="文本框 43"/>
          <p:cNvSpPr txBox="1"/>
          <p:nvPr/>
        </p:nvSpPr>
        <p:spPr>
          <a:xfrm>
            <a:off x="1640929" y="2925076"/>
            <a:ext cx="5862467" cy="344169"/>
          </a:xfrm>
          <a:prstGeom prst="rect">
            <a:avLst/>
          </a:prstGeom>
          <a:noFill/>
        </p:spPr>
        <p:txBody>
          <a:bodyPr wrap="square" lIns="68577" tIns="34288" rIns="68577" bIns="34288" rtlCol="0">
            <a:spAutoFit/>
          </a:bodyPr>
          <a:lstStyle/>
          <a:p>
            <a:r>
              <a:rPr lang="en-US" altLang="zh-CN" spc="600" noProof="1" dirty="0">
                <a:solidFill>
                  <a:schemeClr val="tx1">
                    <a:alpha val="78000"/>
                  </a:schemeClr>
                </a:solidFill>
                <a:latin typeface="Times New Roman" panose="02020603050405020304" pitchFamily="18" charset="0"/>
                <a:ea typeface="宋体" panose="02010600030101010101" pitchFamily="2" charset="-122"/>
                <a:cs typeface="Times New Roman" panose="02020603050405020304" pitchFamily="18" charset="0"/>
              </a:rPr>
              <a:t>Digital  Electronic Technology</a:t>
            </a:r>
            <a:endParaRPr lang="en-US" altLang="zh-CN" spc="600" noProof="1" dirty="0">
              <a:solidFill>
                <a:schemeClr val="tx1">
                  <a:alpha val="78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4" name="圆角矩形 47"/>
          <p:cNvSpPr/>
          <p:nvPr/>
        </p:nvSpPr>
        <p:spPr>
          <a:xfrm>
            <a:off x="1079500" y="3762375"/>
            <a:ext cx="6858000" cy="1371600"/>
          </a:xfrm>
          <a:prstGeom prst="roundRect">
            <a:avLst>
              <a:gd name="adj" fmla="val 0"/>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15364" name="TextBox 1"/>
          <p:cNvSpPr txBox="1"/>
          <p:nvPr/>
        </p:nvSpPr>
        <p:spPr>
          <a:xfrm>
            <a:off x="1079500" y="3908425"/>
            <a:ext cx="6858000" cy="482600"/>
          </a:xfrm>
          <a:prstGeom prst="rect">
            <a:avLst/>
          </a:prstGeom>
          <a:noFill/>
          <a:ln w="9525">
            <a:noFill/>
          </a:ln>
        </p:spPr>
        <p:txBody>
          <a:bodyPr wrap="square" lIns="68559" tIns="34279" rIns="68559" bIns="34279" anchor="t" anchorCtr="0">
            <a:spAutoFit/>
          </a:bodyPr>
          <a:p>
            <a:pPr algn="ctr" defTabSz="457200"/>
            <a:r>
              <a:rPr lang="zh-CN" altLang="en-US" sz="2700" dirty="0">
                <a:latin typeface="楷体" panose="02010609060101010101" charset="-122"/>
                <a:ea typeface="楷体" panose="02010609060101010101" charset="-122"/>
              </a:rPr>
              <a:t>第</a:t>
            </a:r>
            <a:r>
              <a:rPr lang="en-US" altLang="zh-CN" sz="2700" dirty="0">
                <a:latin typeface="楷体" panose="02010609060101010101" charset="-122"/>
                <a:ea typeface="楷体" panose="02010609060101010101" charset="-122"/>
              </a:rPr>
              <a:t>2</a:t>
            </a:r>
            <a:r>
              <a:rPr lang="zh-CN" altLang="en-US" sz="2700" dirty="0">
                <a:latin typeface="楷体" panose="02010609060101010101" charset="-122"/>
                <a:ea typeface="楷体" panose="02010609060101010101" charset="-122"/>
              </a:rPr>
              <a:t>章</a:t>
            </a:r>
            <a:r>
              <a:rPr lang="en-US" altLang="zh-CN" sz="2700" dirty="0">
                <a:latin typeface="楷体" panose="02010609060101010101" charset="-122"/>
                <a:ea typeface="楷体" panose="02010609060101010101" charset="-122"/>
              </a:rPr>
              <a:t> </a:t>
            </a:r>
            <a:r>
              <a:rPr lang="zh-CN" altLang="en-US" sz="2700" dirty="0">
                <a:latin typeface="楷体" panose="02010609060101010101" charset="-122"/>
                <a:ea typeface="楷体" panose="02010609060101010101" charset="-122"/>
              </a:rPr>
              <a:t>逻辑门电路</a:t>
            </a:r>
            <a:endParaRPr lang="zh-CN" altLang="en-US" sz="2700" dirty="0">
              <a:latin typeface="楷体" panose="02010609060101010101" charset="-122"/>
              <a:ea typeface="楷体" panose="02010609060101010101" charset="-122"/>
            </a:endParaRPr>
          </a:p>
        </p:txBody>
      </p:sp>
      <p:sp>
        <p:nvSpPr>
          <p:cNvPr id="31" name="TextBox 23"/>
          <p:cNvSpPr txBox="1"/>
          <p:nvPr/>
        </p:nvSpPr>
        <p:spPr>
          <a:xfrm>
            <a:off x="3359150" y="4567238"/>
            <a:ext cx="2487613" cy="581025"/>
          </a:xfrm>
          <a:prstGeom prst="rect">
            <a:avLst/>
          </a:prstGeom>
          <a:noFill/>
          <a:effectLst>
            <a:outerShdw blurRad="50800" dist="50800" dir="5400000" algn="ctr" rotWithShape="0">
              <a:schemeClr val="accent1">
                <a:lumMod val="20000"/>
                <a:lumOff val="80000"/>
              </a:schemeClr>
            </a:outerShdw>
          </a:effectLst>
        </p:spPr>
        <p:txBody>
          <a:bodyPr wrap="square" lIns="68559" tIns="34279" rIns="68559" bIns="34279">
            <a:noAutofit/>
          </a:bodyPr>
          <a:lstStyle/>
          <a:p>
            <a:pPr algn="ctr" defTabSz="457200">
              <a:defRPr/>
            </a:pPr>
            <a:r>
              <a:rPr lang="zh-CN" altLang="en-US" sz="2400" noProof="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唐永锋</a:t>
            </a:r>
            <a:endParaRPr lang="zh-CN" altLang="en-US" sz="2400" noProof="1" dirty="0">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2" name="TextBox 1"/>
          <p:cNvSpPr txBox="1">
            <a:spLocks noChangeArrowheads="1"/>
          </p:cNvSpPr>
          <p:nvPr/>
        </p:nvSpPr>
        <p:spPr bwMode="auto">
          <a:xfrm>
            <a:off x="2195829" y="2028825"/>
            <a:ext cx="4649789"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9" tIns="34279" rIns="68559" bIns="34279">
            <a:spAutoFit/>
            <a:scene3d>
              <a:camera prst="orthographicFront"/>
              <a:lightRig rig="threePt" dir="t"/>
            </a:scene3d>
          </a:bodyPr>
          <a:lstStyle>
            <a:lvl1pPr>
              <a:defRPr sz="2400">
                <a:solidFill>
                  <a:schemeClr val="tx1"/>
                </a:solidFill>
                <a:latin typeface="Tahoma" panose="020B0604030504040204" pitchFamily="34" charset="0"/>
                <a:ea typeface="宋体" panose="02010600030101010101" pitchFamily="2" charset="-122"/>
              </a:defRPr>
            </a:lvl1pPr>
            <a:lvl2pPr marL="742950" indent="-285750">
              <a:defRPr sz="2400">
                <a:solidFill>
                  <a:schemeClr val="tx1"/>
                </a:solidFill>
                <a:latin typeface="Tahoma" panose="020B0604030504040204" pitchFamily="34" charset="0"/>
                <a:ea typeface="宋体" panose="02010600030101010101" pitchFamily="2" charset="-122"/>
              </a:defRPr>
            </a:lvl2pPr>
            <a:lvl3pPr marL="1143000" indent="-228600">
              <a:defRPr sz="2400">
                <a:solidFill>
                  <a:schemeClr val="tx1"/>
                </a:solidFill>
                <a:latin typeface="Tahoma" panose="020B0604030504040204" pitchFamily="34" charset="0"/>
                <a:ea typeface="宋体" panose="02010600030101010101" pitchFamily="2" charset="-122"/>
              </a:defRPr>
            </a:lvl3pPr>
            <a:lvl4pPr marL="1600200" indent="-228600">
              <a:defRPr sz="2400">
                <a:solidFill>
                  <a:schemeClr val="tx1"/>
                </a:solidFill>
                <a:latin typeface="Tahoma" panose="020B0604030504040204" pitchFamily="34" charset="0"/>
                <a:ea typeface="宋体" panose="02010600030101010101" pitchFamily="2" charset="-122"/>
              </a:defRPr>
            </a:lvl4pPr>
            <a:lvl5pPr marL="2057400" indent="-228600">
              <a:defRPr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9pPr>
          </a:lstStyle>
          <a:p>
            <a:pPr algn="ctr" defTabSz="457200" fontAlgn="base"/>
            <a:r>
              <a:rPr lang="zh-CN" altLang="en-US" sz="3300" b="1" strike="noStrike" noProof="1" dirty="0">
                <a:solidFill>
                  <a:schemeClr val="tx1"/>
                </a:solidFill>
                <a:effectLst>
                  <a:outerShdw blurRad="38100" dist="19050" dir="2700000" algn="tl" rotWithShape="0">
                    <a:schemeClr val="dk1">
                      <a:alpha val="40000"/>
                    </a:schemeClr>
                  </a:outerShdw>
                </a:effectLst>
                <a:latin typeface="华文琥珀" pitchFamily="2" charset="-122"/>
                <a:ea typeface="华文琥珀" pitchFamily="2" charset="-122"/>
                <a:cs typeface="印品黑体"/>
              </a:rPr>
              <a:t>数字电子技术</a:t>
            </a:r>
            <a:endParaRPr lang="zh-CN" altLang="en-US" sz="3300" b="1" strike="noStrike" noProof="1" dirty="0">
              <a:solidFill>
                <a:schemeClr val="tx1"/>
              </a:solidFill>
              <a:effectLst>
                <a:outerShdw blurRad="38100" dist="19050" dir="2700000" algn="tl" rotWithShape="0">
                  <a:schemeClr val="dk1">
                    <a:alpha val="40000"/>
                  </a:schemeClr>
                </a:outerShdw>
              </a:effectLst>
              <a:latin typeface="华文琥珀" pitchFamily="2" charset="-122"/>
              <a:ea typeface="华文琥珀" pitchFamily="2" charset="-122"/>
              <a:cs typeface="印品黑体"/>
            </a:endParaRPr>
          </a:p>
        </p:txBody>
      </p:sp>
      <p:pic>
        <p:nvPicPr>
          <p:cNvPr id="15367" name="图片 99"/>
          <p:cNvPicPr/>
          <p:nvPr>
            <p:custDataLst>
              <p:tags r:id="rId1"/>
            </p:custDataLst>
          </p:nvPr>
        </p:nvPicPr>
        <p:blipFill>
          <a:blip r:embed="rId2"/>
          <a:srcRect l="19044" t="9958" r="19800" b="6541"/>
          <a:stretch>
            <a:fillRect/>
          </a:stretch>
        </p:blipFill>
        <p:spPr>
          <a:xfrm>
            <a:off x="250825" y="187325"/>
            <a:ext cx="1854200" cy="18415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25600" cy="344170"/>
          </a:xfrm>
          <a:prstGeom prst="rect">
            <a:avLst/>
          </a:prstGeom>
          <a:noFill/>
        </p:spPr>
        <p:txBody>
          <a:bodyPr wrap="square" lIns="68577" tIns="34288" rIns="68577" bIns="34288" rtlCol="0">
            <a:spAutoFit/>
          </a:bodyPr>
          <a:lstStyle/>
          <a:p>
            <a:pPr algn="ctr"/>
            <a:r>
              <a:rPr lang="zh-CN" spc="600" noProof="1" dirty="0">
                <a:solidFill>
                  <a:schemeClr val="tx2"/>
                </a:solidFill>
                <a:latin typeface="微软雅黑" panose="020B0503020204020204" charset="-122"/>
                <a:ea typeface="微软雅黑" panose="020B0503020204020204" charset="-122"/>
                <a:cs typeface="+mn-cs"/>
              </a:rPr>
              <a:t>集成度</a:t>
            </a:r>
            <a:endParaRPr lang="zh-CN" altLang="en-US" spc="600" noProof="1" dirty="0">
              <a:solidFill>
                <a:schemeClr val="tx2"/>
              </a:solidFill>
              <a:latin typeface="微软雅黑" panose="020B0503020204020204" charset="-122"/>
              <a:ea typeface="微软雅黑" panose="020B0503020204020204" charset="-122"/>
            </a:endParaRPr>
          </a:p>
        </p:txBody>
      </p:sp>
      <p:sp>
        <p:nvSpPr>
          <p:cNvPr id="3174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31749"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2.1  集成电路常识</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175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graphicFrame>
        <p:nvGraphicFramePr>
          <p:cNvPr id="2" name="表格 1"/>
          <p:cNvGraphicFramePr/>
          <p:nvPr>
            <p:custDataLst>
              <p:tags r:id="rId3"/>
            </p:custDataLst>
          </p:nvPr>
        </p:nvGraphicFramePr>
        <p:xfrm>
          <a:off x="482600" y="1710055"/>
          <a:ext cx="7983855" cy="3636010"/>
        </p:xfrm>
        <a:graphic>
          <a:graphicData uri="http://schemas.openxmlformats.org/drawingml/2006/table">
            <a:tbl>
              <a:tblPr firstRow="1" bandRow="1">
                <a:tableStyleId>{5C22544A-7EE6-4342-B048-85BDC9FD1C3A}</a:tableStyleId>
              </a:tblPr>
              <a:tblGrid>
                <a:gridCol w="5099050"/>
                <a:gridCol w="2884805"/>
              </a:tblGrid>
              <a:tr h="497205">
                <a:tc>
                  <a:txBody>
                    <a:bodyPr/>
                    <a:p>
                      <a:pPr>
                        <a:buNone/>
                      </a:pPr>
                      <a:r>
                        <a:rPr lang="zh-CN" altLang="en-US"/>
                        <a:t>芯片上所含逻辑门电路或晶体管的个数</a:t>
                      </a:r>
                      <a:endParaRPr lang="zh-CN" altLang="en-US"/>
                    </a:p>
                  </a:txBody>
                  <a:tcPr anchor="ctr" anchorCtr="0"/>
                </a:tc>
                <a:tc>
                  <a:txBody>
                    <a:bodyPr/>
                    <a:p>
                      <a:pPr>
                        <a:buNone/>
                      </a:pPr>
                      <a:r>
                        <a:rPr lang="zh-CN" altLang="en-US"/>
                        <a:t>定义</a:t>
                      </a:r>
                      <a:endParaRPr lang="zh-CN" altLang="en-US"/>
                    </a:p>
                  </a:txBody>
                  <a:tcPr anchor="ctr" anchorCtr="0"/>
                </a:tc>
              </a:tr>
              <a:tr h="360045">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100个元件或10个逻辑门以下的集成电路</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小规模集成电路(SSI)</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r>
              <a:tr h="579120">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元件数在100个以上、1000个以下或逻辑门在10个以上、100个以下的</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中规模集成电路(MSI)</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r>
              <a:tr h="503555">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门数有100-</a:t>
                      </a:r>
                      <a:r>
                        <a:rPr lang="en-US" altLang="zh-CN" sz="1600">
                          <a:latin typeface="Times New Roman" panose="02020603050405020304" pitchFamily="18" charset="0"/>
                          <a:cs typeface="Times New Roman" panose="02020603050405020304" pitchFamily="18" charset="0"/>
                          <a:sym typeface="宋体" panose="02010600030101010101" pitchFamily="2" charset="-122"/>
                        </a:rPr>
                        <a:t>10</a:t>
                      </a:r>
                      <a:r>
                        <a:rPr lang="zh-CN" altLang="en-US" sz="1600">
                          <a:latin typeface="Times New Roman" panose="02020603050405020304" pitchFamily="18" charset="0"/>
                          <a:cs typeface="Times New Roman" panose="02020603050405020304" pitchFamily="18" charset="0"/>
                          <a:sym typeface="宋体" panose="02010600030101010101" pitchFamily="2" charset="-122"/>
                        </a:rPr>
                        <a:t>万</a:t>
                      </a:r>
                      <a:r>
                        <a:rPr lang="zh-CN" altLang="zh-CN" sz="1600">
                          <a:latin typeface="Times New Roman" panose="02020603050405020304" pitchFamily="18" charset="0"/>
                          <a:cs typeface="Times New Roman" panose="02020603050405020304" pitchFamily="18" charset="0"/>
                          <a:sym typeface="宋体" panose="02010600030101010101" pitchFamily="2" charset="-122"/>
                        </a:rPr>
                        <a:t>个元件</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大规模集成电路(LSI)</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r>
              <a:tr h="579120">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门数超过5000个或元件数高于10万个的</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超大规模集成电路(VLSI)</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r>
              <a:tr h="579120">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元件数在107-109的</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甚大规模集成电路(ULSI)</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r>
              <a:tr h="537845">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元件数在109以上</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c>
                  <a:txBody>
                    <a:bodyPr/>
                    <a:p>
                      <a:pPr>
                        <a:buNone/>
                      </a:pPr>
                      <a:r>
                        <a:rPr lang="zh-CN" altLang="zh-CN" sz="1600">
                          <a:latin typeface="Times New Roman" panose="02020603050405020304" pitchFamily="18" charset="0"/>
                          <a:cs typeface="Times New Roman" panose="02020603050405020304" pitchFamily="18" charset="0"/>
                          <a:sym typeface="宋体" panose="02010600030101010101" pitchFamily="2" charset="-122"/>
                        </a:rPr>
                        <a:t>巨大规模集成电路(GSI)</a:t>
                      </a:r>
                      <a:endParaRPr lang="zh-CN" altLang="zh-CN" sz="1600">
                        <a:latin typeface="Times New Roman" panose="02020603050405020304" pitchFamily="18" charset="0"/>
                        <a:cs typeface="Times New Roman" panose="02020603050405020304" pitchFamily="18" charset="0"/>
                        <a:sym typeface="宋体" panose="02010600030101010101" pitchFamily="2" charset="-122"/>
                      </a:endParaRPr>
                    </a:p>
                  </a:txBody>
                  <a:tcPr anchor="ctr" anchorCtr="0"/>
                </a:tc>
              </a:tr>
            </a:tbl>
          </a:graphicData>
        </a:graphic>
      </p:graphicFrame>
      <p:pic>
        <p:nvPicPr>
          <p:cNvPr id="3" name="图片 2"/>
          <p:cNvPicPr/>
          <p:nvPr/>
        </p:nvPicPr>
        <p:blipFill>
          <a:blip r:embed="rId4"/>
          <a:srcRect t="62481"/>
        </p:blipFill>
        <p:spPr>
          <a:xfrm>
            <a:off x="5470525" y="1268730"/>
            <a:ext cx="2995930" cy="51847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25600" cy="344170"/>
          </a:xfrm>
          <a:prstGeom prst="rect">
            <a:avLst/>
          </a:prstGeom>
          <a:noFill/>
        </p:spPr>
        <p:txBody>
          <a:bodyPr wrap="square" lIns="68577" tIns="34288" rIns="68577" bIns="34288" rtlCol="0">
            <a:spAutoFit/>
          </a:bodyPr>
          <a:lstStyle/>
          <a:p>
            <a:pPr algn="ctr"/>
            <a:r>
              <a:rPr lang="zh-CN" altLang="en-US" spc="600" noProof="1" dirty="0">
                <a:solidFill>
                  <a:schemeClr val="tx2"/>
                </a:solidFill>
                <a:latin typeface="微软雅黑" panose="020B0503020204020204" charset="-122"/>
                <a:ea typeface="微软雅黑" panose="020B0503020204020204" charset="-122"/>
                <a:cs typeface="+mn-cs"/>
              </a:rPr>
              <a:t>摩根定律</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3174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31749"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2.1  集成电路常识</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175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5845" name="文本框 6"/>
          <p:cNvSpPr txBox="1"/>
          <p:nvPr/>
        </p:nvSpPr>
        <p:spPr>
          <a:xfrm>
            <a:off x="179070" y="1700530"/>
            <a:ext cx="8726805" cy="4393565"/>
          </a:xfrm>
          <a:prstGeom prst="rect">
            <a:avLst/>
          </a:prstGeom>
        </p:spPr>
        <p:style>
          <a:lnRef idx="2">
            <a:schemeClr val="accent1"/>
          </a:lnRef>
          <a:fillRef idx="0">
            <a:srgbClr val="FFFFFF"/>
          </a:fillRef>
          <a:effectRef idx="0">
            <a:srgbClr val="FFFFFF"/>
          </a:effectRef>
          <a:fontRef idx="minor">
            <a:schemeClr val="tx1"/>
          </a:fontRef>
        </p:style>
        <p:txBody>
          <a:bodyPr wrap="square" anchor="t" anchorCtr="0"/>
          <a:p>
            <a:pPr indent="558800" eaLnBrk="0" hangingPunct="0">
              <a:lnSpc>
                <a:spcPct val="150000"/>
              </a:lnSpc>
              <a:buClr>
                <a:schemeClr val="accent2"/>
              </a:buClr>
              <a:buFont typeface="Wingdings" panose="05000000000000000000" pitchFamily="2" charset="2"/>
            </a:pPr>
            <a:r>
              <a:rPr lang="zh-CN"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sym typeface="微软雅黑" panose="020B0503020204020204" charset="-122"/>
              </a:rPr>
              <a:t>摩尔定律是</a:t>
            </a:r>
            <a:r>
              <a:rPr lang="zh-CN" sz="200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sym typeface="微软雅黑" panose="020B0503020204020204" charset="-122"/>
              </a:rPr>
              <a:t>英特尔创始人之一戈登·摩尔</a:t>
            </a:r>
            <a:r>
              <a:rPr lang="en-US" altLang="zh-CN"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sym typeface="微软雅黑" panose="020B0503020204020204" charset="-122"/>
              </a:rPr>
              <a:t>1965</a:t>
            </a:r>
            <a:r>
              <a:rPr lang="zh-CN" altLang="en-US"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sym typeface="微软雅黑" panose="020B0503020204020204" charset="-122"/>
              </a:rPr>
              <a:t>年提出的，他的这一观察是基于对半导体行业发展趋势的长期观察。</a:t>
            </a:r>
            <a:endParaRPr lang="zh-CN"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sym typeface="微软雅黑" panose="020B0503020204020204" charset="-122"/>
            </a:endParaRPr>
          </a:p>
          <a:p>
            <a:pPr indent="558800" eaLnBrk="0" hangingPunct="0">
              <a:lnSpc>
                <a:spcPct val="150000"/>
              </a:lnSpc>
              <a:buClr>
                <a:schemeClr val="accent2"/>
              </a:buClr>
              <a:buFont typeface="Wingdings" panose="05000000000000000000" pitchFamily="2" charset="2"/>
            </a:pPr>
            <a:r>
              <a:rPr lang="zh-CN"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sym typeface="微软雅黑" panose="020B0503020204020204" charset="-122"/>
              </a:rPr>
              <a:t>其核心内容为：当价格不变时，集成电路上容纳的元器件的数目，约每隔18-24个月便会增加一倍，计算力相对于时间呈指数式的上升。换言之，处理器的性能大约每两年翻一倍，同时价格下降为之前的一半。</a:t>
            </a:r>
            <a:endParaRPr lang="zh-CN"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sym typeface="微软雅黑" panose="020B0503020204020204" charset="-122"/>
            </a:endParaRPr>
          </a:p>
          <a:p>
            <a:pPr eaLnBrk="0" hangingPunct="0">
              <a:lnSpc>
                <a:spcPct val="150000"/>
              </a:lnSpc>
              <a:buClr>
                <a:schemeClr val="accent2"/>
              </a:buClr>
              <a:buFont typeface="Wingdings" panose="05000000000000000000" pitchFamily="2" charset="2"/>
            </a:pPr>
            <a:r>
              <a:rPr lang="zh-CN" sz="1800">
                <a:effectLst/>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rPr>
              <a:t>Moore's Law is an observation that the number of transistors in a dense </a:t>
            </a:r>
            <a:endParaRPr lang="zh-CN" sz="1800">
              <a:effectLst/>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endParaRPr>
          </a:p>
          <a:p>
            <a:pPr eaLnBrk="0" hangingPunct="0">
              <a:lnSpc>
                <a:spcPct val="150000"/>
              </a:lnSpc>
              <a:buClr>
                <a:schemeClr val="accent2"/>
              </a:buClr>
              <a:buFont typeface="Wingdings" panose="05000000000000000000" pitchFamily="2" charset="2"/>
            </a:pPr>
            <a:r>
              <a:rPr lang="zh-CN" sz="1800">
                <a:effectLst/>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rPr>
              <a:t>integrated circuit doubles about every two years, while the cost of computing </a:t>
            </a:r>
            <a:endParaRPr lang="zh-CN" sz="1800">
              <a:effectLst/>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endParaRPr>
          </a:p>
          <a:p>
            <a:pPr eaLnBrk="0" hangingPunct="0">
              <a:lnSpc>
                <a:spcPct val="150000"/>
              </a:lnSpc>
              <a:buClr>
                <a:schemeClr val="accent2"/>
              </a:buClr>
              <a:buFont typeface="Wingdings" panose="05000000000000000000" pitchFamily="2" charset="2"/>
            </a:pPr>
            <a:r>
              <a:rPr lang="zh-CN" sz="1800">
                <a:effectLst/>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rPr>
              <a:t>halves. This observation has held true for nearly 50 years, and it has been a </a:t>
            </a:r>
            <a:endParaRPr lang="zh-CN" sz="1800">
              <a:effectLst/>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endParaRPr>
          </a:p>
          <a:p>
            <a:pPr eaLnBrk="0" hangingPunct="0">
              <a:lnSpc>
                <a:spcPct val="150000"/>
              </a:lnSpc>
              <a:buClr>
                <a:schemeClr val="accent2"/>
              </a:buClr>
              <a:buFont typeface="Wingdings" panose="05000000000000000000" pitchFamily="2" charset="2"/>
            </a:pPr>
            <a:r>
              <a:rPr lang="zh-CN" sz="1800">
                <a:effectLst/>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rPr>
              <a:t>major driver of the rapid progress of the computer industry.</a:t>
            </a:r>
            <a:endParaRPr lang="zh-CN" sz="1800">
              <a:effectLst/>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358140" y="1057275"/>
            <a:ext cx="4624704" cy="374650"/>
          </a:xfrm>
          <a:prstGeom prst="rect">
            <a:avLst/>
          </a:prstGeom>
          <a:noFill/>
        </p:spPr>
        <p:txBody>
          <a:bodyPr wrap="square" lIns="68577" tIns="34288" rIns="68577" bIns="34288" rtlCol="0">
            <a:spAutoFit/>
          </a:bodyPr>
          <a:lstStyle/>
          <a:p>
            <a:r>
              <a:rPr lang="en-US" altLang="zh-CN" sz="2000" noProof="1" dirty="0">
                <a:latin typeface="微软雅黑" panose="020B0503020204020204" charset="-122"/>
                <a:ea typeface="微软雅黑" panose="020B0503020204020204" charset="-122"/>
                <a:cs typeface="+mn-cs"/>
                <a:sym typeface="微软雅黑" panose="020B0503020204020204" charset="-122"/>
              </a:rPr>
              <a:t>  </a:t>
            </a:r>
            <a:r>
              <a:rPr lang="zh-CN" altLang="en-US" sz="2000" noProof="1" dirty="0">
                <a:latin typeface="微软雅黑" panose="020B0503020204020204" charset="-122"/>
                <a:ea typeface="微软雅黑" panose="020B0503020204020204" charset="-122"/>
                <a:cs typeface="+mn-cs"/>
                <a:sym typeface="微软雅黑" panose="020B0503020204020204" charset="-122"/>
              </a:rPr>
              <a:t>概</a:t>
            </a:r>
            <a:r>
              <a:rPr lang="en-US" altLang="zh-CN" sz="2000" noProof="1" dirty="0">
                <a:latin typeface="微软雅黑" panose="020B0503020204020204" charset="-122"/>
                <a:ea typeface="微软雅黑" panose="020B0503020204020204" charset="-122"/>
                <a:cs typeface="+mn-cs"/>
                <a:sym typeface="微软雅黑" panose="020B0503020204020204" charset="-122"/>
              </a:rPr>
              <a:t> </a:t>
            </a:r>
            <a:r>
              <a:rPr lang="zh-CN" altLang="en-US" sz="2000" noProof="1" dirty="0">
                <a:latin typeface="微软雅黑" panose="020B0503020204020204" charset="-122"/>
                <a:ea typeface="微软雅黑" panose="020B0503020204020204" charset="-122"/>
                <a:cs typeface="+mn-cs"/>
                <a:sym typeface="微软雅黑" panose="020B0503020204020204" charset="-122"/>
              </a:rPr>
              <a:t>念</a:t>
            </a:r>
            <a:r>
              <a:rPr lang="en-US" altLang="zh-CN" sz="2000" noProof="1" dirty="0">
                <a:latin typeface="微软雅黑" panose="020B0503020204020204" charset="-122"/>
                <a:ea typeface="微软雅黑" panose="020B0503020204020204" charset="-122"/>
                <a:cs typeface="+mn-cs"/>
                <a:sym typeface="微软雅黑" panose="020B0503020204020204" charset="-122"/>
              </a:rPr>
              <a:t> </a:t>
            </a:r>
            <a:r>
              <a:rPr lang="zh-CN" altLang="en-US" sz="2000" noProof="1" dirty="0">
                <a:latin typeface="微软雅黑" panose="020B0503020204020204" charset="-122"/>
                <a:ea typeface="微软雅黑" panose="020B0503020204020204" charset="-122"/>
                <a:cs typeface="+mn-cs"/>
                <a:sym typeface="微软雅黑" panose="020B0503020204020204" charset="-122"/>
              </a:rPr>
              <a:t>引</a:t>
            </a:r>
            <a:r>
              <a:rPr lang="en-US" altLang="zh-CN" sz="2000" noProof="1" dirty="0">
                <a:latin typeface="微软雅黑" panose="020B0503020204020204" charset="-122"/>
                <a:ea typeface="微软雅黑" panose="020B0503020204020204" charset="-122"/>
                <a:cs typeface="+mn-cs"/>
                <a:sym typeface="微软雅黑" panose="020B0503020204020204" charset="-122"/>
              </a:rPr>
              <a:t> </a:t>
            </a:r>
            <a:r>
              <a:rPr lang="zh-CN" altLang="en-US" sz="2000" noProof="1" dirty="0">
                <a:latin typeface="微软雅黑" panose="020B0503020204020204" charset="-122"/>
                <a:ea typeface="微软雅黑" panose="020B0503020204020204" charset="-122"/>
                <a:cs typeface="+mn-cs"/>
                <a:sym typeface="微软雅黑" panose="020B0503020204020204" charset="-122"/>
              </a:rPr>
              <a:t>入</a:t>
            </a:r>
            <a:endParaRPr lang="zh-CN" altLang="en-US" sz="2000" spc="600" noProof="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微软雅黑" panose="020B0503020204020204" charset="-122"/>
            </a:endParaRPr>
          </a:p>
        </p:txBody>
      </p:sp>
      <p:sp>
        <p:nvSpPr>
          <p:cNvPr id="3584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35843"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a:t>
            </a:r>
            <a:r>
              <a:rPr 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分立元件门电路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584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5845" name="文本框 6"/>
          <p:cNvSpPr txBox="1"/>
          <p:nvPr/>
        </p:nvSpPr>
        <p:spPr>
          <a:xfrm>
            <a:off x="358140" y="1700530"/>
            <a:ext cx="8483600" cy="3423285"/>
          </a:xfrm>
          <a:prstGeom prst="rect">
            <a:avLst/>
          </a:prstGeom>
        </p:spPr>
        <p:style>
          <a:lnRef idx="2">
            <a:schemeClr val="accent1"/>
          </a:lnRef>
          <a:fillRef idx="0">
            <a:srgbClr val="FFFFFF"/>
          </a:fillRef>
          <a:effectRef idx="0">
            <a:srgbClr val="FFFFFF"/>
          </a:effectRef>
          <a:fontRef idx="minor">
            <a:schemeClr val="tx1"/>
          </a:fontRef>
        </p:style>
        <p:txBody>
          <a:bodyPr wrap="square" anchor="t" anchorCtr="0"/>
          <a:p>
            <a:pPr indent="558800" eaLnBrk="0" hangingPunct="0">
              <a:lnSpc>
                <a:spcPct val="150000"/>
              </a:lnSpc>
              <a:buClr>
                <a:schemeClr val="accent2"/>
              </a:buClr>
              <a:buFont typeface="Wingdings" panose="05000000000000000000" pitchFamily="2" charset="2"/>
            </a:pPr>
            <a:r>
              <a:rPr sz="24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用门来统一描述基本逻辑运算和复合逻辑运算比较形象。首先</a:t>
            </a:r>
            <a:r>
              <a:rPr sz="240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门具有开、关两种状态</a:t>
            </a:r>
            <a:r>
              <a:rPr sz="24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，可用于表示0、1。此外，可以将它比作一个开关：在一定的条件下允许信号通过，称门是打开的；若条件不满足，信号就不能通过，称门是关闭的。</a:t>
            </a:r>
            <a:endParaRPr sz="24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a:p>
            <a:pPr indent="558800" eaLnBrk="0" hangingPunct="0">
              <a:lnSpc>
                <a:spcPct val="150000"/>
              </a:lnSpc>
              <a:buClr>
                <a:schemeClr val="accent2"/>
              </a:buClr>
              <a:buFont typeface="Wingdings" panose="05000000000000000000" pitchFamily="2" charset="2"/>
            </a:pPr>
            <a:r>
              <a:rPr sz="24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构成门电路的器件应具有开门、关门两种状态，可在开、关两种状态之间相互转换，这种特性称为</a:t>
            </a:r>
            <a:r>
              <a:rPr sz="240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开关特性</a:t>
            </a:r>
            <a:r>
              <a:rPr sz="24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a:t>
            </a:r>
            <a:endParaRPr sz="24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29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二极管的开关特性</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37891"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07315" y="1557020"/>
            <a:ext cx="8816975" cy="385445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marL="342900" indent="-342900" fontAlgn="base">
              <a:lnSpc>
                <a:spcPct val="150000"/>
              </a:lnSpc>
              <a:buClr>
                <a:srgbClr val="0000CC"/>
              </a:buClr>
              <a:buFont typeface="Wingdings" panose="05000000000000000000" charset="0"/>
              <a:buChar char="p"/>
            </a:pPr>
            <a:r>
              <a:rPr lang="en-US" altLang="zh-CN" sz="24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二极管具有单向导电性，即正向导通、反向截止。当二极管理想时，二极管正向导通压降为零，相当于短路。</a:t>
            </a:r>
            <a:endParaRPr lang="en-US" altLang="zh-CN" sz="24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marL="342900" indent="-342900" fontAlgn="base">
              <a:lnSpc>
                <a:spcPct val="150000"/>
              </a:lnSpc>
              <a:buClr>
                <a:srgbClr val="0000CC"/>
              </a:buClr>
              <a:buFont typeface="Wingdings" panose="05000000000000000000" charset="0"/>
              <a:buChar char="p"/>
            </a:pPr>
            <a:r>
              <a:rPr lang="en-US" altLang="zh-CN" sz="24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当二极管正向导通</a:t>
            </a:r>
            <a:r>
              <a:rPr lang="zh-CN" altLang="en-US" sz="24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时</a:t>
            </a:r>
            <a:r>
              <a:rPr lang="en-US" altLang="zh-CN" sz="24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，相当于一个接通的开关，信号允许通过，相当于开门。</a:t>
            </a:r>
            <a:endParaRPr lang="en-US" altLang="zh-CN" sz="24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marL="342900" indent="-342900" fontAlgn="base">
              <a:lnSpc>
                <a:spcPct val="150000"/>
              </a:lnSpc>
              <a:buClr>
                <a:srgbClr val="0000CC"/>
              </a:buClr>
              <a:buFont typeface="Wingdings" panose="05000000000000000000" charset="0"/>
              <a:buChar char="p"/>
            </a:pPr>
            <a:r>
              <a:rPr lang="en-US" altLang="zh-CN" sz="24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当二极管反向截止</a:t>
            </a:r>
            <a:r>
              <a:rPr lang="zh-CN" altLang="en-US" sz="24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时</a:t>
            </a:r>
            <a:r>
              <a:rPr lang="en-US" altLang="zh-CN" sz="24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，由于理想二极管反向截止电阻无穷大，反向截止电流为零，此时二极管相当于一个断开的开关，信号不允许通过，相当于关门。</a:t>
            </a:r>
            <a:endParaRPr lang="en-US" altLang="zh-CN" sz="24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p:txBody>
      </p:sp>
      <p:sp>
        <p:nvSpPr>
          <p:cNvPr id="3789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分立元件门电路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789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29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二极管的开关特性</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37891"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58775" y="1700530"/>
            <a:ext cx="8639175" cy="459994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marL="342900" indent="-342900" fontAlgn="base">
              <a:lnSpc>
                <a:spcPct val="150000"/>
              </a:lnSpc>
              <a:buClr>
                <a:srgbClr val="0000CC"/>
              </a:buClr>
              <a:buFont typeface="Wingdings" panose="05000000000000000000" charset="0"/>
              <a:buChar char="p"/>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在</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低速</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开关电路中，二极管由导通变为截止，或由截止变为导通的转换时间通常是可以忽略的，然而在</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高速</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开关电路中，当频率较高时，就要求二极管的通、断速度能快速跟随上输入的脉冲信号变化。</a:t>
            </a:r>
            <a:endPar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marL="342900" indent="-342900" fontAlgn="base">
              <a:lnSpc>
                <a:spcPct val="150000"/>
              </a:lnSpc>
              <a:buClr>
                <a:srgbClr val="CC0000"/>
              </a:buClr>
              <a:buFont typeface="Wingdings" panose="05000000000000000000" charset="0"/>
              <a:buChar char="Ø"/>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(1)开启时间。</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二极管由反向截止转换为正向导通所需要的时间称为开启时间</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。因为二极管正向导通时电阻很小，与二极管内PN结的等效电容并联起来以后，电容作用不明显，所以</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转换时间很短，一般可以忽略不计</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endPar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marL="342900" indent="-342900" fontAlgn="base">
              <a:lnSpc>
                <a:spcPct val="150000"/>
              </a:lnSpc>
              <a:buClr>
                <a:srgbClr val="CC0000"/>
              </a:buClr>
              <a:buFont typeface="Wingdings" panose="05000000000000000000" charset="0"/>
              <a:buChar char="Ø"/>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(2)关断时间。</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二极管由正向导通转换为反向截止所需要的时间称为关断时间</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。二极管反向截止时电阻很大，PN结的等效电容作用明显，充放电时间长，一般</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开关管大约是几纳秒</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endPar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p:txBody>
      </p:sp>
      <p:sp>
        <p:nvSpPr>
          <p:cNvPr id="3789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分立元件门电路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789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29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二极管的开关特性</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37891"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58775" y="1700530"/>
            <a:ext cx="8639175" cy="459994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marL="342900" indent="-342900" fontAlgn="base">
              <a:lnSpc>
                <a:spcPct val="150000"/>
              </a:lnSpc>
              <a:buClr>
                <a:srgbClr val="0000CC"/>
              </a:buClr>
              <a:buFont typeface="Wingdings" panose="05000000000000000000" charset="0"/>
              <a:buChar char="p"/>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在</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低速</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开关电路中，二极管由导通变为截止，或由截止变为导通的转换时间通常是可以忽略的，然而在</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高速</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开关电路中，当频率较高时，就要求二极管的通、断速度能快速跟随上输入的脉冲信号变化。</a:t>
            </a:r>
            <a:endPar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marL="342900" indent="-342900" fontAlgn="base">
              <a:lnSpc>
                <a:spcPct val="150000"/>
              </a:lnSpc>
              <a:buClr>
                <a:srgbClr val="CC0000"/>
              </a:buClr>
              <a:buFont typeface="Wingdings" panose="05000000000000000000" charset="0"/>
              <a:buChar char="Ø"/>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(1)开启时间。</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二极管由反向截止转换为正向导通所需要的时间称为开启时间</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。因为二极管正向导通时电阻很小，与二极管内PN结的等效电容并联起来以后，电容作用不明显，所以</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转换时间很短，一般可以忽略不计</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endPar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marL="342900" indent="-342900" fontAlgn="base">
              <a:lnSpc>
                <a:spcPct val="150000"/>
              </a:lnSpc>
              <a:buClr>
                <a:srgbClr val="CC0000"/>
              </a:buClr>
              <a:buFont typeface="Wingdings" panose="05000000000000000000" charset="0"/>
              <a:buChar char="Ø"/>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(2)关断时间。</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二极管由正向导通转换为反向截止所需要的时间称为关断时间</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。二极管反向截止时电阻很大，PN结的等效电容作用明显，充放电时间长，一般</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开关管大约是几纳秒</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endPar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p:txBody>
      </p:sp>
      <p:sp>
        <p:nvSpPr>
          <p:cNvPr id="3789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分立元件门电路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789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2694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二极管与门电路</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37891"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497965"/>
            <a:ext cx="8303260" cy="3058160"/>
          </a:xfrm>
          <a:prstGeom prst="rect">
            <a:avLst/>
          </a:prstGeom>
        </p:spPr>
        <p:style>
          <a:lnRef idx="3">
            <a:schemeClr val="accent4"/>
          </a:lnRef>
          <a:fillRef idx="0">
            <a:srgbClr val="FFFFFF"/>
          </a:fillRef>
          <a:effectRef idx="0">
            <a:srgbClr val="FFFFFF"/>
          </a:effectRef>
          <a:fontRef idx="minor">
            <a:schemeClr val="tx1"/>
          </a:fontRef>
        </p:style>
        <p:txBody>
          <a:bodyPr wrap="square">
            <a:noAutofit/>
          </a:bodyPr>
          <a:lstStyle/>
          <a:p>
            <a:pPr fontAlgn="base">
              <a:lnSpc>
                <a:spcPct val="150000"/>
              </a:lnSpc>
              <a:buClr>
                <a:srgbClr val="0000CC"/>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   </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由两个二极管、电阻、电源组成的与门如图2-3所示。</a:t>
            </a:r>
            <a:endPar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fontAlgn="base">
              <a:lnSpc>
                <a:spcPct val="150000"/>
              </a:lnSpc>
              <a:buClr>
                <a:srgbClr val="CC0000"/>
              </a:buClr>
              <a:buFont typeface="Wingdings" panose="05000000000000000000" charset="0"/>
              <a:buChar char="p"/>
            </a:pP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若A、B两端的高低电平分别为3V、0V，二极管正向导通的压降为0.7V。只要A、B有一个为低电平0V时，就有一个相应的二极管导通，使输出端Y为低电平0.7V。</a:t>
            </a:r>
            <a:endPar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fontAlgn="base">
              <a:lnSpc>
                <a:spcPct val="150000"/>
              </a:lnSpc>
              <a:buClr>
                <a:srgbClr val="CC0000"/>
              </a:buClr>
              <a:buFont typeface="Wingdings" panose="05000000000000000000" charset="0"/>
              <a:buChar char="p"/>
            </a:pP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当A、B全为高电平3V时，两个二极管都导通，输出端Y为高电平3.7V。</a:t>
            </a:r>
            <a:endPar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fontAlgn="base">
              <a:lnSpc>
                <a:spcPct val="150000"/>
              </a:lnSpc>
              <a:buClr>
                <a:srgbClr val="CC0000"/>
              </a:buClr>
              <a:buFont typeface="Wingdings" panose="05000000000000000000" charset="0"/>
            </a:pP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   将输出与输入的逻辑电平关系列表，如表2-1所示。假设3V以上为高电平，用1表示，0.7V及以下为低电平，用0表示</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，得到表</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2-2</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所示真值表，</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分析逻辑功能“有0出0、全1出1”为与逻辑，逻辑表达式为Y=AB</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endPar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p:txBody>
      </p:sp>
      <p:sp>
        <p:nvSpPr>
          <p:cNvPr id="3789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2 </a:t>
            </a:r>
            <a:r>
              <a:rPr lang="zh-CN" sz="2400" dirty="0">
                <a:latin typeface="微软雅黑" panose="020B0503020204020204" charset="-122"/>
                <a:ea typeface="微软雅黑" panose="020B0503020204020204" charset="-122"/>
                <a:sym typeface="微软雅黑" panose="020B0503020204020204" charset="-122"/>
              </a:rPr>
              <a:t>分立元件门电路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789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2" name="图片 -2147482492" descr="2t1"/>
          <p:cNvPicPr>
            <a:picLocks noChangeAspect="1"/>
          </p:cNvPicPr>
          <p:nvPr/>
        </p:nvPicPr>
        <p:blipFill>
          <a:blip r:embed="rId3"/>
          <a:srcRect b="20441"/>
          <a:stretch>
            <a:fillRect/>
          </a:stretch>
        </p:blipFill>
        <p:spPr>
          <a:xfrm>
            <a:off x="735965" y="4653280"/>
            <a:ext cx="1774190" cy="1583690"/>
          </a:xfrm>
          <a:prstGeom prst="rect">
            <a:avLst/>
          </a:prstGeom>
          <a:noFill/>
          <a:ln w="9525">
            <a:noFill/>
          </a:ln>
        </p:spPr>
      </p:pic>
      <p:sp>
        <p:nvSpPr>
          <p:cNvPr id="3" name="文本框 2"/>
          <p:cNvSpPr txBox="1"/>
          <p:nvPr/>
        </p:nvSpPr>
        <p:spPr>
          <a:xfrm>
            <a:off x="611505" y="6309360"/>
            <a:ext cx="1955165" cy="368300"/>
          </a:xfrm>
          <a:prstGeom prst="rect">
            <a:avLst/>
          </a:prstGeom>
          <a:noFill/>
        </p:spPr>
        <p:txBody>
          <a:bodyPr wrap="square" rtlCol="0" anchor="t">
            <a:spAutoFit/>
          </a:bodyPr>
          <a:p>
            <a:r>
              <a:rPr lang="zh-CN" altLang="en-US"/>
              <a:t>图2-3  与门电路</a:t>
            </a:r>
            <a:endParaRPr lang="zh-CN" altLang="en-US"/>
          </a:p>
        </p:txBody>
      </p:sp>
      <p:sp>
        <p:nvSpPr>
          <p:cNvPr id="4" name="文本框 3"/>
          <p:cNvSpPr txBox="1"/>
          <p:nvPr/>
        </p:nvSpPr>
        <p:spPr>
          <a:xfrm>
            <a:off x="2032000" y="788988"/>
            <a:ext cx="5080000" cy="635000"/>
          </a:xfrm>
          <a:prstGeom prst="rect">
            <a:avLst/>
          </a:prstGeom>
        </p:spPr>
        <p:txBody>
          <a:bodyPr/>
          <a:p>
            <a:endParaRPr sz="1600"/>
          </a:p>
        </p:txBody>
      </p:sp>
      <p:pic>
        <p:nvPicPr>
          <p:cNvPr id="6" name="图片 5"/>
          <p:cNvPicPr/>
          <p:nvPr/>
        </p:nvPicPr>
        <p:blipFill>
          <a:blip r:embed="rId4"/>
        </p:blipFill>
        <p:spPr>
          <a:xfrm>
            <a:off x="2755265" y="4797425"/>
            <a:ext cx="2749550" cy="1704340"/>
          </a:xfrm>
          <a:prstGeom prst="rect">
            <a:avLst/>
          </a:prstGeom>
        </p:spPr>
      </p:pic>
      <p:sp>
        <p:nvSpPr>
          <p:cNvPr id="7" name="文本框 6"/>
          <p:cNvSpPr txBox="1"/>
          <p:nvPr/>
        </p:nvSpPr>
        <p:spPr>
          <a:xfrm>
            <a:off x="2032000" y="855663"/>
            <a:ext cx="5080000" cy="635000"/>
          </a:xfrm>
          <a:prstGeom prst="rect">
            <a:avLst/>
          </a:prstGeom>
        </p:spPr>
        <p:txBody>
          <a:bodyPr/>
          <a:p>
            <a:endParaRPr sz="1600"/>
          </a:p>
        </p:txBody>
      </p:sp>
      <p:pic>
        <p:nvPicPr>
          <p:cNvPr id="8" name="图片 7"/>
          <p:cNvPicPr/>
          <p:nvPr/>
        </p:nvPicPr>
        <p:blipFill>
          <a:blip r:embed="rId5"/>
        </p:blipFill>
        <p:spPr>
          <a:xfrm>
            <a:off x="6084570" y="4929505"/>
            <a:ext cx="2685415" cy="15513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2694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二极管或门电路</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37891"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497965"/>
            <a:ext cx="8518525" cy="3058160"/>
          </a:xfrm>
          <a:prstGeom prst="rect">
            <a:avLst/>
          </a:prstGeom>
        </p:spPr>
        <p:style>
          <a:lnRef idx="3">
            <a:schemeClr val="accent4"/>
          </a:lnRef>
          <a:fillRef idx="0">
            <a:srgbClr val="FFFFFF"/>
          </a:fillRef>
          <a:effectRef idx="0">
            <a:srgbClr val="FFFFFF"/>
          </a:effectRef>
          <a:fontRef idx="minor">
            <a:schemeClr val="tx1"/>
          </a:fontRef>
        </p:style>
        <p:txBody>
          <a:bodyPr wrap="square">
            <a:noAutofit/>
          </a:bodyPr>
          <a:lstStyle/>
          <a:p>
            <a:pPr fontAlgn="base">
              <a:lnSpc>
                <a:spcPct val="150000"/>
              </a:lnSpc>
              <a:buClr>
                <a:srgbClr val="0000CC"/>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   </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由两个二极管、电阻、电源组成的与门如图2-4所示。</a:t>
            </a:r>
            <a:r>
              <a:rPr lang="en-US" altLang="zh-CN" sz="180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若A、B两端的高低电平 分别为3V、0V，二极管正向导通的压降为0.7V，Vcc=5V。</a:t>
            </a:r>
            <a:endPar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fontAlgn="base">
              <a:lnSpc>
                <a:spcPct val="150000"/>
              </a:lnSpc>
              <a:buClr>
                <a:srgbClr val="CC0000"/>
              </a:buClr>
              <a:buFont typeface="Wingdings" panose="05000000000000000000" charset="0"/>
              <a:buChar char="p"/>
            </a:pP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只要A、B有一个为高电平时，相应的二极管就会导通，使输出端Y为高电平2.3V。当A、B全为高电平3V时，两个二极管都导通，输出端Y为高电平2.3V。</a:t>
            </a:r>
            <a:endPar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fontAlgn="base">
              <a:lnSpc>
                <a:spcPct val="150000"/>
              </a:lnSpc>
              <a:buClr>
                <a:srgbClr val="CC0000"/>
              </a:buClr>
              <a:buFont typeface="Wingdings" panose="05000000000000000000" charset="0"/>
              <a:buChar char="p"/>
            </a:pP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将输出与输入的逻辑电平关系列表，如表2-3所示。假设2V以上为高电平</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用1表示，0.7V及以下为低电平，用0表示，那么表2-3即变成表2-4所示的逻辑真值表，分析逻辑功能“全0出0、有1出1”为或逻辑，逻辑表达式为Y=A+B。</a:t>
            </a:r>
            <a:endPar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p:txBody>
      </p:sp>
      <p:sp>
        <p:nvSpPr>
          <p:cNvPr id="3789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2 </a:t>
            </a:r>
            <a:r>
              <a:rPr lang="zh-CN" sz="2400" dirty="0">
                <a:latin typeface="微软雅黑" panose="020B0503020204020204" charset="-122"/>
                <a:ea typeface="微软雅黑" panose="020B0503020204020204" charset="-122"/>
                <a:sym typeface="微软雅黑" panose="020B0503020204020204" charset="-122"/>
              </a:rPr>
              <a:t>分立元件门电路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789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95605" y="6309360"/>
            <a:ext cx="1955165" cy="368300"/>
          </a:xfrm>
          <a:prstGeom prst="rect">
            <a:avLst/>
          </a:prstGeom>
          <a:noFill/>
        </p:spPr>
        <p:txBody>
          <a:bodyPr wrap="square" rtlCol="0" anchor="t">
            <a:spAutoFit/>
          </a:bodyPr>
          <a:p>
            <a:r>
              <a:rPr lang="zh-CN" altLang="en-US"/>
              <a:t>图2-</a:t>
            </a:r>
            <a:r>
              <a:rPr lang="en-US" altLang="zh-CN"/>
              <a:t>4</a:t>
            </a:r>
            <a:r>
              <a:rPr lang="zh-CN" altLang="en-US"/>
              <a:t>  或门电路</a:t>
            </a:r>
            <a:endParaRPr lang="zh-CN" altLang="en-US"/>
          </a:p>
        </p:txBody>
      </p:sp>
      <p:sp>
        <p:nvSpPr>
          <p:cNvPr id="4" name="文本框 3"/>
          <p:cNvSpPr txBox="1"/>
          <p:nvPr/>
        </p:nvSpPr>
        <p:spPr>
          <a:xfrm>
            <a:off x="2032000" y="788988"/>
            <a:ext cx="5080000" cy="635000"/>
          </a:xfrm>
          <a:prstGeom prst="rect">
            <a:avLst/>
          </a:prstGeom>
        </p:spPr>
        <p:txBody>
          <a:bodyPr/>
          <a:p>
            <a:endParaRPr sz="1600"/>
          </a:p>
        </p:txBody>
      </p:sp>
      <p:sp>
        <p:nvSpPr>
          <p:cNvPr id="7" name="文本框 6"/>
          <p:cNvSpPr txBox="1"/>
          <p:nvPr/>
        </p:nvSpPr>
        <p:spPr>
          <a:xfrm>
            <a:off x="2032000" y="855663"/>
            <a:ext cx="5080000" cy="635000"/>
          </a:xfrm>
          <a:prstGeom prst="rect">
            <a:avLst/>
          </a:prstGeom>
        </p:spPr>
        <p:txBody>
          <a:bodyPr/>
          <a:p>
            <a:endParaRPr sz="1600"/>
          </a:p>
        </p:txBody>
      </p:sp>
      <p:pic>
        <p:nvPicPr>
          <p:cNvPr id="2" name="图片 -2147482491" descr="2t2"/>
          <p:cNvPicPr>
            <a:picLocks noChangeAspect="1"/>
          </p:cNvPicPr>
          <p:nvPr/>
        </p:nvPicPr>
        <p:blipFill>
          <a:blip r:embed="rId3"/>
          <a:stretch>
            <a:fillRect/>
          </a:stretch>
        </p:blipFill>
        <p:spPr>
          <a:xfrm>
            <a:off x="539750" y="4869180"/>
            <a:ext cx="1515110" cy="1275715"/>
          </a:xfrm>
          <a:prstGeom prst="rect">
            <a:avLst/>
          </a:prstGeom>
          <a:noFill/>
          <a:ln w="9525">
            <a:noFill/>
          </a:ln>
        </p:spPr>
      </p:pic>
      <p:sp>
        <p:nvSpPr>
          <p:cNvPr id="9" name="文本框 8"/>
          <p:cNvSpPr txBox="1"/>
          <p:nvPr/>
        </p:nvSpPr>
        <p:spPr>
          <a:xfrm>
            <a:off x="2032000" y="860425"/>
            <a:ext cx="5080000" cy="635000"/>
          </a:xfrm>
          <a:prstGeom prst="rect">
            <a:avLst/>
          </a:prstGeom>
        </p:spPr>
        <p:txBody>
          <a:bodyPr/>
          <a:p>
            <a:endParaRPr sz="1600"/>
          </a:p>
        </p:txBody>
      </p:sp>
      <p:pic>
        <p:nvPicPr>
          <p:cNvPr id="10" name="图片 9"/>
          <p:cNvPicPr/>
          <p:nvPr/>
        </p:nvPicPr>
        <p:blipFill>
          <a:blip r:embed="rId4"/>
        </p:blipFill>
        <p:spPr>
          <a:xfrm>
            <a:off x="2411730" y="4911090"/>
            <a:ext cx="6485255" cy="1699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2694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晶体管非门电路</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37891"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79705" y="1628775"/>
            <a:ext cx="5977255" cy="4770755"/>
          </a:xfrm>
          <a:prstGeom prst="rect">
            <a:avLst/>
          </a:prstGeom>
        </p:spPr>
        <p:style>
          <a:lnRef idx="3">
            <a:schemeClr val="accent4"/>
          </a:lnRef>
          <a:fillRef idx="0">
            <a:srgbClr val="FFFFFF"/>
          </a:fillRef>
          <a:effectRef idx="0">
            <a:srgbClr val="FFFFFF"/>
          </a:effectRef>
          <a:fontRef idx="minor">
            <a:schemeClr val="tx1"/>
          </a:fontRef>
        </p:style>
        <p:txBody>
          <a:bodyPr wrap="square">
            <a:noAutofit/>
          </a:bodyPr>
          <a:lstStyle/>
          <a:p>
            <a:pPr fontAlgn="base">
              <a:lnSpc>
                <a:spcPct val="150000"/>
              </a:lnSpc>
              <a:buClr>
                <a:srgbClr val="0000CC"/>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    </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晶体管有</a:t>
            </a:r>
            <a:r>
              <a:rPr lang="en-US" altLang="zh-CN"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放大、饱和、截止三种工作状态</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如图2-5所示，由晶</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体</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管组成的非门电路也称</a:t>
            </a:r>
            <a:r>
              <a:rPr lang="en-US" altLang="zh-CN"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反相器</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endPar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marL="285750" indent="-285750" fontAlgn="base">
              <a:lnSpc>
                <a:spcPct val="150000"/>
              </a:lnSpc>
              <a:buClr>
                <a:srgbClr val="CC0000"/>
              </a:buClr>
              <a:buFont typeface="Wingdings" panose="05000000000000000000" charset="0"/>
              <a:buChar char="p"/>
            </a:pP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如表2-5所示，若输入A为低电平0V时，基极电位为低电平（U</a:t>
            </a:r>
            <a:r>
              <a:rPr lang="en-US" altLang="zh-CN"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B</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小于0V），晶体管T截止，C、E之间相当于开关断开，输出为高电平（接近Vcc电压5V）。</a:t>
            </a:r>
            <a:endPar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marL="285750" indent="-285750" fontAlgn="base">
              <a:lnSpc>
                <a:spcPct val="150000"/>
              </a:lnSpc>
              <a:buClr>
                <a:srgbClr val="CC0000"/>
              </a:buClr>
              <a:buFont typeface="Wingdings" panose="05000000000000000000" charset="0"/>
              <a:buChar char="p"/>
            </a:pP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输入A为高电平3V（大于0.7V）时，选择电路参数让基极电流大于临界饱和值I</a:t>
            </a:r>
            <a:r>
              <a:rPr lang="en-US" altLang="zh-CN"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BS</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，使晶体管T饱和，C、E之间相当于开关闭合，输出为低电平（V</a:t>
            </a:r>
            <a:r>
              <a:rPr lang="en-US" altLang="zh-CN"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OL</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=V</a:t>
            </a:r>
            <a:r>
              <a:rPr lang="en-US" altLang="zh-CN"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CES</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=0.3V）。</a:t>
            </a:r>
            <a:endPar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marL="285750" indent="-285750" fontAlgn="base">
              <a:lnSpc>
                <a:spcPct val="150000"/>
              </a:lnSpc>
              <a:buClr>
                <a:srgbClr val="CC0000"/>
              </a:buClr>
              <a:buFont typeface="Wingdings" panose="05000000000000000000" charset="0"/>
              <a:buChar char="p"/>
            </a:pP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如表2-6所示，输入逻辑0（低电平）时，晶体管截止，输出逻辑1（高电平）；输入逻辑1（高电平）时，晶体管饱和，输出逻辑0（低电平），实现了</a:t>
            </a:r>
            <a:r>
              <a:rPr lang="en-US" altLang="zh-CN"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非逻辑功能</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endPar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p:txBody>
      </p:sp>
      <p:sp>
        <p:nvSpPr>
          <p:cNvPr id="3789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2 </a:t>
            </a:r>
            <a:r>
              <a:rPr lang="zh-CN" sz="2400" dirty="0">
                <a:latin typeface="微软雅黑" panose="020B0503020204020204" charset="-122"/>
                <a:ea typeface="微软雅黑" panose="020B0503020204020204" charset="-122"/>
                <a:sym typeface="微软雅黑" panose="020B0503020204020204" charset="-122"/>
              </a:rPr>
              <a:t>分立元件门电路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789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6962775" y="3500755"/>
            <a:ext cx="1955165" cy="368300"/>
          </a:xfrm>
          <a:prstGeom prst="rect">
            <a:avLst/>
          </a:prstGeom>
          <a:noFill/>
        </p:spPr>
        <p:txBody>
          <a:bodyPr wrap="square" rtlCol="0" anchor="t">
            <a:spAutoFit/>
          </a:bodyPr>
          <a:p>
            <a:r>
              <a:rPr lang="zh-CN" altLang="en-US"/>
              <a:t>图2-</a:t>
            </a:r>
            <a:r>
              <a:rPr lang="en-US" altLang="zh-CN"/>
              <a:t>5</a:t>
            </a:r>
            <a:r>
              <a:rPr lang="zh-CN" altLang="en-US"/>
              <a:t>  非门电路</a:t>
            </a:r>
            <a:endParaRPr lang="zh-CN" altLang="en-US"/>
          </a:p>
        </p:txBody>
      </p:sp>
      <p:pic>
        <p:nvPicPr>
          <p:cNvPr id="2" name="图片 -2147481509" descr="10t3"/>
          <p:cNvPicPr>
            <a:picLocks noChangeAspect="1"/>
          </p:cNvPicPr>
          <p:nvPr/>
        </p:nvPicPr>
        <p:blipFill>
          <a:blip r:embed="rId3"/>
          <a:stretch>
            <a:fillRect/>
          </a:stretch>
        </p:blipFill>
        <p:spPr>
          <a:xfrm>
            <a:off x="6488430" y="1196975"/>
            <a:ext cx="2209165" cy="2159000"/>
          </a:xfrm>
          <a:prstGeom prst="rect">
            <a:avLst/>
          </a:prstGeom>
          <a:noFill/>
          <a:ln w="9525">
            <a:noFill/>
          </a:ln>
        </p:spPr>
      </p:pic>
      <p:sp>
        <p:nvSpPr>
          <p:cNvPr id="9" name="文本框 8"/>
          <p:cNvSpPr txBox="1"/>
          <p:nvPr/>
        </p:nvSpPr>
        <p:spPr>
          <a:xfrm>
            <a:off x="2032000" y="1374775"/>
            <a:ext cx="5080000" cy="635000"/>
          </a:xfrm>
          <a:prstGeom prst="rect">
            <a:avLst/>
          </a:prstGeom>
        </p:spPr>
        <p:txBody>
          <a:bodyPr/>
          <a:p>
            <a:endParaRPr sz="1600"/>
          </a:p>
        </p:txBody>
      </p:sp>
      <p:pic>
        <p:nvPicPr>
          <p:cNvPr id="10" name="图片 9"/>
          <p:cNvPicPr/>
          <p:nvPr/>
        </p:nvPicPr>
        <p:blipFill>
          <a:blip r:embed="rId4"/>
        </p:blipFill>
        <p:spPr>
          <a:xfrm>
            <a:off x="6300470" y="3933190"/>
            <a:ext cx="2716530" cy="1471930"/>
          </a:xfrm>
          <a:prstGeom prst="rect">
            <a:avLst/>
          </a:prstGeom>
        </p:spPr>
      </p:pic>
      <p:sp>
        <p:nvSpPr>
          <p:cNvPr id="11" name="文本框 10"/>
          <p:cNvSpPr txBox="1"/>
          <p:nvPr/>
        </p:nvSpPr>
        <p:spPr>
          <a:xfrm>
            <a:off x="2032000" y="4848225"/>
            <a:ext cx="5080000" cy="635000"/>
          </a:xfrm>
          <a:prstGeom prst="rect">
            <a:avLst/>
          </a:prstGeom>
        </p:spPr>
        <p:txBody>
          <a:bodyPr/>
          <a:p>
            <a:endParaRPr sz="1600"/>
          </a:p>
        </p:txBody>
      </p:sp>
      <p:sp>
        <p:nvSpPr>
          <p:cNvPr id="12" name="文本框 11"/>
          <p:cNvSpPr txBox="1"/>
          <p:nvPr/>
        </p:nvSpPr>
        <p:spPr>
          <a:xfrm>
            <a:off x="6392545" y="5026025"/>
            <a:ext cx="1943100" cy="254635"/>
          </a:xfrm>
          <a:prstGeom prst="rect">
            <a:avLst/>
          </a:prstGeom>
        </p:spPr>
        <p:txBody>
          <a:bodyPr/>
          <a:p>
            <a:endParaRPr sz="1600"/>
          </a:p>
        </p:txBody>
      </p:sp>
      <p:pic>
        <p:nvPicPr>
          <p:cNvPr id="13" name="图片 12"/>
          <p:cNvPicPr/>
          <p:nvPr/>
        </p:nvPicPr>
        <p:blipFill>
          <a:blip r:embed="rId5"/>
        </p:blipFill>
        <p:spPr>
          <a:xfrm>
            <a:off x="6488430" y="5491480"/>
            <a:ext cx="2401570" cy="1102360"/>
          </a:xfrm>
          <a:prstGeom prst="rect">
            <a:avLst/>
          </a:prstGeom>
        </p:spPr>
      </p:pic>
      <p:sp>
        <p:nvSpPr>
          <p:cNvPr id="14" name="文本框 13"/>
          <p:cNvSpPr txBox="1"/>
          <p:nvPr/>
        </p:nvSpPr>
        <p:spPr>
          <a:xfrm>
            <a:off x="6392545" y="8413750"/>
            <a:ext cx="1943100" cy="254635"/>
          </a:xfrm>
          <a:prstGeom prst="rect">
            <a:avLst/>
          </a:prstGeom>
        </p:spPr>
        <p:txBody>
          <a:bodyPr/>
          <a:p>
            <a:endParaRPr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edge">
                                      <p:cBhvr>
                                        <p:cTn id="1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2694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晶体管非门电路</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37891"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557020"/>
            <a:ext cx="8489950" cy="5135245"/>
          </a:xfrm>
          <a:prstGeom prst="rect">
            <a:avLst/>
          </a:prstGeom>
        </p:spPr>
        <p:style>
          <a:lnRef idx="3">
            <a:schemeClr val="accent4"/>
          </a:lnRef>
          <a:fillRef idx="0">
            <a:srgbClr val="FFFFFF"/>
          </a:fillRef>
          <a:effectRef idx="0">
            <a:srgbClr val="FFFFFF"/>
          </a:effectRef>
          <a:fontRef idx="minor">
            <a:schemeClr val="tx1"/>
          </a:fontRef>
        </p:style>
        <p:txBody>
          <a:bodyPr wrap="square">
            <a:noAutofit/>
          </a:bodyPr>
          <a:lstStyle/>
          <a:p>
            <a:pPr fontAlgn="base">
              <a:lnSpc>
                <a:spcPct val="150000"/>
              </a:lnSpc>
              <a:buClr>
                <a:srgbClr val="0000CC"/>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与二极管类似，晶体管的开关过程也需要一定的时间。这是由于晶体管在截止与饱和导通两种状态间迅速转换时，</a:t>
            </a:r>
            <a:r>
              <a:rPr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二极管PN结的结电容使得建立和消散内部电荷都需要一定的时间</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当输入信号电压由低电平跳变到高电平时，晶体管由截止到饱和导通所需要的时间，称为开启时间，用t</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on</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表示;当输入信号电压由高电平跳变到低电平时，晶体管由饱和导通到截止所需要的时间，称为关断时间，用t</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off</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表示。</a:t>
            </a:r>
            <a:r>
              <a:rPr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晶体管的开关时间一般在ns数量级，通常t</a:t>
            </a:r>
            <a:r>
              <a:rPr sz="1800" strike="noStrike" baseline="-25000"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off</a:t>
            </a:r>
            <a:r>
              <a:rPr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 &gt; t</a:t>
            </a:r>
            <a:r>
              <a:rPr sz="1800" strike="noStrike" baseline="-25000"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on</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 </a:t>
            </a:r>
            <a:r>
              <a:rPr 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   </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为了保证在输入端为低电平时晶体管能可靠地截止，图2-5中接入R</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b2</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和负电源V</a:t>
            </a:r>
            <a:r>
              <a:rPr sz="1800" strike="noStrike" baseline="-25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EE</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这样即使输入的低电平信号稍大于零，也能使晶体管的基极为负电位,发射结反偏，晶体管可靠地截止，输出为高电平。当输入信号为高电平时，应保证晶体管工作在深度饱和状态，以使输出电平接近于零。因此，</a:t>
            </a:r>
            <a:r>
              <a:rPr sz="1800" u="sng"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电路参数的配合必须合适，以保证提供给晶体管的基极电流大于其深度饱和的基极电流</a:t>
            </a:r>
            <a:r>
              <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endParaRPr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p:txBody>
      </p:sp>
      <p:sp>
        <p:nvSpPr>
          <p:cNvPr id="3789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2 </a:t>
            </a:r>
            <a:r>
              <a:rPr lang="zh-CN" sz="2400" dirty="0">
                <a:latin typeface="微软雅黑" panose="020B0503020204020204" charset="-122"/>
                <a:ea typeface="微软雅黑" panose="020B0503020204020204" charset="-122"/>
                <a:sym typeface="微软雅黑" panose="020B0503020204020204" charset="-122"/>
              </a:rPr>
              <a:t>分立元件门电路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789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9" name="文本框 8"/>
          <p:cNvSpPr txBox="1"/>
          <p:nvPr/>
        </p:nvSpPr>
        <p:spPr>
          <a:xfrm>
            <a:off x="2032000" y="1374775"/>
            <a:ext cx="5080000" cy="635000"/>
          </a:xfrm>
          <a:prstGeom prst="rect">
            <a:avLst/>
          </a:prstGeom>
        </p:spPr>
        <p:txBody>
          <a:bodyPr/>
          <a:p>
            <a:endParaRPr sz="1600"/>
          </a:p>
        </p:txBody>
      </p:sp>
      <p:sp>
        <p:nvSpPr>
          <p:cNvPr id="12" name="文本框 11"/>
          <p:cNvSpPr txBox="1"/>
          <p:nvPr/>
        </p:nvSpPr>
        <p:spPr>
          <a:xfrm>
            <a:off x="6392545" y="5026025"/>
            <a:ext cx="1943100" cy="254635"/>
          </a:xfrm>
          <a:prstGeom prst="rect">
            <a:avLst/>
          </a:prstGeom>
        </p:spPr>
        <p:txBody>
          <a:bodyPr/>
          <a:p>
            <a:endParaRPr sz="1600"/>
          </a:p>
        </p:txBody>
      </p:sp>
      <p:sp>
        <p:nvSpPr>
          <p:cNvPr id="14" name="文本框 13"/>
          <p:cNvSpPr txBox="1"/>
          <p:nvPr/>
        </p:nvSpPr>
        <p:spPr>
          <a:xfrm>
            <a:off x="6392545" y="8413750"/>
            <a:ext cx="1943100" cy="254635"/>
          </a:xfrm>
          <a:prstGeom prst="rect">
            <a:avLst/>
          </a:prstGeom>
        </p:spPr>
        <p:txBody>
          <a:bodyPr/>
          <a:p>
            <a:endParaRPr sz="16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2195513" y="333375"/>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6350" y="330200"/>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388938" y="342900"/>
            <a:ext cx="1787525" cy="344488"/>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charset="-122"/>
                <a:ea typeface="微软雅黑" panose="020B0503020204020204" charset="-122"/>
              </a:rPr>
              <a:t>热</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sz="1800" strike="noStrike" spc="600" noProof="1" dirty="0">
                <a:solidFill>
                  <a:srgbClr val="C00000"/>
                </a:solidFill>
                <a:latin typeface="微软雅黑" panose="020B0503020204020204" charset="-122"/>
                <a:ea typeface="微软雅黑" panose="020B0503020204020204" charset="-122"/>
              </a:rPr>
              <a:t>点</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透</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视</a:t>
            </a:r>
            <a:endParaRPr lang="zh-CN" altLang="en-US" sz="1800" strike="noStrike" spc="600" noProof="1" dirty="0">
              <a:solidFill>
                <a:srgbClr val="C00000"/>
              </a:solidFill>
              <a:latin typeface="微软雅黑" panose="020B0503020204020204" charset="-122"/>
              <a:ea typeface="微软雅黑" panose="020B0503020204020204" charset="-122"/>
            </a:endParaRPr>
          </a:p>
        </p:txBody>
      </p:sp>
      <p:sp>
        <p:nvSpPr>
          <p:cNvPr id="16388" name="矩形 45"/>
          <p:cNvSpPr/>
          <p:nvPr/>
        </p:nvSpPr>
        <p:spPr>
          <a:xfrm>
            <a:off x="2638425" y="373063"/>
            <a:ext cx="1235075" cy="312737"/>
          </a:xfrm>
          <a:prstGeom prst="rect">
            <a:avLst/>
          </a:prstGeom>
          <a:noFill/>
          <a:ln w="9525">
            <a:noFill/>
          </a:ln>
        </p:spPr>
        <p:txBody>
          <a:bodyPr wrap="square" lIns="68577" tIns="34288" rIns="68577" bIns="34288" anchor="t" anchorCtr="0">
            <a:spAutoFit/>
          </a:bodyPr>
          <a:p>
            <a:pPr algn="ctr"/>
            <a:r>
              <a:rPr lang="zh-CN" altLang="en-US" sz="1600" dirty="0">
                <a:solidFill>
                  <a:schemeClr val="bg1"/>
                </a:solidFill>
                <a:latin typeface="微软雅黑" panose="020B0503020204020204" charset="-122"/>
                <a:ea typeface="微软雅黑" panose="020B0503020204020204" charset="-122"/>
              </a:rPr>
              <a:t>社</a:t>
            </a:r>
            <a:r>
              <a:rPr lang="en-US" altLang="zh-CN" sz="1600" dirty="0">
                <a:solidFill>
                  <a:schemeClr val="bg1"/>
                </a:solidFill>
                <a:latin typeface="微软雅黑" panose="020B0503020204020204" charset="-122"/>
                <a:ea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rPr>
              <a:t>会</a:t>
            </a:r>
            <a:r>
              <a:rPr lang="en-US" altLang="zh-CN" sz="1600" dirty="0">
                <a:solidFill>
                  <a:schemeClr val="bg1"/>
                </a:solidFill>
                <a:latin typeface="微软雅黑" panose="020B0503020204020204" charset="-122"/>
                <a:ea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rPr>
              <a:t>发</a:t>
            </a:r>
            <a:r>
              <a:rPr lang="en-US" altLang="zh-CN" sz="1600" dirty="0">
                <a:solidFill>
                  <a:schemeClr val="bg1"/>
                </a:solidFill>
                <a:latin typeface="微软雅黑" panose="020B0503020204020204" charset="-122"/>
                <a:ea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rPr>
              <a:t>展</a:t>
            </a:r>
            <a:endParaRPr lang="zh-CN" altLang="en-US" sz="1600" dirty="0">
              <a:solidFill>
                <a:schemeClr val="bg1"/>
              </a:solidFill>
              <a:latin typeface="微软雅黑" panose="020B0503020204020204" charset="-122"/>
              <a:ea typeface="微软雅黑" panose="020B0503020204020204" charset="-122"/>
            </a:endParaRPr>
          </a:p>
        </p:txBody>
      </p:sp>
      <p:sp>
        <p:nvSpPr>
          <p:cNvPr id="5" name="矩形 4"/>
          <p:cNvSpPr/>
          <p:nvPr/>
        </p:nvSpPr>
        <p:spPr>
          <a:xfrm>
            <a:off x="323215" y="1628775"/>
            <a:ext cx="8166100" cy="3701415"/>
          </a:xfrm>
          <a:prstGeom prst="rect">
            <a:avLst/>
          </a:prstGeom>
          <a:solidFill>
            <a:schemeClr val="bg1"/>
          </a:solidFill>
          <a:effectLst>
            <a:glow rad="127000">
              <a:schemeClr val="accent4"/>
            </a:glow>
            <a:outerShdw blurRad="50800" dist="50800" dir="5400000" algn="ctr" rotWithShape="0">
              <a:schemeClr val="accent5">
                <a:lumMod val="40000"/>
                <a:lumOff val="60000"/>
              </a:schemeClr>
            </a:outerShdw>
          </a:effectLst>
        </p:spPr>
        <p:txBody>
          <a:bodyPr wrap="square">
            <a:noAutofit/>
            <a:scene3d>
              <a:camera prst="orthographicFront"/>
              <a:lightRig rig="threePt" dir="t"/>
            </a:scene3d>
          </a:bodyPr>
          <a:lstStyle/>
          <a:p>
            <a:pPr indent="342900" algn="just" fontAlgn="base">
              <a:lnSpc>
                <a:spcPct val="200000"/>
              </a:lnSpc>
            </a:pPr>
            <a:r>
              <a:rPr lang="en-US" altLang="zh-CN"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rPr>
              <a:t>  </a:t>
            </a:r>
            <a:r>
              <a:rPr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rPr>
              <a:t>2020年9月，中国明确提出2030年“碳达峰”与2060年“碳中和”目标。第三代半导体被称为绿色半导体，SiC电力电子器件具有高击穿电压、高效率、高频率等特性，其器件节能性是硅器件的4倍，是支撑“双碳”战略的核心器件。由其制成的芯片在新能源汽车、光伏逆变、轨道交通、智能电网等场景具有广阔的应用前景。</a:t>
            </a:r>
            <a:endParaRPr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endParaRPr>
          </a:p>
        </p:txBody>
      </p:sp>
      <p:sp>
        <p:nvSpPr>
          <p:cNvPr id="7" name="文本框 6"/>
          <p:cNvSpPr txBox="1"/>
          <p:nvPr/>
        </p:nvSpPr>
        <p:spPr>
          <a:xfrm>
            <a:off x="3419793" y="4364673"/>
            <a:ext cx="4840288" cy="768350"/>
          </a:xfrm>
          <a:prstGeom prst="rect">
            <a:avLst/>
          </a:prstGeom>
          <a:noFill/>
          <a:effectLst>
            <a:outerShdw blurRad="50800" dist="50800" dir="5400000" algn="ctr" rotWithShape="0">
              <a:schemeClr val="accent5">
                <a:lumMod val="40000"/>
                <a:lumOff val="60000"/>
              </a:schemeClr>
            </a:outerShdw>
          </a:effectLst>
        </p:spPr>
        <p:txBody>
          <a:bodyPr wrap="square">
            <a:spAutoFit/>
          </a:bodyPr>
          <a:lstStyle/>
          <a:p>
            <a:pPr algn="r"/>
            <a:r>
              <a:rPr lang="en-US" altLang="zh-CN" sz="2400" noProof="1" dirty="0">
                <a:latin typeface="微软雅黑" panose="020B0503020204020204" charset="-122"/>
                <a:ea typeface="微软雅黑" panose="020B0503020204020204" charset="-122"/>
                <a:cs typeface="+mn-cs"/>
              </a:rPr>
              <a:t>   </a:t>
            </a:r>
            <a:r>
              <a:rPr lang="zh-CN" altLang="zh-CN" sz="2000" noProof="1" dirty="0">
                <a:latin typeface="微软雅黑" panose="020B0503020204020204" charset="-122"/>
                <a:ea typeface="微软雅黑" panose="020B0503020204020204" charset="-122"/>
                <a:cs typeface="+mn-cs"/>
              </a:rPr>
              <a:t>——</a:t>
            </a:r>
            <a:r>
              <a:rPr lang="zh-CN" sz="2000" noProof="1" dirty="0">
                <a:latin typeface="微软雅黑" panose="020B0503020204020204" charset="-122"/>
                <a:ea typeface="微软雅黑" panose="020B0503020204020204" charset="-122"/>
                <a:cs typeface="+mn-cs"/>
              </a:rPr>
              <a:t>十四五规划、</a:t>
            </a:r>
            <a:endParaRPr lang="zh-CN" sz="2000" noProof="1" dirty="0">
              <a:latin typeface="微软雅黑" panose="020B0503020204020204" charset="-122"/>
              <a:ea typeface="微软雅黑" panose="020B0503020204020204" charset="-122"/>
              <a:cs typeface="+mn-cs"/>
            </a:endParaRPr>
          </a:p>
          <a:p>
            <a:pPr algn="r"/>
            <a:r>
              <a:rPr lang="zh-CN" sz="2000" noProof="1" dirty="0">
                <a:latin typeface="微软雅黑" panose="020B0503020204020204" charset="-122"/>
                <a:ea typeface="微软雅黑" panose="020B0503020204020204" charset="-122"/>
                <a:cs typeface="+mn-cs"/>
              </a:rPr>
              <a:t>2023年度“中国半导体十大研究进展”</a:t>
            </a:r>
            <a:endParaRPr lang="zh-CN" sz="2000" noProof="1" dirty="0">
              <a:latin typeface="微软雅黑" panose="020B0503020204020204" charset="-122"/>
              <a:ea typeface="微软雅黑" panose="020B0503020204020204"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598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与非门电路</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37891"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custDataLst>
              <p:tags r:id="rId1"/>
            </p:custDataLst>
          </p:nvPr>
        </p:nvSpPr>
        <p:spPr>
          <a:xfrm>
            <a:off x="251460" y="1628775"/>
            <a:ext cx="5866130" cy="1906270"/>
          </a:xfrm>
          <a:prstGeom prst="rect">
            <a:avLst/>
          </a:prstGeom>
        </p:spPr>
        <p:style>
          <a:lnRef idx="3">
            <a:schemeClr val="accent4"/>
          </a:lnRef>
          <a:fillRef idx="0">
            <a:srgbClr val="FFFFFF"/>
          </a:fillRef>
          <a:effectRef idx="0">
            <a:srgbClr val="FFFFFF"/>
          </a:effectRef>
          <a:fontRef idx="minor">
            <a:schemeClr val="tx1"/>
          </a:fontRef>
        </p:style>
        <p:txBody>
          <a:bodyPr wrap="square">
            <a:noAutofit/>
          </a:bodyPr>
          <a:lstStyle/>
          <a:p>
            <a:pPr fontAlgn="base">
              <a:lnSpc>
                <a:spcPct val="150000"/>
              </a:lnSpc>
              <a:buClr>
                <a:srgbClr val="0000CC"/>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   </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将二极管与门和反相器连接起来就构成如图2-6所示的与非门电路。从前述对与门和非门的分析，容易得出与非门电路的逻辑功能，即</a:t>
            </a:r>
            <a:r>
              <a:rPr lang="en-US" altLang="zh-CN"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有0出1、全1出0</a:t>
            </a: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。其逻辑表达式为         。</a:t>
            </a:r>
            <a:endPar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p:txBody>
      </p:sp>
      <p:sp>
        <p:nvSpPr>
          <p:cNvPr id="3789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2.</a:t>
            </a:r>
            <a:r>
              <a:rPr lang="en-US" altLang="zh-CN" sz="2400" dirty="0">
                <a:latin typeface="微软雅黑" panose="020B0503020204020204" charset="-122"/>
                <a:ea typeface="微软雅黑" panose="020B0503020204020204" charset="-122"/>
                <a:sym typeface="微软雅黑" panose="020B0503020204020204" charset="-122"/>
              </a:rPr>
              <a:t>2 </a:t>
            </a:r>
            <a:r>
              <a:rPr lang="zh-CN" sz="2400" dirty="0">
                <a:latin typeface="微软雅黑" panose="020B0503020204020204" charset="-122"/>
                <a:ea typeface="微软雅黑" panose="020B0503020204020204" charset="-122"/>
                <a:sym typeface="微软雅黑" panose="020B0503020204020204" charset="-122"/>
              </a:rPr>
              <a:t>分立元件门电路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7894" name="图片 5" descr="48B3906C552A02AB9A112945B198EED6"/>
          <p:cNvPicPr>
            <a:picLocks noChangeAspect="1"/>
          </p:cNvPicPr>
          <p:nvPr>
            <p:custDataLst>
              <p:tags r:id="rId2"/>
            </p:custDataLst>
          </p:nvPr>
        </p:nvPicPr>
        <p:blipFill>
          <a:blip r:embed="rId3"/>
          <a:stretch>
            <a:fillRect/>
          </a:stretch>
        </p:blipFill>
        <p:spPr>
          <a:xfrm>
            <a:off x="6227763" y="187325"/>
            <a:ext cx="2674937" cy="774700"/>
          </a:xfrm>
          <a:prstGeom prst="rect">
            <a:avLst/>
          </a:prstGeom>
          <a:noFill/>
          <a:ln w="9525">
            <a:noFill/>
          </a:ln>
        </p:spPr>
      </p:pic>
      <p:sp>
        <p:nvSpPr>
          <p:cNvPr id="3" name="文本框 2"/>
          <p:cNvSpPr txBox="1"/>
          <p:nvPr>
            <p:custDataLst>
              <p:tags r:id="rId4"/>
            </p:custDataLst>
          </p:nvPr>
        </p:nvSpPr>
        <p:spPr>
          <a:xfrm>
            <a:off x="6588760" y="3540125"/>
            <a:ext cx="2160270" cy="368300"/>
          </a:xfrm>
          <a:prstGeom prst="rect">
            <a:avLst/>
          </a:prstGeom>
          <a:noFill/>
        </p:spPr>
        <p:txBody>
          <a:bodyPr wrap="square" rtlCol="0" anchor="t">
            <a:spAutoFit/>
          </a:bodyPr>
          <a:p>
            <a:r>
              <a:rPr lang="zh-CN" altLang="en-US"/>
              <a:t>图2-</a:t>
            </a:r>
            <a:r>
              <a:rPr lang="en-US" altLang="zh-CN"/>
              <a:t>6</a:t>
            </a:r>
            <a:r>
              <a:rPr lang="zh-CN" altLang="en-US"/>
              <a:t>  与非门电路</a:t>
            </a:r>
            <a:endParaRPr lang="zh-CN" altLang="en-US"/>
          </a:p>
        </p:txBody>
      </p:sp>
      <p:sp>
        <p:nvSpPr>
          <p:cNvPr id="4" name="文本框 3"/>
          <p:cNvSpPr txBox="1"/>
          <p:nvPr/>
        </p:nvSpPr>
        <p:spPr>
          <a:xfrm>
            <a:off x="2032000" y="788988"/>
            <a:ext cx="5080000" cy="635000"/>
          </a:xfrm>
          <a:prstGeom prst="rect">
            <a:avLst/>
          </a:prstGeom>
        </p:spPr>
        <p:txBody>
          <a:bodyPr/>
          <a:p>
            <a:endParaRPr sz="1600"/>
          </a:p>
        </p:txBody>
      </p:sp>
      <p:sp>
        <p:nvSpPr>
          <p:cNvPr id="7" name="文本框 6"/>
          <p:cNvSpPr txBox="1"/>
          <p:nvPr/>
        </p:nvSpPr>
        <p:spPr>
          <a:xfrm>
            <a:off x="2032000" y="855663"/>
            <a:ext cx="5080000" cy="635000"/>
          </a:xfrm>
          <a:prstGeom prst="rect">
            <a:avLst/>
          </a:prstGeom>
        </p:spPr>
        <p:txBody>
          <a:bodyPr/>
          <a:p>
            <a:endParaRPr sz="1600"/>
          </a:p>
        </p:txBody>
      </p:sp>
      <p:graphicFrame>
        <p:nvGraphicFramePr>
          <p:cNvPr id="2" name="Object 136"/>
          <p:cNvGraphicFramePr>
            <a:graphicFrameLocks noChangeAspect="1"/>
          </p:cNvGraphicFramePr>
          <p:nvPr>
            <p:custDataLst>
              <p:tags r:id="rId5"/>
            </p:custDataLst>
          </p:nvPr>
        </p:nvGraphicFramePr>
        <p:xfrm>
          <a:off x="1115695" y="2997200"/>
          <a:ext cx="773430" cy="317500"/>
        </p:xfrm>
        <a:graphic>
          <a:graphicData uri="http://schemas.openxmlformats.org/presentationml/2006/ole">
            <mc:AlternateContent xmlns:mc="http://schemas.openxmlformats.org/markup-compatibility/2006">
              <mc:Choice xmlns:v="urn:schemas-microsoft-com:vml" Requires="v">
                <p:oleObj spid="_x0000_s3076" name="" r:id="rId6" imgW="495300" imgH="203200" progId="Equation.KSEE3">
                  <p:embed/>
                </p:oleObj>
              </mc:Choice>
              <mc:Fallback>
                <p:oleObj name="" r:id="rId6" imgW="495300" imgH="203200" progId="Equation.KSEE3">
                  <p:embed/>
                  <p:pic>
                    <p:nvPicPr>
                      <p:cNvPr id="0" name="图片 3075"/>
                      <p:cNvPicPr/>
                      <p:nvPr/>
                    </p:nvPicPr>
                    <p:blipFill>
                      <a:blip r:embed="rId7"/>
                      <a:stretch>
                        <a:fillRect/>
                      </a:stretch>
                    </p:blipFill>
                    <p:spPr>
                      <a:xfrm>
                        <a:off x="1115695" y="2997200"/>
                        <a:ext cx="773430" cy="317500"/>
                      </a:xfrm>
                      <a:prstGeom prst="rect">
                        <a:avLst/>
                      </a:prstGeom>
                      <a:noFill/>
                      <a:ln w="38100">
                        <a:noFill/>
                        <a:miter/>
                      </a:ln>
                    </p:spPr>
                  </p:pic>
                </p:oleObj>
              </mc:Fallback>
            </mc:AlternateContent>
          </a:graphicData>
        </a:graphic>
      </p:graphicFrame>
      <p:pic>
        <p:nvPicPr>
          <p:cNvPr id="6" name="图片 -2147482488" descr="IMG_256"/>
          <p:cNvPicPr>
            <a:picLocks noChangeAspect="1"/>
          </p:cNvPicPr>
          <p:nvPr>
            <p:custDataLst>
              <p:tags r:id="rId8"/>
            </p:custDataLst>
          </p:nvPr>
        </p:nvPicPr>
        <p:blipFill>
          <a:blip r:embed="rId9">
            <a:lum contrast="11999"/>
          </a:blip>
          <a:stretch>
            <a:fillRect/>
          </a:stretch>
        </p:blipFill>
        <p:spPr>
          <a:xfrm>
            <a:off x="6444615" y="1501140"/>
            <a:ext cx="2268855" cy="1962150"/>
          </a:xfrm>
          <a:prstGeom prst="rect">
            <a:avLst/>
          </a:prstGeom>
          <a:noFill/>
          <a:ln w="9525">
            <a:noFill/>
          </a:ln>
        </p:spPr>
      </p:pic>
      <p:sp>
        <p:nvSpPr>
          <p:cNvPr id="9" name="文本框 8"/>
          <p:cNvSpPr txBox="1"/>
          <p:nvPr>
            <p:custDataLst>
              <p:tags r:id="rId10"/>
            </p:custDataLst>
          </p:nvPr>
        </p:nvSpPr>
        <p:spPr>
          <a:xfrm>
            <a:off x="251460" y="3853180"/>
            <a:ext cx="5866130" cy="1906270"/>
          </a:xfrm>
          <a:prstGeom prst="rect">
            <a:avLst/>
          </a:prstGeom>
        </p:spPr>
        <p:style>
          <a:lnRef idx="3">
            <a:schemeClr val="accent4"/>
          </a:lnRef>
          <a:fillRef idx="0">
            <a:srgbClr val="FFFFFF"/>
          </a:fillRef>
          <a:effectRef idx="0">
            <a:srgbClr val="FFFFFF"/>
          </a:effectRef>
          <a:fontRef idx="minor">
            <a:schemeClr val="tx1"/>
          </a:fontRef>
        </p:style>
        <p:txBody>
          <a:bodyPr wrap="square">
            <a:noAutofit/>
          </a:bodyPr>
          <a:p>
            <a:pPr fontAlgn="base">
              <a:lnSpc>
                <a:spcPct val="150000"/>
              </a:lnSpc>
              <a:buClr>
                <a:srgbClr val="0000CC"/>
              </a:buClr>
              <a:buFont typeface="Wingdings" panose="05000000000000000000" charset="0"/>
            </a:pP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   </a:t>
            </a:r>
            <a:r>
              <a:rPr lang="en-US" altLang="zh-CN"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将二极管或门和反相器连接起来就构成如图2-7所示的或非门电路。从前述对与门和非门的分析，容易得出或非门电路的逻辑功能，即有1出0、全0出1。 其逻辑表达式为          </a:t>
            </a:r>
            <a:r>
              <a:rPr lang="zh-CN" altLang="en-US"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rPr>
              <a:t>。</a:t>
            </a:r>
            <a:endParaRPr lang="zh-CN" altLang="en-US"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微软雅黑" panose="020B0503020204020204" charset="-122"/>
              <a:sym typeface="楷体_GB2312" pitchFamily="49" charset="-122"/>
            </a:endParaRPr>
          </a:p>
        </p:txBody>
      </p:sp>
      <p:graphicFrame>
        <p:nvGraphicFramePr>
          <p:cNvPr id="8" name="Object 139"/>
          <p:cNvGraphicFramePr>
            <a:graphicFrameLocks noChangeAspect="1"/>
          </p:cNvGraphicFramePr>
          <p:nvPr>
            <p:custDataLst>
              <p:tags r:id="rId11"/>
            </p:custDataLst>
          </p:nvPr>
        </p:nvGraphicFramePr>
        <p:xfrm>
          <a:off x="1049655" y="5229225"/>
          <a:ext cx="1096010" cy="351155"/>
        </p:xfrm>
        <a:graphic>
          <a:graphicData uri="http://schemas.openxmlformats.org/presentationml/2006/ole">
            <mc:AlternateContent xmlns:mc="http://schemas.openxmlformats.org/markup-compatibility/2006">
              <mc:Choice xmlns:v="urn:schemas-microsoft-com:vml" Requires="v">
                <p:oleObj spid="_x0000_s10" name="" r:id="rId12" imgW="634365" imgH="203200" progId="Equation.KSEE3">
                  <p:embed/>
                </p:oleObj>
              </mc:Choice>
              <mc:Fallback>
                <p:oleObj name="" r:id="rId12" imgW="634365" imgH="203200" progId="Equation.KSEE3">
                  <p:embed/>
                  <p:pic>
                    <p:nvPicPr>
                      <p:cNvPr id="0" name="图片 9"/>
                      <p:cNvPicPr/>
                      <p:nvPr/>
                    </p:nvPicPr>
                    <p:blipFill>
                      <a:blip r:embed="rId13"/>
                      <a:stretch>
                        <a:fillRect/>
                      </a:stretch>
                    </p:blipFill>
                    <p:spPr>
                      <a:xfrm>
                        <a:off x="1049655" y="5229225"/>
                        <a:ext cx="1096010" cy="351155"/>
                      </a:xfrm>
                      <a:prstGeom prst="rect">
                        <a:avLst/>
                      </a:prstGeom>
                      <a:noFill/>
                      <a:ln w="38100">
                        <a:noFill/>
                        <a:miter/>
                      </a:ln>
                    </p:spPr>
                  </p:pic>
                </p:oleObj>
              </mc:Fallback>
            </mc:AlternateContent>
          </a:graphicData>
        </a:graphic>
      </p:graphicFrame>
      <p:pic>
        <p:nvPicPr>
          <p:cNvPr id="11" name="图片 -2147482487" descr="IMG_256"/>
          <p:cNvPicPr>
            <a:picLocks noChangeAspect="1"/>
          </p:cNvPicPr>
          <p:nvPr>
            <p:custDataLst>
              <p:tags r:id="rId14"/>
            </p:custDataLst>
          </p:nvPr>
        </p:nvPicPr>
        <p:blipFill>
          <a:blip r:embed="rId15">
            <a:lum contrast="11999"/>
          </a:blip>
          <a:srcRect l="1033"/>
          <a:stretch>
            <a:fillRect/>
          </a:stretch>
        </p:blipFill>
        <p:spPr>
          <a:xfrm>
            <a:off x="6588443" y="4098608"/>
            <a:ext cx="1923415" cy="1726565"/>
          </a:xfrm>
          <a:prstGeom prst="rect">
            <a:avLst/>
          </a:prstGeom>
          <a:noFill/>
          <a:ln w="9525">
            <a:noFill/>
          </a:ln>
        </p:spPr>
      </p:pic>
      <p:sp>
        <p:nvSpPr>
          <p:cNvPr id="12" name="文本框 11"/>
          <p:cNvSpPr txBox="1"/>
          <p:nvPr>
            <p:custDataLst>
              <p:tags r:id="rId16"/>
            </p:custDataLst>
          </p:nvPr>
        </p:nvSpPr>
        <p:spPr>
          <a:xfrm>
            <a:off x="6374130" y="5949315"/>
            <a:ext cx="2169795" cy="368300"/>
          </a:xfrm>
          <a:prstGeom prst="rect">
            <a:avLst/>
          </a:prstGeom>
          <a:noFill/>
        </p:spPr>
        <p:txBody>
          <a:bodyPr wrap="square" rtlCol="0" anchor="t">
            <a:spAutoFit/>
          </a:bodyPr>
          <a:p>
            <a:r>
              <a:rPr lang="en-US" altLang="zh-CN"/>
              <a:t> </a:t>
            </a:r>
            <a:r>
              <a:rPr lang="zh-CN" altLang="en-US"/>
              <a:t>图2-</a:t>
            </a:r>
            <a:r>
              <a:rPr lang="en-US" altLang="zh-CN"/>
              <a:t>7</a:t>
            </a:r>
            <a:r>
              <a:rPr lang="zh-CN" altLang="en-US"/>
              <a:t>  或非门电路</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概念引入</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91465" y="1917065"/>
            <a:ext cx="8430260" cy="377761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fontAlgn="base">
              <a:lnSpc>
                <a:spcPct val="200000"/>
              </a:lnSpc>
              <a:buClr>
                <a:srgbClr val="FF00FF"/>
              </a:buClr>
              <a:buFont typeface="Wingdings" panose="05000000000000000000" charset="0"/>
            </a:pPr>
            <a:r>
              <a:rPr lang="en-US" altLang="zh-CN" sz="28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TTL(Transistor-Transistor Logic)电路以双极型晶体管为开关元件，又称</a:t>
            </a:r>
            <a:r>
              <a:rPr lang="zh-CN" alt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双极型集成电路</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。双极型数字集成电路是利用电子和空穴两种不同极性的载流子进行电传导的器件。它具有</a:t>
            </a:r>
            <a:r>
              <a:rPr lang="zh-CN" alt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速度高(开关速度快)、驱动能力强等优点，但其功耗较大，集成度相对较低</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a:t>
            </a: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200000"/>
              </a:lnSpc>
              <a:buClr>
                <a:srgbClr val="FF00FF"/>
              </a:buClr>
              <a:buFont typeface="Wingdings" panose="05000000000000000000" charset="0"/>
            </a:pP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en-US" altLang="zh-CN"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根据应用领域的不同，它分为54系列和74系列，前者为军品，一般工业设备和消费类电子产品多用后者。</a:t>
            </a: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概念引入</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91465" y="1917065"/>
            <a:ext cx="8430260" cy="377761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fontAlgn="base">
              <a:lnSpc>
                <a:spcPct val="200000"/>
              </a:lnSpc>
              <a:buClr>
                <a:srgbClr val="FF00FF"/>
              </a:buClr>
              <a:buFont typeface="Wingdings" panose="05000000000000000000" charset="0"/>
            </a:pPr>
            <a:r>
              <a:rPr lang="en-US" altLang="zh-CN" sz="28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74系列数字集成电路其品种分为：74(标准)、74L(低功耗)、74S(肖特基)、74LS××(低功率肖特基)、74AS××(高速肖特基)、74ALS××(高速低功耗肖特基)、74F××(高速)等，</a:t>
            </a:r>
            <a:r>
              <a:rPr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其逻辑功能完全相同，它们主要在功耗、速度和电源电压范围方面有所不同</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200000"/>
              </a:lnSpc>
              <a:buClr>
                <a:srgbClr val="FF00FF"/>
              </a:buClr>
              <a:buFont typeface="Wingdings" panose="05000000000000000000" charset="0"/>
            </a:pP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TTL门电路中用的最普遍的是与非门电路，下面以TTL与非门为例，介绍TTL电路的基本结构、工作原理和特性。</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电路结构</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557020"/>
            <a:ext cx="8430260" cy="511492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fontAlgn="base">
              <a:lnSpc>
                <a:spcPct val="150000"/>
              </a:lnSpc>
              <a:buClr>
                <a:srgbClr val="FF00FF"/>
              </a:buClr>
              <a:buFont typeface="Wingdings" panose="05000000000000000000" charset="0"/>
            </a:pPr>
            <a:r>
              <a:rPr lang="en-US" altLang="zh-CN" sz="28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en-US" altLang="zh-CN"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图1是TTL与非门的电路结构。TTL与非门电路基本结构由3部分构成：输入级、中间级和输出级。</a:t>
            </a:r>
            <a:endParaRPr lang="zh-CN" alt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endParaRPr lang="zh-CN" altLang="en-US"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endParaRPr lang="zh-CN" altLang="en-US"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endParaRPr lang="zh-CN" altLang="en-US"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endParaRPr lang="zh-CN" altLang="en-US"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endParaRPr lang="zh-CN" altLang="en-US"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endParaRPr lang="zh-CN" altLang="en-US"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endParaRPr lang="zh-CN" altLang="en-US"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输入级：由多发射极三极管T1、二极管D1、D2和电阻R1组成。  </a:t>
            </a:r>
            <a:endPar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中间级：由三极管T2、R2和R3组成。T2的集电极C2和发射极E2分别提供两个相位相反的电压信号给T4、T5。</a:t>
            </a:r>
            <a:endPar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输出级：由二极管D3、三极管T4、T5和电阻R4组成。T4与T5组成推拉式输出结构，具有较强的负载能力。</a:t>
            </a:r>
            <a:endPar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p:txBody>
      </p:sp>
      <p:pic>
        <p:nvPicPr>
          <p:cNvPr id="2" name="图片 -2147482485" descr="IMG_256"/>
          <p:cNvPicPr>
            <a:picLocks noChangeAspect="1"/>
          </p:cNvPicPr>
          <p:nvPr/>
        </p:nvPicPr>
        <p:blipFill>
          <a:blip r:embed="rId3">
            <a:lum contrast="6000"/>
          </a:blip>
          <a:stretch>
            <a:fillRect/>
          </a:stretch>
        </p:blipFill>
        <p:spPr>
          <a:xfrm>
            <a:off x="3564255" y="2132965"/>
            <a:ext cx="3564255" cy="23749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strips(downLeft)">
                                      <p:cBhvr>
                                        <p:cTn id="7" dur="500"/>
                                        <p:tgtEl>
                                          <p:spTgt spid="3">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9" end="9"/>
                                            </p:txEl>
                                          </p:spTgt>
                                        </p:tgtEl>
                                        <p:attrNameLst>
                                          <p:attrName>style.visibility</p:attrName>
                                        </p:attrNameLst>
                                      </p:cBhvr>
                                      <p:to>
                                        <p:strVal val="visible"/>
                                      </p:to>
                                    </p:set>
                                    <p:animEffect transition="in" filter="box(in)">
                                      <p:cBhvr>
                                        <p:cTn id="12" dur="2000"/>
                                        <p:tgtEl>
                                          <p:spTgt spid="3">
                                            <p:txEl>
                                              <p:pRg st="9" end="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animEffect transition="in" filter="blinds(horizontal)">
                                      <p:cBhvr>
                                        <p:cTn id="1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工作原理分析</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51460" y="1628775"/>
            <a:ext cx="5884545" cy="485394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ts val="2500"/>
              </a:lnSpc>
              <a:buClr>
                <a:srgbClr val="FF00FF"/>
              </a:buClr>
              <a:buFont typeface="Wingdings" panose="05000000000000000000" charset="0"/>
            </a:pPr>
            <a:r>
              <a:rPr lang="en-US" altLang="zh-CN" sz="28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en-US" altLang="zh-CN"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①输入全为高电平3.6V（逻辑1）</a:t>
            </a:r>
            <a:endPar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a:lnSpc>
                <a:spcPts val="2500"/>
              </a:lnSpc>
              <a:buClr>
                <a:srgbClr val="FF00FF"/>
              </a:buClr>
              <a:buFont typeface="Wingdings" panose="05000000000000000000" charset="0"/>
            </a:pP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T1：发射结反偏，集电极正偏，工作在倒置放大状态且T2、T5导通。如果不考虑T2的存在，则应有U</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b1</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+0.7=4.3V。显然，在存在T2和T5的情况下，T2和T5的发射结必然同时导通。而一旦T2和T5导通之后，U</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b1</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便被钳在了2.1V（0.7×3=2.1V），所以T1的发射结反偏，而集电结正偏，称为</a:t>
            </a:r>
            <a:r>
              <a:rPr lang="zh-CN" altLang="en-US"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倒置放大工作状态</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ts val="2500"/>
              </a:lnSpc>
              <a:buClr>
                <a:srgbClr val="FF00FF"/>
              </a:buClr>
              <a:buFont typeface="Wingdings" panose="05000000000000000000" charset="0"/>
            </a:pP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由于电源通过R1和T1的集电结向T2提供足够的基极电位，使T2饱和，T2的发射极电流在R3上产生的压降又为T5提供足够的基极电位，使T5也饱和，所以</a:t>
            </a:r>
            <a:endPar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ts val="2500"/>
              </a:lnSpc>
              <a:buClr>
                <a:srgbClr val="FF00FF"/>
              </a:buClr>
              <a:buFont typeface="Wingdings" panose="05000000000000000000" charset="0"/>
            </a:pP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输出端的电位为U</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OL</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CES</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=0.3V，U</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CES</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为T5饱和压降。由于T2饱和，所以U</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C2</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 U</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CES2</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 U</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BE5</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≈1V，T4和二极管D3都截止。</a:t>
            </a:r>
            <a:endPar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ts val="2500"/>
              </a:lnSpc>
              <a:buClr>
                <a:srgbClr val="FF00FF"/>
              </a:buClr>
              <a:buFont typeface="Wingdings" panose="05000000000000000000" charset="0"/>
            </a:pP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可见实现了与非门的逻辑功能1：输入全为高电平时，输出为低电平。</a:t>
            </a:r>
            <a:endPar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pic>
        <p:nvPicPr>
          <p:cNvPr id="4" name="图片 -2147482485" descr="IMG_256"/>
          <p:cNvPicPr>
            <a:picLocks noChangeAspect="1"/>
          </p:cNvPicPr>
          <p:nvPr/>
        </p:nvPicPr>
        <p:blipFill>
          <a:blip r:embed="rId3">
            <a:lum contrast="6000"/>
          </a:blip>
          <a:stretch>
            <a:fillRect/>
          </a:stretch>
        </p:blipFill>
        <p:spPr>
          <a:xfrm>
            <a:off x="6228715" y="2132965"/>
            <a:ext cx="2811780" cy="1873885"/>
          </a:xfrm>
          <a:prstGeom prst="rect">
            <a:avLst/>
          </a:prstGeom>
          <a:noFill/>
          <a:ln w="9525">
            <a:noFill/>
          </a:ln>
        </p:spPr>
      </p:pic>
      <p:sp>
        <p:nvSpPr>
          <p:cNvPr id="5" name="文本框 4"/>
          <p:cNvSpPr txBox="1"/>
          <p:nvPr/>
        </p:nvSpPr>
        <p:spPr>
          <a:xfrm>
            <a:off x="6551930" y="4220845"/>
            <a:ext cx="2308860" cy="368300"/>
          </a:xfrm>
          <a:prstGeom prst="rect">
            <a:avLst/>
          </a:prstGeom>
          <a:noFill/>
        </p:spPr>
        <p:txBody>
          <a:bodyPr wrap="square" rtlCol="0" anchor="t">
            <a:spAutoFit/>
          </a:bodyPr>
          <a:p>
            <a:r>
              <a:rPr lang="zh-CN" altLang="en-US">
                <a:sym typeface="+mn-ea"/>
              </a:rPr>
              <a:t>图2-</a:t>
            </a:r>
            <a:r>
              <a:rPr lang="en-US" altLang="zh-CN">
                <a:sym typeface="+mn-ea"/>
              </a:rPr>
              <a:t>8</a:t>
            </a:r>
            <a:r>
              <a:rPr lang="zh-CN" altLang="en-US">
                <a:sym typeface="+mn-ea"/>
              </a:rPr>
              <a:t>  与非门电路</a:t>
            </a:r>
            <a:endParaRPr lang="zh-CN" altLang="en-U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edge">
                                      <p:cBhvr>
                                        <p:cTn id="12" dur="2000"/>
                                        <p:tgtEl>
                                          <p:spTgt spid="3">
                                            <p:txEl>
                                              <p:pRg st="2" end="2"/>
                                            </p:txEl>
                                          </p:spTgt>
                                        </p:tgtEl>
                                      </p:cBhvr>
                                    </p:animEffect>
                                  </p:childTnLst>
                                </p:cTn>
                              </p:par>
                              <p:par>
                                <p:cTn id="13" presetID="2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edge">
                                      <p:cBhvr>
                                        <p:cTn id="15" dur="2000"/>
                                        <p:tgtEl>
                                          <p:spTgt spid="3">
                                            <p:txEl>
                                              <p:pRg st="3" end="3"/>
                                            </p:txEl>
                                          </p:spTgt>
                                        </p:tgtEl>
                                      </p:cBhvr>
                                    </p:animEffect>
                                  </p:childTnLst>
                                </p:cTn>
                              </p:par>
                              <p:par>
                                <p:cTn id="16" presetID="2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edge">
                                      <p:cBhvr>
                                        <p:cTn id="1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工作原理分析</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07315" y="1593215"/>
            <a:ext cx="6048375" cy="468376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fontAlgn="base">
              <a:lnSpc>
                <a:spcPct val="150000"/>
              </a:lnSpc>
              <a:buClr>
                <a:srgbClr val="FF00FF"/>
              </a:buClr>
              <a:buFont typeface="Wingdings" panose="05000000000000000000" charset="0"/>
            </a:pPr>
            <a:r>
              <a:rPr lang="en-US" altLang="zh-CN" sz="28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en-US" altLang="zh-CN"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②输入低电平0.3V（逻辑0）</a:t>
            </a:r>
            <a:endPar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当输入端A、B中有一个或两个为低电平0.3V（逻辑0）时，T1的基极与发射级之间处于正向偏置，该发射结导通，其它发射结反偏截止，T1的基极电位被钳位到U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b1</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=0.3+0.7=1V。T2和T5都截止（钳位电压分别需要1.4V、0.7V）。由于T2截止，由工作电源VCC流过R2的电流仅为T4的基极电流（电流较小），</a:t>
            </a:r>
            <a:r>
              <a:rPr sz="18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在R2上产生的</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压降也小（可以忽略不计），所以U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b4</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≈V</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CC</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=5v，使T4和D3导通，则有：</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endPar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fontAlgn="base">
              <a:lnSpc>
                <a:spcPct val="150000"/>
              </a:lnSpc>
              <a:buClr>
                <a:srgbClr val="FF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Uo=V</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CC</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 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R2</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 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be4</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 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D</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 5 - 0.7 - 0.7=3.6V。</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fontAlgn="base">
              <a:lnSpc>
                <a:spcPct val="150000"/>
              </a:lnSpc>
              <a:buClr>
                <a:srgbClr val="FF00FF"/>
              </a:buClr>
              <a:buFont typeface="Wingdings" panose="05000000000000000000" charset="0"/>
            </a:pP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可见实现了与非门的逻辑功能2：输入有低电平时，输出为高电平。</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pic>
        <p:nvPicPr>
          <p:cNvPr id="2" name="图片 -2147482485" descr="IMG_256"/>
          <p:cNvPicPr>
            <a:picLocks noChangeAspect="1"/>
          </p:cNvPicPr>
          <p:nvPr/>
        </p:nvPicPr>
        <p:blipFill>
          <a:blip r:embed="rId3">
            <a:lum contrast="6000"/>
          </a:blip>
          <a:stretch>
            <a:fillRect/>
          </a:stretch>
        </p:blipFill>
        <p:spPr>
          <a:xfrm>
            <a:off x="6228715" y="2132965"/>
            <a:ext cx="2811780" cy="1873885"/>
          </a:xfrm>
          <a:prstGeom prst="rect">
            <a:avLst/>
          </a:prstGeom>
          <a:noFill/>
          <a:ln w="9525">
            <a:noFill/>
          </a:ln>
        </p:spPr>
      </p:pic>
      <p:sp>
        <p:nvSpPr>
          <p:cNvPr id="4" name="文本框 3"/>
          <p:cNvSpPr txBox="1"/>
          <p:nvPr/>
        </p:nvSpPr>
        <p:spPr>
          <a:xfrm>
            <a:off x="6551930" y="4220845"/>
            <a:ext cx="2308860" cy="368300"/>
          </a:xfrm>
          <a:prstGeom prst="rect">
            <a:avLst/>
          </a:prstGeom>
          <a:noFill/>
        </p:spPr>
        <p:txBody>
          <a:bodyPr wrap="square" rtlCol="0" anchor="t">
            <a:spAutoFit/>
          </a:bodyPr>
          <a:p>
            <a:r>
              <a:rPr lang="zh-CN" altLang="en-US">
                <a:sym typeface="+mn-ea"/>
              </a:rPr>
              <a:t>图2-</a:t>
            </a:r>
            <a:r>
              <a:rPr lang="en-US" altLang="zh-CN">
                <a:sym typeface="+mn-ea"/>
              </a:rPr>
              <a:t>8</a:t>
            </a:r>
            <a:r>
              <a:rPr lang="zh-CN" altLang="en-US">
                <a:sym typeface="+mn-ea"/>
              </a:rPr>
              <a:t>  与非门电路</a:t>
            </a:r>
            <a:endParaRPr lang="zh-CN" altLang="en-U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工作原理分析</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07315" y="1593215"/>
            <a:ext cx="8710930" cy="89979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fontAlgn="base">
              <a:lnSpc>
                <a:spcPct val="150000"/>
              </a:lnSpc>
              <a:buClr>
                <a:srgbClr val="FF00FF"/>
              </a:buClr>
              <a:buFont typeface="Wingdings" panose="05000000000000000000" charset="0"/>
            </a:pPr>
            <a:r>
              <a:rPr lang="en-US" altLang="zh-CN" sz="28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 2-9 为 TTL 非门电路结构, 它只有一个输入端 A, 是图 2-8 所示 TTL 与非门电路的特殊情况。</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5" name="文本框 4"/>
          <p:cNvSpPr txBox="1"/>
          <p:nvPr/>
        </p:nvSpPr>
        <p:spPr>
          <a:xfrm>
            <a:off x="395605" y="2488883"/>
            <a:ext cx="5080000" cy="635000"/>
          </a:xfrm>
          <a:prstGeom prst="rect">
            <a:avLst/>
          </a:prstGeom>
        </p:spPr>
        <p:txBody>
          <a:bodyPr/>
          <a:p>
            <a:endParaRPr sz="1600"/>
          </a:p>
        </p:txBody>
      </p:sp>
      <p:pic>
        <p:nvPicPr>
          <p:cNvPr id="6" name="图片 5"/>
          <p:cNvPicPr/>
          <p:nvPr/>
        </p:nvPicPr>
        <p:blipFill>
          <a:blip r:embed="rId3"/>
        </p:blipFill>
        <p:spPr>
          <a:xfrm>
            <a:off x="441960" y="2997200"/>
            <a:ext cx="8460740" cy="3280410"/>
          </a:xfrm>
          <a:prstGeom prst="rect">
            <a:avLst/>
          </a:prstGeom>
        </p:spPr>
      </p:pic>
      <p:sp>
        <p:nvSpPr>
          <p:cNvPr id="7" name="文本框 6"/>
          <p:cNvSpPr txBox="1"/>
          <p:nvPr/>
        </p:nvSpPr>
        <p:spPr>
          <a:xfrm>
            <a:off x="395605" y="6429058"/>
            <a:ext cx="5080000" cy="635000"/>
          </a:xfrm>
          <a:prstGeom prst="rect">
            <a:avLst/>
          </a:prstGeom>
        </p:spPr>
        <p:txBody>
          <a:bodyPr/>
          <a:p>
            <a:endParaRPr sz="16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2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主要外部特性参数</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07315" y="1593215"/>
            <a:ext cx="4464685" cy="474345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fontAlgn="base">
              <a:lnSpc>
                <a:spcPct val="150000"/>
              </a:lnSpc>
              <a:buClr>
                <a:srgbClr val="FF00FF"/>
              </a:buClr>
              <a:buFont typeface="Wingdings" panose="05000000000000000000" charset="0"/>
            </a:pPr>
            <a:r>
              <a:rPr lang="en-US" altLang="zh-CN" sz="28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en-US" altLang="zh-CN"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常用输入电压、输入电流、输入电阻等参数描述电路的输入特性，用输出电压、输出电流、输出电阻等参数描述电路的输出特性。当然，数字系统具有其特殊性，其输人只有1、0两种值，对应高、低两种电平值。</a:t>
            </a:r>
            <a:endPar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fontAlgn="base">
              <a:lnSpc>
                <a:spcPct val="150000"/>
              </a:lnSpc>
              <a:buClr>
                <a:srgbClr val="FF00FF"/>
              </a:buClr>
              <a:buFont typeface="Wingdings" panose="05000000000000000000" charset="0"/>
            </a:pPr>
            <a:r>
              <a:rPr lang="en-US" altLang="zh-CN"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掌握器件的外部特性参数是用户正确使用、维护和设计电路的重要依据。TTL与非门的主要外部特性参数有</a:t>
            </a:r>
            <a:r>
              <a:rPr lang="zh-CN" altLang="en-US" sz="18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输出逻辑电平、开门电平、关门电平、扇入系数、扇出系数、平均传输延迟时间和平均功耗</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等。</a:t>
            </a:r>
            <a:endPar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p:txBody>
      </p:sp>
      <p:pic>
        <p:nvPicPr>
          <p:cNvPr id="2" name="图片 -2147482410" descr="IMG_256"/>
          <p:cNvPicPr>
            <a:picLocks noChangeAspect="1"/>
          </p:cNvPicPr>
          <p:nvPr/>
        </p:nvPicPr>
        <p:blipFill>
          <a:blip r:embed="rId3"/>
          <a:stretch>
            <a:fillRect/>
          </a:stretch>
        </p:blipFill>
        <p:spPr>
          <a:xfrm>
            <a:off x="4787900" y="2132965"/>
            <a:ext cx="4020185" cy="3314065"/>
          </a:xfrm>
          <a:prstGeom prst="rect">
            <a:avLst/>
          </a:prstGeom>
          <a:noFill/>
          <a:ln w="9525">
            <a:noFill/>
          </a:ln>
        </p:spPr>
      </p:pic>
      <p:sp>
        <p:nvSpPr>
          <p:cNvPr id="5" name="文本框 4"/>
          <p:cNvSpPr txBox="1"/>
          <p:nvPr/>
        </p:nvSpPr>
        <p:spPr>
          <a:xfrm>
            <a:off x="4716145" y="5647055"/>
            <a:ext cx="4422140" cy="368300"/>
          </a:xfrm>
          <a:prstGeom prst="rect">
            <a:avLst/>
          </a:prstGeom>
          <a:noFill/>
        </p:spPr>
        <p:txBody>
          <a:bodyPr wrap="square" rtlCol="0" anchor="t">
            <a:spAutoFit/>
          </a:bodyPr>
          <a:p>
            <a:pPr algn="ctr"/>
            <a:r>
              <a:rPr lang="zh-CN" altLang="en-US">
                <a:latin typeface="Times New Roman" panose="02020603050405020304" pitchFamily="18" charset="0"/>
                <a:cs typeface="Times New Roman" panose="02020603050405020304" pitchFamily="18" charset="0"/>
              </a:rPr>
              <a:t>图 2-10  TTL与非门电路的电压传输特性</a:t>
            </a:r>
            <a:endParaRPr lang="zh-CN"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edge">
                                      <p:cBhvr>
                                        <p:cTn id="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2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主要外部特性参数</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07315" y="1593215"/>
            <a:ext cx="8165465" cy="49466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ctr" fontAlgn="base">
              <a:lnSpc>
                <a:spcPct val="150000"/>
              </a:lnSpc>
              <a:buClr>
                <a:srgbClr val="FF00FF"/>
              </a:buClr>
              <a:buFont typeface="Wingdings" panose="05000000000000000000" charset="0"/>
            </a:pPr>
            <a:r>
              <a:rPr lang="en-US" altLang="zh-CN" sz="28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en-US" altLang="zh-CN" sz="20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表 2-7 为 TTL 器件(以 74XX00 系列为例)主要性能参数比较。</a:t>
            </a:r>
            <a:endParaRPr lang="zh-CN" altLang="en-US" sz="18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p:txBody>
      </p:sp>
      <p:sp>
        <p:nvSpPr>
          <p:cNvPr id="4" name="文本框 3"/>
          <p:cNvSpPr txBox="1"/>
          <p:nvPr/>
        </p:nvSpPr>
        <p:spPr>
          <a:xfrm>
            <a:off x="2032000" y="-58737"/>
            <a:ext cx="5080000" cy="635000"/>
          </a:xfrm>
          <a:prstGeom prst="rect">
            <a:avLst/>
          </a:prstGeom>
        </p:spPr>
        <p:txBody>
          <a:bodyPr/>
          <a:p>
            <a:endParaRPr sz="1600"/>
          </a:p>
        </p:txBody>
      </p:sp>
      <p:pic>
        <p:nvPicPr>
          <p:cNvPr id="6" name="图片 5"/>
          <p:cNvPicPr/>
          <p:nvPr/>
        </p:nvPicPr>
        <p:blipFill>
          <a:blip r:embed="rId3"/>
        </p:blipFill>
        <p:spPr>
          <a:xfrm>
            <a:off x="828040" y="2247265"/>
            <a:ext cx="6896735" cy="404368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290" cy="344170"/>
          </a:xfrm>
          <a:prstGeom prst="rect">
            <a:avLst/>
          </a:prstGeom>
          <a:noFill/>
        </p:spPr>
        <p:txBody>
          <a:bodyPr wrap="none" lIns="68577" tIns="34288" rIns="68577" bIns="34288" rtlCol="0">
            <a:spAutoFit/>
          </a:bodyPr>
          <a:lstStyle/>
          <a:p>
            <a:pPr algn="l"/>
            <a:r>
              <a:rPr lang="zh-CN" spc="600" dirty="0">
                <a:solidFill>
                  <a:schemeClr val="tx2"/>
                </a:solidFill>
                <a:latin typeface="微软雅黑" panose="020B0503020204020204" charset="-122"/>
                <a:ea typeface="微软雅黑" panose="020B0503020204020204" charset="-122"/>
                <a:sym typeface="+mn-ea"/>
              </a:rPr>
              <a:t>主要外部特性参数</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485775" y="1592580"/>
            <a:ext cx="8369300" cy="423037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输出高电平电压</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OH</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——在正逻辑体制中代表逻辑“1”的输出电压，图2-10中TTL与非门电路的U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OH</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(min)为2.4V。如表2-8中74LS00器件的U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OH</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最小值为2.7V。</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输出低电平电压</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OL</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——在正逻辑体制中代表逻辑“0”的输出电压，图2-10中TTL与非门电路的U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OL</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(max)为0.4V。如表2-8中74LS00器件的U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OL</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最大值为0.25V。</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关门电平电压</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OFF</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——是指输出电压下降到U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OH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(min)时对应的输入电压，即输入低电压的最大值U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IL</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(max)，图2-10中U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OFF</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=0.8V。如表2-7中U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IL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(max)为0.8V。</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开门电平电压</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Uon——是指输出电压下降到U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OL</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(max)时对应的输入电压，即输入高电压的最小值U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IH</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(min)，图2-10中U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ON</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(min)为2.0V。如表2-7中74LS00器件的U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IH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(min)为2V。</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2184400" y="295275"/>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4762" y="28892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377825" y="301625"/>
            <a:ext cx="1787525" cy="344488"/>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charset="-122"/>
                <a:ea typeface="微软雅黑" panose="020B0503020204020204" charset="-122"/>
              </a:rPr>
              <a:t>热</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sz="1800" strike="noStrike" spc="600" noProof="1" dirty="0">
                <a:solidFill>
                  <a:srgbClr val="C00000"/>
                </a:solidFill>
                <a:latin typeface="微软雅黑" panose="020B0503020204020204" charset="-122"/>
                <a:ea typeface="微软雅黑" panose="020B0503020204020204" charset="-122"/>
              </a:rPr>
              <a:t>点</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透</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视</a:t>
            </a:r>
            <a:endParaRPr lang="zh-CN" altLang="en-US" sz="1800" strike="noStrike" spc="600" noProof="1" dirty="0">
              <a:solidFill>
                <a:srgbClr val="C00000"/>
              </a:solidFill>
              <a:latin typeface="微软雅黑" panose="020B0503020204020204" charset="-122"/>
              <a:ea typeface="微软雅黑" panose="020B0503020204020204" charset="-122"/>
            </a:endParaRPr>
          </a:p>
        </p:txBody>
      </p:sp>
      <p:sp>
        <p:nvSpPr>
          <p:cNvPr id="18436" name="矩形 45"/>
          <p:cNvSpPr/>
          <p:nvPr/>
        </p:nvSpPr>
        <p:spPr>
          <a:xfrm>
            <a:off x="2627313" y="331788"/>
            <a:ext cx="3040062" cy="344170"/>
          </a:xfrm>
          <a:prstGeom prst="rect">
            <a:avLst/>
          </a:prstGeom>
          <a:noFill/>
          <a:ln w="9525">
            <a:noFill/>
          </a:ln>
        </p:spPr>
        <p:txBody>
          <a:bodyPr wrap="square" lIns="68577" tIns="34288" rIns="68577" bIns="34288" anchor="t" anchorCtr="0">
            <a:spAutoFit/>
          </a:bodyPr>
          <a:p>
            <a:pPr algn="ctr"/>
            <a:r>
              <a:rPr lang="zh-CN" altLang="zh-CN" dirty="0">
                <a:solidFill>
                  <a:schemeClr val="bg1"/>
                </a:solidFill>
                <a:latin typeface="微软雅黑" panose="020B0503020204020204" charset="-122"/>
                <a:ea typeface="微软雅黑" panose="020B0503020204020204" charset="-122"/>
              </a:rPr>
              <a:t>第</a:t>
            </a:r>
            <a:r>
              <a:rPr lang="en-US" altLang="zh-CN" dirty="0">
                <a:solidFill>
                  <a:schemeClr val="bg1"/>
                </a:solidFill>
                <a:latin typeface="微软雅黑" panose="020B0503020204020204" charset="-122"/>
                <a:ea typeface="微软雅黑" panose="020B0503020204020204" charset="-122"/>
              </a:rPr>
              <a:t>1</a:t>
            </a:r>
            <a:r>
              <a:rPr lang="zh-CN" altLang="en-US" dirty="0">
                <a:solidFill>
                  <a:schemeClr val="bg1"/>
                </a:solidFill>
                <a:latin typeface="微软雅黑" panose="020B0503020204020204" charset="-122"/>
                <a:ea typeface="微软雅黑" panose="020B0503020204020204" charset="-122"/>
              </a:rPr>
              <a:t>、</a:t>
            </a:r>
            <a:r>
              <a:rPr lang="en-US" altLang="zh-CN" dirty="0">
                <a:solidFill>
                  <a:schemeClr val="bg1"/>
                </a:solidFill>
                <a:latin typeface="微软雅黑" panose="020B0503020204020204" charset="-122"/>
                <a:ea typeface="微软雅黑" panose="020B0503020204020204" charset="-122"/>
              </a:rPr>
              <a:t>2</a:t>
            </a:r>
            <a:r>
              <a:rPr lang="zh-CN" altLang="en-US" dirty="0">
                <a:solidFill>
                  <a:schemeClr val="bg1"/>
                </a:solidFill>
                <a:latin typeface="微软雅黑" panose="020B0503020204020204" charset="-122"/>
                <a:ea typeface="微软雅黑" panose="020B0503020204020204" charset="-122"/>
              </a:rPr>
              <a:t>、</a:t>
            </a:r>
            <a:r>
              <a:rPr lang="en-US" altLang="zh-CN" dirty="0">
                <a:solidFill>
                  <a:schemeClr val="bg1"/>
                </a:solidFill>
                <a:latin typeface="微软雅黑" panose="020B0503020204020204" charset="-122"/>
                <a:ea typeface="微软雅黑" panose="020B0503020204020204" charset="-122"/>
              </a:rPr>
              <a:t>3</a:t>
            </a:r>
            <a:r>
              <a:rPr lang="zh-CN" altLang="en-US" dirty="0">
                <a:solidFill>
                  <a:schemeClr val="bg1"/>
                </a:solidFill>
                <a:latin typeface="微软雅黑" panose="020B0503020204020204" charset="-122"/>
                <a:ea typeface="微软雅黑" panose="020B0503020204020204" charset="-122"/>
              </a:rPr>
              <a:t>代</a:t>
            </a:r>
            <a:r>
              <a:rPr lang="zh-CN" altLang="zh-CN" dirty="0">
                <a:solidFill>
                  <a:schemeClr val="bg1"/>
                </a:solidFill>
                <a:latin typeface="微软雅黑" panose="020B0503020204020204" charset="-122"/>
                <a:ea typeface="微软雅黑" panose="020B0503020204020204" charset="-122"/>
              </a:rPr>
              <a:t>半导体材料</a:t>
            </a:r>
            <a:endParaRPr lang="zh-CN" altLang="zh-CN" dirty="0">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212090" y="1268730"/>
            <a:ext cx="8365490" cy="4661535"/>
          </a:xfrm>
          <a:prstGeom prst="rect">
            <a:avLst/>
          </a:prstGeom>
          <a:noFill/>
        </p:spPr>
        <p:txBody>
          <a:bodyPr wrap="square" rtlCol="0" anchor="t">
            <a:spAutoFit/>
          </a:bodyPr>
          <a:p>
            <a:pPr marL="342900" indent="-342900">
              <a:lnSpc>
                <a:spcPct val="150000"/>
              </a:lnSpc>
              <a:buClr>
                <a:srgbClr val="CC0000"/>
              </a:buClr>
              <a:buFont typeface="Wingdings" panose="05000000000000000000" charset="0"/>
              <a:buChar char="Ø"/>
            </a:pPr>
            <a:r>
              <a:rPr lang="zh-CN" altLang="en-US" sz="1800">
                <a:effectLst>
                  <a:outerShdw blurRad="38100" dist="38100" dir="2700000" algn="tl">
                    <a:srgbClr val="000000">
                      <a:alpha val="43137"/>
                    </a:srgbClr>
                  </a:outerShdw>
                </a:effectLst>
                <a:latin typeface="宋体" panose="02010600030101010101" pitchFamily="2" charset="-122"/>
              </a:rPr>
              <a:t>第一代半导体材料为硅（Si）、锗（Ge），</a:t>
            </a:r>
            <a:r>
              <a:rPr lang="zh-CN" altLang="en-US" sz="1800">
                <a:solidFill>
                  <a:srgbClr val="FF0000"/>
                </a:solidFill>
                <a:effectLst>
                  <a:outerShdw blurRad="38100" dist="38100" dir="2700000" algn="tl">
                    <a:srgbClr val="000000">
                      <a:alpha val="43137"/>
                    </a:srgbClr>
                  </a:outerShdw>
                </a:effectLst>
                <a:latin typeface="宋体" panose="02010600030101010101" pitchFamily="2" charset="-122"/>
              </a:rPr>
              <a:t>硅基材料是目前主流逻辑芯片和功率器件的基础</a:t>
            </a:r>
            <a:r>
              <a:rPr lang="zh-CN" altLang="en-US" sz="1800">
                <a:effectLst>
                  <a:outerShdw blurRad="38100" dist="38100" dir="2700000" algn="tl">
                    <a:srgbClr val="000000">
                      <a:alpha val="43137"/>
                    </a:srgbClr>
                  </a:outerShdw>
                </a:effectLst>
                <a:latin typeface="宋体" panose="02010600030101010101" pitchFamily="2" charset="-122"/>
              </a:rPr>
              <a:t>，以硅基半导体材料开创了功率半导体元器件MOSFET和IGBT等为代表的固态电子时代，也是目前电力电子领域应用最为广泛的半导体材料</a:t>
            </a:r>
            <a:endParaRPr lang="zh-CN" altLang="en-US" sz="1800">
              <a:effectLst>
                <a:outerShdw blurRad="38100" dist="38100" dir="2700000" algn="tl">
                  <a:srgbClr val="000000">
                    <a:alpha val="43137"/>
                  </a:srgbClr>
                </a:outerShdw>
              </a:effectLst>
              <a:latin typeface="宋体" panose="02010600030101010101" pitchFamily="2" charset="-122"/>
            </a:endParaRPr>
          </a:p>
          <a:p>
            <a:pPr marL="342900" indent="-342900">
              <a:lnSpc>
                <a:spcPct val="150000"/>
              </a:lnSpc>
              <a:buClr>
                <a:srgbClr val="CC0000"/>
              </a:buClr>
              <a:buFont typeface="Wingdings" panose="05000000000000000000" charset="0"/>
              <a:buChar char="Ø"/>
            </a:pPr>
            <a:r>
              <a:rPr lang="zh-CN" altLang="en-US" sz="1800">
                <a:effectLst>
                  <a:outerShdw blurRad="38100" dist="38100" dir="2700000" algn="tl">
                    <a:srgbClr val="000000">
                      <a:alpha val="43137"/>
                    </a:srgbClr>
                  </a:outerShdw>
                </a:effectLst>
                <a:latin typeface="宋体" panose="02010600030101010101" pitchFamily="2" charset="-122"/>
              </a:rPr>
              <a:t>第二代半导体材料为</a:t>
            </a:r>
            <a:r>
              <a:rPr lang="zh-CN" altLang="en-US" sz="1800">
                <a:solidFill>
                  <a:srgbClr val="FF0000"/>
                </a:solidFill>
                <a:effectLst>
                  <a:outerShdw blurRad="38100" dist="38100" dir="2700000" algn="tl">
                    <a:srgbClr val="000000">
                      <a:alpha val="43137"/>
                    </a:srgbClr>
                  </a:outerShdw>
                </a:effectLst>
                <a:latin typeface="宋体" panose="02010600030101010101" pitchFamily="2" charset="-122"/>
              </a:rPr>
              <a:t>砷化镓（GaAs）、磷化铟（InP）</a:t>
            </a:r>
            <a:r>
              <a:rPr lang="zh-CN" altLang="en-US" sz="1800">
                <a:effectLst>
                  <a:outerShdw blurRad="38100" dist="38100" dir="2700000" algn="tl">
                    <a:srgbClr val="000000">
                      <a:alpha val="43137"/>
                    </a:srgbClr>
                  </a:outerShdw>
                </a:effectLst>
                <a:latin typeface="宋体" panose="02010600030101010101" pitchFamily="2" charset="-122"/>
              </a:rPr>
              <a:t>，其主要用于制作高速、高频、大功率以及发光电子器件，是制作</a:t>
            </a:r>
            <a:r>
              <a:rPr lang="zh-CN" altLang="en-US" sz="1800">
                <a:solidFill>
                  <a:srgbClr val="FF0000"/>
                </a:solidFill>
                <a:effectLst>
                  <a:outerShdw blurRad="38100" dist="38100" dir="2700000" algn="tl">
                    <a:srgbClr val="000000">
                      <a:alpha val="43137"/>
                    </a:srgbClr>
                  </a:outerShdw>
                </a:effectLst>
                <a:latin typeface="宋体" panose="02010600030101010101" pitchFamily="2" charset="-122"/>
              </a:rPr>
              <a:t>高性能微波、毫米波器件及发光器件</a:t>
            </a:r>
            <a:r>
              <a:rPr lang="zh-CN" altLang="en-US" sz="1800">
                <a:effectLst>
                  <a:outerShdw blurRad="38100" dist="38100" dir="2700000" algn="tl">
                    <a:srgbClr val="000000">
                      <a:alpha val="43137"/>
                    </a:srgbClr>
                  </a:outerShdw>
                </a:effectLst>
                <a:latin typeface="宋体" panose="02010600030101010101" pitchFamily="2" charset="-122"/>
              </a:rPr>
              <a:t>，应用领域主要包括卫星通信、移动通信、光通信、GPS导航等。</a:t>
            </a:r>
            <a:endParaRPr lang="zh-CN" altLang="en-US" sz="1800">
              <a:effectLst>
                <a:outerShdw blurRad="38100" dist="38100" dir="2700000" algn="tl">
                  <a:srgbClr val="000000">
                    <a:alpha val="43137"/>
                  </a:srgbClr>
                </a:outerShdw>
              </a:effectLst>
              <a:latin typeface="宋体" panose="02010600030101010101" pitchFamily="2" charset="-122"/>
            </a:endParaRPr>
          </a:p>
          <a:p>
            <a:pPr marL="342900" indent="-342900">
              <a:lnSpc>
                <a:spcPct val="150000"/>
              </a:lnSpc>
              <a:buClr>
                <a:srgbClr val="CC0000"/>
              </a:buClr>
              <a:buFont typeface="Wingdings" panose="05000000000000000000" charset="0"/>
              <a:buChar char="Ø"/>
            </a:pPr>
            <a:r>
              <a:rPr lang="zh-CN" altLang="en-US" sz="1800">
                <a:effectLst>
                  <a:outerShdw blurRad="38100" dist="38100" dir="2700000" algn="tl">
                    <a:srgbClr val="000000">
                      <a:alpha val="43137"/>
                    </a:srgbClr>
                  </a:outerShdw>
                </a:effectLst>
                <a:latin typeface="宋体" panose="02010600030101010101" pitchFamily="2" charset="-122"/>
              </a:rPr>
              <a:t>第三代半导体材料为以碳化硅（SiC）、氮化镓（GaN）、金刚石（C）等为主的</a:t>
            </a:r>
            <a:r>
              <a:rPr lang="zh-CN" altLang="en-US" sz="1800">
                <a:solidFill>
                  <a:srgbClr val="FF0000"/>
                </a:solidFill>
                <a:effectLst>
                  <a:outerShdw blurRad="38100" dist="38100" dir="2700000" algn="tl">
                    <a:srgbClr val="000000">
                      <a:alpha val="43137"/>
                    </a:srgbClr>
                  </a:outerShdw>
                </a:effectLst>
                <a:latin typeface="宋体" panose="02010600030101010101" pitchFamily="2" charset="-122"/>
              </a:rPr>
              <a:t>宽禁带半导体材料</a:t>
            </a:r>
            <a:r>
              <a:rPr lang="zh-CN" altLang="en-US" sz="1800">
                <a:effectLst>
                  <a:outerShdw blurRad="38100" dist="38100" dir="2700000" algn="tl">
                    <a:srgbClr val="000000">
                      <a:alpha val="43137"/>
                    </a:srgbClr>
                  </a:outerShdw>
                </a:effectLst>
                <a:latin typeface="宋体" panose="02010600030101010101" pitchFamily="2" charset="-122"/>
              </a:rPr>
              <a:t>，具有高击穿电场、高饱和电子速度、高热导率、高电子密度、高迁移率、可承受大功率等特点，非常适用于制作抗辐射、高频、大功率和高密度集成的电子器件，在</a:t>
            </a:r>
            <a:r>
              <a:rPr lang="zh-CN" altLang="en-US" sz="1800">
                <a:solidFill>
                  <a:srgbClr val="FF0000"/>
                </a:solidFill>
                <a:effectLst>
                  <a:outerShdw blurRad="38100" dist="38100" dir="2700000" algn="tl">
                    <a:srgbClr val="000000">
                      <a:alpha val="43137"/>
                    </a:srgbClr>
                  </a:outerShdw>
                </a:effectLst>
                <a:latin typeface="宋体" panose="02010600030101010101" pitchFamily="2" charset="-122"/>
              </a:rPr>
              <a:t>军事、新能源、电动汽车等领域</a:t>
            </a:r>
            <a:r>
              <a:rPr lang="zh-CN" altLang="en-US" sz="1800">
                <a:effectLst>
                  <a:outerShdw blurRad="38100" dist="38100" dir="2700000" algn="tl">
                    <a:srgbClr val="000000">
                      <a:alpha val="43137"/>
                    </a:srgbClr>
                  </a:outerShdw>
                </a:effectLst>
                <a:latin typeface="宋体" panose="02010600030101010101" pitchFamily="2" charset="-122"/>
              </a:rPr>
              <a:t>具有非常宽广的应用前景。</a:t>
            </a:r>
            <a:endParaRPr lang="zh-CN" altLang="en-US" sz="1800">
              <a:effectLst>
                <a:outerShdw blurRad="38100" dist="38100" dir="2700000" algn="tl">
                  <a:srgbClr val="000000">
                    <a:alpha val="43137"/>
                  </a:srgbClr>
                </a:outerShdw>
              </a:effectLst>
              <a:latin typeface="宋体" panose="02010600030101010101" pitchFamily="2" charset="-122"/>
            </a:endParaRPr>
          </a:p>
        </p:txBody>
      </p:sp>
      <p:pic>
        <p:nvPicPr>
          <p:cNvPr id="4" name="图片 3"/>
          <p:cNvPicPr/>
          <p:nvPr/>
        </p:nvPicPr>
        <p:blipFill>
          <a:blip r:embed="rId1"/>
        </p:blipFill>
        <p:spPr>
          <a:xfrm>
            <a:off x="1763395" y="3645535"/>
            <a:ext cx="6858000" cy="3060700"/>
          </a:xfrm>
          <a:prstGeom prst="rect">
            <a:avLst/>
          </a:prstGeom>
        </p:spPr>
      </p:pic>
      <p:pic>
        <p:nvPicPr>
          <p:cNvPr id="5" name="图片 4"/>
          <p:cNvPicPr/>
          <p:nvPr/>
        </p:nvPicPr>
        <p:blipFill>
          <a:blip r:embed="rId2"/>
        </p:blipFill>
        <p:spPr>
          <a:xfrm>
            <a:off x="1835150" y="981075"/>
            <a:ext cx="6858000" cy="2520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29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主要外部特性参数</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593215"/>
            <a:ext cx="5935980" cy="481076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508000" algn="l">
              <a:lnSpc>
                <a:spcPct val="100000"/>
              </a:lnSpc>
              <a:buClr>
                <a:srgbClr val="FF00FF"/>
              </a:buClr>
              <a:buFont typeface="Wingdings" panose="05000000000000000000" charset="0"/>
              <a:extLst>
                <a:ext uri="{35155182-B16C-46BC-9424-99874614C6A1}">
                  <wpsdc:indentchars xmlns:wpsdc="http://www.wps.cn/officeDocument/2017/drawingmlCustomData" val="200" checksum="282533468"/>
                </a:ext>
              </a:extLst>
            </a:pP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噪声容限</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——TTL门电路的输出高低电平不是一个值，而是</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一个范围</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。同样，它的输入高低电平也有一个范围，即</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输入信号允许一定的容差</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，称为噪声容限</a:t>
            </a: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marL="285750" indent="-285750" algn="l">
              <a:lnSpc>
                <a:spcPct val="100000"/>
              </a:lnSpc>
              <a:buClr>
                <a:srgbClr val="CC0000"/>
              </a:buClr>
              <a:buFont typeface="Wingdings" panose="05000000000000000000" charset="0"/>
              <a:buChar char="Ø"/>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低电平噪声容限</a:t>
            </a:r>
            <a:r>
              <a:rPr sz="20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sz="2000" baseline="-250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NL</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为输入低电平基础上所允许叠加的最大正向干扰电压。</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marL="285750" indent="-285750" algn="l">
              <a:lnSpc>
                <a:spcPct val="100000"/>
              </a:lnSpc>
              <a:buClr>
                <a:srgbClr val="CC0000"/>
              </a:buClr>
              <a:buFont typeface="Wingdings" panose="05000000000000000000" charset="0"/>
              <a:buChar char="Ø"/>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高电平噪声容限</a:t>
            </a:r>
            <a:r>
              <a:rPr sz="20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sz="2000" baseline="-250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NH</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为输入高电平基础上所允许叠加的最大负向干扰电压。</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marL="285750" indent="-285750" algn="l">
              <a:lnSpc>
                <a:spcPct val="100000"/>
              </a:lnSpc>
              <a:buClr>
                <a:srgbClr val="CC0000"/>
              </a:buClr>
              <a:buFont typeface="Wingdings" panose="05000000000000000000" charset="0"/>
              <a:buChar char="Ø"/>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在集成电路中，噪声容限越大，说明门电路的抗干扰能力越强。为了提高器件的抗干扰能力，</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要求U</a:t>
            </a:r>
            <a:r>
              <a:rPr sz="2000"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NH</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和U</a:t>
            </a:r>
            <a:r>
              <a:rPr sz="2000"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NL</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尽可能接近</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marL="285750" indent="-285750" algn="l">
              <a:lnSpc>
                <a:spcPct val="100000"/>
              </a:lnSpc>
              <a:buClr>
                <a:srgbClr val="CC0000"/>
              </a:buClr>
              <a:buFont typeface="Wingdings" panose="05000000000000000000" charset="0"/>
              <a:buChar char="Ø"/>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如74LS00的低电平噪声容限为</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00000"/>
              </a:lnSpc>
              <a:buClr>
                <a:srgbClr val="CC0000"/>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NL</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OFF</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OL</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(max)=0.8V－0.25V=0.55V</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00000"/>
              </a:lnSpc>
              <a:buClr>
                <a:srgbClr val="CC0000"/>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高电平噪声容限为</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00000"/>
              </a:lnSpc>
              <a:buClr>
                <a:srgbClr val="CC0000"/>
              </a:buClr>
              <a:buFont typeface="Wingdings" panose="05000000000000000000" charset="0"/>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NH</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OH</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－U</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IH</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(min)=2.7V－2V=0.7V</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pic>
        <p:nvPicPr>
          <p:cNvPr id="2" name="图片 -2147482479" descr="10t6"/>
          <p:cNvPicPr>
            <a:picLocks noChangeAspect="1"/>
          </p:cNvPicPr>
          <p:nvPr/>
        </p:nvPicPr>
        <p:blipFill>
          <a:blip r:embed="rId3"/>
          <a:stretch>
            <a:fillRect/>
          </a:stretch>
        </p:blipFill>
        <p:spPr>
          <a:xfrm>
            <a:off x="6372225" y="2179638"/>
            <a:ext cx="2590800" cy="2498725"/>
          </a:xfrm>
          <a:prstGeom prst="rect">
            <a:avLst/>
          </a:prstGeom>
          <a:noFill/>
          <a:ln w="9525">
            <a:noFill/>
          </a:ln>
        </p:spPr>
      </p:pic>
      <p:sp>
        <p:nvSpPr>
          <p:cNvPr id="4" name="文本框 3"/>
          <p:cNvSpPr txBox="1"/>
          <p:nvPr/>
        </p:nvSpPr>
        <p:spPr>
          <a:xfrm>
            <a:off x="6300470" y="4869180"/>
            <a:ext cx="2632075" cy="829945"/>
          </a:xfrm>
          <a:prstGeom prst="rect">
            <a:avLst/>
          </a:prstGeom>
        </p:spPr>
        <p:txBody>
          <a:bodyPr wrap="square">
            <a:spAutoFit/>
          </a:bodyPr>
          <a:p>
            <a:pPr marL="0" indent="0" algn="ctr" defTabSz="266700">
              <a:lnSpc>
                <a:spcPct val="150000"/>
              </a:lnSpc>
              <a:spcAft>
                <a:spcPct val="0"/>
              </a:spcAft>
            </a:pPr>
            <a:r>
              <a:rPr lang="zh-CN" altLang="en-US" sz="1600">
                <a:latin typeface="Calibri" panose="020F0502020204030204"/>
                <a:ea typeface="宋体" panose="02010600030101010101" pitchFamily="2" charset="-122"/>
              </a:rPr>
              <a:t>图</a:t>
            </a:r>
            <a:r>
              <a:rPr lang="en-US" altLang="zh-CN" sz="1600">
                <a:latin typeface="Calibri" panose="020F0502020204030204"/>
                <a:ea typeface="Calibri" panose="020F0502020204030204"/>
              </a:rPr>
              <a:t>2-11  </a:t>
            </a:r>
            <a:r>
              <a:rPr lang="en-US" altLang="zh-CN" sz="1600">
                <a:latin typeface="Times New Roman" panose="02020603050405020304"/>
                <a:ea typeface="宋体" panose="02010600030101010101" pitchFamily="2" charset="-122"/>
              </a:rPr>
              <a:t>TTL</a:t>
            </a:r>
            <a:r>
              <a:rPr lang="zh-CN" altLang="en-US" sz="1600">
                <a:latin typeface="Calibri" panose="020F0502020204030204"/>
                <a:ea typeface="宋体" panose="02010600030101010101" pitchFamily="2" charset="-122"/>
              </a:rPr>
              <a:t>与非门输入端噪声容限示意图</a:t>
            </a:r>
            <a:endParaRPr lang="zh-CN" altLang="en-US" sz="1600">
              <a:latin typeface="Calibri" panose="020F0502020204030204"/>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strips(downLeft)">
                                      <p:cBhvr>
                                        <p:cTn id="10" dur="500"/>
                                        <p:tgtEl>
                                          <p:spTgt spid="3">
                                            <p:txEl>
                                              <p:pRg st="2" end="2"/>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strips(downLeft)">
                                      <p:cBhvr>
                                        <p:cTn id="13" dur="500"/>
                                        <p:tgtEl>
                                          <p:spTgt spid="3">
                                            <p:txEl>
                                              <p:pRg st="3" end="3"/>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strips(downLeft)">
                                      <p:cBhvr>
                                        <p:cTn id="16" dur="500"/>
                                        <p:tgtEl>
                                          <p:spTgt spid="3">
                                            <p:txEl>
                                              <p:pRg st="4" end="4"/>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strips(downLeft)">
                                      <p:cBhvr>
                                        <p:cTn id="19" dur="500"/>
                                        <p:tgtEl>
                                          <p:spTgt spid="3">
                                            <p:txEl>
                                              <p:pRg st="5" end="5"/>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strips(downLeft)">
                                      <p:cBhvr>
                                        <p:cTn id="22" dur="500"/>
                                        <p:tgtEl>
                                          <p:spTgt spid="3">
                                            <p:txEl>
                                              <p:pRg st="6" end="6"/>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strips(downLeft)">
                                      <p:cBhvr>
                                        <p:cTn id="2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290" cy="344170"/>
          </a:xfrm>
          <a:prstGeom prst="rect">
            <a:avLst/>
          </a:prstGeom>
          <a:noFill/>
        </p:spPr>
        <p:txBody>
          <a:bodyPr wrap="none" lIns="68577" tIns="34288" rIns="68577" bIns="34288" rtlCol="0">
            <a:spAutoFit/>
          </a:bodyPr>
          <a:lstStyle/>
          <a:p>
            <a:pPr algn="l"/>
            <a:r>
              <a:rPr lang="zh-CN" spc="600" dirty="0">
                <a:solidFill>
                  <a:schemeClr val="tx2"/>
                </a:solidFill>
                <a:latin typeface="微软雅黑" panose="020B0503020204020204" charset="-122"/>
                <a:ea typeface="微软雅黑" panose="020B0503020204020204" charset="-122"/>
                <a:sym typeface="+mn-ea"/>
              </a:rPr>
              <a:t>主要外部特性参数</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95605" y="1816100"/>
            <a:ext cx="8369300" cy="475488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20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输入低电平电流</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IL</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——是指当门电路的输入端接低电平时，从门电路输入端流出的电流。如74LS00器件的I</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IL</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为-0.36mA。</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20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输入高电平电流</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l</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IH</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——是指当门电路的输入端接高电平时，流入输入端的电流。如74LS00器件的l</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IH</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为20μA。</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20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输出高电平电流</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OH</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——是指门电路输入端施加规定的电平使输出为高电平时，输出端施加规定的电平下流出器件的电流。如74LS00器件的I</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OH</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为-0.4mA。</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20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输入高电平电流</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l</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OL</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——是指门电路的输入端施加规定的电平使输出为低电平时，输出端施加规定的电平下流入器件的电流。如74LS00器件的I</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OL</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为8mA。</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290" cy="344170"/>
          </a:xfrm>
          <a:prstGeom prst="rect">
            <a:avLst/>
          </a:prstGeom>
          <a:noFill/>
        </p:spPr>
        <p:txBody>
          <a:bodyPr wrap="none" lIns="68577" tIns="34288" rIns="68577" bIns="34288" rtlCol="0">
            <a:spAutoFit/>
          </a:bodyPr>
          <a:lstStyle/>
          <a:p>
            <a:pPr algn="l"/>
            <a:r>
              <a:rPr lang="zh-CN" spc="600" dirty="0">
                <a:solidFill>
                  <a:schemeClr val="tx2"/>
                </a:solidFill>
                <a:latin typeface="微软雅黑" panose="020B0503020204020204" charset="-122"/>
                <a:ea typeface="微软雅黑" panose="020B0503020204020204" charset="-122"/>
                <a:sym typeface="+mn-ea"/>
              </a:rPr>
              <a:t>主要外部特性参数</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713230"/>
            <a:ext cx="8369300" cy="432117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扇入数N</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：指与非门允许的输入端数目，它是由电路制造厂家在电路生产时预先安排好的。</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一般N为2~5，最多不超过8</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。在实际应用中，当要求输入端数目超过N时，可通过分级实现的方法减少对扇入系数的要求。</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扇出系数N</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：指与非门输出端连接同类门的最多个数，它反映了与非门的带负载能力。</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根据负载电流的流向，可以将负载分为“灌电流负载”和“拉电流负载</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”。所谓灌电流负载，是指负载电流从外接电路流入与非门，通常用I</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IL</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表示；所谓拉电流负载，是指负载电流从与非门流向外接电路，通常用I</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IH</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表示。</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一般情况下，带灌电流负载的数目与带拉电流负载的数目是</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不相等的，扇出系数No常取二者中的最小值</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。典型TTL与非门的扇出系数约为10，高性能门电路的扇出系数可高达30~50。</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edg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29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主要外部特性参数</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593215"/>
            <a:ext cx="5935980" cy="481076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0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传输延迟时间t</a:t>
            </a:r>
            <a:r>
              <a:rPr sz="1800"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pd</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是指一个矩形波信号从与非门输入端传到与非门输出端所延迟的时间。通常将从输入波上沿中点到输出波下沿中点的时间延迟称为导通延迟时间t</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PHL</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，从输入波下沿中点到输出波上沿中点的时间延迟称为截止延迟时间t</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PLH</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。如74LS00器件的t</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PLH</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PHL</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为3-10ns。</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0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平均延迟时间是反映与非门开关速度的一个重要参数，应用中有时取其平均传输延迟时间：</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00000"/>
              </a:lnSpc>
              <a:buClr>
                <a:srgbClr val="FF00FF"/>
              </a:buClr>
              <a:buFont typeface="Wingdings" panose="05000000000000000000" charset="0"/>
              <a:extLst>
                <a:ext uri="{35155182-B16C-46BC-9424-99874614C6A1}">
                  <wpsdc:indentchars xmlns:wpsdc="http://www.wps.cn/officeDocument/2017/drawingmlCustomData" val="200" checksum="59296752"/>
                </a:ext>
              </a:extLst>
            </a:pP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00000"/>
              </a:lnSpc>
              <a:buClr>
                <a:srgbClr val="FF00FF"/>
              </a:buClr>
              <a:buFont typeface="Wingdings" panose="05000000000000000000" charset="0"/>
              <a:extLst>
                <a:ext uri="{35155182-B16C-46BC-9424-99874614C6A1}">
                  <wpsdc:indentchars xmlns:wpsdc="http://www.wps.cn/officeDocument/2017/drawingmlCustomData" val="200" checksum="59296752"/>
                </a:ext>
              </a:extLst>
            </a:pP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0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功耗：包括</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静态功耗和动态功耗</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。静态功耗指的是当电路没有状态转换时的功耗，即门电路空载时电源总电流I</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D</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与电源电压V</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DD</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的乘积。动态功耗指的是电路在输出状态转换时的功耗，</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对于TTL门电路来说，静态功耗是主要的。CMOS电路的静态功耗非常低，CMOS门电路有动态功耗。</a:t>
            </a:r>
            <a:endPar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0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延时功耗积是速度功耗综合性的指标，常用符号DP表示。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6270625" y="4220845"/>
            <a:ext cx="2632075" cy="583565"/>
          </a:xfrm>
          <a:prstGeom prst="rect">
            <a:avLst/>
          </a:prstGeom>
        </p:spPr>
        <p:txBody>
          <a:bodyPr wrap="square">
            <a:spAutoFit/>
          </a:bodyPr>
          <a:p>
            <a:pPr algn="ctr" defTabSz="266700">
              <a:lnSpc>
                <a:spcPct val="100000"/>
              </a:lnSpc>
            </a:pPr>
            <a:r>
              <a:rPr sz="1600"/>
              <a:t>图 2-12  TTL与非门电路的传输延迟时间</a:t>
            </a:r>
            <a:endParaRPr sz="1600"/>
          </a:p>
        </p:txBody>
      </p:sp>
      <p:graphicFrame>
        <p:nvGraphicFramePr>
          <p:cNvPr id="2" name="Object 148"/>
          <p:cNvGraphicFramePr/>
          <p:nvPr/>
        </p:nvGraphicFramePr>
        <p:xfrm>
          <a:off x="4211955" y="3284855"/>
          <a:ext cx="1241425" cy="608330"/>
        </p:xfrm>
        <a:graphic>
          <a:graphicData uri="http://schemas.openxmlformats.org/presentationml/2006/ole">
            <mc:AlternateContent xmlns:mc="http://schemas.openxmlformats.org/markup-compatibility/2006">
              <mc:Choice xmlns:v="urn:schemas-microsoft-com:vml" Requires="v">
                <p:oleObj spid="_x0000_s3076" name="" r:id="rId3" imgW="977900" imgH="368300" progId="Equation.3">
                  <p:embed/>
                </p:oleObj>
              </mc:Choice>
              <mc:Fallback>
                <p:oleObj name="" r:id="rId3" imgW="977900" imgH="368300" progId="Equation.3">
                  <p:embed/>
                  <p:pic>
                    <p:nvPicPr>
                      <p:cNvPr id="0" name="图片 3075"/>
                      <p:cNvPicPr/>
                      <p:nvPr/>
                    </p:nvPicPr>
                    <p:blipFill>
                      <a:blip r:embed="rId4"/>
                      <a:stretch>
                        <a:fillRect/>
                      </a:stretch>
                    </p:blipFill>
                    <p:spPr>
                      <a:xfrm>
                        <a:off x="4211955" y="3284855"/>
                        <a:ext cx="1241425" cy="608330"/>
                      </a:xfrm>
                      <a:prstGeom prst="rect">
                        <a:avLst/>
                      </a:prstGeom>
                      <a:noFill/>
                      <a:ln w="38100">
                        <a:noFill/>
                        <a:miter/>
                      </a:ln>
                    </p:spPr>
                  </p:pic>
                </p:oleObj>
              </mc:Fallback>
            </mc:AlternateContent>
          </a:graphicData>
        </a:graphic>
      </p:graphicFrame>
      <p:pic>
        <p:nvPicPr>
          <p:cNvPr id="5" name="图片 -2147482476" descr="IMG_256"/>
          <p:cNvPicPr>
            <a:picLocks noChangeAspect="1"/>
          </p:cNvPicPr>
          <p:nvPr/>
        </p:nvPicPr>
        <p:blipFill>
          <a:blip r:embed="rId5"/>
          <a:srcRect l="879" r="1137" b="2409"/>
          <a:stretch>
            <a:fillRect/>
          </a:stretch>
        </p:blipFill>
        <p:spPr>
          <a:xfrm>
            <a:off x="6156325" y="2564765"/>
            <a:ext cx="2836545" cy="133286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edg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edge">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ox(in)">
                                      <p:cBhvr>
                                        <p:cTn id="20" dur="2000"/>
                                        <p:tgtEl>
                                          <p:spTgt spid="3">
                                            <p:txEl>
                                              <p:pRg st="4" end="4"/>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ox(in)">
                                      <p:cBhvr>
                                        <p:cTn id="23" dur="200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edge">
                                      <p:cBhvr>
                                        <p:cTn id="28" dur="2000"/>
                                        <p:tgtEl>
                                          <p:spTgt spid="5"/>
                                        </p:tgtEl>
                                      </p:cBhvr>
                                    </p:animEffect>
                                  </p:childTnLst>
                                </p:cTn>
                              </p:par>
                              <p:par>
                                <p:cTn id="29" presetID="20"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edge">
                                      <p:cBhvr>
                                        <p:cTn id="3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132580" cy="344170"/>
          </a:xfrm>
          <a:prstGeom prst="rect">
            <a:avLst/>
          </a:prstGeom>
          <a:noFill/>
        </p:spPr>
        <p:txBody>
          <a:bodyPr wrap="none" lIns="68577" tIns="34288" rIns="68577" bIns="34288" rtlCol="0">
            <a:spAutoFit/>
          </a:bodyPr>
          <a:lstStyle/>
          <a:p>
            <a:pPr algn="l"/>
            <a:r>
              <a:rPr lang="zh-CN" spc="600" dirty="0">
                <a:solidFill>
                  <a:schemeClr val="tx2"/>
                </a:solidFill>
                <a:latin typeface="微软雅黑" panose="020B0503020204020204" charset="-122"/>
                <a:ea typeface="微软雅黑" panose="020B0503020204020204" charset="-122"/>
                <a:sym typeface="+mn-ea"/>
              </a:rPr>
              <a:t>集电极开路输出的TTL与非门</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484630"/>
            <a:ext cx="8481695" cy="280860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508000" algn="l">
              <a:lnSpc>
                <a:spcPct val="100000"/>
              </a:lnSpc>
              <a:buClr>
                <a:srgbClr val="FF00FF"/>
              </a:buClr>
              <a:buFont typeface="Wingdings" panose="05000000000000000000" charset="0"/>
              <a:extLst>
                <a:ext uri="{35155182-B16C-46BC-9424-99874614C6A1}">
                  <wpsdc:indentchars xmlns:wpsdc="http://www.wps.cn/officeDocument/2017/drawingmlCustomData" val="200" checksum="282533468"/>
                </a:ext>
              </a:extLst>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在实际应用中，有时需要将</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多个与非门的输出端直接并联来实现与的功能</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但在前述TTL推拉式输出电路结构存在局限性：输出端不能并联使用；若两个门的输出一高一低，当两个门的输出端并联以后，必然有很大的电流同时流过这两个门的输出级，而且电流的数值远远超过正常的工作电流，可能使门电路损坏；而且，输出端也呈现不高不低的电平，不能实现应有的逻辑功能。</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508000" algn="l">
              <a:lnSpc>
                <a:spcPct val="100000"/>
              </a:lnSpc>
              <a:buClr>
                <a:srgbClr val="FF00FF"/>
              </a:buClr>
              <a:buFont typeface="Wingdings" panose="05000000000000000000" charset="0"/>
              <a:extLst>
                <a:ext uri="{35155182-B16C-46BC-9424-99874614C6A1}">
                  <wpsdc:indentchars xmlns:wpsdc="http://www.wps.cn/officeDocument/2017/drawingmlCustomData" val="200" checksum="282533468"/>
                </a:ext>
              </a:extLst>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当VT3饱和，输出低电平U</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OL</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＝0.3V；当VT3截止，由外接电源VCC，通过外接上拉电阻提供高电平U</a:t>
            </a:r>
            <a:r>
              <a:rPr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OH</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。因此， </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OC门电路必须外接电源和负载电阻，才能提供高电平输出信号</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508000" algn="l">
              <a:lnSpc>
                <a:spcPct val="100000"/>
              </a:lnSpc>
              <a:buClr>
                <a:srgbClr val="FF00FF"/>
              </a:buClr>
              <a:buFont typeface="Wingdings" panose="05000000000000000000" charset="0"/>
              <a:extLst>
                <a:ext uri="{35155182-B16C-46BC-9424-99874614C6A1}">
                  <wpsdc:indentchars xmlns:wpsdc="http://www.wps.cn/officeDocument/2017/drawingmlCustomData" val="200" checksum="282533468"/>
                </a:ext>
              </a:extLst>
            </a:pP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pic>
        <p:nvPicPr>
          <p:cNvPr id="7" name="图片 6"/>
          <p:cNvPicPr/>
          <p:nvPr/>
        </p:nvPicPr>
        <p:blipFill>
          <a:blip r:embed="rId3"/>
        </p:blipFill>
        <p:spPr>
          <a:xfrm>
            <a:off x="1259840" y="4437380"/>
            <a:ext cx="6221095" cy="2191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13258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集电极开路输出的TTL与非门</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529080"/>
            <a:ext cx="8481695" cy="303339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在实际应用中，有时需要将</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多个与非门的输出端直接并联来实现与的功能</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电阻R的作用是，当三极管VT3截止时，将三极管VT3的集电极的电位提高，使门电路能够输出高电平信号，所以负载电阻R又称为上拉电阻。只要电阻R的阻值和电源电压的数值选择得当，就能够做到既保证输出的高、低电平符合要求，又能保证输出端三极管的负载电流不过大。</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如图2-14所示，用“◇”表示集电极开路。OC门的输出端可以并联使用。 如图 2-14(c)所示，其输入与输出之间的逻辑关系为</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pic>
        <p:nvPicPr>
          <p:cNvPr id="7" name="图片 6"/>
          <p:cNvPicPr/>
          <p:nvPr/>
        </p:nvPicPr>
        <p:blipFill>
          <a:blip r:embed="rId3"/>
        </p:blipFill>
        <p:spPr>
          <a:xfrm>
            <a:off x="1512570" y="4678680"/>
            <a:ext cx="5815330" cy="2080260"/>
          </a:xfrm>
          <a:prstGeom prst="rect">
            <a:avLst/>
          </a:prstGeom>
        </p:spPr>
      </p:pic>
      <p:graphicFrame>
        <p:nvGraphicFramePr>
          <p:cNvPr id="2" name="Object 153"/>
          <p:cNvGraphicFramePr/>
          <p:nvPr/>
        </p:nvGraphicFramePr>
        <p:xfrm>
          <a:off x="5004435" y="4077335"/>
          <a:ext cx="1998345" cy="377190"/>
        </p:xfrm>
        <a:graphic>
          <a:graphicData uri="http://schemas.openxmlformats.org/presentationml/2006/ole">
            <mc:AlternateContent xmlns:mc="http://schemas.openxmlformats.org/markup-compatibility/2006">
              <mc:Choice xmlns:v="urn:schemas-microsoft-com:vml" Requires="v">
                <p:oleObj spid="_x0000_s3076" name="" r:id="rId4" imgW="1498600" imgH="228600" progId="Equation.3">
                  <p:embed/>
                </p:oleObj>
              </mc:Choice>
              <mc:Fallback>
                <p:oleObj name="" r:id="rId4" imgW="1498600" imgH="228600" progId="Equation.3">
                  <p:embed/>
                  <p:pic>
                    <p:nvPicPr>
                      <p:cNvPr id="0" name="图片 3075"/>
                      <p:cNvPicPr/>
                      <p:nvPr/>
                    </p:nvPicPr>
                    <p:blipFill>
                      <a:blip r:embed="rId5"/>
                      <a:stretch>
                        <a:fillRect/>
                      </a:stretch>
                    </p:blipFill>
                    <p:spPr>
                      <a:xfrm>
                        <a:off x="5004435" y="4077335"/>
                        <a:ext cx="1998345" cy="377190"/>
                      </a:xfrm>
                      <a:prstGeom prst="rect">
                        <a:avLst/>
                      </a:prstGeom>
                      <a:noFill/>
                      <a:ln w="38100">
                        <a:noFill/>
                        <a:miter/>
                      </a:ln>
                    </p:spPr>
                  </p:pic>
                </p:oleObj>
              </mc:Fallback>
            </mc:AlternateContent>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13258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集电极开路输出的TTL与非门</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529080"/>
            <a:ext cx="8481695" cy="182753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假设将n个OC门的输出端并联使用，负载是个TTL与非门，有m个TTL与非门的输入端。对于与非门来说，如果将其输入端并联使用时，总的低电平输入电流与只有一个输入端接低电平时相同，而总的高电平输入电流则为所有输入端的高电平输入电流之和。</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612775"/>
            <a:ext cx="5080000" cy="635000"/>
          </a:xfrm>
          <a:prstGeom prst="rect">
            <a:avLst/>
          </a:prstGeom>
        </p:spPr>
        <p:txBody>
          <a:bodyPr/>
          <a:p>
            <a:endParaRPr sz="1600"/>
          </a:p>
        </p:txBody>
      </p:sp>
      <p:pic>
        <p:nvPicPr>
          <p:cNvPr id="5" name="图片 4"/>
          <p:cNvPicPr/>
          <p:nvPr/>
        </p:nvPicPr>
        <p:blipFill>
          <a:blip r:embed="rId3"/>
        </p:blipFill>
        <p:spPr>
          <a:xfrm>
            <a:off x="1403985" y="3500755"/>
            <a:ext cx="6565265" cy="3011805"/>
          </a:xfrm>
          <a:prstGeom prst="rect">
            <a:avLst/>
          </a:prstGeom>
        </p:spPr>
      </p:pic>
      <p:sp>
        <p:nvSpPr>
          <p:cNvPr id="6" name="文本框 5"/>
          <p:cNvSpPr txBox="1"/>
          <p:nvPr/>
        </p:nvSpPr>
        <p:spPr>
          <a:xfrm>
            <a:off x="2032000" y="5610225"/>
            <a:ext cx="5080000" cy="635000"/>
          </a:xfrm>
          <a:prstGeom prst="rect">
            <a:avLst/>
          </a:prstGeom>
        </p:spPr>
        <p:txBody>
          <a:bodyPr/>
          <a:p>
            <a:endParaRPr sz="16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13258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集电极开路输出的TTL与非门</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4" name="文本框 3"/>
          <p:cNvSpPr txBox="1"/>
          <p:nvPr/>
        </p:nvSpPr>
        <p:spPr>
          <a:xfrm>
            <a:off x="2032000" y="612775"/>
            <a:ext cx="5080000" cy="635000"/>
          </a:xfrm>
          <a:prstGeom prst="rect">
            <a:avLst/>
          </a:prstGeom>
        </p:spPr>
        <p:txBody>
          <a:bodyPr/>
          <a:p>
            <a:endParaRPr sz="1600"/>
          </a:p>
        </p:txBody>
      </p:sp>
      <p:pic>
        <p:nvPicPr>
          <p:cNvPr id="5" name="图片 4"/>
          <p:cNvPicPr/>
          <p:nvPr/>
        </p:nvPicPr>
        <p:blipFill>
          <a:blip r:embed="rId3"/>
        </p:blipFill>
        <p:spPr>
          <a:xfrm>
            <a:off x="1331595" y="1628775"/>
            <a:ext cx="6565265" cy="3011805"/>
          </a:xfrm>
          <a:prstGeom prst="rect">
            <a:avLst/>
          </a:prstGeom>
        </p:spPr>
      </p:pic>
      <p:sp>
        <p:nvSpPr>
          <p:cNvPr id="6" name="文本框 5"/>
          <p:cNvSpPr txBox="1"/>
          <p:nvPr/>
        </p:nvSpPr>
        <p:spPr>
          <a:xfrm>
            <a:off x="539750" y="4797425"/>
            <a:ext cx="7840980" cy="1788795"/>
          </a:xfrm>
          <a:prstGeom prst="rect">
            <a:avLst/>
          </a:prstGeom>
        </p:spPr>
        <p:txBody>
          <a:bodyPr/>
          <a:p>
            <a:r>
              <a:rPr sz="1800">
                <a:solidFill>
                  <a:srgbClr val="FF0000"/>
                </a:solidFill>
                <a:latin typeface="Times New Roman" panose="02020603050405020304" pitchFamily="18" charset="0"/>
                <a:cs typeface="Times New Roman" panose="02020603050405020304" pitchFamily="18" charset="0"/>
              </a:rPr>
              <a:t>(a)上拉电阻R的值为允许最大值       (b)上拉电阻R的值为允许最小值</a:t>
            </a:r>
            <a:endParaRPr sz="1800">
              <a:solidFill>
                <a:srgbClr val="FF0000"/>
              </a:solidFill>
              <a:latin typeface="Times New Roman" panose="02020603050405020304" pitchFamily="18" charset="0"/>
              <a:cs typeface="Times New Roman" panose="02020603050405020304" pitchFamily="18" charset="0"/>
            </a:endParaRPr>
          </a:p>
          <a:p>
            <a:r>
              <a:rPr sz="1800">
                <a:latin typeface="Times New Roman" panose="02020603050405020304" pitchFamily="18" charset="0"/>
                <a:cs typeface="Times New Roman" panose="02020603050405020304" pitchFamily="18" charset="0"/>
              </a:rPr>
              <a:t>                </a:t>
            </a:r>
            <a:endParaRPr sz="1800">
              <a:latin typeface="Times New Roman" panose="02020603050405020304" pitchFamily="18" charset="0"/>
              <a:cs typeface="Times New Roman" panose="02020603050405020304" pitchFamily="18" charset="0"/>
            </a:endParaRPr>
          </a:p>
          <a:p>
            <a:endParaRPr sz="1800">
              <a:latin typeface="Times New Roman" panose="02020603050405020304" pitchFamily="18" charset="0"/>
              <a:cs typeface="Times New Roman" panose="02020603050405020304" pitchFamily="18" charset="0"/>
            </a:endParaRPr>
          </a:p>
          <a:p>
            <a:endParaRPr sz="1800">
              <a:latin typeface="Times New Roman" panose="02020603050405020304" pitchFamily="18" charset="0"/>
              <a:cs typeface="Times New Roman" panose="02020603050405020304" pitchFamily="18" charset="0"/>
            </a:endParaRPr>
          </a:p>
          <a:p>
            <a:endParaRPr sz="1800">
              <a:latin typeface="Times New Roman" panose="02020603050405020304" pitchFamily="18" charset="0"/>
              <a:cs typeface="Times New Roman" panose="02020603050405020304" pitchFamily="18" charset="0"/>
            </a:endParaRPr>
          </a:p>
          <a:p>
            <a:r>
              <a:rPr sz="1800">
                <a:solidFill>
                  <a:srgbClr val="FF0000"/>
                </a:solidFill>
                <a:latin typeface="Times New Roman" panose="02020603050405020304" pitchFamily="18" charset="0"/>
                <a:cs typeface="Times New Roman" panose="02020603050405020304" pitchFamily="18" charset="0"/>
              </a:rPr>
              <a:t>上拉电阻R的取值应介于最大值和最小值之间。</a:t>
            </a:r>
            <a:endParaRPr sz="1800">
              <a:solidFill>
                <a:srgbClr val="FF0000"/>
              </a:solidFill>
              <a:latin typeface="Times New Roman" panose="02020603050405020304" pitchFamily="18" charset="0"/>
              <a:cs typeface="Times New Roman" panose="02020603050405020304" pitchFamily="18" charset="0"/>
            </a:endParaRPr>
          </a:p>
        </p:txBody>
      </p:sp>
      <p:graphicFrame>
        <p:nvGraphicFramePr>
          <p:cNvPr id="2" name="Object 157"/>
          <p:cNvGraphicFramePr/>
          <p:nvPr/>
        </p:nvGraphicFramePr>
        <p:xfrm>
          <a:off x="1259840" y="5300980"/>
          <a:ext cx="1640205" cy="651510"/>
        </p:xfrm>
        <a:graphic>
          <a:graphicData uri="http://schemas.openxmlformats.org/presentationml/2006/ole">
            <mc:AlternateContent xmlns:mc="http://schemas.openxmlformats.org/markup-compatibility/2006">
              <mc:Choice xmlns:v="urn:schemas-microsoft-com:vml" Requires="v">
                <p:oleObj spid="_x0000_s3076" name="" r:id="rId4" imgW="1193800" imgH="457200" progId="Equation.3">
                  <p:embed/>
                </p:oleObj>
              </mc:Choice>
              <mc:Fallback>
                <p:oleObj name="" r:id="rId4" imgW="1193800" imgH="457200" progId="Equation.3">
                  <p:embed/>
                  <p:pic>
                    <p:nvPicPr>
                      <p:cNvPr id="0" name="图片 3075"/>
                      <p:cNvPicPr/>
                      <p:nvPr/>
                    </p:nvPicPr>
                    <p:blipFill>
                      <a:blip r:embed="rId5"/>
                      <a:stretch>
                        <a:fillRect/>
                      </a:stretch>
                    </p:blipFill>
                    <p:spPr>
                      <a:xfrm>
                        <a:off x="1259840" y="5300980"/>
                        <a:ext cx="1640205" cy="651510"/>
                      </a:xfrm>
                      <a:prstGeom prst="rect">
                        <a:avLst/>
                      </a:prstGeom>
                      <a:noFill/>
                      <a:ln w="38100">
                        <a:noFill/>
                        <a:miter/>
                      </a:ln>
                    </p:spPr>
                  </p:pic>
                </p:oleObj>
              </mc:Fallback>
            </mc:AlternateContent>
          </a:graphicData>
        </a:graphic>
      </p:graphicFrame>
      <p:graphicFrame>
        <p:nvGraphicFramePr>
          <p:cNvPr id="3" name="对象 -2147481508"/>
          <p:cNvGraphicFramePr/>
          <p:nvPr/>
        </p:nvGraphicFramePr>
        <p:xfrm>
          <a:off x="4644390" y="5259705"/>
          <a:ext cx="1655445" cy="695960"/>
        </p:xfrm>
        <a:graphic>
          <a:graphicData uri="http://schemas.openxmlformats.org/presentationml/2006/ole">
            <mc:AlternateContent xmlns:mc="http://schemas.openxmlformats.org/markup-compatibility/2006">
              <mc:Choice xmlns:v="urn:schemas-microsoft-com:vml" Requires="v">
                <p:oleObj spid="_x0000_s7" name="" r:id="rId6" imgW="1180465" imgH="469900" progId="Equation.3">
                  <p:embed/>
                </p:oleObj>
              </mc:Choice>
              <mc:Fallback>
                <p:oleObj name="" r:id="rId6" imgW="1180465" imgH="469900" progId="Equation.3">
                  <p:embed/>
                  <p:pic>
                    <p:nvPicPr>
                      <p:cNvPr id="0" name="图片 1"/>
                      <p:cNvPicPr/>
                      <p:nvPr/>
                    </p:nvPicPr>
                    <p:blipFill>
                      <a:blip r:embed="rId7"/>
                      <a:stretch>
                        <a:fillRect/>
                      </a:stretch>
                    </p:blipFill>
                    <p:spPr>
                      <a:xfrm>
                        <a:off x="4644390" y="5259705"/>
                        <a:ext cx="1655445" cy="69596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animEffect transition="in" filter="wedge">
                                      <p:cBhvr>
                                        <p:cTn id="17" dur="2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13258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集电极开路输出的TTL与非门</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529080"/>
            <a:ext cx="8481695" cy="212026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例2-1：在如图2-15所示电路中，已知电源电压为5V，OC与非门G1、G2的输出管截止时的漏电流 I</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OH</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200μA，输出管导通时的最大负载电流I</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LM</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16mA，要求OC门输出的高电平U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OH</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3.4V，U</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OL</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0.4V，G3、G4、G5均为TTL与非门，它们的低电平输入短路电流为I</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IS</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-1mA，高电平输入电流为I</a:t>
            </a:r>
            <a:r>
              <a:rPr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IH</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40μA。计算电路中的上拉电阻R的值。</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612775"/>
            <a:ext cx="5080000" cy="635000"/>
          </a:xfrm>
          <a:prstGeom prst="rect">
            <a:avLst/>
          </a:prstGeom>
        </p:spPr>
        <p:txBody>
          <a:bodyPr/>
          <a:p>
            <a:endParaRPr sz="1600"/>
          </a:p>
        </p:txBody>
      </p:sp>
      <p:sp>
        <p:nvSpPr>
          <p:cNvPr id="6" name="文本框 5"/>
          <p:cNvSpPr txBox="1"/>
          <p:nvPr/>
        </p:nvSpPr>
        <p:spPr>
          <a:xfrm>
            <a:off x="2032000" y="5610225"/>
            <a:ext cx="5080000" cy="635000"/>
          </a:xfrm>
          <a:prstGeom prst="rect">
            <a:avLst/>
          </a:prstGeom>
        </p:spPr>
        <p:txBody>
          <a:bodyPr/>
          <a:p>
            <a:endParaRPr sz="1600"/>
          </a:p>
        </p:txBody>
      </p:sp>
      <p:pic>
        <p:nvPicPr>
          <p:cNvPr id="2" name="图片 -2147482466" descr="10t18"/>
          <p:cNvPicPr>
            <a:picLocks noChangeAspect="1"/>
          </p:cNvPicPr>
          <p:nvPr/>
        </p:nvPicPr>
        <p:blipFill>
          <a:blip r:embed="rId3"/>
          <a:stretch>
            <a:fillRect/>
          </a:stretch>
        </p:blipFill>
        <p:spPr>
          <a:xfrm>
            <a:off x="3348355" y="3744595"/>
            <a:ext cx="2506345" cy="2498725"/>
          </a:xfrm>
          <a:prstGeom prst="rect">
            <a:avLst/>
          </a:prstGeom>
          <a:noFill/>
          <a:ln w="9525">
            <a:noFill/>
          </a:ln>
        </p:spPr>
      </p:pic>
      <p:sp>
        <p:nvSpPr>
          <p:cNvPr id="5" name="文本框 4"/>
          <p:cNvSpPr txBox="1"/>
          <p:nvPr/>
        </p:nvSpPr>
        <p:spPr>
          <a:xfrm>
            <a:off x="1725930" y="6237923"/>
            <a:ext cx="5080000" cy="460375"/>
          </a:xfrm>
          <a:prstGeom prst="rect">
            <a:avLst/>
          </a:prstGeom>
        </p:spPr>
        <p:txBody>
          <a:bodyPr>
            <a:spAutoFit/>
          </a:bodyPr>
          <a:p>
            <a:pPr marL="0" indent="266700" algn="ctr" defTabSz="266700">
              <a:lnSpc>
                <a:spcPct val="150000"/>
              </a:lnSpc>
              <a:spcAft>
                <a:spcPct val="0"/>
              </a:spcAft>
            </a:pPr>
            <a:r>
              <a:rPr lang="zh-CN" altLang="en-US" sz="1600">
                <a:latin typeface="Calibri" panose="020F0502020204030204"/>
                <a:ea typeface="宋体" panose="02010600030101010101" pitchFamily="2" charset="-122"/>
              </a:rPr>
              <a:t>图</a:t>
            </a:r>
            <a:r>
              <a:rPr lang="en-US" altLang="zh-CN" sz="1600">
                <a:latin typeface="Calibri" panose="020F0502020204030204"/>
                <a:ea typeface="Calibri" panose="020F0502020204030204"/>
              </a:rPr>
              <a:t>2-15  </a:t>
            </a:r>
            <a:r>
              <a:rPr lang="zh-CN" altLang="en-US" sz="1600">
                <a:latin typeface="Calibri" panose="020F0502020204030204"/>
                <a:ea typeface="宋体" panose="02010600030101010101" pitchFamily="2" charset="-122"/>
              </a:rPr>
              <a:t>例</a:t>
            </a:r>
            <a:r>
              <a:rPr lang="en-US" altLang="zh-CN" sz="1600">
                <a:latin typeface="Calibri" panose="020F0502020204030204"/>
                <a:ea typeface="Calibri" panose="020F0502020204030204"/>
              </a:rPr>
              <a:t>2-1</a:t>
            </a:r>
            <a:r>
              <a:rPr lang="zh-CN" altLang="en-US" sz="1600">
                <a:latin typeface="Calibri" panose="020F0502020204030204"/>
                <a:ea typeface="宋体" panose="02010600030101010101" pitchFamily="2" charset="-122"/>
              </a:rPr>
              <a:t>题图</a:t>
            </a:r>
            <a:endParaRPr lang="zh-CN" altLang="en-US" sz="1600">
              <a:latin typeface="Calibri" panose="020F0502020204030204"/>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13258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集电极开路输出的TTL与非门</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529080"/>
            <a:ext cx="4993005" cy="428561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解：由电路图可知，该电路是由2个OC门的输出端并联使用和3个两输入端与非门组成，即n=2，</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=3，m=6。</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所以取上拉电阻R=2KΩ。</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6" name="文本框 5"/>
          <p:cNvSpPr txBox="1"/>
          <p:nvPr/>
        </p:nvSpPr>
        <p:spPr>
          <a:xfrm>
            <a:off x="2032000" y="5610225"/>
            <a:ext cx="5080000" cy="635000"/>
          </a:xfrm>
          <a:prstGeom prst="rect">
            <a:avLst/>
          </a:prstGeom>
        </p:spPr>
        <p:txBody>
          <a:bodyPr/>
          <a:p>
            <a:endParaRPr sz="1600"/>
          </a:p>
        </p:txBody>
      </p:sp>
      <p:pic>
        <p:nvPicPr>
          <p:cNvPr id="2" name="图片 -2147482466" descr="10t18"/>
          <p:cNvPicPr>
            <a:picLocks noChangeAspect="1"/>
          </p:cNvPicPr>
          <p:nvPr/>
        </p:nvPicPr>
        <p:blipFill>
          <a:blip r:embed="rId3"/>
          <a:stretch>
            <a:fillRect/>
          </a:stretch>
        </p:blipFill>
        <p:spPr>
          <a:xfrm>
            <a:off x="5543550" y="1496060"/>
            <a:ext cx="3011170" cy="3002280"/>
          </a:xfrm>
          <a:prstGeom prst="rect">
            <a:avLst/>
          </a:prstGeom>
          <a:noFill/>
          <a:ln w="9525">
            <a:noFill/>
          </a:ln>
        </p:spPr>
      </p:pic>
      <p:sp>
        <p:nvSpPr>
          <p:cNvPr id="5" name="文本框 4"/>
          <p:cNvSpPr txBox="1"/>
          <p:nvPr/>
        </p:nvSpPr>
        <p:spPr>
          <a:xfrm>
            <a:off x="6010910" y="4746625"/>
            <a:ext cx="2077085" cy="460375"/>
          </a:xfrm>
          <a:prstGeom prst="rect">
            <a:avLst/>
          </a:prstGeom>
        </p:spPr>
        <p:txBody>
          <a:bodyPr wrap="square">
            <a:spAutoFit/>
          </a:bodyPr>
          <a:p>
            <a:pPr indent="266700" algn="ctr" defTabSz="266700">
              <a:lnSpc>
                <a:spcPct val="150000"/>
              </a:lnSpc>
            </a:pPr>
            <a:r>
              <a:rPr lang="zh-CN" altLang="en-US" sz="1600">
                <a:latin typeface="Calibri" panose="020F0502020204030204"/>
                <a:ea typeface="宋体" panose="02010600030101010101" pitchFamily="2" charset="-122"/>
              </a:rPr>
              <a:t>图</a:t>
            </a:r>
            <a:r>
              <a:rPr lang="en-US" altLang="zh-CN" sz="1600">
                <a:latin typeface="Calibri" panose="020F0502020204030204"/>
                <a:ea typeface="Calibri" panose="020F0502020204030204"/>
              </a:rPr>
              <a:t>2-15  </a:t>
            </a:r>
            <a:r>
              <a:rPr lang="zh-CN" altLang="en-US" sz="1600">
                <a:latin typeface="Calibri" panose="020F0502020204030204"/>
                <a:ea typeface="宋体" panose="02010600030101010101" pitchFamily="2" charset="-122"/>
              </a:rPr>
              <a:t>例</a:t>
            </a:r>
            <a:r>
              <a:rPr lang="en-US" altLang="zh-CN" sz="1600">
                <a:latin typeface="Calibri" panose="020F0502020204030204"/>
                <a:ea typeface="Calibri" panose="020F0502020204030204"/>
              </a:rPr>
              <a:t>2-1</a:t>
            </a:r>
            <a:r>
              <a:rPr lang="zh-CN" altLang="en-US" sz="1600">
                <a:latin typeface="Calibri" panose="020F0502020204030204"/>
                <a:ea typeface="宋体" panose="02010600030101010101" pitchFamily="2" charset="-122"/>
              </a:rPr>
              <a:t>题图</a:t>
            </a:r>
            <a:endParaRPr lang="zh-CN" altLang="en-US" sz="1600">
              <a:latin typeface="Calibri" panose="020F0502020204030204"/>
              <a:ea typeface="宋体" panose="02010600030101010101" pitchFamily="2" charset="-122"/>
            </a:endParaRPr>
          </a:p>
        </p:txBody>
      </p:sp>
      <p:graphicFrame>
        <p:nvGraphicFramePr>
          <p:cNvPr id="4" name="Object 161"/>
          <p:cNvGraphicFramePr/>
          <p:nvPr/>
        </p:nvGraphicFramePr>
        <p:xfrm>
          <a:off x="539750" y="3044190"/>
          <a:ext cx="4323080" cy="688340"/>
        </p:xfrm>
        <a:graphic>
          <a:graphicData uri="http://schemas.openxmlformats.org/presentationml/2006/ole">
            <mc:AlternateContent xmlns:mc="http://schemas.openxmlformats.org/markup-compatibility/2006">
              <mc:Choice xmlns:v="urn:schemas-microsoft-com:vml" Requires="v">
                <p:oleObj spid="_x0000_s3076" name="" r:id="rId4" imgW="2921000" imgH="457200" progId="Equation.3">
                  <p:embed/>
                </p:oleObj>
              </mc:Choice>
              <mc:Fallback>
                <p:oleObj name="" r:id="rId4" imgW="2921000" imgH="457200" progId="Equation.3">
                  <p:embed/>
                  <p:pic>
                    <p:nvPicPr>
                      <p:cNvPr id="0" name="图片 3075"/>
                      <p:cNvPicPr/>
                      <p:nvPr/>
                    </p:nvPicPr>
                    <p:blipFill>
                      <a:blip r:embed="rId5"/>
                      <a:stretch>
                        <a:fillRect/>
                      </a:stretch>
                    </p:blipFill>
                    <p:spPr>
                      <a:xfrm>
                        <a:off x="539750" y="3044190"/>
                        <a:ext cx="4323080" cy="688340"/>
                      </a:xfrm>
                      <a:prstGeom prst="rect">
                        <a:avLst/>
                      </a:prstGeom>
                      <a:noFill/>
                      <a:ln w="38100">
                        <a:noFill/>
                        <a:miter/>
                      </a:ln>
                    </p:spPr>
                  </p:pic>
                </p:oleObj>
              </mc:Fallback>
            </mc:AlternateContent>
          </a:graphicData>
        </a:graphic>
      </p:graphicFrame>
      <p:graphicFrame>
        <p:nvGraphicFramePr>
          <p:cNvPr id="7" name="Object 162"/>
          <p:cNvGraphicFramePr/>
          <p:nvPr/>
        </p:nvGraphicFramePr>
        <p:xfrm>
          <a:off x="539750" y="3933190"/>
          <a:ext cx="4013200" cy="701675"/>
        </p:xfrm>
        <a:graphic>
          <a:graphicData uri="http://schemas.openxmlformats.org/presentationml/2006/ole">
            <mc:AlternateContent xmlns:mc="http://schemas.openxmlformats.org/markup-compatibility/2006">
              <mc:Choice xmlns:v="urn:schemas-microsoft-com:vml" Requires="v">
                <p:oleObj spid="_x0000_s8" name="" r:id="rId6" imgW="2552700" imgH="469900" progId="Equation.3">
                  <p:embed/>
                </p:oleObj>
              </mc:Choice>
              <mc:Fallback>
                <p:oleObj name="" r:id="rId6" imgW="2552700" imgH="469900" progId="Equation.3">
                  <p:embed/>
                  <p:pic>
                    <p:nvPicPr>
                      <p:cNvPr id="0" name="图片 6"/>
                      <p:cNvPicPr/>
                      <p:nvPr/>
                    </p:nvPicPr>
                    <p:blipFill>
                      <a:blip r:embed="rId7"/>
                      <a:stretch>
                        <a:fillRect/>
                      </a:stretch>
                    </p:blipFill>
                    <p:spPr>
                      <a:xfrm>
                        <a:off x="539750" y="3933190"/>
                        <a:ext cx="4013200" cy="701675"/>
                      </a:xfrm>
                      <a:prstGeom prst="rect">
                        <a:avLst/>
                      </a:prstGeom>
                      <a:noFill/>
                      <a:ln w="38100">
                        <a:noFill/>
                        <a:miter/>
                      </a:ln>
                    </p:spPr>
                  </p:pic>
                </p:oleObj>
              </mc:Fallback>
            </mc:AlternateContent>
          </a:graphicData>
        </a:graphic>
      </p:graphicFrame>
      <p:graphicFrame>
        <p:nvGraphicFramePr>
          <p:cNvPr id="9" name="Object 160"/>
          <p:cNvGraphicFramePr>
            <a:graphicFrameLocks noChangeAspect="1"/>
          </p:cNvGraphicFramePr>
          <p:nvPr/>
        </p:nvGraphicFramePr>
        <p:xfrm>
          <a:off x="1043940" y="2493010"/>
          <a:ext cx="285750" cy="267970"/>
        </p:xfrm>
        <a:graphic>
          <a:graphicData uri="http://schemas.openxmlformats.org/presentationml/2006/ole">
            <mc:AlternateContent xmlns:mc="http://schemas.openxmlformats.org/markup-compatibility/2006">
              <mc:Choice xmlns:v="urn:schemas-microsoft-com:vml" Requires="v">
                <p:oleObj spid="_x0000_s10" name="" r:id="rId8" imgW="203200" imgH="190500" progId="Equation.KSEE3">
                  <p:embed/>
                </p:oleObj>
              </mc:Choice>
              <mc:Fallback>
                <p:oleObj name="" r:id="rId8" imgW="203200" imgH="190500" progId="Equation.KSEE3">
                  <p:embed/>
                  <p:pic>
                    <p:nvPicPr>
                      <p:cNvPr id="0" name="图片 7"/>
                      <p:cNvPicPr/>
                      <p:nvPr/>
                    </p:nvPicPr>
                    <p:blipFill>
                      <a:blip r:embed="rId9"/>
                      <a:stretch>
                        <a:fillRect/>
                      </a:stretch>
                    </p:blipFill>
                    <p:spPr>
                      <a:xfrm>
                        <a:off x="1043940" y="2493010"/>
                        <a:ext cx="285750" cy="267970"/>
                      </a:xfrm>
                      <a:prstGeom prst="rect">
                        <a:avLst/>
                      </a:prstGeom>
                      <a:noFill/>
                      <a:ln w="38100">
                        <a:noFill/>
                        <a:miter/>
                      </a:ln>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2184400" y="295275"/>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4762" y="28892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377825" y="301625"/>
            <a:ext cx="1787525" cy="344488"/>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charset="-122"/>
                <a:ea typeface="微软雅黑" panose="020B0503020204020204" charset="-122"/>
              </a:rPr>
              <a:t>热</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sz="1800" strike="noStrike" spc="600" noProof="1" dirty="0">
                <a:solidFill>
                  <a:srgbClr val="C00000"/>
                </a:solidFill>
                <a:latin typeface="微软雅黑" panose="020B0503020204020204" charset="-122"/>
                <a:ea typeface="微软雅黑" panose="020B0503020204020204" charset="-122"/>
              </a:rPr>
              <a:t>点</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透</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视</a:t>
            </a:r>
            <a:endParaRPr lang="zh-CN" altLang="en-US" sz="1800" strike="noStrike" spc="600" noProof="1" dirty="0">
              <a:solidFill>
                <a:srgbClr val="C00000"/>
              </a:solidFill>
              <a:latin typeface="微软雅黑" panose="020B0503020204020204" charset="-122"/>
              <a:ea typeface="微软雅黑" panose="020B0503020204020204" charset="-122"/>
            </a:endParaRPr>
          </a:p>
        </p:txBody>
      </p:sp>
      <p:sp>
        <p:nvSpPr>
          <p:cNvPr id="18436" name="矩形 45"/>
          <p:cNvSpPr/>
          <p:nvPr/>
        </p:nvSpPr>
        <p:spPr>
          <a:xfrm>
            <a:off x="2627630" y="332105"/>
            <a:ext cx="3997325" cy="344170"/>
          </a:xfrm>
          <a:prstGeom prst="rect">
            <a:avLst/>
          </a:prstGeom>
          <a:noFill/>
          <a:ln w="9525">
            <a:noFill/>
          </a:ln>
        </p:spPr>
        <p:txBody>
          <a:bodyPr wrap="square" lIns="68577" tIns="34288" rIns="68577" bIns="34288" anchor="t" anchorCtr="0">
            <a:spAutoFit/>
          </a:bodyPr>
          <a:p>
            <a:pPr algn="ctr"/>
            <a:r>
              <a:rPr lang="zh-CN" altLang="zh-CN" dirty="0">
                <a:solidFill>
                  <a:schemeClr val="bg1"/>
                </a:solidFill>
                <a:latin typeface="微软雅黑" panose="020B0503020204020204" charset="-122"/>
                <a:ea typeface="微软雅黑" panose="020B0503020204020204" charset="-122"/>
              </a:rPr>
              <a:t>第三代半导体技术应用市场广大</a:t>
            </a:r>
            <a:endParaRPr lang="zh-CN" altLang="zh-CN" dirty="0">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251460" y="1098550"/>
            <a:ext cx="8478520" cy="4661535"/>
          </a:xfrm>
          <a:prstGeom prst="rect">
            <a:avLst/>
          </a:prstGeom>
          <a:noFill/>
        </p:spPr>
        <p:txBody>
          <a:bodyPr wrap="square" rtlCol="0" anchor="t">
            <a:spAutoFit/>
          </a:bodyPr>
          <a:p>
            <a:pPr marL="342900" indent="-342900">
              <a:lnSpc>
                <a:spcPct val="150000"/>
              </a:lnSpc>
              <a:buClr>
                <a:srgbClr val="CC0000"/>
              </a:buClr>
              <a:buFont typeface="Wingdings" panose="05000000000000000000" charset="0"/>
              <a:buChar char="Ø"/>
            </a:pPr>
            <a:r>
              <a:rPr lang="zh-CN" altLang="en-US" sz="1800">
                <a:effectLst>
                  <a:outerShdw blurRad="38100" dist="38100" dir="2700000" algn="tl">
                    <a:srgbClr val="000000">
                      <a:alpha val="43137"/>
                    </a:srgbClr>
                  </a:outerShdw>
                </a:effectLst>
                <a:latin typeface="宋体" panose="02010600030101010101" pitchFamily="2" charset="-122"/>
              </a:rPr>
              <a:t>随着全球芯片产业的快速发展，代工技术的重要性与日俱增。目前</a:t>
            </a:r>
            <a:r>
              <a:rPr lang="zh-CN" altLang="en-US" sz="1800">
                <a:solidFill>
                  <a:srgbClr val="FF0000"/>
                </a:solidFill>
                <a:effectLst>
                  <a:outerShdw blurRad="38100" dist="38100" dir="2700000" algn="tl">
                    <a:srgbClr val="000000">
                      <a:alpha val="43137"/>
                    </a:srgbClr>
                  </a:outerShdw>
                </a:effectLst>
                <a:latin typeface="宋体" panose="02010600030101010101" pitchFamily="2" charset="-122"/>
              </a:rPr>
              <a:t>全球芯片代工市场有超过70%的份额被台积电、三星两家晶圆厂所把控</a:t>
            </a:r>
            <a:r>
              <a:rPr lang="zh-CN" altLang="en-US" sz="1800">
                <a:effectLst>
                  <a:outerShdw blurRad="38100" dist="38100" dir="2700000" algn="tl">
                    <a:srgbClr val="000000">
                      <a:alpha val="43137"/>
                    </a:srgbClr>
                  </a:outerShdw>
                </a:effectLst>
                <a:latin typeface="宋体" panose="02010600030101010101" pitchFamily="2" charset="-122"/>
              </a:rPr>
              <a:t>。无论是我国企业还是美国企业设计的芯片，都需要交由两家代工厂进行生产。但这一局面却在 2019年出现了改变。</a:t>
            </a:r>
            <a:r>
              <a:rPr lang="zh-CN" altLang="en-US" sz="1800">
                <a:solidFill>
                  <a:srgbClr val="FF0000"/>
                </a:solidFill>
                <a:effectLst>
                  <a:outerShdw blurRad="38100" dist="38100" dir="2700000" algn="tl">
                    <a:srgbClr val="000000">
                      <a:alpha val="43137"/>
                    </a:srgbClr>
                  </a:outerShdw>
                </a:effectLst>
                <a:latin typeface="宋体" panose="02010600030101010101" pitchFamily="2" charset="-122"/>
              </a:rPr>
              <a:t>台积电、三星等芯片公司对外出口受到限制</a:t>
            </a:r>
            <a:r>
              <a:rPr lang="zh-CN" altLang="en-US" sz="1800">
                <a:effectLst>
                  <a:outerShdw blurRad="38100" dist="38100" dir="2700000" algn="tl">
                    <a:srgbClr val="000000">
                      <a:alpha val="43137"/>
                    </a:srgbClr>
                  </a:outerShdw>
                </a:effectLst>
                <a:latin typeface="宋体" panose="02010600030101010101" pitchFamily="2" charset="-122"/>
              </a:rPr>
              <a:t>。在这样的局面下，华为也不得不对自身的业务进行调整，</a:t>
            </a:r>
            <a:r>
              <a:rPr lang="zh-CN" altLang="en-US" sz="1800">
                <a:solidFill>
                  <a:srgbClr val="FF0000"/>
                </a:solidFill>
                <a:effectLst>
                  <a:outerShdw blurRad="38100" dist="38100" dir="2700000" algn="tl">
                    <a:srgbClr val="000000">
                      <a:alpha val="43137"/>
                    </a:srgbClr>
                  </a:outerShdw>
                </a:effectLst>
                <a:latin typeface="宋体" panose="02010600030101010101" pitchFamily="2" charset="-122"/>
              </a:rPr>
              <a:t>开展新能源汽车、转型政企业务</a:t>
            </a:r>
            <a:r>
              <a:rPr lang="zh-CN" altLang="en-US" sz="1800">
                <a:effectLst>
                  <a:outerShdw blurRad="38100" dist="38100" dir="2700000" algn="tl">
                    <a:srgbClr val="000000">
                      <a:alpha val="43137"/>
                    </a:srgbClr>
                  </a:outerShdw>
                </a:effectLst>
                <a:latin typeface="宋体" panose="02010600030101010101" pitchFamily="2" charset="-122"/>
              </a:rPr>
              <a:t>都是为了消除</a:t>
            </a:r>
            <a:r>
              <a:rPr lang="zh-CN" altLang="en-US" sz="1800">
                <a:solidFill>
                  <a:srgbClr val="FF0000"/>
                </a:solidFill>
                <a:effectLst>
                  <a:outerShdw blurRad="38100" dist="38100" dir="2700000" algn="tl">
                    <a:srgbClr val="000000">
                      <a:alpha val="43137"/>
                    </a:srgbClr>
                  </a:outerShdw>
                </a:effectLst>
                <a:latin typeface="宋体" panose="02010600030101010101" pitchFamily="2" charset="-122"/>
              </a:rPr>
              <a:t>智能手机等主要营收业务下滑</a:t>
            </a:r>
            <a:r>
              <a:rPr lang="zh-CN" altLang="en-US" sz="1800">
                <a:effectLst>
                  <a:outerShdw blurRad="38100" dist="38100" dir="2700000" algn="tl">
                    <a:srgbClr val="000000">
                      <a:alpha val="43137"/>
                    </a:srgbClr>
                  </a:outerShdw>
                </a:effectLst>
                <a:latin typeface="宋体" panose="02010600030101010101" pitchFamily="2" charset="-122"/>
              </a:rPr>
              <a:t>所造成的影响。</a:t>
            </a:r>
            <a:endParaRPr lang="zh-CN" altLang="en-US" sz="1800">
              <a:effectLst>
                <a:outerShdw blurRad="38100" dist="38100" dir="2700000" algn="tl">
                  <a:srgbClr val="000000">
                    <a:alpha val="43137"/>
                  </a:srgbClr>
                </a:outerShdw>
              </a:effectLst>
              <a:latin typeface="宋体" panose="02010600030101010101" pitchFamily="2" charset="-122"/>
            </a:endParaRPr>
          </a:p>
          <a:p>
            <a:pPr marL="342900" indent="-342900">
              <a:lnSpc>
                <a:spcPct val="150000"/>
              </a:lnSpc>
              <a:buClr>
                <a:srgbClr val="CC0000"/>
              </a:buClr>
              <a:buFont typeface="Wingdings" panose="05000000000000000000" charset="0"/>
              <a:buChar char="Ø"/>
            </a:pPr>
            <a:r>
              <a:rPr lang="zh-CN" altLang="en-US" sz="1800">
                <a:effectLst>
                  <a:outerShdw blurRad="38100" dist="38100" dir="2700000" algn="tl">
                    <a:srgbClr val="000000">
                      <a:alpha val="43137"/>
                    </a:srgbClr>
                  </a:outerShdw>
                </a:effectLst>
                <a:latin typeface="宋体" panose="02010600030101010101" pitchFamily="2" charset="-122"/>
              </a:rPr>
              <a:t>面对这种局面，我国企业开始对第三代半导体技术领域发起技术攻关。据了解，以美国为首的西方国家手中只掌握了大量第二代半导体技术，也就是硅基芯片的半导体专利。在第三代半导体领域，国内的专利技术占比不仅不输给西方国家，某些领域更是实现了 “换道超车”。</a:t>
            </a:r>
            <a:endParaRPr lang="zh-CN" altLang="en-US" sz="1800">
              <a:effectLst>
                <a:outerShdw blurRad="38100" dist="38100" dir="2700000" algn="tl">
                  <a:srgbClr val="000000">
                    <a:alpha val="43137"/>
                  </a:srgbClr>
                </a:outerShdw>
              </a:effectLst>
              <a:latin typeface="宋体" panose="02010600030101010101" pitchFamily="2" charset="-122"/>
            </a:endParaRPr>
          </a:p>
          <a:p>
            <a:pPr marL="342900" indent="-342900">
              <a:lnSpc>
                <a:spcPct val="150000"/>
              </a:lnSpc>
              <a:buClr>
                <a:srgbClr val="CC0000"/>
              </a:buClr>
              <a:buFont typeface="Wingdings" panose="05000000000000000000" charset="0"/>
              <a:buChar char="Ø"/>
            </a:pPr>
            <a:r>
              <a:rPr lang="zh-CN" altLang="en-US" sz="1800">
                <a:effectLst>
                  <a:outerShdw blurRad="38100" dist="38100" dir="2700000" algn="tl">
                    <a:srgbClr val="000000">
                      <a:alpha val="43137"/>
                    </a:srgbClr>
                  </a:outerShdw>
                </a:effectLst>
                <a:latin typeface="宋体" panose="02010600030101010101" pitchFamily="2" charset="-122"/>
              </a:rPr>
              <a:t>中国第三代半导体技术的发展，有望打破以美国为首的 “四方联盟” 围堵。</a:t>
            </a:r>
            <a:endParaRPr lang="zh-CN" altLang="en-US" sz="1800">
              <a:effectLst>
                <a:outerShdw blurRad="38100" dist="38100" dir="2700000" algn="tl">
                  <a:srgbClr val="000000">
                    <a:alpha val="43137"/>
                  </a:srgbClr>
                </a:outerShdw>
              </a:effectLst>
              <a:latin typeface="宋体" panose="02010600030101010101" pitchFamily="2" charset="-122"/>
            </a:endParaRPr>
          </a:p>
        </p:txBody>
      </p:sp>
      <p:pic>
        <p:nvPicPr>
          <p:cNvPr id="3" name="图片 2"/>
          <p:cNvPicPr>
            <a:picLocks noChangeAspect="1"/>
          </p:cNvPicPr>
          <p:nvPr/>
        </p:nvPicPr>
        <p:blipFill>
          <a:blip r:embed="rId1"/>
          <a:stretch>
            <a:fillRect/>
          </a:stretch>
        </p:blipFill>
        <p:spPr>
          <a:xfrm>
            <a:off x="1979930" y="676275"/>
            <a:ext cx="6926580" cy="61036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30378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TTL三态门电路</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529080"/>
            <a:ext cx="8481695" cy="212026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如图2-16所示为三态门(Tree-state gate)电路原理图和逻辑符号，它是在普通门电路基础上增加控制端和控制电路组成的。在三态门电路中，输出端除了有</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高电平、低电平</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两种状态外，还有第三种状态：</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高阻态(Z)</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图2-16中的控制端为低电平时，电路的工作状态和普通的反相器没有区别。这时</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。而当控制端为高电平时，T3和T4同时截止，所以输出端呈高阻状态。 </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612775"/>
            <a:ext cx="5080000" cy="635000"/>
          </a:xfrm>
          <a:prstGeom prst="rect">
            <a:avLst/>
          </a:prstGeom>
        </p:spPr>
        <p:txBody>
          <a:bodyPr/>
          <a:p>
            <a:endParaRPr sz="1600"/>
          </a:p>
        </p:txBody>
      </p:sp>
      <p:sp>
        <p:nvSpPr>
          <p:cNvPr id="6" name="文本框 5"/>
          <p:cNvSpPr txBox="1"/>
          <p:nvPr/>
        </p:nvSpPr>
        <p:spPr>
          <a:xfrm>
            <a:off x="2032000" y="5610225"/>
            <a:ext cx="5080000" cy="635000"/>
          </a:xfrm>
          <a:prstGeom prst="rect">
            <a:avLst/>
          </a:prstGeom>
        </p:spPr>
        <p:txBody>
          <a:bodyPr/>
          <a:p>
            <a:endParaRPr sz="1600"/>
          </a:p>
        </p:txBody>
      </p:sp>
      <p:sp>
        <p:nvSpPr>
          <p:cNvPr id="5" name="文本框 4"/>
          <p:cNvSpPr txBox="1"/>
          <p:nvPr/>
        </p:nvSpPr>
        <p:spPr>
          <a:xfrm>
            <a:off x="1725930" y="6237923"/>
            <a:ext cx="5080000" cy="460375"/>
          </a:xfrm>
          <a:prstGeom prst="rect">
            <a:avLst/>
          </a:prstGeom>
        </p:spPr>
        <p:txBody>
          <a:bodyPr>
            <a:spAutoFit/>
          </a:bodyPr>
          <a:p>
            <a:pPr indent="266700" algn="ctr" defTabSz="266700">
              <a:lnSpc>
                <a:spcPct val="150000"/>
              </a:lnSpc>
            </a:pPr>
            <a:r>
              <a:rPr lang="zh-CN" altLang="en-US" sz="1600">
                <a:latin typeface="Calibri" panose="020F0502020204030204"/>
                <a:ea typeface="宋体" panose="02010600030101010101" pitchFamily="2" charset="-122"/>
              </a:rPr>
              <a:t>图</a:t>
            </a:r>
            <a:r>
              <a:rPr lang="en-US" altLang="zh-CN" sz="1600">
                <a:latin typeface="Calibri" panose="020F0502020204030204"/>
                <a:ea typeface="Calibri" panose="020F0502020204030204"/>
              </a:rPr>
              <a:t>2-16  </a:t>
            </a:r>
            <a:r>
              <a:rPr sz="1600">
                <a:latin typeface="Calibri" panose="020F0502020204030204"/>
              </a:rPr>
              <a:t>控制端低电平有效的三态输出反相器</a:t>
            </a:r>
            <a:endParaRPr sz="1600">
              <a:latin typeface="Calibri" panose="020F0502020204030204"/>
            </a:endParaRPr>
          </a:p>
        </p:txBody>
      </p:sp>
      <p:pic>
        <p:nvPicPr>
          <p:cNvPr id="2" name="图片 -2147482459" descr="10t19"/>
          <p:cNvPicPr>
            <a:picLocks noChangeAspect="1"/>
          </p:cNvPicPr>
          <p:nvPr/>
        </p:nvPicPr>
        <p:blipFill>
          <a:blip r:embed="rId3"/>
          <a:stretch>
            <a:fillRect/>
          </a:stretch>
        </p:blipFill>
        <p:spPr>
          <a:xfrm>
            <a:off x="1548130" y="3953510"/>
            <a:ext cx="6336665" cy="2305685"/>
          </a:xfrm>
          <a:prstGeom prst="rect">
            <a:avLst/>
          </a:prstGeom>
          <a:noFill/>
          <a:ln w="9525">
            <a:noFill/>
          </a:ln>
        </p:spPr>
      </p:pic>
      <p:graphicFrame>
        <p:nvGraphicFramePr>
          <p:cNvPr id="7" name="对象 6">
            <a:hlinkClick r:id="" action="ppaction://ole?verb="/>
          </p:cNvPr>
          <p:cNvGraphicFramePr>
            <a:graphicFrameLocks noChangeAspect="1"/>
          </p:cNvGraphicFramePr>
          <p:nvPr/>
        </p:nvGraphicFramePr>
        <p:xfrm>
          <a:off x="539750" y="3281045"/>
          <a:ext cx="572770" cy="295910"/>
        </p:xfrm>
        <a:graphic>
          <a:graphicData uri="http://schemas.openxmlformats.org/presentationml/2006/ole">
            <mc:AlternateContent xmlns:mc="http://schemas.openxmlformats.org/markup-compatibility/2006">
              <mc:Choice xmlns:v="urn:schemas-microsoft-com:vml" Requires="v">
                <p:oleObj spid="_x0000_s1025" name="" r:id="rId4" imgW="393700" imgH="203200" progId="Equation.KSEE3">
                  <p:embed/>
                </p:oleObj>
              </mc:Choice>
              <mc:Fallback>
                <p:oleObj name="" r:id="rId4" imgW="393700" imgH="203200" progId="Equation.KSEE3">
                  <p:embed/>
                  <p:pic>
                    <p:nvPicPr>
                      <p:cNvPr id="0" name="图片 1024"/>
                      <p:cNvPicPr/>
                      <p:nvPr/>
                    </p:nvPicPr>
                    <p:blipFill>
                      <a:blip r:embed="rId5"/>
                      <a:stretch>
                        <a:fillRect/>
                      </a:stretch>
                    </p:blipFill>
                    <p:spPr>
                      <a:xfrm>
                        <a:off x="539750" y="3281045"/>
                        <a:ext cx="572770" cy="295910"/>
                      </a:xfrm>
                      <a:prstGeom prst="rect">
                        <a:avLst/>
                      </a:prstGeom>
                    </p:spPr>
                  </p:pic>
                </p:oleObj>
              </mc:Fallback>
            </mc:AlternateContent>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30378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TTL三态门电路</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529080"/>
            <a:ext cx="8481695" cy="146939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图2-17中的控制端EN为高电平时，电路的工作状态和普通的反相器没有区别。这时</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而当</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控制端EN为低电平时，T3和T4同时截止，所以输出端呈高阻状态</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612775"/>
            <a:ext cx="5080000" cy="635000"/>
          </a:xfrm>
          <a:prstGeom prst="rect">
            <a:avLst/>
          </a:prstGeom>
        </p:spPr>
        <p:txBody>
          <a:bodyPr/>
          <a:p>
            <a:endParaRPr sz="1600"/>
          </a:p>
        </p:txBody>
      </p:sp>
      <p:sp>
        <p:nvSpPr>
          <p:cNvPr id="6" name="文本框 5"/>
          <p:cNvSpPr txBox="1"/>
          <p:nvPr/>
        </p:nvSpPr>
        <p:spPr>
          <a:xfrm>
            <a:off x="2032000" y="5610225"/>
            <a:ext cx="5080000" cy="635000"/>
          </a:xfrm>
          <a:prstGeom prst="rect">
            <a:avLst/>
          </a:prstGeom>
        </p:spPr>
        <p:txBody>
          <a:bodyPr/>
          <a:p>
            <a:endParaRPr sz="1600"/>
          </a:p>
        </p:txBody>
      </p:sp>
      <p:sp>
        <p:nvSpPr>
          <p:cNvPr id="5" name="文本框 4"/>
          <p:cNvSpPr txBox="1"/>
          <p:nvPr/>
        </p:nvSpPr>
        <p:spPr>
          <a:xfrm>
            <a:off x="1725930" y="6237923"/>
            <a:ext cx="5080000" cy="460375"/>
          </a:xfrm>
          <a:prstGeom prst="rect">
            <a:avLst/>
          </a:prstGeom>
        </p:spPr>
        <p:txBody>
          <a:bodyPr>
            <a:spAutoFit/>
          </a:bodyPr>
          <a:p>
            <a:pPr indent="266700" algn="ctr" defTabSz="266700">
              <a:lnSpc>
                <a:spcPct val="150000"/>
              </a:lnSpc>
            </a:pPr>
            <a:r>
              <a:rPr lang="zh-CN" altLang="en-US" sz="1600">
                <a:latin typeface="Calibri" panose="020F0502020204030204"/>
                <a:ea typeface="宋体" panose="02010600030101010101" pitchFamily="2" charset="-122"/>
              </a:rPr>
              <a:t>图</a:t>
            </a:r>
            <a:r>
              <a:rPr lang="en-US" altLang="zh-CN" sz="1600">
                <a:latin typeface="Calibri" panose="020F0502020204030204"/>
                <a:ea typeface="Calibri" panose="020F0502020204030204"/>
              </a:rPr>
              <a:t>2-17  </a:t>
            </a:r>
            <a:r>
              <a:rPr sz="1600">
                <a:latin typeface="Calibri" panose="020F0502020204030204"/>
              </a:rPr>
              <a:t>控制端</a:t>
            </a:r>
            <a:r>
              <a:rPr lang="zh-CN" sz="1600">
                <a:latin typeface="Calibri" panose="020F0502020204030204"/>
              </a:rPr>
              <a:t>高</a:t>
            </a:r>
            <a:r>
              <a:rPr sz="1600">
                <a:latin typeface="Calibri" panose="020F0502020204030204"/>
              </a:rPr>
              <a:t>电平有效的三态输出反相器</a:t>
            </a:r>
            <a:endParaRPr sz="1600">
              <a:latin typeface="Calibri" panose="020F0502020204030204"/>
            </a:endParaRPr>
          </a:p>
        </p:txBody>
      </p:sp>
      <p:graphicFrame>
        <p:nvGraphicFramePr>
          <p:cNvPr id="7" name="对象 6">
            <a:hlinkClick r:id="" action="ppaction://ole?verb="/>
          </p:cNvPr>
          <p:cNvGraphicFramePr>
            <a:graphicFrameLocks noChangeAspect="1"/>
          </p:cNvGraphicFramePr>
          <p:nvPr/>
        </p:nvGraphicFramePr>
        <p:xfrm>
          <a:off x="828040" y="2060575"/>
          <a:ext cx="572770" cy="295910"/>
        </p:xfrm>
        <a:graphic>
          <a:graphicData uri="http://schemas.openxmlformats.org/presentationml/2006/ole">
            <mc:AlternateContent xmlns:mc="http://schemas.openxmlformats.org/markup-compatibility/2006">
              <mc:Choice xmlns:v="urn:schemas-microsoft-com:vml" Requires="v">
                <p:oleObj spid="_x0000_s1025" name="" r:id="rId3" imgW="393700" imgH="203200" progId="Equation.KSEE3">
                  <p:embed/>
                </p:oleObj>
              </mc:Choice>
              <mc:Fallback>
                <p:oleObj name="" r:id="rId3" imgW="393700" imgH="203200" progId="Equation.KSEE3">
                  <p:embed/>
                  <p:pic>
                    <p:nvPicPr>
                      <p:cNvPr id="0" name="图片 1024"/>
                      <p:cNvPicPr/>
                      <p:nvPr/>
                    </p:nvPicPr>
                    <p:blipFill>
                      <a:blip r:embed="rId4"/>
                      <a:stretch>
                        <a:fillRect/>
                      </a:stretch>
                    </p:blipFill>
                    <p:spPr>
                      <a:xfrm>
                        <a:off x="828040" y="2060575"/>
                        <a:ext cx="572770" cy="295910"/>
                      </a:xfrm>
                      <a:prstGeom prst="rect">
                        <a:avLst/>
                      </a:prstGeom>
                    </p:spPr>
                  </p:pic>
                </p:oleObj>
              </mc:Fallback>
            </mc:AlternateContent>
          </a:graphicData>
        </a:graphic>
      </p:graphicFrame>
      <p:pic>
        <p:nvPicPr>
          <p:cNvPr id="2" name="图片 -2147481507" descr="10t20"/>
          <p:cNvPicPr>
            <a:picLocks noChangeAspect="1"/>
          </p:cNvPicPr>
          <p:nvPr/>
        </p:nvPicPr>
        <p:blipFill>
          <a:blip r:embed="rId5"/>
          <a:stretch>
            <a:fillRect/>
          </a:stretch>
        </p:blipFill>
        <p:spPr>
          <a:xfrm>
            <a:off x="899795" y="3284855"/>
            <a:ext cx="7121525" cy="2614295"/>
          </a:xfrm>
          <a:prstGeom prst="rect">
            <a:avLst/>
          </a:prstGeom>
          <a:noFill/>
          <a:ln w="9525">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30378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TTL三态门电路</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51460" y="1628775"/>
            <a:ext cx="5331460" cy="445452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在数字系统中，为了减少输出连线，</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经常在一条数据总线上分时传递若干门电路的输出信号</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，利用三态门可以实现这种总线结构。</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在图2-18中，只要控制各个门的</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端，则可实现在一条数据总线上分时传递各门电路的输出信号。例如现在要传递门G1的输出信号，则令使能控制端</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=0，使三态门G1工作；而其他三态门的使能控制端</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均为1，输出端为高阻抗状态，不工作；这样就将三态门G1的输出信号送到了总线上。</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612775"/>
            <a:ext cx="5080000" cy="635000"/>
          </a:xfrm>
          <a:prstGeom prst="rect">
            <a:avLst/>
          </a:prstGeom>
        </p:spPr>
        <p:txBody>
          <a:bodyPr/>
          <a:p>
            <a:endParaRPr sz="1600"/>
          </a:p>
        </p:txBody>
      </p:sp>
      <p:sp>
        <p:nvSpPr>
          <p:cNvPr id="6" name="文本框 5"/>
          <p:cNvSpPr txBox="1"/>
          <p:nvPr/>
        </p:nvSpPr>
        <p:spPr>
          <a:xfrm>
            <a:off x="2032000" y="5610225"/>
            <a:ext cx="5080000" cy="635000"/>
          </a:xfrm>
          <a:prstGeom prst="rect">
            <a:avLst/>
          </a:prstGeom>
        </p:spPr>
        <p:txBody>
          <a:bodyPr/>
          <a:p>
            <a:endParaRPr sz="1600"/>
          </a:p>
        </p:txBody>
      </p:sp>
      <p:sp>
        <p:nvSpPr>
          <p:cNvPr id="5" name="文本框 4"/>
          <p:cNvSpPr txBox="1"/>
          <p:nvPr/>
        </p:nvSpPr>
        <p:spPr>
          <a:xfrm>
            <a:off x="5580380" y="5300980"/>
            <a:ext cx="3182620" cy="460375"/>
          </a:xfrm>
          <a:prstGeom prst="rect">
            <a:avLst/>
          </a:prstGeom>
        </p:spPr>
        <p:txBody>
          <a:bodyPr wrap="square">
            <a:spAutoFit/>
          </a:bodyPr>
          <a:p>
            <a:pPr indent="266700" algn="ctr" defTabSz="266700">
              <a:lnSpc>
                <a:spcPct val="150000"/>
              </a:lnSpc>
            </a:pPr>
            <a:r>
              <a:rPr sz="1600">
                <a:latin typeface="Calibri" panose="020F0502020204030204"/>
              </a:rPr>
              <a:t>图 2-18</a:t>
            </a:r>
            <a:r>
              <a:rPr lang="en-US" sz="1600">
                <a:latin typeface="Calibri" panose="020F0502020204030204"/>
              </a:rPr>
              <a:t> </a:t>
            </a:r>
            <a:r>
              <a:rPr sz="1600">
                <a:latin typeface="Calibri" panose="020F0502020204030204"/>
              </a:rPr>
              <a:t>用三态门接成总线结构</a:t>
            </a:r>
            <a:endParaRPr sz="1600">
              <a:latin typeface="Calibri" panose="020F0502020204030204"/>
            </a:endParaRPr>
          </a:p>
        </p:txBody>
      </p:sp>
      <p:pic>
        <p:nvPicPr>
          <p:cNvPr id="2" name="图片 -2147482456" descr="2t26"/>
          <p:cNvPicPr>
            <a:picLocks noChangeAspect="1"/>
          </p:cNvPicPr>
          <p:nvPr/>
        </p:nvPicPr>
        <p:blipFill>
          <a:blip r:embed="rId3"/>
          <a:stretch>
            <a:fillRect/>
          </a:stretch>
        </p:blipFill>
        <p:spPr>
          <a:xfrm>
            <a:off x="6551930" y="1590675"/>
            <a:ext cx="1672590" cy="3367405"/>
          </a:xfrm>
          <a:prstGeom prst="rect">
            <a:avLst/>
          </a:prstGeom>
          <a:noFill/>
          <a:ln w="9525">
            <a:noFill/>
          </a:ln>
        </p:spPr>
      </p:pic>
      <p:graphicFrame>
        <p:nvGraphicFramePr>
          <p:cNvPr id="7" name="Object 171"/>
          <p:cNvGraphicFramePr>
            <a:graphicFrameLocks noChangeAspect="1"/>
          </p:cNvGraphicFramePr>
          <p:nvPr/>
        </p:nvGraphicFramePr>
        <p:xfrm>
          <a:off x="3996055" y="3010535"/>
          <a:ext cx="338455" cy="274320"/>
        </p:xfrm>
        <a:graphic>
          <a:graphicData uri="http://schemas.openxmlformats.org/presentationml/2006/ole">
            <mc:AlternateContent xmlns:mc="http://schemas.openxmlformats.org/markup-compatibility/2006">
              <mc:Choice xmlns:v="urn:schemas-microsoft-com:vml" Requires="v">
                <p:oleObj spid="_x0000_s3076" name="" r:id="rId4" imgW="266700" imgH="215900" progId="Equation.KSEE3">
                  <p:embed/>
                </p:oleObj>
              </mc:Choice>
              <mc:Fallback>
                <p:oleObj name="" r:id="rId4" imgW="266700" imgH="215900" progId="Equation.KSEE3">
                  <p:embed/>
                  <p:pic>
                    <p:nvPicPr>
                      <p:cNvPr id="0" name="图片 3075"/>
                      <p:cNvPicPr/>
                      <p:nvPr/>
                    </p:nvPicPr>
                    <p:blipFill>
                      <a:blip r:embed="rId5"/>
                      <a:stretch>
                        <a:fillRect/>
                      </a:stretch>
                    </p:blipFill>
                    <p:spPr>
                      <a:xfrm>
                        <a:off x="3996055" y="3010535"/>
                        <a:ext cx="338455" cy="274320"/>
                      </a:xfrm>
                      <a:prstGeom prst="rect">
                        <a:avLst/>
                      </a:prstGeom>
                      <a:noFill/>
                      <a:ln w="38100">
                        <a:noFill/>
                        <a:miter/>
                      </a:ln>
                    </p:spPr>
                  </p:pic>
                </p:oleObj>
              </mc:Fallback>
            </mc:AlternateContent>
          </a:graphicData>
        </a:graphic>
      </p:graphicFrame>
      <p:graphicFrame>
        <p:nvGraphicFramePr>
          <p:cNvPr id="8" name="对象 -2147481506"/>
          <p:cNvGraphicFramePr>
            <a:graphicFrameLocks noChangeAspect="1"/>
          </p:cNvGraphicFramePr>
          <p:nvPr/>
        </p:nvGraphicFramePr>
        <p:xfrm>
          <a:off x="828040" y="4220845"/>
          <a:ext cx="459105" cy="364490"/>
        </p:xfrm>
        <a:graphic>
          <a:graphicData uri="http://schemas.openxmlformats.org/presentationml/2006/ole">
            <mc:AlternateContent xmlns:mc="http://schemas.openxmlformats.org/markup-compatibility/2006">
              <mc:Choice xmlns:v="urn:schemas-microsoft-com:vml" Requires="v">
                <p:oleObj spid="_x0000_s9" name="" r:id="rId6" imgW="304800" imgH="241300" progId="Equation.KSEE3">
                  <p:embed/>
                </p:oleObj>
              </mc:Choice>
              <mc:Fallback>
                <p:oleObj name="" r:id="rId6" imgW="304800" imgH="241300" progId="Equation.KSEE3">
                  <p:embed/>
                  <p:pic>
                    <p:nvPicPr>
                      <p:cNvPr id="0" name="图片 8"/>
                      <p:cNvPicPr/>
                      <p:nvPr/>
                    </p:nvPicPr>
                    <p:blipFill>
                      <a:blip r:embed="rId7"/>
                      <a:stretch>
                        <a:fillRect/>
                      </a:stretch>
                    </p:blipFill>
                    <p:spPr>
                      <a:xfrm>
                        <a:off x="828040" y="4220845"/>
                        <a:ext cx="459105" cy="364490"/>
                      </a:xfrm>
                      <a:prstGeom prst="rect">
                        <a:avLst/>
                      </a:prstGeom>
                      <a:noFill/>
                      <a:ln w="38100">
                        <a:noFill/>
                        <a:miter/>
                      </a:ln>
                    </p:spPr>
                  </p:pic>
                </p:oleObj>
              </mc:Fallback>
            </mc:AlternateContent>
          </a:graphicData>
        </a:graphic>
      </p:graphicFrame>
      <p:graphicFrame>
        <p:nvGraphicFramePr>
          <p:cNvPr id="10" name="Object 173"/>
          <p:cNvGraphicFramePr>
            <a:graphicFrameLocks noChangeAspect="1"/>
          </p:cNvGraphicFramePr>
          <p:nvPr/>
        </p:nvGraphicFramePr>
        <p:xfrm>
          <a:off x="1548130" y="4608830"/>
          <a:ext cx="422275" cy="349250"/>
        </p:xfrm>
        <a:graphic>
          <a:graphicData uri="http://schemas.openxmlformats.org/presentationml/2006/ole">
            <mc:AlternateContent xmlns:mc="http://schemas.openxmlformats.org/markup-compatibility/2006">
              <mc:Choice xmlns:v="urn:schemas-microsoft-com:vml" Requires="v">
                <p:oleObj spid="_x0000_s11" name="" r:id="rId8" imgW="292100" imgH="241300" progId="Equation.KSEE3">
                  <p:embed/>
                </p:oleObj>
              </mc:Choice>
              <mc:Fallback>
                <p:oleObj name="" r:id="rId8" imgW="292100" imgH="241300" progId="Equation.KSEE3">
                  <p:embed/>
                  <p:pic>
                    <p:nvPicPr>
                      <p:cNvPr id="0" name="图片 9"/>
                      <p:cNvPicPr/>
                      <p:nvPr/>
                    </p:nvPicPr>
                    <p:blipFill>
                      <a:blip r:embed="rId9"/>
                      <a:stretch>
                        <a:fillRect/>
                      </a:stretch>
                    </p:blipFill>
                    <p:spPr>
                      <a:xfrm>
                        <a:off x="1548130" y="4608830"/>
                        <a:ext cx="422275" cy="349250"/>
                      </a:xfrm>
                      <a:prstGeom prst="rect">
                        <a:avLst/>
                      </a:prstGeom>
                      <a:noFill/>
                      <a:ln w="38100">
                        <a:noFill/>
                        <a:miter/>
                      </a:ln>
                    </p:spPr>
                  </p:pic>
                </p:oleObj>
              </mc:Fallback>
            </mc:AlternateContent>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30378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TTL三态门电路</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51460" y="1628775"/>
            <a:ext cx="5550535" cy="445452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在TTL电路中，不仅有三态输出的与非门反相器、缓冲器等，而且在许多中规模</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乃至</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大规模集成电路中也采用了三态输出电路。</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此外，还可利用</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三态输出缓冲器实现双向输出的总线结构</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，如图2-19所示。图中，三态门G1、G2的输出控制端为高电平有效。</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当</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=0时，G1工作，G2不工作，数据</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D</a:t>
            </a:r>
            <a:r>
              <a:rPr 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被送往数据总线；当</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=1时，G2工作，G1不工作，从数据总线上读取数据并送给</a:t>
            </a:r>
            <a:r>
              <a:rPr 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612775"/>
            <a:ext cx="5080000" cy="635000"/>
          </a:xfrm>
          <a:prstGeom prst="rect">
            <a:avLst/>
          </a:prstGeom>
        </p:spPr>
        <p:txBody>
          <a:bodyPr/>
          <a:p>
            <a:endParaRPr sz="1600"/>
          </a:p>
        </p:txBody>
      </p:sp>
      <p:sp>
        <p:nvSpPr>
          <p:cNvPr id="5" name="文本框 4"/>
          <p:cNvSpPr txBox="1"/>
          <p:nvPr/>
        </p:nvSpPr>
        <p:spPr>
          <a:xfrm>
            <a:off x="5652770" y="4869180"/>
            <a:ext cx="3182620" cy="583565"/>
          </a:xfrm>
          <a:prstGeom prst="rect">
            <a:avLst/>
          </a:prstGeom>
        </p:spPr>
        <p:txBody>
          <a:bodyPr wrap="square">
            <a:spAutoFit/>
          </a:bodyPr>
          <a:p>
            <a:pPr indent="266700" algn="ctr" defTabSz="266700"/>
            <a:r>
              <a:rPr sz="1600">
                <a:latin typeface="Calibri" panose="020F0502020204030204"/>
              </a:rPr>
              <a:t>图 2-1</a:t>
            </a:r>
            <a:r>
              <a:rPr lang="en-US" sz="1600">
                <a:latin typeface="Calibri" panose="020F0502020204030204"/>
              </a:rPr>
              <a:t>9 </a:t>
            </a:r>
            <a:r>
              <a:rPr sz="1600">
                <a:latin typeface="Calibri" panose="020F0502020204030204"/>
              </a:rPr>
              <a:t>用三态门实现数据的</a:t>
            </a:r>
            <a:endParaRPr sz="1600">
              <a:latin typeface="Calibri" panose="020F0502020204030204"/>
            </a:endParaRPr>
          </a:p>
          <a:p>
            <a:pPr indent="266700" algn="ctr" defTabSz="266700"/>
            <a:r>
              <a:rPr sz="1600">
                <a:latin typeface="Calibri" panose="020F0502020204030204"/>
              </a:rPr>
              <a:t>双向传输</a:t>
            </a:r>
            <a:endParaRPr sz="1600">
              <a:latin typeface="Calibri" panose="020F0502020204030204"/>
            </a:endParaRPr>
          </a:p>
        </p:txBody>
      </p:sp>
      <p:graphicFrame>
        <p:nvGraphicFramePr>
          <p:cNvPr id="7" name="Object 171"/>
          <p:cNvGraphicFramePr>
            <a:graphicFrameLocks noChangeAspect="1"/>
          </p:cNvGraphicFramePr>
          <p:nvPr/>
        </p:nvGraphicFramePr>
        <p:xfrm>
          <a:off x="1043940" y="4220845"/>
          <a:ext cx="394335" cy="319405"/>
        </p:xfrm>
        <a:graphic>
          <a:graphicData uri="http://schemas.openxmlformats.org/presentationml/2006/ole">
            <mc:AlternateContent xmlns:mc="http://schemas.openxmlformats.org/markup-compatibility/2006">
              <mc:Choice xmlns:v="urn:schemas-microsoft-com:vml" Requires="v">
                <p:oleObj spid="_x0000_s3076" name="" r:id="rId3" imgW="266700" imgH="215900" progId="Equation.KSEE3">
                  <p:embed/>
                </p:oleObj>
              </mc:Choice>
              <mc:Fallback>
                <p:oleObj name="" r:id="rId3" imgW="266700" imgH="215900" progId="Equation.KSEE3">
                  <p:embed/>
                  <p:pic>
                    <p:nvPicPr>
                      <p:cNvPr id="0" name="图片 3075"/>
                      <p:cNvPicPr/>
                      <p:nvPr/>
                    </p:nvPicPr>
                    <p:blipFill>
                      <a:blip r:embed="rId4"/>
                      <a:stretch>
                        <a:fillRect/>
                      </a:stretch>
                    </p:blipFill>
                    <p:spPr>
                      <a:xfrm>
                        <a:off x="1043940" y="4220845"/>
                        <a:ext cx="394335" cy="319405"/>
                      </a:xfrm>
                      <a:prstGeom prst="rect">
                        <a:avLst/>
                      </a:prstGeom>
                      <a:noFill/>
                      <a:ln w="38100">
                        <a:noFill/>
                        <a:miter/>
                      </a:ln>
                    </p:spPr>
                  </p:pic>
                </p:oleObj>
              </mc:Fallback>
            </mc:AlternateContent>
          </a:graphicData>
        </a:graphic>
      </p:graphicFrame>
      <p:pic>
        <p:nvPicPr>
          <p:cNvPr id="2" name="图片 -2147482455" descr="2t27"/>
          <p:cNvPicPr>
            <a:picLocks noChangeAspect="1"/>
          </p:cNvPicPr>
          <p:nvPr/>
        </p:nvPicPr>
        <p:blipFill>
          <a:blip r:embed="rId5"/>
          <a:stretch>
            <a:fillRect/>
          </a:stretch>
        </p:blipFill>
        <p:spPr>
          <a:xfrm>
            <a:off x="6156325" y="1844675"/>
            <a:ext cx="2040255" cy="2759710"/>
          </a:xfrm>
          <a:prstGeom prst="rect">
            <a:avLst/>
          </a:prstGeom>
          <a:noFill/>
          <a:ln w="9525">
            <a:noFill/>
          </a:ln>
        </p:spPr>
      </p:pic>
      <p:graphicFrame>
        <p:nvGraphicFramePr>
          <p:cNvPr id="6" name="Object 174"/>
          <p:cNvGraphicFramePr>
            <a:graphicFrameLocks noChangeAspect="1"/>
          </p:cNvGraphicFramePr>
          <p:nvPr/>
        </p:nvGraphicFramePr>
        <p:xfrm>
          <a:off x="2032000" y="4653280"/>
          <a:ext cx="373380" cy="302260"/>
        </p:xfrm>
        <a:graphic>
          <a:graphicData uri="http://schemas.openxmlformats.org/presentationml/2006/ole">
            <mc:AlternateContent xmlns:mc="http://schemas.openxmlformats.org/markup-compatibility/2006">
              <mc:Choice xmlns:v="urn:schemas-microsoft-com:vml" Requires="v">
                <p:oleObj spid="_x0000_s12" name="" r:id="rId6" imgW="266700" imgH="215900" progId="Equation.KSEE3">
                  <p:embed/>
                </p:oleObj>
              </mc:Choice>
              <mc:Fallback>
                <p:oleObj name="" r:id="rId6" imgW="266700" imgH="215900" progId="Equation.KSEE3">
                  <p:embed/>
                  <p:pic>
                    <p:nvPicPr>
                      <p:cNvPr id="0" name="图片 11"/>
                      <p:cNvPicPr/>
                      <p:nvPr/>
                    </p:nvPicPr>
                    <p:blipFill>
                      <a:blip r:embed="rId7"/>
                      <a:stretch>
                        <a:fillRect/>
                      </a:stretch>
                    </p:blipFill>
                    <p:spPr>
                      <a:xfrm>
                        <a:off x="2032000" y="4653280"/>
                        <a:ext cx="373380" cy="302260"/>
                      </a:xfrm>
                      <a:prstGeom prst="rect">
                        <a:avLst/>
                      </a:prstGeom>
                      <a:noFill/>
                      <a:ln w="38100">
                        <a:noFill/>
                        <a:miter/>
                      </a:ln>
                    </p:spPr>
                  </p:pic>
                </p:oleObj>
              </mc:Fallback>
            </mc:AlternateContent>
          </a:graphicData>
        </a:graphic>
      </p:graphicFrame>
      <p:graphicFrame>
        <p:nvGraphicFramePr>
          <p:cNvPr id="8" name="Object 177"/>
          <p:cNvGraphicFramePr>
            <a:graphicFrameLocks noChangeAspect="1"/>
          </p:cNvGraphicFramePr>
          <p:nvPr/>
        </p:nvGraphicFramePr>
        <p:xfrm>
          <a:off x="3131820" y="5013325"/>
          <a:ext cx="311150" cy="347980"/>
        </p:xfrm>
        <a:graphic>
          <a:graphicData uri="http://schemas.openxmlformats.org/presentationml/2006/ole">
            <mc:AlternateContent xmlns:mc="http://schemas.openxmlformats.org/markup-compatibility/2006">
              <mc:Choice xmlns:v="urn:schemas-microsoft-com:vml" Requires="v">
                <p:oleObj spid="_x0000_s13" name="" r:id="rId8" imgW="215900" imgH="241300" progId="Equation.KSEE3">
                  <p:embed/>
                </p:oleObj>
              </mc:Choice>
              <mc:Fallback>
                <p:oleObj name="" r:id="rId8" imgW="215900" imgH="241300" progId="Equation.KSEE3">
                  <p:embed/>
                  <p:pic>
                    <p:nvPicPr>
                      <p:cNvPr id="0" name="图片 12"/>
                      <p:cNvPicPr/>
                      <p:nvPr/>
                    </p:nvPicPr>
                    <p:blipFill>
                      <a:blip r:embed="rId9"/>
                      <a:stretch>
                        <a:fillRect/>
                      </a:stretch>
                    </p:blipFill>
                    <p:spPr>
                      <a:xfrm>
                        <a:off x="3131820" y="5013325"/>
                        <a:ext cx="311150" cy="347980"/>
                      </a:xfrm>
                      <a:prstGeom prst="rect">
                        <a:avLst/>
                      </a:prstGeom>
                      <a:noFill/>
                      <a:ln w="38100">
                        <a:noFill/>
                        <a:miter/>
                      </a:ln>
                    </p:spPr>
                  </p:pic>
                </p:oleObj>
              </mc:Fallback>
            </mc:AlternateContent>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30378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TTL三态门电路</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07950" y="1566545"/>
            <a:ext cx="8268970" cy="133096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609600" algn="ctr">
              <a:lnSpc>
                <a:spcPct val="150000"/>
              </a:lnSpc>
              <a:buClr>
                <a:srgbClr val="FF00FF"/>
              </a:buClr>
              <a:buFont typeface="Wingdings" panose="05000000000000000000" charset="0"/>
              <a:extLst>
                <a:ext uri="{35155182-B16C-46BC-9424-99874614C6A1}">
                  <wpsdc:indentchars xmlns:wpsdc="http://www.wps.cn/officeDocument/2017/drawingmlCustomData" val="200" checksum="4158780845"/>
                </a:ext>
              </a:extLst>
            </a:pPr>
            <a:r>
              <a:rPr lang="zh-CN" altLang="en-US" sz="24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课</a:t>
            </a:r>
            <a:r>
              <a:rPr lang="en-US" altLang="zh-CN" sz="24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zh-CN" altLang="en-US" sz="24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堂</a:t>
            </a:r>
            <a:r>
              <a:rPr lang="en-US" altLang="zh-CN" sz="24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zh-CN" altLang="en-US" sz="24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练</a:t>
            </a:r>
            <a:r>
              <a:rPr lang="en-US" altLang="zh-CN" sz="24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zh-CN" altLang="en-US" sz="24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习</a:t>
            </a:r>
            <a:endParaRPr lang="zh-CN" altLang="en-US" sz="24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例</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2-2</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：如图2-20所示电路，分析输出F</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3</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、F</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4</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的逻辑表达式。</a:t>
            </a:r>
            <a:endPar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pic>
        <p:nvPicPr>
          <p:cNvPr id="10" name="图片 9"/>
          <p:cNvPicPr/>
          <p:nvPr/>
        </p:nvPicPr>
        <p:blipFill>
          <a:blip r:embed="rId3"/>
        </p:blipFill>
        <p:spPr>
          <a:xfrm>
            <a:off x="789940" y="3296920"/>
            <a:ext cx="6952615" cy="282575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303780" cy="344170"/>
          </a:xfrm>
          <a:prstGeom prst="rect">
            <a:avLst/>
          </a:prstGeom>
          <a:noFill/>
        </p:spPr>
        <p:txBody>
          <a:bodyPr wrap="none" lIns="68577" tIns="34288" rIns="68577" bIns="34288" rtlCol="0">
            <a:spAutoFit/>
          </a:bodyPr>
          <a:lstStyle/>
          <a:p>
            <a:r>
              <a:rPr lang="zh-CN" spc="600" dirty="0">
                <a:solidFill>
                  <a:schemeClr val="tx2"/>
                </a:solidFill>
                <a:latin typeface="微软雅黑" panose="020B0503020204020204" charset="-122"/>
                <a:ea typeface="微软雅黑" panose="020B0503020204020204" charset="-122"/>
                <a:sym typeface="+mn-ea"/>
              </a:rPr>
              <a:t>TTL三态门电路</a:t>
            </a:r>
            <a:endParaRPr lang="zh-CN" spc="600" dirty="0">
              <a:solidFill>
                <a:schemeClr val="tx2"/>
              </a:solidFill>
              <a:latin typeface="微软雅黑" panose="020B0503020204020204" charset="-122"/>
              <a:ea typeface="微软雅黑" panose="020B0503020204020204" charset="-122"/>
              <a:sym typeface="+mn-ea"/>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2.3</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TTL门电路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705" y="1593215"/>
            <a:ext cx="8268970" cy="61214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例</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2-2</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：如图2-20所示电路，分析输出F</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3</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、F</a:t>
            </a:r>
            <a:r>
              <a:rPr lang="zh-CN" altLang="en-US"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4</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的逻辑表达式。</a:t>
            </a:r>
            <a:endPar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612775"/>
            <a:ext cx="5080000" cy="635000"/>
          </a:xfrm>
          <a:prstGeom prst="rect">
            <a:avLst/>
          </a:prstGeom>
        </p:spPr>
        <p:txBody>
          <a:bodyPr/>
          <a:p>
            <a:endParaRPr sz="1600"/>
          </a:p>
        </p:txBody>
      </p:sp>
      <p:pic>
        <p:nvPicPr>
          <p:cNvPr id="10" name="图片 9"/>
          <p:cNvPicPr/>
          <p:nvPr/>
        </p:nvPicPr>
        <p:blipFill>
          <a:blip r:embed="rId3"/>
        </p:blipFill>
        <p:spPr>
          <a:xfrm>
            <a:off x="1403985" y="2313940"/>
            <a:ext cx="5638165" cy="1953260"/>
          </a:xfrm>
          <a:prstGeom prst="rect">
            <a:avLst/>
          </a:prstGeom>
        </p:spPr>
      </p:pic>
      <p:sp>
        <p:nvSpPr>
          <p:cNvPr id="2" name="文本框 1"/>
          <p:cNvSpPr txBox="1"/>
          <p:nvPr/>
        </p:nvSpPr>
        <p:spPr>
          <a:xfrm>
            <a:off x="2032000" y="1450975"/>
            <a:ext cx="5080000" cy="635000"/>
          </a:xfrm>
          <a:prstGeom prst="rect">
            <a:avLst/>
          </a:prstGeom>
        </p:spPr>
        <p:txBody>
          <a:bodyPr/>
          <a:p>
            <a:endParaRPr sz="1600"/>
          </a:p>
        </p:txBody>
      </p:sp>
      <p:pic>
        <p:nvPicPr>
          <p:cNvPr id="5" name="图片 4"/>
          <p:cNvPicPr/>
          <p:nvPr/>
        </p:nvPicPr>
        <p:blipFill>
          <a:blip r:embed="rId4"/>
        </p:blipFill>
        <p:spPr>
          <a:xfrm>
            <a:off x="323850" y="4367530"/>
            <a:ext cx="8494395" cy="2178050"/>
          </a:xfrm>
          <a:prstGeom prst="rect">
            <a:avLst/>
          </a:prstGeom>
        </p:spPr>
      </p:pic>
      <p:sp>
        <p:nvSpPr>
          <p:cNvPr id="6" name="文本框 5"/>
          <p:cNvSpPr txBox="1"/>
          <p:nvPr/>
        </p:nvSpPr>
        <p:spPr>
          <a:xfrm>
            <a:off x="2032000" y="4772025"/>
            <a:ext cx="5080000" cy="635000"/>
          </a:xfrm>
          <a:prstGeom prst="rect">
            <a:avLst/>
          </a:prstGeom>
        </p:spPr>
        <p:txBody>
          <a:bodyPr/>
          <a:p>
            <a:endParaRPr sz="16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概念引入</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CMOS门电路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51460" y="1700530"/>
            <a:ext cx="8430260" cy="443547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CMOS(Complementary Metal-Oxide Semiconductor，互补型金属氧化物半导体晶体管)</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电路是由绝缘场效应晶体管组成，由于只有一种载流子，因而是一种</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单极型晶体管集成电路</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。它的主要优点是</a:t>
            </a:r>
            <a:r>
              <a:rPr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输入阻抗高、功耗低、抗干扰能力强且适合大规模集成</a:t>
            </a:r>
            <a:r>
              <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，因而CMOS集成电路产品已成为集成电路的主流之一。</a:t>
            </a:r>
            <a:endParaRPr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其品种包括4000系列的CMOS电路以及74系列的高速CMOS电路。其中74系列的高速CMOS电路又分为：HC为高速CMOS，HCT为能够与TTL兼容的CMOS，AHC为改进的高速CMOS，AHCT为改进的能够与TTL兼容的高速CMOS，LVC为低压CMOS，ALVC为改进的低压COMS，HCU为无输出缓冲器的高速CMOS。74系列高速CMOS电路的逻辑功能和引脚排列与相应的74LS系列的品种相同，工作速度也相当高，功耗大为降低。</a:t>
            </a:r>
            <a:endParaRPr sz="1800" strike="noStrike" noProof="1" dirty="0">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概念引入</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CMOS门电路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51460" y="1700530"/>
            <a:ext cx="8430260" cy="482663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CC0000"/>
              </a:buClr>
              <a:buFont typeface="Wingdings" panose="05000000000000000000" charset="0"/>
              <a:buChar char="Ø"/>
            </a:pPr>
            <a:r>
              <a:rPr lang="en-US" alt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（1）功耗低</a:t>
            </a:r>
            <a:endPar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CC0000"/>
              </a:buClr>
              <a:buFont typeface="Wingdings" panose="05000000000000000000" charset="0"/>
            </a:pP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MOS集成电路采用场效应管，且都是互补结构，工作时两个串联的场效应管总是处于一个管导通另一个管截止的状态，电路静态功耗理论上为零。单个门电路的功耗典型值仅为20mW，动态功耗（在1MHz工作频率时）也仅为几mW。</a:t>
            </a:r>
            <a:endPar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marL="342900" indent="-342900" algn="l">
              <a:lnSpc>
                <a:spcPct val="150000"/>
              </a:lnSpc>
              <a:buClr>
                <a:srgbClr val="CC0000"/>
              </a:buClr>
              <a:buFont typeface="Wingdings" panose="05000000000000000000" charset="0"/>
              <a:buChar char="Ø"/>
            </a:pP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（2）工作电压范围宽</a:t>
            </a:r>
            <a:endPar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CC0000"/>
              </a:buClr>
              <a:buFont typeface="Wingdings" panose="05000000000000000000" charset="0"/>
            </a:pP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国产CC4000系列的集成电路，可在3~18V电压下正常工作。</a:t>
            </a:r>
            <a:endPar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marL="342900" indent="-342900" algn="l">
              <a:lnSpc>
                <a:spcPct val="150000"/>
              </a:lnSpc>
              <a:buClr>
                <a:srgbClr val="CC0000"/>
              </a:buClr>
              <a:buFont typeface="Wingdings" panose="05000000000000000000" charset="0"/>
              <a:buChar char="Ø"/>
            </a:pP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（3）逻辑摆幅大</a:t>
            </a:r>
            <a:endPar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CC0000"/>
              </a:buClr>
              <a:buFont typeface="Wingdings" panose="05000000000000000000" charset="0"/>
            </a:pPr>
            <a:r>
              <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当VDD=15V、VSS=0V时，输出逻辑摆幅近似15V。因此，CMOS集成电路的电压利用系数在各类集成电路中指标是较高的。</a:t>
            </a:r>
            <a:endPar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508000" algn="l">
              <a:lnSpc>
                <a:spcPct val="200000"/>
              </a:lnSpc>
              <a:buClr>
                <a:srgbClr val="FF00FF"/>
              </a:buClr>
              <a:buFont typeface="Wingdings" panose="05000000000000000000" charset="0"/>
              <a:extLst>
                <a:ext uri="{35155182-B16C-46BC-9424-99874614C6A1}">
                  <wpsdc:indentchars xmlns:wpsdc="http://www.wps.cn/officeDocument/2017/drawingmlCustomData" val="200" checksum="282533468"/>
                </a:ext>
              </a:extLst>
            </a:pPr>
            <a:endParaRPr lang="zh-CN"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2" name="文本框 1"/>
          <p:cNvSpPr txBox="1"/>
          <p:nvPr/>
        </p:nvSpPr>
        <p:spPr>
          <a:xfrm>
            <a:off x="2268220" y="1043940"/>
            <a:ext cx="4572000" cy="553085"/>
          </a:xfrm>
          <a:prstGeom prst="rect">
            <a:avLst/>
          </a:prstGeom>
          <a:noFill/>
        </p:spPr>
        <p:txBody>
          <a:bodyPr wrap="square" rtlCol="0">
            <a:spAutoFit/>
          </a:bodyPr>
          <a:p>
            <a:pPr algn="ctr">
              <a:lnSpc>
                <a:spcPct val="150000"/>
              </a:lnSpc>
              <a:buClr>
                <a:srgbClr val="CC0000"/>
              </a:buClr>
              <a:buFont typeface="Wingdings" panose="05000000000000000000" charset="0"/>
            </a:pPr>
            <a:r>
              <a:rPr sz="20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楷体_GB2312" pitchFamily="49" charset="-122"/>
              </a:rPr>
              <a:t>CMOS集成电路的性能及特点</a:t>
            </a:r>
            <a:endParaRPr sz="20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概念引入</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CMOS门电路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51460" y="1628775"/>
            <a:ext cx="8430260" cy="479361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（4）抗干扰能力强</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CMOS集成电路的电压噪声容限的典型值为电源电压的45%，对于V</a:t>
            </a:r>
            <a:r>
              <a:rPr lang="zh-CN"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DD</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=15V的供电电压（当V</a:t>
            </a:r>
            <a:r>
              <a:rPr lang="zh-CN" sz="18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SS</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=0V时），电路将有7V左右的噪声容限。</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（5）输入阻抗高</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CMOS集成电路的输入端一般都是由保护二极管和串联电阻构成的保护网络，通常情况下，等效输入阻抗高达10</a:t>
            </a:r>
            <a:r>
              <a:rPr lang="en-US" altLang="zh-CN" sz="1800" strike="noStrike" baseline="30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3</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~10</a:t>
            </a:r>
            <a:r>
              <a:rPr lang="en-US" altLang="zh-CN" sz="1800" strike="noStrike" baseline="30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11</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Ω，因此</a:t>
            </a:r>
            <a:r>
              <a:rPr lang="zh-CN"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几乎不消耗驱动电路的功率</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（6）温度稳定性能好</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由于CMOS集成电路的功耗很低，内部发热量少，而且CMOS电路线路结构和电气参数都具有对称性，在温度环境发生变化时，某些参数能起到自动补偿作用，因而</a:t>
            </a:r>
            <a:r>
              <a:rPr lang="zh-CN" sz="18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CMOS集成电路的温度特性非常好</a:t>
            </a: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。一般陶瓷金属封装的电路，工作温度为-55 ~ +125℃；塑料封装的电路工作温度范围为-45 ~ +85℃</a:t>
            </a:r>
            <a:r>
              <a:rPr lang="en-US" alt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zh-CN" altLang="en-US"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lang="zh-CN" altLang="en-US" sz="1800" strike="noStrike" baseline="30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概念引入</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CMOS门电路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51460" y="1557020"/>
            <a:ext cx="8430260" cy="508254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（7）扇出能力强</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当CMOS集成电路用来驱动同类型，如不考虑速度，一般可以驱动50个以上的输入端。</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（8）抗辐射能力强</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各种射线、辐射对其导电性能的影响都有限，因而特别适用于制作航天及核实验设备。</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（9）可控性好</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CMOS集成电路输出波形的上升和下降时间可以控制，其输出的上升和下降时间的典型值为电路传输延迟时间的125%~140%。</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（10）接口方便</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indent="457200" algn="l">
              <a:lnSpc>
                <a:spcPct val="150000"/>
              </a:lnSpc>
              <a:buClr>
                <a:srgbClr val="FF00FF"/>
              </a:buClr>
              <a:buFont typeface="Wingdings" panose="05000000000000000000" charset="0"/>
              <a:extLst>
                <a:ext uri="{35155182-B16C-46BC-9424-99874614C6A1}">
                  <wpsdc:indentchars xmlns:wpsdc="http://www.wps.cn/officeDocument/2017/drawingmlCustomData" val="200" checksum="59296752"/>
                </a:ext>
              </a:extLst>
            </a:pPr>
            <a:r>
              <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因为CMOS集成电路的输入阻抗高和输出摆幅大，所以易于被其他电路所驱动，也容易驱动其他类型的电路或器件。</a:t>
            </a:r>
            <a:endParaRPr lang="zh-CN" sz="18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rot="5400000">
            <a:off x="-2055812" y="2909888"/>
            <a:ext cx="5113338" cy="1008063"/>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8" tIns="34289" rIns="68578" bIns="34289" rtlCol="0" anchor="ctr"/>
          <a:lstStyle/>
          <a:p>
            <a:pPr algn="ctr" fontAlgn="base"/>
            <a:endParaRPr lang="zh-CN" altLang="en-US" sz="1425" strike="noStrike" noProof="1"/>
          </a:p>
        </p:txBody>
      </p:sp>
      <p:grpSp>
        <p:nvGrpSpPr>
          <p:cNvPr id="24578" name="组 14"/>
          <p:cNvGrpSpPr/>
          <p:nvPr/>
        </p:nvGrpSpPr>
        <p:grpSpPr>
          <a:xfrm>
            <a:off x="-17462" y="5848350"/>
            <a:ext cx="954087" cy="152400"/>
            <a:chOff x="-22302" y="6654791"/>
            <a:chExt cx="1271471" cy="203210"/>
          </a:xfrm>
        </p:grpSpPr>
        <p:sp>
          <p:nvSpPr>
            <p:cNvPr id="9" name="圆角矩形 8"/>
            <p:cNvSpPr/>
            <p:nvPr/>
          </p:nvSpPr>
          <p:spPr>
            <a:xfrm flipV="1">
              <a:off x="240276" y="6654791"/>
              <a:ext cx="224807" cy="203210"/>
            </a:xfrm>
            <a:prstGeom prst="roundRect">
              <a:avLst>
                <a:gd name="adj" fmla="val 5039"/>
              </a:avLst>
            </a:prstGeom>
            <a:solidFill>
              <a:srgbClr val="4472C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0" name="圆角矩形 9"/>
            <p:cNvSpPr/>
            <p:nvPr/>
          </p:nvSpPr>
          <p:spPr>
            <a:xfrm flipV="1">
              <a:off x="-22302"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1" name="圆角矩形 10"/>
            <p:cNvSpPr/>
            <p:nvPr/>
          </p:nvSpPr>
          <p:spPr>
            <a:xfrm flipV="1">
              <a:off x="755838" y="6654791"/>
              <a:ext cx="224807" cy="203210"/>
            </a:xfrm>
            <a:prstGeom prst="roundRect">
              <a:avLst>
                <a:gd name="adj" fmla="val 5039"/>
              </a:avLst>
            </a:prstGeom>
            <a:solidFill>
              <a:srgbClr val="4472C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2" name="圆角矩形 11"/>
            <p:cNvSpPr/>
            <p:nvPr/>
          </p:nvSpPr>
          <p:spPr>
            <a:xfrm flipV="1">
              <a:off x="493260"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8" name="圆角矩形 7"/>
            <p:cNvSpPr/>
            <p:nvPr/>
          </p:nvSpPr>
          <p:spPr>
            <a:xfrm flipV="1">
              <a:off x="1024362"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grpSp>
      <p:sp>
        <p:nvSpPr>
          <p:cNvPr id="20" name="文本框 19"/>
          <p:cNvSpPr txBox="1"/>
          <p:nvPr/>
        </p:nvSpPr>
        <p:spPr>
          <a:xfrm>
            <a:off x="87313" y="1041400"/>
            <a:ext cx="771525" cy="3389313"/>
          </a:xfrm>
          <a:prstGeom prst="rect">
            <a:avLst/>
          </a:prstGeom>
          <a:noFill/>
        </p:spPr>
        <p:txBody>
          <a:bodyPr vert="eaVert" wrap="square" lIns="68577" tIns="34288" rIns="68577" bIns="34288" rtlCol="0">
            <a:spAutoFit/>
          </a:bodyPr>
          <a:lstStyle/>
          <a:p>
            <a:r>
              <a:rPr lang="en-US" altLang="zh-CN" sz="4125" noProof="1" dirty="0">
                <a:solidFill>
                  <a:schemeClr val="bg1"/>
                </a:solidFill>
                <a:latin typeface="Eras Light ITC" pitchFamily="34" charset="0"/>
                <a:ea typeface="宋体" panose="02010600030101010101" pitchFamily="2" charset="-122"/>
                <a:cs typeface="+mn-cs"/>
              </a:rPr>
              <a:t>CONTENTS</a:t>
            </a:r>
            <a:endParaRPr lang="zh-CN" altLang="en-US" sz="4125" noProof="1" dirty="0">
              <a:solidFill>
                <a:schemeClr val="bg1"/>
              </a:solidFill>
              <a:latin typeface="Eras Light ITC" pitchFamily="34" charset="0"/>
            </a:endParaRPr>
          </a:p>
        </p:txBody>
      </p:sp>
      <p:pic>
        <p:nvPicPr>
          <p:cNvPr id="24585" name="图片 1" descr="48B3906C552A02AB9A112945B198EED6"/>
          <p:cNvPicPr>
            <a:picLocks noChangeAspect="1"/>
          </p:cNvPicPr>
          <p:nvPr>
            <p:custDataLst>
              <p:tags r:id="rId1"/>
            </p:custDataLst>
          </p:nvPr>
        </p:nvPicPr>
        <p:blipFill>
          <a:blip r:embed="rId2"/>
          <a:stretch>
            <a:fillRect/>
          </a:stretch>
        </p:blipFill>
        <p:spPr>
          <a:xfrm>
            <a:off x="6299200" y="187325"/>
            <a:ext cx="2674938" cy="774700"/>
          </a:xfrm>
          <a:prstGeom prst="rect">
            <a:avLst/>
          </a:prstGeom>
          <a:noFill/>
          <a:ln w="9525">
            <a:noFill/>
          </a:ln>
        </p:spPr>
      </p:pic>
      <p:cxnSp>
        <p:nvCxnSpPr>
          <p:cNvPr id="72" name="直接连接符 71"/>
          <p:cNvCxnSpPr/>
          <p:nvPr>
            <p:custDataLst>
              <p:tags r:id="rId3"/>
            </p:custDataLst>
          </p:nvPr>
        </p:nvCxnSpPr>
        <p:spPr>
          <a:xfrm>
            <a:off x="1898650" y="2062163"/>
            <a:ext cx="6064250"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79" name="矩形 78"/>
          <p:cNvSpPr/>
          <p:nvPr>
            <p:custDataLst>
              <p:tags r:id="rId4"/>
            </p:custDataLst>
          </p:nvPr>
        </p:nvSpPr>
        <p:spPr>
          <a:xfrm>
            <a:off x="11922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r>
              <a:rPr lang="zh-CN" altLang="en-US" sz="1800" b="1" strike="noStrike" noProof="1">
                <a:solidFill>
                  <a:schemeClr val="tx1"/>
                </a:solidFill>
                <a:latin typeface="+mn-ea"/>
                <a:cs typeface="+mn-ea"/>
              </a:rPr>
              <a:t>集成电路</a:t>
            </a:r>
            <a:endParaRPr lang="zh-CN" altLang="en-US" sz="1800" b="1" strike="noStrike" noProof="1">
              <a:solidFill>
                <a:schemeClr val="tx1"/>
              </a:solidFill>
              <a:latin typeface="+mn-ea"/>
              <a:cs typeface="+mn-ea"/>
            </a:endParaRPr>
          </a:p>
          <a:p>
            <a:pPr algn="ctr" fontAlgn="base">
              <a:spcBef>
                <a:spcPct val="0"/>
              </a:spcBef>
              <a:spcAft>
                <a:spcPct val="0"/>
              </a:spcAft>
            </a:pPr>
            <a:r>
              <a:rPr lang="zh-CN" altLang="en-US" sz="1800" b="1" strike="noStrike" noProof="1">
                <a:solidFill>
                  <a:schemeClr val="tx1"/>
                </a:solidFill>
                <a:latin typeface="+mn-ea"/>
                <a:cs typeface="+mn-ea"/>
              </a:rPr>
              <a:t>常识</a:t>
            </a:r>
            <a:endParaRPr lang="zh-CN" altLang="en-US" sz="1800" b="1" strike="noStrike" noProof="1">
              <a:solidFill>
                <a:schemeClr val="tx1"/>
              </a:solidFill>
              <a:latin typeface="+mn-ea"/>
              <a:cs typeface="+mn-ea"/>
            </a:endParaRPr>
          </a:p>
        </p:txBody>
      </p:sp>
      <p:sp>
        <p:nvSpPr>
          <p:cNvPr id="81" name="任意多边形: 形状 36"/>
          <p:cNvSpPr/>
          <p:nvPr>
            <p:custDataLst>
              <p:tags r:id="rId5"/>
            </p:custDataLst>
          </p:nvPr>
        </p:nvSpPr>
        <p:spPr>
          <a:xfrm>
            <a:off x="1244600" y="1820863"/>
            <a:ext cx="271463"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82" name="任意多边形: 形状 38"/>
          <p:cNvSpPr/>
          <p:nvPr>
            <p:custDataLst>
              <p:tags r:id="rId6"/>
            </p:custDataLst>
          </p:nvPr>
        </p:nvSpPr>
        <p:spPr>
          <a:xfrm>
            <a:off x="1371600" y="1820863"/>
            <a:ext cx="733425" cy="10112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dirty="0">
                <a:solidFill>
                  <a:schemeClr val="lt1">
                    <a:lumMod val="100000"/>
                  </a:schemeClr>
                </a:solidFill>
                <a:latin typeface="+mn-ea"/>
                <a:cs typeface="+mn-ea"/>
                <a:sym typeface="+mn-ea"/>
              </a:rPr>
              <a:t>01</a:t>
            </a:r>
            <a:endParaRPr lang="en-US" altLang="zh-CN" sz="2005" b="1" strike="noStrike" noProof="1" dirty="0">
              <a:solidFill>
                <a:schemeClr val="lt1">
                  <a:lumMod val="100000"/>
                </a:schemeClr>
              </a:solidFill>
              <a:latin typeface="+mn-ea"/>
              <a:cs typeface="+mn-ea"/>
              <a:sym typeface="+mn-ea"/>
            </a:endParaRPr>
          </a:p>
        </p:txBody>
      </p:sp>
      <p:sp>
        <p:nvSpPr>
          <p:cNvPr id="85" name="任意多边形: 形状 36"/>
          <p:cNvSpPr/>
          <p:nvPr>
            <p:custDataLst>
              <p:tags r:id="rId7"/>
            </p:custDataLst>
          </p:nvPr>
        </p:nvSpPr>
        <p:spPr>
          <a:xfrm>
            <a:off x="256222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90" name="任意多边形: 形状 38"/>
          <p:cNvSpPr/>
          <p:nvPr>
            <p:custDataLst>
              <p:tags r:id="rId8"/>
            </p:custDataLst>
          </p:nvPr>
        </p:nvSpPr>
        <p:spPr>
          <a:xfrm>
            <a:off x="2689225" y="1820863"/>
            <a:ext cx="676275" cy="10112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02</a:t>
            </a:r>
            <a:endParaRPr lang="en-US" altLang="zh-CN" sz="2005" b="1" strike="noStrike" noProof="1">
              <a:solidFill>
                <a:schemeClr val="lt1">
                  <a:lumMod val="100000"/>
                </a:schemeClr>
              </a:solidFill>
              <a:latin typeface="+mn-ea"/>
              <a:cs typeface="+mn-ea"/>
              <a:sym typeface="+mn-ea"/>
            </a:endParaRPr>
          </a:p>
        </p:txBody>
      </p:sp>
      <p:sp>
        <p:nvSpPr>
          <p:cNvPr id="97" name="任意多边形: 形状 36"/>
          <p:cNvSpPr/>
          <p:nvPr>
            <p:custDataLst>
              <p:tags r:id="rId9"/>
            </p:custDataLst>
          </p:nvPr>
        </p:nvSpPr>
        <p:spPr>
          <a:xfrm>
            <a:off x="3879850"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98" name="任意多边形: 形状 38"/>
          <p:cNvSpPr/>
          <p:nvPr>
            <p:custDataLst>
              <p:tags r:id="rId10"/>
            </p:custDataLst>
          </p:nvPr>
        </p:nvSpPr>
        <p:spPr>
          <a:xfrm>
            <a:off x="4006850" y="1820863"/>
            <a:ext cx="735013" cy="105727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03</a:t>
            </a:r>
            <a:endParaRPr lang="en-US" altLang="zh-CN" sz="2005" b="1" strike="noStrike" noProof="1">
              <a:solidFill>
                <a:schemeClr val="lt1">
                  <a:lumMod val="100000"/>
                </a:schemeClr>
              </a:solidFill>
              <a:latin typeface="+mn-ea"/>
              <a:cs typeface="+mn-ea"/>
              <a:sym typeface="+mn-ea"/>
            </a:endParaRPr>
          </a:p>
        </p:txBody>
      </p:sp>
      <p:sp>
        <p:nvSpPr>
          <p:cNvPr id="105" name="任意多边形: 形状 36"/>
          <p:cNvSpPr/>
          <p:nvPr>
            <p:custDataLst>
              <p:tags r:id="rId11"/>
            </p:custDataLst>
          </p:nvPr>
        </p:nvSpPr>
        <p:spPr>
          <a:xfrm>
            <a:off x="519747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06" name="任意多边形: 形状 38"/>
          <p:cNvSpPr/>
          <p:nvPr>
            <p:custDataLst>
              <p:tags r:id="rId12"/>
            </p:custDataLst>
          </p:nvPr>
        </p:nvSpPr>
        <p:spPr>
          <a:xfrm>
            <a:off x="5324475" y="1820863"/>
            <a:ext cx="749300" cy="9604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04</a:t>
            </a:r>
            <a:endParaRPr lang="en-US" altLang="zh-CN" sz="2005" b="1" strike="noStrike" noProof="1">
              <a:solidFill>
                <a:schemeClr val="lt1">
                  <a:lumMod val="100000"/>
                </a:schemeClr>
              </a:solidFill>
              <a:latin typeface="+mn-ea"/>
              <a:cs typeface="+mn-ea"/>
              <a:sym typeface="+mn-ea"/>
            </a:endParaRPr>
          </a:p>
        </p:txBody>
      </p:sp>
      <p:sp>
        <p:nvSpPr>
          <p:cNvPr id="113" name="任意多边形: 形状 36"/>
          <p:cNvSpPr/>
          <p:nvPr>
            <p:custDataLst>
              <p:tags r:id="rId13"/>
            </p:custDataLst>
          </p:nvPr>
        </p:nvSpPr>
        <p:spPr>
          <a:xfrm>
            <a:off x="6515100"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5"/>
          </a:solidFill>
          <a:ln>
            <a:noFill/>
          </a:ln>
          <a:effectLst>
            <a:outerShdw blurRad="50800" dist="63500" dir="8100000" algn="tr" rotWithShape="0">
              <a:schemeClr val="accent5">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14" name="任意多边形: 形状 38"/>
          <p:cNvSpPr/>
          <p:nvPr>
            <p:custDataLst>
              <p:tags r:id="rId14"/>
            </p:custDataLst>
          </p:nvPr>
        </p:nvSpPr>
        <p:spPr>
          <a:xfrm>
            <a:off x="6642100" y="1820863"/>
            <a:ext cx="695325" cy="976313"/>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5">
                  <a:lumMod val="40000"/>
                  <a:lumOff val="60000"/>
                </a:schemeClr>
              </a:gs>
              <a:gs pos="90000">
                <a:schemeClr val="accent5"/>
              </a:gs>
            </a:gsLst>
            <a:lin ang="8100000" scaled="0"/>
            <a:tileRect/>
          </a:gradFill>
          <a:ln>
            <a:noFill/>
          </a:ln>
          <a:effectLst>
            <a:outerShdw blurRad="50800" dist="63500" dir="8100000" algn="tr" rotWithShape="0">
              <a:schemeClr val="accent5">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05</a:t>
            </a:r>
            <a:endParaRPr lang="en-US" altLang="zh-CN" sz="2005" b="1" strike="noStrike" noProof="1">
              <a:solidFill>
                <a:schemeClr val="lt1">
                  <a:lumMod val="100000"/>
                </a:schemeClr>
              </a:solidFill>
              <a:latin typeface="+mn-ea"/>
              <a:cs typeface="+mn-ea"/>
              <a:sym typeface="+mn-ea"/>
            </a:endParaRPr>
          </a:p>
        </p:txBody>
      </p:sp>
      <p:sp>
        <p:nvSpPr>
          <p:cNvPr id="117" name="任意多边形: 形状 36"/>
          <p:cNvSpPr/>
          <p:nvPr>
            <p:custDataLst>
              <p:tags r:id="rId15"/>
            </p:custDataLst>
          </p:nvPr>
        </p:nvSpPr>
        <p:spPr>
          <a:xfrm>
            <a:off x="783272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6"/>
          </a:solidFill>
          <a:ln>
            <a:noFill/>
          </a:ln>
          <a:effectLst>
            <a:outerShdw blurRad="50800" dist="63500" dir="8100000" algn="tr" rotWithShape="0">
              <a:schemeClr val="accent6">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18" name="任意多边形: 形状 38"/>
          <p:cNvSpPr/>
          <p:nvPr>
            <p:custDataLst>
              <p:tags r:id="rId16"/>
            </p:custDataLst>
          </p:nvPr>
        </p:nvSpPr>
        <p:spPr>
          <a:xfrm>
            <a:off x="7959725" y="1820863"/>
            <a:ext cx="654050" cy="912813"/>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6">
                  <a:lumMod val="40000"/>
                  <a:lumOff val="60000"/>
                </a:schemeClr>
              </a:gs>
              <a:gs pos="90000">
                <a:schemeClr val="accent6"/>
              </a:gs>
            </a:gsLst>
            <a:lin ang="8100000" scaled="0"/>
            <a:tileRect/>
          </a:gradFill>
          <a:ln>
            <a:noFill/>
          </a:ln>
          <a:effectLst>
            <a:outerShdw blurRad="50800" dist="63500" dir="8100000" algn="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06</a:t>
            </a:r>
            <a:endParaRPr lang="en-US" altLang="zh-CN" sz="2005" b="1" strike="noStrike" noProof="1">
              <a:solidFill>
                <a:schemeClr val="lt1">
                  <a:lumMod val="100000"/>
                </a:schemeClr>
              </a:solidFill>
              <a:latin typeface="+mn-ea"/>
              <a:cs typeface="+mn-ea"/>
              <a:sym typeface="+mn-ea"/>
            </a:endParaRPr>
          </a:p>
        </p:txBody>
      </p:sp>
      <p:sp>
        <p:nvSpPr>
          <p:cNvPr id="119" name="矩形 118"/>
          <p:cNvSpPr/>
          <p:nvPr>
            <p:custDataLst>
              <p:tags r:id="rId17"/>
            </p:custDataLst>
          </p:nvPr>
        </p:nvSpPr>
        <p:spPr>
          <a:xfrm>
            <a:off x="24876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p>
            <a:pPr algn="ctr" fontAlgn="base">
              <a:spcBef>
                <a:spcPct val="0"/>
              </a:spcBef>
              <a:spcAft>
                <a:spcPct val="0"/>
              </a:spcAft>
            </a:pPr>
            <a:r>
              <a:rPr lang="zh-CN" altLang="en-US" sz="1800" b="1" strike="noStrike" noProof="1">
                <a:solidFill>
                  <a:schemeClr val="tx1"/>
                </a:solidFill>
                <a:latin typeface="+mn-ea"/>
                <a:cs typeface="+mn-ea"/>
              </a:rPr>
              <a:t>分立元件</a:t>
            </a:r>
            <a:endParaRPr lang="zh-CN" altLang="en-US" sz="1800" b="1" strike="noStrike" noProof="1">
              <a:solidFill>
                <a:schemeClr val="tx1"/>
              </a:solidFill>
              <a:latin typeface="+mn-ea"/>
              <a:cs typeface="+mn-ea"/>
            </a:endParaRPr>
          </a:p>
          <a:p>
            <a:pPr algn="ctr" fontAlgn="base">
              <a:spcBef>
                <a:spcPct val="0"/>
              </a:spcBef>
              <a:spcAft>
                <a:spcPct val="0"/>
              </a:spcAft>
            </a:pPr>
            <a:r>
              <a:rPr lang="zh-CN" altLang="en-US" sz="1800" b="1" strike="noStrike" noProof="1">
                <a:solidFill>
                  <a:schemeClr val="tx1"/>
                </a:solidFill>
                <a:latin typeface="+mn-ea"/>
                <a:cs typeface="+mn-ea"/>
              </a:rPr>
              <a:t>门电路</a:t>
            </a:r>
            <a:endParaRPr lang="zh-CN" altLang="en-US" sz="1800" b="1" strike="noStrike" noProof="1">
              <a:solidFill>
                <a:schemeClr val="tx1"/>
              </a:solidFill>
              <a:latin typeface="+mn-ea"/>
              <a:cs typeface="+mn-ea"/>
            </a:endParaRPr>
          </a:p>
        </p:txBody>
      </p:sp>
      <p:sp>
        <p:nvSpPr>
          <p:cNvPr id="120" name="矩形 119"/>
          <p:cNvSpPr/>
          <p:nvPr>
            <p:custDataLst>
              <p:tags r:id="rId18"/>
            </p:custDataLst>
          </p:nvPr>
        </p:nvSpPr>
        <p:spPr>
          <a:xfrm>
            <a:off x="38084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r>
              <a:rPr lang="en-US" altLang="zh-CN" sz="1800" b="1" strike="noStrike" noProof="1">
                <a:solidFill>
                  <a:schemeClr val="tx1"/>
                </a:solidFill>
                <a:latin typeface="+mn-ea"/>
                <a:cs typeface="+mn-ea"/>
              </a:rPr>
              <a:t>TTL</a:t>
            </a:r>
            <a:r>
              <a:rPr lang="zh-CN" altLang="en-US" sz="1800" b="1" strike="noStrike" noProof="1">
                <a:solidFill>
                  <a:schemeClr val="tx1"/>
                </a:solidFill>
                <a:latin typeface="+mn-ea"/>
                <a:cs typeface="+mn-ea"/>
              </a:rPr>
              <a:t>门电路</a:t>
            </a:r>
            <a:endParaRPr lang="zh-CN" altLang="en-US" sz="1800" b="1" strike="noStrike" noProof="1">
              <a:solidFill>
                <a:schemeClr val="tx1"/>
              </a:solidFill>
              <a:latin typeface="+mn-ea"/>
              <a:cs typeface="+mn-ea"/>
            </a:endParaRPr>
          </a:p>
          <a:p>
            <a:pPr algn="ctr" fontAlgn="base">
              <a:spcBef>
                <a:spcPct val="0"/>
              </a:spcBef>
              <a:spcAft>
                <a:spcPct val="0"/>
              </a:spcAft>
            </a:pPr>
            <a:endParaRPr lang="zh-CN" altLang="en-US" sz="1800" b="1" strike="noStrike" noProof="1">
              <a:solidFill>
                <a:schemeClr val="tx1"/>
              </a:solidFill>
              <a:latin typeface="+mn-ea"/>
              <a:cs typeface="+mn-ea"/>
            </a:endParaRPr>
          </a:p>
        </p:txBody>
      </p:sp>
      <p:sp>
        <p:nvSpPr>
          <p:cNvPr id="121" name="矩形 120"/>
          <p:cNvSpPr/>
          <p:nvPr>
            <p:custDataLst>
              <p:tags r:id="rId19"/>
            </p:custDataLst>
          </p:nvPr>
        </p:nvSpPr>
        <p:spPr>
          <a:xfrm>
            <a:off x="51546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r>
              <a:rPr lang="en-US" altLang="zh-CN" sz="1800" b="1" strike="noStrike" noProof="1">
                <a:solidFill>
                  <a:schemeClr val="tx1"/>
                </a:solidFill>
                <a:latin typeface="+mn-ea"/>
                <a:cs typeface="+mn-ea"/>
              </a:rPr>
              <a:t>CMOS</a:t>
            </a:r>
            <a:r>
              <a:rPr lang="zh-CN" altLang="en-US" sz="1800" b="1" strike="noStrike" noProof="1">
                <a:solidFill>
                  <a:schemeClr val="tx1"/>
                </a:solidFill>
                <a:latin typeface="+mn-ea"/>
                <a:cs typeface="+mn-ea"/>
              </a:rPr>
              <a:t>门电路</a:t>
            </a:r>
            <a:endParaRPr lang="zh-CN" altLang="en-US" sz="1800" b="1" strike="noStrike" noProof="1">
              <a:solidFill>
                <a:schemeClr val="tx1"/>
              </a:solidFill>
              <a:latin typeface="+mn-ea"/>
              <a:cs typeface="+mn-ea"/>
            </a:endParaRPr>
          </a:p>
        </p:txBody>
      </p:sp>
      <p:sp>
        <p:nvSpPr>
          <p:cNvPr id="122" name="矩形 121"/>
          <p:cNvSpPr/>
          <p:nvPr>
            <p:custDataLst>
              <p:tags r:id="rId20"/>
            </p:custDataLst>
          </p:nvPr>
        </p:nvSpPr>
        <p:spPr>
          <a:xfrm>
            <a:off x="6424930" y="2949575"/>
            <a:ext cx="1148080" cy="793750"/>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r>
              <a:rPr lang="zh-CN" altLang="en-US" sz="1800" b="1" strike="noStrike" noProof="1">
                <a:solidFill>
                  <a:schemeClr val="tx1"/>
                </a:solidFill>
                <a:latin typeface="+mn-ea"/>
                <a:cs typeface="+mn-ea"/>
              </a:rPr>
              <a:t>集成门电路应用中注意的问题</a:t>
            </a:r>
            <a:endParaRPr lang="zh-CN" altLang="en-US" sz="1800" b="1" strike="noStrike" noProof="1">
              <a:solidFill>
                <a:schemeClr val="tx1"/>
              </a:solidFill>
              <a:latin typeface="+mn-ea"/>
              <a:cs typeface="+mn-ea"/>
            </a:endParaRPr>
          </a:p>
        </p:txBody>
      </p:sp>
      <p:sp>
        <p:nvSpPr>
          <p:cNvPr id="123" name="矩形 122"/>
          <p:cNvSpPr/>
          <p:nvPr>
            <p:custDataLst>
              <p:tags r:id="rId21"/>
            </p:custDataLst>
          </p:nvPr>
        </p:nvSpPr>
        <p:spPr>
          <a:xfrm>
            <a:off x="7821613" y="29495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ctr" anchorCtr="0">
            <a:noAutofit/>
          </a:bodyPr>
          <a:lstStyle/>
          <a:p>
            <a:pPr algn="ctr" fontAlgn="base">
              <a:spcBef>
                <a:spcPct val="0"/>
              </a:spcBef>
              <a:spcAft>
                <a:spcPct val="0"/>
              </a:spcAft>
            </a:pPr>
            <a:r>
              <a:rPr lang="zh-CN" altLang="en-US" sz="1800" b="1" strike="noStrike" noProof="1">
                <a:solidFill>
                  <a:schemeClr val="tx1"/>
                </a:solidFill>
                <a:latin typeface="+mn-ea"/>
                <a:cs typeface="+mn-ea"/>
              </a:rPr>
              <a:t>单元测验、作业</a:t>
            </a:r>
            <a:endParaRPr lang="zh-CN" altLang="en-US" sz="1800" b="1" strike="noStrike" noProof="1">
              <a:solidFill>
                <a:schemeClr val="tx1"/>
              </a:solidFill>
              <a:latin typeface="+mn-ea"/>
              <a:cs typeface="+mn-ea"/>
            </a:endParaRPr>
          </a:p>
        </p:txBody>
      </p:sp>
      <p:sp>
        <p:nvSpPr>
          <p:cNvPr id="124" name="文本框 123"/>
          <p:cNvSpPr txBox="1"/>
          <p:nvPr/>
        </p:nvSpPr>
        <p:spPr>
          <a:xfrm>
            <a:off x="2627313" y="836613"/>
            <a:ext cx="3032125" cy="481013"/>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lIns="68577" tIns="34288" rIns="68577" bIns="34288" rtlCol="0">
            <a:noAutofit/>
          </a:bodyPr>
          <a:p>
            <a:pPr algn="ctr" fontAlgn="base"/>
            <a:r>
              <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逻辑门电路</a:t>
            </a:r>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endParaRPr>
          </a:p>
          <a:p>
            <a:pPr algn="r" fontAlgn="base"/>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endParaRPr>
          </a:p>
        </p:txBody>
      </p:sp>
      <p:sp>
        <p:nvSpPr>
          <p:cNvPr id="125" name="文本框 124"/>
          <p:cNvSpPr txBox="1"/>
          <p:nvPr/>
        </p:nvSpPr>
        <p:spPr>
          <a:xfrm>
            <a:off x="1166495" y="4004945"/>
            <a:ext cx="7863205" cy="250888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lIns="68577" tIns="34288" rIns="68577" bIns="34288" rtlCol="0">
            <a:noAutofit/>
          </a:bodyPr>
          <a:p>
            <a:pPr algn="l" fontAlgn="base"/>
            <a:r>
              <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2.1</a:t>
            </a:r>
            <a:r>
              <a:rPr lang="en-US" altLang="zh-CN"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  </a:t>
            </a:r>
            <a:r>
              <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Common Knowledge of Integrated Circuits</a:t>
            </a:r>
            <a:endPar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endParaRPr>
          </a:p>
          <a:p>
            <a:pPr algn="l" fontAlgn="base"/>
            <a:r>
              <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2</a:t>
            </a:r>
            <a:r>
              <a:rPr lang="en-US" altLang="zh-CN"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.2  </a:t>
            </a:r>
            <a:r>
              <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Discrete component gate circuit</a:t>
            </a:r>
            <a:endPar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endParaRPr>
          </a:p>
          <a:p>
            <a:pPr algn="l" fontAlgn="base"/>
            <a:r>
              <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2.3 </a:t>
            </a:r>
            <a:r>
              <a:rPr lang="en-US" altLang="zh-CN"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 </a:t>
            </a:r>
            <a:r>
              <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TTL gate circuit</a:t>
            </a:r>
            <a:endPar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endParaRPr>
          </a:p>
          <a:p>
            <a:pPr algn="l" fontAlgn="base"/>
            <a:r>
              <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2.4 </a:t>
            </a:r>
            <a:r>
              <a:rPr lang="en-US" altLang="zh-CN"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 </a:t>
            </a:r>
            <a:r>
              <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CMOS gate circuit</a:t>
            </a:r>
            <a:endPar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endParaRPr>
          </a:p>
          <a:p>
            <a:pPr algn="l" fontAlgn="base"/>
            <a:r>
              <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2.5 </a:t>
            </a:r>
            <a:r>
              <a:rPr lang="en-US" altLang="zh-CN"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 </a:t>
            </a:r>
            <a:r>
              <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rPr>
              <a:t>Issues to be noted when applying integrated gate circuits</a:t>
            </a:r>
            <a:endParaRPr lang="zh-CN" altLang="en-US" sz="2400" strike="noStrike" noProof="1" dirty="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概念引入</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CMOS门电路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51460" y="1700530"/>
            <a:ext cx="8291830" cy="462153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indent="609600" algn="l">
              <a:lnSpc>
                <a:spcPct val="150000"/>
              </a:lnSpc>
              <a:buClr>
                <a:srgbClr val="FF00FF"/>
              </a:buClr>
              <a:buFont typeface="Wingdings" panose="05000000000000000000" charset="0"/>
              <a:extLst>
                <a:ext uri="{35155182-B16C-46BC-9424-99874614C6A1}">
                  <wpsdc:indentchars xmlns:wpsdc="http://www.wps.cn/officeDocument/2017/drawingmlCustomData" val="200" checksum="4158780845"/>
                </a:ext>
              </a:extLst>
            </a:pPr>
            <a:r>
              <a:rPr lang="zh-CN" sz="24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另外，随着推出B</a:t>
            </a:r>
            <a:r>
              <a:rPr lang="en-US" altLang="zh-CN" sz="24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i</a:t>
            </a:r>
            <a:r>
              <a:rPr lang="zh-CN" sz="24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CMOS集成电路，它综合了双极和MOS集成电路的优点，普通双极型门电路的长处正在逐渐消失，一些</a:t>
            </a:r>
            <a:r>
              <a:rPr lang="zh-CN" sz="2400" kern="0"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曾经占主导地位的TTL系列产品正在逐渐退出市场</a:t>
            </a:r>
            <a:r>
              <a:rPr lang="zh-CN" sz="24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a:t>
            </a:r>
            <a:endParaRPr lang="zh-CN" sz="24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a:lnSpc>
                <a:spcPct val="150000"/>
              </a:lnSpc>
              <a:buClr>
                <a:srgbClr val="FF00FF"/>
              </a:buClr>
              <a:buFont typeface="Wingdings" panose="05000000000000000000" charset="0"/>
            </a:pPr>
            <a:r>
              <a:rPr lang="zh-CN" sz="24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en-US" altLang="zh-CN" sz="24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lang="zh-CN" sz="24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CMOS门电路不断改进工艺，正朝着</a:t>
            </a:r>
            <a:r>
              <a:rPr lang="zh-CN" sz="2400" kern="0"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高速、低耗、大驱动能力、低电源电压的方向发展</a:t>
            </a:r>
            <a:r>
              <a:rPr lang="zh-CN" sz="24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。BiCMOS集成电路的输入门电路采用CMOS工艺，其输出端采用双极型推拉式输出方式，既具有CMOS的优势，又具有双极型的长处，已成为集成门电路的新宠。</a:t>
            </a:r>
            <a:endParaRPr lang="zh-CN" sz="24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algn="l">
              <a:lnSpc>
                <a:spcPct val="150000"/>
              </a:lnSpc>
              <a:buClr>
                <a:srgbClr val="FF00FF"/>
              </a:buClr>
              <a:buFont typeface="Wingdings" panose="05000000000000000000" charset="0"/>
            </a:pPr>
            <a:endParaRPr lang="zh-CN" sz="2400" kern="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06883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CMOS反相器</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CMOS</a:t>
            </a:r>
            <a:r>
              <a:rPr lang="zh-CN" sz="2400" dirty="0">
                <a:latin typeface="微软雅黑" panose="020B0503020204020204" charset="-122"/>
                <a:ea typeface="微软雅黑" panose="020B0503020204020204" charset="-122"/>
                <a:sym typeface="微软雅黑" panose="020B0503020204020204" charset="-122"/>
              </a:rPr>
              <a:t>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51460" y="1628775"/>
            <a:ext cx="8526145" cy="208534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altLang="zh-CN" sz="28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如图2-21所示的CMOS反相器电路是由</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N沟道增强型场效应管</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和</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P沟道增强型场效应管互补</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构成的。其中T1为NMOS，T2为PMOS，N沟道和P沟道的场效应管的</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输出特性和转移特性纵坐标对称、参数相反</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。假设电源电压V</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DD</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=+5V，输入信号的高电平U</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IH</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=5V，低电平U</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IL</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=0V，并且V</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DD</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大于T1的开启电压U</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GS</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(th)（此电压大于0）和T2的开启电压U</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GS</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(th)（此电压小于0）的绝对值之和。 </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ts val="2500"/>
              </a:lnSpc>
              <a:buClr>
                <a:srgbClr val="FF00FF"/>
              </a:buClr>
              <a:buFont typeface="Wingdings" panose="05000000000000000000" charset="0"/>
            </a:pP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5" name="文本框 4"/>
          <p:cNvSpPr txBox="1"/>
          <p:nvPr/>
        </p:nvSpPr>
        <p:spPr>
          <a:xfrm>
            <a:off x="5604510" y="6165215"/>
            <a:ext cx="3092450" cy="368300"/>
          </a:xfrm>
          <a:prstGeom prst="rect">
            <a:avLst/>
          </a:prstGeom>
          <a:noFill/>
        </p:spPr>
        <p:txBody>
          <a:bodyPr wrap="square" rtlCol="0" anchor="t">
            <a:spAutoFit/>
          </a:bodyPr>
          <a:p>
            <a:pPr algn="ctr"/>
            <a:r>
              <a:rPr lang="zh-CN" altLang="en-US">
                <a:latin typeface="Times New Roman" panose="02020603050405020304" pitchFamily="18" charset="0"/>
                <a:cs typeface="Times New Roman" panose="02020603050405020304" pitchFamily="18" charset="0"/>
                <a:sym typeface="+mn-ea"/>
              </a:rPr>
              <a:t>图2-</a:t>
            </a:r>
            <a:r>
              <a:rPr lang="en-US" altLang="zh-CN">
                <a:latin typeface="Times New Roman" panose="02020603050405020304" pitchFamily="18" charset="0"/>
                <a:cs typeface="Times New Roman" panose="02020603050405020304" pitchFamily="18" charset="0"/>
                <a:sym typeface="+mn-ea"/>
              </a:rPr>
              <a:t>21</a:t>
            </a:r>
            <a:r>
              <a:rPr lang="zh-CN" altLang="en-US">
                <a:latin typeface="Times New Roman" panose="02020603050405020304" pitchFamily="18" charset="0"/>
                <a:cs typeface="Times New Roman" panose="02020603050405020304" pitchFamily="18" charset="0"/>
                <a:sym typeface="+mn-ea"/>
              </a:rPr>
              <a:t>  CMOS 反相器电路</a:t>
            </a:r>
            <a:endParaRPr lang="zh-CN" altLang="en-US">
              <a:latin typeface="Times New Roman" panose="02020603050405020304" pitchFamily="18" charset="0"/>
              <a:cs typeface="Times New Roman" panose="02020603050405020304" pitchFamily="18" charset="0"/>
              <a:sym typeface="+mn-ea"/>
            </a:endParaRPr>
          </a:p>
        </p:txBody>
      </p:sp>
      <p:pic>
        <p:nvPicPr>
          <p:cNvPr id="2" name="图片 -2147482440" descr="10t24"/>
          <p:cNvPicPr>
            <a:picLocks noChangeAspect="1"/>
          </p:cNvPicPr>
          <p:nvPr/>
        </p:nvPicPr>
        <p:blipFill>
          <a:blip r:embed="rId3"/>
          <a:stretch>
            <a:fillRect/>
          </a:stretch>
        </p:blipFill>
        <p:spPr>
          <a:xfrm>
            <a:off x="5868670" y="3789045"/>
            <a:ext cx="2044065" cy="2174875"/>
          </a:xfrm>
          <a:prstGeom prst="rect">
            <a:avLst/>
          </a:prstGeom>
          <a:noFill/>
          <a:ln w="9525">
            <a:noFill/>
          </a:ln>
        </p:spPr>
      </p:pic>
      <p:pic>
        <p:nvPicPr>
          <p:cNvPr id="4" name="图片 -2147481505" descr="3t9"/>
          <p:cNvPicPr>
            <a:picLocks noChangeAspect="1"/>
          </p:cNvPicPr>
          <p:nvPr/>
        </p:nvPicPr>
        <p:blipFill>
          <a:blip r:embed="rId4"/>
          <a:stretch>
            <a:fillRect/>
          </a:stretch>
        </p:blipFill>
        <p:spPr>
          <a:xfrm>
            <a:off x="395605" y="3930015"/>
            <a:ext cx="4561840" cy="1946275"/>
          </a:xfrm>
          <a:prstGeom prst="rect">
            <a:avLst/>
          </a:prstGeom>
          <a:noFill/>
          <a:ln w="9525">
            <a:noFill/>
          </a:ln>
        </p:spPr>
      </p:pic>
      <p:sp>
        <p:nvSpPr>
          <p:cNvPr id="6" name="文本框 5"/>
          <p:cNvSpPr txBox="1"/>
          <p:nvPr/>
        </p:nvSpPr>
        <p:spPr>
          <a:xfrm>
            <a:off x="683895" y="6092190"/>
            <a:ext cx="3681095" cy="583565"/>
          </a:xfrm>
          <a:prstGeom prst="rect">
            <a:avLst/>
          </a:prstGeom>
        </p:spPr>
        <p:txBody>
          <a:bodyPr wrap="square">
            <a:spAutoFit/>
          </a:bodyPr>
          <a:p>
            <a:pPr marL="0" indent="0" algn="ctr" defTabSz="266700">
              <a:spcAft>
                <a:spcPct val="0"/>
              </a:spcAft>
            </a:pPr>
            <a:r>
              <a:rPr lang="zh-CN" altLang="en-US" sz="1600">
                <a:latin typeface="Times New Roman" panose="02020603050405020304" pitchFamily="18" charset="0"/>
                <a:ea typeface="宋体" panose="02010600030101010101" pitchFamily="2" charset="-122"/>
                <a:cs typeface="Times New Roman" panose="02020603050405020304" pitchFamily="18" charset="0"/>
              </a:rPr>
              <a:t>图</a:t>
            </a:r>
            <a:r>
              <a:rPr lang="en-US" altLang="zh-CN" sz="1600">
                <a:latin typeface="Times New Roman" panose="02020603050405020304" pitchFamily="18" charset="0"/>
                <a:ea typeface="Calibri" panose="020F0502020204030204"/>
                <a:cs typeface="Times New Roman" panose="02020603050405020304" pitchFamily="18" charset="0"/>
              </a:rPr>
              <a:t>2-22 N</a:t>
            </a:r>
            <a:r>
              <a:rPr lang="zh-CN" altLang="en-US" sz="1600">
                <a:latin typeface="Times New Roman" panose="02020603050405020304" pitchFamily="18" charset="0"/>
                <a:ea typeface="宋体" panose="02010600030101010101" pitchFamily="2" charset="-122"/>
                <a:cs typeface="Times New Roman" panose="02020603050405020304" pitchFamily="18" charset="0"/>
              </a:rPr>
              <a:t>沟道增强型</a:t>
            </a:r>
            <a:r>
              <a:rPr lang="en-US" altLang="zh-CN" sz="1600">
                <a:latin typeface="Times New Roman" panose="02020603050405020304" pitchFamily="18" charset="0"/>
                <a:ea typeface="宋体" panose="02010600030101010101" pitchFamily="2" charset="-122"/>
                <a:cs typeface="Times New Roman" panose="02020603050405020304" pitchFamily="18" charset="0"/>
              </a:rPr>
              <a:t>MOS</a:t>
            </a:r>
            <a:r>
              <a:rPr lang="zh-CN" altLang="en-US" sz="1600">
                <a:latin typeface="Times New Roman" panose="02020603050405020304" pitchFamily="18" charset="0"/>
                <a:ea typeface="宋体" panose="02010600030101010101" pitchFamily="2" charset="-122"/>
                <a:cs typeface="Times New Roman" panose="02020603050405020304" pitchFamily="18" charset="0"/>
              </a:rPr>
              <a:t>场效应管的</a:t>
            </a:r>
            <a:endParaRPr lang="zh-CN" altLang="en-US" sz="1600">
              <a:latin typeface="Times New Roman" panose="02020603050405020304" pitchFamily="18" charset="0"/>
              <a:ea typeface="宋体" panose="02010600030101010101" pitchFamily="2" charset="-122"/>
              <a:cs typeface="Times New Roman" panose="02020603050405020304" pitchFamily="18" charset="0"/>
            </a:endParaRPr>
          </a:p>
          <a:p>
            <a:pPr marL="0" indent="0" algn="ctr" defTabSz="266700">
              <a:spcAft>
                <a:spcPct val="0"/>
              </a:spcAft>
            </a:pPr>
            <a:r>
              <a:rPr lang="zh-CN" altLang="en-US" sz="1600">
                <a:latin typeface="Times New Roman" panose="02020603050405020304" pitchFamily="18" charset="0"/>
                <a:ea typeface="宋体" panose="02010600030101010101" pitchFamily="2" charset="-122"/>
                <a:cs typeface="Times New Roman" panose="02020603050405020304" pitchFamily="18" charset="0"/>
              </a:rPr>
              <a:t>输出特性和转移特性</a:t>
            </a:r>
            <a:endParaRPr lang="zh-CN" altLang="en-US" sz="16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trips(downLeft)">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edge">
                                      <p:cBhvr>
                                        <p:cTn id="15" dur="2000"/>
                                        <p:tgtEl>
                                          <p:spTgt spid="2"/>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edge">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p:bldP spid="5"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06883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CMOS反相器</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CMOS</a:t>
            </a:r>
            <a:r>
              <a:rPr lang="zh-CN" sz="2400" dirty="0">
                <a:latin typeface="微软雅黑" panose="020B0503020204020204" charset="-122"/>
                <a:ea typeface="微软雅黑" panose="020B0503020204020204" charset="-122"/>
                <a:sym typeface="微软雅黑" panose="020B0503020204020204" charset="-122"/>
              </a:rPr>
              <a:t>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51460" y="1593215"/>
            <a:ext cx="8526145" cy="258127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altLang="zh-CN" sz="2800" strike="noStrike" baseline="30000"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当输入信号A为高电平1时，因为U</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GS1</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电压为高电平而且大于U</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GS</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(th)，T1管导通；U</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GS2</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电压为高电平，无输出电流I</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D</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，T2管截止，输出信号Y为低电平0，且负载电阻R很大，功耗很小；当输入信号A为低电平0时，U</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GS1</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电压为低电平而且小于于U</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GS</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(th)，T1管截止；U</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GS2</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电压为-VDD，小于U</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GS</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(th)，T2管导通，输出信号Y为高电平1，且输出阻抗R很小，电路的带负载能力强。</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因此，该电路的输出与输入信号之间为非的逻辑关系</a:t>
            </a:r>
            <a:r>
              <a:rPr lang="zh-CN"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lang="zh-CN"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5" name="文本框 4"/>
          <p:cNvSpPr txBox="1"/>
          <p:nvPr/>
        </p:nvSpPr>
        <p:spPr>
          <a:xfrm>
            <a:off x="2449195" y="6453505"/>
            <a:ext cx="4244975" cy="368300"/>
          </a:xfrm>
          <a:prstGeom prst="rect">
            <a:avLst/>
          </a:prstGeom>
          <a:noFill/>
        </p:spPr>
        <p:txBody>
          <a:bodyPr wrap="square" rtlCol="0" anchor="t">
            <a:spAutoFit/>
          </a:bodyPr>
          <a:p>
            <a:pPr algn="ctr"/>
            <a:r>
              <a:rPr lang="zh-CN" altLang="en-US">
                <a:sym typeface="+mn-ea"/>
              </a:rPr>
              <a:t>图2-</a:t>
            </a:r>
            <a:r>
              <a:rPr lang="en-US" altLang="zh-CN">
                <a:sym typeface="+mn-ea"/>
              </a:rPr>
              <a:t>21</a:t>
            </a:r>
            <a:r>
              <a:rPr lang="zh-CN" altLang="en-US">
                <a:sym typeface="+mn-ea"/>
              </a:rPr>
              <a:t>  CMOS 反相器电路</a:t>
            </a:r>
            <a:endParaRPr lang="zh-CN" altLang="en-US">
              <a:sym typeface="+mn-ea"/>
            </a:endParaRPr>
          </a:p>
        </p:txBody>
      </p:sp>
      <p:pic>
        <p:nvPicPr>
          <p:cNvPr id="2" name="图片 -2147482440" descr="10t24"/>
          <p:cNvPicPr>
            <a:picLocks noChangeAspect="1"/>
          </p:cNvPicPr>
          <p:nvPr/>
        </p:nvPicPr>
        <p:blipFill>
          <a:blip r:embed="rId3"/>
          <a:stretch>
            <a:fillRect/>
          </a:stretch>
        </p:blipFill>
        <p:spPr>
          <a:xfrm>
            <a:off x="3655060" y="4370705"/>
            <a:ext cx="1832610" cy="1950085"/>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06883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CMOS反相器</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CMOS</a:t>
            </a:r>
            <a:r>
              <a:rPr lang="zh-CN" sz="2400" dirty="0">
                <a:latin typeface="微软雅黑" panose="020B0503020204020204" charset="-122"/>
                <a:ea typeface="微软雅黑" panose="020B0503020204020204" charset="-122"/>
                <a:sym typeface="微软雅黑" panose="020B0503020204020204" charset="-122"/>
              </a:rPr>
              <a:t>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4" name="图片 3"/>
          <p:cNvPicPr/>
          <p:nvPr/>
        </p:nvPicPr>
        <p:blipFill>
          <a:blip r:embed="rId3"/>
        </p:blipFill>
        <p:spPr>
          <a:xfrm>
            <a:off x="1043940" y="1628775"/>
            <a:ext cx="6448425" cy="510159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06883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CMOS反相器</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CMOS</a:t>
            </a:r>
            <a:r>
              <a:rPr lang="zh-CN" sz="2400" dirty="0">
                <a:latin typeface="微软雅黑" panose="020B0503020204020204" charset="-122"/>
                <a:ea typeface="微软雅黑" panose="020B0503020204020204" charset="-122"/>
                <a:sym typeface="微软雅黑" panose="020B0503020204020204" charset="-122"/>
              </a:rPr>
              <a:t>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301434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MOSFET 是电压控制器件，其输入阻抗极高，特别适合于</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只允许从信号源汲取少量电流的场合</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。此外，MOSFET 也适合在开关状态下应用。</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如图2-23所示</a:t>
            </a:r>
            <a:r>
              <a:rPr lang="zh-CN"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是</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为大功率器件或模块散热而设计的风扇自动控制电路。热敏电阻 R</a:t>
            </a:r>
            <a:r>
              <a:rPr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为负温度系数的测温元件（安装在散热片上）。当温度高于设定的阈值温度（如 85℃）时，</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R</a:t>
            </a:r>
            <a:r>
              <a:rPr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的阻值减小到使 A 点电压高于 B 点电压，比较器 C 输出高电平</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，T场效应管导通，风扇开始工作；当温度低于设定值时，A 点电压低于 B 点电压，比较器输出低电平，T截止，风扇停转。</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通过调整 R</a:t>
            </a:r>
            <a:r>
              <a:rPr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P</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可以改变所设定的阈值温度</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5" name="文本框 4"/>
          <p:cNvSpPr txBox="1"/>
          <p:nvPr/>
        </p:nvSpPr>
        <p:spPr>
          <a:xfrm>
            <a:off x="4500245" y="5695315"/>
            <a:ext cx="4244975" cy="368300"/>
          </a:xfrm>
          <a:prstGeom prst="rect">
            <a:avLst/>
          </a:prstGeom>
          <a:noFill/>
        </p:spPr>
        <p:txBody>
          <a:bodyPr wrap="square" rtlCol="0" anchor="t">
            <a:spAutoFit/>
          </a:bodyPr>
          <a:p>
            <a:pPr algn="ctr"/>
            <a:r>
              <a:rPr>
                <a:latin typeface="Times New Roman" panose="02020603050405020304" pitchFamily="18" charset="0"/>
                <a:cs typeface="Times New Roman" panose="02020603050405020304" pitchFamily="18" charset="0"/>
                <a:sym typeface="+mn-ea"/>
              </a:rPr>
              <a:t>图2-23 散热风扇自动控制电路</a:t>
            </a:r>
            <a:endParaRPr>
              <a:latin typeface="Times New Roman" panose="02020603050405020304" pitchFamily="18" charset="0"/>
              <a:cs typeface="Times New Roman" panose="02020603050405020304" pitchFamily="18" charset="0"/>
              <a:sym typeface="+mn-ea"/>
            </a:endParaRPr>
          </a:p>
        </p:txBody>
      </p:sp>
      <p:pic>
        <p:nvPicPr>
          <p:cNvPr id="2" name="图片 -2147482435" descr="IMG_256"/>
          <p:cNvPicPr>
            <a:picLocks noChangeAspect="1"/>
          </p:cNvPicPr>
          <p:nvPr/>
        </p:nvPicPr>
        <p:blipFill>
          <a:blip r:embed="rId3">
            <a:lum contrast="35999"/>
          </a:blip>
          <a:stretch>
            <a:fillRect/>
          </a:stretch>
        </p:blipFill>
        <p:spPr>
          <a:xfrm>
            <a:off x="1187450" y="4570730"/>
            <a:ext cx="3152775" cy="2131060"/>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06883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CMOS与非门</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CMOS</a:t>
            </a:r>
            <a:r>
              <a:rPr lang="zh-CN" sz="2400" dirty="0">
                <a:latin typeface="微软雅黑" panose="020B0503020204020204" charset="-122"/>
                <a:ea typeface="微软雅黑" panose="020B0503020204020204" charset="-122"/>
                <a:sym typeface="微软雅黑" panose="020B0503020204020204" charset="-122"/>
              </a:rPr>
              <a:t>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256540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-24所示，当输入信号A、B同时为高电平时，驱动管T1和T2导通，负载管T3和T4截止，输出为低电平；当输入信号A、B同时为低电平时，驱动管T1和T2截止，负载管T3和T4导通，输出为高电平；当输入信号A、B中一个为低电平，另一个为高电平时，驱动管T1和T2中总有一个导通，一个截止，驱动管串联，总结果为断开，负载管总是一个导通，另一个截止，负载管并联，总结果为导通，电路的输出信号为高电平。因此输出信号Y与输入信号A、B之间为与非的逻辑关系。</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1393825"/>
            <a:ext cx="5080000" cy="635000"/>
          </a:xfrm>
          <a:prstGeom prst="rect">
            <a:avLst/>
          </a:prstGeom>
        </p:spPr>
        <p:txBody>
          <a:bodyPr/>
          <a:p>
            <a:endParaRPr sz="1600"/>
          </a:p>
        </p:txBody>
      </p:sp>
      <p:pic>
        <p:nvPicPr>
          <p:cNvPr id="6" name="图片 5"/>
          <p:cNvPicPr/>
          <p:nvPr/>
        </p:nvPicPr>
        <p:blipFill>
          <a:blip r:embed="rId3"/>
        </p:blipFill>
        <p:spPr>
          <a:xfrm>
            <a:off x="1475740" y="4220845"/>
            <a:ext cx="5971540" cy="230568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06883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CMOS或非门</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CMOS</a:t>
            </a:r>
            <a:r>
              <a:rPr lang="zh-CN" sz="2400" dirty="0">
                <a:latin typeface="微软雅黑" panose="020B0503020204020204" charset="-122"/>
                <a:ea typeface="微软雅黑" panose="020B0503020204020204" charset="-122"/>
                <a:sym typeface="微软雅黑" panose="020B0503020204020204" charset="-122"/>
              </a:rPr>
              <a:t>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256540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-25所示，当输入信号A、B全为低电平0时，驱动管Tl和T2截止，负载管T3和T4导通，输出为高电平信号1；当输入信号A、B全为高电平1时，驱动管Tl和T2导通，负载管T3和T4截止，输出为低电平信号0；当输入信号A、B中有一个为高电平，而另一个为低电平时，驱动管中有一个导通，一个截止，驱动管相并联，总结果为通，负载管中一个截止，一个导通，负载管串联，总结果为断，电路输出为低电平。因此，输出信号Y与输入信号A、B之间为或非的逻辑关系。</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1393825"/>
            <a:ext cx="5080000" cy="635000"/>
          </a:xfrm>
          <a:prstGeom prst="rect">
            <a:avLst/>
          </a:prstGeom>
        </p:spPr>
        <p:txBody>
          <a:bodyPr/>
          <a:p>
            <a:endParaRPr sz="1600"/>
          </a:p>
        </p:txBody>
      </p:sp>
      <p:sp>
        <p:nvSpPr>
          <p:cNvPr id="2" name="文本框 1"/>
          <p:cNvSpPr txBox="1"/>
          <p:nvPr/>
        </p:nvSpPr>
        <p:spPr>
          <a:xfrm>
            <a:off x="2032000" y="1341438"/>
            <a:ext cx="5080000" cy="635000"/>
          </a:xfrm>
          <a:prstGeom prst="rect">
            <a:avLst/>
          </a:prstGeom>
        </p:spPr>
        <p:txBody>
          <a:bodyPr/>
          <a:p>
            <a:endParaRPr sz="1600"/>
          </a:p>
        </p:txBody>
      </p:sp>
      <p:pic>
        <p:nvPicPr>
          <p:cNvPr id="5" name="图片 4"/>
          <p:cNvPicPr/>
          <p:nvPr/>
        </p:nvPicPr>
        <p:blipFill>
          <a:blip r:embed="rId3"/>
        </p:blipFill>
        <p:spPr>
          <a:xfrm>
            <a:off x="1460500" y="4220845"/>
            <a:ext cx="5685790" cy="2353310"/>
          </a:xfrm>
          <a:prstGeom prst="rect">
            <a:avLst/>
          </a:prstGeom>
        </p:spPr>
      </p:pic>
      <p:sp>
        <p:nvSpPr>
          <p:cNvPr id="8" name="文本框 7"/>
          <p:cNvSpPr txBox="1"/>
          <p:nvPr/>
        </p:nvSpPr>
        <p:spPr>
          <a:xfrm>
            <a:off x="2032000" y="4881563"/>
            <a:ext cx="5080000" cy="635000"/>
          </a:xfrm>
          <a:prstGeom prst="rect">
            <a:avLst/>
          </a:prstGeom>
        </p:spPr>
        <p:txBody>
          <a:bodyPr/>
          <a:p>
            <a:endParaRPr sz="16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06883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CMOS传输门</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CMOS</a:t>
            </a:r>
            <a:r>
              <a:rPr lang="zh-CN" sz="2400" dirty="0">
                <a:latin typeface="微软雅黑" panose="020B0503020204020204" charset="-122"/>
                <a:ea typeface="微软雅黑" panose="020B0503020204020204" charset="-122"/>
                <a:sym typeface="微软雅黑" panose="020B0503020204020204" charset="-122"/>
              </a:rPr>
              <a:t>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256540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数字系统中，有时需要由时钟脉冲来控制信息的传输，因此需要一种称为信号传输控制门的特殊门电路，简称为传输门(TG)。传输门实际就是一种传输模拟信号的模拟开关，这是一般逻辑门无法实现的。CMOS传输门由一个P沟道和一个N沟道增强型MOS并联而成，其电路图如图2-26(a)所示，图2-26(b)所示为其逻辑符号。</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FF00FF"/>
              </a:buClr>
              <a:buFont typeface="Wingdings" panose="05000000000000000000" charset="0"/>
            </a:pP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VN和VP是结构对称的器件，由于它们的漏极和源极是可以互换的，所以CMOS传输门为双向器件，它的输入端和输出端也可以互换使用。</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1393825"/>
            <a:ext cx="5080000" cy="635000"/>
          </a:xfrm>
          <a:prstGeom prst="rect">
            <a:avLst/>
          </a:prstGeom>
        </p:spPr>
        <p:txBody>
          <a:bodyPr/>
          <a:p>
            <a:endParaRPr sz="1600"/>
          </a:p>
        </p:txBody>
      </p:sp>
      <p:sp>
        <p:nvSpPr>
          <p:cNvPr id="7" name="文本框 6"/>
          <p:cNvSpPr txBox="1"/>
          <p:nvPr/>
        </p:nvSpPr>
        <p:spPr>
          <a:xfrm>
            <a:off x="2032000" y="4829175"/>
            <a:ext cx="5080000" cy="635000"/>
          </a:xfrm>
          <a:prstGeom prst="rect">
            <a:avLst/>
          </a:prstGeom>
        </p:spPr>
        <p:txBody>
          <a:bodyPr/>
          <a:p>
            <a:endParaRPr sz="1600"/>
          </a:p>
        </p:txBody>
      </p:sp>
      <p:sp>
        <p:nvSpPr>
          <p:cNvPr id="2" name="文本框 1"/>
          <p:cNvSpPr txBox="1"/>
          <p:nvPr/>
        </p:nvSpPr>
        <p:spPr>
          <a:xfrm>
            <a:off x="2032000" y="1131888"/>
            <a:ext cx="5080000" cy="635000"/>
          </a:xfrm>
          <a:prstGeom prst="rect">
            <a:avLst/>
          </a:prstGeom>
        </p:spPr>
        <p:txBody>
          <a:bodyPr/>
          <a:p>
            <a:endParaRPr sz="1600"/>
          </a:p>
        </p:txBody>
      </p:sp>
      <p:pic>
        <p:nvPicPr>
          <p:cNvPr id="5" name="图片 4"/>
          <p:cNvPicPr/>
          <p:nvPr/>
        </p:nvPicPr>
        <p:blipFill>
          <a:blip r:embed="rId3"/>
        </p:blipFill>
        <p:spPr>
          <a:xfrm>
            <a:off x="2051685" y="4220845"/>
            <a:ext cx="4705350" cy="231902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06883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CMOS传输门</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CMOS</a:t>
            </a:r>
            <a:r>
              <a:rPr lang="zh-CN" sz="2400" dirty="0">
                <a:latin typeface="微软雅黑" panose="020B0503020204020204" charset="-122"/>
                <a:ea typeface="微软雅黑" panose="020B0503020204020204" charset="-122"/>
                <a:sym typeface="微软雅黑" panose="020B0503020204020204" charset="-122"/>
              </a:rPr>
              <a:t>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378460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VN 和 VP 是结构对称的器件, 由于它们的漏极和源极是可以互换的, 因此 CMOS 传输</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门为双向器件, 它的输入端和输出端也可以互换使用。设高电平为10V，低电平为</a:t>
            </a: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V，电源电压为10V，开启电压为3V，则传输门的工作情况可以描述如下：</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(1)</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当C=1时，若输入电压为</a:t>
            </a: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～7V，则VN的栅源电压不低于3V，因此VN管导通；若输入电压为3～10V，同理VP管导通。即在输入电压为</a:t>
            </a: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～10V的范围内，至少有一个管子是导通的，输入电压可以传送到输出端，此时传输门相当于接通的开关。</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(2)</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当C=0时，无论输入电压在</a:t>
            </a: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0</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～10V之间如何变化，栅极和源极之间的电压都无法满足管子导通沟道产生的条件，所以两个管子都截止，输入电压无法传送到输出端，此时传输门相当于断开的开关。</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1393825"/>
            <a:ext cx="5080000" cy="635000"/>
          </a:xfrm>
          <a:prstGeom prst="rect">
            <a:avLst/>
          </a:prstGeom>
        </p:spPr>
        <p:txBody>
          <a:bodyPr/>
          <a:p>
            <a:endParaRPr sz="1600"/>
          </a:p>
        </p:txBody>
      </p:sp>
      <p:sp>
        <p:nvSpPr>
          <p:cNvPr id="2" name="文本框 1"/>
          <p:cNvSpPr txBox="1"/>
          <p:nvPr/>
        </p:nvSpPr>
        <p:spPr>
          <a:xfrm>
            <a:off x="2032000" y="1131888"/>
            <a:ext cx="5080000" cy="635000"/>
          </a:xfrm>
          <a:prstGeom prst="rect">
            <a:avLst/>
          </a:prstGeom>
        </p:spPr>
        <p:txBody>
          <a:bodyPr/>
          <a:p>
            <a:endParaRPr sz="1600"/>
          </a:p>
        </p:txBody>
      </p:sp>
      <p:pic>
        <p:nvPicPr>
          <p:cNvPr id="6" name="图片 5"/>
          <p:cNvPicPr/>
          <p:nvPr/>
        </p:nvPicPr>
        <p:blipFill>
          <a:blip r:embed="rId3"/>
        </p:blipFill>
        <p:spPr>
          <a:xfrm>
            <a:off x="4940300" y="4961255"/>
            <a:ext cx="3444240" cy="1771015"/>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06883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CMOS传输门</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2.4</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CMOS</a:t>
            </a:r>
            <a:r>
              <a:rPr lang="zh-CN" sz="2400" dirty="0">
                <a:latin typeface="微软雅黑" panose="020B0503020204020204" charset="-122"/>
                <a:ea typeface="微软雅黑" panose="020B0503020204020204" charset="-122"/>
                <a:sym typeface="微软雅黑" panose="020B0503020204020204" charset="-122"/>
              </a:rPr>
              <a:t>门电路</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179070" y="1484630"/>
            <a:ext cx="8582025" cy="151955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如图2-27所示为CMOS传输门组成的异或门。</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当B=0时，TG1断开, TG2导通，所以输出变量</a:t>
            </a: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i="1"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L=A</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当B=1时，TG1导通</a:t>
            </a:r>
            <a:r>
              <a:rPr lang="zh-CN"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TG2断开，所以输出变量</a:t>
            </a: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graphicFrame>
        <p:nvGraphicFramePr>
          <p:cNvPr id="2" name="Object 195"/>
          <p:cNvGraphicFramePr>
            <a:graphicFrameLocks noChangeAspect="1"/>
          </p:cNvGraphicFramePr>
          <p:nvPr/>
        </p:nvGraphicFramePr>
        <p:xfrm>
          <a:off x="5508625" y="2348865"/>
          <a:ext cx="739775" cy="382905"/>
        </p:xfrm>
        <a:graphic>
          <a:graphicData uri="http://schemas.openxmlformats.org/presentationml/2006/ole">
            <mc:AlternateContent xmlns:mc="http://schemas.openxmlformats.org/markup-compatibility/2006">
              <mc:Choice xmlns:v="urn:schemas-microsoft-com:vml" Requires="v">
                <p:oleObj spid="_x0000_s3076" name="" r:id="rId3" imgW="393700" imgH="203200" progId="Equation.KSEE3">
                  <p:embed/>
                </p:oleObj>
              </mc:Choice>
              <mc:Fallback>
                <p:oleObj name="" r:id="rId3" imgW="393700" imgH="203200" progId="Equation.KSEE3">
                  <p:embed/>
                  <p:pic>
                    <p:nvPicPr>
                      <p:cNvPr id="0" name="图片 3075"/>
                      <p:cNvPicPr/>
                      <p:nvPr/>
                    </p:nvPicPr>
                    <p:blipFill>
                      <a:blip r:embed="rId4"/>
                      <a:stretch>
                        <a:fillRect/>
                      </a:stretch>
                    </p:blipFill>
                    <p:spPr>
                      <a:xfrm>
                        <a:off x="5508625" y="2348865"/>
                        <a:ext cx="739775" cy="382905"/>
                      </a:xfrm>
                      <a:prstGeom prst="rect">
                        <a:avLst/>
                      </a:prstGeom>
                      <a:noFill/>
                      <a:ln w="38100">
                        <a:noFill/>
                        <a:miter/>
                      </a:ln>
                    </p:spPr>
                  </p:pic>
                </p:oleObj>
              </mc:Fallback>
            </mc:AlternateContent>
          </a:graphicData>
        </a:graphic>
      </p:graphicFrame>
      <p:pic>
        <p:nvPicPr>
          <p:cNvPr id="5" name="图片 4"/>
          <p:cNvPicPr/>
          <p:nvPr/>
        </p:nvPicPr>
        <p:blipFill>
          <a:blip r:embed="rId5"/>
        </p:blipFill>
        <p:spPr>
          <a:xfrm>
            <a:off x="2411730" y="3284855"/>
            <a:ext cx="3970655" cy="2728595"/>
          </a:xfrm>
          <a:prstGeom prst="rect">
            <a:avLst/>
          </a:prstGeom>
        </p:spPr>
      </p:pic>
      <p:sp>
        <p:nvSpPr>
          <p:cNvPr id="8" name="文本框 7"/>
          <p:cNvSpPr txBox="1"/>
          <p:nvPr/>
        </p:nvSpPr>
        <p:spPr>
          <a:xfrm>
            <a:off x="2159000" y="5819458"/>
            <a:ext cx="5080000" cy="635000"/>
          </a:xfrm>
          <a:prstGeom prst="rect">
            <a:avLst/>
          </a:prstGeom>
        </p:spPr>
        <p:txBody>
          <a:bodyPr/>
          <a:p>
            <a:endParaRPr sz="16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 name="圆角矩形 55"/>
          <p:cNvSpPr/>
          <p:nvPr/>
        </p:nvSpPr>
        <p:spPr>
          <a:xfrm>
            <a:off x="0" y="2406650"/>
            <a:ext cx="9148763" cy="3127375"/>
          </a:xfrm>
          <a:prstGeom prst="roundRect">
            <a:avLst>
              <a:gd name="adj" fmla="val 0"/>
            </a:avLst>
          </a:prstGeom>
          <a:solidFill>
            <a:srgbClr val="4472C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48" name="圆角矩形 47"/>
          <p:cNvSpPr/>
          <p:nvPr/>
        </p:nvSpPr>
        <p:spPr>
          <a:xfrm>
            <a:off x="17145" y="2132965"/>
            <a:ext cx="9149080" cy="3123565"/>
          </a:xfrm>
          <a:prstGeom prst="roundRect">
            <a:avLst>
              <a:gd name="adj" fmla="val 0"/>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dirty="0"/>
          </a:p>
        </p:txBody>
      </p:sp>
      <p:sp>
        <p:nvSpPr>
          <p:cNvPr id="41" name="矩形 40"/>
          <p:cNvSpPr/>
          <p:nvPr/>
        </p:nvSpPr>
        <p:spPr>
          <a:xfrm>
            <a:off x="1851025" y="1054100"/>
            <a:ext cx="7315200"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44" name="圆角矩形 4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0</a:t>
            </a:r>
            <a:endParaRPr lang="zh-CN" altLang="en-US" sz="2700" strike="noStrike" noProof="1" dirty="0"/>
          </a:p>
        </p:txBody>
      </p:sp>
      <p:sp>
        <p:nvSpPr>
          <p:cNvPr id="45" name="文本框 4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学有所得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25606" name="矩形 45"/>
          <p:cNvSpPr/>
          <p:nvPr/>
        </p:nvSpPr>
        <p:spPr>
          <a:xfrm>
            <a:off x="2541588" y="1087438"/>
            <a:ext cx="22860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Practical Tasks</a:t>
            </a:r>
            <a:endParaRPr lang="en-US" altLang="zh-CN" sz="100" dirty="0">
              <a:solidFill>
                <a:schemeClr val="bg1"/>
              </a:solidFill>
              <a:latin typeface="微软雅黑" panose="020B0503020204020204" charset="-122"/>
              <a:ea typeface="微软雅黑" panose="020B0503020204020204" charset="-122"/>
            </a:endParaRPr>
          </a:p>
        </p:txBody>
      </p:sp>
      <p:sp>
        <p:nvSpPr>
          <p:cNvPr id="2" name="矩形 1"/>
          <p:cNvSpPr/>
          <p:nvPr/>
        </p:nvSpPr>
        <p:spPr>
          <a:xfrm>
            <a:off x="34925" y="2406650"/>
            <a:ext cx="8743950" cy="2593340"/>
          </a:xfrm>
          <a:prstGeom prst="rect">
            <a:avLst/>
          </a:prstGeom>
        </p:spPr>
        <p:txBody>
          <a:bodyPr wrap="square" lIns="68578" tIns="34289" rIns="68578" bIns="34289">
            <a:noAutofit/>
          </a:bodyPr>
          <a:lstStyle/>
          <a:p>
            <a:pPr indent="467995" fontAlgn="base">
              <a:lnSpc>
                <a:spcPct val="200000"/>
              </a:lnSpc>
            </a:pPr>
            <a:r>
              <a:rPr lang="en-US" altLang="zh-CN" sz="2000" strike="noStrike" noProof="1" dirty="0">
                <a:latin typeface="微软雅黑" panose="020B0503020204020204" charset="-122"/>
                <a:ea typeface="微软雅黑" panose="020B0503020204020204" charset="-122"/>
                <a:cs typeface="微软雅黑" panose="020B0503020204020204" charset="-122"/>
                <a:sym typeface="+mn-ea"/>
              </a:rPr>
              <a:t>1</a:t>
            </a:r>
            <a:r>
              <a:rPr lang="zh-CN" altLang="en-US" sz="2000" strike="noStrike" noProof="1" dirty="0">
                <a:latin typeface="微软雅黑" panose="020B0503020204020204" charset="-122"/>
                <a:ea typeface="微软雅黑" panose="020B0503020204020204" charset="-122"/>
                <a:cs typeface="微软雅黑" panose="020B0503020204020204" charset="-122"/>
                <a:sym typeface="+mn-ea"/>
              </a:rPr>
              <a:t>、理解晶体管的开关特性、TTL和CMOS门电路结构、输入输出特性；</a:t>
            </a:r>
            <a:endParaRPr lang="zh-CN" altLang="en-US" sz="2000" strike="noStrike" noProof="1" dirty="0">
              <a:latin typeface="微软雅黑" panose="020B0503020204020204" charset="-122"/>
              <a:ea typeface="微软雅黑" panose="020B0503020204020204" charset="-122"/>
              <a:cs typeface="微软雅黑" panose="020B0503020204020204" charset="-122"/>
              <a:sym typeface="+mn-ea"/>
            </a:endParaRPr>
          </a:p>
          <a:p>
            <a:pPr indent="467995" fontAlgn="base">
              <a:lnSpc>
                <a:spcPct val="200000"/>
              </a:lnSpc>
            </a:pPr>
            <a:r>
              <a:rPr lang="en-US" altLang="zh-CN" sz="2000" strike="noStrike" noProof="1" dirty="0">
                <a:latin typeface="微软雅黑" panose="020B0503020204020204" charset="-122"/>
                <a:ea typeface="微软雅黑" panose="020B0503020204020204" charset="-122"/>
                <a:cs typeface="微软雅黑" panose="020B0503020204020204" charset="-122"/>
                <a:sym typeface="+mn-ea"/>
              </a:rPr>
              <a:t>2</a:t>
            </a:r>
            <a:r>
              <a:rPr lang="zh-CN" altLang="en-US" sz="2000" strike="noStrike" noProof="1" dirty="0">
                <a:latin typeface="微软雅黑" panose="020B0503020204020204" charset="-122"/>
                <a:ea typeface="微软雅黑" panose="020B0503020204020204" charset="-122"/>
                <a:cs typeface="微软雅黑" panose="020B0503020204020204" charset="-122"/>
                <a:sym typeface="+mn-ea"/>
              </a:rPr>
              <a:t>、熟练掌握基本逻辑门（与、或、与非、或非、异或门）、三态门、OD门（OC门）和传输门等门电路的逻辑功能及工作特点。</a:t>
            </a:r>
            <a:endParaRPr lang="zh-CN" altLang="en-US" sz="2000" strike="noStrike" noProof="1" dirty="0">
              <a:latin typeface="微软雅黑" panose="020B0503020204020204" charset="-122"/>
              <a:ea typeface="微软雅黑" panose="020B0503020204020204" charset="-122"/>
              <a:cs typeface="微软雅黑" panose="020B0503020204020204" charset="-122"/>
              <a:sym typeface="+mn-ea"/>
            </a:endParaRPr>
          </a:p>
          <a:p>
            <a:pPr indent="467995" fontAlgn="base">
              <a:lnSpc>
                <a:spcPct val="200000"/>
              </a:lnSpc>
            </a:pPr>
            <a:r>
              <a:rPr lang="en-US" altLang="zh-CN" sz="2000" strike="noStrike" noProof="1" dirty="0">
                <a:latin typeface="微软雅黑" panose="020B0503020204020204" charset="-122"/>
                <a:ea typeface="微软雅黑" panose="020B0503020204020204" charset="-122"/>
                <a:cs typeface="微软雅黑" panose="020B0503020204020204" charset="-122"/>
                <a:sym typeface="+mn-ea"/>
              </a:rPr>
              <a:t>3</a:t>
            </a:r>
            <a:r>
              <a:rPr lang="zh-CN" altLang="en-US" sz="2000" strike="noStrike" noProof="1" dirty="0">
                <a:latin typeface="微软雅黑" panose="020B0503020204020204" charset="-122"/>
                <a:ea typeface="微软雅黑" panose="020B0503020204020204" charset="-122"/>
                <a:cs typeface="微软雅黑" panose="020B0503020204020204" charset="-122"/>
                <a:sym typeface="+mn-ea"/>
              </a:rPr>
              <a:t>、掌握各种逻辑门的主要参数及在应用中的接口问题。</a:t>
            </a:r>
            <a:endParaRPr lang="zh-CN" altLang="en-US" sz="20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30000"/>
              </a:lnSpc>
            </a:pPr>
            <a:endParaRPr lang="en-US" altLang="zh-CN" sz="100" strike="noStrike" noProof="1" dirty="0">
              <a:solidFill>
                <a:schemeClr val="bg1"/>
              </a:solidFill>
              <a:latin typeface="微软雅黑" panose="020B0503020204020204" charset="-122"/>
              <a:ea typeface="微软雅黑" panose="020B0503020204020204" charset="-122"/>
            </a:endParaRPr>
          </a:p>
          <a:p>
            <a:pPr fontAlgn="base">
              <a:lnSpc>
                <a:spcPct val="130000"/>
              </a:lnSpc>
            </a:pPr>
            <a:r>
              <a:rPr lang="zh-CN" altLang="en-US" sz="100" strike="noStrike" noProof="1" dirty="0">
                <a:solidFill>
                  <a:schemeClr val="bg1"/>
                </a:solidFill>
                <a:latin typeface="微软雅黑" panose="020B0503020204020204" charset="-122"/>
                <a:ea typeface="微软雅黑" panose="020B0503020204020204" charset="-122"/>
                <a:cs typeface="+mn-cs"/>
              </a:rPr>
              <a:t>      </a:t>
            </a:r>
            <a:endParaRPr lang="en-US" altLang="zh-CN" sz="1200" strike="noStrike" noProof="1" dirty="0">
              <a:solidFill>
                <a:schemeClr val="bg1"/>
              </a:solidFill>
              <a:latin typeface="微软雅黑" panose="020B0503020204020204" charset="-122"/>
              <a:ea typeface="微软雅黑" panose="020B0503020204020204" charset="-122"/>
            </a:endParaRPr>
          </a:p>
        </p:txBody>
      </p:sp>
      <p:pic>
        <p:nvPicPr>
          <p:cNvPr id="25608" name="图片 3"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5609" name="文本框 4"/>
          <p:cNvSpPr txBox="1"/>
          <p:nvPr>
            <p:custDataLst>
              <p:tags r:id="rId3"/>
            </p:custDataLst>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0  </a:t>
            </a:r>
            <a:r>
              <a:rPr lang="zh-CN" altLang="en-US" sz="2400" dirty="0">
                <a:latin typeface="微软雅黑" panose="020B0503020204020204" charset="-122"/>
                <a:ea typeface="微软雅黑" panose="020B0503020204020204" charset="-122"/>
                <a:sym typeface="微软雅黑" panose="020B0503020204020204" charset="-122"/>
              </a:rPr>
              <a:t>学习任务</a:t>
            </a:r>
            <a:endParaRPr lang="zh-CN" altLang="en-US" sz="24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电源问题</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764540" y="404495"/>
            <a:ext cx="54635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2.5</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集成门电路应用时注意的问题</a:t>
            </a:r>
            <a:endParaRPr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478790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在数字电路或系统的设计中，往往将不同电源电压的CMOS 系列（或CMOS和 TTL）两种器件混合使用，以满足综合要求。由于每种器件的电压和电流参数各不相同，因而在这两种器件连接时，</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驱动器件和负载器件</a:t>
            </a:r>
            <a:r>
              <a:rPr sz="2000"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要满足</a:t>
            </a:r>
            <a:r>
              <a:rPr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以下条件</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marL="285750" indent="-285750" algn="l">
              <a:lnSpc>
                <a:spcPct val="150000"/>
              </a:lnSpc>
              <a:buClr>
                <a:srgbClr val="0000CC"/>
              </a:buClr>
              <a:buFont typeface="Wingdings" panose="05000000000000000000" charset="0"/>
              <a:buChar char="p"/>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（1）门电路的输入或输出电压必须处在手册规定的极值之内。</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marL="285750" indent="-285750" algn="l">
              <a:lnSpc>
                <a:spcPct val="150000"/>
              </a:lnSpc>
              <a:buClr>
                <a:srgbClr val="0000CC"/>
              </a:buClr>
              <a:buFont typeface="Wingdings" panose="05000000000000000000" charset="0"/>
              <a:buChar char="p"/>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（2）驱动器件的输出电压必须处在负载器件所要求的输入电压范围，包括高、低电压值（属于电压兼容性的问题）。</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0000CC"/>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两种门电路互相连接的条件是：</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marL="285750" indent="-285750" algn="l">
              <a:lnSpc>
                <a:spcPct val="150000"/>
              </a:lnSpc>
              <a:buClr>
                <a:srgbClr val="0000CC"/>
              </a:buClr>
              <a:buFont typeface="Wingdings" panose="05000000000000000000" charset="0"/>
              <a:buChar char="p"/>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（3）驱动器件必须对负载器件提供足够大的拉电流和灌电流（属于门电路的扇出数问题）。</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1393825"/>
            <a:ext cx="5080000" cy="635000"/>
          </a:xfrm>
          <a:prstGeom prst="rect">
            <a:avLst/>
          </a:prstGeom>
        </p:spPr>
        <p:txBody>
          <a:bodyPr/>
          <a:p>
            <a:endParaRPr sz="1600"/>
          </a:p>
        </p:txBody>
      </p:sp>
      <p:sp>
        <p:nvSpPr>
          <p:cNvPr id="2" name="文本框 1"/>
          <p:cNvSpPr txBox="1"/>
          <p:nvPr/>
        </p:nvSpPr>
        <p:spPr>
          <a:xfrm>
            <a:off x="2032000" y="1131888"/>
            <a:ext cx="5080000" cy="635000"/>
          </a:xfrm>
          <a:prstGeom prst="rect">
            <a:avLst/>
          </a:prstGeom>
        </p:spPr>
        <p:txBody>
          <a:bodyPr/>
          <a:p>
            <a:endParaRPr sz="1600"/>
          </a:p>
        </p:txBody>
      </p:sp>
      <p:pic>
        <p:nvPicPr>
          <p:cNvPr id="5" name="图片 -2147482429" descr="IMG_256"/>
          <p:cNvPicPr>
            <a:picLocks noChangeAspect="1"/>
          </p:cNvPicPr>
          <p:nvPr/>
        </p:nvPicPr>
        <p:blipFill>
          <a:blip r:embed="rId3"/>
          <a:stretch>
            <a:fillRect/>
          </a:stretch>
        </p:blipFill>
        <p:spPr>
          <a:xfrm>
            <a:off x="4211955" y="4837430"/>
            <a:ext cx="4620260" cy="391795"/>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87909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多余输入端处理问题</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764540" y="404495"/>
            <a:ext cx="54635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2.5</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集成门电路应用时注意的问题</a:t>
            </a:r>
            <a:endParaRPr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194500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各种集成逻辑门电路都有其特点，因此在使用时，首先应根据需要选定逻辑门的类型，然后确定合适的集成逻辑门的型号。常用集成门电路器件的引脚排列图如图2-28所示，我们将在在今后的实验、课程设计中选择使用。需要注意的74HCXX与74LSXX系列器件功能相同，只是具体性能指标不同。</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FF00FF"/>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1393825"/>
            <a:ext cx="5080000" cy="635000"/>
          </a:xfrm>
          <a:prstGeom prst="rect">
            <a:avLst/>
          </a:prstGeom>
        </p:spPr>
        <p:txBody>
          <a:bodyPr/>
          <a:p>
            <a:endParaRPr sz="1600"/>
          </a:p>
        </p:txBody>
      </p:sp>
      <p:sp>
        <p:nvSpPr>
          <p:cNvPr id="2" name="文本框 1"/>
          <p:cNvSpPr txBox="1"/>
          <p:nvPr/>
        </p:nvSpPr>
        <p:spPr>
          <a:xfrm>
            <a:off x="2032000" y="1131888"/>
            <a:ext cx="5080000" cy="635000"/>
          </a:xfrm>
          <a:prstGeom prst="rect">
            <a:avLst/>
          </a:prstGeom>
        </p:spPr>
        <p:txBody>
          <a:bodyPr/>
          <a:p>
            <a:endParaRPr sz="1600"/>
          </a:p>
        </p:txBody>
      </p:sp>
      <p:sp>
        <p:nvSpPr>
          <p:cNvPr id="6" name="文本框 5"/>
          <p:cNvSpPr txBox="1"/>
          <p:nvPr/>
        </p:nvSpPr>
        <p:spPr>
          <a:xfrm>
            <a:off x="2032000" y="-225425"/>
            <a:ext cx="5080000" cy="635000"/>
          </a:xfrm>
          <a:prstGeom prst="rect">
            <a:avLst/>
          </a:prstGeom>
        </p:spPr>
        <p:txBody>
          <a:bodyPr/>
          <a:p>
            <a:endParaRPr sz="1600"/>
          </a:p>
        </p:txBody>
      </p:sp>
      <p:pic>
        <p:nvPicPr>
          <p:cNvPr id="7" name="图片 6"/>
          <p:cNvPicPr/>
          <p:nvPr/>
        </p:nvPicPr>
        <p:blipFill>
          <a:blip r:embed="rId3"/>
        </p:blipFill>
        <p:spPr>
          <a:xfrm>
            <a:off x="2339975" y="1557020"/>
            <a:ext cx="5003165" cy="4785995"/>
          </a:xfrm>
          <a:prstGeom prst="rect">
            <a:avLst/>
          </a:prstGeom>
        </p:spPr>
      </p:pic>
      <p:sp>
        <p:nvSpPr>
          <p:cNvPr id="9" name="文本框 8"/>
          <p:cNvSpPr txBox="1"/>
          <p:nvPr/>
        </p:nvSpPr>
        <p:spPr>
          <a:xfrm>
            <a:off x="2032000" y="1093788"/>
            <a:ext cx="5080000" cy="635000"/>
          </a:xfrm>
          <a:prstGeom prst="rect">
            <a:avLst/>
          </a:prstGeom>
        </p:spPr>
        <p:txBody>
          <a:bodyPr/>
          <a:p>
            <a:endParaRPr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课堂练习</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764540" y="404495"/>
            <a:ext cx="54635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2.5</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集成门电路应用时注意的问题</a:t>
            </a:r>
            <a:endParaRPr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827405" y="1701165"/>
            <a:ext cx="5989955" cy="610870"/>
          </a:xfrm>
          <a:prstGeom prst="rect">
            <a:avLst/>
          </a:prstGeom>
        </p:spPr>
        <p:style>
          <a:lnRef idx="0">
            <a:srgbClr val="FFFFFF"/>
          </a:lnRef>
          <a:fillRef idx="1">
            <a:schemeClr val="accent5"/>
          </a:fillRef>
          <a:effectRef idx="0">
            <a:srgbClr val="FFFFFF"/>
          </a:effectRef>
          <a:fontRef idx="minor">
            <a:schemeClr val="lt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zh-CN"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练习</a:t>
            </a:r>
            <a:r>
              <a:rPr lang="en-US" altLang="zh-CN"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1</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：用与非门和非门实现下列函数的逻辑图。</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8" name="文本框 7"/>
          <p:cNvSpPr txBox="1"/>
          <p:nvPr/>
        </p:nvSpPr>
        <p:spPr>
          <a:xfrm>
            <a:off x="1691640" y="5957253"/>
            <a:ext cx="5080000" cy="635000"/>
          </a:xfrm>
          <a:prstGeom prst="rect">
            <a:avLst/>
          </a:prstGeom>
        </p:spPr>
        <p:txBody>
          <a:bodyPr/>
          <a:p>
            <a:endParaRPr sz="1600"/>
          </a:p>
        </p:txBody>
      </p:sp>
      <p:graphicFrame>
        <p:nvGraphicFramePr>
          <p:cNvPr id="15" name="对象 14">
            <a:hlinkClick r:id="" action="ppaction://ole?verb="/>
          </p:cNvPr>
          <p:cNvGraphicFramePr>
            <a:graphicFrameLocks noChangeAspect="1"/>
          </p:cNvGraphicFramePr>
          <p:nvPr/>
        </p:nvGraphicFramePr>
        <p:xfrm>
          <a:off x="1259840" y="2520950"/>
          <a:ext cx="2258695" cy="3011805"/>
        </p:xfrm>
        <a:graphic>
          <a:graphicData uri="http://schemas.openxmlformats.org/presentationml/2006/ole">
            <mc:AlternateContent xmlns:mc="http://schemas.openxmlformats.org/markup-compatibility/2006">
              <mc:Choice xmlns:v="urn:schemas-microsoft-com:vml" Requires="v">
                <p:oleObj spid="_x0000_s1025" name="" r:id="rId3" imgW="876300" imgH="1168400" progId="Equation.KSEE3">
                  <p:embed/>
                </p:oleObj>
              </mc:Choice>
              <mc:Fallback>
                <p:oleObj name="" r:id="rId3" imgW="876300" imgH="1168400" progId="Equation.KSEE3">
                  <p:embed/>
                  <p:pic>
                    <p:nvPicPr>
                      <p:cNvPr id="0" name="图片 1024"/>
                      <p:cNvPicPr/>
                      <p:nvPr/>
                    </p:nvPicPr>
                    <p:blipFill>
                      <a:blip r:embed="rId4"/>
                      <a:stretch>
                        <a:fillRect/>
                      </a:stretch>
                    </p:blipFill>
                    <p:spPr>
                      <a:xfrm>
                        <a:off x="1259840" y="2520950"/>
                        <a:ext cx="2258695" cy="3011805"/>
                      </a:xfrm>
                      <a:prstGeom prst="rect">
                        <a:avLst/>
                      </a:prstGeom>
                    </p:spPr>
                  </p:pic>
                </p:oleObj>
              </mc:Fallback>
            </mc:AlternateContent>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87909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多余输入端处理问题</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764540" y="404495"/>
            <a:ext cx="54635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2.5</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集成门电路应用时注意的问题</a:t>
            </a:r>
            <a:endParaRPr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97980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在集成门电路器件使用时，经常会碰到多余输入端的处理问题，如图</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FF00FF"/>
              </a:buClr>
              <a:buFont typeface="Wingdings" panose="05000000000000000000" charset="0"/>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2-29所示为处理不用的输入端时遇到的几种情景。</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1393825"/>
            <a:ext cx="5080000" cy="635000"/>
          </a:xfrm>
          <a:prstGeom prst="rect">
            <a:avLst/>
          </a:prstGeom>
        </p:spPr>
        <p:txBody>
          <a:bodyPr/>
          <a:p>
            <a:endParaRPr sz="1600"/>
          </a:p>
        </p:txBody>
      </p:sp>
      <p:sp>
        <p:nvSpPr>
          <p:cNvPr id="2" name="文本框 1"/>
          <p:cNvSpPr txBox="1"/>
          <p:nvPr/>
        </p:nvSpPr>
        <p:spPr>
          <a:xfrm>
            <a:off x="2032000" y="1131888"/>
            <a:ext cx="5080000" cy="635000"/>
          </a:xfrm>
          <a:prstGeom prst="rect">
            <a:avLst/>
          </a:prstGeom>
        </p:spPr>
        <p:txBody>
          <a:bodyPr/>
          <a:p>
            <a:endParaRPr sz="1600"/>
          </a:p>
        </p:txBody>
      </p:sp>
      <p:pic>
        <p:nvPicPr>
          <p:cNvPr id="5" name="图片 4"/>
          <p:cNvPicPr/>
          <p:nvPr/>
        </p:nvPicPr>
        <p:blipFill>
          <a:blip r:embed="rId3"/>
        </p:blipFill>
        <p:spPr>
          <a:xfrm>
            <a:off x="878205" y="2535873"/>
            <a:ext cx="7543800" cy="2066924"/>
          </a:xfrm>
          <a:prstGeom prst="rect">
            <a:avLst/>
          </a:prstGeom>
        </p:spPr>
      </p:pic>
      <p:sp>
        <p:nvSpPr>
          <p:cNvPr id="6" name="文本框 5"/>
          <p:cNvSpPr txBox="1"/>
          <p:nvPr/>
        </p:nvSpPr>
        <p:spPr>
          <a:xfrm>
            <a:off x="358775" y="4797425"/>
            <a:ext cx="8582025" cy="1985010"/>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在高速电路设计中，通常用方法（b）和（c），这比用方法（a）更好些，因为方法（a）增加了驱动信号的电容负载，使操作变慢。在（b）和（c）中，典型的电阻值为1~10kΩ，而且一个上拉或下拉电阻可供多个不用的输入端共用。另外，也可以将不用的输入端直接连接到电源或地上。</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例题讲解</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764540" y="404495"/>
            <a:ext cx="54635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2.5</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集成门电路应用时注意的问题</a:t>
            </a:r>
            <a:endParaRPr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102362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例2-3：如图2-30所示为74系列TTL门电路，分析门电路的输出状态为</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FF00FF"/>
              </a:buClr>
              <a:buFont typeface="Wingdings" panose="05000000000000000000" charset="0"/>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高电平、低电平还是高阻状态。</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1393825"/>
            <a:ext cx="5080000" cy="635000"/>
          </a:xfrm>
          <a:prstGeom prst="rect">
            <a:avLst/>
          </a:prstGeom>
        </p:spPr>
        <p:txBody>
          <a:bodyPr/>
          <a:p>
            <a:endParaRPr sz="1600"/>
          </a:p>
        </p:txBody>
      </p:sp>
      <p:sp>
        <p:nvSpPr>
          <p:cNvPr id="2" name="文本框 1"/>
          <p:cNvSpPr txBox="1"/>
          <p:nvPr/>
        </p:nvSpPr>
        <p:spPr>
          <a:xfrm>
            <a:off x="2032000" y="1131888"/>
            <a:ext cx="5080000" cy="635000"/>
          </a:xfrm>
          <a:prstGeom prst="rect">
            <a:avLst/>
          </a:prstGeom>
        </p:spPr>
        <p:txBody>
          <a:bodyPr/>
          <a:p>
            <a:endParaRPr sz="1600"/>
          </a:p>
        </p:txBody>
      </p:sp>
      <p:sp>
        <p:nvSpPr>
          <p:cNvPr id="6" name="文本框 5"/>
          <p:cNvSpPr txBox="1"/>
          <p:nvPr/>
        </p:nvSpPr>
        <p:spPr>
          <a:xfrm>
            <a:off x="584200" y="2793683"/>
            <a:ext cx="5080000" cy="635000"/>
          </a:xfrm>
          <a:prstGeom prst="rect">
            <a:avLst/>
          </a:prstGeom>
        </p:spPr>
        <p:txBody>
          <a:bodyPr/>
          <a:p>
            <a:endParaRPr sz="1600"/>
          </a:p>
        </p:txBody>
      </p:sp>
      <p:pic>
        <p:nvPicPr>
          <p:cNvPr id="7" name="图片 6"/>
          <p:cNvPicPr/>
          <p:nvPr/>
        </p:nvPicPr>
        <p:blipFill>
          <a:blip r:embed="rId3"/>
        </p:blipFill>
        <p:spPr>
          <a:xfrm>
            <a:off x="683895" y="3357245"/>
            <a:ext cx="2569845" cy="2169160"/>
          </a:xfrm>
          <a:prstGeom prst="rect">
            <a:avLst/>
          </a:prstGeom>
        </p:spPr>
      </p:pic>
      <p:sp>
        <p:nvSpPr>
          <p:cNvPr id="8" name="文本框 7"/>
          <p:cNvSpPr txBox="1"/>
          <p:nvPr/>
        </p:nvSpPr>
        <p:spPr>
          <a:xfrm>
            <a:off x="584200" y="5400358"/>
            <a:ext cx="5080000" cy="635000"/>
          </a:xfrm>
          <a:prstGeom prst="rect">
            <a:avLst/>
          </a:prstGeom>
        </p:spPr>
        <p:txBody>
          <a:bodyPr/>
          <a:p>
            <a:endParaRPr sz="1600"/>
          </a:p>
        </p:txBody>
      </p:sp>
      <p:sp>
        <p:nvSpPr>
          <p:cNvPr id="9" name="文本框 8"/>
          <p:cNvSpPr txBox="1"/>
          <p:nvPr/>
        </p:nvSpPr>
        <p:spPr>
          <a:xfrm>
            <a:off x="3204210" y="2917031"/>
            <a:ext cx="5080000" cy="1014730"/>
          </a:xfrm>
          <a:prstGeom prst="rect">
            <a:avLst/>
          </a:prstGeom>
        </p:spPr>
        <p:txBody>
          <a:bodyPr>
            <a:spAutoFit/>
          </a:bodyPr>
          <a:p>
            <a:pPr marL="0" indent="304800" algn="just" defTabSz="266700">
              <a:lnSpc>
                <a:spcPct val="150000"/>
              </a:lnSpc>
              <a:spcAft>
                <a:spcPct val="0"/>
              </a:spcAft>
            </a:pPr>
            <a:r>
              <a:rPr lang="zh-CN" altLang="en-US" sz="2000">
                <a:latin typeface="Times New Roman" panose="02020603050405020304" pitchFamily="18" charset="0"/>
                <a:ea typeface="宋体" panose="02010600030101010101" pitchFamily="2" charset="-122"/>
                <a:cs typeface="Times New Roman" panose="02020603050405020304" pitchFamily="18" charset="0"/>
              </a:rPr>
              <a:t>解：图</a:t>
            </a:r>
            <a:r>
              <a:rPr lang="en-US" altLang="zh-CN" sz="2000">
                <a:latin typeface="Times New Roman" panose="02020603050405020304" pitchFamily="18" charset="0"/>
                <a:ea typeface="Times New Roman" panose="02020603050405020304"/>
                <a:cs typeface="Times New Roman" panose="02020603050405020304" pitchFamily="18" charset="0"/>
              </a:rPr>
              <a:t>2-30</a:t>
            </a:r>
            <a:r>
              <a:rPr lang="zh-CN" altLang="en-US" sz="2000">
                <a:latin typeface="Times New Roman" panose="02020603050405020304" pitchFamily="18" charset="0"/>
                <a:ea typeface="宋体" panose="02010600030101010101" pitchFamily="2" charset="-122"/>
                <a:cs typeface="Times New Roman" panose="02020603050405020304" pitchFamily="18" charset="0"/>
              </a:rPr>
              <a:t>中，使能端</a:t>
            </a:r>
            <a:r>
              <a:rPr lang="en-US" altLang="zh-CN" sz="2000">
                <a:latin typeface="Times New Roman" panose="02020603050405020304" pitchFamily="18" charset="0"/>
                <a:ea typeface="宋体" panose="02010600030101010101" pitchFamily="2" charset="-122"/>
                <a:cs typeface="Times New Roman" panose="02020603050405020304" pitchFamily="18" charset="0"/>
              </a:rPr>
              <a:t>EN=1</a:t>
            </a:r>
            <a:r>
              <a:rPr lang="zh-CN" altLang="en-US" sz="2000">
                <a:latin typeface="Times New Roman" panose="02020603050405020304" pitchFamily="18" charset="0"/>
                <a:ea typeface="宋体" panose="02010600030101010101" pitchFamily="2" charset="-122"/>
                <a:cs typeface="Times New Roman" panose="02020603050405020304" pitchFamily="18" charset="0"/>
              </a:rPr>
              <a:t>有效，</a:t>
            </a:r>
            <a:r>
              <a:rPr lang="en-US" altLang="zh-CN" sz="2000">
                <a:latin typeface="Times New Roman" panose="02020603050405020304" pitchFamily="18" charset="0"/>
                <a:ea typeface="宋体" panose="02010600030101010101" pitchFamily="2" charset="-122"/>
                <a:cs typeface="Times New Roman" panose="02020603050405020304" pitchFamily="18" charset="0"/>
              </a:rPr>
              <a:t>50KΩ</a:t>
            </a:r>
            <a:r>
              <a:rPr lang="zh-CN" altLang="en-US" sz="2000">
                <a:latin typeface="Times New Roman" panose="02020603050405020304" pitchFamily="18" charset="0"/>
                <a:ea typeface="宋体" panose="02010600030101010101" pitchFamily="2" charset="-122"/>
                <a:cs typeface="Times New Roman" panose="02020603050405020304" pitchFamily="18" charset="0"/>
              </a:rPr>
              <a:t>电阻处输入电压为</a:t>
            </a:r>
            <a:r>
              <a:rPr lang="zh-CN" altLang="en-US" sz="2000">
                <a:latin typeface="Times New Roman" panose="02020603050405020304" pitchFamily="18" charset="0"/>
                <a:ea typeface="宋体" panose="02010600030101010101" pitchFamily="2" charset="-122"/>
                <a:cs typeface="Times New Roman" panose="02020603050405020304" pitchFamily="18" charset="0"/>
              </a:rPr>
              <a:t>高电平，输出</a:t>
            </a:r>
            <a:endParaRPr lang="zh-CN" altLang="en-US" sz="20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0" name="图片 9"/>
          <p:cNvPicPr/>
          <p:nvPr/>
        </p:nvPicPr>
        <p:blipFill>
          <a:blip r:embed="rId4"/>
        </p:blipFill>
        <p:spPr>
          <a:xfrm>
            <a:off x="4932045" y="4194175"/>
            <a:ext cx="1462405" cy="389890"/>
          </a:xfrm>
          <a:prstGeom prst="rect">
            <a:avLst/>
          </a:prstGeom>
        </p:spPr>
      </p:pic>
      <p:sp>
        <p:nvSpPr>
          <p:cNvPr id="11" name="文本框 10"/>
          <p:cNvSpPr txBox="1"/>
          <p:nvPr/>
        </p:nvSpPr>
        <p:spPr>
          <a:xfrm>
            <a:off x="4427855" y="4797425"/>
            <a:ext cx="3220720" cy="553085"/>
          </a:xfrm>
          <a:prstGeom prst="rect">
            <a:avLst/>
          </a:prstGeom>
        </p:spPr>
        <p:txBody>
          <a:bodyPr wrap="square">
            <a:spAutoFit/>
          </a:bodyPr>
          <a:p>
            <a:pPr marL="0" indent="304800" algn="just" defTabSz="266700">
              <a:lnSpc>
                <a:spcPct val="150000"/>
              </a:lnSpc>
              <a:spcAft>
                <a:spcPct val="0"/>
              </a:spcAft>
            </a:pPr>
            <a:r>
              <a:rPr lang="zh-CN" altLang="en-US" sz="2000">
                <a:latin typeface="Times New Roman" panose="02020603050405020304"/>
                <a:ea typeface="宋体" panose="02010600030101010101" pitchFamily="2" charset="-122"/>
              </a:rPr>
              <a:t>所以</a:t>
            </a:r>
            <a:r>
              <a:rPr lang="en-US" altLang="zh-CN" sz="2000">
                <a:latin typeface="Times New Roman" panose="02020603050405020304"/>
                <a:ea typeface="宋体" panose="02010600030101010101" pitchFamily="2" charset="-122"/>
              </a:rPr>
              <a:t>Y</a:t>
            </a:r>
            <a:r>
              <a:rPr lang="en-US" altLang="zh-CN" sz="2000" baseline="-25000">
                <a:latin typeface="Times New Roman" panose="02020603050405020304"/>
                <a:ea typeface="Times New Roman" panose="02020603050405020304"/>
              </a:rPr>
              <a:t>1</a:t>
            </a:r>
            <a:r>
              <a:rPr lang="zh-CN" altLang="en-US" sz="2000">
                <a:latin typeface="宋体" panose="02010600030101010101" pitchFamily="2" charset="-122"/>
                <a:ea typeface="宋体" panose="02010600030101010101" pitchFamily="2" charset="-122"/>
              </a:rPr>
              <a:t>为低电平</a:t>
            </a:r>
            <a:r>
              <a:rPr lang="zh-CN" altLang="en-US" sz="2000">
                <a:latin typeface="Times New Roman" panose="02020603050405020304"/>
                <a:ea typeface="宋体" panose="02010600030101010101" pitchFamily="2" charset="-122"/>
              </a:rPr>
              <a:t>。</a:t>
            </a:r>
            <a:endParaRPr lang="zh-CN" altLang="en-US" sz="2000">
              <a:latin typeface="Times New Roman" panose="02020603050405020304"/>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例题讲解</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764540" y="404495"/>
            <a:ext cx="54635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2.5</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集成门电路应用时注意的问题</a:t>
            </a:r>
            <a:endParaRPr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102362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例2-</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4</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：如图2-31所示为74系列TTL门电路，分析门电路的输出状态为</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150000"/>
              </a:lnSpc>
              <a:buClr>
                <a:srgbClr val="FF00FF"/>
              </a:buClr>
              <a:buFont typeface="Wingdings" panose="05000000000000000000" charset="0"/>
            </a:pP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高电平、低电平还是高阻状态。</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2" name="文本框 1"/>
          <p:cNvSpPr txBox="1"/>
          <p:nvPr/>
        </p:nvSpPr>
        <p:spPr>
          <a:xfrm>
            <a:off x="2032000" y="1131888"/>
            <a:ext cx="5080000" cy="635000"/>
          </a:xfrm>
          <a:prstGeom prst="rect">
            <a:avLst/>
          </a:prstGeom>
        </p:spPr>
        <p:txBody>
          <a:bodyPr/>
          <a:p>
            <a:endParaRPr sz="1600"/>
          </a:p>
        </p:txBody>
      </p:sp>
      <p:sp>
        <p:nvSpPr>
          <p:cNvPr id="6" name="文本框 5"/>
          <p:cNvSpPr txBox="1"/>
          <p:nvPr/>
        </p:nvSpPr>
        <p:spPr>
          <a:xfrm>
            <a:off x="584200" y="2793683"/>
            <a:ext cx="5080000" cy="635000"/>
          </a:xfrm>
          <a:prstGeom prst="rect">
            <a:avLst/>
          </a:prstGeom>
        </p:spPr>
        <p:txBody>
          <a:bodyPr/>
          <a:p>
            <a:endParaRPr sz="1600"/>
          </a:p>
        </p:txBody>
      </p:sp>
      <p:sp>
        <p:nvSpPr>
          <p:cNvPr id="9" name="文本框 8"/>
          <p:cNvSpPr txBox="1"/>
          <p:nvPr/>
        </p:nvSpPr>
        <p:spPr>
          <a:xfrm>
            <a:off x="3204210" y="2917031"/>
            <a:ext cx="5080000" cy="1014730"/>
          </a:xfrm>
          <a:prstGeom prst="rect">
            <a:avLst/>
          </a:prstGeom>
        </p:spPr>
        <p:txBody>
          <a:bodyPr>
            <a:spAutoFit/>
          </a:bodyPr>
          <a:p>
            <a:pPr indent="304800" algn="just" defTabSz="266700">
              <a:lnSpc>
                <a:spcPct val="150000"/>
              </a:lnSpc>
            </a:pPr>
            <a:r>
              <a:rPr lang="zh-CN" altLang="en-US" sz="2000">
                <a:latin typeface="Times New Roman" panose="02020603050405020304" pitchFamily="18" charset="0"/>
                <a:ea typeface="宋体" panose="02010600030101010101" pitchFamily="2" charset="-122"/>
                <a:cs typeface="Times New Roman" panose="02020603050405020304" pitchFamily="18" charset="0"/>
              </a:rPr>
              <a:t>解：</a:t>
            </a:r>
            <a:r>
              <a:rPr sz="2000">
                <a:latin typeface="Times New Roman" panose="02020603050405020304" pitchFamily="18" charset="0"/>
                <a:cs typeface="Times New Roman" panose="02020603050405020304" pitchFamily="18" charset="0"/>
              </a:rPr>
              <a:t>图2-31中，TTL门电路中输入端悬空为高电平，输出</a:t>
            </a:r>
            <a:endParaRPr sz="2000">
              <a:latin typeface="Times New Roman" panose="02020603050405020304" pitchFamily="18" charset="0"/>
              <a:cs typeface="Times New Roman" panose="02020603050405020304" pitchFamily="18" charset="0"/>
            </a:endParaRPr>
          </a:p>
        </p:txBody>
      </p:sp>
      <p:sp>
        <p:nvSpPr>
          <p:cNvPr id="11" name="文本框 10"/>
          <p:cNvSpPr txBox="1"/>
          <p:nvPr/>
        </p:nvSpPr>
        <p:spPr>
          <a:xfrm>
            <a:off x="4427855" y="4797425"/>
            <a:ext cx="3220720" cy="553085"/>
          </a:xfrm>
          <a:prstGeom prst="rect">
            <a:avLst/>
          </a:prstGeom>
        </p:spPr>
        <p:txBody>
          <a:bodyPr wrap="square">
            <a:spAutoFit/>
          </a:bodyPr>
          <a:p>
            <a:pPr indent="304800" algn="just" defTabSz="266700">
              <a:lnSpc>
                <a:spcPct val="150000"/>
              </a:lnSpc>
            </a:pPr>
            <a:r>
              <a:rPr lang="zh-CN" altLang="en-US" sz="2000">
                <a:latin typeface="Times New Roman" panose="02020603050405020304" pitchFamily="18" charset="0"/>
                <a:ea typeface="宋体" panose="02010600030101010101" pitchFamily="2" charset="-122"/>
                <a:cs typeface="Times New Roman" panose="02020603050405020304" pitchFamily="18" charset="0"/>
              </a:rPr>
              <a:t>所以</a:t>
            </a:r>
            <a:r>
              <a:rPr sz="2000">
                <a:latin typeface="Times New Roman" panose="02020603050405020304" pitchFamily="18" charset="0"/>
                <a:cs typeface="Times New Roman" panose="02020603050405020304" pitchFamily="18" charset="0"/>
              </a:rPr>
              <a:t>Y</a:t>
            </a:r>
            <a:r>
              <a:rPr sz="2000" baseline="-25000">
                <a:latin typeface="Times New Roman" panose="02020603050405020304" pitchFamily="18" charset="0"/>
                <a:cs typeface="Times New Roman" panose="02020603050405020304" pitchFamily="18" charset="0"/>
              </a:rPr>
              <a:t>2</a:t>
            </a:r>
            <a:r>
              <a:rPr sz="2000">
                <a:latin typeface="Times New Roman" panose="02020603050405020304" pitchFamily="18" charset="0"/>
                <a:cs typeface="Times New Roman" panose="02020603050405020304" pitchFamily="18" charset="0"/>
              </a:rPr>
              <a:t>为低电平</a:t>
            </a:r>
            <a:r>
              <a:rPr lang="zh-CN" altLang="en-US" sz="20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4" name="图片 13"/>
          <p:cNvPicPr>
            <a:picLocks noChangeAspect="1"/>
          </p:cNvPicPr>
          <p:nvPr/>
        </p:nvPicPr>
        <p:blipFill>
          <a:blip r:embed="rId3"/>
          <a:stretch>
            <a:fillRect/>
          </a:stretch>
        </p:blipFill>
        <p:spPr>
          <a:xfrm>
            <a:off x="358775" y="3030855"/>
            <a:ext cx="2955290" cy="2078355"/>
          </a:xfrm>
          <a:prstGeom prst="rect">
            <a:avLst/>
          </a:prstGeom>
        </p:spPr>
      </p:pic>
      <p:graphicFrame>
        <p:nvGraphicFramePr>
          <p:cNvPr id="5" name="对象 -2147481503"/>
          <p:cNvGraphicFramePr>
            <a:graphicFrameLocks noChangeAspect="1"/>
          </p:cNvGraphicFramePr>
          <p:nvPr/>
        </p:nvGraphicFramePr>
        <p:xfrm>
          <a:off x="4787900" y="4149090"/>
          <a:ext cx="2115185" cy="535940"/>
        </p:xfrm>
        <a:graphic>
          <a:graphicData uri="http://schemas.openxmlformats.org/presentationml/2006/ole">
            <mc:AlternateContent xmlns:mc="http://schemas.openxmlformats.org/markup-compatibility/2006">
              <mc:Choice xmlns:v="urn:schemas-microsoft-com:vml" Requires="v">
                <p:oleObj spid="_x0000_s3076" name="" r:id="rId4" imgW="952500" imgH="241300" progId="Equation.KSEE3">
                  <p:embed/>
                </p:oleObj>
              </mc:Choice>
              <mc:Fallback>
                <p:oleObj name="" r:id="rId4" imgW="952500" imgH="241300" progId="Equation.KSEE3">
                  <p:embed/>
                  <p:pic>
                    <p:nvPicPr>
                      <p:cNvPr id="0" name="图片 3075"/>
                      <p:cNvPicPr/>
                      <p:nvPr/>
                    </p:nvPicPr>
                    <p:blipFill>
                      <a:blip r:embed="rId5"/>
                      <a:stretch>
                        <a:fillRect/>
                      </a:stretch>
                    </p:blipFill>
                    <p:spPr>
                      <a:xfrm>
                        <a:off x="4787900" y="4149090"/>
                        <a:ext cx="2115185" cy="53594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edge">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79349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门电路带负载时的接口电路</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764540" y="404495"/>
            <a:ext cx="54635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2.5</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集成门电路应用时注意的问题</a:t>
            </a:r>
            <a:endParaRPr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110426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15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如图2-32所示，图(a)中门电路的输入为低电平，反相输出为高电平时，LED发光。图(b)中当输入信号为高电平，反相输出为低电平时，LED发光。</a:t>
            </a:r>
            <a:endParaRPr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1393825"/>
            <a:ext cx="5080000" cy="635000"/>
          </a:xfrm>
          <a:prstGeom prst="rect">
            <a:avLst/>
          </a:prstGeom>
        </p:spPr>
        <p:txBody>
          <a:bodyPr/>
          <a:p>
            <a:endParaRPr sz="1600"/>
          </a:p>
        </p:txBody>
      </p:sp>
      <p:sp>
        <p:nvSpPr>
          <p:cNvPr id="2" name="文本框 1"/>
          <p:cNvSpPr txBox="1"/>
          <p:nvPr/>
        </p:nvSpPr>
        <p:spPr>
          <a:xfrm>
            <a:off x="2032000" y="1131888"/>
            <a:ext cx="5080000" cy="635000"/>
          </a:xfrm>
          <a:prstGeom prst="rect">
            <a:avLst/>
          </a:prstGeom>
        </p:spPr>
        <p:txBody>
          <a:bodyPr/>
          <a:p>
            <a:endParaRPr sz="1600"/>
          </a:p>
        </p:txBody>
      </p:sp>
      <p:sp>
        <p:nvSpPr>
          <p:cNvPr id="6" name="文本框 5"/>
          <p:cNvSpPr txBox="1"/>
          <p:nvPr/>
        </p:nvSpPr>
        <p:spPr>
          <a:xfrm>
            <a:off x="1691640" y="2721928"/>
            <a:ext cx="5080000" cy="635000"/>
          </a:xfrm>
          <a:prstGeom prst="rect">
            <a:avLst/>
          </a:prstGeom>
        </p:spPr>
        <p:txBody>
          <a:bodyPr/>
          <a:p>
            <a:endParaRPr sz="1600"/>
          </a:p>
        </p:txBody>
      </p:sp>
      <p:pic>
        <p:nvPicPr>
          <p:cNvPr id="7" name="图片 6"/>
          <p:cNvPicPr/>
          <p:nvPr/>
        </p:nvPicPr>
        <p:blipFill>
          <a:blip r:embed="rId3"/>
        </p:blipFill>
        <p:spPr>
          <a:xfrm>
            <a:off x="1619250" y="3068955"/>
            <a:ext cx="5913755" cy="2936240"/>
          </a:xfrm>
          <a:prstGeom prst="rect">
            <a:avLst/>
          </a:prstGeom>
        </p:spPr>
      </p:pic>
      <p:sp>
        <p:nvSpPr>
          <p:cNvPr id="8" name="文本框 7"/>
          <p:cNvSpPr txBox="1"/>
          <p:nvPr/>
        </p:nvSpPr>
        <p:spPr>
          <a:xfrm>
            <a:off x="1691640" y="5957253"/>
            <a:ext cx="5080000" cy="635000"/>
          </a:xfrm>
          <a:prstGeom prst="rect">
            <a:avLst/>
          </a:prstGeom>
        </p:spPr>
        <p:txBody>
          <a:bodyPr/>
          <a:p>
            <a:endParaRPr sz="160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793490" cy="344170"/>
          </a:xfrm>
          <a:prstGeom prst="rect">
            <a:avLst/>
          </a:prstGeom>
          <a:noFill/>
        </p:spPr>
        <p:txBody>
          <a:bodyPr wrap="none" lIns="68577" tIns="34288" rIns="68577" bIns="34288" rtlCol="0">
            <a:spAutoFit/>
          </a:bodyPr>
          <a:lstStyle/>
          <a:p>
            <a:pPr algn="l"/>
            <a:r>
              <a:rPr lang="zh-CN" spc="600" noProof="1" dirty="0">
                <a:solidFill>
                  <a:schemeClr val="tx2"/>
                </a:solidFill>
                <a:latin typeface="微软雅黑" panose="020B0503020204020204" charset="-122"/>
                <a:ea typeface="微软雅黑" panose="020B0503020204020204" charset="-122"/>
                <a:cs typeface="+mn-cs"/>
              </a:rPr>
              <a:t>门电路带负载时的接口电路</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0965" name="文本框 1"/>
          <p:cNvSpPr txBox="1"/>
          <p:nvPr/>
        </p:nvSpPr>
        <p:spPr>
          <a:xfrm>
            <a:off x="764540" y="404495"/>
            <a:ext cx="546354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2.5</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集成门电路应用时注意的问题</a:t>
            </a:r>
            <a:endParaRPr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323850" y="1484630"/>
            <a:ext cx="8582025" cy="398399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a:lnSpc>
                <a:spcPct val="200000"/>
              </a:lnSpc>
              <a:buClr>
                <a:srgbClr val="FF00FF"/>
              </a:buClr>
              <a:buFont typeface="Wingdings" panose="05000000000000000000" charset="0"/>
            </a:pPr>
            <a:r>
              <a:rPr lang="en-US"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除OC门和三态门外，普通门电路的输出都不能并接，否则可能烧坏器件；门电路的输出带同类门的个数不得超过扇出系数，否则可能造成状态不稳定；在速度高时带负载应尽可能少；当门电路输出接普通负载时，其输出电流应小于I</a:t>
            </a:r>
            <a:r>
              <a:rPr lang="en-US"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OLmax</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和Ⅰ</a:t>
            </a:r>
            <a:r>
              <a:rPr lang="en-US" sz="2000" strike="noStrike" baseline="-25000"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OHmax</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a:t>
            </a:r>
            <a:endPar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a:p>
            <a:pPr algn="l">
              <a:lnSpc>
                <a:spcPct val="200000"/>
              </a:lnSpc>
              <a:buClr>
                <a:srgbClr val="FF00FF"/>
              </a:buClr>
              <a:buFont typeface="Wingdings" panose="05000000000000000000" charset="0"/>
            </a:pP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        </a:t>
            </a:r>
            <a:r>
              <a:rPr lang="en-US" sz="2000"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温度、湿度、静电等都会影响器件的正常工作</a:t>
            </a:r>
            <a:r>
              <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rPr>
              <a:t>。应注意如54TTL系列和74TTL系列工作温度的区别。</a:t>
            </a:r>
            <a:endParaRPr lang="en-US" sz="2000" strike="noStrike" noProof="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楷体_GB2312" pitchFamily="49" charset="-122"/>
            </a:endParaRPr>
          </a:p>
        </p:txBody>
      </p:sp>
      <p:sp>
        <p:nvSpPr>
          <p:cNvPr id="4" name="文本框 3"/>
          <p:cNvSpPr txBox="1"/>
          <p:nvPr/>
        </p:nvSpPr>
        <p:spPr>
          <a:xfrm>
            <a:off x="2032000" y="1393825"/>
            <a:ext cx="5080000" cy="635000"/>
          </a:xfrm>
          <a:prstGeom prst="rect">
            <a:avLst/>
          </a:prstGeom>
        </p:spPr>
        <p:txBody>
          <a:bodyPr/>
          <a:p>
            <a:endParaRPr sz="1600"/>
          </a:p>
        </p:txBody>
      </p:sp>
      <p:sp>
        <p:nvSpPr>
          <p:cNvPr id="2" name="文本框 1"/>
          <p:cNvSpPr txBox="1"/>
          <p:nvPr/>
        </p:nvSpPr>
        <p:spPr>
          <a:xfrm>
            <a:off x="2032000" y="1131888"/>
            <a:ext cx="5080000" cy="635000"/>
          </a:xfrm>
          <a:prstGeom prst="rect">
            <a:avLst/>
          </a:prstGeom>
        </p:spPr>
        <p:txBody>
          <a:bodyPr/>
          <a:p>
            <a:endParaRPr sz="1600"/>
          </a:p>
        </p:txBody>
      </p:sp>
      <p:sp>
        <p:nvSpPr>
          <p:cNvPr id="6" name="文本框 5"/>
          <p:cNvSpPr txBox="1"/>
          <p:nvPr/>
        </p:nvSpPr>
        <p:spPr>
          <a:xfrm>
            <a:off x="1691640" y="2721928"/>
            <a:ext cx="5080000" cy="635000"/>
          </a:xfrm>
          <a:prstGeom prst="rect">
            <a:avLst/>
          </a:prstGeom>
        </p:spPr>
        <p:txBody>
          <a:bodyPr/>
          <a:p>
            <a:endParaRPr sz="160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S</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安全事项</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07950" y="1700213"/>
            <a:ext cx="8893175" cy="470789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fontAlgn="base">
              <a:lnSpc>
                <a:spcPct val="150000"/>
              </a:lnSpc>
              <a:spcBef>
                <a:spcPct val="50000"/>
              </a:spcBef>
              <a:buClr>
                <a:srgbClr val="0000FF"/>
              </a:buClr>
              <a:buFont typeface="Wingdings" panose="05000000000000000000" charset="0"/>
            </a:pP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综上所述，</a:t>
            </a:r>
            <a:r>
              <a:rPr lang="zh-CN" alt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使用TTL电路应注意的一些问题</a:t>
            </a: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indent="-457200">
              <a:lnSpc>
                <a:spcPct val="150000"/>
              </a:lnSpc>
              <a:spcBef>
                <a:spcPts val="0"/>
              </a:spcBef>
              <a:buClr>
                <a:srgbClr val="FF0000"/>
              </a:buClr>
              <a:buFont typeface="Wingdings" panose="05000000000000000000" charset="0"/>
              <a:buChar char="Ø"/>
            </a:pP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(1)TTL 电路的电源均采用+5V，因此电源电压不能高于＋5.5V，使用时不能地颠倒错接,否则会因为过大电流而造成器件损坏。</a:t>
            </a:r>
            <a:endPar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indent="-457200">
              <a:lnSpc>
                <a:spcPct val="150000"/>
              </a:lnSpc>
              <a:spcBef>
                <a:spcPts val="0"/>
              </a:spcBef>
              <a:buClr>
                <a:srgbClr val="FF0000"/>
              </a:buClr>
              <a:buFont typeface="Wingdings" panose="05000000000000000000" charset="0"/>
              <a:buChar char="Ø"/>
            </a:pP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(2)电路的各输入端不能直接与高于+5.5V和低于-0.5V的低电阻电源连接，因为低电阻电源能提供较大电流，会由于过热而烧坏器件。</a:t>
            </a:r>
            <a:endPar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indent="-457200">
              <a:lnSpc>
                <a:spcPct val="150000"/>
              </a:lnSpc>
              <a:spcBef>
                <a:spcPts val="0"/>
              </a:spcBef>
              <a:buClr>
                <a:srgbClr val="FF0000"/>
              </a:buClr>
              <a:buFont typeface="Wingdings" panose="05000000000000000000" charset="0"/>
              <a:buChar char="Ø"/>
            </a:pP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(3)输出端不允许直接与电源或地连接，否则可能造成器件损坏，但可以通过电阻与电源相连，提高输出高电平。</a:t>
            </a:r>
            <a:endPar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indent="-457200">
              <a:lnSpc>
                <a:spcPct val="150000"/>
              </a:lnSpc>
              <a:spcBef>
                <a:spcPts val="0"/>
              </a:spcBef>
              <a:buClr>
                <a:srgbClr val="FF0000"/>
              </a:buClr>
              <a:buFont typeface="Wingdings" panose="05000000000000000000" charset="0"/>
              <a:buChar char="Ø"/>
            </a:pP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(4)在电源接通时，不要移动或拔插集成电路。</a:t>
            </a:r>
            <a:endPar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indent="-457200">
              <a:lnSpc>
                <a:spcPct val="150000"/>
              </a:lnSpc>
              <a:spcBef>
                <a:spcPts val="0"/>
              </a:spcBef>
              <a:buClr>
                <a:srgbClr val="FF0000"/>
              </a:buClr>
              <a:buFont typeface="Wingdings" panose="05000000000000000000" charset="0"/>
              <a:buChar char="Ø"/>
            </a:pP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(5)冗余的输入端最好不要悬空。例如，将不用的或门和或非门输入端直接接地。</a:t>
            </a:r>
            <a:endPar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137795" y="405130"/>
            <a:ext cx="5574030" cy="82994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2.5</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集成门电路应用时注意的问题</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S</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安全事项</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683260" y="1988820"/>
            <a:ext cx="7879080" cy="255333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fontAlgn="base">
              <a:lnSpc>
                <a:spcPct val="150000"/>
              </a:lnSpc>
              <a:spcBef>
                <a:spcPct val="50000"/>
              </a:spcBef>
              <a:buClr>
                <a:srgbClr val="0000FF"/>
              </a:buClr>
              <a:buFont typeface="Wingdings" panose="05000000000000000000" charset="0"/>
            </a:pPr>
            <a:r>
              <a:rPr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小知识：TTL与非门输入端悬空处置为什么相当于逻辑1电平？</a:t>
            </a:r>
            <a:endParaRPr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fontAlgn="base">
              <a:lnSpc>
                <a:spcPct val="150000"/>
              </a:lnSpc>
              <a:spcBef>
                <a:spcPct val="50000"/>
              </a:spcBef>
              <a:buClr>
                <a:srgbClr val="0000FF"/>
              </a:buClr>
              <a:buFont typeface="Wingdings" panose="05000000000000000000" charset="0"/>
            </a:pPr>
            <a:r>
              <a:rPr lang="en-US"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门电路集成块的输入端内阻很高，悬空的输入脚近似于处于绝缘状态的金属。它会受外界影响感应出电荷，电荷一积累，就会呈较高的电压状态，成为实际上的高电平。所以TTL门电路中悬空的门电路的输入脚，相当于高电平状态。</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636905" y="405130"/>
            <a:ext cx="5074920" cy="82994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2.5</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集成门电路应用时注意的问题</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598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电子元器件</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a:t>
            </a:r>
            <a:r>
              <a:rPr lang="zh-CN" sz="2400" dirty="0">
                <a:latin typeface="微软雅黑" panose="020B0503020204020204" charset="-122"/>
                <a:ea typeface="微软雅黑" panose="020B0503020204020204" charset="-122"/>
                <a:sym typeface="微软雅黑" panose="020B0503020204020204" charset="-122"/>
              </a:rPr>
              <a:t>.1  集成电路常识</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7" name="文本框 6"/>
          <p:cNvSpPr txBox="1"/>
          <p:nvPr/>
        </p:nvSpPr>
        <p:spPr>
          <a:xfrm>
            <a:off x="250825" y="1800225"/>
            <a:ext cx="8720455" cy="160083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noAutofit/>
          </a:bodyPr>
          <a:p>
            <a:pPr marR="0" defTabSz="914400" eaLnBrk="0" hangingPunct="0">
              <a:lnSpc>
                <a:spcPct val="150000"/>
              </a:lnSpc>
              <a:spcBef>
                <a:spcPct val="20000"/>
              </a:spcBef>
              <a:buClr>
                <a:schemeClr val="accent2"/>
              </a:buClr>
              <a:buSzTx/>
              <a:buFont typeface="Wingdings" panose="05000000000000000000" pitchFamily="2" charset="2"/>
            </a:pPr>
            <a:r>
              <a:rPr kumimoji="0" lang="en-US" sz="2200" kern="1200" cap="none" spc="0" normalizeH="0" baseline="0" noProof="1">
                <a:latin typeface="Arial Narrow" pitchFamily="34" charset="0"/>
                <a:ea typeface="宋体" panose="02010600030101010101" pitchFamily="2" charset="-122"/>
                <a:cs typeface="+mn-cs"/>
              </a:rPr>
              <a:t>       </a:t>
            </a:r>
            <a:r>
              <a:rPr kumimoji="0" sz="2000" kern="1200" cap="none" spc="0" normalizeH="0" baseline="0" noProof="1">
                <a:latin typeface="宋体" panose="02010600030101010101" pitchFamily="2" charset="-122"/>
                <a:ea typeface="宋体" panose="02010600030101010101" pitchFamily="2" charset="-122"/>
                <a:cs typeface="宋体" panose="02010600030101010101" pitchFamily="2" charset="-122"/>
              </a:rPr>
              <a:t>组成CPU芯片是微小的三极管等电子元器件，如用三极管组成门电路，然后用门电路组成锁存器和触发器，用触发器构成寄存器、移位寄存器、</a:t>
            </a:r>
            <a:endParaRPr kumimoji="0" sz="2000" kern="1200" cap="none" spc="0" normalizeH="0" baseline="0" noProof="1">
              <a:latin typeface="宋体" panose="02010600030101010101" pitchFamily="2" charset="-122"/>
              <a:ea typeface="宋体" panose="02010600030101010101" pitchFamily="2" charset="-122"/>
              <a:cs typeface="宋体" panose="02010600030101010101" pitchFamily="2" charset="-122"/>
            </a:endParaRPr>
          </a:p>
          <a:p>
            <a:pPr marR="0" defTabSz="914400" eaLnBrk="0" hangingPunct="0">
              <a:lnSpc>
                <a:spcPct val="150000"/>
              </a:lnSpc>
              <a:spcBef>
                <a:spcPct val="20000"/>
              </a:spcBef>
              <a:buClr>
                <a:schemeClr val="accent2"/>
              </a:buClr>
              <a:buSzTx/>
              <a:buFont typeface="Wingdings" panose="05000000000000000000" pitchFamily="2" charset="2"/>
            </a:pPr>
            <a:r>
              <a:rPr kumimoji="0" sz="2000" kern="1200" cap="none" spc="0" normalizeH="0" baseline="0" noProof="1">
                <a:latin typeface="宋体" panose="02010600030101010101" pitchFamily="2" charset="-122"/>
                <a:ea typeface="宋体" panose="02010600030101010101" pitchFamily="2" charset="-122"/>
                <a:cs typeface="宋体" panose="02010600030101010101" pitchFamily="2" charset="-122"/>
              </a:rPr>
              <a:t>计数器等，最后用寄存器、计数器、控制器等组成芯片。</a:t>
            </a:r>
            <a:endParaRPr kumimoji="0" sz="2000" kern="1200" cap="none" spc="0" normalizeH="0" baseline="0" noProof="1">
              <a:latin typeface="宋体" panose="02010600030101010101" pitchFamily="2" charset="-122"/>
              <a:ea typeface="宋体" panose="02010600030101010101" pitchFamily="2" charset="-122"/>
              <a:cs typeface="宋体" panose="02010600030101010101" pitchFamily="2" charset="-122"/>
            </a:endParaRPr>
          </a:p>
        </p:txBody>
      </p:sp>
      <p:pic>
        <p:nvPicPr>
          <p:cNvPr id="2" name="图片 -2147482494"/>
          <p:cNvPicPr>
            <a:picLocks noChangeAspect="1"/>
          </p:cNvPicPr>
          <p:nvPr/>
        </p:nvPicPr>
        <p:blipFill>
          <a:blip r:embed="rId3"/>
          <a:stretch>
            <a:fillRect/>
          </a:stretch>
        </p:blipFill>
        <p:spPr>
          <a:xfrm>
            <a:off x="1475740" y="3500755"/>
            <a:ext cx="5511800" cy="303593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S</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安全事项</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5" name="文本框 4"/>
          <p:cNvSpPr txBox="1"/>
          <p:nvPr/>
        </p:nvSpPr>
        <p:spPr>
          <a:xfrm>
            <a:off x="107950" y="1494155"/>
            <a:ext cx="8911590" cy="516953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fontAlgn="base">
              <a:lnSpc>
                <a:spcPct val="150000"/>
              </a:lnSpc>
              <a:spcBef>
                <a:spcPct val="50000"/>
              </a:spcBef>
              <a:buClr>
                <a:srgbClr val="0000FF"/>
              </a:buClr>
              <a:buFont typeface="Wingdings" panose="05000000000000000000" charset="0"/>
            </a:pPr>
            <a:r>
              <a:rPr lang="en-US" altLang="zh-CN"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使用CMOS电路应注意的一些问题</a:t>
            </a:r>
            <a:r>
              <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strike="noStrike" noProof="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indent="-457200">
              <a:lnSpc>
                <a:spcPct val="150000"/>
              </a:lnSpc>
              <a:spcBef>
                <a:spcPts val="0"/>
              </a:spcBef>
              <a:buClr>
                <a:srgbClr val="FF0000"/>
              </a:buClr>
              <a:buFont typeface="Wingdings" panose="05000000000000000000" charset="0"/>
              <a:buChar char="Ø"/>
            </a:pPr>
            <a:r>
              <a:rPr lang="zh-CN" alt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(1)一般CMOS电路的电源电压范围在3～18V之间。</a:t>
            </a:r>
            <a:endParaRPr lang="zh-CN" alt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150000"/>
              </a:lnSpc>
              <a:spcBef>
                <a:spcPts val="0"/>
              </a:spcBef>
              <a:buClr>
                <a:srgbClr val="FF0000"/>
              </a:buClr>
              <a:buFont typeface="Wingdings" panose="05000000000000000000" charset="0"/>
              <a:buChar char="Ø"/>
            </a:pPr>
            <a:r>
              <a:rPr lang="zh-CN" alt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(2)在同一芯片上2个或2个以上同样器件并联使用（如与门、反相器等）时,可增大输出供给电流和输出吸收电流，当负载增加不大时，则既增加了器件的驱动能力，又提高了速度。</a:t>
            </a:r>
            <a:endParaRPr lang="zh-CN" alt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150000"/>
              </a:lnSpc>
              <a:spcBef>
                <a:spcPts val="0"/>
              </a:spcBef>
              <a:buClr>
                <a:srgbClr val="FF0000"/>
              </a:buClr>
              <a:buFont typeface="Wingdings" panose="05000000000000000000" charset="0"/>
              <a:buChar char="Ø"/>
            </a:pPr>
            <a:r>
              <a:rPr lang="zh-CN" alt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(3)输入端连线较长时，因分布电容和分布电感的影响，容易构成LC振荡，也可能使保护二极管损坏，因此必须在输入端串联1个10~20</a:t>
            </a:r>
            <a:r>
              <a:rPr lang="en-US" altLang="zh-CN"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K</a:t>
            </a:r>
            <a:r>
              <a:rPr lang="zh-CN" alt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Q的电阻。</a:t>
            </a:r>
            <a:endParaRPr lang="zh-CN" alt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150000"/>
              </a:lnSpc>
              <a:spcBef>
                <a:spcPts val="0"/>
              </a:spcBef>
              <a:buClr>
                <a:srgbClr val="FF0000"/>
              </a:buClr>
              <a:buFont typeface="Wingdings" panose="05000000000000000000" charset="0"/>
              <a:buChar char="Ø"/>
            </a:pPr>
            <a:r>
              <a:rPr lang="zh-CN" alt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(4)拔插电路板电源插头时，应注意先切断电源，防止在插拔过程中烧坏CMOS电路的输入保护二极管。</a:t>
            </a:r>
            <a:endParaRPr lang="zh-CN" alt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a:lnSpc>
                <a:spcPct val="150000"/>
              </a:lnSpc>
              <a:spcBef>
                <a:spcPts val="0"/>
              </a:spcBef>
              <a:buClr>
                <a:srgbClr val="FF0000"/>
              </a:buClr>
              <a:buFont typeface="Wingdings" panose="05000000000000000000" charset="0"/>
              <a:buChar char="Ø"/>
            </a:pPr>
            <a:r>
              <a:rPr lang="zh-CN" alt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(5)冗余端不要悬空，否则不但容易接受外界干扰，而且会造成输入电平不稳，破坏了正常的逻辑关系，要针对不同情况加以处理。</a:t>
            </a:r>
            <a:endParaRPr lang="zh-CN" altLang="en-US" sz="2000" strike="noStrike" noProof="1" dirty="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6326" name="文本框 1"/>
          <p:cNvSpPr txBox="1"/>
          <p:nvPr/>
        </p:nvSpPr>
        <p:spPr>
          <a:xfrm>
            <a:off x="564515" y="405130"/>
            <a:ext cx="5147310" cy="82994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2.5</a:t>
            </a:r>
            <a:r>
              <a:rPr lang="zh-CN" sz="2400" dirty="0">
                <a:latin typeface="微软雅黑" panose="020B0503020204020204" charset="-122"/>
                <a:ea typeface="微软雅黑" panose="020B0503020204020204" charset="-122"/>
                <a:sym typeface="微软雅黑" panose="020B0503020204020204" charset="-122"/>
              </a:rPr>
              <a:t> </a:t>
            </a:r>
            <a:r>
              <a:rPr lang="en-US" altLang="zh-CN" sz="2400" dirty="0">
                <a:latin typeface="微软雅黑" panose="020B0503020204020204" charset="-122"/>
                <a:ea typeface="微软雅黑" panose="020B0503020204020204" charset="-122"/>
                <a:sym typeface="微软雅黑" panose="020B0503020204020204" charset="-122"/>
              </a:rPr>
              <a:t> </a:t>
            </a:r>
            <a:r>
              <a:rPr sz="2400" dirty="0">
                <a:latin typeface="微软雅黑" panose="020B0503020204020204" charset="-122"/>
                <a:ea typeface="微软雅黑" panose="020B0503020204020204" charset="-122"/>
                <a:sym typeface="微软雅黑" panose="020B0503020204020204" charset="-122"/>
              </a:rPr>
              <a:t>集成门电路应用时注意的问题</a:t>
            </a:r>
            <a:endParaRPr sz="2400" dirty="0">
              <a:latin typeface="微软雅黑" panose="020B0503020204020204" charset="-122"/>
              <a:ea typeface="微软雅黑" panose="020B0503020204020204" charset="-122"/>
              <a:sym typeface="微软雅黑" panose="020B0503020204020204" charset="-122"/>
            </a:endParaRPr>
          </a:p>
          <a:p>
            <a:pPr algn="ct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思考归纳</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07950" y="1773238"/>
            <a:ext cx="8893175" cy="424624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457200" indent="-457200" fontAlgn="base">
              <a:lnSpc>
                <a:spcPct val="150000"/>
              </a:lnSpc>
              <a:spcBef>
                <a:spcPct val="50000"/>
              </a:spcBef>
              <a:buClr>
                <a:srgbClr val="0000FF"/>
              </a:buClr>
              <a:buFont typeface="Wingdings" panose="05000000000000000000" charset="0"/>
              <a:buChar char="p"/>
            </a:pP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与、或、非是数字逻辑运算的三种基本关系，可用数字逻辑门电路实现。</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marL="457200" indent="-457200" fontAlgn="base">
              <a:lnSpc>
                <a:spcPct val="150000"/>
              </a:lnSpc>
              <a:spcBef>
                <a:spcPct val="50000"/>
              </a:spcBef>
              <a:buClr>
                <a:srgbClr val="0000FF"/>
              </a:buClr>
              <a:buFont typeface="Wingdings" panose="05000000000000000000" charset="0"/>
              <a:buChar char="p"/>
            </a:pP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用分立元件半导体二极管、三极管、场效应管可组成与门、或门、非门及与或门、与非门等复合门电路。</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marL="457200" indent="-457200" fontAlgn="base">
              <a:lnSpc>
                <a:spcPct val="150000"/>
              </a:lnSpc>
              <a:spcBef>
                <a:spcPct val="50000"/>
              </a:spcBef>
              <a:buClr>
                <a:srgbClr val="0000FF"/>
              </a:buClr>
              <a:buFont typeface="Wingdings" panose="05000000000000000000" charset="0"/>
              <a:buChar char="p"/>
            </a:pP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常用的逻辑门电路有TTL、ECL、NMOS和 CMOS逻辑门，作为通用器件，TTL和CMOS应用较为广泛。我们学习了解了各种门电路的电路结构和工作原理，掌握各种门电路的的外特性参数含义。</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marL="457200" indent="-457200" fontAlgn="base">
              <a:lnSpc>
                <a:spcPct val="150000"/>
              </a:lnSpc>
              <a:spcBef>
                <a:spcPct val="50000"/>
              </a:spcBef>
              <a:buClr>
                <a:srgbClr val="0000FF"/>
              </a:buClr>
              <a:buFont typeface="Wingdings" panose="05000000000000000000" charset="0"/>
              <a:buChar char="p"/>
            </a:pPr>
            <a:r>
              <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在TTL集成逻辑门电路使用中，尤其要注意电源的正确连接方法和多余输入端的正确处理；使用CMOS电路应注意防静电、防干扰等问题。</a:t>
            </a:r>
            <a:endParaRPr sz="2000" strike="noStrike" noProof="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altLang="en-US" sz="2400" dirty="0">
                <a:latin typeface="微软雅黑" panose="020B0503020204020204" charset="-122"/>
                <a:ea typeface="微软雅黑" panose="020B0503020204020204" charset="-122"/>
                <a:sym typeface="微软雅黑" panose="020B0503020204020204" charset="-122"/>
              </a:rPr>
              <a:t>本章小结</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动手实践</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700530"/>
            <a:ext cx="8695055" cy="718820"/>
          </a:xfrm>
          <a:prstGeom prst="rect">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lstStyle/>
          <a:p>
            <a:pPr marL="457200" indent="-457200" fontAlgn="base">
              <a:lnSpc>
                <a:spcPct val="150000"/>
              </a:lnSpc>
              <a:spcBef>
                <a:spcPct val="50000"/>
              </a:spcBef>
              <a:buClr>
                <a:srgbClr val="0000FF"/>
              </a:buClr>
              <a:buFont typeface="Wingdings" panose="05000000000000000000" charset="0"/>
              <a:buChar char="p"/>
            </a:pPr>
            <a:r>
              <a:rPr lang="en-US" sz="2000" strike="noStrike" noProof="1" dirty="0">
                <a:latin typeface="微软雅黑" panose="020B0503020204020204" charset="-122"/>
                <a:ea typeface="微软雅黑" panose="020B0503020204020204" charset="-122"/>
                <a:cs typeface="微软雅黑" panose="020B0503020204020204" charset="-122"/>
                <a:sym typeface="+mn-ea"/>
              </a:rPr>
              <a:t>2</a:t>
            </a:r>
            <a:r>
              <a:rPr sz="2000" strike="noStrike" noProof="1" dirty="0">
                <a:latin typeface="微软雅黑" panose="020B0503020204020204" charset="-122"/>
                <a:ea typeface="微软雅黑" panose="020B0503020204020204" charset="-122"/>
                <a:cs typeface="微软雅黑" panose="020B0503020204020204" charset="-122"/>
                <a:sym typeface="+mn-ea"/>
              </a:rPr>
              <a:t>-</a:t>
            </a:r>
            <a:r>
              <a:rPr lang="en-US" sz="2000" strike="noStrike" noProof="1" dirty="0">
                <a:latin typeface="微软雅黑" panose="020B0503020204020204" charset="-122"/>
                <a:ea typeface="微软雅黑" panose="020B0503020204020204" charset="-122"/>
                <a:cs typeface="微软雅黑" panose="020B0503020204020204" charset="-122"/>
                <a:sym typeface="+mn-ea"/>
              </a:rPr>
              <a:t>5</a:t>
            </a:r>
            <a:r>
              <a:rPr sz="2000" strike="noStrike" noProof="1" dirty="0">
                <a:latin typeface="微软雅黑" panose="020B0503020204020204" charset="-122"/>
                <a:ea typeface="微软雅黑" panose="020B0503020204020204" charset="-122"/>
                <a:cs typeface="微软雅黑" panose="020B0503020204020204" charset="-122"/>
                <a:sym typeface="+mn-ea"/>
              </a:rPr>
              <a:t> TTL三态门如图2-33所示，写出输出端Y的逻辑表达式。</a:t>
            </a:r>
            <a:endParaRPr sz="20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50000"/>
              </a:lnSpc>
              <a:spcBef>
                <a:spcPct val="50000"/>
              </a:spcBef>
              <a:buClr>
                <a:srgbClr val="0000FF"/>
              </a:buClr>
              <a:buFont typeface="Wingdings" panose="05000000000000000000" charset="0"/>
            </a:pPr>
            <a:endParaRPr sz="2000" strike="noStrike" noProof="1" dirty="0">
              <a:latin typeface="微软雅黑" panose="020B0503020204020204" charset="-122"/>
              <a:ea typeface="微软雅黑" panose="020B0503020204020204" charset="-122"/>
              <a:cs typeface="微软雅黑" panose="020B0503020204020204" charset="-122"/>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课堂练习</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2" name="图片 -2147482412" descr="IMG_256"/>
          <p:cNvPicPr>
            <a:picLocks noChangeAspect="1"/>
          </p:cNvPicPr>
          <p:nvPr/>
        </p:nvPicPr>
        <p:blipFill>
          <a:blip r:embed="rId3">
            <a:lum contrast="17998"/>
          </a:blip>
          <a:stretch>
            <a:fillRect/>
          </a:stretch>
        </p:blipFill>
        <p:spPr>
          <a:xfrm>
            <a:off x="899160" y="2780665"/>
            <a:ext cx="3001645" cy="2957195"/>
          </a:xfrm>
          <a:prstGeom prst="rect">
            <a:avLst/>
          </a:prstGeom>
          <a:noFill/>
          <a:ln w="9525">
            <a:noFill/>
          </a:ln>
        </p:spPr>
      </p:pic>
      <p:graphicFrame>
        <p:nvGraphicFramePr>
          <p:cNvPr id="3" name="对象 -2147482564"/>
          <p:cNvGraphicFramePr>
            <a:graphicFrameLocks noChangeAspect="1"/>
          </p:cNvGraphicFramePr>
          <p:nvPr/>
        </p:nvGraphicFramePr>
        <p:xfrm>
          <a:off x="4499610" y="4149090"/>
          <a:ext cx="3807460" cy="573405"/>
        </p:xfrm>
        <a:graphic>
          <a:graphicData uri="http://schemas.openxmlformats.org/presentationml/2006/ole">
            <mc:AlternateContent xmlns:mc="http://schemas.openxmlformats.org/markup-compatibility/2006">
              <mc:Choice xmlns:v="urn:schemas-microsoft-com:vml" Requires="v">
                <p:oleObj spid="_x0000_s3076" name="" r:id="rId4" imgW="1688465" imgH="254000" progId="Equation.KSEE3">
                  <p:embed/>
                </p:oleObj>
              </mc:Choice>
              <mc:Fallback>
                <p:oleObj name="" r:id="rId4" imgW="1688465" imgH="254000" progId="Equation.KSEE3">
                  <p:embed/>
                  <p:pic>
                    <p:nvPicPr>
                      <p:cNvPr id="0" name="图片 3075"/>
                      <p:cNvPicPr/>
                      <p:nvPr/>
                    </p:nvPicPr>
                    <p:blipFill>
                      <a:blip r:embed="rId5"/>
                      <a:stretch>
                        <a:fillRect/>
                      </a:stretch>
                    </p:blipFill>
                    <p:spPr>
                      <a:xfrm>
                        <a:off x="4499610" y="4149090"/>
                        <a:ext cx="3807460" cy="573405"/>
                      </a:xfrm>
                      <a:prstGeom prst="rect">
                        <a:avLst/>
                      </a:prstGeom>
                      <a:noFill/>
                      <a:ln w="38100">
                        <a:noFill/>
                        <a:miter/>
                      </a:ln>
                    </p:spPr>
                  </p:pic>
                </p:oleObj>
              </mc:Fallback>
            </mc:AlternateContent>
          </a:graphicData>
        </a:graphic>
      </p:graphicFrame>
      <p:sp>
        <p:nvSpPr>
          <p:cNvPr id="4" name="文本框 3"/>
          <p:cNvSpPr txBox="1"/>
          <p:nvPr/>
        </p:nvSpPr>
        <p:spPr>
          <a:xfrm>
            <a:off x="3995420" y="2924810"/>
            <a:ext cx="4928870" cy="1014730"/>
          </a:xfrm>
          <a:prstGeom prst="rect">
            <a:avLst/>
          </a:prstGeom>
        </p:spPr>
        <p:txBody>
          <a:bodyPr wrap="square">
            <a:spAutoFit/>
          </a:bodyPr>
          <a:p>
            <a:pPr indent="266700" defTabSz="266700">
              <a:lnSpc>
                <a:spcPct val="150000"/>
              </a:lnSpc>
            </a:pPr>
            <a:r>
              <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三个三态门的使能端均为高电平有效，分时传输时输出</a:t>
            </a:r>
            <a:r>
              <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F</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为：</a:t>
            </a:r>
            <a:endPar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graphicFrame>
        <p:nvGraphicFramePr>
          <p:cNvPr id="6" name="对象 -2147482563"/>
          <p:cNvGraphicFramePr>
            <a:graphicFrameLocks noChangeAspect="1"/>
          </p:cNvGraphicFramePr>
          <p:nvPr/>
        </p:nvGraphicFramePr>
        <p:xfrm>
          <a:off x="3491230" y="5589270"/>
          <a:ext cx="5204460" cy="477520"/>
        </p:xfrm>
        <a:graphic>
          <a:graphicData uri="http://schemas.openxmlformats.org/presentationml/2006/ole">
            <mc:AlternateContent xmlns:mc="http://schemas.openxmlformats.org/markup-compatibility/2006">
              <mc:Choice xmlns:v="urn:schemas-microsoft-com:vml" Requires="v">
                <p:oleObj spid="_x0000_s7" name="" r:id="rId6" imgW="2768600" imgH="254000" progId="Equation.KSEE3">
                  <p:embed/>
                </p:oleObj>
              </mc:Choice>
              <mc:Fallback>
                <p:oleObj name="" r:id="rId6" imgW="2768600" imgH="254000" progId="Equation.KSEE3">
                  <p:embed/>
                  <p:pic>
                    <p:nvPicPr>
                      <p:cNvPr id="0" name="图片 2"/>
                      <p:cNvPicPr/>
                      <p:nvPr/>
                    </p:nvPicPr>
                    <p:blipFill>
                      <a:blip r:embed="rId7"/>
                      <a:stretch>
                        <a:fillRect/>
                      </a:stretch>
                    </p:blipFill>
                    <p:spPr>
                      <a:xfrm>
                        <a:off x="3491230" y="5589270"/>
                        <a:ext cx="5204460" cy="47752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trips(downLeft)">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动手实践</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556385"/>
            <a:ext cx="8695055" cy="1149985"/>
          </a:xfrm>
          <a:prstGeom prst="rect">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lstStyle/>
          <a:p>
            <a:pPr marL="457200" indent="-457200" fontAlgn="base">
              <a:lnSpc>
                <a:spcPct val="150000"/>
              </a:lnSpc>
              <a:spcBef>
                <a:spcPct val="50000"/>
              </a:spcBef>
              <a:buClr>
                <a:srgbClr val="0000FF"/>
              </a:buClr>
              <a:buFont typeface="Wingdings" panose="05000000000000000000" charset="0"/>
              <a:buChar char="p"/>
            </a:pPr>
            <a:r>
              <a:rPr lang="zh-CN" sz="2000" strike="noStrike" noProof="1" dirty="0">
                <a:latin typeface="微软雅黑" panose="020B0503020204020204" charset="-122"/>
                <a:ea typeface="微软雅黑" panose="020B0503020204020204" charset="-122"/>
                <a:cs typeface="微软雅黑" panose="020B0503020204020204" charset="-122"/>
                <a:sym typeface="+mn-ea"/>
              </a:rPr>
              <a:t>练习</a:t>
            </a:r>
            <a:r>
              <a:rPr lang="en-US" altLang="zh-CN" sz="2000" strike="noStrike" noProof="1" dirty="0">
                <a:latin typeface="微软雅黑" panose="020B0503020204020204" charset="-122"/>
                <a:ea typeface="微软雅黑" panose="020B0503020204020204" charset="-122"/>
                <a:cs typeface="微软雅黑" panose="020B0503020204020204" charset="-122"/>
                <a:sym typeface="+mn-ea"/>
              </a:rPr>
              <a:t>2</a:t>
            </a:r>
            <a:r>
              <a:rPr lang="zh-CN" altLang="en-US" sz="2000" strike="noStrike" noProof="1" dirty="0">
                <a:latin typeface="微软雅黑" panose="020B0503020204020204" charset="-122"/>
                <a:ea typeface="微软雅黑" panose="020B0503020204020204" charset="-122"/>
                <a:cs typeface="微软雅黑" panose="020B0503020204020204" charset="-122"/>
                <a:sym typeface="+mn-ea"/>
              </a:rPr>
              <a:t>：</a:t>
            </a:r>
            <a:r>
              <a:rPr sz="2000" strike="noStrike" noProof="1" dirty="0">
                <a:latin typeface="微软雅黑" panose="020B0503020204020204" charset="-122"/>
                <a:ea typeface="微软雅黑" panose="020B0503020204020204" charset="-122"/>
                <a:cs typeface="微软雅黑" panose="020B0503020204020204" charset="-122"/>
                <a:sym typeface="+mn-ea"/>
              </a:rPr>
              <a:t>判断各电路是否能实现对应的逻辑关系。将其中不能实现的电路改正，以符合各逻辑表达式。</a:t>
            </a:r>
            <a:endParaRPr sz="2000" strike="noStrike" noProof="1" dirty="0">
              <a:latin typeface="微软雅黑" panose="020B0503020204020204" charset="-122"/>
              <a:ea typeface="微软雅黑" panose="020B0503020204020204" charset="-122"/>
              <a:cs typeface="微软雅黑" panose="020B0503020204020204" charset="-122"/>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课堂练习</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graphicFrame>
        <p:nvGraphicFramePr>
          <p:cNvPr id="3" name="对象 -2147482564"/>
          <p:cNvGraphicFramePr>
            <a:graphicFrameLocks noChangeAspect="1"/>
          </p:cNvGraphicFramePr>
          <p:nvPr/>
        </p:nvGraphicFramePr>
        <p:xfrm>
          <a:off x="611505" y="5416550"/>
          <a:ext cx="3580130" cy="631825"/>
        </p:xfrm>
        <a:graphic>
          <a:graphicData uri="http://schemas.openxmlformats.org/presentationml/2006/ole">
            <mc:AlternateContent xmlns:mc="http://schemas.openxmlformats.org/markup-compatibility/2006">
              <mc:Choice xmlns:v="urn:schemas-microsoft-com:vml" Requires="v">
                <p:oleObj spid="_x0000_s3076" name="" r:id="rId3" imgW="1587500" imgH="279400" progId="Equation.KSEE3">
                  <p:embed/>
                </p:oleObj>
              </mc:Choice>
              <mc:Fallback>
                <p:oleObj name="" r:id="rId3" imgW="1587500" imgH="279400" progId="Equation.KSEE3">
                  <p:embed/>
                  <p:pic>
                    <p:nvPicPr>
                      <p:cNvPr id="0" name="图片 3075"/>
                      <p:cNvPicPr/>
                      <p:nvPr/>
                    </p:nvPicPr>
                    <p:blipFill>
                      <a:blip r:embed="rId4"/>
                      <a:stretch>
                        <a:fillRect/>
                      </a:stretch>
                    </p:blipFill>
                    <p:spPr>
                      <a:xfrm>
                        <a:off x="611505" y="5416550"/>
                        <a:ext cx="3580130" cy="631825"/>
                      </a:xfrm>
                      <a:prstGeom prst="rect">
                        <a:avLst/>
                      </a:prstGeom>
                      <a:noFill/>
                      <a:ln w="38100">
                        <a:noFill/>
                        <a:miter/>
                      </a:ln>
                    </p:spPr>
                  </p:pic>
                </p:oleObj>
              </mc:Fallback>
            </mc:AlternateContent>
          </a:graphicData>
        </a:graphic>
      </p:graphicFrame>
      <p:sp>
        <p:nvSpPr>
          <p:cNvPr id="8" name="文本框 7"/>
          <p:cNvSpPr txBox="1"/>
          <p:nvPr/>
        </p:nvSpPr>
        <p:spPr>
          <a:xfrm>
            <a:off x="467360" y="4233863"/>
            <a:ext cx="5080000" cy="635000"/>
          </a:xfrm>
          <a:prstGeom prst="rect">
            <a:avLst/>
          </a:prstGeom>
        </p:spPr>
        <p:txBody>
          <a:bodyPr/>
          <a:p>
            <a:endParaRPr sz="1600"/>
          </a:p>
        </p:txBody>
      </p:sp>
      <p:pic>
        <p:nvPicPr>
          <p:cNvPr id="9" name="图片 8"/>
          <p:cNvPicPr/>
          <p:nvPr/>
        </p:nvPicPr>
        <p:blipFill>
          <a:blip r:embed="rId5"/>
        </p:blipFill>
        <p:spPr>
          <a:xfrm>
            <a:off x="827405" y="3068638"/>
            <a:ext cx="7115175" cy="2105025"/>
          </a:xfrm>
          <a:prstGeom prst="rect">
            <a:avLst/>
          </a:prstGeom>
        </p:spPr>
      </p:pic>
      <p:sp>
        <p:nvSpPr>
          <p:cNvPr id="10" name="文本框 9"/>
          <p:cNvSpPr txBox="1"/>
          <p:nvPr/>
        </p:nvSpPr>
        <p:spPr>
          <a:xfrm>
            <a:off x="467360" y="6973888"/>
            <a:ext cx="5080000" cy="635000"/>
          </a:xfrm>
          <a:prstGeom prst="rect">
            <a:avLst/>
          </a:prstGeom>
        </p:spPr>
        <p:txBody>
          <a:bodyPr/>
          <a:p>
            <a:endParaRPr sz="1600"/>
          </a:p>
        </p:txBody>
      </p:sp>
      <p:sp>
        <p:nvSpPr>
          <p:cNvPr id="13" name="文本框 12"/>
          <p:cNvSpPr txBox="1"/>
          <p:nvPr/>
        </p:nvSpPr>
        <p:spPr>
          <a:xfrm>
            <a:off x="4643755" y="5536565"/>
            <a:ext cx="3518535" cy="553085"/>
          </a:xfrm>
          <a:prstGeom prst="rect">
            <a:avLst/>
          </a:prstGeom>
          <a:noFill/>
        </p:spPr>
        <p:txBody>
          <a:bodyPr wrap="square" rtlCol="0" anchor="t">
            <a:spAutoFit/>
          </a:bodyPr>
          <a:p>
            <a:pPr>
              <a:lnSpc>
                <a:spcPct val="150000"/>
              </a:lnSpc>
            </a:pPr>
            <a:r>
              <a:rPr lang="en-US" sz="2000">
                <a:latin typeface="Times New Roman" panose="02020603050405020304" pitchFamily="18" charset="0"/>
                <a:cs typeface="Times New Roman" panose="02020603050405020304" pitchFamily="18" charset="0"/>
                <a:sym typeface="+mn-ea"/>
              </a:rPr>
              <a:t>要加上电阻 R 才能实现“线与”</a:t>
            </a:r>
            <a:endParaRPr lang="en-US" altLang="en-US" sz="200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strips(downLeft)">
                                      <p:cBhvr>
                                        <p:cTn id="1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56222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生生互评作业</a:t>
            </a:r>
            <a:r>
              <a:rPr lang="zh-CN" altLang="en-US" spc="600" noProof="1" dirty="0">
                <a:solidFill>
                  <a:srgbClr val="FF0000"/>
                </a:solidFill>
                <a:latin typeface="微软雅黑" panose="020B0503020204020204" charset="-122"/>
                <a:ea typeface="微软雅黑" panose="020B0503020204020204" charset="-122"/>
                <a:cs typeface="+mn-cs"/>
              </a:rPr>
              <a:t>（学生完成后同宿舍互评）</a:t>
            </a:r>
            <a:endParaRPr lang="zh-CN" altLang="en-US" spc="600" noProof="1" dirty="0">
              <a:solidFill>
                <a:srgbClr val="FF0000"/>
              </a:solidFill>
              <a:latin typeface="微软雅黑" panose="020B0503020204020204" charset="-122"/>
              <a:ea typeface="微软雅黑" panose="020B0503020204020204" charset="-122"/>
              <a:cs typeface="+mn-cs"/>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4925" y="1557020"/>
            <a:ext cx="8695055" cy="1089660"/>
          </a:xfrm>
          <a:prstGeom prst="rect">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noAutofit/>
          </a:bodyPr>
          <a:lstStyle/>
          <a:p>
            <a:pPr marL="457200" indent="-457200" fontAlgn="base">
              <a:lnSpc>
                <a:spcPct val="150000"/>
              </a:lnSpc>
              <a:spcBef>
                <a:spcPct val="50000"/>
              </a:spcBef>
              <a:buClr>
                <a:srgbClr val="0000FF"/>
              </a:buClr>
              <a:buFont typeface="Wingdings" panose="05000000000000000000" charset="0"/>
              <a:buChar char="p"/>
            </a:pPr>
            <a:r>
              <a:rPr lang="en-US" sz="2000" strike="noStrike" noProof="1" dirty="0">
                <a:latin typeface="微软雅黑" panose="020B0503020204020204" charset="-122"/>
                <a:ea typeface="微软雅黑" panose="020B0503020204020204" charset="-122"/>
                <a:cs typeface="微软雅黑" panose="020B0503020204020204" charset="-122"/>
                <a:sym typeface="+mn-ea"/>
              </a:rPr>
              <a:t>2</a:t>
            </a:r>
            <a:r>
              <a:rPr sz="2000" strike="noStrike" noProof="1" dirty="0">
                <a:latin typeface="微软雅黑" panose="020B0503020204020204" charset="-122"/>
                <a:ea typeface="微软雅黑" panose="020B0503020204020204" charset="-122"/>
                <a:cs typeface="微软雅黑" panose="020B0503020204020204" charset="-122"/>
                <a:sym typeface="+mn-ea"/>
              </a:rPr>
              <a:t>-</a:t>
            </a:r>
            <a:r>
              <a:rPr lang="en-US" sz="2000" strike="noStrike" noProof="1" dirty="0">
                <a:latin typeface="微软雅黑" panose="020B0503020204020204" charset="-122"/>
                <a:ea typeface="微软雅黑" panose="020B0503020204020204" charset="-122"/>
                <a:cs typeface="微软雅黑" panose="020B0503020204020204" charset="-122"/>
                <a:sym typeface="+mn-ea"/>
              </a:rPr>
              <a:t>6</a:t>
            </a:r>
            <a:r>
              <a:rPr sz="2000" strike="noStrike" noProof="1" dirty="0">
                <a:latin typeface="微软雅黑" panose="020B0503020204020204" charset="-122"/>
                <a:ea typeface="微软雅黑" panose="020B0503020204020204" charset="-122"/>
                <a:cs typeface="微软雅黑" panose="020B0503020204020204" charset="-122"/>
                <a:sym typeface="+mn-ea"/>
              </a:rPr>
              <a:t> 判断如图2-36所示的TTL门电路，是否能够实现预定逻辑表达式对应逻辑功能。</a:t>
            </a:r>
            <a:endParaRPr sz="20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50000"/>
              </a:lnSpc>
              <a:spcBef>
                <a:spcPct val="50000"/>
              </a:spcBef>
              <a:buClr>
                <a:srgbClr val="0000FF"/>
              </a:buClr>
              <a:buFont typeface="Wingdings" panose="05000000000000000000" charset="0"/>
            </a:pPr>
            <a:endParaRPr sz="2000" strike="noStrike" noProof="1" dirty="0">
              <a:latin typeface="微软雅黑" panose="020B0503020204020204" charset="-122"/>
              <a:ea typeface="微软雅黑" panose="020B0503020204020204" charset="-122"/>
              <a:cs typeface="微软雅黑" panose="020B0503020204020204" charset="-122"/>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altLang="en-US" sz="2400" dirty="0">
                <a:latin typeface="微软雅黑" panose="020B0503020204020204" charset="-122"/>
                <a:ea typeface="微软雅黑" panose="020B0503020204020204" charset="-122"/>
                <a:sym typeface="微软雅黑" panose="020B0503020204020204" charset="-122"/>
              </a:rPr>
              <a:t>作业</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2" name="图片 -2147482411" descr="IMG_256"/>
          <p:cNvPicPr>
            <a:picLocks noChangeAspect="1"/>
          </p:cNvPicPr>
          <p:nvPr/>
        </p:nvPicPr>
        <p:blipFill>
          <a:blip r:embed="rId3">
            <a:lum contrast="23999"/>
          </a:blip>
          <a:stretch>
            <a:fillRect/>
          </a:stretch>
        </p:blipFill>
        <p:spPr>
          <a:xfrm>
            <a:off x="1188085" y="2924810"/>
            <a:ext cx="6416675" cy="2908935"/>
          </a:xfrm>
          <a:prstGeom prst="rect">
            <a:avLst/>
          </a:prstGeom>
          <a:noFill/>
          <a:ln w="9525">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动手实践</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07950" y="1773238"/>
            <a:ext cx="8893175" cy="212280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457200" indent="-457200" fontAlgn="base">
              <a:lnSpc>
                <a:spcPct val="150000"/>
              </a:lnSpc>
              <a:spcBef>
                <a:spcPct val="50000"/>
              </a:spcBef>
              <a:buClr>
                <a:srgbClr val="0000FF"/>
              </a:buClr>
              <a:buFont typeface="Wingdings" panose="05000000000000000000" charset="0"/>
              <a:buChar char="p"/>
            </a:pPr>
            <a:r>
              <a:rPr lang="zh-CN"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作业</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1</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：用思维导图工具</a:t>
            </a:r>
            <a:r>
              <a:rPr 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完成本章知识点的知识图谱。</a:t>
            </a:r>
            <a:endParaRPr 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作业</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2</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：完成作业题</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2-2</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2-3</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2-5</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2-6</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2-7</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等。</a:t>
            </a:r>
            <a:endPar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作业</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3</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：预习第</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3</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章组合逻辑电路。</a:t>
            </a:r>
            <a:endPar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课后作业</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 name="矩形 71"/>
          <p:cNvSpPr/>
          <p:nvPr/>
        </p:nvSpPr>
        <p:spPr>
          <a:xfrm>
            <a:off x="-6350" y="5075238"/>
            <a:ext cx="9144000" cy="925513"/>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8377" name="文本框 79"/>
          <p:cNvSpPr txBox="1"/>
          <p:nvPr/>
        </p:nvSpPr>
        <p:spPr>
          <a:xfrm>
            <a:off x="303213" y="5141913"/>
            <a:ext cx="4662487" cy="760412"/>
          </a:xfrm>
          <a:prstGeom prst="rect">
            <a:avLst/>
          </a:prstGeom>
          <a:noFill/>
          <a:ln w="9525">
            <a:noFill/>
          </a:ln>
        </p:spPr>
        <p:txBody>
          <a:bodyPr wrap="square" lIns="68577" tIns="34288" rIns="68577" bIns="34288" anchor="t" anchorCtr="0">
            <a:spAutoFit/>
          </a:bodyPr>
          <a:p>
            <a:r>
              <a:rPr lang="en-US" altLang="zh-CN" sz="4500" dirty="0">
                <a:solidFill>
                  <a:schemeClr val="bg1"/>
                </a:solidFill>
                <a:latin typeface="微软雅黑" panose="020B0503020204020204" charset="-122"/>
                <a:ea typeface="微软雅黑" panose="020B0503020204020204" charset="-122"/>
              </a:rPr>
              <a:t>THANKS</a:t>
            </a:r>
            <a:r>
              <a:rPr lang="zh-CN" altLang="en-US" sz="4500" dirty="0">
                <a:solidFill>
                  <a:schemeClr val="bg1"/>
                </a:solidFill>
                <a:latin typeface="微软雅黑" panose="020B0503020204020204" charset="-122"/>
                <a:ea typeface="微软雅黑" panose="020B0503020204020204" charset="-122"/>
              </a:rPr>
              <a:t> </a:t>
            </a:r>
            <a:endParaRPr lang="zh-CN" altLang="en-US" sz="4500" dirty="0">
              <a:solidFill>
                <a:schemeClr val="bg1"/>
              </a:solidFill>
              <a:latin typeface="Segoe UI Semilight" panose="020B0402040204020203" pitchFamily="34" charset="0"/>
              <a:ea typeface="微软雅黑" panose="020B0503020204020204" charset="-122"/>
            </a:endParaRPr>
          </a:p>
        </p:txBody>
      </p:sp>
      <p:sp>
        <p:nvSpPr>
          <p:cNvPr id="5" name="TextBox 1"/>
          <p:cNvSpPr txBox="1">
            <a:spLocks noChangeArrowheads="1"/>
          </p:cNvSpPr>
          <p:nvPr/>
        </p:nvSpPr>
        <p:spPr bwMode="auto">
          <a:xfrm>
            <a:off x="3203575" y="4293235"/>
            <a:ext cx="519493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9" tIns="34279" rIns="68559" bIns="34279">
            <a:spAutoFit/>
          </a:bodyPr>
          <a:lstStyle>
            <a:lvl1pPr>
              <a:defRPr sz="2400">
                <a:solidFill>
                  <a:schemeClr val="tx1"/>
                </a:solidFill>
                <a:latin typeface="Tahoma" panose="020B0604030504040204" pitchFamily="34" charset="0"/>
                <a:ea typeface="宋体" panose="02010600030101010101" pitchFamily="2" charset="-122"/>
              </a:defRPr>
            </a:lvl1pPr>
            <a:lvl2pPr marL="742950" indent="-285750">
              <a:defRPr sz="2400">
                <a:solidFill>
                  <a:schemeClr val="tx1"/>
                </a:solidFill>
                <a:latin typeface="Tahoma" panose="020B0604030504040204" pitchFamily="34" charset="0"/>
                <a:ea typeface="宋体" panose="02010600030101010101" pitchFamily="2" charset="-122"/>
              </a:defRPr>
            </a:lvl2pPr>
            <a:lvl3pPr marL="1143000" indent="-228600">
              <a:defRPr sz="2400">
                <a:solidFill>
                  <a:schemeClr val="tx1"/>
                </a:solidFill>
                <a:latin typeface="Tahoma" panose="020B0604030504040204" pitchFamily="34" charset="0"/>
                <a:ea typeface="宋体" panose="02010600030101010101" pitchFamily="2" charset="-122"/>
              </a:defRPr>
            </a:lvl3pPr>
            <a:lvl4pPr marL="1600200" indent="-228600">
              <a:defRPr sz="2400">
                <a:solidFill>
                  <a:schemeClr val="tx1"/>
                </a:solidFill>
                <a:latin typeface="Tahoma" panose="020B0604030504040204" pitchFamily="34" charset="0"/>
                <a:ea typeface="宋体" panose="02010600030101010101" pitchFamily="2" charset="-122"/>
              </a:defRPr>
            </a:lvl4pPr>
            <a:lvl5pPr marL="2057400" indent="-228600">
              <a:defRPr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9pPr>
          </a:lstStyle>
          <a:p>
            <a:pPr algn="ctr" defTabSz="457200" fontAlgn="base"/>
            <a:r>
              <a:rPr lang="zh-CN" altLang="en-US" sz="3300" b="1" strike="noStrike" noProof="1" dirty="0">
                <a:solidFill>
                  <a:schemeClr val="accent5">
                    <a:lumMod val="75000"/>
                  </a:schemeClr>
                </a:solidFill>
                <a:latin typeface="印品黑体"/>
                <a:ea typeface="印品黑体"/>
                <a:cs typeface="印品黑体"/>
              </a:rPr>
              <a:t>国产芯片创新合作之路</a:t>
            </a:r>
            <a:endParaRPr lang="zh-CN" altLang="en-US" sz="3300" b="1" strike="noStrike" noProof="1" dirty="0">
              <a:solidFill>
                <a:schemeClr val="accent5">
                  <a:lumMod val="75000"/>
                </a:schemeClr>
              </a:solidFill>
              <a:latin typeface="印品黑体"/>
              <a:ea typeface="印品黑体"/>
              <a:cs typeface="印品黑体"/>
            </a:endParaRPr>
          </a:p>
        </p:txBody>
      </p:sp>
      <p:pic>
        <p:nvPicPr>
          <p:cNvPr id="58380" name="图片 99"/>
          <p:cNvPicPr/>
          <p:nvPr>
            <p:custDataLst>
              <p:tags r:id="rId1"/>
            </p:custDataLst>
          </p:nvPr>
        </p:nvPicPr>
        <p:blipFill>
          <a:blip r:embed="rId2"/>
          <a:srcRect l="19044" t="9958" r="19800" b="6541"/>
          <a:stretch>
            <a:fillRect/>
          </a:stretch>
        </p:blipFill>
        <p:spPr>
          <a:xfrm>
            <a:off x="827405" y="3297555"/>
            <a:ext cx="1806575" cy="1778000"/>
          </a:xfrm>
          <a:prstGeom prst="rect">
            <a:avLst/>
          </a:prstGeom>
          <a:noFill/>
          <a:ln w="9525">
            <a:noFill/>
          </a:ln>
        </p:spPr>
      </p:pic>
      <p:pic>
        <p:nvPicPr>
          <p:cNvPr id="2" name="图片 1"/>
          <p:cNvPicPr/>
          <p:nvPr/>
        </p:nvPicPr>
        <p:blipFill>
          <a:blip r:embed="rId3"/>
        </p:blipFill>
        <p:spPr>
          <a:xfrm>
            <a:off x="5436235" y="476885"/>
            <a:ext cx="3222625" cy="2578735"/>
          </a:xfrm>
          <a:prstGeom prst="rect">
            <a:avLst/>
          </a:prstGeom>
        </p:spPr>
      </p:pic>
      <p:pic>
        <p:nvPicPr>
          <p:cNvPr id="6" name="图片 5"/>
          <p:cNvPicPr/>
          <p:nvPr/>
        </p:nvPicPr>
        <p:blipFill>
          <a:blip r:embed="rId4"/>
        </p:blipFill>
        <p:spPr>
          <a:xfrm>
            <a:off x="251460" y="458470"/>
            <a:ext cx="3885565" cy="2595880"/>
          </a:xfrm>
          <a:prstGeom prst="rect">
            <a:avLst/>
          </a:prstGeom>
        </p:spPr>
      </p:pic>
      <p:sp>
        <p:nvSpPr>
          <p:cNvPr id="7" name="文本框 6"/>
          <p:cNvSpPr txBox="1"/>
          <p:nvPr/>
        </p:nvSpPr>
        <p:spPr>
          <a:xfrm>
            <a:off x="4139565" y="1628775"/>
            <a:ext cx="1384935" cy="574675"/>
          </a:xfrm>
          <a:prstGeom prst="rect">
            <a:avLst/>
          </a:prstGeom>
          <a:noFill/>
        </p:spPr>
        <p:txBody>
          <a:bodyPr wrap="square" rtlCol="0" anchor="t">
            <a:noAutofit/>
          </a:bodyPr>
          <a:p>
            <a:pPr algn="ctr"/>
            <a:r>
              <a:rPr lang="en-US" sz="28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rPr>
              <a:t>VS</a:t>
            </a:r>
            <a:endParaRPr lang="en-US" sz="28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97785" cy="344170"/>
          </a:xfrm>
          <a:prstGeom prst="rect">
            <a:avLst/>
          </a:prstGeom>
          <a:noFill/>
        </p:spPr>
        <p:txBody>
          <a:bodyPr wrap="square" lIns="68577" tIns="34288" rIns="68577" bIns="34288" rtlCol="0">
            <a:spAutoFit/>
          </a:bodyPr>
          <a:lstStyle/>
          <a:p>
            <a:pPr algn="ctr"/>
            <a:r>
              <a:rPr lang="zh-CN" spc="600" noProof="1" dirty="0">
                <a:solidFill>
                  <a:schemeClr val="tx2"/>
                </a:solidFill>
                <a:latin typeface="微软雅黑" panose="020B0503020204020204" charset="-122"/>
                <a:ea typeface="微软雅黑" panose="020B0503020204020204" charset="-122"/>
                <a:cs typeface="+mn-cs"/>
              </a:rPr>
              <a:t>集成电路发展史</a:t>
            </a:r>
            <a:endParaRPr lang="zh-CN" altLang="en-US" spc="600" noProof="1" dirty="0">
              <a:solidFill>
                <a:schemeClr val="tx2"/>
              </a:solidFill>
              <a:latin typeface="微软雅黑" panose="020B0503020204020204" charset="-122"/>
              <a:ea typeface="微软雅黑" panose="020B0503020204020204" charset="-122"/>
            </a:endParaRPr>
          </a:p>
        </p:txBody>
      </p:sp>
      <p:sp>
        <p:nvSpPr>
          <p:cNvPr id="29701"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a:t>
            </a:r>
            <a:r>
              <a:rPr lang="zh-CN" sz="2400" dirty="0">
                <a:latin typeface="微软雅黑" panose="020B0503020204020204" charset="-122"/>
                <a:ea typeface="微软雅黑" panose="020B0503020204020204" charset="-122"/>
                <a:sym typeface="微软雅黑" panose="020B0503020204020204" charset="-122"/>
              </a:rPr>
              <a:t>.1  集成电路常识</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9702"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2" name="图片 1"/>
          <p:cNvPicPr/>
          <p:nvPr/>
        </p:nvPicPr>
        <p:blipFill>
          <a:blip r:embed="rId3"/>
        </p:blipFill>
        <p:spPr>
          <a:xfrm>
            <a:off x="251460" y="1700530"/>
            <a:ext cx="8309610" cy="444627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97785" cy="344170"/>
          </a:xfrm>
          <a:prstGeom prst="rect">
            <a:avLst/>
          </a:prstGeom>
          <a:noFill/>
        </p:spPr>
        <p:txBody>
          <a:bodyPr wrap="square" lIns="68577" tIns="34288" rIns="68577" bIns="34288" rtlCol="0">
            <a:spAutoFit/>
          </a:bodyPr>
          <a:lstStyle/>
          <a:p>
            <a:pPr algn="ctr"/>
            <a:r>
              <a:rPr lang="zh-CN" spc="600" noProof="1" dirty="0">
                <a:solidFill>
                  <a:schemeClr val="tx2"/>
                </a:solidFill>
                <a:latin typeface="微软雅黑" panose="020B0503020204020204" charset="-122"/>
                <a:ea typeface="微软雅黑" panose="020B0503020204020204" charset="-122"/>
                <a:cs typeface="+mn-cs"/>
              </a:rPr>
              <a:t>集成电路发展史</a:t>
            </a:r>
            <a:endParaRPr lang="zh-CN" altLang="en-US" spc="600" noProof="1" dirty="0">
              <a:solidFill>
                <a:schemeClr val="tx2"/>
              </a:solidFill>
              <a:latin typeface="微软雅黑" panose="020B0503020204020204" charset="-122"/>
              <a:ea typeface="微软雅黑" panose="020B0503020204020204" charset="-122"/>
            </a:endParaRPr>
          </a:p>
        </p:txBody>
      </p:sp>
      <p:sp>
        <p:nvSpPr>
          <p:cNvPr id="29701"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2</a:t>
            </a:r>
            <a:r>
              <a:rPr lang="zh-CN" sz="2400" dirty="0">
                <a:latin typeface="微软雅黑" panose="020B0503020204020204" charset="-122"/>
                <a:ea typeface="微软雅黑" panose="020B0503020204020204" charset="-122"/>
                <a:sym typeface="微软雅黑" panose="020B0503020204020204" charset="-122"/>
              </a:rPr>
              <a:t>.1  集成电路常识</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9702"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3" name="图片 2"/>
          <p:cNvPicPr/>
          <p:nvPr/>
        </p:nvPicPr>
        <p:blipFill>
          <a:blip r:embed="rId3"/>
          <a:srcRect b="7126"/>
        </p:blipFill>
        <p:spPr>
          <a:xfrm>
            <a:off x="1115695" y="2060575"/>
            <a:ext cx="6477000" cy="4104640"/>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commondata" val="eyJoZGlkIjoiOGRmZjhlZGQ0NzllMTRkYjc4NWRlYTlmMmZmOTk3YzIifQ=="/>
</p:tagLst>
</file>

<file path=ppt/tags/tag11.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12.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3.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5_2"/>
  <p:tag name="KSO_WM_TEMPLATE_CATEGORY" val="diagram"/>
  <p:tag name="KSO_WM_TEMPLATE_INDEX" val="20231058"/>
  <p:tag name="KSO_WM_UNIT_LAYERLEVEL" val="1_1_1"/>
  <p:tag name="KSO_WM_TAG_VERSION" val="3.0"/>
  <p:tag name="KSO_WM_UNIT_TYPE" val="l_h_i"/>
  <p:tag name="KSO_WM_UNIT_INDEX" val="1_5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9,&quot;transparency&quot;:0},&quot;type&quot;:1},&quot;glow&quot;:{&quot;colorType&quot;:0},&quot;line&quot;:{&quot;type&quot;:0},&quot;shadow&quot;:{&quot;brightness&quot;:-0.25,&quot;colorType&quot;:1,&quot;foreColorIndex&quot;:9,&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DIAGRAM_USE_COLOR_VALUE" val="{&quot;color_scheme&quot;:1,&quot;color_type&quot;:1,&quot;theme_color_indexes&quot;:[]}"/>
</p:tagLst>
</file>

<file path=ppt/tags/tag14.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5_1"/>
  <p:tag name="KSO_WM_TEMPLATE_CATEGORY" val="diagram"/>
  <p:tag name="KSO_WM_TEMPLATE_INDEX" val="20231058"/>
  <p:tag name="KSO_WM_UNIT_LAYERLEVEL" val="1_1_1"/>
  <p:tag name="KSO_WM_TAG_VERSION" val="3.0"/>
  <p:tag name="KSO_WM_UNIT_TYPE" val="l_h_i"/>
  <p:tag name="KSO_WM_UNIT_INDEX" val="1_5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9,&quot;pos&quot;:0,&quot;transparency&quot;:0},{&quot;brightness&quot;:0,&quot;colorType&quot;:1,&quot;foreColorIndex&quot;:9,&quot;pos&quot;:0.8999999761581421,&quot;transparency&quot;:0}],&quot;type&quot;:3},&quot;glow&quot;:{&quot;colorType&quot;:0},&quot;line&quot;:{&quot;type&quot;:0},&quot;shadow&quot;:{&quot;brightness&quot;:-0.25,&quot;colorType&quot;:1,&quot;foreColorIndex&quot;:9,&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5.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6_1"/>
  <p:tag name="KSO_WM_TEMPLATE_CATEGORY" val="diagram"/>
  <p:tag name="KSO_WM_TEMPLATE_INDEX" val="20231058"/>
  <p:tag name="KSO_WM_UNIT_LAYERLEVEL" val="1_1_1"/>
  <p:tag name="KSO_WM_TAG_VERSION" val="3.0"/>
  <p:tag name="KSO_WM_UNIT_TYPE" val="l_h_i"/>
  <p:tag name="KSO_WM_UNIT_INDEX" val="1_6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10,&quot;transparency&quot;:0},&quot;type&quot;:1},&quot;glow&quot;:{&quot;colorType&quot;:0},&quot;line&quot;:{&quot;type&quot;:0},&quot;shadow&quot;:{&quot;brightness&quot;:-0.25,&quot;colorType&quot;:1,&quot;foreColorIndex&quot;:10,&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DIAGRAM_USE_COLOR_VALUE" val="{&quot;color_scheme&quot;:1,&quot;color_type&quot;:1,&quot;theme_color_indexes&quot;:[]}"/>
</p:tagLst>
</file>

<file path=ppt/tags/tag16.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6_2"/>
  <p:tag name="KSO_WM_TEMPLATE_CATEGORY" val="diagram"/>
  <p:tag name="KSO_WM_TEMPLATE_INDEX" val="20231058"/>
  <p:tag name="KSO_WM_UNIT_LAYERLEVEL" val="1_1_1"/>
  <p:tag name="KSO_WM_TAG_VERSION" val="3.0"/>
  <p:tag name="KSO_WM_UNIT_TYPE" val="l_h_i"/>
  <p:tag name="KSO_WM_UNIT_INDEX" val="1_6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10,&quot;pos&quot;:0,&quot;transparency&quot;:0},{&quot;brightness&quot;:0,&quot;colorType&quot;:1,&quot;foreColorIndex&quot;:10,&quot;pos&quot;:0.899999976158142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6"/>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TABLE_ENDDRAG_ORIGIN_RECT" val="628*265"/>
  <p:tag name="TABLE_ENDDRAG_RECT" val="38*161*628*265"/>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5*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DIAGRAM_VIRTUALLY_FRAME" val="{&quot;height&quot;:401.05,&quot;left&quot;:19.8,&quot;top&quot;:118.2,&quot;width&quot;:669.1}"/>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0.xml><?xml version="1.0" encoding="utf-8"?>
<p:tagLst xmlns:p="http://schemas.openxmlformats.org/presentationml/2006/main">
  <p:tag name="KSO_WM_DIAGRAM_VIRTUALLY_FRAME" val="{&quot;height&quot;:401.05,&quot;left&quot;:19.8,&quot;top&quot;:118.2,&quot;width&quot;:669.1}"/>
</p:tagLst>
</file>

<file path=ppt/tags/tag41.xml><?xml version="1.0" encoding="utf-8"?>
<p:tagLst xmlns:p="http://schemas.openxmlformats.org/presentationml/2006/main">
  <p:tag name="KSO_WM_DIAGRAM_VIRTUALLY_FRAME" val="{&quot;height&quot;:401.05,&quot;left&quot;:19.8,&quot;top&quot;:118.2,&quot;width&quot;:669.1}"/>
</p:tagLst>
</file>

<file path=ppt/tags/tag42.xml><?xml version="1.0" encoding="utf-8"?>
<p:tagLst xmlns:p="http://schemas.openxmlformats.org/presentationml/2006/main">
  <p:tag name="KSO_WM_DIAGRAM_VIRTUALLY_FRAME" val="{&quot;height&quot;:401.05,&quot;left&quot;:19.8,&quot;top&quot;:118.2,&quot;width&quot;:669.1}"/>
</p:tagLst>
</file>

<file path=ppt/tags/tag43.xml><?xml version="1.0" encoding="utf-8"?>
<p:tagLst xmlns:p="http://schemas.openxmlformats.org/presentationml/2006/main">
  <p:tag name="KSO_WM_DIAGRAM_VIRTUALLY_FRAME" val="{&quot;height&quot;:401.05,&quot;left&quot;:19.8,&quot;top&quot;:118.2,&quot;width&quot;:669.1}"/>
</p:tagLst>
</file>

<file path=ppt/tags/tag44.xml><?xml version="1.0" encoding="utf-8"?>
<p:tagLst xmlns:p="http://schemas.openxmlformats.org/presentationml/2006/main">
  <p:tag name="KSO_WM_DIAGRAM_VIRTUALLY_FRAME" val="{&quot;height&quot;:401.05,&quot;left&quot;:19.8,&quot;top&quot;:118.2,&quot;width&quot;:669.1}"/>
</p:tagLst>
</file>

<file path=ppt/tags/tag45.xml><?xml version="1.0" encoding="utf-8"?>
<p:tagLst xmlns:p="http://schemas.openxmlformats.org/presentationml/2006/main">
  <p:tag name="KSO_WM_DIAGRAM_VIRTUALLY_FRAME" val="{&quot;height&quot;:401.05,&quot;left&quot;:19.8,&quot;top&quot;:118.2,&quot;width&quot;:669.1}"/>
</p:tagLst>
</file>

<file path=ppt/tags/tag46.xml><?xml version="1.0" encoding="utf-8"?>
<p:tagLst xmlns:p="http://schemas.openxmlformats.org/presentationml/2006/main">
  <p:tag name="KSO_WM_DIAGRAM_VIRTUALLY_FRAME" val="{&quot;height&quot;:401.05,&quot;left&quot;:19.8,&quot;top&quot;:118.2,&quot;width&quot;:669.1}"/>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17160</Words>
  <Application>WPS 演示</Application>
  <PresentationFormat>全屏显示(4:3)</PresentationFormat>
  <Paragraphs>994</Paragraphs>
  <Slides>76</Slides>
  <Notes>4</Notes>
  <HiddenSlides>0</HiddenSlides>
  <MMClips>0</MMClips>
  <ScaleCrop>false</ScaleCrop>
  <HeadingPairs>
    <vt:vector size="8" baseType="variant">
      <vt:variant>
        <vt:lpstr>已用的字体</vt:lpstr>
      </vt:variant>
      <vt:variant>
        <vt:i4>23</vt:i4>
      </vt:variant>
      <vt:variant>
        <vt:lpstr>主题</vt:lpstr>
      </vt:variant>
      <vt:variant>
        <vt:i4>4</vt:i4>
      </vt:variant>
      <vt:variant>
        <vt:lpstr>嵌入 OLE 服务器</vt:lpstr>
      </vt:variant>
      <vt:variant>
        <vt:i4>23</vt:i4>
      </vt:variant>
      <vt:variant>
        <vt:lpstr>幻灯片标题</vt:lpstr>
      </vt:variant>
      <vt:variant>
        <vt:i4>76</vt:i4>
      </vt:variant>
    </vt:vector>
  </HeadingPairs>
  <TitlesOfParts>
    <vt:vector size="126" baseType="lpstr">
      <vt:lpstr>Arial</vt:lpstr>
      <vt:lpstr>宋体</vt:lpstr>
      <vt:lpstr>Wingdings</vt:lpstr>
      <vt:lpstr>Arial Narrow</vt:lpstr>
      <vt:lpstr>微软雅黑</vt:lpstr>
      <vt:lpstr>Verdana</vt:lpstr>
      <vt:lpstr>Times New Roman</vt:lpstr>
      <vt:lpstr>楷体</vt:lpstr>
      <vt:lpstr>Tahoma</vt:lpstr>
      <vt:lpstr>华文琥珀</vt:lpstr>
      <vt:lpstr>印品黑体</vt:lpstr>
      <vt:lpstr>Wingdings</vt:lpstr>
      <vt:lpstr>Eras Light ITC</vt:lpstr>
      <vt:lpstr>ksdb</vt:lpstr>
      <vt:lpstr>Calibri</vt:lpstr>
      <vt:lpstr>Century Gothic</vt:lpstr>
      <vt:lpstr>Arial Unicode MS</vt:lpstr>
      <vt:lpstr>楷体_GB2312</vt:lpstr>
      <vt:lpstr>新宋体</vt:lpstr>
      <vt:lpstr>Calibri</vt:lpstr>
      <vt:lpstr>Times New Roman</vt:lpstr>
      <vt:lpstr>Segoe UI Semilight</vt:lpstr>
      <vt:lpstr>黑体</vt:lpstr>
      <vt:lpstr>Office 主题</vt:lpstr>
      <vt:lpstr>3_Office 主题</vt:lpstr>
      <vt:lpstr>2_Office 主题</vt:lpstr>
      <vt:lpstr>4_Office 主题</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Equation.3</vt:lpstr>
      <vt:lpstr>Equation.3</vt:lpstr>
      <vt:lpstr>Equation.3</vt:lpstr>
      <vt:lpstr>Equation.3</vt:lpstr>
      <vt:lpstr>Equation.3</vt:lpstr>
      <vt:lpstr>Equation.3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Samsung Electronics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luojie</dc:creator>
  <cp:lastModifiedBy>唐风</cp:lastModifiedBy>
  <cp:revision>1942</cp:revision>
  <dcterms:created xsi:type="dcterms:W3CDTF">2004-08-29T02:51:00Z</dcterms:created>
  <dcterms:modified xsi:type="dcterms:W3CDTF">2024-08-29T00:04:49Z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2052-12.1.0.17468</vt:lpwstr>
  </property>
  <property fmtid="{D5CDD505-2E9C-101B-9397-08002B2CF9AE}" pid="3" name="ICV">
    <vt:lpwstr>DF1F081AD7AA4ACEA523E0D1254D4BEB_12</vt:lpwstr>
  </property>
</Properties>
</file>