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32.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7" r:id="rId5"/>
  </p:sldMasterIdLst>
  <p:notesMasterIdLst>
    <p:notesMasterId r:id="rId8"/>
  </p:notesMasterIdLst>
  <p:handoutMasterIdLst>
    <p:handoutMasterId r:id="rId121"/>
  </p:handoutMasterIdLst>
  <p:sldIdLst>
    <p:sldId id="645" r:id="rId6"/>
    <p:sldId id="646" r:id="rId7"/>
    <p:sldId id="813" r:id="rId9"/>
    <p:sldId id="774" r:id="rId10"/>
    <p:sldId id="814" r:id="rId11"/>
    <p:sldId id="815" r:id="rId12"/>
    <p:sldId id="775" r:id="rId13"/>
    <p:sldId id="776" r:id="rId14"/>
    <p:sldId id="777" r:id="rId15"/>
    <p:sldId id="648" r:id="rId16"/>
    <p:sldId id="650" r:id="rId17"/>
    <p:sldId id="794" r:id="rId18"/>
    <p:sldId id="795" r:id="rId19"/>
    <p:sldId id="796" r:id="rId20"/>
    <p:sldId id="797" r:id="rId21"/>
    <p:sldId id="816" r:id="rId22"/>
    <p:sldId id="672" r:id="rId23"/>
    <p:sldId id="798" r:id="rId24"/>
    <p:sldId id="799" r:id="rId25"/>
    <p:sldId id="800" r:id="rId26"/>
    <p:sldId id="817" r:id="rId27"/>
    <p:sldId id="818" r:id="rId28"/>
    <p:sldId id="819" r:id="rId29"/>
    <p:sldId id="820" r:id="rId30"/>
    <p:sldId id="876" r:id="rId31"/>
    <p:sldId id="821" r:id="rId32"/>
    <p:sldId id="822" r:id="rId33"/>
    <p:sldId id="823" r:id="rId34"/>
    <p:sldId id="825" r:id="rId35"/>
    <p:sldId id="826" r:id="rId36"/>
    <p:sldId id="877" r:id="rId37"/>
    <p:sldId id="824" r:id="rId38"/>
    <p:sldId id="853" r:id="rId39"/>
    <p:sldId id="852" r:id="rId40"/>
    <p:sldId id="854" r:id="rId41"/>
    <p:sldId id="855" r:id="rId42"/>
    <p:sldId id="856" r:id="rId43"/>
    <p:sldId id="858" r:id="rId44"/>
    <p:sldId id="905" r:id="rId45"/>
    <p:sldId id="857" r:id="rId46"/>
    <p:sldId id="859" r:id="rId47"/>
    <p:sldId id="860" r:id="rId48"/>
    <p:sldId id="861" r:id="rId49"/>
    <p:sldId id="862" r:id="rId50"/>
    <p:sldId id="863" r:id="rId51"/>
    <p:sldId id="878" r:id="rId52"/>
    <p:sldId id="677" r:id="rId53"/>
    <p:sldId id="879" r:id="rId54"/>
    <p:sldId id="880" r:id="rId55"/>
    <p:sldId id="881" r:id="rId56"/>
    <p:sldId id="882" r:id="rId57"/>
    <p:sldId id="883" r:id="rId58"/>
    <p:sldId id="884" r:id="rId59"/>
    <p:sldId id="885" r:id="rId60"/>
    <p:sldId id="886" r:id="rId61"/>
    <p:sldId id="887" r:id="rId62"/>
    <p:sldId id="888" r:id="rId63"/>
    <p:sldId id="889" r:id="rId64"/>
    <p:sldId id="890" r:id="rId65"/>
    <p:sldId id="892" r:id="rId66"/>
    <p:sldId id="893" r:id="rId67"/>
    <p:sldId id="894" r:id="rId68"/>
    <p:sldId id="969" r:id="rId69"/>
    <p:sldId id="896" r:id="rId70"/>
    <p:sldId id="897" r:id="rId71"/>
    <p:sldId id="899" r:id="rId72"/>
    <p:sldId id="900" r:id="rId73"/>
    <p:sldId id="901" r:id="rId74"/>
    <p:sldId id="1020" r:id="rId75"/>
    <p:sldId id="898" r:id="rId76"/>
    <p:sldId id="902" r:id="rId77"/>
    <p:sldId id="903" r:id="rId78"/>
    <p:sldId id="904" r:id="rId79"/>
    <p:sldId id="976" r:id="rId80"/>
    <p:sldId id="1021" r:id="rId81"/>
    <p:sldId id="906" r:id="rId82"/>
    <p:sldId id="907" r:id="rId83"/>
    <p:sldId id="908" r:id="rId84"/>
    <p:sldId id="909" r:id="rId85"/>
    <p:sldId id="910" r:id="rId86"/>
    <p:sldId id="975" r:id="rId87"/>
    <p:sldId id="911" r:id="rId88"/>
    <p:sldId id="912" r:id="rId89"/>
    <p:sldId id="913" r:id="rId90"/>
    <p:sldId id="914" r:id="rId91"/>
    <p:sldId id="915" r:id="rId92"/>
    <p:sldId id="916" r:id="rId93"/>
    <p:sldId id="917" r:id="rId94"/>
    <p:sldId id="918" r:id="rId95"/>
    <p:sldId id="919" r:id="rId96"/>
    <p:sldId id="920" r:id="rId97"/>
    <p:sldId id="977" r:id="rId98"/>
    <p:sldId id="922" r:id="rId99"/>
    <p:sldId id="921" r:id="rId100"/>
    <p:sldId id="923" r:id="rId101"/>
    <p:sldId id="925" r:id="rId102"/>
    <p:sldId id="926" r:id="rId103"/>
    <p:sldId id="927" r:id="rId104"/>
    <p:sldId id="928" r:id="rId105"/>
    <p:sldId id="924" r:id="rId106"/>
    <p:sldId id="929" r:id="rId107"/>
    <p:sldId id="930" r:id="rId108"/>
    <p:sldId id="931" r:id="rId109"/>
    <p:sldId id="932" r:id="rId110"/>
    <p:sldId id="978" r:id="rId111"/>
    <p:sldId id="979" r:id="rId112"/>
    <p:sldId id="970" r:id="rId113"/>
    <p:sldId id="933" r:id="rId114"/>
    <p:sldId id="972" r:id="rId115"/>
    <p:sldId id="973" r:id="rId116"/>
    <p:sldId id="974" r:id="rId117"/>
    <p:sldId id="980" r:id="rId118"/>
    <p:sldId id="651" r:id="rId119"/>
    <p:sldId id="652" r:id="rId120"/>
  </p:sldIdLst>
  <p:sldSz cx="9144000" cy="6858000" type="screen4x3"/>
  <p:notesSz cx="6858000" cy="9144000"/>
  <p:custDataLst>
    <p:tags r:id="rId126"/>
  </p:custDataLst>
  <p:defaultTextStyle>
    <a:defPPr>
      <a:defRPr lang="zh-CN"/>
    </a:defPPr>
    <a:lvl1pPr marL="0" lvl="0"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Narrow"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Narrow"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Narrow"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1" i="0" u="none" kern="1200" baseline="0">
        <a:solidFill>
          <a:schemeClr val="tx1"/>
        </a:solidFill>
        <a:latin typeface="Arial Narrow"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8"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elps"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3399FF"/>
    <a:srgbClr val="FF00FF"/>
    <a:srgbClr val="0000FF"/>
    <a:srgbClr val="006600"/>
    <a:srgbClr val="0000CC"/>
    <a:srgbClr val="339933"/>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985"/>
    <p:restoredTop sz="94729"/>
  </p:normalViewPr>
  <p:slideViewPr>
    <p:cSldViewPr showGuides="1">
      <p:cViewPr varScale="1">
        <p:scale>
          <a:sx n="104" d="100"/>
          <a:sy n="104" d="100"/>
        </p:scale>
        <p:origin x="-918" y="-84"/>
      </p:cViewPr>
      <p:guideLst>
        <p:guide orient="horz" pos="2168"/>
        <p:guide pos="2880"/>
      </p:guideLst>
    </p:cSldViewPr>
  </p:slideViewPr>
  <p:outlineViewPr>
    <p:cViewPr>
      <p:scale>
        <a:sx n="25" d="100"/>
        <a:sy n="25"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10" cy="72010"/>
</p:viewPr>
</file>

<file path=ppt/_rels/presentation.xml.rels><?xml version="1.0" encoding="UTF-8" standalone="yes"?>
<Relationships xmlns="http://schemas.openxmlformats.org/package/2006/relationships"><Relationship Id="rId99" Type="http://schemas.openxmlformats.org/officeDocument/2006/relationships/slide" Target="slides/slide93.xml"/><Relationship Id="rId98" Type="http://schemas.openxmlformats.org/officeDocument/2006/relationships/slide" Target="slides/slide92.xml"/><Relationship Id="rId97" Type="http://schemas.openxmlformats.org/officeDocument/2006/relationships/slide" Target="slides/slide91.xml"/><Relationship Id="rId96" Type="http://schemas.openxmlformats.org/officeDocument/2006/relationships/slide" Target="slides/slide90.xml"/><Relationship Id="rId95" Type="http://schemas.openxmlformats.org/officeDocument/2006/relationships/slide" Target="slides/slide89.xml"/><Relationship Id="rId94" Type="http://schemas.openxmlformats.org/officeDocument/2006/relationships/slide" Target="slides/slide88.xml"/><Relationship Id="rId93" Type="http://schemas.openxmlformats.org/officeDocument/2006/relationships/slide" Target="slides/slide87.xml"/><Relationship Id="rId92" Type="http://schemas.openxmlformats.org/officeDocument/2006/relationships/slide" Target="slides/slide86.xml"/><Relationship Id="rId91" Type="http://schemas.openxmlformats.org/officeDocument/2006/relationships/slide" Target="slides/slide85.xml"/><Relationship Id="rId90" Type="http://schemas.openxmlformats.org/officeDocument/2006/relationships/slide" Target="slides/slide84.xml"/><Relationship Id="rId9" Type="http://schemas.openxmlformats.org/officeDocument/2006/relationships/slide" Target="slides/slide3.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notesMaster" Target="notesMasters/notesMaster1.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6" Type="http://schemas.openxmlformats.org/officeDocument/2006/relationships/tags" Target="tags/tag128.xml"/><Relationship Id="rId125" Type="http://schemas.openxmlformats.org/officeDocument/2006/relationships/commentAuthors" Target="commentAuthors.xml"/><Relationship Id="rId124" Type="http://schemas.openxmlformats.org/officeDocument/2006/relationships/tableStyles" Target="tableStyles.xml"/><Relationship Id="rId123" Type="http://schemas.openxmlformats.org/officeDocument/2006/relationships/viewProps" Target="viewProps.xml"/><Relationship Id="rId122" Type="http://schemas.openxmlformats.org/officeDocument/2006/relationships/presProps" Target="presProps.xml"/><Relationship Id="rId121" Type="http://schemas.openxmlformats.org/officeDocument/2006/relationships/handoutMaster" Target="handoutMasters/handoutMaster1.xml"/><Relationship Id="rId120" Type="http://schemas.openxmlformats.org/officeDocument/2006/relationships/slide" Target="slides/slide114.xml"/><Relationship Id="rId12" Type="http://schemas.openxmlformats.org/officeDocument/2006/relationships/slide" Target="slides/slide6.xml"/><Relationship Id="rId119" Type="http://schemas.openxmlformats.org/officeDocument/2006/relationships/slide" Target="slides/slide113.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4" Type="http://schemas.openxmlformats.org/officeDocument/2006/relationships/slide" Target="slides/slide108.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110" Type="http://schemas.openxmlformats.org/officeDocument/2006/relationships/slide" Target="slides/slide104.xml"/><Relationship Id="rId11" Type="http://schemas.openxmlformats.org/officeDocument/2006/relationships/slide" Target="slides/slide5.xml"/><Relationship Id="rId109" Type="http://schemas.openxmlformats.org/officeDocument/2006/relationships/slide" Target="slides/slide103.xml"/><Relationship Id="rId108" Type="http://schemas.openxmlformats.org/officeDocument/2006/relationships/slide" Target="slides/slide102.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image" Target="../media/image68.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2.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5.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image" Target="../media/image9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01.wmf"/></Relationships>
</file>

<file path=ppt/drawings/_rels/vmlDrawing21.vml.rels><?xml version="1.0" encoding="UTF-8" standalone="yes"?>
<Relationships xmlns="http://schemas.openxmlformats.org/package/2006/relationships"><Relationship Id="rId5" Type="http://schemas.openxmlformats.org/officeDocument/2006/relationships/image" Target="../media/image109.emf"/><Relationship Id="rId4" Type="http://schemas.openxmlformats.org/officeDocument/2006/relationships/image" Target="../media/image108.emf"/><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image" Target="../media/image10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10.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image" Target="../media/image5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22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lgn="l" eaLnBrk="1" hangingPunct="1">
              <a:defRPr sz="1200" b="0" smtClean="0">
                <a:latin typeface="Verdan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82275"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sz="1200" b="0" smtClean="0">
                <a:latin typeface="Verdana" panose="020B060403050404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4340" name="Rectangle 4"/>
          <p:cNvSpPr>
            <a:spLocks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82277"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82278"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lstStyle>
            <a:lvl1pPr algn="l" eaLnBrk="1" hangingPunct="1">
              <a:defRPr sz="1200" b="0" smtClean="0">
                <a:latin typeface="Verdan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82279"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p>
            <a:pPr lvl="0" algn="r" eaLnBrk="1" fontAlgn="base" hangingPunct="1"/>
            <a:fld id="{9A0DB2DC-4C9A-4742-B13C-FB6460FD3503}" type="slidenum">
              <a:rPr lang="en-US" altLang="zh-CN" sz="1200" b="0" strike="noStrike" noProof="1" dirty="0">
                <a:latin typeface="Verdana" panose="020B0604030504040204" pitchFamily="34" charset="0"/>
                <a:ea typeface="宋体" panose="02010600030101010101" pitchFamily="2" charset="-122"/>
                <a:cs typeface="+mn-cs"/>
              </a:rPr>
            </a:fld>
            <a:endParaRPr lang="en-US" altLang="zh-CN" sz="1200" b="0" strike="noStrike" noProof="1" dirty="0">
              <a:latin typeface="Verdana" panose="020B060403050404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TextEdit="1"/>
          </p:cNvSpPr>
          <p:nvPr>
            <p:ph type="sldImg"/>
          </p:nvPr>
        </p:nvSpPr>
        <p:spPr/>
      </p:sp>
      <p:sp>
        <p:nvSpPr>
          <p:cNvPr id="174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幻灯片图像占位符 1"/>
          <p:cNvSpPr>
            <a:spLocks noTextEdit="1"/>
          </p:cNvSpPr>
          <p:nvPr>
            <p:ph type="sldImg"/>
          </p:nvPr>
        </p:nvSpPr>
        <p:spPr/>
      </p:sp>
      <p:sp>
        <p:nvSpPr>
          <p:cNvPr id="30722"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TextEdit="1"/>
          </p:cNvSpPr>
          <p:nvPr>
            <p:ph type="sldImg"/>
          </p:nvPr>
        </p:nvSpPr>
        <p:spPr/>
      </p:sp>
      <p:sp>
        <p:nvSpPr>
          <p:cNvPr id="32770"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幻灯片图像占位符 1"/>
          <p:cNvSpPr>
            <a:spLocks noTextEdit="1"/>
          </p:cNvSpPr>
          <p:nvPr>
            <p:ph type="sldImg"/>
          </p:nvPr>
        </p:nvSpPr>
        <p:spPr/>
      </p:sp>
      <p:sp>
        <p:nvSpPr>
          <p:cNvPr id="34818"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幻灯片图像占位符 1"/>
          <p:cNvSpPr>
            <a:spLocks noTextEdit="1"/>
          </p:cNvSpPr>
          <p:nvPr>
            <p:ph type="sldImg"/>
          </p:nvPr>
        </p:nvSpPr>
        <p:spPr/>
      </p:sp>
      <p:sp>
        <p:nvSpPr>
          <p:cNvPr id="36866"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幻灯片图像占位符 1"/>
          <p:cNvSpPr>
            <a:spLocks noTextEdit="1"/>
          </p:cNvSpPr>
          <p:nvPr>
            <p:ph type="sldImg"/>
          </p:nvPr>
        </p:nvSpPr>
        <p:spPr/>
      </p:sp>
      <p:sp>
        <p:nvSpPr>
          <p:cNvPr id="36866"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en-US" altLang="zh-CN"/>
              <a:t>1-1</a:t>
            </a:r>
            <a:r>
              <a:rPr lang="zh-CN" altLang="en-US"/>
              <a:t>：（</a:t>
            </a:r>
            <a:r>
              <a:rPr lang="en-US" altLang="zh-CN"/>
              <a:t>1</a:t>
            </a:r>
            <a:r>
              <a:rPr lang="zh-CN" altLang="en-US"/>
              <a:t>）</a:t>
            </a:r>
            <a:r>
              <a:rPr lang="en-US" altLang="zh-CN"/>
              <a:t>10110.11</a:t>
            </a:r>
            <a:r>
              <a:rPr lang="zh-CN" altLang="en-US"/>
              <a:t>，</a:t>
            </a:r>
            <a:r>
              <a:rPr lang="en-US" altLang="zh-CN"/>
              <a:t>26.6</a:t>
            </a:r>
            <a:r>
              <a:rPr lang="zh-CN" altLang="en-US"/>
              <a:t>，</a:t>
            </a:r>
            <a:r>
              <a:rPr lang="en-US" altLang="zh-CN"/>
              <a:t>16.C  </a:t>
            </a:r>
            <a:r>
              <a:rPr lang="zh-CN" altLang="en-US"/>
              <a:t>（</a:t>
            </a:r>
            <a:r>
              <a:rPr lang="en-US" altLang="zh-CN"/>
              <a:t>2</a:t>
            </a:r>
            <a:r>
              <a:rPr lang="zh-CN" altLang="en-US"/>
              <a:t>）</a:t>
            </a:r>
            <a:r>
              <a:rPr lang="en-US" altLang="zh-CN"/>
              <a:t>101111.01</a:t>
            </a:r>
            <a:r>
              <a:rPr lang="zh-CN" altLang="en-US"/>
              <a:t>，</a:t>
            </a:r>
            <a:r>
              <a:rPr lang="en-US" altLang="zh-CN"/>
              <a:t>57.2</a:t>
            </a:r>
            <a:r>
              <a:rPr lang="zh-CN" altLang="en-US"/>
              <a:t>，</a:t>
            </a:r>
            <a:r>
              <a:rPr lang="en-US" altLang="zh-CN"/>
              <a:t>2F.4  (3) 10000.1101</a:t>
            </a:r>
            <a:r>
              <a:rPr lang="zh-CN" altLang="en-US"/>
              <a:t>，</a:t>
            </a:r>
            <a:r>
              <a:rPr lang="en-US" altLang="zh-CN"/>
              <a:t>20.64</a:t>
            </a:r>
            <a:r>
              <a:rPr lang="zh-CN" altLang="en-US"/>
              <a:t>，</a:t>
            </a:r>
            <a:r>
              <a:rPr lang="en-US" altLang="zh-CN"/>
              <a:t>10.D</a:t>
            </a:r>
            <a:endParaRPr lang="en-US" altLang="zh-CN"/>
          </a:p>
          <a:p>
            <a:r>
              <a:rPr lang="en-US" altLang="zh-CN"/>
              <a:t>1-2</a:t>
            </a:r>
            <a:r>
              <a:rPr lang="zh-CN" altLang="en-US"/>
              <a:t>：（</a:t>
            </a:r>
            <a:r>
              <a:rPr lang="en-US" altLang="zh-CN"/>
              <a:t>1</a:t>
            </a:r>
            <a:r>
              <a:rPr lang="zh-CN" altLang="en-US"/>
              <a:t>）</a:t>
            </a:r>
            <a:r>
              <a:rPr lang="en-US" altLang="zh-CN"/>
              <a:t>01111111.0100    </a:t>
            </a:r>
            <a:r>
              <a:rPr lang="zh-CN" altLang="en-US"/>
              <a:t>（</a:t>
            </a:r>
            <a:r>
              <a:rPr lang="en-US" altLang="zh-CN"/>
              <a:t>2</a:t>
            </a:r>
            <a:r>
              <a:rPr lang="zh-CN" altLang="en-US"/>
              <a:t>）</a:t>
            </a:r>
            <a:r>
              <a:rPr lang="en-US" altLang="zh-CN"/>
              <a:t>101010111100.11011110</a:t>
            </a:r>
            <a:endParaRPr lang="en-US" altLang="zh-CN"/>
          </a:p>
          <a:p>
            <a:r>
              <a:rPr lang="en-US" altLang="zh-CN"/>
              <a:t>1-3</a:t>
            </a:r>
            <a:r>
              <a:rPr lang="zh-CN" altLang="en-US"/>
              <a:t>：（</a:t>
            </a:r>
            <a:r>
              <a:rPr lang="en-US" altLang="zh-CN"/>
              <a:t>1</a:t>
            </a:r>
            <a:r>
              <a:rPr lang="zh-CN" altLang="en-US"/>
              <a:t>）</a:t>
            </a:r>
            <a:r>
              <a:rPr lang="en-US" altLang="zh-CN"/>
              <a:t>234</a:t>
            </a:r>
            <a:r>
              <a:rPr lang="zh-CN" altLang="en-US"/>
              <a:t>，</a:t>
            </a:r>
            <a:r>
              <a:rPr lang="en-US" altLang="zh-CN"/>
              <a:t>156  </a:t>
            </a:r>
            <a:r>
              <a:rPr lang="zh-CN" altLang="en-US"/>
              <a:t>（</a:t>
            </a:r>
            <a:r>
              <a:rPr lang="en-US" altLang="zh-CN"/>
              <a:t>2</a:t>
            </a:r>
            <a:r>
              <a:rPr lang="zh-CN" altLang="en-US"/>
              <a:t>）</a:t>
            </a:r>
            <a:r>
              <a:rPr lang="en-US" altLang="zh-CN"/>
              <a:t>14.65</a:t>
            </a:r>
            <a:r>
              <a:rPr lang="zh-CN" altLang="en-US"/>
              <a:t>，</a:t>
            </a:r>
            <a:r>
              <a:rPr lang="en-US" altLang="zh-CN"/>
              <a:t>12.828125</a:t>
            </a:r>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en-US" altLang="zh-CN"/>
              <a:t>1-5</a:t>
            </a:r>
            <a:r>
              <a:rPr lang="zh-CN" altLang="en-US"/>
              <a:t>：（</a:t>
            </a:r>
            <a:r>
              <a:rPr lang="en-US" altLang="zh-CN"/>
              <a:t>1</a:t>
            </a:r>
            <a:r>
              <a:rPr lang="zh-CN" altLang="en-US"/>
              <a:t>）正数的原码反码补码相同，</a:t>
            </a:r>
            <a:r>
              <a:rPr lang="en-US" altLang="zh-CN"/>
              <a:t>1001</a:t>
            </a:r>
            <a:r>
              <a:rPr lang="zh-CN" altLang="en-US"/>
              <a:t>，</a:t>
            </a:r>
            <a:r>
              <a:rPr lang="en-US" altLang="zh-CN"/>
              <a:t>1001</a:t>
            </a:r>
            <a:r>
              <a:rPr lang="zh-CN" altLang="en-US"/>
              <a:t>，</a:t>
            </a:r>
            <a:r>
              <a:rPr lang="en-US" altLang="zh-CN"/>
              <a:t>1001  </a:t>
            </a:r>
            <a:r>
              <a:rPr lang="zh-CN" altLang="en-US"/>
              <a:t>（</a:t>
            </a:r>
            <a:r>
              <a:rPr lang="en-US" altLang="zh-CN"/>
              <a:t>2</a:t>
            </a:r>
            <a:r>
              <a:rPr lang="zh-CN" altLang="en-US"/>
              <a:t>）</a:t>
            </a:r>
            <a:r>
              <a:rPr lang="en-US" altLang="zh-CN"/>
              <a:t>11001</a:t>
            </a:r>
            <a:r>
              <a:rPr lang="zh-CN" altLang="en-US"/>
              <a:t>，</a:t>
            </a:r>
            <a:r>
              <a:rPr lang="en-US"/>
              <a:t>10110</a:t>
            </a:r>
            <a:r>
              <a:rPr lang="zh-CN" altLang="en-US"/>
              <a:t>，</a:t>
            </a:r>
            <a:r>
              <a:rPr lang="en-US"/>
              <a:t>10111</a:t>
            </a:r>
            <a:endParaRPr lang="en-US" altLang="zh-CN"/>
          </a:p>
          <a:p>
            <a:r>
              <a:rPr lang="en-US" altLang="zh-CN"/>
              <a:t>1-6</a:t>
            </a:r>
            <a:r>
              <a:rPr lang="zh-CN" altLang="en-US"/>
              <a:t>：（</a:t>
            </a:r>
            <a:r>
              <a:rPr lang="en-US" altLang="zh-CN"/>
              <a:t>1</a:t>
            </a:r>
            <a:r>
              <a:rPr lang="zh-CN" altLang="en-US"/>
              <a:t>）利用</a:t>
            </a:r>
            <a:r>
              <a:rPr lang="en-US" altLang="zh-CN"/>
              <a:t>127-2</a:t>
            </a:r>
            <a:r>
              <a:rPr lang="zh-CN" altLang="en-US"/>
              <a:t>可得，</a:t>
            </a:r>
            <a:r>
              <a:rPr lang="en-US" altLang="zh-CN"/>
              <a:t>+125=</a:t>
            </a:r>
            <a:r>
              <a:rPr lang="zh-CN" altLang="en-US"/>
              <a:t>（</a:t>
            </a:r>
            <a:r>
              <a:rPr lang="en-US" altLang="zh-CN"/>
              <a:t>01111101</a:t>
            </a:r>
            <a:r>
              <a:rPr lang="zh-CN" altLang="en-US"/>
              <a:t>）</a:t>
            </a:r>
            <a:r>
              <a:rPr lang="zh-CN" altLang="en-US" baseline="-25000"/>
              <a:t>补码</a:t>
            </a:r>
            <a:r>
              <a:rPr lang="en-US" altLang="zh-CN"/>
              <a:t>   </a:t>
            </a:r>
            <a:r>
              <a:rPr lang="zh-CN" altLang="en-US"/>
              <a:t>（</a:t>
            </a:r>
            <a:r>
              <a:rPr lang="en-US" altLang="zh-CN"/>
              <a:t>2</a:t>
            </a:r>
            <a:r>
              <a:rPr lang="zh-CN" altLang="en-US"/>
              <a:t>）</a:t>
            </a:r>
            <a:r>
              <a:rPr lang="en-US" altLang="zh-CN"/>
              <a:t>-120=</a:t>
            </a:r>
            <a:r>
              <a:rPr lang="zh-CN" altLang="en-US"/>
              <a:t>（</a:t>
            </a:r>
            <a:r>
              <a:rPr lang="en-US" altLang="zh-CN"/>
              <a:t>11111000</a:t>
            </a:r>
            <a:r>
              <a:rPr lang="zh-CN" altLang="en-US"/>
              <a:t>）</a:t>
            </a:r>
            <a:r>
              <a:rPr lang="en-US" altLang="zh-CN" baseline="-25000"/>
              <a:t>B</a:t>
            </a:r>
            <a:r>
              <a:rPr lang="en-US" altLang="zh-CN">
                <a:sym typeface="+mn-ea"/>
              </a:rPr>
              <a:t>=</a:t>
            </a:r>
            <a:r>
              <a:rPr lang="zh-CN" altLang="en-US">
                <a:sym typeface="+mn-ea"/>
              </a:rPr>
              <a:t>（</a:t>
            </a:r>
            <a:r>
              <a:rPr lang="en-US" altLang="zh-CN">
                <a:sym typeface="+mn-ea"/>
              </a:rPr>
              <a:t>10001000</a:t>
            </a:r>
            <a:r>
              <a:rPr lang="zh-CN" altLang="en-US">
                <a:sym typeface="+mn-ea"/>
              </a:rPr>
              <a:t>）</a:t>
            </a:r>
            <a:r>
              <a:rPr lang="zh-CN" altLang="en-US" baseline="-25000">
                <a:sym typeface="+mn-ea"/>
              </a:rPr>
              <a:t>补码</a:t>
            </a:r>
            <a:r>
              <a:rPr lang="zh-CN" altLang="en-US">
                <a:sym typeface="+mn-ea"/>
              </a:rPr>
              <a:t>（</a:t>
            </a:r>
            <a:r>
              <a:rPr lang="en-US" altLang="zh-CN">
                <a:sym typeface="+mn-ea"/>
              </a:rPr>
              <a:t>3</a:t>
            </a:r>
            <a:r>
              <a:rPr lang="zh-CN" altLang="en-US">
                <a:sym typeface="+mn-ea"/>
              </a:rPr>
              <a:t>）</a:t>
            </a:r>
            <a:r>
              <a:rPr lang="en-US" altLang="zh-CN">
                <a:sym typeface="+mn-ea"/>
              </a:rPr>
              <a:t>-99=</a:t>
            </a:r>
            <a:r>
              <a:rPr lang="zh-CN" altLang="en-US">
                <a:sym typeface="+mn-ea"/>
              </a:rPr>
              <a:t>（</a:t>
            </a:r>
            <a:r>
              <a:rPr lang="en-US" altLang="zh-CN">
                <a:sym typeface="+mn-ea"/>
              </a:rPr>
              <a:t>11100011</a:t>
            </a:r>
            <a:r>
              <a:rPr lang="zh-CN" altLang="en-US">
                <a:sym typeface="+mn-ea"/>
              </a:rPr>
              <a:t>）</a:t>
            </a:r>
            <a:r>
              <a:rPr lang="en-US" altLang="zh-CN" baseline="-25000">
                <a:sym typeface="+mn-ea"/>
              </a:rPr>
              <a:t>B</a:t>
            </a:r>
            <a:r>
              <a:rPr lang="en-US" altLang="zh-CN">
                <a:sym typeface="+mn-ea"/>
              </a:rPr>
              <a:t>=</a:t>
            </a:r>
            <a:r>
              <a:rPr lang="zh-CN" altLang="en-US">
                <a:sym typeface="+mn-ea"/>
              </a:rPr>
              <a:t>（</a:t>
            </a:r>
            <a:r>
              <a:rPr lang="en-US" altLang="zh-CN">
                <a:sym typeface="+mn-ea"/>
              </a:rPr>
              <a:t>10011101</a:t>
            </a:r>
            <a:r>
              <a:rPr lang="zh-CN" altLang="en-US">
                <a:sym typeface="+mn-ea"/>
              </a:rPr>
              <a:t>）</a:t>
            </a:r>
            <a:r>
              <a:rPr lang="zh-CN" altLang="en-US" baseline="-25000">
                <a:sym typeface="+mn-ea"/>
              </a:rPr>
              <a:t>补码</a:t>
            </a:r>
            <a:endParaRPr lang="en-US" altLang="zh-CN"/>
          </a:p>
          <a:p>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具体操作步骤见此网址：https://blog.csdn.net/weixin_44406127/article/details/132231354</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en-US" altLang="zh-CN"/>
              <a:t>1-4</a:t>
            </a:r>
            <a:r>
              <a:rPr lang="zh-CN" altLang="en-US"/>
              <a:t>：（</a:t>
            </a:r>
            <a:r>
              <a:rPr lang="en-US" altLang="zh-CN"/>
              <a:t>1</a:t>
            </a:r>
            <a:r>
              <a:rPr lang="zh-CN" altLang="en-US"/>
              <a:t>）（</a:t>
            </a:r>
            <a:r>
              <a:rPr lang="en-US"/>
              <a:t>0111 1001</a:t>
            </a:r>
            <a:r>
              <a:rPr lang="zh-CN" altLang="en-US"/>
              <a:t>）</a:t>
            </a:r>
            <a:r>
              <a:rPr lang="en-US" altLang="zh-CN" baseline="-25000"/>
              <a:t>8421BCD</a:t>
            </a:r>
            <a:r>
              <a:rPr lang="en-US" altLang="zh-CN"/>
              <a:t> </a:t>
            </a:r>
            <a:r>
              <a:rPr lang="zh-CN" altLang="en-US"/>
              <a:t>，</a:t>
            </a:r>
            <a:r>
              <a:rPr lang="zh-CN" altLang="en-US">
                <a:sym typeface="+mn-ea"/>
              </a:rPr>
              <a:t>（</a:t>
            </a:r>
            <a:r>
              <a:rPr lang="en-US">
                <a:sym typeface="+mn-ea"/>
              </a:rPr>
              <a:t>1010 1100</a:t>
            </a:r>
            <a:r>
              <a:rPr lang="zh-CN" altLang="en-US">
                <a:sym typeface="+mn-ea"/>
              </a:rPr>
              <a:t>）</a:t>
            </a:r>
            <a:r>
              <a:rPr lang="zh-CN" altLang="en-US" baseline="-25000">
                <a:sym typeface="+mn-ea"/>
              </a:rPr>
              <a:t>余</a:t>
            </a:r>
            <a:r>
              <a:rPr lang="en-US" altLang="zh-CN" baseline="-25000">
                <a:sym typeface="+mn-ea"/>
              </a:rPr>
              <a:t>3</a:t>
            </a:r>
            <a:r>
              <a:rPr lang="zh-CN" altLang="en-US" baseline="-25000">
                <a:sym typeface="+mn-ea"/>
              </a:rPr>
              <a:t>码</a:t>
            </a:r>
            <a:r>
              <a:rPr lang="zh-CN" altLang="en-US">
                <a:sym typeface="+mn-ea"/>
              </a:rPr>
              <a:t>，</a:t>
            </a:r>
            <a:r>
              <a:rPr lang="zh-CN" altLang="en-US"/>
              <a:t>（</a:t>
            </a:r>
            <a:r>
              <a:rPr lang="en-US" altLang="zh-CN"/>
              <a:t>2</a:t>
            </a:r>
            <a:r>
              <a:rPr lang="zh-CN" altLang="en-US"/>
              <a:t>）（</a:t>
            </a:r>
            <a:r>
              <a:rPr lang="en-US"/>
              <a:t>0111 0010 0011.0001 0100</a:t>
            </a:r>
            <a:r>
              <a:rPr lang="zh-CN" altLang="en-US"/>
              <a:t>）</a:t>
            </a:r>
            <a:r>
              <a:rPr lang="en-US" altLang="zh-CN" baseline="-25000">
                <a:sym typeface="+mn-ea"/>
              </a:rPr>
              <a:t>8421BCD</a:t>
            </a:r>
            <a:r>
              <a:rPr lang="en-US" altLang="zh-CN">
                <a:sym typeface="+mn-ea"/>
              </a:rPr>
              <a:t> </a:t>
            </a:r>
            <a:r>
              <a:rPr lang="zh-CN" altLang="en-US">
                <a:sym typeface="+mn-ea"/>
              </a:rPr>
              <a:t>，（</a:t>
            </a:r>
            <a:r>
              <a:rPr lang="en-US">
                <a:sym typeface="+mn-ea"/>
              </a:rPr>
              <a:t>1010 0101 0110.0100 0111</a:t>
            </a:r>
            <a:r>
              <a:rPr lang="zh-CN" altLang="en-US">
                <a:sym typeface="+mn-ea"/>
              </a:rPr>
              <a:t>）</a:t>
            </a:r>
            <a:r>
              <a:rPr lang="zh-CN" altLang="en-US" baseline="-25000">
                <a:sym typeface="+mn-ea"/>
              </a:rPr>
              <a:t>余</a:t>
            </a:r>
            <a:r>
              <a:rPr lang="en-US" altLang="zh-CN" baseline="-25000">
                <a:sym typeface="+mn-ea"/>
              </a:rPr>
              <a:t>3</a:t>
            </a:r>
            <a:r>
              <a:rPr lang="zh-CN" altLang="en-US" baseline="-25000">
                <a:sym typeface="+mn-ea"/>
              </a:rPr>
              <a:t>码</a:t>
            </a:r>
            <a:endParaRPr lang="en-US"/>
          </a:p>
          <a:p>
            <a:r>
              <a:rPr lang="zh-CN" altLang="en-US"/>
              <a:t>（</a:t>
            </a:r>
            <a:r>
              <a:rPr lang="en-US" altLang="zh-CN"/>
              <a:t>3</a:t>
            </a:r>
            <a:r>
              <a:rPr lang="zh-CN" altLang="en-US"/>
              <a:t>）</a:t>
            </a:r>
            <a:r>
              <a:rPr dirty="0">
                <a:latin typeface="微软雅黑" panose="020B0503020204020204" charset="-122"/>
                <a:ea typeface="微软雅黑" panose="020B0503020204020204" charset="-122"/>
                <a:cs typeface="微软雅黑" panose="020B0503020204020204" charset="-122"/>
                <a:sym typeface="+mn-ea"/>
              </a:rPr>
              <a:t>(1101101)</a:t>
            </a:r>
            <a:r>
              <a:rPr baseline="-25000" dirty="0">
                <a:latin typeface="微软雅黑" panose="020B0503020204020204" charset="-122"/>
                <a:ea typeface="微软雅黑" panose="020B0503020204020204" charset="-122"/>
                <a:cs typeface="微软雅黑" panose="020B0503020204020204" charset="-122"/>
                <a:sym typeface="+mn-ea"/>
              </a:rPr>
              <a:t>2</a:t>
            </a:r>
            <a:r>
              <a:rPr lang="en-US"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a:t>
            </a:r>
            <a:r>
              <a:rPr lang="en-US" altLang="zh-CN"/>
              <a:t>109</a:t>
            </a:r>
            <a:r>
              <a:rPr lang="zh-CN" altLang="en-US"/>
              <a:t>）</a:t>
            </a:r>
            <a:r>
              <a:rPr lang="en-US" altLang="zh-CN" baseline="-25000"/>
              <a:t>10</a:t>
            </a:r>
            <a:r>
              <a:rPr lang="en-US" altLang="zh-CN"/>
              <a:t>=</a:t>
            </a:r>
            <a:r>
              <a:rPr lang="zh-CN" altLang="en-US">
                <a:sym typeface="+mn-ea"/>
              </a:rPr>
              <a:t>（</a:t>
            </a:r>
            <a:r>
              <a:rPr lang="en-US">
                <a:sym typeface="+mn-ea"/>
              </a:rPr>
              <a:t>0001 0000 1001</a:t>
            </a:r>
            <a:r>
              <a:rPr lang="zh-CN" altLang="en-US">
                <a:sym typeface="+mn-ea"/>
              </a:rPr>
              <a:t>）</a:t>
            </a:r>
            <a:r>
              <a:rPr lang="en-US" altLang="zh-CN" baseline="-25000">
                <a:sym typeface="+mn-ea"/>
              </a:rPr>
              <a:t>8421BCD</a:t>
            </a:r>
            <a:r>
              <a:rPr lang="en-US" altLang="zh-CN">
                <a:sym typeface="+mn-ea"/>
              </a:rPr>
              <a:t> =</a:t>
            </a:r>
            <a:r>
              <a:rPr lang="zh-CN" altLang="en-US">
                <a:sym typeface="+mn-ea"/>
              </a:rPr>
              <a:t>（</a:t>
            </a:r>
            <a:r>
              <a:rPr lang="en-US">
                <a:sym typeface="+mn-ea"/>
              </a:rPr>
              <a:t>0100 0011 1100</a:t>
            </a:r>
            <a:r>
              <a:rPr lang="zh-CN" altLang="en-US">
                <a:sym typeface="+mn-ea"/>
              </a:rPr>
              <a:t>）</a:t>
            </a:r>
            <a:r>
              <a:rPr lang="zh-CN" altLang="en-US" baseline="-25000">
                <a:sym typeface="+mn-ea"/>
              </a:rPr>
              <a:t>余</a:t>
            </a:r>
            <a:r>
              <a:rPr lang="en-US" altLang="zh-CN" baseline="-25000">
                <a:sym typeface="+mn-ea"/>
              </a:rPr>
              <a:t>3</a:t>
            </a:r>
            <a:r>
              <a:rPr lang="zh-CN" altLang="en-US" baseline="-25000">
                <a:sym typeface="+mn-ea"/>
              </a:rPr>
              <a:t>码</a:t>
            </a:r>
            <a:r>
              <a:rPr lang="zh-CN" altLang="en-US">
                <a:sym typeface="+mn-ea"/>
              </a:rPr>
              <a:t>，</a:t>
            </a:r>
            <a:endParaRPr lang="zh-CN" altLang="en-US">
              <a:sym typeface="+mn-ea"/>
            </a:endParaRPr>
          </a:p>
          <a:p>
            <a:r>
              <a:rPr lang="en-US" altLang="zh-CN"/>
              <a:t>1-7: </a:t>
            </a:r>
            <a:r>
              <a:rPr lang="zh-CN" altLang="en-US"/>
              <a:t>（</a:t>
            </a:r>
            <a:r>
              <a:rPr lang="en-US" altLang="zh-CN"/>
              <a:t>203</a:t>
            </a:r>
            <a:r>
              <a:rPr lang="zh-CN" altLang="en-US"/>
              <a:t>）</a:t>
            </a:r>
            <a:r>
              <a:rPr lang="en-US" altLang="zh-CN" baseline="-25000"/>
              <a:t>8</a:t>
            </a:r>
            <a:r>
              <a:rPr lang="en-US" altLang="zh-CN"/>
              <a:t>  </a:t>
            </a:r>
            <a:r>
              <a:rPr lang="zh-CN" altLang="en-US"/>
              <a:t>，</a:t>
            </a:r>
            <a:r>
              <a:rPr lang="en-US" altLang="zh-CN"/>
              <a:t>10111</a:t>
            </a:r>
            <a:r>
              <a:rPr lang="zh-CN" altLang="en-US"/>
              <a:t>，you的ASCII码为</a:t>
            </a:r>
            <a:r>
              <a:rPr lang="en-US" altLang="zh-CN"/>
              <a:t>111 1001,110 1111,111 0101</a:t>
            </a:r>
            <a:r>
              <a:rPr lang="zh-CN" altLang="en-US"/>
              <a:t>，对应的十六进制数为</a:t>
            </a:r>
            <a:r>
              <a:rPr lang="en-US" altLang="zh-CN"/>
              <a:t>79H</a:t>
            </a:r>
            <a:r>
              <a:rPr lang="zh-CN" altLang="en-US"/>
              <a:t>、</a:t>
            </a:r>
            <a:r>
              <a:rPr lang="en-US" altLang="zh-CN"/>
              <a:t>6FH</a:t>
            </a:r>
            <a:r>
              <a:rPr lang="zh-CN" altLang="en-US"/>
              <a:t>、</a:t>
            </a:r>
            <a:r>
              <a:rPr lang="en-US" altLang="zh-CN"/>
              <a:t>75H.</a:t>
            </a:r>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TextEdit="1"/>
          </p:cNvSpPr>
          <p:nvPr>
            <p:ph type="sldImg"/>
          </p:nvPr>
        </p:nvSpPr>
        <p:spPr/>
      </p:sp>
      <p:sp>
        <p:nvSpPr>
          <p:cNvPr id="19458"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dirty="0">
                <a:sym typeface="宋体" panose="02010600030101010101" pitchFamily="2" charset="-122"/>
              </a:rPr>
              <a:t>一、学生时代的香农</a:t>
            </a:r>
            <a:endParaRPr lang="zh-CN" altLang="en-US" dirty="0">
              <a:sym typeface="宋体" panose="02010600030101010101" pitchFamily="2" charset="-122"/>
            </a:endParaRPr>
          </a:p>
          <a:p>
            <a:pPr lvl="0"/>
            <a:endParaRPr lang="zh-CN" altLang="en-US" dirty="0">
              <a:sym typeface="宋体" panose="02010600030101010101" pitchFamily="2" charset="-122"/>
            </a:endParaRPr>
          </a:p>
          <a:p>
            <a:pPr lvl="0"/>
            <a:endParaRPr lang="zh-CN" altLang="en-US" dirty="0">
              <a:sym typeface="宋体" panose="02010600030101010101" pitchFamily="2" charset="-122"/>
            </a:endParaRPr>
          </a:p>
          <a:p>
            <a:pPr lvl="0"/>
            <a:r>
              <a:rPr lang="zh-CN" altLang="en-US" dirty="0">
                <a:sym typeface="宋体" panose="02010600030101010101" pitchFamily="2" charset="-122"/>
              </a:rPr>
              <a:t>香农的家境还算是不错，父亲在美国密歇根州的一个小镇当法官，母亲是当地学校的校长。小镇人口不多。香农受过良好的教育。可是真正对他有影响的是他的祖父，香农的祖父是位农场主兼发明家，发明过洗衣机和不少农机具，祖父的发明对香农的科学天赋产生很大影响。说起发明，香农家还与大发明家爱迪生有点儿沾亲带故，香农还为此引以为傲。</a:t>
            </a:r>
            <a:endParaRPr lang="zh-CN" altLang="en-US" dirty="0">
              <a:sym typeface="宋体" panose="02010600030101010101" pitchFamily="2" charset="-122"/>
            </a:endParaRPr>
          </a:p>
          <a:p>
            <a:pPr lvl="0"/>
            <a:endParaRPr lang="zh-CN" altLang="en-US" dirty="0">
              <a:sym typeface="宋体" panose="02010600030101010101" pitchFamily="2" charset="-122"/>
            </a:endParaRPr>
          </a:p>
          <a:p>
            <a:pPr lvl="0"/>
            <a:r>
              <a:rPr lang="zh-CN" altLang="en-US" dirty="0">
                <a:sym typeface="宋体" panose="02010600030101010101" pitchFamily="2" charset="-122"/>
              </a:rPr>
              <a:t>香农在密歇根上的大学。最后一个学期学会布尔代数，即符号逻辑。布尔代数问世时并不成熟，经过后人一系列的改进才成为今天这个样子。其中美国哲学家兼逻辑学家，实用主义创始人皮尔士（Charles S. Peirce,1839—1914）对布尔代数的改进也做过很多工作，他发现这一数学工具可用来优化电路设计，并做了些尝试，可未能成功。然而，他却将布尔代数引入美国大学的哲学课堂。</a:t>
            </a:r>
            <a:endParaRPr lang="zh-CN" altLang="en-US" dirty="0">
              <a:sym typeface="宋体" panose="02010600030101010101" pitchFamily="2" charset="-122"/>
            </a:endParaRPr>
          </a:p>
          <a:p>
            <a:pPr lvl="0"/>
            <a:endParaRPr lang="zh-CN" altLang="en-US" dirty="0">
              <a:sym typeface="宋体" panose="02010600030101010101" pitchFamily="2" charset="-122"/>
            </a:endParaRPr>
          </a:p>
          <a:p>
            <a:pPr lvl="0"/>
            <a:r>
              <a:rPr lang="zh-CN" altLang="en-US" dirty="0">
                <a:sym typeface="宋体" panose="02010600030101010101" pitchFamily="2" charset="-122"/>
              </a:rPr>
              <a:t>香农于1936年密歇根州立大学毕业，获得电气工程和数学双学士学位。然后进入麻省理工学院（MIT）读硕士学位。其硕士论文的题目是《继电器与开关电路的逻辑分析》。这篇硕士论文至少起到二方面的作用，其一是让罗素（Bertrand Russell，1872—1970）所谓的纯数学布尔代数找到物理背景；其二是它奠定了计算机科学的基础。也就是因为这篇论文，他于1937年初识MIT的维纳并成为维纳的学生之一。维纳那时正好刚从中国清华大学返回MIT。从某种意义讲，无论是信息论还是控制论都能从中国窥见雪泥鸿爪。我的目的就是将这一线索变得清晰可辨。科学是向前进，哲学是往后看。方向不同，结果各异。</a:t>
            </a:r>
            <a:endParaRPr lang="zh-CN" altLang="en-US" dirty="0">
              <a:sym typeface="宋体" panose="02010600030101010101" pitchFamily="2" charset="-122"/>
            </a:endParaRPr>
          </a:p>
          <a:p>
            <a:pPr lvl="0"/>
            <a:r>
              <a:rPr lang="zh-CN" altLang="en-US" dirty="0">
                <a:sym typeface="宋体" panose="02010600030101010101" pitchFamily="2" charset="-122"/>
              </a:rPr>
              <a:t>1936年，香农临近毕业时，适逢在大学公告栏上看到一则海报，说MIT在招募研究生。时任工程学院院长的布什（Vannervar Bush，1890—1974），需要一名研究助理来操作重达百吨的微分分析机。在报纸上，它被誉为“机械大脑”或“思考机器”。布什所谓的微分分析机就是早期的模拟计算机，它通过上百个继电器组成的结点电路控制运算，可以求解高阶微分方程。香农为什么对这个研究助理的职位感兴趣？那是因为他对布尔逻辑的毕生兴趣。香农学过符号逻辑或布尔代数，他想尝试一下如何利用布尔代数解决问题。这成为他后来研究二元系统的数学基础。</a:t>
            </a:r>
            <a:endParaRPr lang="zh-CN" altLang="en-US" dirty="0">
              <a:sym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dirty="0">
                <a:sym typeface="宋体" panose="02010600030101010101" pitchFamily="2" charset="-122"/>
              </a:rPr>
              <a:t>科学家总结出了3个人工智能很难替代的技能：</a:t>
            </a:r>
            <a:endParaRPr lang="zh-CN" altLang="en-US" dirty="0"/>
          </a:p>
          <a:p>
            <a:pPr lvl="0"/>
            <a:r>
              <a:rPr lang="zh-CN" altLang="en-US" dirty="0">
                <a:sym typeface="宋体" panose="02010600030101010101" pitchFamily="2" charset="-122"/>
              </a:rPr>
              <a:t>社交智慧（洞察力、谈判技巧、同理心…）</a:t>
            </a:r>
            <a:endParaRPr lang="zh-CN" altLang="en-US" dirty="0"/>
          </a:p>
          <a:p>
            <a:pPr lvl="0"/>
            <a:r>
              <a:rPr lang="zh-CN" altLang="en-US" dirty="0">
                <a:sym typeface="宋体" panose="02010600030101010101" pitchFamily="2" charset="-122"/>
              </a:rPr>
              <a:t>创造力（原创力、艺术审美…）</a:t>
            </a:r>
            <a:endParaRPr lang="zh-CN" altLang="en-US" dirty="0"/>
          </a:p>
          <a:p>
            <a:pPr lvl="0"/>
            <a:r>
              <a:rPr lang="zh-CN" altLang="en-US" dirty="0">
                <a:sym typeface="宋体" panose="02010600030101010101" pitchFamily="2" charset="-122"/>
              </a:rPr>
              <a:t>感知和操作能力（手指灵敏度、协调操作能力、应付复杂环境的能力…）</a:t>
            </a:r>
            <a:endParaRPr lang="zh-CN" altLang="en-US" dirty="0"/>
          </a:p>
          <a:p>
            <a:pPr lvl="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dirty="0">
                <a:sym typeface="宋体" panose="02010600030101010101" pitchFamily="2" charset="-122"/>
              </a:rPr>
              <a:t>科学家总结出了3个人工智能很难替代的技能：</a:t>
            </a:r>
            <a:endParaRPr lang="zh-CN" altLang="en-US" dirty="0"/>
          </a:p>
          <a:p>
            <a:pPr lvl="0"/>
            <a:r>
              <a:rPr lang="zh-CN" altLang="en-US" dirty="0">
                <a:sym typeface="宋体" panose="02010600030101010101" pitchFamily="2" charset="-122"/>
              </a:rPr>
              <a:t>社交智慧（洞察力、谈判技巧、同理心…）</a:t>
            </a:r>
            <a:endParaRPr lang="zh-CN" altLang="en-US" dirty="0"/>
          </a:p>
          <a:p>
            <a:pPr lvl="0"/>
            <a:r>
              <a:rPr lang="zh-CN" altLang="en-US" dirty="0">
                <a:sym typeface="宋体" panose="02010600030101010101" pitchFamily="2" charset="-122"/>
              </a:rPr>
              <a:t>创造力（原创力、艺术审美…）</a:t>
            </a:r>
            <a:endParaRPr lang="zh-CN" altLang="en-US" dirty="0"/>
          </a:p>
          <a:p>
            <a:pPr lvl="0"/>
            <a:r>
              <a:rPr lang="zh-CN" altLang="en-US" dirty="0">
                <a:sym typeface="宋体" panose="02010600030101010101" pitchFamily="2" charset="-122"/>
              </a:rPr>
              <a:t>感知和操作能力（手指灵敏度、协调操作能力、应付复杂环境的能力…）</a:t>
            </a:r>
            <a:endParaRPr lang="zh-CN" altLang="en-US" dirty="0"/>
          </a:p>
          <a:p>
            <a:pPr lvl="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dirty="0">
                <a:sym typeface="宋体" panose="02010600030101010101" pitchFamily="2" charset="-122"/>
              </a:rPr>
              <a:t>科学家总结出了3个人工智能很难替代的技能：</a:t>
            </a:r>
            <a:endParaRPr lang="zh-CN" altLang="en-US" dirty="0"/>
          </a:p>
          <a:p>
            <a:pPr lvl="0"/>
            <a:r>
              <a:rPr lang="zh-CN" altLang="en-US" dirty="0">
                <a:sym typeface="宋体" panose="02010600030101010101" pitchFamily="2" charset="-122"/>
              </a:rPr>
              <a:t>社交智慧（洞察力、谈判技巧、同理心…）</a:t>
            </a:r>
            <a:endParaRPr lang="zh-CN" altLang="en-US" dirty="0"/>
          </a:p>
          <a:p>
            <a:pPr lvl="0"/>
            <a:r>
              <a:rPr lang="zh-CN" altLang="en-US" dirty="0">
                <a:sym typeface="宋体" panose="02010600030101010101" pitchFamily="2" charset="-122"/>
              </a:rPr>
              <a:t>创造力（原创力、艺术审美…）</a:t>
            </a:r>
            <a:endParaRPr lang="zh-CN" altLang="en-US" dirty="0"/>
          </a:p>
          <a:p>
            <a:pPr lvl="0"/>
            <a:r>
              <a:rPr lang="zh-CN" altLang="en-US" dirty="0">
                <a:sym typeface="宋体" panose="02010600030101010101" pitchFamily="2" charset="-122"/>
              </a:rPr>
              <a:t>感知和操作能力（手指灵敏度、协调操作能力、应付复杂环境的能力…）</a:t>
            </a:r>
            <a:endParaRPr lang="zh-CN" altLang="en-US" dirty="0"/>
          </a:p>
          <a:p>
            <a:pPr lvl="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dirty="0">
                <a:sym typeface="宋体" panose="02010600030101010101" pitchFamily="2" charset="-122"/>
              </a:rPr>
              <a:t>科学家总结出了3个人工智能很难替代的技能：</a:t>
            </a:r>
            <a:endParaRPr lang="zh-CN" altLang="en-US" dirty="0"/>
          </a:p>
          <a:p>
            <a:pPr lvl="0"/>
            <a:r>
              <a:rPr lang="zh-CN" altLang="en-US" dirty="0">
                <a:sym typeface="宋体" panose="02010600030101010101" pitchFamily="2" charset="-122"/>
              </a:rPr>
              <a:t>社交智慧（洞察力、谈判技巧、同理心…）</a:t>
            </a:r>
            <a:endParaRPr lang="zh-CN" altLang="en-US" dirty="0"/>
          </a:p>
          <a:p>
            <a:pPr lvl="0"/>
            <a:r>
              <a:rPr lang="zh-CN" altLang="en-US" dirty="0">
                <a:sym typeface="宋体" panose="02010600030101010101" pitchFamily="2" charset="-122"/>
              </a:rPr>
              <a:t>创造力（原创力、艺术审美…）</a:t>
            </a:r>
            <a:endParaRPr lang="zh-CN" altLang="en-US" dirty="0"/>
          </a:p>
          <a:p>
            <a:pPr lvl="0"/>
            <a:r>
              <a:rPr lang="zh-CN" altLang="en-US" dirty="0">
                <a:sym typeface="宋体" panose="02010600030101010101" pitchFamily="2" charset="-122"/>
              </a:rPr>
              <a:t>感知和操作能力（手指灵敏度、协调操作能力、应付复杂环境的能力…）</a:t>
            </a:r>
            <a:endParaRPr lang="zh-CN" altLang="en-US" dirty="0"/>
          </a:p>
          <a:p>
            <a:pPr lvl="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a:latin typeface="宋体" panose="02010600030101010101" pitchFamily="2" charset="-122"/>
                <a:cs typeface="宋体" panose="02010600030101010101" pitchFamily="2" charset="-122"/>
                <a:sym typeface="+mn-ea"/>
              </a:rPr>
              <a:t>右图为IEC</a:t>
            </a:r>
            <a:r>
              <a:rPr lang="zh-CN" altLang="en-US">
                <a:solidFill>
                  <a:srgbClr val="FF0000"/>
                </a:solidFill>
                <a:latin typeface="宋体" panose="02010600030101010101" pitchFamily="2" charset="-122"/>
                <a:cs typeface="宋体" panose="02010600030101010101" pitchFamily="2" charset="-122"/>
                <a:sym typeface="+mn-ea"/>
              </a:rPr>
              <a:t>矩形国标符号</a:t>
            </a:r>
            <a:r>
              <a:rPr lang="zh-CN" altLang="en-US">
                <a:latin typeface="宋体" panose="02010600030101010101" pitchFamily="2" charset="-122"/>
                <a:cs typeface="宋体" panose="02010600030101010101" pitchFamily="2" charset="-122"/>
                <a:sym typeface="+mn-ea"/>
              </a:rPr>
              <a:t>（IEC60617-12），左图为形状特征型符号（ANSI/IEEEStd91-1984，美日等国家使用符号）。</a:t>
            </a:r>
            <a:endParaRPr lang="zh-CN" altLang="en-US">
              <a:latin typeface="宋体" panose="02010600030101010101" pitchFamily="2" charset="-122"/>
              <a:ea typeface="宋体" panose="02010600030101010101" pitchFamily="2" charset="-122"/>
              <a:cs typeface="宋体" panose="02010600030101010101" pitchFamily="2" charset="-122"/>
            </a:endParaRPr>
          </a:p>
          <a:p>
            <a:pPr lvl="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dirty="0">
                <a:sym typeface="宋体" panose="02010600030101010101" pitchFamily="2" charset="-122"/>
              </a:rPr>
              <a:t>科学家总结出了3个人工智能很难替代的技能：</a:t>
            </a:r>
            <a:endParaRPr lang="zh-CN" altLang="en-US" dirty="0"/>
          </a:p>
          <a:p>
            <a:pPr lvl="0"/>
            <a:r>
              <a:rPr lang="zh-CN" altLang="en-US" dirty="0">
                <a:sym typeface="宋体" panose="02010600030101010101" pitchFamily="2" charset="-122"/>
              </a:rPr>
              <a:t>社交智慧（洞察力、谈判技巧、同理心…）</a:t>
            </a:r>
            <a:endParaRPr lang="zh-CN" altLang="en-US" dirty="0"/>
          </a:p>
          <a:p>
            <a:pPr lvl="0"/>
            <a:r>
              <a:rPr lang="zh-CN" altLang="en-US" dirty="0">
                <a:sym typeface="宋体" panose="02010600030101010101" pitchFamily="2" charset="-122"/>
              </a:rPr>
              <a:t>创造力（原创力、艺术审美…）</a:t>
            </a:r>
            <a:endParaRPr lang="zh-CN" altLang="en-US" dirty="0"/>
          </a:p>
          <a:p>
            <a:pPr lvl="0"/>
            <a:r>
              <a:rPr lang="zh-CN" altLang="en-US" dirty="0">
                <a:sym typeface="宋体" panose="02010600030101010101" pitchFamily="2" charset="-122"/>
              </a:rPr>
              <a:t>感知和操作能力（手指灵敏度、协调操作能力、应付复杂环境的能力…）</a:t>
            </a:r>
            <a:endParaRPr lang="zh-CN" altLang="en-US" dirty="0"/>
          </a:p>
          <a:p>
            <a:pPr lvl="0"/>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a:latin typeface="宋体" panose="02010600030101010101" pitchFamily="2" charset="-122"/>
                <a:cs typeface="宋体" panose="02010600030101010101" pitchFamily="2" charset="-122"/>
                <a:sym typeface="+mn-ea"/>
              </a:rPr>
              <a:t>右图为IEC</a:t>
            </a:r>
            <a:r>
              <a:rPr lang="zh-CN" altLang="en-US">
                <a:solidFill>
                  <a:srgbClr val="FF0000"/>
                </a:solidFill>
                <a:latin typeface="宋体" panose="02010600030101010101" pitchFamily="2" charset="-122"/>
                <a:cs typeface="宋体" panose="02010600030101010101" pitchFamily="2" charset="-122"/>
                <a:sym typeface="+mn-ea"/>
              </a:rPr>
              <a:t>矩形国标符号</a:t>
            </a:r>
            <a:r>
              <a:rPr lang="zh-CN" altLang="en-US">
                <a:latin typeface="宋体" panose="02010600030101010101" pitchFamily="2" charset="-122"/>
                <a:cs typeface="宋体" panose="02010600030101010101" pitchFamily="2" charset="-122"/>
                <a:sym typeface="+mn-ea"/>
              </a:rPr>
              <a:t>（IEC60617-12），左图为形状特征型符号（ANSI/IEEEStd91-1984，美日等国家使用符号）。</a:t>
            </a:r>
            <a:endParaRPr lang="zh-CN" altLang="en-US">
              <a:latin typeface="宋体" panose="02010600030101010101" pitchFamily="2" charset="-122"/>
              <a:ea typeface="宋体" panose="02010600030101010101" pitchFamily="2" charset="-122"/>
              <a:cs typeface="宋体" panose="02010600030101010101" pitchFamily="2" charset="-122"/>
            </a:endParaRPr>
          </a:p>
          <a:p>
            <a:pPr lvl="0"/>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dirty="0">
                <a:sym typeface="宋体" panose="02010600030101010101" pitchFamily="2" charset="-122"/>
              </a:rPr>
              <a:t>科学家总结出了3个人工智能很难替代的技能：</a:t>
            </a:r>
            <a:endParaRPr lang="zh-CN" altLang="en-US" dirty="0"/>
          </a:p>
          <a:p>
            <a:pPr lvl="0"/>
            <a:r>
              <a:rPr lang="zh-CN" altLang="en-US" dirty="0">
                <a:sym typeface="宋体" panose="02010600030101010101" pitchFamily="2" charset="-122"/>
              </a:rPr>
              <a:t>社交智慧（洞察力、谈判技巧、同理心…）</a:t>
            </a:r>
            <a:endParaRPr lang="zh-CN" altLang="en-US" dirty="0"/>
          </a:p>
          <a:p>
            <a:pPr lvl="0"/>
            <a:r>
              <a:rPr lang="zh-CN" altLang="en-US" dirty="0">
                <a:sym typeface="宋体" panose="02010600030101010101" pitchFamily="2" charset="-122"/>
              </a:rPr>
              <a:t>创造力（原创力、艺术审美…）</a:t>
            </a:r>
            <a:endParaRPr lang="zh-CN" altLang="en-US" dirty="0"/>
          </a:p>
          <a:p>
            <a:pPr lvl="0"/>
            <a:r>
              <a:rPr lang="zh-CN" altLang="en-US" dirty="0">
                <a:sym typeface="宋体" panose="02010600030101010101" pitchFamily="2" charset="-122"/>
              </a:rPr>
              <a:t>感知和操作能力（手指灵敏度、协调操作能力、应付复杂环境的能力…）</a:t>
            </a:r>
            <a:endParaRPr lang="zh-CN" altLang="en-US" dirty="0"/>
          </a:p>
          <a:p>
            <a:pPr lvl="0"/>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TextEdit="1"/>
          </p:cNvSpPr>
          <p:nvPr>
            <p:ph type="sldImg"/>
          </p:nvPr>
        </p:nvSpPr>
        <p:spPr/>
      </p:sp>
      <p:sp>
        <p:nvSpPr>
          <p:cNvPr id="19458"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en-US"/>
              <a:t>1</a:t>
            </a:r>
            <a:r>
              <a:rPr lang="zh-CN" altLang="en-US"/>
              <a:t>，</a:t>
            </a:r>
            <a:r>
              <a:rPr lang="en-US" altLang="zh-CN"/>
              <a:t>0</a:t>
            </a:r>
            <a:r>
              <a:rPr lang="zh-CN" altLang="en-US"/>
              <a:t>，通过真值表发验证，三变量异或运算、同或运算居然相等。</a:t>
            </a:r>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TextEdit="1"/>
          </p:cNvSpPr>
          <p:nvPr>
            <p:ph type="sldImg"/>
          </p:nvPr>
        </p:nvSpPr>
        <p:spPr/>
      </p:sp>
      <p:sp>
        <p:nvSpPr>
          <p:cNvPr id="21506"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r>
              <a:rPr lang="zh-CN" altLang="en-US"/>
              <a:t>1-11：通过真值表列出输出表达式或者根据不同逻辑运算的逻辑规则判断出：F1为三变量的异或运算，F2为三变量的异或非，F3为三变量的或运算，F4为三变量的与非运算。</a:t>
            </a:r>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TextEdit="1"/>
          </p:cNvSpPr>
          <p:nvPr>
            <p:ph type="sldImg"/>
          </p:nvPr>
        </p:nvSpPr>
        <p:spPr/>
      </p:sp>
      <p:sp>
        <p:nvSpPr>
          <p:cNvPr id="21506"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TextEdit="1"/>
          </p:cNvSpPr>
          <p:nvPr>
            <p:ph type="sldImg"/>
          </p:nvPr>
        </p:nvSpPr>
        <p:spPr/>
      </p:sp>
      <p:sp>
        <p:nvSpPr>
          <p:cNvPr id="21506"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TextEdit="1"/>
          </p:cNvSpPr>
          <p:nvPr>
            <p:ph type="sldImg"/>
          </p:nvPr>
        </p:nvSpPr>
        <p:spPr/>
      </p:sp>
      <p:sp>
        <p:nvSpPr>
          <p:cNvPr id="23554"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幻灯片图像占位符 1"/>
          <p:cNvSpPr>
            <a:spLocks noGrp="1" noTextEdit="1"/>
          </p:cNvSpPr>
          <p:nvPr>
            <p:ph type="sldImg"/>
          </p:nvPr>
        </p:nvSpPr>
        <p:spPr/>
      </p:sp>
      <p:sp>
        <p:nvSpPr>
          <p:cNvPr id="26626" name="文本占位符 2"/>
          <p:cNvSpPr>
            <a:spLocks noGrp="1"/>
          </p:cNvSpPr>
          <p:nvPr>
            <p:ph type="body"/>
          </p:nvPr>
        </p:nvSpPr>
        <p:spPr/>
        <p:txBody>
          <a:bodyPr wrap="square" lIns="91440" tIns="45720" rIns="91440" bIns="45720" anchor="t" anchorCtr="0"/>
          <a:p>
            <a:pPr lvl="0"/>
            <a:r>
              <a:rPr lang="zh-CN" altLang="en-US"/>
              <a:t>1. Master the methods of number system conversion and commonly used encoding;</a:t>
            </a:r>
            <a:endParaRPr lang="zh-CN" altLang="en-US"/>
          </a:p>
          <a:p>
            <a:pPr lvl="0"/>
            <a:r>
              <a:rPr lang="zh-CN" altLang="en-US"/>
              <a:t>2. Master the basic laws, identities, and rules of logical algebra.</a:t>
            </a:r>
            <a:endParaRPr lang="zh-CN" altLang="en-US"/>
          </a:p>
          <a:p>
            <a:pPr lvl="0"/>
            <a:r>
              <a:rPr lang="zh-CN" altLang="en-US"/>
              <a:t>3. Familiar with the conversion between different forms of logical function expressions;</a:t>
            </a:r>
            <a:endParaRPr lang="zh-CN" altLang="en-US"/>
          </a:p>
          <a:p>
            <a:pPr lvl="0"/>
            <a:r>
              <a:rPr lang="zh-CN" altLang="en-US"/>
              <a:t>4. Proficient in using algebraic simplification and Karnaugh map simplification methods to simplify logical function expressions.</a:t>
            </a:r>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TextEdit="1"/>
          </p:cNvSpPr>
          <p:nvPr>
            <p:ph type="sldImg"/>
          </p:nvPr>
        </p:nvSpPr>
        <p:spPr/>
      </p:sp>
      <p:sp>
        <p:nvSpPr>
          <p:cNvPr id="43010" name="文本占位符 2"/>
          <p:cNvSpPr/>
          <p:nvPr>
            <p:ph type="body"/>
          </p:nvPr>
        </p:nvSpPr>
        <p:spPr/>
        <p:txBody>
          <a:bodyPr wrap="square" lIns="91440" tIns="45720" rIns="91440" bIns="45720" anchor="t" anchorCtr="0"/>
          <a:p>
            <a:pPr lvl="0"/>
            <a:r>
              <a:rPr lang="zh-CN" altLang="en-US"/>
              <a:t>课后学生自行利用Mulitism软件完成例题</a:t>
            </a:r>
            <a:r>
              <a:rPr lang="en-US" altLang="zh-CN"/>
              <a:t>1-27</a:t>
            </a:r>
            <a:r>
              <a:rPr lang="zh-CN" altLang="en-US"/>
              <a:t>的练习</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寓意：</a:t>
            </a:r>
            <a:r>
              <a:rPr lang="zh-CN" altLang="zh-CN">
                <a:latin typeface="Calibri" panose="020F0502020204030204" pitchFamily="34" charset="0"/>
                <a:sym typeface="宋体" panose="02010600030101010101" pitchFamily="2" charset="-122"/>
              </a:rPr>
              <a:t>只有将所有的知识形成网状结构，才能做到融会贯通</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9221"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10245"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11269"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12293"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3602037"/>
            <a:ext cx="6858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3"/>
            <a:ext cx="78867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7"/>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9221"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10245"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30"/>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7" y="365129"/>
            <a:ext cx="1971675"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2" y="365129"/>
            <a:ext cx="5800725"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2" y="2505075"/>
            <a:ext cx="3868340"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2" y="2505075"/>
            <a:ext cx="3887391"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439863" y="252413"/>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485775" y="268288"/>
            <a:ext cx="962025" cy="34290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charset="-122"/>
                <a:ea typeface="微软雅黑" panose="020B0503020204020204" charset="-122"/>
                <a:cs typeface="+mn-cs"/>
              </a:rPr>
              <a:t>模块</a:t>
            </a:r>
            <a:r>
              <a:rPr lang="en-US" altLang="zh-CN" sz="1800" strike="noStrike" spc="600" noProof="1" dirty="0">
                <a:solidFill>
                  <a:schemeClr val="tx2"/>
                </a:solidFill>
                <a:latin typeface="微软雅黑" panose="020B0503020204020204" charset="-122"/>
                <a:ea typeface="微软雅黑" panose="020B0503020204020204" charset="-122"/>
                <a:cs typeface="+mn-cs"/>
              </a:rPr>
              <a:t>1</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5125" name="图片 7"/>
          <p:cNvPicPr>
            <a:picLocks noChangeAspect="1"/>
          </p:cNvPicPr>
          <p:nvPr userDrawn="1"/>
        </p:nvPicPr>
        <p:blipFill>
          <a:blip r:embed="rId3"/>
          <a:stretch>
            <a:fillRect/>
          </a:stretch>
        </p:blipFill>
        <p:spPr>
          <a:xfrm>
            <a:off x="8301038" y="-17462"/>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2443163" y="254000"/>
            <a:ext cx="73152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4762" y="249238"/>
            <a:ext cx="363538"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358775" y="268288"/>
            <a:ext cx="2084388" cy="34290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charset="-122"/>
                <a:ea typeface="微软雅黑" panose="020B0503020204020204" charset="-122"/>
                <a:cs typeface="+mn-cs"/>
              </a:rPr>
              <a:t>知识探索</a:t>
            </a:r>
            <a:endParaRPr lang="zh-CN" altLang="en-US" sz="1800" strike="noStrike" spc="600" noProof="1" dirty="0">
              <a:solidFill>
                <a:schemeClr val="tx2"/>
              </a:solidFill>
              <a:latin typeface="微软雅黑" panose="020B0503020204020204" charset="-122"/>
              <a:ea typeface="微软雅黑" panose="020B0503020204020204" charset="-122"/>
            </a:endParaRPr>
          </a:p>
        </p:txBody>
      </p:sp>
      <p:pic>
        <p:nvPicPr>
          <p:cNvPr id="6149" name="图片 9"/>
          <p:cNvPicPr>
            <a:picLocks noChangeAspect="1"/>
          </p:cNvPicPr>
          <p:nvPr userDrawn="1"/>
        </p:nvPicPr>
        <p:blipFill>
          <a:blip r:embed="rId3"/>
          <a:stretch>
            <a:fillRect/>
          </a:stretch>
        </p:blipFill>
        <p:spPr>
          <a:xfrm>
            <a:off x="8258175" y="36513"/>
            <a:ext cx="768350" cy="1023937"/>
          </a:xfrm>
          <a:prstGeom prst="rect">
            <a:avLst/>
          </a:prstGeom>
          <a:noFill/>
          <a:ln w="9525">
            <a:noFill/>
          </a:ln>
        </p:spPr>
      </p:pic>
      <p:sp>
        <p:nvSpPr>
          <p:cNvPr id="2" name="日期占位符 1"/>
          <p:cNvSpPr>
            <a:spLocks noGrp="1"/>
          </p:cNvSpPr>
          <p:nvPr>
            <p:ph type="dt" sz="half" idx="10"/>
          </p:nvPr>
        </p:nvSpPr>
        <p:spPr>
          <a:xfrm>
            <a:off x="628650" y="6356350"/>
            <a:ext cx="20574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3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2"/>
            <a:ext cx="2949178"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4" Type="http://schemas.openxmlformats.org/officeDocument/2006/relationships/theme" Target="../theme/theme3.xml"/><Relationship Id="rId13" Type="http://schemas.openxmlformats.org/officeDocument/2006/relationships/image" Target="../media/image1.jpe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4" Type="http://schemas.openxmlformats.org/officeDocument/2006/relationships/theme" Target="../theme/theme4.xml"/><Relationship Id="rId13" Type="http://schemas.openxmlformats.org/officeDocument/2006/relationships/image" Target="../media/image1.jpeg"/><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3074"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4098"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3074" name="标题占位符 1"/>
          <p:cNvSpPr>
            <a:spLocks noGrp="1"/>
          </p:cNvSpPr>
          <p:nvPr>
            <p:ph type="title"/>
          </p:nvPr>
        </p:nvSpPr>
        <p:spPr>
          <a:xfrm>
            <a:off x="628650" y="365125"/>
            <a:ext cx="78867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628650" y="6356350"/>
            <a:ext cx="20574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23.xml"/><Relationship Id="rId2" Type="http://schemas.openxmlformats.org/officeDocument/2006/relationships/image" Target="../media/image12.jpeg"/><Relationship Id="rId1" Type="http://schemas.openxmlformats.org/officeDocument/2006/relationships/tags" Target="../tags/tag22.xml"/></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113.xml"/></Relationships>
</file>

<file path=ppt/slides/_rels/slide101.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114.xml"/></Relationships>
</file>

<file path=ppt/slides/_rels/slide102.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2.xml"/><Relationship Id="rId3" Type="http://schemas.openxmlformats.org/officeDocument/2006/relationships/image" Target="../media/image99.png"/><Relationship Id="rId2" Type="http://schemas.openxmlformats.org/officeDocument/2006/relationships/image" Target="../media/image12.jpeg"/><Relationship Id="rId1" Type="http://schemas.openxmlformats.org/officeDocument/2006/relationships/tags" Target="../tags/tag115.xml"/></Relationships>
</file>

<file path=ppt/slides/_rels/slide103.xml.rels><?xml version="1.0" encoding="UTF-8" standalone="yes"?>
<Relationships xmlns="http://schemas.openxmlformats.org/package/2006/relationships"><Relationship Id="rId6" Type="http://schemas.openxmlformats.org/officeDocument/2006/relationships/notesSlide" Target="../notesSlides/notesSlide75.xml"/><Relationship Id="rId5" Type="http://schemas.openxmlformats.org/officeDocument/2006/relationships/slideLayout" Target="../slideLayouts/slideLayout2.xml"/><Relationship Id="rId4" Type="http://schemas.openxmlformats.org/officeDocument/2006/relationships/image" Target="../media/image100.png"/><Relationship Id="rId3" Type="http://schemas.openxmlformats.org/officeDocument/2006/relationships/image" Target="../media/image99.png"/><Relationship Id="rId2" Type="http://schemas.openxmlformats.org/officeDocument/2006/relationships/image" Target="../media/image12.jpeg"/><Relationship Id="rId1" Type="http://schemas.openxmlformats.org/officeDocument/2006/relationships/tags" Target="../tags/tag116.xml"/></Relationships>
</file>

<file path=ppt/slides/_rels/slide104.xml.rels><?xml version="1.0" encoding="UTF-8" standalone="yes"?>
<Relationships xmlns="http://schemas.openxmlformats.org/package/2006/relationships"><Relationship Id="rId9" Type="http://schemas.openxmlformats.org/officeDocument/2006/relationships/notesSlide" Target="../notesSlides/notesSlide76.xml"/><Relationship Id="rId8" Type="http://schemas.openxmlformats.org/officeDocument/2006/relationships/vmlDrawing" Target="../drawings/vmlDrawing20.vml"/><Relationship Id="rId7"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wmf"/><Relationship Id="rId3" Type="http://schemas.openxmlformats.org/officeDocument/2006/relationships/oleObject" Target="../embeddings/oleObject27.bin"/><Relationship Id="rId2" Type="http://schemas.openxmlformats.org/officeDocument/2006/relationships/image" Target="../media/image12.jpeg"/><Relationship Id="rId1" Type="http://schemas.openxmlformats.org/officeDocument/2006/relationships/tags" Target="../tags/tag117.xml"/></Relationships>
</file>

<file path=ppt/slides/_rels/slide105.xml.rels><?xml version="1.0" encoding="UTF-8" standalone="yes"?>
<Relationships xmlns="http://schemas.openxmlformats.org/package/2006/relationships"><Relationship Id="rId5" Type="http://schemas.openxmlformats.org/officeDocument/2006/relationships/notesSlide" Target="../notesSlides/notesSlide77.xml"/><Relationship Id="rId4" Type="http://schemas.openxmlformats.org/officeDocument/2006/relationships/slideLayout" Target="../slideLayouts/slideLayout2.xml"/><Relationship Id="rId3" Type="http://schemas.openxmlformats.org/officeDocument/2006/relationships/image" Target="../media/image104.png"/><Relationship Id="rId2" Type="http://schemas.openxmlformats.org/officeDocument/2006/relationships/image" Target="../media/image12.jpeg"/><Relationship Id="rId1" Type="http://schemas.openxmlformats.org/officeDocument/2006/relationships/tags" Target="../tags/tag118.xml"/></Relationships>
</file>

<file path=ppt/slides/_rels/slide106.xml.rels><?xml version="1.0" encoding="UTF-8" standalone="yes"?>
<Relationships xmlns="http://schemas.openxmlformats.org/package/2006/relationships"><Relationship Id="rId9" Type="http://schemas.openxmlformats.org/officeDocument/2006/relationships/oleObject" Target="../embeddings/oleObject31.bin"/><Relationship Id="rId8" Type="http://schemas.openxmlformats.org/officeDocument/2006/relationships/image" Target="../media/image107.emf"/><Relationship Id="rId7" Type="http://schemas.openxmlformats.org/officeDocument/2006/relationships/oleObject" Target="../embeddings/oleObject30.bin"/><Relationship Id="rId6" Type="http://schemas.openxmlformats.org/officeDocument/2006/relationships/image" Target="../media/image106.emf"/><Relationship Id="rId5" Type="http://schemas.openxmlformats.org/officeDocument/2006/relationships/oleObject" Target="../embeddings/oleObject29.bin"/><Relationship Id="rId4" Type="http://schemas.openxmlformats.org/officeDocument/2006/relationships/image" Target="../media/image105.emf"/><Relationship Id="rId3" Type="http://schemas.openxmlformats.org/officeDocument/2006/relationships/oleObject" Target="../embeddings/oleObject28.bin"/><Relationship Id="rId2" Type="http://schemas.openxmlformats.org/officeDocument/2006/relationships/image" Target="../media/image12.jpeg"/><Relationship Id="rId15" Type="http://schemas.openxmlformats.org/officeDocument/2006/relationships/notesSlide" Target="../notesSlides/notesSlide78.xml"/><Relationship Id="rId14" Type="http://schemas.openxmlformats.org/officeDocument/2006/relationships/vmlDrawing" Target="../drawings/vmlDrawing21.vml"/><Relationship Id="rId13" Type="http://schemas.openxmlformats.org/officeDocument/2006/relationships/slideLayout" Target="../slideLayouts/slideLayout2.xml"/><Relationship Id="rId12" Type="http://schemas.openxmlformats.org/officeDocument/2006/relationships/image" Target="../media/image109.emf"/><Relationship Id="rId11" Type="http://schemas.openxmlformats.org/officeDocument/2006/relationships/oleObject" Target="../embeddings/oleObject32.bin"/><Relationship Id="rId10" Type="http://schemas.openxmlformats.org/officeDocument/2006/relationships/image" Target="../media/image108.emf"/><Relationship Id="rId1" Type="http://schemas.openxmlformats.org/officeDocument/2006/relationships/tags" Target="../tags/tag119.xml"/></Relationships>
</file>

<file path=ppt/slides/_rels/slide107.xml.rels><?xml version="1.0" encoding="UTF-8" standalone="yes"?>
<Relationships xmlns="http://schemas.openxmlformats.org/package/2006/relationships"><Relationship Id="rId7" Type="http://schemas.openxmlformats.org/officeDocument/2006/relationships/notesSlide" Target="../notesSlides/notesSlide79.xml"/><Relationship Id="rId6" Type="http://schemas.openxmlformats.org/officeDocument/2006/relationships/vmlDrawing" Target="../drawings/vmlDrawing22.vml"/><Relationship Id="rId5" Type="http://schemas.openxmlformats.org/officeDocument/2006/relationships/slideLayout" Target="../slideLayouts/slideLayout2.xml"/><Relationship Id="rId4" Type="http://schemas.openxmlformats.org/officeDocument/2006/relationships/image" Target="../media/image110.wmf"/><Relationship Id="rId3" Type="http://schemas.openxmlformats.org/officeDocument/2006/relationships/oleObject" Target="../embeddings/oleObject33.bin"/><Relationship Id="rId2" Type="http://schemas.openxmlformats.org/officeDocument/2006/relationships/image" Target="../media/image12.jpeg"/><Relationship Id="rId1" Type="http://schemas.openxmlformats.org/officeDocument/2006/relationships/tags" Target="../tags/tag120.xml"/></Relationships>
</file>

<file path=ppt/slides/_rels/slide108.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2.xml"/><Relationship Id="rId3" Type="http://schemas.openxmlformats.org/officeDocument/2006/relationships/image" Target="../media/image111.png"/><Relationship Id="rId2" Type="http://schemas.openxmlformats.org/officeDocument/2006/relationships/image" Target="../media/image12.jpeg"/><Relationship Id="rId1" Type="http://schemas.openxmlformats.org/officeDocument/2006/relationships/tags" Target="../tags/tag121.xml"/></Relationships>
</file>

<file path=ppt/slides/_rels/slide109.xml.rels><?xml version="1.0" encoding="UTF-8" standalone="yes"?>
<Relationships xmlns="http://schemas.openxmlformats.org/package/2006/relationships"><Relationship Id="rId5" Type="http://schemas.openxmlformats.org/officeDocument/2006/relationships/notesSlide" Target="../notesSlides/notesSlide81.xml"/><Relationship Id="rId4" Type="http://schemas.openxmlformats.org/officeDocument/2006/relationships/slideLayout" Target="../slideLayouts/slideLayout2.xml"/><Relationship Id="rId3" Type="http://schemas.openxmlformats.org/officeDocument/2006/relationships/image" Target="../media/image112.png"/><Relationship Id="rId2" Type="http://schemas.openxmlformats.org/officeDocument/2006/relationships/image" Target="../media/image12.jpeg"/><Relationship Id="rId1" Type="http://schemas.openxmlformats.org/officeDocument/2006/relationships/tags" Target="../tags/tag122.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tags" Target="../tags/tag24.xml"/></Relationships>
</file>

<file path=ppt/slides/_rels/slide110.xml.rels><?xml version="1.0" encoding="UTF-8" standalone="yes"?>
<Relationships xmlns="http://schemas.openxmlformats.org/package/2006/relationships"><Relationship Id="rId8" Type="http://schemas.openxmlformats.org/officeDocument/2006/relationships/notesSlide" Target="../notesSlides/notesSlide82.xml"/><Relationship Id="rId7" Type="http://schemas.openxmlformats.org/officeDocument/2006/relationships/vmlDrawing" Target="../drawings/vmlDrawing23.vml"/><Relationship Id="rId6" Type="http://schemas.openxmlformats.org/officeDocument/2006/relationships/slideLayout" Target="../slideLayouts/slideLayout2.xml"/><Relationship Id="rId5" Type="http://schemas.openxmlformats.org/officeDocument/2006/relationships/image" Target="../media/image114.emf"/><Relationship Id="rId4" Type="http://schemas.openxmlformats.org/officeDocument/2006/relationships/oleObject" Target="../embeddings/oleObject34.bin"/><Relationship Id="rId3" Type="http://schemas.openxmlformats.org/officeDocument/2006/relationships/image" Target="../media/image113.png"/><Relationship Id="rId2" Type="http://schemas.openxmlformats.org/officeDocument/2006/relationships/image" Target="../media/image12.jpeg"/><Relationship Id="rId1" Type="http://schemas.openxmlformats.org/officeDocument/2006/relationships/tags" Target="../tags/tag123.xml"/></Relationships>
</file>

<file path=ppt/slides/_rels/slide111.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2.xml"/><Relationship Id="rId3" Type="http://schemas.openxmlformats.org/officeDocument/2006/relationships/image" Target="../media/image115.png"/><Relationship Id="rId2" Type="http://schemas.openxmlformats.org/officeDocument/2006/relationships/image" Target="../media/image12.jpeg"/><Relationship Id="rId1" Type="http://schemas.openxmlformats.org/officeDocument/2006/relationships/tags" Target="../tags/tag124.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125.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126.xml"/></Relationships>
</file>

<file path=ppt/slides/_rels/slide1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7.jpeg"/><Relationship Id="rId3" Type="http://schemas.openxmlformats.org/officeDocument/2006/relationships/image" Target="../media/image116.jpeg"/><Relationship Id="rId2" Type="http://schemas.openxmlformats.org/officeDocument/2006/relationships/image" Target="../media/image3.jpeg"/><Relationship Id="rId1" Type="http://schemas.openxmlformats.org/officeDocument/2006/relationships/tags" Target="../tags/tag127.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6.xml"/><Relationship Id="rId2" Type="http://schemas.openxmlformats.org/officeDocument/2006/relationships/image" Target="../media/image12.jpeg"/><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6.xml"/><Relationship Id="rId2" Type="http://schemas.openxmlformats.org/officeDocument/2006/relationships/image" Target="../media/image12.jpeg"/><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6.xml"/><Relationship Id="rId3" Type="http://schemas.openxmlformats.org/officeDocument/2006/relationships/image" Target="../media/image15.png"/><Relationship Id="rId2" Type="http://schemas.openxmlformats.org/officeDocument/2006/relationships/image" Target="../media/image12.jpeg"/><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6.xml"/><Relationship Id="rId2" Type="http://schemas.openxmlformats.org/officeDocument/2006/relationships/image" Target="../media/image12.jpeg"/><Relationship Id="rId1" Type="http://schemas.openxmlformats.org/officeDocument/2006/relationships/tags" Target="../tags/tag28.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8.xml"/><Relationship Id="rId2" Type="http://schemas.openxmlformats.org/officeDocument/2006/relationships/image" Target="../media/image12.jpeg"/><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tags" Target="../tags/tag30.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12.jpeg"/><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image" Target="../media/image18.png"/><Relationship Id="rId2" Type="http://schemas.openxmlformats.org/officeDocument/2006/relationships/image" Target="../media/image12.jpeg"/><Relationship Id="rId1" Type="http://schemas.openxmlformats.org/officeDocument/2006/relationships/tags" Target="../tags/tag3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2.jpeg"/><Relationship Id="rId1" Type="http://schemas.openxmlformats.org/officeDocument/2006/relationships/tags" Target="../tags/tag34.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image" Target="../media/image19.png"/><Relationship Id="rId2" Type="http://schemas.openxmlformats.org/officeDocument/2006/relationships/image" Target="../media/image12.jpeg"/><Relationship Id="rId1" Type="http://schemas.openxmlformats.org/officeDocument/2006/relationships/tags" Target="../tags/tag3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2.jpeg"/><Relationship Id="rId1" Type="http://schemas.openxmlformats.org/officeDocument/2006/relationships/tags" Target="../tags/tag3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2.jpeg"/><Relationship Id="rId1" Type="http://schemas.openxmlformats.org/officeDocument/2006/relationships/tags" Target="../tags/tag37.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3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image" Target="../media/image20.png"/><Relationship Id="rId2" Type="http://schemas.openxmlformats.org/officeDocument/2006/relationships/image" Target="../media/image12.jpeg"/><Relationship Id="rId1" Type="http://schemas.openxmlformats.org/officeDocument/2006/relationships/tags" Target="../tags/tag39.xml"/></Relationships>
</file>

<file path=ppt/slides/_rels/slide27.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38.xml"/><Relationship Id="rId6" Type="http://schemas.openxmlformats.org/officeDocument/2006/relationships/image" Target="../media/image22.wmf"/><Relationship Id="rId5" Type="http://schemas.openxmlformats.org/officeDocument/2006/relationships/oleObject" Target="../embeddings/oleObject2.bin"/><Relationship Id="rId4" Type="http://schemas.openxmlformats.org/officeDocument/2006/relationships/image" Target="../media/image21.wmf"/><Relationship Id="rId3" Type="http://schemas.openxmlformats.org/officeDocument/2006/relationships/oleObject" Target="../embeddings/oleObject1.bin"/><Relationship Id="rId2" Type="http://schemas.openxmlformats.org/officeDocument/2006/relationships/image" Target="../media/image12.jpeg"/><Relationship Id="rId1" Type="http://schemas.openxmlformats.org/officeDocument/2006/relationships/tags" Target="../tags/tag40.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image" Target="../media/image23.png"/><Relationship Id="rId2" Type="http://schemas.openxmlformats.org/officeDocument/2006/relationships/image" Target="../media/image12.jpeg"/><Relationship Id="rId1" Type="http://schemas.openxmlformats.org/officeDocument/2006/relationships/tags" Target="../tags/tag4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2.jpeg"/><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8.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2.jpeg"/><Relationship Id="rId1" Type="http://schemas.openxmlformats.org/officeDocument/2006/relationships/tags" Target="../tags/tag43.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4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12.jpeg"/><Relationship Id="rId1" Type="http://schemas.openxmlformats.org/officeDocument/2006/relationships/tags" Target="../tags/tag45.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12.jpeg"/><Relationship Id="rId1" Type="http://schemas.openxmlformats.org/officeDocument/2006/relationships/tags" Target="../tags/tag4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4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4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49.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12.jpeg"/><Relationship Id="rId1" Type="http://schemas.openxmlformats.org/officeDocument/2006/relationships/tags" Target="../tags/tag50.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12.jpeg"/><Relationship Id="rId1" Type="http://schemas.openxmlformats.org/officeDocument/2006/relationships/tags" Target="../tags/tag51.xml"/></Relationships>
</file>

<file path=ppt/slides/_rels/slide39.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image" Target="../media/image26.wmf"/><Relationship Id="rId3" Type="http://schemas.openxmlformats.org/officeDocument/2006/relationships/oleObject" Target="../embeddings/oleObject3.bin"/><Relationship Id="rId2" Type="http://schemas.openxmlformats.org/officeDocument/2006/relationships/image" Target="../media/image12.jpeg"/><Relationship Id="rId1" Type="http://schemas.openxmlformats.org/officeDocument/2006/relationships/tags" Target="../tags/tag5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53.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54.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12.jpeg"/><Relationship Id="rId1" Type="http://schemas.openxmlformats.org/officeDocument/2006/relationships/tags" Target="../tags/tag55.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12.jpeg"/><Relationship Id="rId1" Type="http://schemas.openxmlformats.org/officeDocument/2006/relationships/tags" Target="../tags/tag56.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12.jpeg"/><Relationship Id="rId1" Type="http://schemas.openxmlformats.org/officeDocument/2006/relationships/tags" Target="../tags/tag57.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12.jpeg"/><Relationship Id="rId1" Type="http://schemas.openxmlformats.org/officeDocument/2006/relationships/tags" Target="../tags/tag58.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59.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32.webp"/><Relationship Id="rId3" Type="http://schemas.openxmlformats.org/officeDocument/2006/relationships/image" Target="../media/image31.jpeg"/><Relationship Id="rId2" Type="http://schemas.openxmlformats.org/officeDocument/2006/relationships/image" Target="../media/image12.jpeg"/><Relationship Id="rId1" Type="http://schemas.openxmlformats.org/officeDocument/2006/relationships/tags" Target="../tags/tag60.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12.jpeg"/><Relationship Id="rId1" Type="http://schemas.openxmlformats.org/officeDocument/2006/relationships/tags" Target="../tags/tag61.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34.GIF"/><Relationship Id="rId2" Type="http://schemas.openxmlformats.org/officeDocument/2006/relationships/image" Target="../media/image12.jpeg"/><Relationship Id="rId1" Type="http://schemas.openxmlformats.org/officeDocument/2006/relationships/tags" Target="../tags/tag6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8.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63.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35.png"/><Relationship Id="rId2" Type="http://schemas.openxmlformats.org/officeDocument/2006/relationships/image" Target="../media/image12.jpeg"/><Relationship Id="rId1" Type="http://schemas.openxmlformats.org/officeDocument/2006/relationships/tags" Target="../tags/tag64.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12.jpeg"/><Relationship Id="rId1" Type="http://schemas.openxmlformats.org/officeDocument/2006/relationships/tags" Target="../tags/tag65.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12.jpeg"/><Relationship Id="rId1" Type="http://schemas.openxmlformats.org/officeDocument/2006/relationships/tags" Target="../tags/tag66.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12.jpeg"/><Relationship Id="rId1" Type="http://schemas.openxmlformats.org/officeDocument/2006/relationships/tags" Target="../tags/tag67.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39.png"/><Relationship Id="rId2" Type="http://schemas.openxmlformats.org/officeDocument/2006/relationships/image" Target="../media/image12.jpeg"/><Relationship Id="rId1" Type="http://schemas.openxmlformats.org/officeDocument/2006/relationships/tags" Target="../tags/tag68.xml"/></Relationships>
</file>

<file path=ppt/slides/_rels/slide56.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vmlDrawing" Target="../drawings/vmlDrawing3.vml"/><Relationship Id="rId7"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1.wmf"/><Relationship Id="rId4" Type="http://schemas.openxmlformats.org/officeDocument/2006/relationships/oleObject" Target="../embeddings/oleObject4.bin"/><Relationship Id="rId3" Type="http://schemas.openxmlformats.org/officeDocument/2006/relationships/image" Target="../media/image40.png"/><Relationship Id="rId2" Type="http://schemas.openxmlformats.org/officeDocument/2006/relationships/image" Target="../media/image12.jpeg"/><Relationship Id="rId1" Type="http://schemas.openxmlformats.org/officeDocument/2006/relationships/tags" Target="../tags/tag69.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image" Target="../media/image12.jpeg"/><Relationship Id="rId1" Type="http://schemas.openxmlformats.org/officeDocument/2006/relationships/tags" Target="../tags/tag70.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image" Target="../media/image12.jpeg"/><Relationship Id="rId1" Type="http://schemas.openxmlformats.org/officeDocument/2006/relationships/tags" Target="../tags/tag71.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image" Target="../media/image44.png"/><Relationship Id="rId2" Type="http://schemas.openxmlformats.org/officeDocument/2006/relationships/image" Target="../media/image12.jpeg"/><Relationship Id="rId1" Type="http://schemas.openxmlformats.org/officeDocument/2006/relationships/tags" Target="../tags/tag7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8.xml"/><Relationship Id="rId1" Type="http://schemas.openxmlformats.org/officeDocument/2006/relationships/image" Target="../media/image7.jpe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45.png"/><Relationship Id="rId2" Type="http://schemas.openxmlformats.org/officeDocument/2006/relationships/image" Target="../media/image12.jpeg"/><Relationship Id="rId1" Type="http://schemas.openxmlformats.org/officeDocument/2006/relationships/tags" Target="../tags/tag73.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image" Target="../media/image46.png"/><Relationship Id="rId2" Type="http://schemas.openxmlformats.org/officeDocument/2006/relationships/image" Target="../media/image12.jpeg"/><Relationship Id="rId1" Type="http://schemas.openxmlformats.org/officeDocument/2006/relationships/tags" Target="../tags/tag74.xml"/></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2.xml"/><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12.jpeg"/><Relationship Id="rId1" Type="http://schemas.openxmlformats.org/officeDocument/2006/relationships/tags" Target="../tags/tag75.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36.xml"/><Relationship Id="rId8" Type="http://schemas.openxmlformats.org/officeDocument/2006/relationships/vmlDrawing" Target="../drawings/vmlDrawing4.vml"/><Relationship Id="rId7" Type="http://schemas.openxmlformats.org/officeDocument/2006/relationships/slideLayout" Target="../slideLayouts/slideLayout2.xml"/><Relationship Id="rId6" Type="http://schemas.openxmlformats.org/officeDocument/2006/relationships/image" Target="../media/image50.wmf"/><Relationship Id="rId5" Type="http://schemas.openxmlformats.org/officeDocument/2006/relationships/oleObject" Target="../embeddings/oleObject6.bin"/><Relationship Id="rId4" Type="http://schemas.openxmlformats.org/officeDocument/2006/relationships/image" Target="../media/image49.wmf"/><Relationship Id="rId3" Type="http://schemas.openxmlformats.org/officeDocument/2006/relationships/oleObject" Target="../embeddings/oleObject5.bin"/><Relationship Id="rId2" Type="http://schemas.openxmlformats.org/officeDocument/2006/relationships/image" Target="../media/image12.jpeg"/><Relationship Id="rId1" Type="http://schemas.openxmlformats.org/officeDocument/2006/relationships/tags" Target="../tags/tag76.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image" Target="../media/image51.png"/><Relationship Id="rId2" Type="http://schemas.openxmlformats.org/officeDocument/2006/relationships/image" Target="../media/image12.jpeg"/><Relationship Id="rId1" Type="http://schemas.openxmlformats.org/officeDocument/2006/relationships/tags" Target="../tags/tag77.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78.xml"/></Relationships>
</file>

<file path=ppt/slides/_rels/slide66.xml.rels><?xml version="1.0" encoding="UTF-8" standalone="yes"?>
<Relationships xmlns="http://schemas.openxmlformats.org/package/2006/relationships"><Relationship Id="rId9" Type="http://schemas.openxmlformats.org/officeDocument/2006/relationships/notesSlide" Target="../notesSlides/notesSlide39.xml"/><Relationship Id="rId8" Type="http://schemas.openxmlformats.org/officeDocument/2006/relationships/vmlDrawing" Target="../drawings/vmlDrawing5.vml"/><Relationship Id="rId7" Type="http://schemas.openxmlformats.org/officeDocument/2006/relationships/slideLayout" Target="../slideLayouts/slideLayout2.xml"/><Relationship Id="rId6" Type="http://schemas.openxmlformats.org/officeDocument/2006/relationships/image" Target="../media/image53.wmf"/><Relationship Id="rId5" Type="http://schemas.openxmlformats.org/officeDocument/2006/relationships/oleObject" Target="../embeddings/oleObject8.bin"/><Relationship Id="rId4" Type="http://schemas.openxmlformats.org/officeDocument/2006/relationships/image" Target="../media/image52.wmf"/><Relationship Id="rId3" Type="http://schemas.openxmlformats.org/officeDocument/2006/relationships/oleObject" Target="../embeddings/oleObject7.bin"/><Relationship Id="rId2" Type="http://schemas.openxmlformats.org/officeDocument/2006/relationships/image" Target="../media/image12.jpeg"/><Relationship Id="rId1" Type="http://schemas.openxmlformats.org/officeDocument/2006/relationships/tags" Target="../tags/tag79.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80.xml"/></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image" Target="../media/image54.png"/><Relationship Id="rId2" Type="http://schemas.openxmlformats.org/officeDocument/2006/relationships/image" Target="../media/image12.jpeg"/><Relationship Id="rId1" Type="http://schemas.openxmlformats.org/officeDocument/2006/relationships/tags" Target="../tags/tag81.xml"/></Relationships>
</file>

<file path=ppt/slides/_rels/slide6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12.jpeg"/><Relationship Id="rId1" Type="http://schemas.openxmlformats.org/officeDocument/2006/relationships/tags" Target="../tags/tag8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8.jpeg"/></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image" Target="../media/image59.png"/><Relationship Id="rId2" Type="http://schemas.openxmlformats.org/officeDocument/2006/relationships/image" Target="../media/image12.jpeg"/><Relationship Id="rId1" Type="http://schemas.openxmlformats.org/officeDocument/2006/relationships/tags" Target="../tags/tag83.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84.xml"/></Relationships>
</file>

<file path=ppt/slides/_rels/slide72.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vmlDrawing" Target="../drawings/vmlDrawing6.vml"/><Relationship Id="rId6" Type="http://schemas.openxmlformats.org/officeDocument/2006/relationships/slideLayout" Target="../slideLayouts/slideLayout2.xml"/><Relationship Id="rId5" Type="http://schemas.openxmlformats.org/officeDocument/2006/relationships/image" Target="../media/image61.wmf"/><Relationship Id="rId4" Type="http://schemas.openxmlformats.org/officeDocument/2006/relationships/oleObject" Target="../embeddings/oleObject9.bin"/><Relationship Id="rId3" Type="http://schemas.openxmlformats.org/officeDocument/2006/relationships/image" Target="../media/image60.png"/><Relationship Id="rId2" Type="http://schemas.openxmlformats.org/officeDocument/2006/relationships/image" Target="../media/image12.jpeg"/><Relationship Id="rId1" Type="http://schemas.openxmlformats.org/officeDocument/2006/relationships/tags" Target="../tags/tag85.xml"/></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vmlDrawing" Target="../drawings/vmlDrawing7.vml"/><Relationship Id="rId6" Type="http://schemas.openxmlformats.org/officeDocument/2006/relationships/slideLayout" Target="../slideLayouts/slideLayout2.xml"/><Relationship Id="rId5" Type="http://schemas.openxmlformats.org/officeDocument/2006/relationships/image" Target="../media/image61.wmf"/><Relationship Id="rId4" Type="http://schemas.openxmlformats.org/officeDocument/2006/relationships/oleObject" Target="../embeddings/oleObject10.bin"/><Relationship Id="rId3" Type="http://schemas.openxmlformats.org/officeDocument/2006/relationships/image" Target="../media/image60.png"/><Relationship Id="rId2" Type="http://schemas.openxmlformats.org/officeDocument/2006/relationships/image" Target="../media/image12.jpeg"/><Relationship Id="rId1" Type="http://schemas.openxmlformats.org/officeDocument/2006/relationships/tags" Target="../tags/tag86.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xml"/><Relationship Id="rId3" Type="http://schemas.openxmlformats.org/officeDocument/2006/relationships/image" Target="../media/image62.png"/><Relationship Id="rId2" Type="http://schemas.openxmlformats.org/officeDocument/2006/relationships/image" Target="../media/image12.jpeg"/><Relationship Id="rId1" Type="http://schemas.openxmlformats.org/officeDocument/2006/relationships/tags" Target="../tags/tag87.xml"/></Relationships>
</file>

<file path=ppt/slides/_rels/slide75.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12.jpeg"/><Relationship Id="rId1" Type="http://schemas.openxmlformats.org/officeDocument/2006/relationships/tags" Target="../tags/tag88.xml"/></Relationships>
</file>

<file path=ppt/slides/_rels/slide76.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vmlDrawing" Target="../drawings/vmlDrawing8.vml"/><Relationship Id="rId5" Type="http://schemas.openxmlformats.org/officeDocument/2006/relationships/slideLayout" Target="../slideLayouts/slideLayout2.xml"/><Relationship Id="rId4" Type="http://schemas.openxmlformats.org/officeDocument/2006/relationships/image" Target="../media/image66.wmf"/><Relationship Id="rId3" Type="http://schemas.openxmlformats.org/officeDocument/2006/relationships/oleObject" Target="../embeddings/oleObject11.bin"/><Relationship Id="rId2" Type="http://schemas.openxmlformats.org/officeDocument/2006/relationships/image" Target="../media/image12.jpeg"/><Relationship Id="rId1" Type="http://schemas.openxmlformats.org/officeDocument/2006/relationships/tags" Target="../tags/tag89.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vmlDrawing" Target="../drawings/vmlDrawing9.vml"/><Relationship Id="rId5" Type="http://schemas.openxmlformats.org/officeDocument/2006/relationships/slideLayout" Target="../slideLayouts/slideLayout2.xml"/><Relationship Id="rId4" Type="http://schemas.openxmlformats.org/officeDocument/2006/relationships/image" Target="../media/image66.wmf"/><Relationship Id="rId3" Type="http://schemas.openxmlformats.org/officeDocument/2006/relationships/oleObject" Target="../embeddings/oleObject12.bin"/><Relationship Id="rId2" Type="http://schemas.openxmlformats.org/officeDocument/2006/relationships/image" Target="../media/image12.jpeg"/><Relationship Id="rId1" Type="http://schemas.openxmlformats.org/officeDocument/2006/relationships/tags" Target="../tags/tag90.xml"/></Relationships>
</file>

<file path=ppt/slides/_rels/slide78.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vmlDrawing" Target="../drawings/vmlDrawing10.vml"/><Relationship Id="rId5" Type="http://schemas.openxmlformats.org/officeDocument/2006/relationships/slideLayout" Target="../slideLayouts/slideLayout2.xml"/><Relationship Id="rId4" Type="http://schemas.openxmlformats.org/officeDocument/2006/relationships/image" Target="../media/image67.wmf"/><Relationship Id="rId3" Type="http://schemas.openxmlformats.org/officeDocument/2006/relationships/oleObject" Target="../embeddings/oleObject13.bin"/><Relationship Id="rId2" Type="http://schemas.openxmlformats.org/officeDocument/2006/relationships/image" Target="../media/image12.jpeg"/><Relationship Id="rId1" Type="http://schemas.openxmlformats.org/officeDocument/2006/relationships/tags" Target="../tags/tag91.xml"/></Relationships>
</file>

<file path=ppt/slides/_rels/slide79.xml.rels><?xml version="1.0" encoding="UTF-8" standalone="yes"?>
<Relationships xmlns="http://schemas.openxmlformats.org/package/2006/relationships"><Relationship Id="rId9" Type="http://schemas.openxmlformats.org/officeDocument/2006/relationships/notesSlide" Target="../notesSlides/notesSlide51.xml"/><Relationship Id="rId8" Type="http://schemas.openxmlformats.org/officeDocument/2006/relationships/vmlDrawing" Target="../drawings/vmlDrawing11.vml"/><Relationship Id="rId7" Type="http://schemas.openxmlformats.org/officeDocument/2006/relationships/slideLayout" Target="../slideLayouts/slideLayout2.xml"/><Relationship Id="rId6" Type="http://schemas.openxmlformats.org/officeDocument/2006/relationships/image" Target="../media/image69.wmf"/><Relationship Id="rId5" Type="http://schemas.openxmlformats.org/officeDocument/2006/relationships/oleObject" Target="../embeddings/oleObject15.bin"/><Relationship Id="rId4" Type="http://schemas.openxmlformats.org/officeDocument/2006/relationships/image" Target="../media/image68.wmf"/><Relationship Id="rId3" Type="http://schemas.openxmlformats.org/officeDocument/2006/relationships/oleObject" Target="../embeddings/oleObject14.bin"/><Relationship Id="rId2" Type="http://schemas.openxmlformats.org/officeDocument/2006/relationships/image" Target="../media/image12.jpeg"/><Relationship Id="rId1" Type="http://schemas.openxmlformats.org/officeDocument/2006/relationships/tags" Target="../tags/tag9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8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2.wmf"/><Relationship Id="rId7" Type="http://schemas.openxmlformats.org/officeDocument/2006/relationships/oleObject" Target="../embeddings/oleObject18.bin"/><Relationship Id="rId6" Type="http://schemas.openxmlformats.org/officeDocument/2006/relationships/image" Target="../media/image71.wmf"/><Relationship Id="rId5" Type="http://schemas.openxmlformats.org/officeDocument/2006/relationships/oleObject" Target="../embeddings/oleObject17.bin"/><Relationship Id="rId4" Type="http://schemas.openxmlformats.org/officeDocument/2006/relationships/image" Target="../media/image70.wmf"/><Relationship Id="rId3" Type="http://schemas.openxmlformats.org/officeDocument/2006/relationships/oleObject" Target="../embeddings/oleObject16.bin"/><Relationship Id="rId2" Type="http://schemas.openxmlformats.org/officeDocument/2006/relationships/image" Target="../media/image12.jpeg"/><Relationship Id="rId11" Type="http://schemas.openxmlformats.org/officeDocument/2006/relationships/notesSlide" Target="../notesSlides/notesSlide52.xml"/><Relationship Id="rId10" Type="http://schemas.openxmlformats.org/officeDocument/2006/relationships/vmlDrawing" Target="../drawings/vmlDrawing12.vml"/><Relationship Id="rId1" Type="http://schemas.openxmlformats.org/officeDocument/2006/relationships/tags" Target="../tags/tag93.xml"/></Relationships>
</file>

<file path=ppt/slides/_rels/slide81.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2.xml"/><Relationship Id="rId3" Type="http://schemas.openxmlformats.org/officeDocument/2006/relationships/image" Target="../media/image73.png"/><Relationship Id="rId2" Type="http://schemas.openxmlformats.org/officeDocument/2006/relationships/image" Target="../media/image12.jpeg"/><Relationship Id="rId1" Type="http://schemas.openxmlformats.org/officeDocument/2006/relationships/tags" Target="../tags/tag94.xml"/></Relationships>
</file>

<file path=ppt/slides/_rels/slide82.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vmlDrawing" Target="../drawings/vmlDrawing13.vml"/><Relationship Id="rId5" Type="http://schemas.openxmlformats.org/officeDocument/2006/relationships/slideLayout" Target="../slideLayouts/slideLayout2.xml"/><Relationship Id="rId4" Type="http://schemas.openxmlformats.org/officeDocument/2006/relationships/image" Target="../media/image74.wmf"/><Relationship Id="rId3" Type="http://schemas.openxmlformats.org/officeDocument/2006/relationships/oleObject" Target="../embeddings/oleObject19.bin"/><Relationship Id="rId2" Type="http://schemas.openxmlformats.org/officeDocument/2006/relationships/image" Target="../media/image12.jpeg"/><Relationship Id="rId1" Type="http://schemas.openxmlformats.org/officeDocument/2006/relationships/tags" Target="../tags/tag95.xml"/></Relationships>
</file>

<file path=ppt/slides/_rels/slide83.xml.rels><?xml version="1.0" encoding="UTF-8" standalone="yes"?>
<Relationships xmlns="http://schemas.openxmlformats.org/package/2006/relationships"><Relationship Id="rId9" Type="http://schemas.openxmlformats.org/officeDocument/2006/relationships/notesSlide" Target="../notesSlides/notesSlide55.xml"/><Relationship Id="rId8" Type="http://schemas.openxmlformats.org/officeDocument/2006/relationships/slideLayout" Target="../slideLayouts/slideLayout2.xml"/><Relationship Id="rId7" Type="http://schemas.openxmlformats.org/officeDocument/2006/relationships/image" Target="../media/image79.png"/><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 Id="rId3" Type="http://schemas.openxmlformats.org/officeDocument/2006/relationships/image" Target="../media/image75.png"/><Relationship Id="rId2" Type="http://schemas.openxmlformats.org/officeDocument/2006/relationships/image" Target="../media/image12.jpeg"/><Relationship Id="rId1" Type="http://schemas.openxmlformats.org/officeDocument/2006/relationships/tags" Target="../tags/tag96.xml"/></Relationships>
</file>

<file path=ppt/slides/_rels/slide84.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2.xml"/><Relationship Id="rId3" Type="http://schemas.openxmlformats.org/officeDocument/2006/relationships/image" Target="../media/image80.png"/><Relationship Id="rId2" Type="http://schemas.openxmlformats.org/officeDocument/2006/relationships/image" Target="../media/image12.jpeg"/><Relationship Id="rId1" Type="http://schemas.openxmlformats.org/officeDocument/2006/relationships/tags" Target="../tags/tag97.xml"/></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98.xml"/></Relationships>
</file>

<file path=ppt/slides/_rels/slide86.xml.rels><?xml version="1.0" encoding="UTF-8" standalone="yes"?>
<Relationships xmlns="http://schemas.openxmlformats.org/package/2006/relationships"><Relationship Id="rId9" Type="http://schemas.openxmlformats.org/officeDocument/2006/relationships/notesSlide" Target="../notesSlides/notesSlide58.xml"/><Relationship Id="rId8" Type="http://schemas.openxmlformats.org/officeDocument/2006/relationships/vmlDrawing" Target="../drawings/vmlDrawing14.vml"/><Relationship Id="rId7"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wmf"/><Relationship Id="rId4" Type="http://schemas.openxmlformats.org/officeDocument/2006/relationships/oleObject" Target="../embeddings/oleObject20.bin"/><Relationship Id="rId3" Type="http://schemas.openxmlformats.org/officeDocument/2006/relationships/image" Target="../media/image81.png"/><Relationship Id="rId2" Type="http://schemas.openxmlformats.org/officeDocument/2006/relationships/image" Target="../media/image12.jpeg"/><Relationship Id="rId1" Type="http://schemas.openxmlformats.org/officeDocument/2006/relationships/tags" Target="../tags/tag99.xml"/></Relationships>
</file>

<file path=ppt/slides/_rels/slide87.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2.xml"/><Relationship Id="rId3" Type="http://schemas.openxmlformats.org/officeDocument/2006/relationships/image" Target="../media/image84.png"/><Relationship Id="rId2" Type="http://schemas.openxmlformats.org/officeDocument/2006/relationships/image" Target="../media/image12.jpeg"/><Relationship Id="rId1" Type="http://schemas.openxmlformats.org/officeDocument/2006/relationships/tags" Target="../tags/tag100.xml"/></Relationships>
</file>

<file path=ppt/slides/_rels/slide88.xml.rels><?xml version="1.0" encoding="UTF-8" standalone="yes"?>
<Relationships xmlns="http://schemas.openxmlformats.org/package/2006/relationships"><Relationship Id="rId7" Type="http://schemas.openxmlformats.org/officeDocument/2006/relationships/notesSlide" Target="../notesSlides/notesSlide60.xml"/><Relationship Id="rId6" Type="http://schemas.openxmlformats.org/officeDocument/2006/relationships/vmlDrawing" Target="../drawings/vmlDrawing15.vml"/><Relationship Id="rId5" Type="http://schemas.openxmlformats.org/officeDocument/2006/relationships/slideLayout" Target="../slideLayouts/slideLayout2.xml"/><Relationship Id="rId4" Type="http://schemas.openxmlformats.org/officeDocument/2006/relationships/image" Target="../media/image85.wmf"/><Relationship Id="rId3" Type="http://schemas.openxmlformats.org/officeDocument/2006/relationships/oleObject" Target="../embeddings/oleObject21.bin"/><Relationship Id="rId2" Type="http://schemas.openxmlformats.org/officeDocument/2006/relationships/image" Target="../media/image12.jpeg"/><Relationship Id="rId1" Type="http://schemas.openxmlformats.org/officeDocument/2006/relationships/tags" Target="../tags/tag101.xml"/></Relationships>
</file>

<file path=ppt/slides/_rels/slide89.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2.xml"/><Relationship Id="rId4" Type="http://schemas.openxmlformats.org/officeDocument/2006/relationships/image" Target="../media/image87.png"/><Relationship Id="rId3" Type="http://schemas.openxmlformats.org/officeDocument/2006/relationships/image" Target="../media/image86.png"/><Relationship Id="rId2" Type="http://schemas.openxmlformats.org/officeDocument/2006/relationships/image" Target="../media/image12.jpeg"/><Relationship Id="rId1" Type="http://schemas.openxmlformats.org/officeDocument/2006/relationships/tags" Target="../tags/tag102.xml"/></Relationships>
</file>

<file path=ppt/slides/_rels/slide9.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4.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image" Target="../media/image12.jpeg"/><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2.xml"/></Relationships>
</file>

<file path=ppt/slides/_rels/slide90.xml.rels><?xml version="1.0" encoding="UTF-8" standalone="yes"?>
<Relationships xmlns="http://schemas.openxmlformats.org/package/2006/relationships"><Relationship Id="rId8" Type="http://schemas.openxmlformats.org/officeDocument/2006/relationships/notesSlide" Target="../notesSlides/notesSlide62.xml"/><Relationship Id="rId7" Type="http://schemas.openxmlformats.org/officeDocument/2006/relationships/vmlDrawing" Target="../drawings/vmlDrawing16.vml"/><Relationship Id="rId6" Type="http://schemas.openxmlformats.org/officeDocument/2006/relationships/slideLayout" Target="../slideLayouts/slideLayout2.xml"/><Relationship Id="rId5" Type="http://schemas.openxmlformats.org/officeDocument/2006/relationships/image" Target="../media/image89.wmf"/><Relationship Id="rId4" Type="http://schemas.openxmlformats.org/officeDocument/2006/relationships/oleObject" Target="../embeddings/oleObject22.bin"/><Relationship Id="rId3" Type="http://schemas.openxmlformats.org/officeDocument/2006/relationships/image" Target="../media/image88.png"/><Relationship Id="rId2" Type="http://schemas.openxmlformats.org/officeDocument/2006/relationships/image" Target="../media/image12.jpeg"/><Relationship Id="rId1" Type="http://schemas.openxmlformats.org/officeDocument/2006/relationships/tags" Target="../tags/tag103.xml"/></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104.xml"/></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2.xml"/><Relationship Id="rId3" Type="http://schemas.openxmlformats.org/officeDocument/2006/relationships/image" Target="../media/image90.png"/><Relationship Id="rId2" Type="http://schemas.openxmlformats.org/officeDocument/2006/relationships/image" Target="../media/image12.jpeg"/><Relationship Id="rId1" Type="http://schemas.openxmlformats.org/officeDocument/2006/relationships/tags" Target="../tags/tag105.xml"/></Relationships>
</file>

<file path=ppt/slides/_rels/slide93.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2.xml"/><Relationship Id="rId3" Type="http://schemas.openxmlformats.org/officeDocument/2006/relationships/image" Target="../media/image91.png"/><Relationship Id="rId2" Type="http://schemas.openxmlformats.org/officeDocument/2006/relationships/image" Target="../media/image12.jpeg"/><Relationship Id="rId1" Type="http://schemas.openxmlformats.org/officeDocument/2006/relationships/tags" Target="../tags/tag106.xml"/></Relationships>
</file>

<file path=ppt/slides/_rels/slide94.xml.rels><?xml version="1.0" encoding="UTF-8" standalone="yes"?>
<Relationships xmlns="http://schemas.openxmlformats.org/package/2006/relationships"><Relationship Id="rId5" Type="http://schemas.openxmlformats.org/officeDocument/2006/relationships/notesSlide" Target="../notesSlides/notesSlide66.xml"/><Relationship Id="rId4" Type="http://schemas.openxmlformats.org/officeDocument/2006/relationships/slideLayout" Target="../slideLayouts/slideLayout2.xml"/><Relationship Id="rId3" Type="http://schemas.openxmlformats.org/officeDocument/2006/relationships/image" Target="../media/image91.png"/><Relationship Id="rId2" Type="http://schemas.openxmlformats.org/officeDocument/2006/relationships/image" Target="../media/image12.jpeg"/><Relationship Id="rId1" Type="http://schemas.openxmlformats.org/officeDocument/2006/relationships/tags" Target="../tags/tag107.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108.xml"/></Relationships>
</file>

<file path=ppt/slides/_rels/slide96.xml.rels><?xml version="1.0" encoding="UTF-8" standalone="yes"?>
<Relationships xmlns="http://schemas.openxmlformats.org/package/2006/relationships"><Relationship Id="rId8" Type="http://schemas.openxmlformats.org/officeDocument/2006/relationships/notesSlide" Target="../notesSlides/notesSlide68.xml"/><Relationship Id="rId7" Type="http://schemas.openxmlformats.org/officeDocument/2006/relationships/vmlDrawing" Target="../drawings/vmlDrawing17.vml"/><Relationship Id="rId6"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wmf"/><Relationship Id="rId3" Type="http://schemas.openxmlformats.org/officeDocument/2006/relationships/oleObject" Target="../embeddings/oleObject23.bin"/><Relationship Id="rId2" Type="http://schemas.openxmlformats.org/officeDocument/2006/relationships/image" Target="../media/image12.jpeg"/><Relationship Id="rId1" Type="http://schemas.openxmlformats.org/officeDocument/2006/relationships/tags" Target="../tags/tag109.xml"/></Relationships>
</file>

<file path=ppt/slides/_rels/slide97.xml.rels><?xml version="1.0" encoding="UTF-8" standalone="yes"?>
<Relationships xmlns="http://schemas.openxmlformats.org/package/2006/relationships"><Relationship Id="rId8" Type="http://schemas.openxmlformats.org/officeDocument/2006/relationships/notesSlide" Target="../notesSlides/notesSlide69.xml"/><Relationship Id="rId7" Type="http://schemas.openxmlformats.org/officeDocument/2006/relationships/vmlDrawing" Target="../drawings/vmlDrawing18.vml"/><Relationship Id="rId6" Type="http://schemas.openxmlformats.org/officeDocument/2006/relationships/slideLayout" Target="../slideLayouts/slideLayout2.xml"/><Relationship Id="rId5" Type="http://schemas.openxmlformats.org/officeDocument/2006/relationships/image" Target="../media/image95.wmf"/><Relationship Id="rId4" Type="http://schemas.openxmlformats.org/officeDocument/2006/relationships/oleObject" Target="../embeddings/oleObject24.bin"/><Relationship Id="rId3" Type="http://schemas.openxmlformats.org/officeDocument/2006/relationships/image" Target="../media/image94.png"/><Relationship Id="rId2" Type="http://schemas.openxmlformats.org/officeDocument/2006/relationships/image" Target="../media/image12.jpeg"/><Relationship Id="rId1" Type="http://schemas.openxmlformats.org/officeDocument/2006/relationships/tags" Target="../tags/tag110.xml"/></Relationships>
</file>

<file path=ppt/slides/_rels/slide98.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tags" Target="../tags/tag111.xml"/></Relationships>
</file>

<file path=ppt/slides/_rels/slide99.xml.rels><?xml version="1.0" encoding="UTF-8" standalone="yes"?>
<Relationships xmlns="http://schemas.openxmlformats.org/package/2006/relationships"><Relationship Id="rId9" Type="http://schemas.openxmlformats.org/officeDocument/2006/relationships/vmlDrawing" Target="../drawings/vmlDrawing19.vml"/><Relationship Id="rId8" Type="http://schemas.openxmlformats.org/officeDocument/2006/relationships/slideLayout" Target="../slideLayouts/slideLayout2.xml"/><Relationship Id="rId7" Type="http://schemas.openxmlformats.org/officeDocument/2006/relationships/image" Target="../media/image98.wmf"/><Relationship Id="rId6" Type="http://schemas.openxmlformats.org/officeDocument/2006/relationships/oleObject" Target="../embeddings/oleObject26.bin"/><Relationship Id="rId5" Type="http://schemas.openxmlformats.org/officeDocument/2006/relationships/image" Target="../media/image97.png"/><Relationship Id="rId4" Type="http://schemas.openxmlformats.org/officeDocument/2006/relationships/image" Target="../media/image96.wmf"/><Relationship Id="rId3" Type="http://schemas.openxmlformats.org/officeDocument/2006/relationships/oleObject" Target="../embeddings/oleObject25.bin"/><Relationship Id="rId2" Type="http://schemas.openxmlformats.org/officeDocument/2006/relationships/image" Target="../media/image12.jpeg"/><Relationship Id="rId10" Type="http://schemas.openxmlformats.org/officeDocument/2006/relationships/notesSlide" Target="../notesSlides/notesSlide71.xml"/><Relationship Id="rId1" Type="http://schemas.openxmlformats.org/officeDocument/2006/relationships/tags" Target="../tags/tag1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圆角矩形 47"/>
          <p:cNvSpPr/>
          <p:nvPr/>
        </p:nvSpPr>
        <p:spPr>
          <a:xfrm>
            <a:off x="1079500" y="3689350"/>
            <a:ext cx="6858000" cy="1516063"/>
          </a:xfrm>
          <a:prstGeom prst="roundRect">
            <a:avLst>
              <a:gd name="adj" fmla="val 0"/>
            </a:avLst>
          </a:prstGeom>
        </p:spPr>
        <p:style>
          <a:lnRef idx="2">
            <a:schemeClr val="dk1"/>
          </a:lnRef>
          <a:fillRef idx="1">
            <a:schemeClr val="lt1"/>
          </a:fillRef>
          <a:effectRef idx="0">
            <a:schemeClr val="dk1"/>
          </a:effectRef>
          <a:fontRef idx="minor">
            <a:schemeClr val="dk1"/>
          </a:fontRef>
        </p:style>
        <p:txBody>
          <a:bodyPr lIns="68577" tIns="34288" rIns="68577" bIns="34288" rtlCol="0" anchor="ctr"/>
          <a:lstStyle/>
          <a:p>
            <a:pPr algn="ctr" fontAlgn="base"/>
            <a:endParaRPr lang="zh-CN" altLang="en-US" sz="1425" strike="noStrike" noProof="1" dirty="0"/>
          </a:p>
        </p:txBody>
      </p:sp>
      <p:sp>
        <p:nvSpPr>
          <p:cNvPr id="44" name="文本框 43"/>
          <p:cNvSpPr txBox="1"/>
          <p:nvPr/>
        </p:nvSpPr>
        <p:spPr>
          <a:xfrm>
            <a:off x="1640929" y="2925076"/>
            <a:ext cx="5862467" cy="344169"/>
          </a:xfrm>
          <a:prstGeom prst="rect">
            <a:avLst/>
          </a:prstGeom>
          <a:noFill/>
        </p:spPr>
        <p:txBody>
          <a:bodyPr wrap="square" lIns="68577" tIns="34288" rIns="68577" bIns="34288" rtlCol="0">
            <a:spAutoFit/>
          </a:bodyPr>
          <a:lstStyle/>
          <a:p>
            <a:r>
              <a:rPr lang="en-US" altLang="zh-CN" spc="600" noProof="1" dirty="0">
                <a:solidFill>
                  <a:schemeClr val="tx1">
                    <a:alpha val="78000"/>
                  </a:schemeClr>
                </a:solidFill>
                <a:latin typeface="Times New Roman" panose="02020603050405020304" pitchFamily="18" charset="0"/>
                <a:ea typeface="宋体" panose="02010600030101010101" pitchFamily="2" charset="-122"/>
                <a:cs typeface="Times New Roman" panose="02020603050405020304" pitchFamily="18" charset="0"/>
              </a:rPr>
              <a:t>Digital  Electronic Technology</a:t>
            </a:r>
            <a:endParaRPr lang="en-US" altLang="zh-CN" spc="600" noProof="1" dirty="0">
              <a:solidFill>
                <a:schemeClr val="tx1">
                  <a:alpha val="78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4" name="圆角矩形 47"/>
          <p:cNvSpPr/>
          <p:nvPr/>
        </p:nvSpPr>
        <p:spPr>
          <a:xfrm>
            <a:off x="1079500" y="3762375"/>
            <a:ext cx="6858000" cy="1371600"/>
          </a:xfrm>
          <a:prstGeom prst="roundRect">
            <a:avLst>
              <a:gd name="adj" fmla="val 0"/>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15364" name="TextBox 1"/>
          <p:cNvSpPr txBox="1"/>
          <p:nvPr/>
        </p:nvSpPr>
        <p:spPr>
          <a:xfrm>
            <a:off x="1079500" y="3908425"/>
            <a:ext cx="6858000" cy="482600"/>
          </a:xfrm>
          <a:prstGeom prst="rect">
            <a:avLst/>
          </a:prstGeom>
          <a:noFill/>
          <a:ln w="9525">
            <a:noFill/>
          </a:ln>
        </p:spPr>
        <p:txBody>
          <a:bodyPr wrap="square" lIns="68559" tIns="34279" rIns="68559" bIns="34279" anchor="t" anchorCtr="0">
            <a:spAutoFit/>
          </a:bodyPr>
          <a:p>
            <a:pPr algn="ctr" defTabSz="457200"/>
            <a:r>
              <a:rPr lang="zh-CN" altLang="en-US" sz="2700" dirty="0">
                <a:latin typeface="楷体" panose="02010609060101010101" charset="-122"/>
                <a:ea typeface="楷体" panose="02010609060101010101" charset="-122"/>
              </a:rPr>
              <a:t>第</a:t>
            </a:r>
            <a:r>
              <a:rPr lang="en-US" altLang="zh-CN" sz="2700" dirty="0">
                <a:latin typeface="楷体" panose="02010609060101010101" charset="-122"/>
                <a:ea typeface="楷体" panose="02010609060101010101" charset="-122"/>
              </a:rPr>
              <a:t>1</a:t>
            </a:r>
            <a:r>
              <a:rPr lang="zh-CN" altLang="en-US" sz="2700" dirty="0">
                <a:latin typeface="楷体" panose="02010609060101010101" charset="-122"/>
                <a:ea typeface="楷体" panose="02010609060101010101" charset="-122"/>
              </a:rPr>
              <a:t>章</a:t>
            </a:r>
            <a:r>
              <a:rPr lang="en-US" altLang="zh-CN" sz="2700" dirty="0">
                <a:latin typeface="楷体" panose="02010609060101010101" charset="-122"/>
                <a:ea typeface="楷体" panose="02010609060101010101" charset="-122"/>
              </a:rPr>
              <a:t> </a:t>
            </a:r>
            <a:r>
              <a:rPr lang="zh-CN" altLang="en-US" sz="2700" dirty="0">
                <a:latin typeface="楷体" panose="02010609060101010101" charset="-122"/>
                <a:ea typeface="楷体" panose="02010609060101010101" charset="-122"/>
              </a:rPr>
              <a:t>数字逻辑运算</a:t>
            </a:r>
            <a:endParaRPr lang="zh-CN" altLang="en-US" sz="2700" dirty="0">
              <a:latin typeface="楷体" panose="02010609060101010101" charset="-122"/>
              <a:ea typeface="楷体" panose="02010609060101010101" charset="-122"/>
            </a:endParaRPr>
          </a:p>
        </p:txBody>
      </p:sp>
      <p:sp>
        <p:nvSpPr>
          <p:cNvPr id="31" name="TextBox 23"/>
          <p:cNvSpPr txBox="1"/>
          <p:nvPr/>
        </p:nvSpPr>
        <p:spPr>
          <a:xfrm>
            <a:off x="3359150" y="4567238"/>
            <a:ext cx="2487613" cy="581025"/>
          </a:xfrm>
          <a:prstGeom prst="rect">
            <a:avLst/>
          </a:prstGeom>
          <a:noFill/>
          <a:effectLst>
            <a:outerShdw blurRad="50800" dist="50800" dir="5400000" algn="ctr" rotWithShape="0">
              <a:schemeClr val="accent1">
                <a:lumMod val="20000"/>
                <a:lumOff val="80000"/>
              </a:schemeClr>
            </a:outerShdw>
          </a:effectLst>
        </p:spPr>
        <p:txBody>
          <a:bodyPr wrap="square" lIns="68559" tIns="34279" rIns="68559" bIns="34279">
            <a:noAutofit/>
          </a:bodyPr>
          <a:lstStyle/>
          <a:p>
            <a:pPr algn="ctr" defTabSz="457200">
              <a:defRPr/>
            </a:pPr>
            <a:r>
              <a:rPr lang="zh-CN" altLang="en-US" sz="2400" noProof="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唐永锋</a:t>
            </a:r>
            <a:endParaRPr lang="zh-CN" altLang="en-US" sz="2400" noProof="1" dirty="0">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2" name="TextBox 1"/>
          <p:cNvSpPr txBox="1">
            <a:spLocks noChangeArrowheads="1"/>
          </p:cNvSpPr>
          <p:nvPr/>
        </p:nvSpPr>
        <p:spPr bwMode="auto">
          <a:xfrm>
            <a:off x="2195829" y="2028825"/>
            <a:ext cx="4649789"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9" tIns="34279" rIns="68559" bIns="34279">
            <a:spAutoFit/>
            <a:scene3d>
              <a:camera prst="orthographicFront"/>
              <a:lightRig rig="threePt" dir="t"/>
            </a:scene3d>
          </a:bodyPr>
          <a:lstStyle>
            <a:lvl1pPr>
              <a:defRPr sz="2400">
                <a:solidFill>
                  <a:schemeClr val="tx1"/>
                </a:solidFill>
                <a:latin typeface="Tahoma" panose="020B0604030504040204" pitchFamily="34" charset="0"/>
                <a:ea typeface="宋体" panose="02010600030101010101" pitchFamily="2" charset="-122"/>
              </a:defRPr>
            </a:lvl1pPr>
            <a:lvl2pPr marL="742950" indent="-285750">
              <a:defRPr sz="2400">
                <a:solidFill>
                  <a:schemeClr val="tx1"/>
                </a:solidFill>
                <a:latin typeface="Tahoma" panose="020B0604030504040204" pitchFamily="34" charset="0"/>
                <a:ea typeface="宋体" panose="02010600030101010101" pitchFamily="2" charset="-122"/>
              </a:defRPr>
            </a:lvl2pPr>
            <a:lvl3pPr marL="1143000" indent="-228600">
              <a:defRPr sz="2400">
                <a:solidFill>
                  <a:schemeClr val="tx1"/>
                </a:solidFill>
                <a:latin typeface="Tahoma" panose="020B0604030504040204" pitchFamily="34" charset="0"/>
                <a:ea typeface="宋体" panose="02010600030101010101" pitchFamily="2" charset="-122"/>
              </a:defRPr>
            </a:lvl3pPr>
            <a:lvl4pPr marL="1600200" indent="-228600">
              <a:defRPr sz="2400">
                <a:solidFill>
                  <a:schemeClr val="tx1"/>
                </a:solidFill>
                <a:latin typeface="Tahoma" panose="020B0604030504040204" pitchFamily="34" charset="0"/>
                <a:ea typeface="宋体" panose="02010600030101010101" pitchFamily="2" charset="-122"/>
              </a:defRPr>
            </a:lvl4pPr>
            <a:lvl5pPr marL="2057400" indent="-228600">
              <a:defRPr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9pPr>
          </a:lstStyle>
          <a:p>
            <a:pPr algn="ctr" defTabSz="457200" fontAlgn="base"/>
            <a:r>
              <a:rPr lang="zh-CN" altLang="en-US" sz="3300" b="1" strike="noStrike" noProof="1" dirty="0">
                <a:solidFill>
                  <a:schemeClr val="tx1"/>
                </a:solidFill>
                <a:effectLst>
                  <a:outerShdw blurRad="38100" dist="19050" dir="2700000" algn="tl" rotWithShape="0">
                    <a:schemeClr val="dk1">
                      <a:alpha val="40000"/>
                    </a:schemeClr>
                  </a:outerShdw>
                </a:effectLst>
                <a:latin typeface="华文琥珀" pitchFamily="2" charset="-122"/>
                <a:ea typeface="华文琥珀" pitchFamily="2" charset="-122"/>
                <a:cs typeface="印品黑体"/>
              </a:rPr>
              <a:t>数字电子技术</a:t>
            </a:r>
            <a:endParaRPr lang="zh-CN" altLang="en-US" sz="3300" b="1" strike="noStrike" noProof="1" dirty="0">
              <a:solidFill>
                <a:schemeClr val="tx1"/>
              </a:solidFill>
              <a:effectLst>
                <a:outerShdw blurRad="38100" dist="19050" dir="2700000" algn="tl" rotWithShape="0">
                  <a:schemeClr val="dk1">
                    <a:alpha val="40000"/>
                  </a:schemeClr>
                </a:outerShdw>
              </a:effectLst>
              <a:latin typeface="华文琥珀" pitchFamily="2" charset="-122"/>
              <a:ea typeface="华文琥珀" pitchFamily="2" charset="-122"/>
              <a:cs typeface="印品黑体"/>
            </a:endParaRPr>
          </a:p>
        </p:txBody>
      </p:sp>
      <p:pic>
        <p:nvPicPr>
          <p:cNvPr id="15367" name="图片 99"/>
          <p:cNvPicPr/>
          <p:nvPr>
            <p:custDataLst>
              <p:tags r:id="rId1"/>
            </p:custDataLst>
          </p:nvPr>
        </p:nvPicPr>
        <p:blipFill>
          <a:blip r:embed="rId2"/>
          <a:srcRect l="19044" t="9958" r="19800" b="6541"/>
          <a:stretch>
            <a:fillRect/>
          </a:stretch>
        </p:blipFill>
        <p:spPr>
          <a:xfrm>
            <a:off x="250825" y="187325"/>
            <a:ext cx="1854200" cy="18415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 name="圆角矩形 55"/>
          <p:cNvSpPr/>
          <p:nvPr/>
        </p:nvSpPr>
        <p:spPr>
          <a:xfrm>
            <a:off x="0" y="2406650"/>
            <a:ext cx="9148763" cy="3127375"/>
          </a:xfrm>
          <a:prstGeom prst="roundRect">
            <a:avLst>
              <a:gd name="adj" fmla="val 0"/>
            </a:avLst>
          </a:prstGeom>
          <a:solidFill>
            <a:srgbClr val="4472C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48" name="圆角矩形 47"/>
          <p:cNvSpPr/>
          <p:nvPr/>
        </p:nvSpPr>
        <p:spPr>
          <a:xfrm>
            <a:off x="-4762" y="2265363"/>
            <a:ext cx="9148763" cy="3127375"/>
          </a:xfrm>
          <a:prstGeom prst="roundRect">
            <a:avLst>
              <a:gd name="adj" fmla="val 0"/>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dirty="0"/>
          </a:p>
        </p:txBody>
      </p:sp>
      <p:sp>
        <p:nvSpPr>
          <p:cNvPr id="41" name="矩形 40"/>
          <p:cNvSpPr/>
          <p:nvPr/>
        </p:nvSpPr>
        <p:spPr>
          <a:xfrm>
            <a:off x="1851025" y="1054100"/>
            <a:ext cx="7315200"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44" name="圆角矩形 4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0</a:t>
            </a:r>
            <a:endParaRPr lang="zh-CN" altLang="en-US" sz="2700" strike="noStrike" noProof="1" dirty="0"/>
          </a:p>
        </p:txBody>
      </p:sp>
      <p:sp>
        <p:nvSpPr>
          <p:cNvPr id="45" name="文本框 4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学有所得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25606" name="矩形 45"/>
          <p:cNvSpPr/>
          <p:nvPr/>
        </p:nvSpPr>
        <p:spPr>
          <a:xfrm>
            <a:off x="2541588" y="1087438"/>
            <a:ext cx="22860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Practical Tasks</a:t>
            </a:r>
            <a:endParaRPr lang="en-US" altLang="zh-CN" sz="100" dirty="0">
              <a:solidFill>
                <a:schemeClr val="bg1"/>
              </a:solidFill>
              <a:latin typeface="微软雅黑" panose="020B0503020204020204" charset="-122"/>
              <a:ea typeface="微软雅黑" panose="020B0503020204020204" charset="-122"/>
            </a:endParaRPr>
          </a:p>
        </p:txBody>
      </p:sp>
      <p:sp>
        <p:nvSpPr>
          <p:cNvPr id="2" name="矩形 1"/>
          <p:cNvSpPr/>
          <p:nvPr/>
        </p:nvSpPr>
        <p:spPr>
          <a:xfrm>
            <a:off x="34925" y="2406650"/>
            <a:ext cx="8743950" cy="3060700"/>
          </a:xfrm>
          <a:prstGeom prst="rect">
            <a:avLst/>
          </a:prstGeom>
        </p:spPr>
        <p:txBody>
          <a:bodyPr wrap="square" lIns="68578" tIns="34289" rIns="68578" bIns="34289">
            <a:spAutoFit/>
          </a:bodyPr>
          <a:lstStyle/>
          <a:p>
            <a:pPr indent="467995" fontAlgn="base">
              <a:lnSpc>
                <a:spcPct val="200000"/>
              </a:lnSpc>
            </a:pPr>
            <a:r>
              <a:rPr lang="en-US" altLang="zh-CN" sz="2400" strike="noStrike" noProof="1" dirty="0">
                <a:latin typeface="微软雅黑" panose="020B0503020204020204" charset="-122"/>
                <a:ea typeface="微软雅黑" panose="020B0503020204020204" charset="-122"/>
                <a:cs typeface="微软雅黑" panose="020B0503020204020204" charset="-122"/>
                <a:sym typeface="+mn-ea"/>
              </a:rPr>
              <a:t>1</a:t>
            </a:r>
            <a:r>
              <a:rPr lang="zh-CN" altLang="en-US" sz="2400" strike="noStrike" noProof="1" dirty="0">
                <a:latin typeface="微软雅黑" panose="020B0503020204020204" charset="-122"/>
                <a:ea typeface="微软雅黑" panose="020B0503020204020204" charset="-122"/>
                <a:cs typeface="微软雅黑" panose="020B0503020204020204" charset="-122"/>
                <a:sym typeface="+mn-ea"/>
              </a:rPr>
              <a:t>、掌握数制转换及常用编码的方法；</a:t>
            </a:r>
            <a:endParaRPr lang="zh-CN" altLang="en-US" sz="2400" strike="noStrike" noProof="1" dirty="0">
              <a:latin typeface="微软雅黑" panose="020B0503020204020204" charset="-122"/>
              <a:ea typeface="微软雅黑" panose="020B0503020204020204" charset="-122"/>
              <a:cs typeface="微软雅黑" panose="020B0503020204020204" charset="-122"/>
              <a:sym typeface="+mn-ea"/>
            </a:endParaRPr>
          </a:p>
          <a:p>
            <a:pPr indent="467995" fontAlgn="base">
              <a:lnSpc>
                <a:spcPct val="200000"/>
              </a:lnSpc>
            </a:pPr>
            <a:r>
              <a:rPr lang="en-US" altLang="zh-CN" sz="2400" strike="noStrike" noProof="1" dirty="0">
                <a:latin typeface="微软雅黑" panose="020B0503020204020204" charset="-122"/>
                <a:ea typeface="微软雅黑" panose="020B0503020204020204" charset="-122"/>
                <a:cs typeface="微软雅黑" panose="020B0503020204020204" charset="-122"/>
                <a:sym typeface="+mn-ea"/>
              </a:rPr>
              <a:t>2</a:t>
            </a:r>
            <a:r>
              <a:rPr lang="zh-CN" altLang="en-US" sz="2400" strike="noStrike" noProof="1" dirty="0">
                <a:latin typeface="微软雅黑" panose="020B0503020204020204" charset="-122"/>
                <a:ea typeface="微软雅黑" panose="020B0503020204020204" charset="-122"/>
                <a:cs typeface="微软雅黑" panose="020B0503020204020204" charset="-122"/>
                <a:sym typeface="+mn-ea"/>
              </a:rPr>
              <a:t>、掌握逻辑代数的基本定律、恒等式和规则。</a:t>
            </a:r>
            <a:endParaRPr lang="zh-CN" altLang="en-US" sz="2400" strike="noStrike" noProof="1" dirty="0">
              <a:latin typeface="微软雅黑" panose="020B0503020204020204" charset="-122"/>
              <a:ea typeface="微软雅黑" panose="020B0503020204020204" charset="-122"/>
              <a:cs typeface="微软雅黑" panose="020B0503020204020204" charset="-122"/>
              <a:sym typeface="+mn-ea"/>
            </a:endParaRPr>
          </a:p>
          <a:p>
            <a:pPr indent="467995" fontAlgn="base">
              <a:lnSpc>
                <a:spcPct val="200000"/>
              </a:lnSpc>
            </a:pPr>
            <a:r>
              <a:rPr lang="en-US" altLang="zh-CN" sz="2400" strike="noStrike" noProof="1" dirty="0">
                <a:latin typeface="微软雅黑" panose="020B0503020204020204" charset="-122"/>
                <a:ea typeface="微软雅黑" panose="020B0503020204020204" charset="-122"/>
                <a:cs typeface="微软雅黑" panose="020B0503020204020204" charset="-122"/>
                <a:sym typeface="+mn-ea"/>
              </a:rPr>
              <a:t>3</a:t>
            </a:r>
            <a:r>
              <a:rPr lang="zh-CN" altLang="en-US" sz="2400" strike="noStrike" noProof="1" dirty="0">
                <a:latin typeface="微软雅黑" panose="020B0503020204020204" charset="-122"/>
                <a:ea typeface="微软雅黑" panose="020B0503020204020204" charset="-122"/>
                <a:cs typeface="微软雅黑" panose="020B0503020204020204" charset="-122"/>
                <a:sym typeface="+mn-ea"/>
              </a:rPr>
              <a:t>、熟悉不同形式的逻辑函数表达式之间的转换；</a:t>
            </a:r>
            <a:endParaRPr lang="zh-CN" altLang="en-US" sz="2400" strike="noStrike" noProof="1" dirty="0">
              <a:latin typeface="微软雅黑" panose="020B0503020204020204" charset="-122"/>
              <a:ea typeface="微软雅黑" panose="020B0503020204020204" charset="-122"/>
              <a:cs typeface="微软雅黑" panose="020B0503020204020204" charset="-122"/>
              <a:sym typeface="+mn-ea"/>
            </a:endParaRPr>
          </a:p>
          <a:p>
            <a:pPr indent="467995" fontAlgn="base">
              <a:lnSpc>
                <a:spcPct val="200000"/>
              </a:lnSpc>
            </a:pPr>
            <a:r>
              <a:rPr lang="en-US" altLang="zh-CN" sz="2400" strike="noStrike" noProof="1" dirty="0">
                <a:latin typeface="微软雅黑" panose="020B0503020204020204" charset="-122"/>
                <a:ea typeface="微软雅黑" panose="020B0503020204020204" charset="-122"/>
                <a:cs typeface="微软雅黑" panose="020B0503020204020204" charset="-122"/>
                <a:sym typeface="+mn-ea"/>
              </a:rPr>
              <a:t>4</a:t>
            </a:r>
            <a:r>
              <a:rPr lang="zh-CN" altLang="en-US" sz="2400" strike="noStrike" noProof="1" dirty="0">
                <a:latin typeface="微软雅黑" panose="020B0503020204020204" charset="-122"/>
                <a:ea typeface="微软雅黑" panose="020B0503020204020204" charset="-122"/>
                <a:cs typeface="微软雅黑" panose="020B0503020204020204" charset="-122"/>
                <a:sym typeface="+mn-ea"/>
              </a:rPr>
              <a:t>、熟练运用代数化简法和卡诺图化简法化简逻辑函数表达式。</a:t>
            </a:r>
            <a:endParaRPr lang="zh-CN" altLang="en-US" sz="24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30000"/>
              </a:lnSpc>
            </a:pPr>
            <a:endParaRPr lang="en-US" altLang="zh-CN" sz="100" strike="noStrike" noProof="1" dirty="0">
              <a:solidFill>
                <a:schemeClr val="bg1"/>
              </a:solidFill>
              <a:latin typeface="微软雅黑" panose="020B0503020204020204" charset="-122"/>
              <a:ea typeface="微软雅黑" panose="020B0503020204020204" charset="-122"/>
            </a:endParaRPr>
          </a:p>
          <a:p>
            <a:pPr fontAlgn="base">
              <a:lnSpc>
                <a:spcPct val="130000"/>
              </a:lnSpc>
            </a:pPr>
            <a:r>
              <a:rPr lang="zh-CN" altLang="en-US" sz="100" strike="noStrike" noProof="1" dirty="0">
                <a:solidFill>
                  <a:schemeClr val="bg1"/>
                </a:solidFill>
                <a:latin typeface="微软雅黑" panose="020B0503020204020204" charset="-122"/>
                <a:ea typeface="微软雅黑" panose="020B0503020204020204" charset="-122"/>
                <a:cs typeface="+mn-cs"/>
              </a:rPr>
              <a:t>      </a:t>
            </a:r>
            <a:endParaRPr lang="en-US" altLang="zh-CN" sz="1200" strike="noStrike" noProof="1" dirty="0">
              <a:solidFill>
                <a:schemeClr val="bg1"/>
              </a:solidFill>
              <a:latin typeface="微软雅黑" panose="020B0503020204020204" charset="-122"/>
              <a:ea typeface="微软雅黑" panose="020B0503020204020204" charset="-122"/>
            </a:endParaRPr>
          </a:p>
        </p:txBody>
      </p:sp>
      <p:pic>
        <p:nvPicPr>
          <p:cNvPr id="25608" name="图片 3"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5609" name="文本框 4"/>
          <p:cNvSpPr txBox="1"/>
          <p:nvPr>
            <p:custDataLst>
              <p:tags r:id="rId3"/>
            </p:custDataLst>
          </p:nvPr>
        </p:nvSpPr>
        <p:spPr>
          <a:xfrm>
            <a:off x="1979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charset="-122"/>
                <a:ea typeface="微软雅黑" panose="020B0503020204020204" charset="-122"/>
                <a:sym typeface="微软雅黑" panose="020B0503020204020204" charset="-122"/>
              </a:rPr>
              <a:t>0  </a:t>
            </a:r>
            <a:r>
              <a:rPr lang="zh-CN" altLang="en-US" sz="2400" dirty="0">
                <a:latin typeface="微软雅黑" panose="020B0503020204020204" charset="-122"/>
                <a:ea typeface="微软雅黑" panose="020B0503020204020204" charset="-122"/>
                <a:sym typeface="微软雅黑" panose="020B0503020204020204" charset="-122"/>
              </a:rPr>
              <a:t>学习任务</a:t>
            </a:r>
            <a:endParaRPr lang="zh-CN" altLang="en-US" sz="24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4030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具有无关项的逻辑函数及其化简</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323215" y="1988820"/>
            <a:ext cx="8543925" cy="375539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实际中经常会遇到这样的问题，即输入变量的取值是任意的，就是在输入变量的某些取值下函数值是1还是0皆可，并不影响电路的功能。在这些变量取值下，其值等于1的那些最小项称为任意项。还有一种情况是输入变量的取值不是任意的，而是对输入变量的取值有所限制；对输入变量取值所加的限制称为约束。</a:t>
            </a:r>
            <a:endPar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sz="2000" b="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约束项和任意项统称为逻辑函数式中的无关项</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。可以认为无关项包含在函数式中，也可以认为不包含在函数式中，那么在卡诺图中对应的位置上就既可以填入1，也可以填入0。为此，在卡诺图中用×表示无关项</a:t>
            </a:r>
            <a:r>
              <a:rPr lang="zh-CN"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endParaRPr lang="zh-CN"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3275965" y="659193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4030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具有无关项的逻辑函数及其化简</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358775" y="1628775"/>
            <a:ext cx="8543925" cy="286575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在含有无关项逻辑函数的卡诺图化简中，它的值可以取0或取1，具体取什么值，可以根据使函数尽量得到简化而定。</a:t>
            </a:r>
            <a:endPar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无关项的运用时注意以下问题：</a:t>
            </a:r>
            <a:endPar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(1)利用无关项在卡诺图中可以将函数表达式化简更简单；</a:t>
            </a:r>
            <a:endPar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(2)无关项可能代表着不稳定因素(设计的可靠性验证)，需要大胆探索、</a:t>
            </a:r>
            <a:endPar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小心求证。</a:t>
            </a:r>
            <a:endPar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3275965" y="659193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4030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具有无关项的逻辑函数及其化简</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358775" y="1628775"/>
            <a:ext cx="4986655" cy="476059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 1-24</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设计一个逻辑电路, 能够判断一位十进制数是奇数还是偶数。 当十进制数为奇数时, 电路输出为 1; 当十进制数为偶数时, 电路输出为 0。</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解</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(1)根据题意, 设 1 位十进制数可用 4 位二进制数表示, 如输入变量为 ABCD</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输出变量为 L</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根据奇偶数判定, 列出表 1-18 所示的真值表;</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3275965" y="6591935"/>
            <a:ext cx="5080000" cy="635000"/>
          </a:xfrm>
          <a:prstGeom prst="rect">
            <a:avLst/>
          </a:prstGeom>
        </p:spPr>
        <p:txBody>
          <a:bodyPr/>
          <a:p>
            <a:endParaRPr sz="1600"/>
          </a:p>
        </p:txBody>
      </p:sp>
      <p:sp>
        <p:nvSpPr>
          <p:cNvPr id="2" name="文本框 1"/>
          <p:cNvSpPr txBox="1"/>
          <p:nvPr/>
        </p:nvSpPr>
        <p:spPr>
          <a:xfrm>
            <a:off x="2032000" y="-858837"/>
            <a:ext cx="5080000" cy="635000"/>
          </a:xfrm>
          <a:prstGeom prst="rect">
            <a:avLst/>
          </a:prstGeom>
        </p:spPr>
        <p:txBody>
          <a:bodyPr/>
          <a:p>
            <a:endParaRPr sz="1600"/>
          </a:p>
        </p:txBody>
      </p:sp>
      <p:pic>
        <p:nvPicPr>
          <p:cNvPr id="4" name="图片 3"/>
          <p:cNvPicPr/>
          <p:nvPr/>
        </p:nvPicPr>
        <p:blipFill>
          <a:blip r:embed="rId3"/>
        </p:blipFill>
        <p:spPr>
          <a:xfrm>
            <a:off x="6012180" y="1503680"/>
            <a:ext cx="2431415" cy="4904105"/>
          </a:xfrm>
          <a:prstGeom prst="rect">
            <a:avLst/>
          </a:prstGeom>
        </p:spPr>
      </p:pic>
      <p:sp>
        <p:nvSpPr>
          <p:cNvPr id="5" name="文本框 4"/>
          <p:cNvSpPr txBox="1"/>
          <p:nvPr/>
        </p:nvSpPr>
        <p:spPr>
          <a:xfrm>
            <a:off x="2032000" y="7081838"/>
            <a:ext cx="5080000" cy="635000"/>
          </a:xfrm>
          <a:prstGeom prst="rect">
            <a:avLst/>
          </a:prstGeom>
        </p:spPr>
        <p:txBody>
          <a:bodyPr/>
          <a:p>
            <a:endParaRPr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strips(downLeft)">
                                      <p:cBhvr>
                                        <p:cTn id="7" dur="500"/>
                                        <p:tgtEl>
                                          <p:spTgt spid="1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403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具有无关项的逻辑函数及其化简</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358775" y="1628775"/>
            <a:ext cx="4986655" cy="476059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 1-24 </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设计一个逻辑电路, 能够判断一位十进制数是奇数还是偶数。 当十进制数为奇数时, 电路输出为 1; 当十进制数为偶数时, 电路输出为 0。</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解</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(1)根据题意, 设 1 位十进制数可用 4 位二进制数表示, 如输入变量为 ABCD</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输出变量为 L</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根据奇偶数判定, 列出表 1-18 所示的真值表;</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画出卡诺图 1-22;</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用卡诺图化简: L =D。</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5916930" y="5805170"/>
            <a:ext cx="2797175" cy="635000"/>
          </a:xfrm>
          <a:prstGeom prst="rect">
            <a:avLst/>
          </a:prstGeom>
        </p:spPr>
        <p:txBody>
          <a:bodyPr/>
          <a:p>
            <a:r>
              <a:rPr sz="1600"/>
              <a:t>图 1-22 例 1-24 卡诺图化简</a:t>
            </a:r>
            <a:endParaRPr sz="1600"/>
          </a:p>
        </p:txBody>
      </p:sp>
      <p:sp>
        <p:nvSpPr>
          <p:cNvPr id="2" name="文本框 1"/>
          <p:cNvSpPr txBox="1"/>
          <p:nvPr/>
        </p:nvSpPr>
        <p:spPr>
          <a:xfrm>
            <a:off x="2032000" y="-858837"/>
            <a:ext cx="5080000" cy="635000"/>
          </a:xfrm>
          <a:prstGeom prst="rect">
            <a:avLst/>
          </a:prstGeom>
        </p:spPr>
        <p:txBody>
          <a:bodyPr/>
          <a:p>
            <a:endParaRPr sz="1600"/>
          </a:p>
        </p:txBody>
      </p:sp>
      <p:pic>
        <p:nvPicPr>
          <p:cNvPr id="4" name="图片 3"/>
          <p:cNvPicPr/>
          <p:nvPr/>
        </p:nvPicPr>
        <p:blipFill>
          <a:blip r:embed="rId3"/>
        </p:blipFill>
        <p:spPr>
          <a:xfrm>
            <a:off x="5785485" y="1268095"/>
            <a:ext cx="2833370" cy="2426970"/>
          </a:xfrm>
          <a:prstGeom prst="rect">
            <a:avLst/>
          </a:prstGeom>
        </p:spPr>
      </p:pic>
      <p:sp>
        <p:nvSpPr>
          <p:cNvPr id="5" name="文本框 4"/>
          <p:cNvSpPr txBox="1"/>
          <p:nvPr/>
        </p:nvSpPr>
        <p:spPr>
          <a:xfrm>
            <a:off x="2032000" y="7081838"/>
            <a:ext cx="5080000" cy="635000"/>
          </a:xfrm>
          <a:prstGeom prst="rect">
            <a:avLst/>
          </a:prstGeom>
        </p:spPr>
        <p:txBody>
          <a:bodyPr/>
          <a:p>
            <a:endParaRPr sz="1600"/>
          </a:p>
        </p:txBody>
      </p:sp>
      <p:pic>
        <p:nvPicPr>
          <p:cNvPr id="6" name="图片 -2147482536" descr="IMG_256"/>
          <p:cNvPicPr>
            <a:picLocks noChangeAspect="1"/>
          </p:cNvPicPr>
          <p:nvPr/>
        </p:nvPicPr>
        <p:blipFill>
          <a:blip r:embed="rId4">
            <a:grayscl/>
            <a:lum contrast="17998"/>
          </a:blip>
          <a:stretch>
            <a:fillRect/>
          </a:stretch>
        </p:blipFill>
        <p:spPr>
          <a:xfrm>
            <a:off x="6275705" y="3789045"/>
            <a:ext cx="2079625" cy="192151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strips(downLeft)">
                                      <p:cBhvr>
                                        <p:cTn id="7" dur="500"/>
                                        <p:tgtEl>
                                          <p:spTgt spid="1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18" presetClass="entr" presetSubtype="12" fill="hold"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strips(downLeft)">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403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具有无关项的逻辑函数及其化简</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358775" y="1628775"/>
            <a:ext cx="4986655" cy="127444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 1-2</a:t>
            </a: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5</a:t>
            </a:r>
            <a:r>
              <a:rPr lang="zh-CN" alt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：化简下列函数： </a:t>
            </a:r>
            <a:r>
              <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alt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为约束条件。</a:t>
            </a:r>
            <a:endPar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zh-CN" alt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6012815" y="4004945"/>
            <a:ext cx="2797175" cy="635000"/>
          </a:xfrm>
          <a:prstGeom prst="rect">
            <a:avLst/>
          </a:prstGeom>
        </p:spPr>
        <p:txBody>
          <a:bodyPr/>
          <a:p>
            <a:r>
              <a:rPr sz="1600"/>
              <a:t>图 1-2</a:t>
            </a:r>
            <a:r>
              <a:rPr lang="en-US" sz="1600"/>
              <a:t>3</a:t>
            </a:r>
            <a:r>
              <a:rPr sz="1600"/>
              <a:t> 例 1-2</a:t>
            </a:r>
            <a:r>
              <a:rPr lang="en-US" sz="1600"/>
              <a:t>5</a:t>
            </a:r>
            <a:r>
              <a:rPr sz="1600"/>
              <a:t> 卡诺图化简</a:t>
            </a:r>
            <a:endParaRPr sz="1600"/>
          </a:p>
        </p:txBody>
      </p:sp>
      <p:sp>
        <p:nvSpPr>
          <p:cNvPr id="2" name="文本框 1"/>
          <p:cNvSpPr txBox="1"/>
          <p:nvPr/>
        </p:nvSpPr>
        <p:spPr>
          <a:xfrm>
            <a:off x="2032000" y="-858837"/>
            <a:ext cx="5080000" cy="635000"/>
          </a:xfrm>
          <a:prstGeom prst="rect">
            <a:avLst/>
          </a:prstGeom>
        </p:spPr>
        <p:txBody>
          <a:bodyPr/>
          <a:p>
            <a:endParaRPr sz="1600"/>
          </a:p>
        </p:txBody>
      </p:sp>
      <p:sp>
        <p:nvSpPr>
          <p:cNvPr id="5" name="文本框 4"/>
          <p:cNvSpPr txBox="1"/>
          <p:nvPr/>
        </p:nvSpPr>
        <p:spPr>
          <a:xfrm>
            <a:off x="2032000" y="7081838"/>
            <a:ext cx="5080000" cy="635000"/>
          </a:xfrm>
          <a:prstGeom prst="rect">
            <a:avLst/>
          </a:prstGeom>
        </p:spPr>
        <p:txBody>
          <a:bodyPr/>
          <a:p>
            <a:endParaRPr sz="1600"/>
          </a:p>
        </p:txBody>
      </p:sp>
      <p:graphicFrame>
        <p:nvGraphicFramePr>
          <p:cNvPr id="4" name="Object 91"/>
          <p:cNvGraphicFramePr>
            <a:graphicFrameLocks noChangeAspect="1"/>
          </p:cNvGraphicFramePr>
          <p:nvPr/>
        </p:nvGraphicFramePr>
        <p:xfrm>
          <a:off x="683895" y="2204720"/>
          <a:ext cx="2825115" cy="424815"/>
        </p:xfrm>
        <a:graphic>
          <a:graphicData uri="http://schemas.openxmlformats.org/presentationml/2006/ole">
            <mc:AlternateContent xmlns:mc="http://schemas.openxmlformats.org/markup-compatibility/2006">
              <mc:Choice xmlns:v="urn:schemas-microsoft-com:vml" Requires="v">
                <p:oleObj spid="_x0000_s3076" name="" r:id="rId3" imgW="1435100" imgH="215900" progId="Equation.KSEE3">
                  <p:embed/>
                </p:oleObj>
              </mc:Choice>
              <mc:Fallback>
                <p:oleObj name="" r:id="rId3" imgW="1435100" imgH="215900" progId="Equation.KSEE3">
                  <p:embed/>
                  <p:pic>
                    <p:nvPicPr>
                      <p:cNvPr id="0" name="图片 3075"/>
                      <p:cNvPicPr/>
                      <p:nvPr/>
                    </p:nvPicPr>
                    <p:blipFill>
                      <a:blip r:embed="rId4"/>
                      <a:stretch>
                        <a:fillRect/>
                      </a:stretch>
                    </p:blipFill>
                    <p:spPr>
                      <a:xfrm>
                        <a:off x="683895" y="2204720"/>
                        <a:ext cx="2825115" cy="424815"/>
                      </a:xfrm>
                      <a:prstGeom prst="rect">
                        <a:avLst/>
                      </a:prstGeom>
                      <a:noFill/>
                      <a:ln w="38100">
                        <a:noFill/>
                        <a:miter/>
                      </a:ln>
                    </p:spPr>
                  </p:pic>
                </p:oleObj>
              </mc:Fallback>
            </mc:AlternateContent>
          </a:graphicData>
        </a:graphic>
      </p:graphicFrame>
      <p:pic>
        <p:nvPicPr>
          <p:cNvPr id="17" name="图片 16"/>
          <p:cNvPicPr/>
          <p:nvPr/>
        </p:nvPicPr>
        <p:blipFill>
          <a:blip r:embed="rId5"/>
        </p:blipFill>
        <p:spPr>
          <a:xfrm>
            <a:off x="395605" y="4580890"/>
            <a:ext cx="8441690" cy="1272540"/>
          </a:xfrm>
          <a:prstGeom prst="rect">
            <a:avLst/>
          </a:prstGeom>
        </p:spPr>
      </p:pic>
      <p:pic>
        <p:nvPicPr>
          <p:cNvPr id="6" name="图片 -2147482535" descr="IMG_256"/>
          <p:cNvPicPr>
            <a:picLocks noChangeAspect="1"/>
          </p:cNvPicPr>
          <p:nvPr/>
        </p:nvPicPr>
        <p:blipFill>
          <a:blip r:embed="rId6">
            <a:grayscl/>
            <a:lum bright="-6000" contrast="35999"/>
          </a:blip>
          <a:stretch>
            <a:fillRect/>
          </a:stretch>
        </p:blipFill>
        <p:spPr>
          <a:xfrm>
            <a:off x="6012815" y="2060575"/>
            <a:ext cx="2569210" cy="164020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课堂练习</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858837"/>
            <a:ext cx="5080000" cy="635000"/>
          </a:xfrm>
          <a:prstGeom prst="rect">
            <a:avLst/>
          </a:prstGeom>
        </p:spPr>
        <p:txBody>
          <a:bodyPr/>
          <a:p>
            <a:endParaRPr sz="1600"/>
          </a:p>
        </p:txBody>
      </p:sp>
      <p:sp>
        <p:nvSpPr>
          <p:cNvPr id="5" name="文本框 4"/>
          <p:cNvSpPr txBox="1"/>
          <p:nvPr/>
        </p:nvSpPr>
        <p:spPr>
          <a:xfrm>
            <a:off x="2032000" y="7081838"/>
            <a:ext cx="5080000" cy="635000"/>
          </a:xfrm>
          <a:prstGeom prst="rect">
            <a:avLst/>
          </a:prstGeom>
        </p:spPr>
        <p:txBody>
          <a:bodyPr/>
          <a:p>
            <a:endParaRPr sz="1600"/>
          </a:p>
        </p:txBody>
      </p:sp>
      <p:sp>
        <p:nvSpPr>
          <p:cNvPr id="7" name="文本框 6"/>
          <p:cNvSpPr txBox="1"/>
          <p:nvPr/>
        </p:nvSpPr>
        <p:spPr>
          <a:xfrm>
            <a:off x="611505" y="1169988"/>
            <a:ext cx="5080000" cy="635000"/>
          </a:xfrm>
          <a:prstGeom prst="rect">
            <a:avLst/>
          </a:prstGeom>
        </p:spPr>
        <p:txBody>
          <a:bodyPr/>
          <a:p>
            <a:endParaRPr sz="1600"/>
          </a:p>
        </p:txBody>
      </p:sp>
      <p:pic>
        <p:nvPicPr>
          <p:cNvPr id="8" name="图片 7"/>
          <p:cNvPicPr/>
          <p:nvPr/>
        </p:nvPicPr>
        <p:blipFill>
          <a:blip r:embed="rId3"/>
        </p:blipFill>
        <p:spPr>
          <a:xfrm>
            <a:off x="539750" y="1801813"/>
            <a:ext cx="8181974" cy="4638675"/>
          </a:xfrm>
          <a:prstGeom prst="rect">
            <a:avLst/>
          </a:prstGeom>
        </p:spPr>
      </p:pic>
      <p:sp>
        <p:nvSpPr>
          <p:cNvPr id="10" name="文本框 9"/>
          <p:cNvSpPr txBox="1"/>
          <p:nvPr/>
        </p:nvSpPr>
        <p:spPr>
          <a:xfrm>
            <a:off x="611505" y="6443663"/>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969385"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课堂练习</a:t>
            </a:r>
            <a:r>
              <a:rPr lang="en-US" altLang="zh-CN" spc="600" noProof="1" dirty="0">
                <a:solidFill>
                  <a:schemeClr val="tx2"/>
                </a:solidFill>
                <a:latin typeface="微软雅黑" panose="020B0503020204020204" charset="-122"/>
                <a:ea typeface="微软雅黑" panose="020B0503020204020204" charset="-122"/>
              </a:rPr>
              <a:t>-</a:t>
            </a:r>
            <a:r>
              <a:rPr lang="zh-CN" altLang="en-US" spc="600" noProof="1" dirty="0">
                <a:solidFill>
                  <a:srgbClr val="FF0000"/>
                </a:solidFill>
                <a:latin typeface="微软雅黑" panose="020B0503020204020204" charset="-122"/>
                <a:ea typeface="微软雅黑" panose="020B0503020204020204" charset="-122"/>
              </a:rPr>
              <a:t>学生指读合并结果</a:t>
            </a:r>
            <a:endParaRPr lang="zh-CN" altLang="en-US" spc="600" noProof="1" dirty="0">
              <a:solidFill>
                <a:srgbClr val="FF0000"/>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858837"/>
            <a:ext cx="5080000" cy="635000"/>
          </a:xfrm>
          <a:prstGeom prst="rect">
            <a:avLst/>
          </a:prstGeom>
        </p:spPr>
        <p:txBody>
          <a:bodyPr/>
          <a:p>
            <a:endParaRPr sz="1600"/>
          </a:p>
        </p:txBody>
      </p:sp>
      <p:sp>
        <p:nvSpPr>
          <p:cNvPr id="5" name="文本框 4"/>
          <p:cNvSpPr txBox="1"/>
          <p:nvPr/>
        </p:nvSpPr>
        <p:spPr>
          <a:xfrm>
            <a:off x="2032000" y="7081838"/>
            <a:ext cx="5080000" cy="635000"/>
          </a:xfrm>
          <a:prstGeom prst="rect">
            <a:avLst/>
          </a:prstGeom>
        </p:spPr>
        <p:txBody>
          <a:bodyPr/>
          <a:p>
            <a:endParaRPr sz="1600"/>
          </a:p>
        </p:txBody>
      </p:sp>
      <p:graphicFrame>
        <p:nvGraphicFramePr>
          <p:cNvPr id="4" name="对象 -2147482580"/>
          <p:cNvGraphicFramePr>
            <a:graphicFrameLocks noChangeAspect="1"/>
          </p:cNvGraphicFramePr>
          <p:nvPr/>
        </p:nvGraphicFramePr>
        <p:xfrm>
          <a:off x="611505" y="1797050"/>
          <a:ext cx="1938655" cy="1539875"/>
        </p:xfrm>
        <a:graphic>
          <a:graphicData uri="http://schemas.openxmlformats.org/presentationml/2006/ole">
            <mc:AlternateContent xmlns:mc="http://schemas.openxmlformats.org/markup-compatibility/2006">
              <mc:Choice xmlns:v="urn:schemas-microsoft-com:vml" Requires="v">
                <p:oleObj spid="_x0000_s6" name="" r:id="rId3" imgW="1485900" imgH="1181100" progId="Word.Picture.8">
                  <p:embed/>
                </p:oleObj>
              </mc:Choice>
              <mc:Fallback>
                <p:oleObj name="" r:id="rId3" imgW="1485900" imgH="1181100" progId="Word.Picture.8">
                  <p:embed/>
                  <p:pic>
                    <p:nvPicPr>
                      <p:cNvPr id="0" name="图片 3"/>
                      <p:cNvPicPr/>
                      <p:nvPr/>
                    </p:nvPicPr>
                    <p:blipFill>
                      <a:blip r:embed="rId4">
                        <a:lum bright="-17999" contrast="-18001"/>
                      </a:blip>
                      <a:stretch>
                        <a:fillRect/>
                      </a:stretch>
                    </p:blipFill>
                    <p:spPr>
                      <a:xfrm>
                        <a:off x="611505" y="1797050"/>
                        <a:ext cx="1938655" cy="1539875"/>
                      </a:xfrm>
                      <a:prstGeom prst="rect">
                        <a:avLst/>
                      </a:prstGeom>
                      <a:noFill/>
                      <a:ln w="38100">
                        <a:noFill/>
                        <a:miter/>
                      </a:ln>
                    </p:spPr>
                  </p:pic>
                </p:oleObj>
              </mc:Fallback>
            </mc:AlternateContent>
          </a:graphicData>
        </a:graphic>
      </p:graphicFrame>
      <p:graphicFrame>
        <p:nvGraphicFramePr>
          <p:cNvPr id="7" name="对象 -2147482572"/>
          <p:cNvGraphicFramePr>
            <a:graphicFrameLocks noChangeAspect="1"/>
          </p:cNvGraphicFramePr>
          <p:nvPr/>
        </p:nvGraphicFramePr>
        <p:xfrm>
          <a:off x="1259840" y="3903345"/>
          <a:ext cx="2345055" cy="1972945"/>
        </p:xfrm>
        <a:graphic>
          <a:graphicData uri="http://schemas.openxmlformats.org/presentationml/2006/ole">
            <mc:AlternateContent xmlns:mc="http://schemas.openxmlformats.org/markup-compatibility/2006">
              <mc:Choice xmlns:v="urn:schemas-microsoft-com:vml" Requires="v">
                <p:oleObj spid="_x0000_s8" name="" r:id="rId5" imgW="1596390" imgH="1343025" progId="Word.Picture.8">
                  <p:embed/>
                </p:oleObj>
              </mc:Choice>
              <mc:Fallback>
                <p:oleObj name="" r:id="rId5" imgW="1596390" imgH="1343025" progId="Word.Picture.8">
                  <p:embed/>
                  <p:pic>
                    <p:nvPicPr>
                      <p:cNvPr id="0" name="图片 5"/>
                      <p:cNvPicPr/>
                      <p:nvPr/>
                    </p:nvPicPr>
                    <p:blipFill>
                      <a:blip r:embed="rId6">
                        <a:lum bright="-17999" contrast="-18001"/>
                      </a:blip>
                      <a:stretch>
                        <a:fillRect/>
                      </a:stretch>
                    </p:blipFill>
                    <p:spPr>
                      <a:xfrm>
                        <a:off x="1259840" y="3903345"/>
                        <a:ext cx="2345055" cy="1972945"/>
                      </a:xfrm>
                      <a:prstGeom prst="rect">
                        <a:avLst/>
                      </a:prstGeom>
                      <a:noFill/>
                      <a:ln w="38100">
                        <a:noFill/>
                        <a:miter/>
                      </a:ln>
                    </p:spPr>
                  </p:pic>
                </p:oleObj>
              </mc:Fallback>
            </mc:AlternateContent>
          </a:graphicData>
        </a:graphic>
      </p:graphicFrame>
      <p:graphicFrame>
        <p:nvGraphicFramePr>
          <p:cNvPr id="9" name="对象 -2147482589"/>
          <p:cNvGraphicFramePr>
            <a:graphicFrameLocks noChangeAspect="1"/>
          </p:cNvGraphicFramePr>
          <p:nvPr/>
        </p:nvGraphicFramePr>
        <p:xfrm>
          <a:off x="3275965" y="1700530"/>
          <a:ext cx="1911985" cy="1741170"/>
        </p:xfrm>
        <a:graphic>
          <a:graphicData uri="http://schemas.openxmlformats.org/presentationml/2006/ole">
            <mc:AlternateContent xmlns:mc="http://schemas.openxmlformats.org/markup-compatibility/2006">
              <mc:Choice xmlns:v="urn:schemas-microsoft-com:vml" Requires="v">
                <p:oleObj spid="_x0000_s11" name="" r:id="rId7" imgW="1485900" imgH="1356360" progId="Word.Picture.8">
                  <p:embed/>
                </p:oleObj>
              </mc:Choice>
              <mc:Fallback>
                <p:oleObj name="" r:id="rId7" imgW="1485900" imgH="1356360" progId="Word.Picture.8">
                  <p:embed/>
                  <p:pic>
                    <p:nvPicPr>
                      <p:cNvPr id="0" name="图片 10"/>
                      <p:cNvPicPr/>
                      <p:nvPr/>
                    </p:nvPicPr>
                    <p:blipFill>
                      <a:blip r:embed="rId8">
                        <a:lum bright="-17999" contrast="-18001"/>
                      </a:blip>
                      <a:stretch>
                        <a:fillRect/>
                      </a:stretch>
                    </p:blipFill>
                    <p:spPr>
                      <a:xfrm>
                        <a:off x="3275965" y="1700530"/>
                        <a:ext cx="1911985" cy="1741170"/>
                      </a:xfrm>
                      <a:prstGeom prst="rect">
                        <a:avLst/>
                      </a:prstGeom>
                      <a:noFill/>
                      <a:ln w="38100">
                        <a:noFill/>
                        <a:miter/>
                      </a:ln>
                    </p:spPr>
                  </p:pic>
                </p:oleObj>
              </mc:Fallback>
            </mc:AlternateContent>
          </a:graphicData>
        </a:graphic>
      </p:graphicFrame>
      <p:graphicFrame>
        <p:nvGraphicFramePr>
          <p:cNvPr id="10" name="对象 -2147482571"/>
          <p:cNvGraphicFramePr>
            <a:graphicFrameLocks noChangeAspect="1"/>
          </p:cNvGraphicFramePr>
          <p:nvPr/>
        </p:nvGraphicFramePr>
        <p:xfrm>
          <a:off x="5796280" y="1628775"/>
          <a:ext cx="1891665" cy="1724660"/>
        </p:xfrm>
        <a:graphic>
          <a:graphicData uri="http://schemas.openxmlformats.org/presentationml/2006/ole">
            <mc:AlternateContent xmlns:mc="http://schemas.openxmlformats.org/markup-compatibility/2006">
              <mc:Choice xmlns:v="urn:schemas-microsoft-com:vml" Requires="v">
                <p:oleObj spid="_x0000_s12" name="" r:id="rId9" imgW="1485900" imgH="1356360" progId="Word.Picture.8">
                  <p:embed/>
                </p:oleObj>
              </mc:Choice>
              <mc:Fallback>
                <p:oleObj name="" r:id="rId9" imgW="1485900" imgH="1356360" progId="Word.Picture.8">
                  <p:embed/>
                  <p:pic>
                    <p:nvPicPr>
                      <p:cNvPr id="0" name="图片 11"/>
                      <p:cNvPicPr/>
                      <p:nvPr/>
                    </p:nvPicPr>
                    <p:blipFill>
                      <a:blip r:embed="rId10">
                        <a:lum bright="-17999" contrast="-18001"/>
                      </a:blip>
                      <a:stretch>
                        <a:fillRect/>
                      </a:stretch>
                    </p:blipFill>
                    <p:spPr>
                      <a:xfrm>
                        <a:off x="5796280" y="1628775"/>
                        <a:ext cx="1891665" cy="1724660"/>
                      </a:xfrm>
                      <a:prstGeom prst="rect">
                        <a:avLst/>
                      </a:prstGeom>
                      <a:noFill/>
                      <a:ln w="38100">
                        <a:noFill/>
                        <a:miter/>
                      </a:ln>
                    </p:spPr>
                  </p:pic>
                </p:oleObj>
              </mc:Fallback>
            </mc:AlternateContent>
          </a:graphicData>
        </a:graphic>
      </p:graphicFrame>
      <p:graphicFrame>
        <p:nvGraphicFramePr>
          <p:cNvPr id="13" name="对象 -2147482569"/>
          <p:cNvGraphicFramePr>
            <a:graphicFrameLocks noChangeAspect="1"/>
          </p:cNvGraphicFramePr>
          <p:nvPr/>
        </p:nvGraphicFramePr>
        <p:xfrm>
          <a:off x="4284345" y="3835400"/>
          <a:ext cx="2126615" cy="1939925"/>
        </p:xfrm>
        <a:graphic>
          <a:graphicData uri="http://schemas.openxmlformats.org/presentationml/2006/ole">
            <mc:AlternateContent xmlns:mc="http://schemas.openxmlformats.org/markup-compatibility/2006">
              <mc:Choice xmlns:v="urn:schemas-microsoft-com:vml" Requires="v">
                <p:oleObj spid="_x0000_s14" name="" r:id="rId11" imgW="1485900" imgH="1356360" progId="Word.Picture.8">
                  <p:embed/>
                </p:oleObj>
              </mc:Choice>
              <mc:Fallback>
                <p:oleObj name="" r:id="rId11" imgW="1485900" imgH="1356360" progId="Word.Picture.8">
                  <p:embed/>
                  <p:pic>
                    <p:nvPicPr>
                      <p:cNvPr id="0" name="图片 12"/>
                      <p:cNvPicPr/>
                      <p:nvPr/>
                    </p:nvPicPr>
                    <p:blipFill>
                      <a:blip r:embed="rId12">
                        <a:lum bright="-17999" contrast="-18001"/>
                      </a:blip>
                      <a:stretch>
                        <a:fillRect/>
                      </a:stretch>
                    </p:blipFill>
                    <p:spPr>
                      <a:xfrm>
                        <a:off x="4284345" y="3835400"/>
                        <a:ext cx="2126615" cy="19399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课堂练习</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60020" y="260350"/>
            <a:ext cx="59817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a:t>
            </a:r>
            <a:r>
              <a:rPr lang="en-US" sz="2400" dirty="0">
                <a:latin typeface="微软雅黑" panose="020B0503020204020204" charset="-122"/>
                <a:ea typeface="微软雅黑" panose="020B0503020204020204" charset="-122"/>
                <a:sym typeface="微软雅黑" panose="020B0503020204020204" charset="-122"/>
              </a:rPr>
              <a:t>7 </a:t>
            </a:r>
            <a:r>
              <a:rPr lang="zh-CN" altLang="en-US" sz="2400" dirty="0">
                <a:latin typeface="微软雅黑" panose="020B0503020204020204" charset="-122"/>
                <a:ea typeface="微软雅黑" panose="020B0503020204020204" charset="-122"/>
                <a:sym typeface="微软雅黑" panose="020B0503020204020204" charset="-122"/>
              </a:rPr>
              <a:t>逻辑函数化简方法</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539750" y="1916430"/>
            <a:ext cx="7790815" cy="207708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例1-27：以</a:t>
            </a:r>
            <a:r>
              <a:rPr lang="zh-CN"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下列表达式</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为例</a:t>
            </a:r>
            <a:r>
              <a:rPr lang="zh-CN"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采用代数化简法、卡诺图化简法和Mulitism软件化简三种方法对逻辑函数表达式进行化简。</a:t>
            </a:r>
            <a:r>
              <a:rPr lang="en-US" altLang="zh-CN"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zh-CN" alt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 name="文本框 1"/>
          <p:cNvSpPr txBox="1"/>
          <p:nvPr/>
        </p:nvSpPr>
        <p:spPr>
          <a:xfrm>
            <a:off x="2032000" y="-858837"/>
            <a:ext cx="5080000" cy="635000"/>
          </a:xfrm>
          <a:prstGeom prst="rect">
            <a:avLst/>
          </a:prstGeom>
        </p:spPr>
        <p:txBody>
          <a:bodyPr/>
          <a:p>
            <a:endParaRPr sz="1600"/>
          </a:p>
        </p:txBody>
      </p:sp>
      <p:sp>
        <p:nvSpPr>
          <p:cNvPr id="5" name="文本框 4"/>
          <p:cNvSpPr txBox="1"/>
          <p:nvPr/>
        </p:nvSpPr>
        <p:spPr>
          <a:xfrm>
            <a:off x="2032000" y="7081838"/>
            <a:ext cx="5080000" cy="635000"/>
          </a:xfrm>
          <a:prstGeom prst="rect">
            <a:avLst/>
          </a:prstGeom>
        </p:spPr>
        <p:txBody>
          <a:bodyPr/>
          <a:p>
            <a:endParaRPr sz="1600"/>
          </a:p>
        </p:txBody>
      </p:sp>
      <p:graphicFrame>
        <p:nvGraphicFramePr>
          <p:cNvPr id="4" name="Object 95"/>
          <p:cNvGraphicFramePr>
            <a:graphicFrameLocks noChangeAspect="1"/>
          </p:cNvGraphicFramePr>
          <p:nvPr/>
        </p:nvGraphicFramePr>
        <p:xfrm>
          <a:off x="899795" y="3140710"/>
          <a:ext cx="7052310" cy="433070"/>
        </p:xfrm>
        <a:graphic>
          <a:graphicData uri="http://schemas.openxmlformats.org/presentationml/2006/ole">
            <mc:AlternateContent xmlns:mc="http://schemas.openxmlformats.org/markup-compatibility/2006">
              <mc:Choice xmlns:v="urn:schemas-microsoft-com:vml" Requires="v">
                <p:oleObj spid="_x0000_s7" name="" r:id="rId3" imgW="3797300" imgH="215900" progId="Equation.KSEE3">
                  <p:embed/>
                </p:oleObj>
              </mc:Choice>
              <mc:Fallback>
                <p:oleObj name="" r:id="rId3" imgW="3797300" imgH="215900" progId="Equation.KSEE3">
                  <p:embed/>
                  <p:pic>
                    <p:nvPicPr>
                      <p:cNvPr id="0" name="图片 6"/>
                      <p:cNvPicPr/>
                      <p:nvPr/>
                    </p:nvPicPr>
                    <p:blipFill>
                      <a:blip r:embed="rId4"/>
                      <a:stretch>
                        <a:fillRect/>
                      </a:stretch>
                    </p:blipFill>
                    <p:spPr>
                      <a:xfrm>
                        <a:off x="899795" y="3140710"/>
                        <a:ext cx="7052310" cy="43307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59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代数化简法</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60020" y="260350"/>
            <a:ext cx="59817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a:t>
            </a:r>
            <a:r>
              <a:rPr lang="en-US" sz="2400" dirty="0">
                <a:latin typeface="微软雅黑" panose="020B0503020204020204" charset="-122"/>
                <a:ea typeface="微软雅黑" panose="020B0503020204020204" charset="-122"/>
                <a:sym typeface="微软雅黑" panose="020B0503020204020204" charset="-122"/>
              </a:rPr>
              <a:t>8 </a:t>
            </a:r>
            <a:r>
              <a:rPr sz="2400" dirty="0">
                <a:latin typeface="微软雅黑" panose="020B0503020204020204" charset="-122"/>
                <a:ea typeface="微软雅黑" panose="020B0503020204020204" charset="-122"/>
                <a:sym typeface="微软雅黑" panose="020B0503020204020204" charset="-122"/>
              </a:rPr>
              <a:t>用Multisim软件化简逻辑函数表达式</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858837"/>
            <a:ext cx="5080000" cy="635000"/>
          </a:xfrm>
          <a:prstGeom prst="rect">
            <a:avLst/>
          </a:prstGeom>
        </p:spPr>
        <p:txBody>
          <a:bodyPr/>
          <a:p>
            <a:endParaRPr sz="1600"/>
          </a:p>
        </p:txBody>
      </p:sp>
      <p:sp>
        <p:nvSpPr>
          <p:cNvPr id="5" name="文本框 4"/>
          <p:cNvSpPr txBox="1"/>
          <p:nvPr/>
        </p:nvSpPr>
        <p:spPr>
          <a:xfrm>
            <a:off x="2032000" y="7081838"/>
            <a:ext cx="5080000" cy="635000"/>
          </a:xfrm>
          <a:prstGeom prst="rect">
            <a:avLst/>
          </a:prstGeom>
        </p:spPr>
        <p:txBody>
          <a:bodyPr/>
          <a:p>
            <a:endParaRPr sz="1600"/>
          </a:p>
        </p:txBody>
      </p:sp>
      <p:pic>
        <p:nvPicPr>
          <p:cNvPr id="4" name="图片 -2147482529" descr="IMG_256"/>
          <p:cNvPicPr>
            <a:picLocks noChangeAspect="1"/>
          </p:cNvPicPr>
          <p:nvPr/>
        </p:nvPicPr>
        <p:blipFill>
          <a:blip r:embed="rId3"/>
          <a:stretch>
            <a:fillRect/>
          </a:stretch>
        </p:blipFill>
        <p:spPr>
          <a:xfrm>
            <a:off x="1331595" y="2060575"/>
            <a:ext cx="6237605" cy="3308985"/>
          </a:xfrm>
          <a:prstGeom prst="rect">
            <a:avLst/>
          </a:prstGeom>
          <a:noFill/>
          <a:ln w="9525">
            <a:noFill/>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59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代数化简法</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60020" y="260350"/>
            <a:ext cx="59817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a:t>
            </a:r>
            <a:r>
              <a:rPr lang="en-US" sz="2400" dirty="0">
                <a:latin typeface="微软雅黑" panose="020B0503020204020204" charset="-122"/>
                <a:ea typeface="微软雅黑" panose="020B0503020204020204" charset="-122"/>
                <a:sym typeface="微软雅黑" panose="020B0503020204020204" charset="-122"/>
              </a:rPr>
              <a:t>7 </a:t>
            </a:r>
            <a:r>
              <a:rPr lang="zh-CN" altLang="en-US" sz="2400" dirty="0">
                <a:latin typeface="微软雅黑" panose="020B0503020204020204" charset="-122"/>
                <a:ea typeface="微软雅黑" panose="020B0503020204020204" charset="-122"/>
                <a:sym typeface="微软雅黑" panose="020B0503020204020204" charset="-122"/>
              </a:rPr>
              <a:t>逻辑函数化简方法</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858837"/>
            <a:ext cx="5080000" cy="635000"/>
          </a:xfrm>
          <a:prstGeom prst="rect">
            <a:avLst/>
          </a:prstGeom>
        </p:spPr>
        <p:txBody>
          <a:bodyPr/>
          <a:p>
            <a:endParaRPr sz="1600"/>
          </a:p>
        </p:txBody>
      </p:sp>
      <p:sp>
        <p:nvSpPr>
          <p:cNvPr id="5" name="文本框 4"/>
          <p:cNvSpPr txBox="1"/>
          <p:nvPr/>
        </p:nvSpPr>
        <p:spPr>
          <a:xfrm>
            <a:off x="2032000" y="7081838"/>
            <a:ext cx="5080000" cy="635000"/>
          </a:xfrm>
          <a:prstGeom prst="rect">
            <a:avLst/>
          </a:prstGeom>
        </p:spPr>
        <p:txBody>
          <a:bodyPr/>
          <a:p>
            <a:endParaRPr sz="1600"/>
          </a:p>
        </p:txBody>
      </p:sp>
      <p:pic>
        <p:nvPicPr>
          <p:cNvPr id="4" name="图片 -2147482528" descr="IMG_256"/>
          <p:cNvPicPr>
            <a:picLocks noChangeAspect="1"/>
          </p:cNvPicPr>
          <p:nvPr/>
        </p:nvPicPr>
        <p:blipFill>
          <a:blip r:embed="rId3"/>
          <a:stretch>
            <a:fillRect/>
          </a:stretch>
        </p:blipFill>
        <p:spPr>
          <a:xfrm>
            <a:off x="1115695" y="1916430"/>
            <a:ext cx="5801995" cy="3489325"/>
          </a:xfrm>
          <a:prstGeom prst="rect">
            <a:avLst/>
          </a:prstGeom>
          <a:noFill/>
          <a:ln w="9525">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2127250" y="1047750"/>
            <a:ext cx="7016750"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信号表示</a:t>
            </a:r>
            <a:endParaRPr lang="en-US" altLang="zh-CN" spc="600" noProof="1" dirty="0">
              <a:solidFill>
                <a:schemeClr val="tx2"/>
              </a:solidFill>
              <a:latin typeface="微软雅黑" panose="020B0503020204020204" charset="-122"/>
              <a:ea typeface="微软雅黑" panose="020B0503020204020204" charset="-122"/>
            </a:endParaRPr>
          </a:p>
        </p:txBody>
      </p:sp>
      <p:sp>
        <p:nvSpPr>
          <p:cNvPr id="2765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765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1.1 模拟信号和数字信号</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7655" name="文本框 2"/>
          <p:cNvSpPr txBox="1"/>
          <p:nvPr/>
        </p:nvSpPr>
        <p:spPr>
          <a:xfrm>
            <a:off x="2286000" y="1027113"/>
            <a:ext cx="4572000" cy="460375"/>
          </a:xfrm>
          <a:prstGeom prst="rect">
            <a:avLst/>
          </a:prstGeom>
          <a:noFill/>
          <a:ln w="9525">
            <a:noFill/>
          </a:ln>
        </p:spPr>
        <p:txBody>
          <a:bodyPr wrap="square" anchor="t" anchorCtr="0">
            <a:spAutoFit/>
          </a:bodyPr>
          <a:p>
            <a:r>
              <a:rPr lang="en-US" altLang="en-CA" sz="2400" dirty="0">
                <a:latin typeface="Times New Roman" panose="02020603050405020304" pitchFamily="18" charset="0"/>
                <a:ea typeface="宋体" panose="02010600030101010101" pitchFamily="2" charset="-122"/>
              </a:rPr>
              <a:t>Signal Analyze</a:t>
            </a:r>
            <a:r>
              <a:rPr lang="en-CA" altLang="zh-CN" sz="2400" dirty="0">
                <a:latin typeface="Times New Roman" panose="02020603050405020304" pitchFamily="18" charset="0"/>
                <a:ea typeface="宋体" panose="02010600030101010101" pitchFamily="2" charset="-122"/>
              </a:rPr>
              <a:t> </a:t>
            </a:r>
            <a:endParaRPr lang="en-CA" altLang="zh-CN" sz="2400" dirty="0">
              <a:latin typeface="Times New Roman" panose="02020603050405020304" pitchFamily="18" charset="0"/>
              <a:ea typeface="宋体" panose="02010600030101010101" pitchFamily="2" charset="-122"/>
            </a:endParaRPr>
          </a:p>
        </p:txBody>
      </p:sp>
      <p:sp>
        <p:nvSpPr>
          <p:cNvPr id="7" name="文本框 6"/>
          <p:cNvSpPr txBox="1"/>
          <p:nvPr/>
        </p:nvSpPr>
        <p:spPr>
          <a:xfrm>
            <a:off x="179705" y="2132965"/>
            <a:ext cx="4549775" cy="3420110"/>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noAutofit/>
          </a:bodyPr>
          <a:p>
            <a:pPr marR="0" defTabSz="914400" eaLnBrk="0" hangingPunct="0">
              <a:lnSpc>
                <a:spcPct val="150000"/>
              </a:lnSpc>
              <a:spcBef>
                <a:spcPct val="20000"/>
              </a:spcBef>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r>
              <a:rPr kumimoji="0" lang="en-US" sz="1800" kern="1200" cap="none" spc="0" normalizeH="0" baseline="0" noProof="1">
                <a:latin typeface="Arial Narrow" pitchFamily="34" charset="0"/>
                <a:ea typeface="宋体" panose="02010600030101010101" pitchFamily="2" charset="-122"/>
                <a:cs typeface="+mn-cs"/>
              </a:rPr>
              <a:t> </a:t>
            </a:r>
            <a:r>
              <a:rPr kumimoji="0" sz="20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在信号分析中，按照</a:t>
            </a:r>
            <a:r>
              <a:rPr kumimoji="0" sz="2000" u="sng"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时间和幅值</a:t>
            </a:r>
            <a:r>
              <a:rPr kumimoji="0" sz="20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的</a:t>
            </a:r>
            <a:r>
              <a:rPr kumimoji="0" sz="2000" u="sng"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连续性和离散性</a:t>
            </a:r>
            <a:r>
              <a:rPr kumimoji="0" sz="20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把信号分为4类：</a:t>
            </a:r>
            <a:endParaRPr kumimoji="0" sz="2000" kern="1200" cap="none" spc="0" normalizeH="0" baseline="0" noProof="1">
              <a:latin typeface="Times New Roman" panose="02020603050405020304" pitchFamily="18" charset="0"/>
              <a:cs typeface="Times New Roman" panose="02020603050405020304" pitchFamily="18" charset="0"/>
            </a:endParaRPr>
          </a:p>
          <a:p>
            <a:pPr marL="342900" marR="0" indent="711200" defTabSz="914400" eaLnBrk="0" hangingPunct="0">
              <a:lnSpc>
                <a:spcPct val="150000"/>
              </a:lnSpc>
              <a:spcBef>
                <a:spcPts val="0"/>
              </a:spcBef>
              <a:buClr>
                <a:srgbClr val="0000CC"/>
              </a:buClr>
              <a:buSzTx/>
              <a:buFont typeface="Wingdings" panose="05000000000000000000" charset="0"/>
              <a:buChar char="p"/>
            </a:pPr>
            <a:r>
              <a:rPr kumimoji="0" sz="20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时间连续、数值连续信号；</a:t>
            </a:r>
            <a:endParaRPr kumimoji="0" sz="2000" kern="1200" cap="none" spc="0" normalizeH="0" baseline="0" noProof="1">
              <a:latin typeface="Times New Roman" panose="02020603050405020304" pitchFamily="18" charset="0"/>
              <a:cs typeface="Times New Roman" panose="02020603050405020304" pitchFamily="18" charset="0"/>
            </a:endParaRPr>
          </a:p>
          <a:p>
            <a:pPr marL="342900" marR="0" indent="711200" defTabSz="914400" eaLnBrk="0" hangingPunct="0">
              <a:lnSpc>
                <a:spcPct val="150000"/>
              </a:lnSpc>
              <a:spcBef>
                <a:spcPts val="0"/>
              </a:spcBef>
              <a:buClr>
                <a:srgbClr val="0000CC"/>
              </a:buClr>
              <a:buSzTx/>
              <a:buFont typeface="Wingdings" panose="05000000000000000000" charset="0"/>
              <a:buChar char="p"/>
            </a:pPr>
            <a:r>
              <a:rPr kumimoji="0" sz="20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时间离散、数值连续信号；</a:t>
            </a:r>
            <a:endParaRPr kumimoji="0" sz="2000" kern="1200" cap="none" spc="0" normalizeH="0" baseline="0" noProof="1">
              <a:latin typeface="Times New Roman" panose="02020603050405020304" pitchFamily="18" charset="0"/>
              <a:cs typeface="Times New Roman" panose="02020603050405020304" pitchFamily="18" charset="0"/>
            </a:endParaRPr>
          </a:p>
          <a:p>
            <a:pPr marL="342900" marR="0" indent="711200" defTabSz="914400" eaLnBrk="0" hangingPunct="0">
              <a:lnSpc>
                <a:spcPct val="150000"/>
              </a:lnSpc>
              <a:spcBef>
                <a:spcPts val="0"/>
              </a:spcBef>
              <a:buClr>
                <a:srgbClr val="0000CC"/>
              </a:buClr>
              <a:buSzTx/>
              <a:buFont typeface="Wingdings" panose="05000000000000000000" charset="0"/>
              <a:buChar char="p"/>
            </a:pPr>
            <a:r>
              <a:rPr kumimoji="0" sz="20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时间离散、数值离散信号；</a:t>
            </a:r>
            <a:endParaRPr kumimoji="0" sz="2000" kern="1200" cap="none" spc="0" normalizeH="0" baseline="0" noProof="1">
              <a:latin typeface="Times New Roman" panose="02020603050405020304" pitchFamily="18" charset="0"/>
              <a:cs typeface="Times New Roman" panose="02020603050405020304" pitchFamily="18" charset="0"/>
            </a:endParaRPr>
          </a:p>
          <a:p>
            <a:pPr marL="342900" marR="0" indent="711200" defTabSz="914400" eaLnBrk="0" hangingPunct="0">
              <a:lnSpc>
                <a:spcPct val="150000"/>
              </a:lnSpc>
              <a:spcBef>
                <a:spcPts val="0"/>
              </a:spcBef>
              <a:buClr>
                <a:srgbClr val="0000CC"/>
              </a:buClr>
              <a:buSzTx/>
              <a:buFont typeface="Wingdings" panose="05000000000000000000" charset="0"/>
              <a:buChar char="p"/>
            </a:pPr>
            <a:r>
              <a:rPr kumimoji="0" sz="20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时间连续、数值离散信号。</a:t>
            </a:r>
            <a:endParaRPr kumimoji="0" sz="20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3"/>
          <a:stretch>
            <a:fillRect/>
          </a:stretch>
        </p:blipFill>
        <p:spPr>
          <a:xfrm>
            <a:off x="5292090" y="1774190"/>
            <a:ext cx="2877820" cy="1938655"/>
          </a:xfrm>
          <a:prstGeom prst="rect">
            <a:avLst/>
          </a:prstGeom>
        </p:spPr>
      </p:pic>
      <p:pic>
        <p:nvPicPr>
          <p:cNvPr id="3" name="图片 2"/>
          <p:cNvPicPr>
            <a:picLocks noChangeAspect="1"/>
          </p:cNvPicPr>
          <p:nvPr/>
        </p:nvPicPr>
        <p:blipFill>
          <a:blip r:embed="rId4"/>
          <a:stretch>
            <a:fillRect/>
          </a:stretch>
        </p:blipFill>
        <p:spPr>
          <a:xfrm>
            <a:off x="5507990" y="4725035"/>
            <a:ext cx="2461260" cy="1287780"/>
          </a:xfrm>
          <a:prstGeom prst="rect">
            <a:avLst/>
          </a:prstGeom>
        </p:spPr>
      </p:pic>
      <p:sp>
        <p:nvSpPr>
          <p:cNvPr id="4" name="文本框 3"/>
          <p:cNvSpPr txBox="1"/>
          <p:nvPr/>
        </p:nvSpPr>
        <p:spPr>
          <a:xfrm>
            <a:off x="5915660" y="3933190"/>
            <a:ext cx="1773555" cy="398780"/>
          </a:xfrm>
          <a:prstGeom prst="rect">
            <a:avLst/>
          </a:prstGeom>
          <a:noFill/>
        </p:spPr>
        <p:txBody>
          <a:bodyPr wrap="square" rtlCol="0" anchor="t">
            <a:spAutoFit/>
          </a:bodyPr>
          <a:p>
            <a:r>
              <a:rPr sz="2000">
                <a:latin typeface="Times New Roman" panose="02020603050405020304" pitchFamily="18" charset="0"/>
                <a:cs typeface="Times New Roman" panose="02020603050405020304" pitchFamily="18" charset="0"/>
                <a:sym typeface="+mn-ea"/>
              </a:rPr>
              <a:t>连续</a:t>
            </a:r>
            <a:r>
              <a:rPr lang="zh-CN" sz="2000">
                <a:latin typeface="Times New Roman" panose="02020603050405020304" pitchFamily="18" charset="0"/>
                <a:cs typeface="Times New Roman" panose="02020603050405020304" pitchFamily="18" charset="0"/>
                <a:sym typeface="+mn-ea"/>
              </a:rPr>
              <a:t>时间</a:t>
            </a:r>
            <a:r>
              <a:rPr sz="2000">
                <a:latin typeface="Times New Roman" panose="02020603050405020304" pitchFamily="18" charset="0"/>
                <a:cs typeface="Times New Roman" panose="02020603050405020304" pitchFamily="18" charset="0"/>
                <a:sym typeface="+mn-ea"/>
              </a:rPr>
              <a:t>信号</a:t>
            </a:r>
            <a:endParaRPr lang="zh-CN" altLang="en-US" sz="2000">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5915660" y="6165215"/>
            <a:ext cx="1773555" cy="398780"/>
          </a:xfrm>
          <a:prstGeom prst="rect">
            <a:avLst/>
          </a:prstGeom>
          <a:noFill/>
        </p:spPr>
        <p:txBody>
          <a:bodyPr wrap="square" rtlCol="0" anchor="t">
            <a:spAutoFit/>
          </a:bodyPr>
          <a:p>
            <a:r>
              <a:rPr lang="zh-CN" sz="2000">
                <a:latin typeface="Times New Roman" panose="02020603050405020304" pitchFamily="18" charset="0"/>
                <a:cs typeface="Times New Roman" panose="02020603050405020304" pitchFamily="18" charset="0"/>
                <a:sym typeface="+mn-ea"/>
              </a:rPr>
              <a:t>离散时间</a:t>
            </a:r>
            <a:r>
              <a:rPr sz="2000">
                <a:latin typeface="Times New Roman" panose="02020603050405020304" pitchFamily="18" charset="0"/>
                <a:cs typeface="Times New Roman" panose="02020603050405020304" pitchFamily="18" charset="0"/>
                <a:sym typeface="+mn-ea"/>
              </a:rPr>
              <a:t>信号</a:t>
            </a:r>
            <a:endParaRPr lang="zh-CN" altLang="en-US" sz="200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59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卡诺图化简</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60020" y="260350"/>
            <a:ext cx="59817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a:t>
            </a:r>
            <a:r>
              <a:rPr lang="en-US" sz="2400" dirty="0">
                <a:latin typeface="微软雅黑" panose="020B0503020204020204" charset="-122"/>
                <a:ea typeface="微软雅黑" panose="020B0503020204020204" charset="-122"/>
                <a:sym typeface="微软雅黑" panose="020B0503020204020204" charset="-122"/>
              </a:rPr>
              <a:t>7 </a:t>
            </a:r>
            <a:r>
              <a:rPr lang="zh-CN" altLang="en-US" sz="2400" dirty="0">
                <a:latin typeface="微软雅黑" panose="020B0503020204020204" charset="-122"/>
                <a:ea typeface="微软雅黑" panose="020B0503020204020204" charset="-122"/>
                <a:sym typeface="微软雅黑" panose="020B0503020204020204" charset="-122"/>
              </a:rPr>
              <a:t>逻辑函数化简方法</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858837"/>
            <a:ext cx="5080000" cy="635000"/>
          </a:xfrm>
          <a:prstGeom prst="rect">
            <a:avLst/>
          </a:prstGeom>
        </p:spPr>
        <p:txBody>
          <a:bodyPr/>
          <a:p>
            <a:endParaRPr sz="1600"/>
          </a:p>
        </p:txBody>
      </p:sp>
      <p:sp>
        <p:nvSpPr>
          <p:cNvPr id="5" name="文本框 4"/>
          <p:cNvSpPr txBox="1"/>
          <p:nvPr/>
        </p:nvSpPr>
        <p:spPr>
          <a:xfrm>
            <a:off x="2032000" y="7081838"/>
            <a:ext cx="5080000" cy="635000"/>
          </a:xfrm>
          <a:prstGeom prst="rect">
            <a:avLst/>
          </a:prstGeom>
        </p:spPr>
        <p:txBody>
          <a:bodyPr/>
          <a:p>
            <a:endParaRPr sz="1600"/>
          </a:p>
        </p:txBody>
      </p:sp>
      <p:sp>
        <p:nvSpPr>
          <p:cNvPr id="6" name="文本框 5"/>
          <p:cNvSpPr txBox="1"/>
          <p:nvPr/>
        </p:nvSpPr>
        <p:spPr>
          <a:xfrm>
            <a:off x="485775" y="1844517"/>
            <a:ext cx="5080000" cy="553085"/>
          </a:xfrm>
          <a:prstGeom prst="rect">
            <a:avLst/>
          </a:prstGeom>
        </p:spPr>
        <p:txBody>
          <a:bodyPr>
            <a:spAutoFit/>
          </a:bodyPr>
          <a:p>
            <a:pPr indent="304800" algn="just" defTabSz="266700">
              <a:lnSpc>
                <a:spcPct val="150000"/>
              </a:lnSpc>
            </a:pP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利用卡诺图化简法，最简形式为：</a:t>
            </a: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pic>
        <p:nvPicPr>
          <p:cNvPr id="7" name="图片 6"/>
          <p:cNvPicPr/>
          <p:nvPr/>
        </p:nvPicPr>
        <p:blipFill>
          <a:blip r:embed="rId3"/>
        </p:blipFill>
        <p:spPr>
          <a:xfrm>
            <a:off x="1547495" y="2636520"/>
            <a:ext cx="3118485" cy="446405"/>
          </a:xfrm>
          <a:prstGeom prst="rect">
            <a:avLst/>
          </a:prstGeom>
        </p:spPr>
      </p:pic>
      <p:sp>
        <p:nvSpPr>
          <p:cNvPr id="8" name="文本框 7"/>
          <p:cNvSpPr txBox="1"/>
          <p:nvPr/>
        </p:nvSpPr>
        <p:spPr>
          <a:xfrm>
            <a:off x="358775" y="3572510"/>
            <a:ext cx="8079105" cy="2399665"/>
          </a:xfrm>
          <a:prstGeom prst="rect">
            <a:avLst/>
          </a:prstGeom>
        </p:spPr>
        <p:txBody>
          <a:bodyPr wrap="square">
            <a:spAutoFit/>
          </a:bodyPr>
          <a:p>
            <a:pPr indent="304800" algn="just" defTabSz="266700">
              <a:lnSpc>
                <a:spcPct val="150000"/>
              </a:lnSpc>
            </a:pP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可见，</a:t>
            </a: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4</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变量逻辑函数的卡诺图法化简相对也比较复杂，包围圈数比较多，容易遗漏导致化简错误。对于</a:t>
            </a: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4</a:t>
            </a:r>
            <a:r>
              <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变量以上的多变量逻辑函数的化简，如果继续用卡诺图法化简，那么卡诺图就变得庞大复杂，如果用到的包围圈也比较多，那就变得非常复杂，十分不利于化简，甚至化简出错。</a:t>
            </a:r>
            <a:endParaRPr lang="zh-CN" altLang="en-US"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graphicFrame>
        <p:nvGraphicFramePr>
          <p:cNvPr id="4" name="对象 -2147482613"/>
          <p:cNvGraphicFramePr>
            <a:graphicFrameLocks noChangeAspect="1"/>
          </p:cNvGraphicFramePr>
          <p:nvPr/>
        </p:nvGraphicFramePr>
        <p:xfrm>
          <a:off x="5410835" y="1286828"/>
          <a:ext cx="2709545" cy="2278380"/>
        </p:xfrm>
        <a:graphic>
          <a:graphicData uri="http://schemas.openxmlformats.org/presentationml/2006/ole">
            <mc:AlternateContent xmlns:mc="http://schemas.openxmlformats.org/markup-compatibility/2006">
              <mc:Choice xmlns:v="urn:schemas-microsoft-com:vml" Requires="v">
                <p:oleObj spid="_x0000_s3076" name="" r:id="rId4" imgW="1596390" imgH="1343025" progId="Word.Picture.8">
                  <p:embed/>
                </p:oleObj>
              </mc:Choice>
              <mc:Fallback>
                <p:oleObj name="" r:id="rId4" imgW="1596390" imgH="1343025" progId="Word.Picture.8">
                  <p:embed/>
                  <p:pic>
                    <p:nvPicPr>
                      <p:cNvPr id="0" name="图片 3075"/>
                      <p:cNvPicPr/>
                      <p:nvPr/>
                    </p:nvPicPr>
                    <p:blipFill>
                      <a:blip r:embed="rId5">
                        <a:lum bright="-17999" contrast="-18001"/>
                      </a:blip>
                      <a:stretch>
                        <a:fillRect/>
                      </a:stretch>
                    </p:blipFill>
                    <p:spPr>
                      <a:xfrm>
                        <a:off x="5410835" y="1286828"/>
                        <a:ext cx="2709545" cy="227838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106998" y="103314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仿真软件</a:t>
            </a:r>
            <a:endParaRPr lang="en-US" altLang="zh-CN"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60020" y="260350"/>
            <a:ext cx="59817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a:t>
            </a:r>
            <a:r>
              <a:rPr lang="en-US" sz="2400" dirty="0">
                <a:latin typeface="微软雅黑" panose="020B0503020204020204" charset="-122"/>
                <a:ea typeface="微软雅黑" panose="020B0503020204020204" charset="-122"/>
                <a:sym typeface="微软雅黑" panose="020B0503020204020204" charset="-122"/>
              </a:rPr>
              <a:t>8 </a:t>
            </a:r>
            <a:r>
              <a:rPr sz="2400" dirty="0">
                <a:latin typeface="微软雅黑" panose="020B0503020204020204" charset="-122"/>
                <a:ea typeface="微软雅黑" panose="020B0503020204020204" charset="-122"/>
                <a:sym typeface="微软雅黑" panose="020B0503020204020204" charset="-122"/>
              </a:rPr>
              <a:t>用Multisim软件化简逻辑函数表达式</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858837"/>
            <a:ext cx="5080000" cy="635000"/>
          </a:xfrm>
          <a:prstGeom prst="rect">
            <a:avLst/>
          </a:prstGeom>
        </p:spPr>
        <p:txBody>
          <a:bodyPr/>
          <a:p>
            <a:endParaRPr sz="1600"/>
          </a:p>
        </p:txBody>
      </p:sp>
      <p:sp>
        <p:nvSpPr>
          <p:cNvPr id="6" name="文本框 5"/>
          <p:cNvSpPr txBox="1"/>
          <p:nvPr/>
        </p:nvSpPr>
        <p:spPr>
          <a:xfrm>
            <a:off x="467360" y="1530985"/>
            <a:ext cx="8129270" cy="1938020"/>
          </a:xfrm>
          <a:prstGeom prst="rect">
            <a:avLst/>
          </a:prstGeom>
        </p:spPr>
        <p:txBody>
          <a:bodyPr wrap="square">
            <a:spAutoFit/>
          </a:bodyPr>
          <a:p>
            <a:pPr marL="0" indent="304800" algn="l" defTabSz="266700">
              <a:lnSpc>
                <a:spcPct val="150000"/>
              </a:lnSpc>
              <a:spcAft>
                <a:spcPct val="0"/>
              </a:spcAft>
            </a:pPr>
            <a:r>
              <a:rPr lang="en-US" altLang="zh-CN" sz="20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将</a:t>
            </a:r>
            <a:r>
              <a:rPr lang="en-US" altLang="zh-CN" sz="2000">
                <a:latin typeface="Calibri" panose="020F0502020204030204"/>
                <a:ea typeface="宋体" panose="02010600030101010101" pitchFamily="2" charset="-122"/>
              </a:rPr>
              <a:t>4</a:t>
            </a:r>
            <a:r>
              <a:rPr lang="zh-CN" altLang="en-US" sz="2000">
                <a:latin typeface="宋体" panose="02010600030101010101" pitchFamily="2" charset="-122"/>
                <a:ea typeface="宋体" panose="02010600030101010101" pitchFamily="2" charset="-122"/>
              </a:rPr>
              <a:t>变量逻辑函数的真值关系输入逻辑函数变换器中，得到图</a:t>
            </a:r>
            <a:r>
              <a:rPr lang="en-US" altLang="zh-CN" sz="2000">
                <a:latin typeface="Calibri" panose="020F0502020204030204"/>
                <a:ea typeface="宋体" panose="02010600030101010101" pitchFamily="2" charset="-122"/>
              </a:rPr>
              <a:t>1-2</a:t>
            </a:r>
            <a:r>
              <a:rPr lang="en-US" altLang="zh-CN" sz="2000">
                <a:latin typeface="Calibri" panose="020F0502020204030204"/>
                <a:ea typeface="Calibri" panose="020F0502020204030204"/>
              </a:rPr>
              <a:t>4</a:t>
            </a:r>
            <a:r>
              <a:rPr lang="en-US" altLang="zh-CN" sz="2000">
                <a:latin typeface="Calibri" panose="020F0502020204030204"/>
                <a:ea typeface="宋体" panose="02010600030101010101" pitchFamily="2" charset="-122"/>
              </a:rPr>
              <a:t>(a)</a:t>
            </a:r>
            <a:r>
              <a:rPr lang="zh-CN" altLang="en-US" sz="2000">
                <a:latin typeface="宋体" panose="02010600030101010101" pitchFamily="2" charset="-122"/>
                <a:ea typeface="宋体" panose="02010600030101010101" pitchFamily="2" charset="-122"/>
              </a:rPr>
              <a:t>所示逻辑函数最小项表达式，点击运行得到图</a:t>
            </a:r>
            <a:r>
              <a:rPr lang="en-US" altLang="zh-CN" sz="2000">
                <a:latin typeface="Calibri" panose="020F0502020204030204"/>
                <a:ea typeface="宋体" panose="02010600030101010101" pitchFamily="2" charset="-122"/>
              </a:rPr>
              <a:t>1-2</a:t>
            </a:r>
            <a:r>
              <a:rPr lang="en-US" altLang="zh-CN" sz="2000">
                <a:latin typeface="Calibri" panose="020F0502020204030204"/>
                <a:ea typeface="Calibri" panose="020F0502020204030204"/>
              </a:rPr>
              <a:t>4</a:t>
            </a:r>
            <a:r>
              <a:rPr lang="en-US" altLang="zh-CN" sz="2000">
                <a:latin typeface="Calibri" panose="020F0502020204030204"/>
                <a:ea typeface="宋体" panose="02010600030101010101" pitchFamily="2" charset="-122"/>
              </a:rPr>
              <a:t>(b)</a:t>
            </a:r>
            <a:r>
              <a:rPr lang="zh-CN" altLang="en-US" sz="2000">
                <a:latin typeface="宋体" panose="02010600030101010101" pitchFamily="2" charset="-122"/>
                <a:ea typeface="宋体" panose="02010600030101010101" pitchFamily="2" charset="-122"/>
              </a:rPr>
              <a:t>所示逻辑函数最简形式。显然，利用</a:t>
            </a:r>
            <a:r>
              <a:rPr lang="en-US" altLang="zh-CN" sz="2000">
                <a:solidFill>
                  <a:srgbClr val="000000"/>
                </a:solidFill>
                <a:latin typeface="Calibri" panose="020F0502020204030204"/>
                <a:ea typeface="宋体" panose="02010600030101010101" pitchFamily="2" charset="-122"/>
              </a:rPr>
              <a:t>Mulitism</a:t>
            </a:r>
            <a:r>
              <a:rPr lang="en-US" altLang="zh-CN" sz="2000">
                <a:latin typeface="Calibri" panose="020F0502020204030204"/>
                <a:ea typeface="宋体" panose="02010600030101010101" pitchFamily="2" charset="-122"/>
              </a:rPr>
              <a:t>14.0</a:t>
            </a:r>
            <a:r>
              <a:rPr lang="zh-CN" altLang="en-US" sz="2000">
                <a:latin typeface="宋体" panose="02010600030101010101" pitchFamily="2" charset="-122"/>
                <a:ea typeface="宋体" panose="02010600030101010101" pitchFamily="2" charset="-122"/>
              </a:rPr>
              <a:t>软件法求逻辑函数的最简形式比公式法和卡诺图法简单快捷，而且不容易出错。</a:t>
            </a:r>
            <a:endParaRPr lang="zh-CN" altLang="en-US" sz="2000">
              <a:latin typeface="宋体" panose="02010600030101010101" pitchFamily="2" charset="-122"/>
              <a:ea typeface="宋体" panose="02010600030101010101" pitchFamily="2" charset="-122"/>
            </a:endParaRPr>
          </a:p>
        </p:txBody>
      </p:sp>
      <p:sp>
        <p:nvSpPr>
          <p:cNvPr id="7" name="文本框 6"/>
          <p:cNvSpPr txBox="1"/>
          <p:nvPr/>
        </p:nvSpPr>
        <p:spPr>
          <a:xfrm>
            <a:off x="2032000" y="-25400"/>
            <a:ext cx="5080000" cy="635000"/>
          </a:xfrm>
          <a:prstGeom prst="rect">
            <a:avLst/>
          </a:prstGeom>
        </p:spPr>
        <p:txBody>
          <a:bodyPr/>
          <a:p>
            <a:endParaRPr sz="1600"/>
          </a:p>
        </p:txBody>
      </p:sp>
      <p:pic>
        <p:nvPicPr>
          <p:cNvPr id="8" name="图片 7"/>
          <p:cNvPicPr/>
          <p:nvPr/>
        </p:nvPicPr>
        <p:blipFill>
          <a:blip r:embed="rId3"/>
        </p:blipFill>
        <p:spPr>
          <a:xfrm>
            <a:off x="611505" y="3500755"/>
            <a:ext cx="8021955" cy="3118485"/>
          </a:xfrm>
          <a:prstGeom prst="rect">
            <a:avLst/>
          </a:prstGeom>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思维导图</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7950" y="1773238"/>
            <a:ext cx="8893175" cy="34150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本章介绍了二进制数、十进制数、八进制数、十六进制数和BCD码，要准确地掌握各种数制和BCD码之间转换的方法。</a:t>
            </a:r>
            <a:endPar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熟记逻辑代数的基本公式、定律和运算规则；</a:t>
            </a:r>
            <a:endPar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灵活运用逻辑函数式、真值表、卡诺图、逻辑电路图和波形图。</a:t>
            </a:r>
            <a:endPar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逻辑函数的化简和转换是分析和设计数字电路的重要环节。</a:t>
            </a:r>
            <a:endPar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本章小结</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7950" y="1773238"/>
            <a:ext cx="8893175" cy="212280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lang="zh-CN"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作业</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1</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：用思维导图工具</a:t>
            </a:r>
            <a:r>
              <a:rPr 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rPr>
              <a:t>完成本章知识点的知识图谱。</a:t>
            </a:r>
            <a:endParaRPr lang="zh-CN" sz="2400" strike="noStrike" noProof="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作业</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2</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：检查并纠正布置的课堂练习即作业题。</a:t>
            </a:r>
            <a:endPar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作业</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3</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：预习第</a:t>
            </a:r>
            <a:r>
              <a:rPr lang="en-US" altLang="zh-CN"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2</a:t>
            </a:r>
            <a:r>
              <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rPr>
              <a:t>章逻辑门电路。</a:t>
            </a:r>
            <a:endParaRPr lang="zh-CN" altLang="en-US" sz="2400" strike="noStrike" noProof="1" dirty="0">
              <a:solidFill>
                <a:srgbClr val="000066"/>
              </a:solidFill>
              <a:latin typeface="微软雅黑" panose="020B0503020204020204" charset="-122"/>
              <a:ea typeface="微软雅黑" panose="020B0503020204020204" charset="-122"/>
              <a:cs typeface="微软雅黑" panose="020B0503020204020204"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课后作业</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 name="矩形 71"/>
          <p:cNvSpPr/>
          <p:nvPr/>
        </p:nvSpPr>
        <p:spPr>
          <a:xfrm>
            <a:off x="-6350" y="5075238"/>
            <a:ext cx="9144000" cy="925513"/>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grpSp>
        <p:nvGrpSpPr>
          <p:cNvPr id="58370" name="组合 60"/>
          <p:cNvGrpSpPr/>
          <p:nvPr/>
        </p:nvGrpSpPr>
        <p:grpSpPr>
          <a:xfrm rot="-5400000">
            <a:off x="8577263" y="5400675"/>
            <a:ext cx="954087" cy="271463"/>
            <a:chOff x="6507038" y="462977"/>
            <a:chExt cx="2430800" cy="471379"/>
          </a:xfrm>
        </p:grpSpPr>
        <p:grpSp>
          <p:nvGrpSpPr>
            <p:cNvPr id="58371" name="组合 61"/>
            <p:cNvGrpSpPr/>
            <p:nvPr/>
          </p:nvGrpSpPr>
          <p:grpSpPr>
            <a:xfrm flipV="1">
              <a:off x="6507038" y="462977"/>
              <a:ext cx="1917435" cy="471379"/>
              <a:chOff x="810775" y="1533962"/>
              <a:chExt cx="7782374" cy="1913206"/>
            </a:xfrm>
          </p:grpSpPr>
          <p:sp>
            <p:nvSpPr>
              <p:cNvPr id="76" name="圆角矩形 75"/>
              <p:cNvSpPr/>
              <p:nvPr/>
            </p:nvSpPr>
            <p:spPr>
              <a:xfrm>
                <a:off x="2848247" y="1533962"/>
                <a:ext cx="1744394" cy="1913206"/>
              </a:xfrm>
              <a:prstGeom prst="roundRect">
                <a:avLst>
                  <a:gd name="adj" fmla="val 5039"/>
                </a:avLst>
              </a:prstGeom>
              <a:solidFill>
                <a:schemeClr val="accent5">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77" name="圆角矩形 76"/>
              <p:cNvSpPr/>
              <p:nvPr/>
            </p:nvSpPr>
            <p:spPr>
              <a:xfrm>
                <a:off x="810775" y="1533962"/>
                <a:ext cx="1744394" cy="1913206"/>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78" name="圆角矩形 77"/>
              <p:cNvSpPr/>
              <p:nvPr/>
            </p:nvSpPr>
            <p:spPr>
              <a:xfrm>
                <a:off x="6848755" y="1533962"/>
                <a:ext cx="1744394" cy="1913206"/>
              </a:xfrm>
              <a:prstGeom prst="roundRect">
                <a:avLst>
                  <a:gd name="adj" fmla="val 5039"/>
                </a:avLst>
              </a:prstGeom>
              <a:solidFill>
                <a:schemeClr val="accent5">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79" name="圆角矩形 78"/>
              <p:cNvSpPr/>
              <p:nvPr/>
            </p:nvSpPr>
            <p:spPr>
              <a:xfrm>
                <a:off x="4811283" y="1533962"/>
                <a:ext cx="1744394" cy="1913206"/>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sp>
          <p:nvSpPr>
            <p:cNvPr id="75" name="圆角矩形 74"/>
            <p:cNvSpPr/>
            <p:nvPr/>
          </p:nvSpPr>
          <p:spPr>
            <a:xfrm flipV="1">
              <a:off x="8508051" y="462977"/>
              <a:ext cx="429787" cy="471379"/>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sp>
        <p:nvSpPr>
          <p:cNvPr id="58377" name="文本框 79"/>
          <p:cNvSpPr txBox="1"/>
          <p:nvPr/>
        </p:nvSpPr>
        <p:spPr>
          <a:xfrm>
            <a:off x="303213" y="5141913"/>
            <a:ext cx="4662487" cy="760412"/>
          </a:xfrm>
          <a:prstGeom prst="rect">
            <a:avLst/>
          </a:prstGeom>
          <a:noFill/>
          <a:ln w="9525">
            <a:noFill/>
          </a:ln>
        </p:spPr>
        <p:txBody>
          <a:bodyPr wrap="square" lIns="68577" tIns="34288" rIns="68577" bIns="34288" anchor="t" anchorCtr="0">
            <a:spAutoFit/>
          </a:bodyPr>
          <a:p>
            <a:r>
              <a:rPr lang="en-US" altLang="zh-CN" sz="4500" dirty="0">
                <a:solidFill>
                  <a:schemeClr val="bg1"/>
                </a:solidFill>
                <a:latin typeface="微软雅黑" panose="020B0503020204020204" charset="-122"/>
                <a:ea typeface="微软雅黑" panose="020B0503020204020204" charset="-122"/>
              </a:rPr>
              <a:t>THANKS</a:t>
            </a:r>
            <a:r>
              <a:rPr lang="zh-CN" altLang="en-US" sz="4500" dirty="0">
                <a:solidFill>
                  <a:schemeClr val="bg1"/>
                </a:solidFill>
                <a:latin typeface="微软雅黑" panose="020B0503020204020204" charset="-122"/>
                <a:ea typeface="微软雅黑" panose="020B0503020204020204" charset="-122"/>
              </a:rPr>
              <a:t> </a:t>
            </a:r>
            <a:endParaRPr lang="zh-CN" altLang="en-US" sz="4500" dirty="0">
              <a:solidFill>
                <a:schemeClr val="bg1"/>
              </a:solidFill>
              <a:latin typeface="Segoe UI Semilight" panose="020B0402040204020203" pitchFamily="34" charset="0"/>
              <a:ea typeface="微软雅黑" panose="020B0503020204020204" charset="-122"/>
            </a:endParaRPr>
          </a:p>
        </p:txBody>
      </p:sp>
      <p:sp>
        <p:nvSpPr>
          <p:cNvPr id="5" name="TextBox 1"/>
          <p:cNvSpPr txBox="1">
            <a:spLocks noChangeArrowheads="1"/>
          </p:cNvSpPr>
          <p:nvPr/>
        </p:nvSpPr>
        <p:spPr bwMode="auto">
          <a:xfrm>
            <a:off x="3203575" y="4293235"/>
            <a:ext cx="519493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9" tIns="34279" rIns="68559" bIns="34279">
            <a:spAutoFit/>
          </a:bodyPr>
          <a:lstStyle>
            <a:lvl1pPr>
              <a:defRPr sz="2400">
                <a:solidFill>
                  <a:schemeClr val="tx1"/>
                </a:solidFill>
                <a:latin typeface="Tahoma" panose="020B0604030504040204" pitchFamily="34" charset="0"/>
                <a:ea typeface="宋体" panose="02010600030101010101" pitchFamily="2" charset="-122"/>
              </a:defRPr>
            </a:lvl1pPr>
            <a:lvl2pPr marL="742950" indent="-285750">
              <a:defRPr sz="2400">
                <a:solidFill>
                  <a:schemeClr val="tx1"/>
                </a:solidFill>
                <a:latin typeface="Tahoma" panose="020B0604030504040204" pitchFamily="34" charset="0"/>
                <a:ea typeface="宋体" panose="02010600030101010101" pitchFamily="2" charset="-122"/>
              </a:defRPr>
            </a:lvl2pPr>
            <a:lvl3pPr marL="1143000" indent="-228600">
              <a:defRPr sz="2400">
                <a:solidFill>
                  <a:schemeClr val="tx1"/>
                </a:solidFill>
                <a:latin typeface="Tahoma" panose="020B0604030504040204" pitchFamily="34" charset="0"/>
                <a:ea typeface="宋体" panose="02010600030101010101" pitchFamily="2" charset="-122"/>
              </a:defRPr>
            </a:lvl3pPr>
            <a:lvl4pPr marL="1600200" indent="-228600">
              <a:defRPr sz="2400">
                <a:solidFill>
                  <a:schemeClr val="tx1"/>
                </a:solidFill>
                <a:latin typeface="Tahoma" panose="020B0604030504040204" pitchFamily="34" charset="0"/>
                <a:ea typeface="宋体" panose="02010600030101010101" pitchFamily="2" charset="-122"/>
              </a:defRPr>
            </a:lvl4pPr>
            <a:lvl5pPr marL="2057400" indent="-228600">
              <a:defRPr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9pPr>
          </a:lstStyle>
          <a:p>
            <a:pPr algn="ctr" defTabSz="457200" fontAlgn="base"/>
            <a:r>
              <a:rPr lang="zh-CN" altLang="en-US" sz="3300" b="1" strike="noStrike" noProof="1" dirty="0">
                <a:solidFill>
                  <a:schemeClr val="accent5">
                    <a:lumMod val="75000"/>
                  </a:schemeClr>
                </a:solidFill>
                <a:latin typeface="印品黑体"/>
                <a:ea typeface="印品黑体"/>
                <a:cs typeface="印品黑体"/>
              </a:rPr>
              <a:t>行业动态：数智赋能上云</a:t>
            </a:r>
            <a:endParaRPr lang="zh-CN" altLang="en-US" sz="3300" b="1" strike="noStrike" noProof="1" dirty="0">
              <a:solidFill>
                <a:schemeClr val="accent5">
                  <a:lumMod val="75000"/>
                </a:schemeClr>
              </a:solidFill>
              <a:latin typeface="印品黑体"/>
              <a:ea typeface="印品黑体"/>
              <a:cs typeface="印品黑体"/>
            </a:endParaRPr>
          </a:p>
        </p:txBody>
      </p:sp>
      <p:pic>
        <p:nvPicPr>
          <p:cNvPr id="58380" name="图片 99"/>
          <p:cNvPicPr/>
          <p:nvPr>
            <p:custDataLst>
              <p:tags r:id="rId1"/>
            </p:custDataLst>
          </p:nvPr>
        </p:nvPicPr>
        <p:blipFill>
          <a:blip r:embed="rId2"/>
          <a:srcRect l="19044" t="9958" r="19800" b="6541"/>
          <a:stretch>
            <a:fillRect/>
          </a:stretch>
        </p:blipFill>
        <p:spPr>
          <a:xfrm>
            <a:off x="827405" y="3297555"/>
            <a:ext cx="1806575" cy="1778000"/>
          </a:xfrm>
          <a:prstGeom prst="rect">
            <a:avLst/>
          </a:prstGeom>
          <a:noFill/>
          <a:ln w="9525">
            <a:noFill/>
          </a:ln>
        </p:spPr>
      </p:pic>
      <p:pic>
        <p:nvPicPr>
          <p:cNvPr id="3" name="图片 2"/>
          <p:cNvPicPr/>
          <p:nvPr/>
        </p:nvPicPr>
        <p:blipFill>
          <a:blip r:embed="rId3"/>
        </p:blipFill>
        <p:spPr>
          <a:xfrm>
            <a:off x="179705" y="116205"/>
            <a:ext cx="3838575" cy="2934970"/>
          </a:xfrm>
          <a:prstGeom prst="rect">
            <a:avLst/>
          </a:prstGeom>
        </p:spPr>
      </p:pic>
      <p:pic>
        <p:nvPicPr>
          <p:cNvPr id="4" name="图片 3"/>
          <p:cNvPicPr/>
          <p:nvPr/>
        </p:nvPicPr>
        <p:blipFill>
          <a:blip r:embed="rId4"/>
        </p:blipFill>
        <p:spPr>
          <a:xfrm>
            <a:off x="4041775" y="116205"/>
            <a:ext cx="4686300" cy="293433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2127250" y="1047750"/>
            <a:ext cx="7016750"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25600" cy="344488"/>
          </a:xfrm>
          <a:prstGeom prst="rect">
            <a:avLst/>
          </a:prstGeom>
          <a:noFill/>
        </p:spPr>
        <p:txBody>
          <a:bodyPr wrap="square" lIns="68577" tIns="34288" rIns="68577" bIns="34288" rtlCol="0">
            <a:spAutoFit/>
          </a:bodyPr>
          <a:lstStyle/>
          <a:p>
            <a:pPr algn="ctr"/>
            <a:r>
              <a:rPr lang="zh-CN" spc="600" noProof="1" dirty="0">
                <a:solidFill>
                  <a:schemeClr val="tx2"/>
                </a:solidFill>
                <a:latin typeface="微软雅黑" panose="020B0503020204020204" charset="-122"/>
                <a:ea typeface="微软雅黑" panose="020B0503020204020204" charset="-122"/>
                <a:cs typeface="+mn-cs"/>
              </a:rPr>
              <a:t>模拟信号</a:t>
            </a:r>
            <a:endParaRPr lang="zh-CN" altLang="en-US" spc="600" noProof="1" dirty="0">
              <a:solidFill>
                <a:schemeClr val="tx2"/>
              </a:solidFill>
              <a:latin typeface="微软雅黑" panose="020B0503020204020204" charset="-122"/>
              <a:ea typeface="微软雅黑" panose="020B0503020204020204" charset="-122"/>
            </a:endParaRPr>
          </a:p>
        </p:txBody>
      </p:sp>
      <p:sp>
        <p:nvSpPr>
          <p:cNvPr id="29700"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29701"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1.1 模拟信号和数字信号</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29702"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9703" name="文本框 2"/>
          <p:cNvSpPr txBox="1"/>
          <p:nvPr/>
        </p:nvSpPr>
        <p:spPr>
          <a:xfrm>
            <a:off x="2286000" y="1027113"/>
            <a:ext cx="4572000" cy="460375"/>
          </a:xfrm>
          <a:prstGeom prst="rect">
            <a:avLst/>
          </a:prstGeom>
          <a:noFill/>
          <a:ln w="9525">
            <a:noFill/>
          </a:ln>
        </p:spPr>
        <p:txBody>
          <a:bodyPr wrap="square" anchor="t" anchorCtr="0">
            <a:spAutoFit/>
          </a:bodyPr>
          <a:p>
            <a:r>
              <a:rPr lang="en-US" altLang="en-CA" sz="2400" dirty="0">
                <a:latin typeface="Times New Roman" panose="02020603050405020304" pitchFamily="18" charset="0"/>
                <a:ea typeface="宋体" panose="02010600030101010101" pitchFamily="2" charset="-122"/>
              </a:rPr>
              <a:t>Analog Signal </a:t>
            </a:r>
            <a:r>
              <a:rPr lang="en-CA" altLang="zh-CN" sz="2400" dirty="0">
                <a:latin typeface="Times New Roman" panose="02020603050405020304" pitchFamily="18" charset="0"/>
                <a:ea typeface="宋体" panose="02010600030101010101" pitchFamily="2" charset="-122"/>
              </a:rPr>
              <a:t> </a:t>
            </a:r>
            <a:endParaRPr lang="en-CA" altLang="zh-CN" sz="2400" dirty="0">
              <a:latin typeface="Times New Roman" panose="02020603050405020304" pitchFamily="18" charset="0"/>
              <a:ea typeface="宋体" panose="02010600030101010101" pitchFamily="2" charset="-122"/>
            </a:endParaRPr>
          </a:p>
        </p:txBody>
      </p:sp>
      <p:sp>
        <p:nvSpPr>
          <p:cNvPr id="7" name="文本框 6"/>
          <p:cNvSpPr txBox="1"/>
          <p:nvPr/>
        </p:nvSpPr>
        <p:spPr>
          <a:xfrm>
            <a:off x="41275" y="1773555"/>
            <a:ext cx="8861425" cy="4042410"/>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marR="0" defTabSz="914400" eaLnBrk="0" hangingPunct="0">
              <a:lnSpc>
                <a:spcPct val="150000"/>
              </a:lnSpc>
              <a:spcBef>
                <a:spcPct val="20000"/>
              </a:spcBef>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r>
              <a:rPr kumimoji="0" sz="2400" kern="1200" cap="none" spc="0" normalizeH="0" baseline="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信号是传递有关一些现象的行为或属性的信息的函数</a:t>
            </a:r>
            <a:r>
              <a:rPr kumimoji="0"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。而这个函数通常自变量是时间或者是位置。</a:t>
            </a:r>
            <a:endParaRPr kumimoji="0" sz="2400" kern="1200" cap="none" spc="0" normalizeH="0" baseline="0" noProof="1">
              <a:latin typeface="Times New Roman" panose="02020603050405020304" pitchFamily="18" charset="0"/>
              <a:cs typeface="Times New Roman" panose="02020603050405020304" pitchFamily="18" charset="0"/>
            </a:endParaRPr>
          </a:p>
          <a:p>
            <a:pPr marR="0" defTabSz="914400" eaLnBrk="0" hangingPunct="0">
              <a:lnSpc>
                <a:spcPct val="150000"/>
              </a:lnSpc>
              <a:spcBef>
                <a:spcPct val="20000"/>
              </a:spcBef>
              <a:buClr>
                <a:schemeClr val="accent2"/>
              </a:buClr>
              <a:buSzTx/>
              <a:buFont typeface="Wingdings" panose="05000000000000000000" pitchFamily="2" charset="2"/>
            </a:pPr>
            <a:r>
              <a:rPr kumimoji="0" lang="en-US"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        </a:t>
            </a:r>
            <a:r>
              <a:rPr kumimoji="0"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随着时间连续变化的信号，定义为模拟信号。</a:t>
            </a:r>
            <a:endParaRPr kumimoji="0" sz="2400" kern="1200" cap="none" spc="0" normalizeH="0" baseline="0" noProof="1">
              <a:latin typeface="Times New Roman" panose="02020603050405020304" pitchFamily="18" charset="0"/>
              <a:cs typeface="Times New Roman" panose="02020603050405020304" pitchFamily="18" charset="0"/>
            </a:endParaRPr>
          </a:p>
          <a:p>
            <a:pPr marR="0" defTabSz="914400" eaLnBrk="0" hangingPunct="0">
              <a:lnSpc>
                <a:spcPct val="150000"/>
              </a:lnSpc>
              <a:spcBef>
                <a:spcPct val="20000"/>
              </a:spcBef>
              <a:buClr>
                <a:schemeClr val="accent2"/>
              </a:buClr>
              <a:buSzTx/>
              <a:buFont typeface="Wingdings" panose="05000000000000000000" pitchFamily="2" charset="2"/>
            </a:pPr>
            <a:r>
              <a:rPr kumimoji="0"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 </a:t>
            </a:r>
            <a:r>
              <a:rPr kumimoji="0" lang="en-US"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      </a:t>
            </a:r>
            <a:r>
              <a:rPr kumimoji="0"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模拟信号的特点是</a:t>
            </a:r>
            <a:r>
              <a:rPr kumimoji="0" sz="2400" kern="1200" cap="none" spc="0" normalizeH="0" baseline="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在时间上和幅值上均是连续的</a:t>
            </a:r>
            <a:r>
              <a:rPr kumimoji="0"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，在一定动态范围内可能取任意值。从宏观上看，我们</a:t>
            </a:r>
            <a:r>
              <a:rPr kumimoji="0" sz="2400" kern="1200" cap="none" spc="0" normalizeH="0" baseline="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周围的世界大多数物理量</a:t>
            </a:r>
            <a:r>
              <a:rPr kumimoji="0"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都是时间连续、数值连续的变量。例如</a:t>
            </a:r>
            <a:r>
              <a:rPr kumimoji="0" sz="2400" kern="1200" cap="none" spc="0" normalizeH="0" baseline="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温度的变化、飞机速度的变化</a:t>
            </a:r>
            <a:r>
              <a:rPr kumimoji="0"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等</a:t>
            </a:r>
            <a:r>
              <a:rPr kumimoji="0" lang="zh-CN" sz="24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a:t>
            </a:r>
            <a:endParaRPr kumimoji="0" lang="zh-CN" sz="2400" kern="1200" cap="none" spc="0" normalizeH="0" baseline="0" noProof="1">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2127250" y="1047750"/>
            <a:ext cx="7016750"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25600" cy="344488"/>
          </a:xfrm>
          <a:prstGeom prst="rect">
            <a:avLst/>
          </a:prstGeom>
          <a:noFill/>
        </p:spPr>
        <p:txBody>
          <a:bodyPr wrap="square" lIns="68577" tIns="34288" rIns="68577" bIns="34288" rtlCol="0">
            <a:spAutoFit/>
          </a:bodyPr>
          <a:lstStyle/>
          <a:p>
            <a:pPr algn="ctr"/>
            <a:r>
              <a:rPr lang="zh-CN" spc="600" noProof="1" dirty="0">
                <a:solidFill>
                  <a:schemeClr val="tx2"/>
                </a:solidFill>
                <a:latin typeface="微软雅黑" panose="020B0503020204020204" charset="-122"/>
                <a:ea typeface="微软雅黑" panose="020B0503020204020204" charset="-122"/>
                <a:cs typeface="+mn-cs"/>
              </a:rPr>
              <a:t>数字信号</a:t>
            </a:r>
            <a:endParaRPr lang="zh-CN" altLang="en-US" spc="600" noProof="1" dirty="0">
              <a:solidFill>
                <a:schemeClr val="tx2"/>
              </a:solidFill>
              <a:latin typeface="微软雅黑" panose="020B0503020204020204" charset="-122"/>
              <a:ea typeface="微软雅黑" panose="020B0503020204020204" charset="-122"/>
            </a:endParaRPr>
          </a:p>
        </p:txBody>
      </p:sp>
      <p:sp>
        <p:nvSpPr>
          <p:cNvPr id="3174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31749"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1.1 模拟信号和数字信号</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175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1751" name="文本框 2"/>
          <p:cNvSpPr txBox="1"/>
          <p:nvPr/>
        </p:nvSpPr>
        <p:spPr>
          <a:xfrm>
            <a:off x="2286000" y="1027113"/>
            <a:ext cx="4572000" cy="460375"/>
          </a:xfrm>
          <a:prstGeom prst="rect">
            <a:avLst/>
          </a:prstGeom>
          <a:noFill/>
          <a:ln w="9525">
            <a:noFill/>
          </a:ln>
        </p:spPr>
        <p:txBody>
          <a:bodyPr wrap="square" anchor="t" anchorCtr="0">
            <a:spAutoFit/>
          </a:bodyPr>
          <a:p>
            <a:r>
              <a:rPr lang="en-US" altLang="en-CA" sz="2400" dirty="0">
                <a:latin typeface="Times New Roman" panose="02020603050405020304" pitchFamily="18" charset="0"/>
                <a:ea typeface="宋体" panose="02010600030101010101" pitchFamily="2" charset="-122"/>
              </a:rPr>
              <a:t>Digital  Signal </a:t>
            </a:r>
            <a:r>
              <a:rPr lang="en-CA" altLang="zh-CN" sz="2400" dirty="0">
                <a:latin typeface="Times New Roman" panose="02020603050405020304" pitchFamily="18" charset="0"/>
                <a:ea typeface="宋体" panose="02010600030101010101" pitchFamily="2" charset="-122"/>
              </a:rPr>
              <a:t> </a:t>
            </a:r>
            <a:endParaRPr lang="en-CA" altLang="zh-CN" sz="2400" dirty="0">
              <a:latin typeface="Times New Roman" panose="02020603050405020304" pitchFamily="18" charset="0"/>
              <a:ea typeface="宋体" panose="02010600030101010101" pitchFamily="2" charset="-122"/>
            </a:endParaRPr>
          </a:p>
        </p:txBody>
      </p:sp>
      <p:sp>
        <p:nvSpPr>
          <p:cNvPr id="7" name="文本框 6"/>
          <p:cNvSpPr txBox="1"/>
          <p:nvPr/>
        </p:nvSpPr>
        <p:spPr>
          <a:xfrm>
            <a:off x="156845" y="1681480"/>
            <a:ext cx="8520430" cy="3834130"/>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marR="0" indent="558800" defTabSz="914400" eaLnBrk="0" hangingPunct="0">
              <a:lnSpc>
                <a:spcPct val="150000"/>
              </a:lnSpc>
              <a:spcBef>
                <a:spcPts val="0"/>
              </a:spcBef>
              <a:buClr>
                <a:schemeClr val="accent2"/>
              </a:buClr>
              <a:buSzTx/>
              <a:buFont typeface="Wingdings" panose="05000000000000000000" pitchFamily="2" charset="2"/>
            </a:pPr>
            <a:r>
              <a:rPr kumimoji="0" lang="en-US" sz="2200" kern="1200" cap="none" spc="0" normalizeH="0" baseline="0" noProof="1">
                <a:latin typeface="Times New Roman" panose="02020603050405020304" pitchFamily="18" charset="0"/>
                <a:ea typeface="宋体" panose="02010600030101010101" pitchFamily="2" charset="-122"/>
                <a:cs typeface="Times New Roman" panose="02020603050405020304" pitchFamily="18" charset="0"/>
              </a:rPr>
              <a:t> </a:t>
            </a:r>
            <a:r>
              <a:rPr sz="2400" noProof="1">
                <a:latin typeface="Times New Roman" panose="02020603050405020304" pitchFamily="18" charset="0"/>
                <a:ea typeface="宋体" panose="02010600030101010101" pitchFamily="2" charset="-122"/>
                <a:cs typeface="Times New Roman" panose="02020603050405020304" pitchFamily="18" charset="0"/>
                <a:sym typeface="+mn-ea"/>
              </a:rPr>
              <a:t>而不随着时间连续变化，间隔一段时间变化的信号是离散时间信号</a:t>
            </a:r>
            <a:r>
              <a:rPr lang="zh-CN" sz="2400" noProof="1">
                <a:latin typeface="Times New Roman" panose="02020603050405020304" pitchFamily="18" charset="0"/>
                <a:ea typeface="宋体" panose="02010600030101010101" pitchFamily="2" charset="-122"/>
                <a:cs typeface="Times New Roman" panose="02020603050405020304" pitchFamily="18" charset="0"/>
                <a:sym typeface="+mn-ea"/>
              </a:rPr>
              <a:t>。</a:t>
            </a:r>
            <a:r>
              <a:rPr sz="24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离散时间信号只有有限个取值的就是数字信号</a:t>
            </a:r>
            <a:r>
              <a:rPr sz="2400" noProof="1">
                <a:latin typeface="Times New Roman" panose="02020603050405020304" pitchFamily="18" charset="0"/>
                <a:ea typeface="宋体" panose="02010600030101010101" pitchFamily="2" charset="-122"/>
                <a:cs typeface="Times New Roman" panose="02020603050405020304" pitchFamily="18" charset="0"/>
                <a:sym typeface="+mn-ea"/>
              </a:rPr>
              <a:t>。</a:t>
            </a:r>
            <a:endParaRPr sz="2400" noProof="1">
              <a:latin typeface="Times New Roman" panose="02020603050405020304" pitchFamily="18" charset="0"/>
              <a:ea typeface="宋体" panose="02010600030101010101" pitchFamily="2" charset="-122"/>
              <a:cs typeface="Times New Roman" panose="02020603050405020304" pitchFamily="18" charset="0"/>
              <a:sym typeface="+mn-ea"/>
            </a:endParaRPr>
          </a:p>
          <a:p>
            <a:pPr marR="0" indent="558800" defTabSz="914400" eaLnBrk="0" hangingPunct="0">
              <a:lnSpc>
                <a:spcPct val="150000"/>
              </a:lnSpc>
              <a:spcBef>
                <a:spcPts val="0"/>
              </a:spcBef>
              <a:buClr>
                <a:schemeClr val="accent2"/>
              </a:buClr>
              <a:buSzTx/>
              <a:buFont typeface="Wingdings" panose="05000000000000000000" pitchFamily="2" charset="2"/>
            </a:pPr>
            <a:r>
              <a:rPr sz="2400" noProof="1">
                <a:latin typeface="Times New Roman" panose="02020603050405020304" pitchFamily="18" charset="0"/>
                <a:ea typeface="宋体" panose="02010600030101010101" pitchFamily="2" charset="-122"/>
                <a:cs typeface="Times New Roman" panose="02020603050405020304" pitchFamily="18" charset="0"/>
                <a:sym typeface="+mn-ea"/>
              </a:rPr>
              <a:t>所以数字信号，实际上是</a:t>
            </a:r>
            <a:r>
              <a:rPr sz="2400" noProof="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sym typeface="+mn-ea"/>
              </a:rPr>
              <a:t>信号本身的一种属性或者数学上的特征</a:t>
            </a:r>
            <a:r>
              <a:rPr sz="2400" noProof="1">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noProof="1">
                <a:latin typeface="Times New Roman" panose="02020603050405020304" pitchFamily="18" charset="0"/>
                <a:ea typeface="宋体" panose="02010600030101010101" pitchFamily="2" charset="-122"/>
                <a:cs typeface="Times New Roman" panose="02020603050405020304" pitchFamily="18" charset="0"/>
                <a:sym typeface="+mn-ea"/>
              </a:rPr>
              <a:t>         </a:t>
            </a:r>
            <a:endParaRPr lang="en-US" sz="2400" noProof="1">
              <a:latin typeface="Times New Roman" panose="02020603050405020304" pitchFamily="18" charset="0"/>
              <a:ea typeface="宋体" panose="02010600030101010101" pitchFamily="2" charset="-122"/>
              <a:cs typeface="Times New Roman" panose="02020603050405020304" pitchFamily="18" charset="0"/>
              <a:sym typeface="+mn-ea"/>
            </a:endParaRPr>
          </a:p>
          <a:p>
            <a:pPr marR="0" indent="558800" defTabSz="914400" eaLnBrk="0" hangingPunct="0">
              <a:lnSpc>
                <a:spcPct val="150000"/>
              </a:lnSpc>
              <a:spcBef>
                <a:spcPts val="0"/>
              </a:spcBef>
              <a:buClr>
                <a:schemeClr val="accent2"/>
              </a:buClr>
              <a:buSzTx/>
              <a:buFont typeface="Wingdings" panose="05000000000000000000" pitchFamily="2" charset="2"/>
            </a:pPr>
            <a:r>
              <a:rPr sz="24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信号是必须有载体的</a:t>
            </a:r>
            <a:r>
              <a:rPr sz="2400" noProof="1">
                <a:latin typeface="Times New Roman" panose="02020603050405020304" pitchFamily="18" charset="0"/>
                <a:ea typeface="宋体" panose="02010600030101010101" pitchFamily="2" charset="-122"/>
                <a:cs typeface="Times New Roman" panose="02020603050405020304" pitchFamily="18" charset="0"/>
                <a:sym typeface="+mn-ea"/>
              </a:rPr>
              <a:t>。例如声音信号可以传达语言、音乐或其他信息，图像信号可以传达人类视觉系统能够接受的图像信息。</a:t>
            </a:r>
            <a:endParaRPr sz="2400" noProof="1">
              <a:latin typeface="Times New Roman" panose="02020603050405020304" pitchFamily="18" charset="0"/>
              <a:cs typeface="Times New Roman" panose="02020603050405020304" pitchFamily="18" charset="0"/>
              <a:sym typeface="+mn-ea"/>
            </a:endParaRPr>
          </a:p>
          <a:p>
            <a:pPr marR="0" indent="558800" defTabSz="914400" eaLnBrk="0" hangingPunct="0">
              <a:lnSpc>
                <a:spcPct val="150000"/>
              </a:lnSpc>
              <a:spcBef>
                <a:spcPts val="0"/>
              </a:spcBef>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endParaRPr kumimoji="0" sz="2200" kern="1200" cap="none" spc="0" normalizeH="0" baseline="0" noProof="1">
              <a:latin typeface="Times New Roman" panose="02020603050405020304" pitchFamily="18" charset="0"/>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2127250" y="1047750"/>
            <a:ext cx="7016750"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25600" cy="344488"/>
          </a:xfrm>
          <a:prstGeom prst="rect">
            <a:avLst/>
          </a:prstGeom>
          <a:noFill/>
        </p:spPr>
        <p:txBody>
          <a:bodyPr wrap="square" lIns="68577" tIns="34288" rIns="68577" bIns="34288" rtlCol="0">
            <a:spAutoFit/>
          </a:bodyPr>
          <a:lstStyle/>
          <a:p>
            <a:pPr algn="ctr"/>
            <a:r>
              <a:rPr lang="zh-CN" spc="600" noProof="1" dirty="0">
                <a:solidFill>
                  <a:schemeClr val="tx2"/>
                </a:solidFill>
                <a:latin typeface="微软雅黑" panose="020B0503020204020204" charset="-122"/>
                <a:ea typeface="微软雅黑" panose="020B0503020204020204" charset="-122"/>
                <a:cs typeface="+mn-cs"/>
              </a:rPr>
              <a:t>数字信号</a:t>
            </a:r>
            <a:endParaRPr lang="zh-CN" altLang="en-US" spc="600" noProof="1" dirty="0">
              <a:solidFill>
                <a:schemeClr val="tx2"/>
              </a:solidFill>
              <a:latin typeface="微软雅黑" panose="020B0503020204020204" charset="-122"/>
              <a:ea typeface="微软雅黑" panose="020B0503020204020204" charset="-122"/>
            </a:endParaRPr>
          </a:p>
        </p:txBody>
      </p:sp>
      <p:sp>
        <p:nvSpPr>
          <p:cNvPr id="33796"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33797"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1.1 模拟信号和数字信号</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3798"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3799" name="文本框 2"/>
          <p:cNvSpPr txBox="1"/>
          <p:nvPr/>
        </p:nvSpPr>
        <p:spPr>
          <a:xfrm>
            <a:off x="2286000" y="1027113"/>
            <a:ext cx="4572000" cy="460375"/>
          </a:xfrm>
          <a:prstGeom prst="rect">
            <a:avLst/>
          </a:prstGeom>
          <a:noFill/>
          <a:ln w="9525">
            <a:noFill/>
          </a:ln>
        </p:spPr>
        <p:txBody>
          <a:bodyPr wrap="square" anchor="t" anchorCtr="0">
            <a:spAutoFit/>
          </a:bodyPr>
          <a:p>
            <a:r>
              <a:rPr lang="en-US" altLang="en-CA" sz="2400" dirty="0">
                <a:latin typeface="Times New Roman" panose="02020603050405020304" pitchFamily="18" charset="0"/>
                <a:ea typeface="宋体" panose="02010600030101010101" pitchFamily="2" charset="-122"/>
              </a:rPr>
              <a:t>Digital  Signal </a:t>
            </a:r>
            <a:r>
              <a:rPr lang="en-CA" altLang="zh-CN" sz="2400" dirty="0">
                <a:latin typeface="Times New Roman" panose="02020603050405020304" pitchFamily="18" charset="0"/>
                <a:ea typeface="宋体" panose="02010600030101010101" pitchFamily="2" charset="-122"/>
              </a:rPr>
              <a:t> </a:t>
            </a:r>
            <a:endParaRPr lang="en-CA" altLang="zh-CN" sz="2400" dirty="0">
              <a:latin typeface="Times New Roman" panose="02020603050405020304" pitchFamily="18" charset="0"/>
              <a:ea typeface="宋体" panose="02010600030101010101" pitchFamily="2" charset="-122"/>
            </a:endParaRPr>
          </a:p>
        </p:txBody>
      </p:sp>
      <p:sp>
        <p:nvSpPr>
          <p:cNvPr id="33800" name="文本框 6"/>
          <p:cNvSpPr txBox="1"/>
          <p:nvPr/>
        </p:nvSpPr>
        <p:spPr>
          <a:xfrm>
            <a:off x="106680" y="2060575"/>
            <a:ext cx="3881755" cy="3637280"/>
          </a:xfrm>
          <a:prstGeom prst="rect">
            <a:avLst/>
          </a:prstGeom>
        </p:spPr>
        <p:style>
          <a:lnRef idx="3">
            <a:schemeClr val="accent1"/>
          </a:lnRef>
          <a:fillRef idx="0">
            <a:srgbClr val="FFFFFF"/>
          </a:fillRef>
          <a:effectRef idx="0">
            <a:srgbClr val="FFFFFF"/>
          </a:effectRef>
          <a:fontRef idx="minor">
            <a:schemeClr val="tx1"/>
          </a:fontRef>
        </p:style>
        <p:txBody>
          <a:bodyPr wrap="square" anchor="t" anchorCtr="0"/>
          <a:p>
            <a:pPr indent="558800" eaLnBrk="0" hangingPunct="0">
              <a:lnSpc>
                <a:spcPct val="150000"/>
              </a:lnSpc>
              <a:buClr>
                <a:schemeClr val="accent2"/>
              </a:buClr>
              <a:buFont typeface="Wingdings" panose="05000000000000000000" pitchFamily="2" charset="2"/>
            </a:pPr>
            <a:r>
              <a:rPr lang="zh-CN" sz="2200">
                <a:solidFill>
                  <a:srgbClr val="FF0000"/>
                </a:solidFill>
                <a:latin typeface="Times New Roman" panose="02020603050405020304" pitchFamily="18" charset="0"/>
                <a:ea typeface="宋体" panose="02010600030101010101" pitchFamily="2" charset="-122"/>
                <a:sym typeface="微软雅黑" panose="020B0503020204020204" charset="-122"/>
              </a:rPr>
              <a:t>数字系统（如微处理器系统）中运行的信号</a:t>
            </a:r>
            <a:r>
              <a:rPr lang="zh-CN" sz="2200">
                <a:latin typeface="Times New Roman" panose="02020603050405020304" pitchFamily="18" charset="0"/>
                <a:ea typeface="宋体" panose="02010600030101010101" pitchFamily="2" charset="-122"/>
                <a:sym typeface="微软雅黑" panose="020B0503020204020204" charset="-122"/>
              </a:rPr>
              <a:t>都是数字信号。从时间函数波形看，它们只存在</a:t>
            </a:r>
            <a:r>
              <a:rPr lang="zh-CN" sz="2200">
                <a:solidFill>
                  <a:srgbClr val="FF0000"/>
                </a:solidFill>
                <a:latin typeface="Times New Roman" panose="02020603050405020304" pitchFamily="18" charset="0"/>
                <a:ea typeface="宋体" panose="02010600030101010101" pitchFamily="2" charset="-122"/>
                <a:sym typeface="微软雅黑" panose="020B0503020204020204" charset="-122"/>
              </a:rPr>
              <a:t>高、低两种电平</a:t>
            </a:r>
            <a:r>
              <a:rPr lang="zh-CN" sz="2200">
                <a:latin typeface="Times New Roman" panose="02020603050405020304" pitchFamily="18" charset="0"/>
                <a:ea typeface="宋体" panose="02010600030101010101" pitchFamily="2" charset="-122"/>
                <a:sym typeface="微软雅黑" panose="020B0503020204020204" charset="-122"/>
              </a:rPr>
              <a:t>的相互转换，这两种电平分别代表了二元编码中的1和0。</a:t>
            </a:r>
            <a:endParaRPr lang="zh-CN" sz="2200">
              <a:latin typeface="Times New Roman" panose="02020603050405020304" pitchFamily="18" charset="0"/>
              <a:ea typeface="宋体" panose="02010600030101010101" pitchFamily="2" charset="-122"/>
              <a:sym typeface="微软雅黑" panose="020B0503020204020204" charset="-122"/>
            </a:endParaRPr>
          </a:p>
          <a:p>
            <a:pPr indent="558800" eaLnBrk="0" hangingPunct="0">
              <a:lnSpc>
                <a:spcPct val="150000"/>
              </a:lnSpc>
              <a:buClr>
                <a:schemeClr val="accent2"/>
              </a:buClr>
              <a:buFont typeface="Wingdings" panose="05000000000000000000" pitchFamily="2" charset="2"/>
            </a:pPr>
            <a:r>
              <a:rPr lang="en-US" altLang="zh-CN" sz="2200">
                <a:latin typeface="Arial Narrow" pitchFamily="34" charset="0"/>
                <a:ea typeface="宋体" panose="02010600030101010101" pitchFamily="2" charset="-122"/>
              </a:rPr>
              <a:t> </a:t>
            </a:r>
            <a:endParaRPr lang="zh-CN" sz="2200">
              <a:latin typeface="Times New Roman" panose="02020603050405020304" pitchFamily="18" charset="0"/>
              <a:ea typeface="宋体" panose="02010600030101010101" pitchFamily="2" charset="-122"/>
            </a:endParaRPr>
          </a:p>
        </p:txBody>
      </p:sp>
      <p:pic>
        <p:nvPicPr>
          <p:cNvPr id="33801" name="图片 99"/>
          <p:cNvPicPr/>
          <p:nvPr/>
        </p:nvPicPr>
        <p:blipFill>
          <a:blip r:embed="rId3"/>
          <a:stretch>
            <a:fillRect/>
          </a:stretch>
        </p:blipFill>
        <p:spPr>
          <a:xfrm>
            <a:off x="3995420" y="2132965"/>
            <a:ext cx="4979670" cy="356616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358140" y="1057275"/>
            <a:ext cx="4624704" cy="374650"/>
          </a:xfrm>
          <a:prstGeom prst="rect">
            <a:avLst/>
          </a:prstGeom>
          <a:noFill/>
        </p:spPr>
        <p:txBody>
          <a:bodyPr wrap="square" lIns="68577" tIns="34288" rIns="68577" bIns="34288" rtlCol="0">
            <a:spAutoFit/>
          </a:bodyPr>
          <a:lstStyle/>
          <a:p>
            <a:r>
              <a:rPr sz="2000" noProof="1" dirty="0">
                <a:latin typeface="微软雅黑" panose="020B0503020204020204" charset="-122"/>
                <a:ea typeface="微软雅黑" panose="020B0503020204020204" charset="-122"/>
                <a:cs typeface="+mn-cs"/>
                <a:sym typeface="微软雅黑" panose="020B0503020204020204" charset="-122"/>
              </a:rPr>
              <a:t>1.2.1</a:t>
            </a:r>
            <a:r>
              <a:rPr lang="en-US" sz="2000" noProof="1" dirty="0">
                <a:latin typeface="微软雅黑" panose="020B0503020204020204" charset="-122"/>
                <a:ea typeface="微软雅黑" panose="020B0503020204020204" charset="-122"/>
                <a:cs typeface="+mn-cs"/>
                <a:sym typeface="微软雅黑" panose="020B0503020204020204" charset="-122"/>
              </a:rPr>
              <a:t> </a:t>
            </a:r>
            <a:r>
              <a:rPr sz="2000" noProof="1" dirty="0">
                <a:latin typeface="微软雅黑" panose="020B0503020204020204" charset="-122"/>
                <a:ea typeface="微软雅黑" panose="020B0503020204020204" charset="-122"/>
                <a:cs typeface="+mn-cs"/>
                <a:sym typeface="微软雅黑" panose="020B0503020204020204" charset="-122"/>
              </a:rPr>
              <a:t>进位进制数</a:t>
            </a:r>
            <a:endParaRPr lang="zh-CN" sz="2000" spc="600" noProof="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微软雅黑" panose="020B0503020204020204" charset="-122"/>
            </a:endParaRPr>
          </a:p>
        </p:txBody>
      </p:sp>
      <p:sp>
        <p:nvSpPr>
          <p:cNvPr id="3584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3584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常用数制</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584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5845" name="文本框 6"/>
          <p:cNvSpPr txBox="1"/>
          <p:nvPr/>
        </p:nvSpPr>
        <p:spPr>
          <a:xfrm>
            <a:off x="179070" y="1700530"/>
            <a:ext cx="8726805" cy="2967355"/>
          </a:xfrm>
          <a:prstGeom prst="rect">
            <a:avLst/>
          </a:prstGeom>
        </p:spPr>
        <p:style>
          <a:lnRef idx="2">
            <a:schemeClr val="accent1"/>
          </a:lnRef>
          <a:fillRef idx="0">
            <a:srgbClr val="FFFFFF"/>
          </a:fillRef>
          <a:effectRef idx="0">
            <a:srgbClr val="FFFFFF"/>
          </a:effectRef>
          <a:fontRef idx="minor">
            <a:schemeClr val="tx1"/>
          </a:fontRef>
        </p:style>
        <p:txBody>
          <a:bodyPr wrap="square" anchor="t" anchorCtr="0"/>
          <a:p>
            <a:pPr indent="558800" eaLnBrk="0" hangingPunct="0">
              <a:lnSpc>
                <a:spcPct val="150000"/>
              </a:lnSpc>
              <a:buClr>
                <a:schemeClr val="accent2"/>
              </a:buClr>
              <a:buFont typeface="Wingdings" panose="05000000000000000000" pitchFamily="2" charset="2"/>
            </a:pPr>
            <a:r>
              <a:rPr lang="zh-CN" sz="2400">
                <a:latin typeface="Times New Roman" panose="02020603050405020304" pitchFamily="18" charset="0"/>
                <a:ea typeface="宋体" panose="02010600030101010101" pitchFamily="2" charset="-122"/>
                <a:sym typeface="微软雅黑" panose="020B0503020204020204" charset="-122"/>
              </a:rPr>
              <a:t>计数是用数码表示事物数量的多少。数制也称“计数制”，是用一组固定的符号和统一的规则来表示数值的方法。任何一个数制都包含两个基本要素：</a:t>
            </a:r>
            <a:r>
              <a:rPr lang="zh-CN" sz="2400">
                <a:solidFill>
                  <a:srgbClr val="FF0000"/>
                </a:solidFill>
                <a:latin typeface="Times New Roman" panose="02020603050405020304" pitchFamily="18" charset="0"/>
                <a:ea typeface="宋体" panose="02010600030101010101" pitchFamily="2" charset="-122"/>
                <a:sym typeface="微软雅黑" panose="020B0503020204020204" charset="-122"/>
              </a:rPr>
              <a:t>基数和位权</a:t>
            </a:r>
            <a:r>
              <a:rPr lang="zh-CN" sz="2400">
                <a:latin typeface="Times New Roman" panose="02020603050405020304" pitchFamily="18" charset="0"/>
                <a:ea typeface="宋体" panose="02010600030101010101" pitchFamily="2" charset="-122"/>
                <a:sym typeface="微软雅黑" panose="020B0503020204020204" charset="-122"/>
              </a:rPr>
              <a:t>。</a:t>
            </a:r>
            <a:endParaRPr lang="zh-CN" sz="2400">
              <a:latin typeface="Times New Roman" panose="02020603050405020304" pitchFamily="18" charset="0"/>
              <a:ea typeface="宋体" panose="02010600030101010101" pitchFamily="2" charset="-122"/>
              <a:sym typeface="微软雅黑" panose="020B0503020204020204" charset="-122"/>
            </a:endParaRPr>
          </a:p>
          <a:p>
            <a:pPr indent="558800" eaLnBrk="0" hangingPunct="0">
              <a:lnSpc>
                <a:spcPct val="150000"/>
              </a:lnSpc>
              <a:buClr>
                <a:schemeClr val="accent2"/>
              </a:buClr>
              <a:buFont typeface="Wingdings" panose="05000000000000000000" pitchFamily="2" charset="2"/>
            </a:pPr>
            <a:r>
              <a:rPr lang="zh-CN" sz="2400">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rPr>
              <a:t>常用数制有</a:t>
            </a:r>
            <a:r>
              <a:rPr lang="zh-CN" sz="2400" u="sng">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rPr>
              <a:t>十进制数D(decimal)、二进制数B(binary)、八进制数O(octal)、十六进制数H(hexadecimal)</a:t>
            </a:r>
            <a:r>
              <a:rPr lang="zh-CN" sz="2400">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rPr>
              <a:t>等。</a:t>
            </a:r>
            <a:endParaRPr lang="zh-CN" sz="2400">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endParaRPr>
          </a:p>
          <a:p>
            <a:pPr indent="558800" eaLnBrk="0" hangingPunct="0">
              <a:lnSpc>
                <a:spcPct val="150000"/>
              </a:lnSpc>
              <a:buClr>
                <a:schemeClr val="accent2"/>
              </a:buClr>
              <a:buFont typeface="Wingdings" panose="05000000000000000000" pitchFamily="2" charset="2"/>
            </a:pPr>
            <a:endParaRPr lang="zh-CN" sz="2400">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358140" y="1057275"/>
            <a:ext cx="4624704" cy="374650"/>
          </a:xfrm>
          <a:prstGeom prst="rect">
            <a:avLst/>
          </a:prstGeom>
          <a:noFill/>
        </p:spPr>
        <p:txBody>
          <a:bodyPr wrap="square" lIns="68577" tIns="34288" rIns="68577" bIns="34288" rtlCol="0">
            <a:spAutoFit/>
          </a:bodyPr>
          <a:lstStyle/>
          <a:p>
            <a:r>
              <a:rPr sz="2000" noProof="1" dirty="0">
                <a:latin typeface="微软雅黑" panose="020B0503020204020204" charset="-122"/>
                <a:ea typeface="微软雅黑" panose="020B0503020204020204" charset="-122"/>
                <a:cs typeface="+mn-cs"/>
                <a:sym typeface="微软雅黑" panose="020B0503020204020204" charset="-122"/>
              </a:rPr>
              <a:t>1.2.1</a:t>
            </a:r>
            <a:r>
              <a:rPr lang="en-US" sz="2000" noProof="1" dirty="0">
                <a:latin typeface="微软雅黑" panose="020B0503020204020204" charset="-122"/>
                <a:ea typeface="微软雅黑" panose="020B0503020204020204" charset="-122"/>
                <a:cs typeface="+mn-cs"/>
                <a:sym typeface="微软雅黑" panose="020B0503020204020204" charset="-122"/>
              </a:rPr>
              <a:t> </a:t>
            </a:r>
            <a:r>
              <a:rPr sz="2000" noProof="1" dirty="0">
                <a:latin typeface="微软雅黑" panose="020B0503020204020204" charset="-122"/>
                <a:ea typeface="微软雅黑" panose="020B0503020204020204" charset="-122"/>
                <a:cs typeface="+mn-cs"/>
                <a:sym typeface="微软雅黑" panose="020B0503020204020204" charset="-122"/>
              </a:rPr>
              <a:t>进位进制数</a:t>
            </a:r>
            <a:endParaRPr lang="zh-CN" sz="2000" spc="600" noProof="1"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微软雅黑" panose="020B0503020204020204" charset="-122"/>
            </a:endParaRPr>
          </a:p>
        </p:txBody>
      </p:sp>
      <p:sp>
        <p:nvSpPr>
          <p:cNvPr id="35842"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3584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常用数制</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584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5845" name="文本框 6"/>
          <p:cNvSpPr txBox="1"/>
          <p:nvPr/>
        </p:nvSpPr>
        <p:spPr>
          <a:xfrm>
            <a:off x="358140" y="1700530"/>
            <a:ext cx="8483600" cy="4671695"/>
          </a:xfrm>
          <a:prstGeom prst="rect">
            <a:avLst/>
          </a:prstGeom>
        </p:spPr>
        <p:style>
          <a:lnRef idx="2">
            <a:schemeClr val="accent1"/>
          </a:lnRef>
          <a:fillRef idx="0">
            <a:srgbClr val="FFFFFF"/>
          </a:fillRef>
          <a:effectRef idx="0">
            <a:srgbClr val="FFFFFF"/>
          </a:effectRef>
          <a:fontRef idx="minor">
            <a:schemeClr val="tx1"/>
          </a:fontRef>
        </p:style>
        <p:txBody>
          <a:bodyPr wrap="square" anchor="t" anchorCtr="0"/>
          <a:p>
            <a:pPr indent="558800" eaLnBrk="0" hangingPunct="0">
              <a:lnSpc>
                <a:spcPct val="150000"/>
              </a:lnSpc>
              <a:buClr>
                <a:schemeClr val="accent2"/>
              </a:buClr>
              <a:buFont typeface="Wingdings" panose="05000000000000000000" pitchFamily="2" charset="2"/>
            </a:pP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基数是指数制所使用数码的个数。</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pPr indent="558800" eaLnBrk="0" hangingPunct="0">
              <a:lnSpc>
                <a:spcPct val="150000"/>
              </a:lnSpc>
              <a:buClr>
                <a:schemeClr val="accent2"/>
              </a:buClr>
              <a:buFont typeface="Wingdings" panose="05000000000000000000" pitchFamily="2" charset="2"/>
            </a:pPr>
            <a:r>
              <a:rPr lang="en-US" altLang="zh-CN" sz="2400">
                <a:latin typeface="Times New Roman" panose="02020603050405020304" pitchFamily="18" charset="0"/>
                <a:ea typeface="宋体" panose="02010600030101010101" pitchFamily="2" charset="-122"/>
                <a:cs typeface="Times New Roman" panose="02020603050405020304" pitchFamily="18" charset="0"/>
              </a:rPr>
              <a:t>例如，二进制的基数为2</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十进制的基数为10。</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pPr indent="558800" eaLnBrk="0" hangingPunct="0">
              <a:lnSpc>
                <a:spcPct val="150000"/>
              </a:lnSpc>
              <a:buClr>
                <a:schemeClr val="accent2"/>
              </a:buClr>
              <a:buFont typeface="Wingdings" panose="05000000000000000000" pitchFamily="2" charset="2"/>
            </a:pP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位权是指数制中某一位上的1所表示数值的大小。</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pPr indent="558800" eaLnBrk="0" hangingPunct="0">
              <a:lnSpc>
                <a:spcPct val="150000"/>
              </a:lnSpc>
              <a:buClr>
                <a:schemeClr val="accent2"/>
              </a:buClr>
              <a:buFont typeface="Wingdings" panose="05000000000000000000" pitchFamily="2" charset="2"/>
            </a:pPr>
            <a:r>
              <a:rPr lang="en-US" altLang="zh-CN" sz="2400">
                <a:latin typeface="Times New Roman" panose="02020603050405020304" pitchFamily="18" charset="0"/>
                <a:ea typeface="宋体" panose="02010600030101010101" pitchFamily="2" charset="-122"/>
                <a:cs typeface="Times New Roman" panose="02020603050405020304" pitchFamily="18" charset="0"/>
              </a:rPr>
              <a:t>例如，十进制的123，1的位权是100，2的位权是10，3的位权是1。</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pPr indent="558800" eaLnBrk="0" hangingPunct="0">
              <a:lnSpc>
                <a:spcPct val="150000"/>
              </a:lnSpc>
              <a:buClr>
                <a:schemeClr val="accent2"/>
              </a:buClr>
              <a:buFont typeface="Wingdings" panose="05000000000000000000" pitchFamily="2" charset="2"/>
            </a:pPr>
            <a:r>
              <a:rPr lang="en-US" altLang="zh-CN" sz="2400">
                <a:latin typeface="Times New Roman" panose="02020603050405020304" pitchFamily="18" charset="0"/>
                <a:ea typeface="宋体" panose="02010600030101010101" pitchFamily="2" charset="-122"/>
                <a:cs typeface="Times New Roman" panose="02020603050405020304" pitchFamily="18" charset="0"/>
              </a:rPr>
              <a:t>二进制中的 1011 (一般从左向右开始)，第一个1的位权是8(即2</a:t>
            </a:r>
            <a:r>
              <a:rPr lang="en-US" altLang="zh-CN" sz="2400" baseline="30000">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a:latin typeface="Times New Roman" panose="02020603050405020304" pitchFamily="18" charset="0"/>
                <a:ea typeface="宋体" panose="02010600030101010101" pitchFamily="2" charset="-122"/>
                <a:cs typeface="Times New Roman" panose="02020603050405020304" pitchFamily="18" charset="0"/>
              </a:rPr>
              <a:t>)，0的位权是4(即2</a:t>
            </a:r>
            <a:r>
              <a:rPr lang="en-US" altLang="zh-CN" sz="2400" baseline="30000">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a:latin typeface="Times New Roman" panose="02020603050405020304" pitchFamily="18" charset="0"/>
                <a:ea typeface="宋体" panose="02010600030101010101" pitchFamily="2" charset="-122"/>
                <a:cs typeface="Times New Roman" panose="02020603050405020304" pitchFamily="18" charset="0"/>
              </a:rPr>
              <a:t>)，第二个1的位权是2(即2</a:t>
            </a:r>
            <a:r>
              <a:rPr lang="en-US" altLang="zh-CN" sz="2400" baseline="30000">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a:latin typeface="Times New Roman" panose="02020603050405020304" pitchFamily="18" charset="0"/>
                <a:ea typeface="宋体" panose="02010600030101010101" pitchFamily="2" charset="-122"/>
                <a:cs typeface="Times New Roman" panose="02020603050405020304" pitchFamily="18" charset="0"/>
              </a:rPr>
              <a:t>)，第三个1的位权是1(即2</a:t>
            </a:r>
            <a:r>
              <a:rPr lang="en-US" altLang="zh-CN" sz="2400" baseline="30000">
                <a:latin typeface="Times New Roman" panose="02020603050405020304" pitchFamily="18" charset="0"/>
                <a:ea typeface="宋体" panose="02010600030101010101" pitchFamily="2" charset="-122"/>
                <a:cs typeface="Times New Roman" panose="02020603050405020304" pitchFamily="18" charset="0"/>
              </a:rPr>
              <a:t>0</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pPr indent="558800" eaLnBrk="0" hangingPunct="0">
              <a:lnSpc>
                <a:spcPct val="150000"/>
              </a:lnSpc>
              <a:buClr>
                <a:schemeClr val="accent2"/>
              </a:buClr>
              <a:buFont typeface="Wingdings" panose="05000000000000000000" pitchFamily="2" charset="2"/>
            </a:pP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十进制数</a:t>
            </a:r>
            <a:endParaRPr lang="zh-CN" altLang="en-US" spc="600" noProof="1" dirty="0">
              <a:solidFill>
                <a:schemeClr val="tx2"/>
              </a:solidFill>
              <a:latin typeface="微软雅黑" panose="020B0503020204020204" charset="-122"/>
              <a:ea typeface="微软雅黑" panose="020B0503020204020204" charset="-122"/>
            </a:endParaRPr>
          </a:p>
        </p:txBody>
      </p:sp>
      <p:sp>
        <p:nvSpPr>
          <p:cNvPr id="37891"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85725" y="1610995"/>
            <a:ext cx="5803900" cy="284861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marL="342900" indent="-342900" fontAlgn="base">
              <a:lnSpc>
                <a:spcPct val="150000"/>
              </a:lnSpc>
              <a:buClr>
                <a:srgbClr val="0000CC"/>
              </a:buClr>
              <a:buFont typeface="Wingdings" panose="05000000000000000000" charset="0"/>
              <a:buChar char="p"/>
            </a:pPr>
            <a:r>
              <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由于人类解剖学的特点，双手共有十根手指，在人类自发采用的进位制中，十进制是使用最为普遍的一种。成语“屈指可数”某种意义上来说描述了一个简单计数的场景，而原始人类在需要计数的时候，首先想到的就是利用天然的算筹(手指)来进行计数。</a:t>
            </a:r>
            <a:endPar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marL="342900" indent="-342900" fontAlgn="base">
              <a:lnSpc>
                <a:spcPct val="150000"/>
              </a:lnSpc>
              <a:buClr>
                <a:srgbClr val="0000CC"/>
              </a:buClr>
              <a:buFont typeface="Wingdings" panose="05000000000000000000" charset="0"/>
              <a:buChar char="p"/>
            </a:pPr>
            <a:r>
              <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十进制的计数规则是逢十进一。</a:t>
            </a:r>
            <a:endPar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342900" indent="-342900" fontAlgn="base">
              <a:lnSpc>
                <a:spcPct val="150000"/>
              </a:lnSpc>
              <a:buClr>
                <a:srgbClr val="0000CC"/>
              </a:buClr>
              <a:buFont typeface="Wingdings" panose="05000000000000000000" charset="0"/>
              <a:buChar char="p"/>
            </a:pPr>
            <a:endParaRPr lang="en-US" altLang="zh-CN" sz="20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37893"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1.2.1</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进位进制数</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7894"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37895" name="图片 100"/>
          <p:cNvPicPr/>
          <p:nvPr/>
        </p:nvPicPr>
        <p:blipFill>
          <a:blip r:embed="rId3"/>
          <a:stretch>
            <a:fillRect/>
          </a:stretch>
        </p:blipFill>
        <p:spPr>
          <a:xfrm>
            <a:off x="6011863" y="1628775"/>
            <a:ext cx="2890837" cy="2051050"/>
          </a:xfrm>
          <a:prstGeom prst="rect">
            <a:avLst/>
          </a:prstGeom>
          <a:noFill/>
          <a:ln w="9525">
            <a:noFill/>
          </a:ln>
        </p:spPr>
      </p:pic>
      <p:sp>
        <p:nvSpPr>
          <p:cNvPr id="37896" name="文本框 1"/>
          <p:cNvSpPr txBox="1"/>
          <p:nvPr/>
        </p:nvSpPr>
        <p:spPr>
          <a:xfrm>
            <a:off x="241300" y="5013325"/>
            <a:ext cx="8178800" cy="553085"/>
          </a:xfrm>
          <a:prstGeom prst="rect">
            <a:avLst/>
          </a:prstGeom>
          <a:noFill/>
          <a:ln w="9525">
            <a:noFill/>
          </a:ln>
        </p:spPr>
        <p:txBody>
          <a:bodyPr wrap="square" anchor="t" anchorCtr="0">
            <a:spAutoFit/>
          </a:bodyPr>
          <a:p>
            <a:pPr marL="342900" indent="-342900">
              <a:lnSpc>
                <a:spcPct val="150000"/>
              </a:lnSpc>
              <a:buClr>
                <a:srgbClr val="0000CC"/>
              </a:buClr>
              <a:buFont typeface="Wingdings" panose="05000000000000000000" charset="0"/>
              <a:buChar char="p"/>
            </a:pPr>
            <a:r>
              <a:rPr lang="en-US" altLang="zh-CN" sz="2000" dirty="0">
                <a:latin typeface="微软雅黑" panose="020B0503020204020204" charset="-122"/>
                <a:ea typeface="微软雅黑" panose="020B0503020204020204" charset="-122"/>
                <a:sym typeface="楷体_GB2312" pitchFamily="49" charset="-122"/>
              </a:rPr>
              <a:t>(1234.56)10=1×10</a:t>
            </a:r>
            <a:r>
              <a:rPr lang="en-US" altLang="zh-CN" sz="2000" baseline="30000" dirty="0">
                <a:solidFill>
                  <a:srgbClr val="FF0000"/>
                </a:solidFill>
                <a:latin typeface="微软雅黑" panose="020B0503020204020204" charset="-122"/>
                <a:ea typeface="微软雅黑" panose="020B0503020204020204" charset="-122"/>
                <a:sym typeface="楷体_GB2312" pitchFamily="49" charset="-122"/>
              </a:rPr>
              <a:t>3</a:t>
            </a:r>
            <a:r>
              <a:rPr lang="en-US" altLang="zh-CN" sz="2000" dirty="0">
                <a:latin typeface="微软雅黑" panose="020B0503020204020204" charset="-122"/>
                <a:ea typeface="微软雅黑" panose="020B0503020204020204" charset="-122"/>
                <a:sym typeface="楷体_GB2312" pitchFamily="49" charset="-122"/>
              </a:rPr>
              <a:t>+2×10</a:t>
            </a:r>
            <a:r>
              <a:rPr lang="en-US" altLang="zh-CN" sz="2000" baseline="30000" dirty="0">
                <a:solidFill>
                  <a:srgbClr val="FF0000"/>
                </a:solidFill>
                <a:latin typeface="微软雅黑" panose="020B0503020204020204" charset="-122"/>
                <a:ea typeface="微软雅黑" panose="020B0503020204020204" charset="-122"/>
                <a:sym typeface="楷体_GB2312" pitchFamily="49" charset="-122"/>
              </a:rPr>
              <a:t>2</a:t>
            </a:r>
            <a:r>
              <a:rPr lang="en-US" altLang="zh-CN" sz="2000" dirty="0">
                <a:latin typeface="微软雅黑" panose="020B0503020204020204" charset="-122"/>
                <a:ea typeface="微软雅黑" panose="020B0503020204020204" charset="-122"/>
                <a:sym typeface="楷体_GB2312" pitchFamily="49" charset="-122"/>
              </a:rPr>
              <a:t>+3×10</a:t>
            </a:r>
            <a:r>
              <a:rPr lang="en-US" altLang="zh-CN" sz="2000" baseline="30000" dirty="0">
                <a:solidFill>
                  <a:srgbClr val="FF0000"/>
                </a:solidFill>
                <a:latin typeface="微软雅黑" panose="020B0503020204020204" charset="-122"/>
                <a:ea typeface="微软雅黑" panose="020B0503020204020204" charset="-122"/>
                <a:sym typeface="楷体_GB2312" pitchFamily="49" charset="-122"/>
              </a:rPr>
              <a:t>1</a:t>
            </a:r>
            <a:r>
              <a:rPr lang="en-US" altLang="zh-CN" sz="2000" dirty="0">
                <a:latin typeface="微软雅黑" panose="020B0503020204020204" charset="-122"/>
                <a:ea typeface="微软雅黑" panose="020B0503020204020204" charset="-122"/>
                <a:sym typeface="楷体_GB2312" pitchFamily="49" charset="-122"/>
              </a:rPr>
              <a:t>+4×10</a:t>
            </a:r>
            <a:r>
              <a:rPr lang="en-US" altLang="zh-CN" sz="2000" baseline="30000" dirty="0">
                <a:solidFill>
                  <a:srgbClr val="FF0000"/>
                </a:solidFill>
                <a:latin typeface="微软雅黑" panose="020B0503020204020204" charset="-122"/>
                <a:ea typeface="微软雅黑" panose="020B0503020204020204" charset="-122"/>
                <a:sym typeface="楷体_GB2312" pitchFamily="49" charset="-122"/>
              </a:rPr>
              <a:t>0</a:t>
            </a:r>
            <a:r>
              <a:rPr lang="en-US" altLang="zh-CN" sz="2000" dirty="0">
                <a:latin typeface="微软雅黑" panose="020B0503020204020204" charset="-122"/>
                <a:ea typeface="微软雅黑" panose="020B0503020204020204" charset="-122"/>
                <a:sym typeface="楷体_GB2312" pitchFamily="49" charset="-122"/>
              </a:rPr>
              <a:t>+5×10</a:t>
            </a:r>
            <a:r>
              <a:rPr lang="en-US" altLang="zh-CN" sz="2000" baseline="30000" dirty="0">
                <a:solidFill>
                  <a:srgbClr val="FF0000"/>
                </a:solidFill>
                <a:latin typeface="微软雅黑" panose="020B0503020204020204" charset="-122"/>
                <a:ea typeface="微软雅黑" panose="020B0503020204020204" charset="-122"/>
                <a:sym typeface="楷体_GB2312" pitchFamily="49" charset="-122"/>
              </a:rPr>
              <a:t>-1</a:t>
            </a:r>
            <a:r>
              <a:rPr lang="en-US" altLang="zh-CN" sz="2000" dirty="0">
                <a:latin typeface="微软雅黑" panose="020B0503020204020204" charset="-122"/>
                <a:ea typeface="微软雅黑" panose="020B0503020204020204" charset="-122"/>
                <a:sym typeface="楷体_GB2312" pitchFamily="49" charset="-122"/>
              </a:rPr>
              <a:t>+6×10</a:t>
            </a:r>
            <a:r>
              <a:rPr lang="en-US" altLang="zh-CN" sz="2000" baseline="30000" dirty="0">
                <a:solidFill>
                  <a:srgbClr val="FF0000"/>
                </a:solidFill>
                <a:latin typeface="微软雅黑" panose="020B0503020204020204" charset="-122"/>
                <a:ea typeface="微软雅黑" panose="020B0503020204020204" charset="-122"/>
                <a:sym typeface="楷体_GB2312" pitchFamily="49" charset="-122"/>
              </a:rPr>
              <a:t>-2</a:t>
            </a:r>
            <a:endParaRPr lang="en-US" altLang="zh-CN" sz="2000" baseline="30000" dirty="0">
              <a:solidFill>
                <a:srgbClr val="FF0000"/>
              </a:solidFill>
              <a:latin typeface="微软雅黑" panose="020B0503020204020204" charset="-122"/>
              <a:ea typeface="微软雅黑" panose="020B0503020204020204" charset="-122"/>
              <a:sym typeface="楷体_GB2312" pitchFamily="49" charset="-122"/>
            </a:endParaRPr>
          </a:p>
        </p:txBody>
      </p:sp>
      <p:sp>
        <p:nvSpPr>
          <p:cNvPr id="3" name="矩形 2"/>
          <p:cNvSpPr/>
          <p:nvPr/>
        </p:nvSpPr>
        <p:spPr>
          <a:xfrm>
            <a:off x="5076190" y="5877560"/>
            <a:ext cx="1791970" cy="60261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可先取此位</a:t>
            </a:r>
            <a:endParaRPr lang="zh-CN" altLang="en-US">
              <a:solidFill>
                <a:schemeClr val="tx1"/>
              </a:solidFill>
            </a:endParaRPr>
          </a:p>
        </p:txBody>
      </p:sp>
      <p:cxnSp>
        <p:nvCxnSpPr>
          <p:cNvPr id="4" name="直接箭头连接符 3"/>
          <p:cNvCxnSpPr>
            <a:stCxn id="3" idx="0"/>
          </p:cNvCxnSpPr>
          <p:nvPr/>
        </p:nvCxnSpPr>
        <p:spPr>
          <a:xfrm flipH="1" flipV="1">
            <a:off x="5955030" y="5373370"/>
            <a:ext cx="17145" cy="504190"/>
          </a:xfrm>
          <a:prstGeom prst="straightConnector1">
            <a:avLst/>
          </a:prstGeom>
          <a:ln>
            <a:solidFill>
              <a:srgbClr val="00B050"/>
            </a:solidFill>
            <a:headEnd type="oval"/>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二进制数</a:t>
            </a:r>
            <a:endParaRPr lang="zh-CN" altLang="en-US" spc="600" noProof="1" dirty="0">
              <a:solidFill>
                <a:schemeClr val="tx2"/>
              </a:solidFill>
              <a:latin typeface="微软雅黑" panose="020B0503020204020204" charset="-122"/>
              <a:ea typeface="微软雅黑" panose="020B0503020204020204" charset="-122"/>
            </a:endParaRPr>
          </a:p>
        </p:txBody>
      </p:sp>
      <p:sp>
        <p:nvSpPr>
          <p:cNvPr id="38915"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38916"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1.2.1</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进位进制数</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891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38918" name="图片 1"/>
          <p:cNvPicPr>
            <a:picLocks noChangeAspect="1"/>
          </p:cNvPicPr>
          <p:nvPr/>
        </p:nvPicPr>
        <p:blipFill>
          <a:blip r:embed="rId3"/>
          <a:srcRect l="61923"/>
          <a:stretch>
            <a:fillRect/>
          </a:stretch>
        </p:blipFill>
        <p:spPr>
          <a:xfrm>
            <a:off x="2195830" y="2564765"/>
            <a:ext cx="5302885" cy="1892300"/>
          </a:xfrm>
          <a:prstGeom prst="rect">
            <a:avLst/>
          </a:prstGeom>
          <a:noFill/>
          <a:ln w="9525">
            <a:noFill/>
          </a:ln>
        </p:spPr>
      </p:pic>
      <p:pic>
        <p:nvPicPr>
          <p:cNvPr id="38919" name="图片 2"/>
          <p:cNvPicPr>
            <a:picLocks noChangeAspect="1"/>
          </p:cNvPicPr>
          <p:nvPr/>
        </p:nvPicPr>
        <p:blipFill>
          <a:blip r:embed="rId3"/>
          <a:srcRect t="20901" r="59557" b="33344"/>
          <a:stretch>
            <a:fillRect/>
          </a:stretch>
        </p:blipFill>
        <p:spPr>
          <a:xfrm>
            <a:off x="1043305" y="4580890"/>
            <a:ext cx="5786755" cy="889635"/>
          </a:xfrm>
          <a:prstGeom prst="rect">
            <a:avLst/>
          </a:prstGeom>
          <a:noFill/>
          <a:ln w="9525">
            <a:noFill/>
          </a:ln>
        </p:spPr>
      </p:pic>
      <p:sp>
        <p:nvSpPr>
          <p:cNvPr id="2" name="文本框 1"/>
          <p:cNvSpPr txBox="1"/>
          <p:nvPr/>
        </p:nvSpPr>
        <p:spPr>
          <a:xfrm>
            <a:off x="323215" y="1700530"/>
            <a:ext cx="5085715" cy="577850"/>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noAutofit/>
          </a:bodyPr>
          <a:p>
            <a:pPr algn="ctr">
              <a:lnSpc>
                <a:spcPct val="150000"/>
              </a:lnSpc>
            </a:pPr>
            <a:r>
              <a:rPr lang="zh-CN" altLang="en-US" sz="2000"/>
              <a:t>计算机领域为什么我们采用二进制计数呢？</a:t>
            </a:r>
            <a:endParaRPr lang="zh-CN" altLang="en-US" sz="20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270125" cy="344488"/>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十六、八进制数</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39939"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23850" y="1844675"/>
            <a:ext cx="8432800" cy="400304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marL="342900" indent="-342900" fontAlgn="base">
              <a:lnSpc>
                <a:spcPct val="150000"/>
              </a:lnSpc>
              <a:buClr>
                <a:srgbClr val="0000CC"/>
              </a:buClr>
              <a:buFont typeface="Wingdings" panose="05000000000000000000" charset="0"/>
              <a:buChar char="p"/>
            </a:pPr>
            <a:r>
              <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十六进制是人们在计算机指令代码和数据的书写中经常使用的数制。</a:t>
            </a:r>
            <a:endPar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marL="342900" indent="-342900" fontAlgn="base">
              <a:lnSpc>
                <a:spcPct val="150000"/>
              </a:lnSpc>
              <a:buClr>
                <a:srgbClr val="0000CC"/>
              </a:buClr>
              <a:buFont typeface="Wingdings" panose="05000000000000000000" charset="0"/>
              <a:buChar char="p"/>
            </a:pPr>
            <a:r>
              <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在十六进制中，数用0-9和A(10)、B(11)、C(12)、D(13)、E(14)、F(15)  (或a，b，…，f)16个符号来描述。</a:t>
            </a:r>
            <a:endPar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marL="342900" indent="-342900" fontAlgn="base">
              <a:lnSpc>
                <a:spcPct val="150000"/>
              </a:lnSpc>
              <a:buClr>
                <a:srgbClr val="0000CC"/>
              </a:buClr>
              <a:buFont typeface="Wingdings" panose="05000000000000000000" charset="0"/>
              <a:buChar char="p"/>
            </a:pPr>
            <a:r>
              <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计数规则是逢十六进一。 十进制的100000写成十六进制就是(186A0)</a:t>
            </a:r>
            <a:r>
              <a:rPr lang="en-US" altLang="zh-CN" sz="2000" strike="noStrike" baseline="-25000" noProof="1" dirty="0">
                <a:solidFill>
                  <a:srgbClr val="FF0000"/>
                </a:solidFill>
                <a:latin typeface="宋体" panose="02010600030101010101" pitchFamily="2" charset="-122"/>
                <a:ea typeface="宋体" panose="02010600030101010101" pitchFamily="2" charset="-122"/>
                <a:cs typeface="宋体" panose="02010600030101010101" pitchFamily="2" charset="-122"/>
                <a:sym typeface="楷体_GB2312" pitchFamily="49" charset="-122"/>
              </a:rPr>
              <a:t>H</a:t>
            </a:r>
            <a:r>
              <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a:t>
            </a:r>
            <a:endPar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marL="342900" indent="-342900" fontAlgn="base">
              <a:lnSpc>
                <a:spcPct val="150000"/>
              </a:lnSpc>
              <a:buClr>
                <a:srgbClr val="0000CC"/>
              </a:buClr>
              <a:buFont typeface="Wingdings" panose="05000000000000000000" charset="0"/>
              <a:buChar char="p"/>
            </a:pPr>
            <a:r>
              <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八进制中，数用0-7来表示，计数规则是逢八进一。</a:t>
            </a:r>
            <a:endPar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marL="342900" indent="-342900" fontAlgn="base">
              <a:lnSpc>
                <a:spcPct val="150000"/>
              </a:lnSpc>
              <a:buClr>
                <a:srgbClr val="0000CC"/>
              </a:buClr>
              <a:buFont typeface="Wingdings" panose="05000000000000000000" charset="0"/>
              <a:buChar char="p"/>
            </a:pPr>
            <a:r>
              <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八进制用下标8或数据后面加O表示。</a:t>
            </a:r>
            <a:endParaRPr lang="en-US" altLang="zh-CN"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marL="342900" indent="-342900" fontAlgn="base">
              <a:lnSpc>
                <a:spcPct val="150000"/>
              </a:lnSpc>
              <a:buClr>
                <a:srgbClr val="CC0000"/>
              </a:buClr>
              <a:buFont typeface="Wingdings" panose="05000000000000000000" charset="0"/>
              <a:buChar char="ü"/>
            </a:pPr>
            <a:r>
              <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(1234.56)</a:t>
            </a:r>
            <a:r>
              <a:rPr lang="en-US" altLang="zh-CN" sz="200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8</a:t>
            </a:r>
            <a:r>
              <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=(1234.56)</a:t>
            </a:r>
            <a:r>
              <a:rPr lang="en-US" altLang="zh-CN" sz="200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O</a:t>
            </a:r>
            <a:r>
              <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=1×8</a:t>
            </a:r>
            <a:r>
              <a:rPr lang="en-US" altLang="zh-CN" sz="20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3</a:t>
            </a:r>
            <a:r>
              <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+2×8</a:t>
            </a:r>
            <a:r>
              <a:rPr lang="en-US" altLang="zh-CN" sz="20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2</a:t>
            </a:r>
            <a:r>
              <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+3×8</a:t>
            </a:r>
            <a:r>
              <a:rPr lang="en-US" altLang="zh-CN" sz="20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1</a:t>
            </a:r>
            <a:r>
              <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+4×8</a:t>
            </a:r>
            <a:r>
              <a:rPr lang="en-US" altLang="zh-CN" sz="20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0</a:t>
            </a:r>
            <a:r>
              <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+5×8</a:t>
            </a:r>
            <a:r>
              <a:rPr lang="en-US" altLang="zh-CN" sz="20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-1</a:t>
            </a:r>
            <a:r>
              <a:rPr lang="en-US" altLang="zh-CN"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+6×8</a:t>
            </a:r>
            <a:r>
              <a:rPr lang="en-US" altLang="zh-CN" sz="20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-2</a:t>
            </a:r>
            <a:endParaRPr lang="en-US" altLang="zh-CN" sz="20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39941"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1.2.1</a:t>
            </a:r>
            <a:r>
              <a:rPr lang="en-US" altLang="zh-CN" sz="2400" dirty="0">
                <a:latin typeface="微软雅黑" panose="020B0503020204020204" charset="-122"/>
                <a:ea typeface="微软雅黑" panose="020B0503020204020204" charset="-122"/>
                <a:sym typeface="微软雅黑" panose="020B0503020204020204" charset="-122"/>
              </a:rPr>
              <a:t> </a:t>
            </a:r>
            <a:r>
              <a:rPr lang="zh-CN" sz="2400" dirty="0">
                <a:latin typeface="微软雅黑" panose="020B0503020204020204" charset="-122"/>
                <a:ea typeface="微软雅黑" panose="020B0503020204020204" charset="-122"/>
                <a:sym typeface="微软雅黑" panose="020B0503020204020204" charset="-122"/>
              </a:rPr>
              <a:t>进位进制数</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39942"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195513" y="333375"/>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6350" y="330200"/>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88938" y="342900"/>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16388" name="矩形 45"/>
          <p:cNvSpPr/>
          <p:nvPr/>
        </p:nvSpPr>
        <p:spPr>
          <a:xfrm>
            <a:off x="2638425" y="373063"/>
            <a:ext cx="1235075" cy="312737"/>
          </a:xfrm>
          <a:prstGeom prst="rect">
            <a:avLst/>
          </a:prstGeom>
          <a:noFill/>
          <a:ln w="9525">
            <a:noFill/>
          </a:ln>
        </p:spPr>
        <p:txBody>
          <a:bodyPr wrap="square" lIns="68577" tIns="34288" rIns="68577" bIns="34288" anchor="t" anchorCtr="0">
            <a:spAutoFit/>
          </a:bodyPr>
          <a:p>
            <a:pPr algn="ctr"/>
            <a:r>
              <a:rPr lang="zh-CN" altLang="en-US" sz="1600" dirty="0">
                <a:solidFill>
                  <a:schemeClr val="bg1"/>
                </a:solidFill>
                <a:latin typeface="微软雅黑" panose="020B0503020204020204" charset="-122"/>
                <a:ea typeface="微软雅黑" panose="020B0503020204020204" charset="-122"/>
              </a:rPr>
              <a:t>社</a:t>
            </a:r>
            <a:r>
              <a:rPr lang="en-US" altLang="zh-CN" sz="1600" dirty="0">
                <a:solidFill>
                  <a:schemeClr val="bg1"/>
                </a:solidFill>
                <a:latin typeface="微软雅黑" panose="020B0503020204020204" charset="-122"/>
                <a:ea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rPr>
              <a:t>会</a:t>
            </a:r>
            <a:r>
              <a:rPr lang="en-US" altLang="zh-CN" sz="1600" dirty="0">
                <a:solidFill>
                  <a:schemeClr val="bg1"/>
                </a:solidFill>
                <a:latin typeface="微软雅黑" panose="020B0503020204020204" charset="-122"/>
                <a:ea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rPr>
              <a:t>发</a:t>
            </a:r>
            <a:r>
              <a:rPr lang="en-US" altLang="zh-CN" sz="1600" dirty="0">
                <a:solidFill>
                  <a:schemeClr val="bg1"/>
                </a:solidFill>
                <a:latin typeface="微软雅黑" panose="020B0503020204020204" charset="-122"/>
                <a:ea typeface="微软雅黑" panose="020B0503020204020204" charset="-122"/>
              </a:rPr>
              <a:t> </a:t>
            </a:r>
            <a:r>
              <a:rPr lang="zh-CN" altLang="en-US" sz="1600" dirty="0">
                <a:solidFill>
                  <a:schemeClr val="bg1"/>
                </a:solidFill>
                <a:latin typeface="微软雅黑" panose="020B0503020204020204" charset="-122"/>
                <a:ea typeface="微软雅黑" panose="020B0503020204020204" charset="-122"/>
              </a:rPr>
              <a:t>展</a:t>
            </a:r>
            <a:endParaRPr lang="zh-CN" altLang="en-US" sz="1600" dirty="0">
              <a:solidFill>
                <a:schemeClr val="bg1"/>
              </a:solidFill>
              <a:latin typeface="微软雅黑" panose="020B0503020204020204" charset="-122"/>
              <a:ea typeface="微软雅黑" panose="020B0503020204020204" charset="-122"/>
            </a:endParaRPr>
          </a:p>
        </p:txBody>
      </p:sp>
      <p:sp>
        <p:nvSpPr>
          <p:cNvPr id="5" name="矩形 4"/>
          <p:cNvSpPr/>
          <p:nvPr/>
        </p:nvSpPr>
        <p:spPr>
          <a:xfrm>
            <a:off x="179705" y="1700530"/>
            <a:ext cx="8166100" cy="3019425"/>
          </a:xfrm>
          <a:prstGeom prst="rect">
            <a:avLst/>
          </a:prstGeom>
          <a:effectLst>
            <a:glow rad="127000">
              <a:schemeClr val="accent4"/>
            </a:glow>
            <a:outerShdw blurRad="50800" dist="50800" dir="5400000" algn="ctr" rotWithShape="0">
              <a:schemeClr val="accent5">
                <a:lumMod val="40000"/>
                <a:lumOff val="60000"/>
              </a:schemeClr>
            </a:outerShdw>
          </a:effectLst>
        </p:spPr>
        <p:txBody>
          <a:bodyPr wrap="square">
            <a:noAutofit/>
            <a:scene3d>
              <a:camera prst="orthographicFront"/>
              <a:lightRig rig="threePt" dir="t"/>
            </a:scene3d>
          </a:bodyPr>
          <a:lstStyle/>
          <a:p>
            <a:pPr indent="342900" algn="just" fontAlgn="base">
              <a:lnSpc>
                <a:spcPct val="200000"/>
              </a:lnSpc>
            </a:pPr>
            <a:r>
              <a:rPr lang="en-US" alt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  </a:t>
            </a:r>
            <a:r>
              <a:rPr 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国家战略性新兴产业</a:t>
            </a:r>
            <a:r>
              <a:rPr lang="en-US" alt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a:t>
            </a:r>
            <a:r>
              <a:rPr alt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新—代信息技术产业</a:t>
            </a:r>
            <a:r>
              <a:rPr 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a:t>
            </a:r>
            <a:r>
              <a:rPr alt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包括下一代信息网络产业、电子核心产业、新兴软件和新型信息技术服务、互联网与云计算大数据服务、人工智能等行业，其应用横跨国民经济中的农业、工业和服务业等三大产业</a:t>
            </a:r>
            <a:r>
              <a:rPr 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rPr>
              <a:t>。</a:t>
            </a:r>
            <a:endParaRPr lang="zh-CN" sz="1800" strike="noStrike" noProof="1" dirty="0">
              <a:ln>
                <a:noFill/>
              </a:ln>
              <a:solidFill>
                <a:schemeClr val="bg1"/>
              </a:solidFill>
              <a:effectLst>
                <a:glow rad="127000">
                  <a:schemeClr val="accent1">
                    <a:lumMod val="75000"/>
                  </a:schemeClr>
                </a:glow>
              </a:effectLst>
              <a:latin typeface="微软雅黑" panose="020B0503020204020204" charset="-122"/>
              <a:ea typeface="微软雅黑" panose="020B0503020204020204" charset="-122"/>
              <a:cs typeface="+mn-cs"/>
              <a:sym typeface="+mn-ea"/>
            </a:endParaRPr>
          </a:p>
        </p:txBody>
      </p:sp>
      <p:sp>
        <p:nvSpPr>
          <p:cNvPr id="7" name="文本框 6"/>
          <p:cNvSpPr txBox="1"/>
          <p:nvPr/>
        </p:nvSpPr>
        <p:spPr>
          <a:xfrm>
            <a:off x="3419793" y="4364673"/>
            <a:ext cx="4840288" cy="460375"/>
          </a:xfrm>
          <a:prstGeom prst="rect">
            <a:avLst/>
          </a:prstGeom>
          <a:noFill/>
          <a:effectLst>
            <a:outerShdw blurRad="50800" dist="50800" dir="5400000" algn="ctr" rotWithShape="0">
              <a:schemeClr val="accent5">
                <a:lumMod val="40000"/>
                <a:lumOff val="60000"/>
              </a:schemeClr>
            </a:outerShdw>
          </a:effectLst>
        </p:spPr>
        <p:txBody>
          <a:bodyPr wrap="square">
            <a:spAutoFit/>
          </a:bodyPr>
          <a:lstStyle/>
          <a:p>
            <a:pPr algn="r"/>
            <a:r>
              <a:rPr lang="en-US" altLang="zh-CN" sz="2400" noProof="1" dirty="0">
                <a:latin typeface="微软雅黑" panose="020B0503020204020204" charset="-122"/>
                <a:ea typeface="微软雅黑" panose="020B0503020204020204" charset="-122"/>
                <a:cs typeface="+mn-cs"/>
              </a:rPr>
              <a:t>   </a:t>
            </a:r>
            <a:r>
              <a:rPr lang="zh-CN" altLang="zh-CN" sz="2000" noProof="1" dirty="0">
                <a:latin typeface="微软雅黑" panose="020B0503020204020204" charset="-122"/>
                <a:ea typeface="微软雅黑" panose="020B0503020204020204" charset="-122"/>
                <a:cs typeface="+mn-cs"/>
              </a:rPr>
              <a:t>——</a:t>
            </a:r>
            <a:r>
              <a:rPr lang="zh-CN" sz="2000" noProof="1" dirty="0">
                <a:latin typeface="微软雅黑" panose="020B0503020204020204" charset="-122"/>
                <a:ea typeface="微软雅黑" panose="020B0503020204020204" charset="-122"/>
                <a:cs typeface="+mn-cs"/>
              </a:rPr>
              <a:t>十四五规划、二十大报告</a:t>
            </a:r>
            <a:endParaRPr lang="zh-CN" sz="2000" noProof="1" dirty="0">
              <a:latin typeface="微软雅黑" panose="020B0503020204020204" charset="-122"/>
              <a:ea typeface="微软雅黑" panose="020B0503020204020204"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925" cy="344488"/>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不同进制数的转化</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485775" y="1484630"/>
            <a:ext cx="6626860" cy="890270"/>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fontAlgn="base">
              <a:lnSpc>
                <a:spcPct val="150000"/>
              </a:lnSpc>
              <a:buClr>
                <a:srgbClr val="0000CC"/>
              </a:buClr>
              <a:buFont typeface="Wingdings" panose="05000000000000000000" charset="0"/>
            </a:pP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a:t>
            </a: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十进制转换为二进制数</a:t>
            </a:r>
            <a:endPar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342900" indent="-342900" fontAlgn="base">
              <a:lnSpc>
                <a:spcPct val="150000"/>
              </a:lnSpc>
              <a:buClr>
                <a:srgbClr val="0000CC"/>
              </a:buClr>
              <a:buFont typeface="Wingdings" panose="05000000000000000000" charset="0"/>
              <a:buChar char="p"/>
            </a:pPr>
            <a:r>
              <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十进制转换为二进制数可分为整数部分和小数部分的转换。</a:t>
            </a:r>
            <a:endPar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342900" indent="-342900" fontAlgn="base">
              <a:lnSpc>
                <a:spcPct val="150000"/>
              </a:lnSpc>
              <a:buClr>
                <a:srgbClr val="0000CC"/>
              </a:buClr>
              <a:buFont typeface="Wingdings" panose="05000000000000000000" charset="0"/>
              <a:buChar char="p"/>
            </a:pPr>
            <a:endParaRPr lang="en-US" altLang="zh-CN" sz="1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1.2.2 不同进制数的转化</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100" name="文本框 99"/>
          <p:cNvSpPr txBox="1"/>
          <p:nvPr/>
        </p:nvSpPr>
        <p:spPr>
          <a:xfrm>
            <a:off x="107315" y="2637155"/>
            <a:ext cx="8666480" cy="645160"/>
          </a:xfrm>
          <a:prstGeom prst="rect">
            <a:avLst/>
          </a:prstGeom>
          <a:noFill/>
          <a:ln w="9525">
            <a:noFill/>
          </a:ln>
        </p:spPr>
        <p:txBody>
          <a:bodyPr wrap="square">
            <a:spAutoFit/>
          </a:bodyPr>
          <a:p>
            <a:pPr indent="306070"/>
            <a:r>
              <a:rPr lang="zh-CN" sz="1800">
                <a:latin typeface="Calibri" panose="020F0502020204030204" pitchFamily="34" charset="0"/>
                <a:ea typeface="宋体" panose="02010600030101010101" pitchFamily="2" charset="-122"/>
              </a:rPr>
              <a:t>例</a:t>
            </a:r>
            <a:r>
              <a:rPr lang="en-US" sz="1800">
                <a:latin typeface="Calibri" panose="020F0502020204030204" pitchFamily="34" charset="0"/>
                <a:ea typeface="宋体" panose="02010600030101010101" pitchFamily="2" charset="-122"/>
              </a:rPr>
              <a:t>1-1</a:t>
            </a:r>
            <a:r>
              <a:rPr lang="zh-CN" sz="1800">
                <a:latin typeface="Calibri" panose="020F0502020204030204" pitchFamily="34" charset="0"/>
                <a:ea typeface="宋体" panose="02010600030101010101" pitchFamily="2" charset="-122"/>
              </a:rPr>
              <a:t>：将十进制数</a:t>
            </a:r>
            <a:r>
              <a:rPr lang="en-US" sz="1800">
                <a:latin typeface="Calibri" panose="020F0502020204030204" pitchFamily="34" charset="0"/>
                <a:ea typeface="宋体" panose="02010600030101010101" pitchFamily="2" charset="-122"/>
              </a:rPr>
              <a:t>47</a:t>
            </a:r>
            <a:r>
              <a:rPr lang="zh-CN" sz="1800">
                <a:latin typeface="Calibri" panose="020F0502020204030204" pitchFamily="34" charset="0"/>
                <a:ea typeface="宋体" panose="02010600030101010101" pitchFamily="2" charset="-122"/>
              </a:rPr>
              <a:t>化为二进制数。可按照除</a:t>
            </a:r>
            <a:r>
              <a:rPr lang="en-US" sz="1800">
                <a:latin typeface="Calibri" panose="020F0502020204030204" pitchFamily="34" charset="0"/>
                <a:ea typeface="宋体" panose="02010600030101010101" pitchFamily="2" charset="-122"/>
              </a:rPr>
              <a:t>2</a:t>
            </a:r>
            <a:r>
              <a:rPr lang="zh-CN" sz="1800">
                <a:latin typeface="Calibri" panose="020F0502020204030204" pitchFamily="34" charset="0"/>
                <a:ea typeface="宋体" panose="02010600030101010101" pitchFamily="2" charset="-122"/>
              </a:rPr>
              <a:t>求余数，转换进制数注意是</a:t>
            </a:r>
            <a:r>
              <a:rPr lang="zh-CN" sz="1800">
                <a:solidFill>
                  <a:srgbClr val="FF0000"/>
                </a:solidFill>
                <a:latin typeface="Calibri" panose="020F0502020204030204" pitchFamily="34" charset="0"/>
                <a:ea typeface="宋体" panose="02010600030101010101" pitchFamily="2" charset="-122"/>
              </a:rPr>
              <a:t>余数的反序排列</a:t>
            </a:r>
            <a:r>
              <a:rPr lang="zh-CN" sz="1800">
                <a:latin typeface="Calibri" panose="020F0502020204030204" pitchFamily="34" charset="0"/>
                <a:ea typeface="宋体" panose="02010600030101010101" pitchFamily="2" charset="-122"/>
              </a:rPr>
              <a:t>，从而得到</a:t>
            </a:r>
            <a:r>
              <a:rPr lang="en-US" sz="1800">
                <a:latin typeface="Times New Roman" panose="02020603050405020304" pitchFamily="18" charset="0"/>
                <a:ea typeface="宋体" panose="02010600030101010101" pitchFamily="2" charset="-122"/>
              </a:rPr>
              <a:t>(47)</a:t>
            </a:r>
            <a:r>
              <a:rPr lang="en-US" sz="1800" baseline="-25000">
                <a:latin typeface="Times New Roman" panose="02020603050405020304" pitchFamily="18" charset="0"/>
                <a:ea typeface="宋体" panose="02010600030101010101" pitchFamily="2" charset="-122"/>
              </a:rPr>
              <a:t>10</a:t>
            </a:r>
            <a:r>
              <a:rPr lang="en-US" sz="1800">
                <a:latin typeface="Times New Roman" panose="02020603050405020304" pitchFamily="18" charset="0"/>
                <a:ea typeface="宋体" panose="02010600030101010101" pitchFamily="2" charset="-122"/>
              </a:rPr>
              <a:t>=(101111)</a:t>
            </a:r>
            <a:r>
              <a:rPr lang="en-US" sz="1800" baseline="-25000">
                <a:latin typeface="Times New Roman" panose="02020603050405020304" pitchFamily="18" charset="0"/>
                <a:ea typeface="宋体" panose="02010600030101010101" pitchFamily="2" charset="-122"/>
              </a:rPr>
              <a:t>2</a:t>
            </a:r>
            <a:r>
              <a:rPr lang="en-US" sz="1800" baseline="-25000">
                <a:latin typeface="Times New Roman" panose="02020603050405020304" pitchFamily="18" charset="0"/>
                <a:ea typeface="宋体" panose="02010600030101010101" pitchFamily="2" charset="-122"/>
                <a:cs typeface="Times New Roman" panose="02020603050405020304" pitchFamily="18" charset="0"/>
              </a:rPr>
              <a:t> </a:t>
            </a:r>
            <a:r>
              <a:rPr lang="zh-CN" sz="1800">
                <a:latin typeface="Times New Roman" panose="02020603050405020304" pitchFamily="18" charset="0"/>
                <a:ea typeface="宋体" panose="02010600030101010101" pitchFamily="2" charset="-122"/>
              </a:rPr>
              <a:t>。</a:t>
            </a:r>
            <a:endParaRPr lang="zh-CN" altLang="en-US" sz="1800">
              <a:latin typeface="Times New Roman" panose="02020603050405020304" pitchFamily="18" charset="0"/>
              <a:ea typeface="宋体" panose="02010600030101010101" pitchFamily="2" charset="-122"/>
            </a:endParaRPr>
          </a:p>
        </p:txBody>
      </p:sp>
      <p:pic>
        <p:nvPicPr>
          <p:cNvPr id="2" name="图片 1"/>
          <p:cNvPicPr/>
          <p:nvPr/>
        </p:nvPicPr>
        <p:blipFill>
          <a:blip r:embed="rId3"/>
          <a:stretch>
            <a:fillRect/>
          </a:stretch>
        </p:blipFill>
        <p:spPr>
          <a:xfrm>
            <a:off x="1259840" y="3284855"/>
            <a:ext cx="5484495" cy="2621915"/>
          </a:xfrm>
          <a:prstGeom prst="rect">
            <a:avLst/>
          </a:prstGeom>
          <a:noFill/>
          <a:ln w="9525">
            <a:noFill/>
          </a:ln>
        </p:spPr>
      </p:pic>
      <p:sp>
        <p:nvSpPr>
          <p:cNvPr id="101" name="文本框 100"/>
          <p:cNvSpPr txBox="1"/>
          <p:nvPr/>
        </p:nvSpPr>
        <p:spPr>
          <a:xfrm>
            <a:off x="257175" y="6093460"/>
            <a:ext cx="8192770" cy="645160"/>
          </a:xfrm>
          <a:prstGeom prst="rect">
            <a:avLst/>
          </a:prstGeom>
          <a:noFill/>
          <a:ln w="9525">
            <a:noFill/>
          </a:ln>
        </p:spPr>
        <p:txBody>
          <a:bodyPr wrap="square">
            <a:spAutoFit/>
          </a:bodyPr>
          <a:p>
            <a:pPr indent="304800"/>
            <a:r>
              <a:rPr lang="en-US" altLang="zh-CN" sz="1800" b="0">
                <a:ea typeface="宋体" panose="02010600030101010101" pitchFamily="2" charset="-122"/>
              </a:rPr>
              <a:t>  </a:t>
            </a:r>
            <a:r>
              <a:rPr lang="zh-CN" sz="1800">
                <a:ea typeface="宋体" panose="02010600030101010101" pitchFamily="2" charset="-122"/>
              </a:rPr>
              <a:t>例如，将</a:t>
            </a:r>
            <a:r>
              <a:rPr lang="en-US" sz="1800">
                <a:latin typeface="Times New Roman" panose="02020603050405020304" pitchFamily="18" charset="0"/>
                <a:ea typeface="宋体" panose="02010600030101010101" pitchFamily="2" charset="-122"/>
              </a:rPr>
              <a:t>(0.8125)</a:t>
            </a:r>
            <a:r>
              <a:rPr lang="en-US" sz="1800" baseline="-25000">
                <a:latin typeface="Times New Roman" panose="02020603050405020304" pitchFamily="18" charset="0"/>
                <a:ea typeface="宋体" panose="02010600030101010101" pitchFamily="2" charset="-122"/>
              </a:rPr>
              <a:t>10</a:t>
            </a:r>
            <a:r>
              <a:rPr lang="zh-CN" sz="1800">
                <a:ea typeface="宋体" panose="02010600030101010101" pitchFamily="2" charset="-122"/>
              </a:rPr>
              <a:t>化为二进制小数时可</a:t>
            </a:r>
            <a:r>
              <a:rPr lang="zh-CN" sz="1800">
                <a:latin typeface="Calibri" panose="020F0502020204030204" pitchFamily="34" charset="0"/>
                <a:ea typeface="宋体" panose="02010600030101010101" pitchFamily="2" charset="-122"/>
              </a:rPr>
              <a:t>乘</a:t>
            </a:r>
            <a:r>
              <a:rPr lang="en-US" sz="1800">
                <a:latin typeface="Calibri" panose="020F0502020204030204" pitchFamily="34" charset="0"/>
                <a:ea typeface="宋体" panose="02010600030101010101" pitchFamily="2" charset="-122"/>
              </a:rPr>
              <a:t>2</a:t>
            </a:r>
            <a:r>
              <a:rPr lang="zh-CN" sz="1800">
                <a:latin typeface="Calibri" panose="020F0502020204030204" pitchFamily="34" charset="0"/>
                <a:ea typeface="宋体" panose="02010600030101010101" pitchFamily="2" charset="-122"/>
              </a:rPr>
              <a:t>求整数</a:t>
            </a:r>
            <a:r>
              <a:rPr lang="zh-CN" sz="1800">
                <a:ea typeface="宋体" panose="02010600030101010101" pitchFamily="2" charset="-122"/>
              </a:rPr>
              <a:t>进行</a:t>
            </a:r>
            <a:r>
              <a:rPr lang="zh-CN" sz="1800">
                <a:latin typeface="Times New Roman" panose="02020603050405020304" pitchFamily="18" charset="0"/>
                <a:ea typeface="宋体" panose="02010600030101010101" pitchFamily="2" charset="-122"/>
              </a:rPr>
              <a:t>，</a:t>
            </a:r>
            <a:r>
              <a:rPr lang="zh-CN" sz="1800">
                <a:latin typeface="Calibri" panose="020F0502020204030204" pitchFamily="34" charset="0"/>
                <a:ea typeface="宋体" panose="02010600030101010101" pitchFamily="2" charset="-122"/>
              </a:rPr>
              <a:t>转换进制数注意是余数的正序排列。</a:t>
            </a:r>
            <a:r>
              <a:rPr lang="zh-CN" sz="1800">
                <a:ea typeface="宋体" panose="02010600030101010101" pitchFamily="2" charset="-122"/>
              </a:rPr>
              <a:t>所以</a:t>
            </a:r>
            <a:r>
              <a:rPr lang="en-US" sz="1800">
                <a:latin typeface="Times New Roman" panose="02020603050405020304" pitchFamily="18" charset="0"/>
                <a:ea typeface="宋体" panose="02010600030101010101" pitchFamily="2" charset="-122"/>
              </a:rPr>
              <a:t> (0.8125)</a:t>
            </a:r>
            <a:r>
              <a:rPr lang="en-US" sz="1800" baseline="-25000">
                <a:latin typeface="Times New Roman" panose="02020603050405020304" pitchFamily="18" charset="0"/>
                <a:ea typeface="宋体" panose="02010600030101010101" pitchFamily="2" charset="-122"/>
              </a:rPr>
              <a:t>10</a:t>
            </a:r>
            <a:r>
              <a:rPr lang="en-US" sz="1800">
                <a:latin typeface="Times New Roman" panose="02020603050405020304" pitchFamily="18" charset="0"/>
                <a:ea typeface="宋体" panose="02010600030101010101" pitchFamily="2" charset="-122"/>
              </a:rPr>
              <a:t>=(0.1101)</a:t>
            </a:r>
            <a:r>
              <a:rPr lang="en-US" sz="1800" baseline="-25000">
                <a:latin typeface="Times New Roman" panose="02020603050405020304" pitchFamily="18" charset="0"/>
                <a:ea typeface="宋体" panose="02010600030101010101" pitchFamily="2" charset="-122"/>
              </a:rPr>
              <a:t>2</a:t>
            </a:r>
            <a:r>
              <a:rPr lang="en-US" sz="1800" baseline="-25000">
                <a:latin typeface="Times New Roman" panose="02020603050405020304" pitchFamily="18" charset="0"/>
                <a:ea typeface="宋体" panose="02010600030101010101" pitchFamily="2" charset="-122"/>
                <a:cs typeface="Times New Roman" panose="02020603050405020304" pitchFamily="18" charset="0"/>
              </a:rPr>
              <a:t> </a:t>
            </a:r>
            <a:r>
              <a:rPr lang="zh-CN" sz="1800">
                <a:latin typeface="Times New Roman" panose="02020603050405020304" pitchFamily="18" charset="0"/>
                <a:ea typeface="宋体" panose="02010600030101010101" pitchFamily="2" charset="-122"/>
              </a:rPr>
              <a:t>。</a:t>
            </a:r>
            <a:endParaRPr lang="zh-CN" altLang="en-US" sz="1800">
              <a:latin typeface="Times New Roman" panose="02020603050405020304" pitchFamily="18"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925" cy="344488"/>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不同进制数的转化</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419475" y="1167130"/>
            <a:ext cx="2612390" cy="532765"/>
          </a:xfrm>
          <a:prstGeom prst="rect">
            <a:avLst/>
          </a:prstGeom>
          <a:ln w="12700" cmpd="sng">
            <a:solidFill>
              <a:schemeClr val="bg1"/>
            </a:solidFill>
            <a:prstDash val="solid"/>
          </a:ln>
        </p:spPr>
        <p:style>
          <a:lnRef idx="2">
            <a:schemeClr val="accent2"/>
          </a:lnRef>
          <a:fillRef idx="1">
            <a:schemeClr val="lt1"/>
          </a:fillRef>
          <a:effectRef idx="0">
            <a:schemeClr val="accent2"/>
          </a:effectRef>
          <a:fontRef idx="minor">
            <a:schemeClr val="dk1"/>
          </a:fontRef>
        </p:style>
        <p:txBody>
          <a:bodyPr wrap="square">
            <a:noAutofit/>
          </a:bodyPr>
          <a:lstStyle/>
          <a:p>
            <a:pPr marL="342900" indent="-342900" algn="ctr" fontAlgn="base">
              <a:lnSpc>
                <a:spcPct val="150000"/>
              </a:lnSpc>
              <a:buClr>
                <a:srgbClr val="0000CC"/>
              </a:buClr>
              <a:buFont typeface="Wingdings" panose="05000000000000000000" charset="0"/>
              <a:buChar char="p"/>
            </a:pP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课堂练习</a:t>
            </a:r>
            <a:endParaRPr lang="zh-CN" altLang="en-US" sz="1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1.2.2 不同进制数的转化</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467360" y="1917065"/>
            <a:ext cx="8254365" cy="409130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p>
            <a:pPr algn="l" fontAlgn="base">
              <a:lnSpc>
                <a:spcPct val="200000"/>
              </a:lnSpc>
              <a:buClr>
                <a:srgbClr val="FF00FF"/>
              </a:buClr>
              <a:buFont typeface="Wingdings" panose="05000000000000000000" charset="0"/>
            </a:pP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例1-2：将十进制数1000转化为二进制数。</a:t>
            </a:r>
            <a:endPar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342900" indent="-342900" algn="l" fontAlgn="base">
              <a:lnSpc>
                <a:spcPct val="200000"/>
              </a:lnSpc>
              <a:buClr>
                <a:srgbClr val="FF00FF"/>
              </a:buClr>
              <a:buFont typeface="Wingdings" panose="05000000000000000000" charset="0"/>
              <a:buChar char="ü"/>
            </a:pP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方法1：可以按照除2求余数0001 0111 11，可以得到1000=11 1110 1000。</a:t>
            </a:r>
            <a:endPar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342900" indent="-342900" algn="l" fontAlgn="base">
              <a:lnSpc>
                <a:spcPct val="200000"/>
              </a:lnSpc>
              <a:buClr>
                <a:srgbClr val="FF00FF"/>
              </a:buClr>
              <a:buFont typeface="Wingdings" panose="05000000000000000000" charset="0"/>
              <a:buChar char="ü"/>
            </a:pP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方法2：可以采用我们即将在后续课程中使用的称重时采用的逐次逼近法。</a:t>
            </a:r>
            <a:endPar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indent="457200" algn="l" fontAlgn="base">
              <a:lnSpc>
                <a:spcPct val="200000"/>
              </a:lnSpc>
              <a:buClr>
                <a:srgbClr val="FF00FF"/>
              </a:buClr>
              <a:buFont typeface="Wingdings" panose="05000000000000000000" charset="0"/>
            </a:pP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1000=512+256+128+64+32+8=11 1110 1000</a:t>
            </a:r>
            <a:r>
              <a:rPr lang="en-US" altLang="zh-CN"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（每次取</a:t>
            </a:r>
            <a:r>
              <a:rPr lang="en-US" altLang="zh-CN"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2</a:t>
            </a: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的</a:t>
            </a:r>
            <a:r>
              <a:rPr lang="en-US" altLang="zh-CN" sz="2800" baseline="30000" noProof="1" dirty="0">
                <a:solidFill>
                  <a:schemeClr val="tx1"/>
                </a:solidFill>
                <a:uFillTx/>
                <a:latin typeface="微软雅黑" panose="020B0503020204020204" charset="-122"/>
                <a:ea typeface="微软雅黑" panose="020B0503020204020204" charset="-122"/>
                <a:cs typeface="微软雅黑" panose="020B0503020204020204" charset="-122"/>
                <a:sym typeface="楷体_GB2312" pitchFamily="49" charset="-122"/>
              </a:rPr>
              <a:t>n</a:t>
            </a:r>
            <a:r>
              <a:rPr lang="zh-CN" altLang="en-US" sz="2800" baseline="30000" noProof="1" dirty="0">
                <a:solidFill>
                  <a:schemeClr val="tx1"/>
                </a:solidFill>
                <a:uFillTx/>
                <a:latin typeface="微软雅黑" panose="020B0503020204020204" charset="-122"/>
                <a:ea typeface="微软雅黑" panose="020B0503020204020204" charset="-122"/>
                <a:cs typeface="微软雅黑" panose="020B0503020204020204" charset="-122"/>
                <a:sym typeface="楷体_GB2312" pitchFamily="49" charset="-122"/>
              </a:rPr>
              <a:t>次幂</a:t>
            </a: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a:t>
            </a:r>
            <a:endPar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342900" indent="-342900" algn="l" fontAlgn="base">
              <a:lnSpc>
                <a:spcPct val="200000"/>
              </a:lnSpc>
              <a:buClr>
                <a:srgbClr val="FF00FF"/>
              </a:buClr>
              <a:buFont typeface="Wingdings" panose="05000000000000000000" charset="0"/>
              <a:buChar char="ü"/>
            </a:pP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方法3：可以采用求差法，</a:t>
            </a:r>
            <a:endPar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indent="457200" algn="l" fontAlgn="base">
              <a:lnSpc>
                <a:spcPct val="200000"/>
              </a:lnSpc>
              <a:buClr>
                <a:srgbClr val="FF00FF"/>
              </a:buClr>
              <a:buFont typeface="Wingdings" panose="05000000000000000000" charset="0"/>
            </a:pP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1000=1023-23=11 1111 1111</a:t>
            </a:r>
            <a:r>
              <a:rPr lang="en-US" altLang="zh-CN"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- 1 0111= 11 1110 1000</a:t>
            </a:r>
            <a:endParaRPr lang="zh-CN" altLang="en-US" sz="2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925" cy="344488"/>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不同进制数的转化</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7315" y="2060575"/>
            <a:ext cx="4455160" cy="2627630"/>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fontAlgn="base">
              <a:lnSpc>
                <a:spcPct val="150000"/>
              </a:lnSpc>
              <a:buClr>
                <a:srgbClr val="0000CC"/>
              </a:buClr>
              <a:buFont typeface="Wingdings" panose="05000000000000000000" charset="0"/>
            </a:pP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2</a:t>
            </a: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二、八、十六进制转换为十进制数</a:t>
            </a: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，采用“按权对位展开相加”的方法；</a:t>
            </a:r>
            <a:endPar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3</a:t>
            </a: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）十进制到八进制、十六进制转换方法与十进制-二进制转换方法一样，可按小数点为界，分整数和小数部分分别进行转换，再求和。</a:t>
            </a:r>
            <a:endPar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342900" indent="-342900" fontAlgn="base">
              <a:lnSpc>
                <a:spcPct val="150000"/>
              </a:lnSpc>
              <a:buClr>
                <a:srgbClr val="0000CC"/>
              </a:buClr>
              <a:buFont typeface="Wingdings" panose="05000000000000000000" charset="0"/>
              <a:buChar char="p"/>
            </a:pPr>
            <a:endParaRPr lang="en-US" altLang="zh-CN" sz="1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1.2.2 不同进制数的转化</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3" name="图片 2"/>
          <p:cNvPicPr/>
          <p:nvPr/>
        </p:nvPicPr>
        <p:blipFill>
          <a:blip r:embed="rId3"/>
          <a:stretch>
            <a:fillRect/>
          </a:stretch>
        </p:blipFill>
        <p:spPr>
          <a:xfrm>
            <a:off x="4715510" y="1412875"/>
            <a:ext cx="4311015" cy="3646170"/>
          </a:xfrm>
          <a:prstGeom prst="rect">
            <a:avLst/>
          </a:prstGeom>
          <a:noFill/>
          <a:ln w="9525">
            <a:noFill/>
          </a:ln>
        </p:spPr>
      </p:pic>
      <p:sp>
        <p:nvSpPr>
          <p:cNvPr id="4" name="文本框 3"/>
          <p:cNvSpPr txBox="1"/>
          <p:nvPr/>
        </p:nvSpPr>
        <p:spPr>
          <a:xfrm>
            <a:off x="323215" y="5509895"/>
            <a:ext cx="7704455" cy="506730"/>
          </a:xfrm>
          <a:prstGeom prst="rect">
            <a:avLst/>
          </a:prstGeom>
          <a:noFill/>
        </p:spPr>
        <p:txBody>
          <a:bodyPr wrap="square" rtlCol="0">
            <a:spAutoFit/>
          </a:bodyPr>
          <a:p>
            <a:pPr fontAlgn="base">
              <a:lnSpc>
                <a:spcPct val="150000"/>
              </a:lnSpc>
              <a:buClr>
                <a:srgbClr val="0000CC"/>
              </a:buClr>
              <a:buFont typeface="Wingdings" panose="05000000000000000000" charset="0"/>
            </a:pPr>
            <a:r>
              <a:rPr lang="en-US" altLang="zh-CN"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1800" dirty="0">
                <a:latin typeface="微软雅黑" panose="020B0503020204020204" charset="-122"/>
                <a:ea typeface="微软雅黑" panose="020B0503020204020204" charset="-122"/>
                <a:cs typeface="微软雅黑" panose="020B0503020204020204" charset="-122"/>
                <a:sym typeface="楷体_GB2312" pitchFamily="49" charset="-122"/>
              </a:rPr>
              <a:t>练习：</a:t>
            </a:r>
            <a:r>
              <a:rPr lang="en-US" altLang="zh-CN" sz="1800" dirty="0">
                <a:latin typeface="微软雅黑" panose="020B0503020204020204" charset="-122"/>
                <a:ea typeface="微软雅黑" panose="020B0503020204020204" charset="-122"/>
                <a:cs typeface="微软雅黑" panose="020B0503020204020204" charset="-122"/>
                <a:sym typeface="楷体_GB2312" pitchFamily="49" charset="-122"/>
              </a:rPr>
              <a:t>1000</a:t>
            </a:r>
            <a:r>
              <a:rPr lang="zh-CN" altLang="en-US" sz="1800" dirty="0">
                <a:latin typeface="微软雅黑" panose="020B0503020204020204" charset="-122"/>
                <a:ea typeface="微软雅黑" panose="020B0503020204020204" charset="-122"/>
                <a:cs typeface="微软雅黑" panose="020B0503020204020204" charset="-122"/>
                <a:sym typeface="楷体_GB2312" pitchFamily="49" charset="-122"/>
              </a:rPr>
              <a:t>转换为八进制、十六进制数为</a:t>
            </a:r>
            <a:r>
              <a:rPr lang="en-US" altLang="zh-CN" sz="180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a:t>
            </a:r>
            <a:r>
              <a:rPr lang="en-US" altLang="zh-CN" sz="1800" u="sng"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en-US" altLang="zh-CN" sz="180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a:t>
            </a:r>
            <a:r>
              <a:rPr lang="en-US" altLang="zh-CN" sz="1800" baseline="-2500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8</a:t>
            </a:r>
            <a:r>
              <a:rPr lang="en-US" altLang="zh-CN" sz="180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zh-CN" altLang="en-US" sz="1800" dirty="0">
                <a:latin typeface="微软雅黑" panose="020B0503020204020204" charset="-122"/>
                <a:ea typeface="微软雅黑" panose="020B0503020204020204" charset="-122"/>
                <a:cs typeface="微软雅黑" panose="020B0503020204020204" charset="-122"/>
                <a:sym typeface="楷体_GB2312" pitchFamily="49" charset="-122"/>
              </a:rPr>
              <a:t>和</a:t>
            </a:r>
            <a:r>
              <a:rPr lang="en-US" altLang="zh-CN"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lang="en-US" altLang="zh-CN" sz="180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a:t>
            </a:r>
            <a:r>
              <a:rPr lang="en-US" altLang="zh-CN" sz="1800" u="sng"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en-US" altLang="zh-CN" sz="180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a:t>
            </a:r>
            <a:r>
              <a:rPr lang="en-US" altLang="zh-CN" sz="1800" baseline="-2500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H</a:t>
            </a:r>
            <a:r>
              <a:rPr lang="zh-CN" altLang="en-US" sz="1800" dirty="0">
                <a:latin typeface="微软雅黑" panose="020B0503020204020204" charset="-122"/>
                <a:ea typeface="微软雅黑" panose="020B0503020204020204" charset="-122"/>
                <a:cs typeface="微软雅黑" panose="020B0503020204020204" charset="-122"/>
                <a:sym typeface="楷体_GB2312" pitchFamily="49" charset="-122"/>
              </a:rPr>
              <a:t>。</a:t>
            </a:r>
            <a:endParaRPr lang="zh-CN" altLang="en-US" sz="1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925" cy="344488"/>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不同进制数的转化</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485775" y="1484630"/>
            <a:ext cx="8091170" cy="2192020"/>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fontAlgn="base">
              <a:lnSpc>
                <a:spcPct val="150000"/>
              </a:lnSpc>
              <a:buClr>
                <a:srgbClr val="0000CC"/>
              </a:buClr>
              <a:buFont typeface="Wingdings" panose="05000000000000000000" charset="0"/>
            </a:pP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4</a:t>
            </a: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二进制与八进制数转换</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由于8=2</a:t>
            </a:r>
            <a:r>
              <a:rPr sz="1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3</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，所以一位八进制数可用3位二进制数表示，从000、001、010、011、100、101、110、111共计8种状态。</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转换时，由小数点开始，整数部分自右向左，小数部分自左向右，3位一组，不够三位的添零补齐。</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endParaRPr sz="180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1.2.2 不同进制数的转化</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485775" y="4220845"/>
            <a:ext cx="7466330" cy="1198880"/>
          </a:xfrm>
          <a:prstGeom prst="rect">
            <a:avLst/>
          </a:prstGeom>
          <a:noFill/>
        </p:spPr>
        <p:txBody>
          <a:bodyPr wrap="square" rtlCol="0">
            <a:spAutoFit/>
          </a:bodyPr>
          <a:p>
            <a:pPr fontAlgn="base">
              <a:lnSpc>
                <a:spcPct val="200000"/>
              </a:lnSpc>
              <a:buClr>
                <a:srgbClr val="0000CC"/>
              </a:buClr>
              <a:buFont typeface="Wingdings" panose="05000000000000000000" charset="0"/>
            </a:pPr>
            <a:r>
              <a:rPr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lang="en-US"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latin typeface="微软雅黑" panose="020B0503020204020204" charset="-122"/>
                <a:ea typeface="微软雅黑" panose="020B0503020204020204" charset="-122"/>
                <a:cs typeface="微软雅黑" panose="020B0503020204020204" charset="-122"/>
                <a:sym typeface="楷体_GB2312" pitchFamily="49" charset="-122"/>
              </a:rPr>
              <a:t>如 (10110.011)</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2</a:t>
            </a:r>
            <a:r>
              <a:rPr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010</a:t>
            </a:r>
            <a:r>
              <a:rPr sz="1800" dirty="0">
                <a:latin typeface="微软雅黑" panose="020B0503020204020204" charset="-122"/>
                <a:ea typeface="微软雅黑" panose="020B0503020204020204" charset="-122"/>
                <a:cs typeface="微软雅黑" panose="020B0503020204020204" charset="-122"/>
                <a:sym typeface="楷体_GB2312" pitchFamily="49" charset="-122"/>
              </a:rPr>
              <a:t> 110.011)</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2</a:t>
            </a:r>
            <a:r>
              <a:rPr sz="1800" dirty="0">
                <a:latin typeface="微软雅黑" panose="020B0503020204020204" charset="-122"/>
                <a:ea typeface="微软雅黑" panose="020B0503020204020204" charset="-122"/>
                <a:cs typeface="微软雅黑" panose="020B0503020204020204" charset="-122"/>
                <a:sym typeface="楷体_GB2312" pitchFamily="49" charset="-122"/>
              </a:rPr>
              <a:t>=(26.3)</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8</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200000"/>
              </a:lnSpc>
              <a:buClr>
                <a:srgbClr val="0000CC"/>
              </a:buClr>
              <a:buFont typeface="Wingdings" panose="05000000000000000000" charset="0"/>
            </a:pPr>
            <a:r>
              <a:rPr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lang="en-US"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latin typeface="微软雅黑" panose="020B0503020204020204" charset="-122"/>
                <a:ea typeface="微软雅黑" panose="020B0503020204020204" charset="-122"/>
                <a:cs typeface="微软雅黑" panose="020B0503020204020204" charset="-122"/>
                <a:sym typeface="楷体_GB2312" pitchFamily="49" charset="-122"/>
              </a:rPr>
              <a:t> (365.12)</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8</a:t>
            </a:r>
            <a:r>
              <a:rPr sz="1800" dirty="0">
                <a:latin typeface="微软雅黑" panose="020B0503020204020204" charset="-122"/>
                <a:ea typeface="微软雅黑" panose="020B0503020204020204" charset="-122"/>
                <a:cs typeface="微软雅黑" panose="020B0503020204020204" charset="-122"/>
                <a:sym typeface="楷体_GB2312" pitchFamily="49" charset="-122"/>
              </a:rPr>
              <a:t>=(011 110 101.001 010)</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2</a:t>
            </a:r>
            <a:r>
              <a:rPr sz="1800" dirty="0">
                <a:latin typeface="微软雅黑" panose="020B0503020204020204" charset="-122"/>
                <a:ea typeface="微软雅黑" panose="020B0503020204020204" charset="-122"/>
                <a:cs typeface="微软雅黑" panose="020B0503020204020204" charset="-122"/>
                <a:sym typeface="楷体_GB2312" pitchFamily="49" charset="-122"/>
              </a:rPr>
              <a:t>=(11110101.00101)</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2</a:t>
            </a:r>
            <a:endParaRPr sz="1800" baseline="-250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574925" cy="344488"/>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不同进制数的转化</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485775" y="1484630"/>
            <a:ext cx="8291195" cy="2197100"/>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fontAlgn="base">
              <a:lnSpc>
                <a:spcPct val="150000"/>
              </a:lnSpc>
              <a:buClr>
                <a:srgbClr val="0000CC"/>
              </a:buClr>
              <a:buFont typeface="Wingdings" panose="05000000000000000000" charset="0"/>
            </a:pP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5</a:t>
            </a: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二进制与十六进制数转换</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由于16=2</a:t>
            </a:r>
            <a:r>
              <a:rPr sz="1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4</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，所以一位十六进制数可用4位二进制数表示，从0000、0001、</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0010、0011、…、1111共计16种状态。</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转换时，由小数点开始，整数部分自右向左，小数部分自左向右，4位一组</a:t>
            </a:r>
            <a:r>
              <a:rPr lang="zh-CN"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不够三位的添零补齐。</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1.2.2 不同进制数的转化</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485775" y="4220845"/>
            <a:ext cx="7466330" cy="1198880"/>
          </a:xfrm>
          <a:prstGeom prst="rect">
            <a:avLst/>
          </a:prstGeom>
          <a:noFill/>
        </p:spPr>
        <p:txBody>
          <a:bodyPr wrap="square" rtlCol="0">
            <a:spAutoFit/>
          </a:bodyPr>
          <a:p>
            <a:pPr fontAlgn="base">
              <a:lnSpc>
                <a:spcPct val="200000"/>
              </a:lnSpc>
              <a:buClr>
                <a:srgbClr val="0000CC"/>
              </a:buClr>
              <a:buFont typeface="Wingdings" panose="05000000000000000000" charset="0"/>
            </a:pPr>
            <a:r>
              <a:rPr sz="1800" dirty="0">
                <a:latin typeface="微软雅黑" panose="020B0503020204020204" charset="-122"/>
                <a:ea typeface="微软雅黑" panose="020B0503020204020204" charset="-122"/>
                <a:cs typeface="微软雅黑" panose="020B0503020204020204" charset="-122"/>
                <a:sym typeface="楷体_GB2312" pitchFamily="49" charset="-122"/>
              </a:rPr>
              <a:t>如 (110111.011101)</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2</a:t>
            </a:r>
            <a:r>
              <a:rPr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0011</a:t>
            </a:r>
            <a:r>
              <a:rPr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0111</a:t>
            </a:r>
            <a:r>
              <a:rPr sz="1800" dirty="0">
                <a:latin typeface="微软雅黑" panose="020B0503020204020204" charset="-122"/>
                <a:ea typeface="微软雅黑" panose="020B0503020204020204" charset="-122"/>
                <a:cs typeface="微软雅黑" panose="020B0503020204020204" charset="-122"/>
                <a:sym typeface="楷体_GB2312" pitchFamily="49" charset="-122"/>
              </a:rPr>
              <a:t>.0111 </a:t>
            </a:r>
            <a:r>
              <a:rPr sz="18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0100</a:t>
            </a:r>
            <a:r>
              <a:rPr sz="1800" dirty="0">
                <a:latin typeface="微软雅黑" panose="020B0503020204020204" charset="-122"/>
                <a:ea typeface="微软雅黑" panose="020B0503020204020204" charset="-122"/>
                <a:cs typeface="微软雅黑" panose="020B0503020204020204" charset="-122"/>
                <a:sym typeface="楷体_GB2312" pitchFamily="49" charset="-122"/>
              </a:rPr>
              <a:t>)</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2</a:t>
            </a:r>
            <a:r>
              <a:rPr sz="1800" dirty="0">
                <a:latin typeface="微软雅黑" panose="020B0503020204020204" charset="-122"/>
                <a:ea typeface="微软雅黑" panose="020B0503020204020204" charset="-122"/>
                <a:cs typeface="微软雅黑" panose="020B0503020204020204" charset="-122"/>
                <a:sym typeface="楷体_GB2312" pitchFamily="49" charset="-122"/>
              </a:rPr>
              <a:t>=(37.74)</a:t>
            </a:r>
            <a:r>
              <a:rPr lang="en-US"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H</a:t>
            </a:r>
            <a:endParaRPr sz="1800"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200000"/>
              </a:lnSpc>
              <a:buClr>
                <a:srgbClr val="0000CC"/>
              </a:buClr>
              <a:buFont typeface="Wingdings" panose="05000000000000000000" charset="0"/>
            </a:pPr>
            <a:r>
              <a:rPr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1A</a:t>
            </a:r>
            <a:r>
              <a:rPr sz="1800" dirty="0">
                <a:latin typeface="微软雅黑" panose="020B0503020204020204" charset="-122"/>
                <a:ea typeface="微软雅黑" panose="020B0503020204020204" charset="-122"/>
                <a:cs typeface="微软雅黑" panose="020B0503020204020204" charset="-122"/>
                <a:sym typeface="楷体_GB2312" pitchFamily="49" charset="-122"/>
              </a:rPr>
              <a:t>.C8)</a:t>
            </a:r>
            <a:r>
              <a:rPr lang="en-US"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H</a:t>
            </a:r>
            <a:r>
              <a:rPr sz="1800" dirty="0">
                <a:latin typeface="微软雅黑" panose="020B0503020204020204" charset="-122"/>
                <a:ea typeface="微软雅黑" panose="020B0503020204020204" charset="-122"/>
                <a:cs typeface="微软雅黑" panose="020B0503020204020204" charset="-122"/>
                <a:sym typeface="楷体_GB2312" pitchFamily="49" charset="-122"/>
              </a:rPr>
              <a:t>=(0001 </a:t>
            </a:r>
            <a:r>
              <a:rPr sz="18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1010</a:t>
            </a:r>
            <a:r>
              <a:rPr sz="1800" dirty="0">
                <a:latin typeface="微软雅黑" panose="020B0503020204020204" charset="-122"/>
                <a:ea typeface="微软雅黑" panose="020B0503020204020204" charset="-122"/>
                <a:cs typeface="微软雅黑" panose="020B0503020204020204" charset="-122"/>
                <a:sym typeface="楷体_GB2312" pitchFamily="49" charset="-122"/>
              </a:rPr>
              <a:t>.</a:t>
            </a:r>
            <a:r>
              <a:rPr sz="18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1100</a:t>
            </a:r>
            <a:r>
              <a:rPr sz="1800" dirty="0">
                <a:latin typeface="微软雅黑" panose="020B0503020204020204" charset="-122"/>
                <a:ea typeface="微软雅黑" panose="020B0503020204020204" charset="-122"/>
                <a:cs typeface="微软雅黑" panose="020B0503020204020204" charset="-122"/>
                <a:sym typeface="楷体_GB2312" pitchFamily="49" charset="-122"/>
              </a:rPr>
              <a:t> 1000)</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2</a:t>
            </a:r>
            <a:r>
              <a:rPr sz="1800" dirty="0">
                <a:latin typeface="微软雅黑" panose="020B0503020204020204" charset="-122"/>
                <a:ea typeface="微软雅黑" panose="020B0503020204020204" charset="-122"/>
                <a:cs typeface="微软雅黑" panose="020B0503020204020204" charset="-122"/>
                <a:sym typeface="楷体_GB2312" pitchFamily="49" charset="-122"/>
              </a:rPr>
              <a:t>=(11010.11001)</a:t>
            </a:r>
            <a:r>
              <a:rPr sz="1800" baseline="-25000" dirty="0">
                <a:latin typeface="微软雅黑" panose="020B0503020204020204" charset="-122"/>
                <a:ea typeface="微软雅黑" panose="020B0503020204020204" charset="-122"/>
                <a:cs typeface="微软雅黑" panose="020B0503020204020204" charset="-122"/>
                <a:sym typeface="楷体_GB2312" pitchFamily="49" charset="-122"/>
              </a:rPr>
              <a:t>2</a:t>
            </a:r>
            <a:endParaRPr sz="1800" baseline="-25000"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700530"/>
            <a:ext cx="8695055" cy="4338320"/>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sz="2400" strike="noStrike" noProof="1" dirty="0">
                <a:latin typeface="微软雅黑" panose="020B0503020204020204" charset="-122"/>
                <a:ea typeface="微软雅黑" panose="020B0503020204020204" charset="-122"/>
                <a:cs typeface="微软雅黑" panose="020B0503020204020204" charset="-122"/>
                <a:sym typeface="+mn-ea"/>
              </a:rPr>
              <a:t>1-1 将十进制数转换为二进制数、八进制数、十六进制数。</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pPr>
            <a:r>
              <a:rPr lang="en-US" sz="2400" strike="noStrike" noProof="1" dirty="0">
                <a:latin typeface="微软雅黑" panose="020B0503020204020204" charset="-122"/>
                <a:ea typeface="微软雅黑" panose="020B0503020204020204" charset="-122"/>
                <a:cs typeface="微软雅黑" panose="020B0503020204020204" charset="-122"/>
                <a:sym typeface="+mn-ea"/>
              </a:rPr>
              <a:t>     </a:t>
            </a:r>
            <a:r>
              <a:rPr sz="2400" strike="noStrike" noProof="1" dirty="0">
                <a:latin typeface="微软雅黑" panose="020B0503020204020204" charset="-122"/>
                <a:ea typeface="微软雅黑" panose="020B0503020204020204" charset="-122"/>
                <a:cs typeface="微软雅黑" panose="020B0503020204020204" charset="-122"/>
                <a:sym typeface="+mn-ea"/>
              </a:rPr>
              <a:t>(1)22.75		(2)47.25  	(3)16.8125</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sz="2400" strike="noStrike" noProof="1" dirty="0">
                <a:latin typeface="微软雅黑" panose="020B0503020204020204" charset="-122"/>
                <a:ea typeface="微软雅黑" panose="020B0503020204020204" charset="-122"/>
                <a:cs typeface="微软雅黑" panose="020B0503020204020204" charset="-122"/>
                <a:sym typeface="+mn-ea"/>
              </a:rPr>
              <a:t>1-2 将下列十六进制数转换为二进制数。</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pPr>
            <a:r>
              <a:rPr lang="en-US" sz="2400" strike="noStrike" noProof="1" dirty="0">
                <a:latin typeface="微软雅黑" panose="020B0503020204020204" charset="-122"/>
                <a:ea typeface="微软雅黑" panose="020B0503020204020204" charset="-122"/>
                <a:cs typeface="微软雅黑" panose="020B0503020204020204" charset="-122"/>
                <a:sym typeface="+mn-ea"/>
              </a:rPr>
              <a:t>    </a:t>
            </a:r>
            <a:r>
              <a:rPr sz="2400" strike="noStrike" noProof="1" dirty="0">
                <a:latin typeface="微软雅黑" panose="020B0503020204020204" charset="-122"/>
                <a:ea typeface="微软雅黑" panose="020B0503020204020204" charset="-122"/>
                <a:cs typeface="微软雅黑" panose="020B0503020204020204" charset="-122"/>
                <a:sym typeface="+mn-ea"/>
              </a:rPr>
              <a:t>(1)7F.4  		(2)ABC.DE</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pPr>
            <a:r>
              <a:rPr sz="2400" strike="noStrike" noProof="1" dirty="0">
                <a:latin typeface="微软雅黑" panose="020B0503020204020204" charset="-122"/>
                <a:ea typeface="微软雅黑" panose="020B0503020204020204" charset="-122"/>
                <a:cs typeface="微软雅黑" panose="020B0503020204020204" charset="-122"/>
                <a:sym typeface="Wingdings" panose="05000000000000000000" charset="0"/>
              </a:rPr>
              <a:t></a:t>
            </a:r>
            <a:r>
              <a:rPr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1-3 将下列二进制数转换为八进制数、十进制数。</a:t>
            </a:r>
            <a:endParaRPr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spcBef>
                <a:spcPct val="50000"/>
              </a:spcBef>
              <a:buClr>
                <a:srgbClr val="0000FF"/>
              </a:buClr>
              <a:buFont typeface="Wingdings" panose="05000000000000000000" charset="0"/>
            </a:pPr>
            <a:r>
              <a:rPr lang="en-US"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(1)10011100  	(2)1100.110101  </a:t>
            </a:r>
            <a:endParaRPr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28790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二进制数的算术运算</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403350" y="1484630"/>
            <a:ext cx="5832475" cy="135826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二进制数的加法和乘法基本运算法则各有四条，如下:</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indent="457200"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0+0=0，0+1=1，1+0=1，1+1=10</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indent="457200"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0×0=0，0×1=0，1×0=0，1×1=1</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a:t>
            </a: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 二进制数的运算</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102" name="图片 101"/>
          <p:cNvPicPr/>
          <p:nvPr/>
        </p:nvPicPr>
        <p:blipFill>
          <a:blip r:embed="rId3"/>
          <a:stretch>
            <a:fillRect/>
          </a:stretch>
        </p:blipFill>
        <p:spPr>
          <a:xfrm>
            <a:off x="899795" y="2997200"/>
            <a:ext cx="6523990" cy="3484245"/>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793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二进制数的反码、补码形式</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73050" y="1484630"/>
            <a:ext cx="8556625" cy="3636010"/>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marL="285750" indent="-285750" fontAlgn="base">
              <a:lnSpc>
                <a:spcPct val="150000"/>
              </a:lnSpc>
              <a:buClr>
                <a:srgbClr val="0000CC"/>
              </a:buClr>
              <a:buFont typeface="Wingdings" panose="05000000000000000000" charset="0"/>
              <a:buChar char="p"/>
            </a:pP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计算机系统中存储一个数使用的是</a:t>
            </a:r>
            <a:r>
              <a:rPr sz="1800" b="0" strike="noStrike" noProof="1"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有符号的二进制数</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，最高位为符号位，其余位为数值位。其中，反码形式：正数的反码为原码本身，负数反码符号位不变，剩余的数字位取反；</a:t>
            </a:r>
            <a:endPar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285750" indent="-285750" fontAlgn="base">
              <a:lnSpc>
                <a:spcPct val="150000"/>
              </a:lnSpc>
              <a:buClr>
                <a:srgbClr val="0000CC"/>
              </a:buClr>
              <a:buFont typeface="Wingdings" panose="05000000000000000000" charset="0"/>
              <a:buChar char="p"/>
            </a:pP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补码形式：正数的补码为原码本身，负数的补码为反码+1。</a:t>
            </a:r>
            <a:endPar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285750" indent="-285750" fontAlgn="base">
              <a:lnSpc>
                <a:spcPct val="150000"/>
              </a:lnSpc>
              <a:buClr>
                <a:srgbClr val="0000FF"/>
              </a:buClr>
              <a:buFont typeface="Wingdings" panose="05000000000000000000" charset="0"/>
              <a:buChar char="Ø"/>
            </a:pP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如整数部分X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n</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n-1</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n-2</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1</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0</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，其中</a:t>
            </a:r>
            <a:r>
              <a:rPr sz="1800" b="0" strike="noStrike" noProof="1"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最高位为0时表示正数</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，数值位与真值或原码相同；</a:t>
            </a:r>
            <a:r>
              <a:rPr sz="1800" b="0" strike="noStrike" noProof="1"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最高位为1时表示负数</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，数值位在反码最低位加1。</a:t>
            </a:r>
            <a:endPar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marL="285750" indent="-285750" fontAlgn="base">
              <a:lnSpc>
                <a:spcPct val="150000"/>
              </a:lnSpc>
              <a:buClr>
                <a:srgbClr val="0000FF"/>
              </a:buClr>
              <a:buFont typeface="Wingdings" panose="05000000000000000000" charset="0"/>
              <a:buChar char="Ø"/>
            </a:pP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如小数部分X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-1</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-2</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-3</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-n+1</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,X</a:t>
            </a:r>
            <a:r>
              <a:rPr sz="1800" b="0" strike="noStrike" baseline="-25000" noProof="1" dirty="0">
                <a:latin typeface="微软雅黑" panose="020B0503020204020204" charset="-122"/>
                <a:ea typeface="微软雅黑" panose="020B0503020204020204" charset="-122"/>
                <a:cs typeface="微软雅黑" panose="020B0503020204020204" charset="-122"/>
                <a:sym typeface="楷体_GB2312" pitchFamily="49" charset="-122"/>
              </a:rPr>
              <a:t>-n</a:t>
            </a:r>
            <a:r>
              <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，其中最高位为0时表示正数，数值位与真值或原码相同；最高位为1时表示负数，数值位在反码最低位加1。</a:t>
            </a:r>
            <a:endParaRPr sz="1800" b="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a:t>
            </a: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 二进制数的运算</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2" name="对象 -2147481512"/>
          <p:cNvGraphicFramePr>
            <a:graphicFrameLocks noChangeAspect="1"/>
          </p:cNvGraphicFramePr>
          <p:nvPr/>
        </p:nvGraphicFramePr>
        <p:xfrm>
          <a:off x="683260" y="5438140"/>
          <a:ext cx="3546475" cy="844550"/>
        </p:xfrm>
        <a:graphic>
          <a:graphicData uri="http://schemas.openxmlformats.org/presentationml/2006/ole">
            <mc:AlternateContent xmlns:mc="http://schemas.openxmlformats.org/markup-compatibility/2006">
              <mc:Choice xmlns:v="urn:schemas-microsoft-com:vml" Requires="v">
                <p:oleObj spid="_x0000_s3076" name="" r:id="rId3" imgW="2133600" imgH="508000" progId="Equation.KSEE3">
                  <p:embed/>
                </p:oleObj>
              </mc:Choice>
              <mc:Fallback>
                <p:oleObj name="" r:id="rId3" imgW="2133600" imgH="508000" progId="Equation.KSEE3">
                  <p:embed/>
                  <p:pic>
                    <p:nvPicPr>
                      <p:cNvPr id="0" name="图片 3075"/>
                      <p:cNvPicPr/>
                      <p:nvPr/>
                    </p:nvPicPr>
                    <p:blipFill>
                      <a:blip r:embed="rId4"/>
                      <a:stretch>
                        <a:fillRect/>
                      </a:stretch>
                    </p:blipFill>
                    <p:spPr>
                      <a:xfrm>
                        <a:off x="683260" y="5438140"/>
                        <a:ext cx="3546475" cy="844550"/>
                      </a:xfrm>
                      <a:prstGeom prst="rect">
                        <a:avLst/>
                      </a:prstGeom>
                      <a:noFill/>
                      <a:ln w="38100">
                        <a:noFill/>
                        <a:miter/>
                      </a:ln>
                    </p:spPr>
                  </p:pic>
                </p:oleObj>
              </mc:Fallback>
            </mc:AlternateContent>
          </a:graphicData>
        </a:graphic>
      </p:graphicFrame>
      <p:graphicFrame>
        <p:nvGraphicFramePr>
          <p:cNvPr id="3" name="Object 963"/>
          <p:cNvGraphicFramePr>
            <a:graphicFrameLocks noChangeAspect="1"/>
          </p:cNvGraphicFramePr>
          <p:nvPr/>
        </p:nvGraphicFramePr>
        <p:xfrm>
          <a:off x="4860290" y="5438140"/>
          <a:ext cx="3211195" cy="775970"/>
        </p:xfrm>
        <a:graphic>
          <a:graphicData uri="http://schemas.openxmlformats.org/presentationml/2006/ole">
            <mc:AlternateContent xmlns:mc="http://schemas.openxmlformats.org/markup-compatibility/2006">
              <mc:Choice xmlns:v="urn:schemas-microsoft-com:vml" Requires="v">
                <p:oleObj spid="_x0000_s4" name="" r:id="rId5" imgW="1892300" imgH="457200" progId="Equation.KSEE3">
                  <p:embed/>
                </p:oleObj>
              </mc:Choice>
              <mc:Fallback>
                <p:oleObj name="" r:id="rId5" imgW="1892300" imgH="457200" progId="Equation.KSEE3">
                  <p:embed/>
                  <p:pic>
                    <p:nvPicPr>
                      <p:cNvPr id="0" name="图片 1"/>
                      <p:cNvPicPr/>
                      <p:nvPr/>
                    </p:nvPicPr>
                    <p:blipFill>
                      <a:blip r:embed="rId6"/>
                      <a:stretch>
                        <a:fillRect/>
                      </a:stretch>
                    </p:blipFill>
                    <p:spPr>
                      <a:xfrm>
                        <a:off x="4860290" y="5438140"/>
                        <a:ext cx="3211195" cy="775970"/>
                      </a:xfrm>
                      <a:prstGeom prst="rect">
                        <a:avLst/>
                      </a:prstGeom>
                      <a:noFill/>
                      <a:ln w="38100">
                        <a:noFill/>
                        <a:miter/>
                      </a:ln>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793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二进制数的反码、补码形式</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43305" y="5373370"/>
            <a:ext cx="6641465" cy="98107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algn="ct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n位二进制数的原码、反码表示范围都为-(2</a:t>
            </a:r>
            <a:r>
              <a:rPr sz="1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n-1</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-1)~+(2</a:t>
            </a:r>
            <a:r>
              <a:rPr sz="1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n-1</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algn="ct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补码表示范围为-2</a:t>
            </a:r>
            <a:r>
              <a:rPr sz="1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n-1</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~+(2</a:t>
            </a:r>
            <a:r>
              <a:rPr sz="1800" strike="noStrike" baseline="30000" noProof="1" dirty="0">
                <a:latin typeface="微软雅黑" panose="020B0503020204020204" charset="-122"/>
                <a:ea typeface="微软雅黑" panose="020B0503020204020204" charset="-122"/>
                <a:cs typeface="微软雅黑" panose="020B0503020204020204" charset="-122"/>
                <a:sym typeface="楷体_GB2312" pitchFamily="49" charset="-122"/>
              </a:rPr>
              <a:t>n-1</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a:t>
            </a: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 二进制数的运算</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103" name="图片 102"/>
          <p:cNvPicPr/>
          <p:nvPr/>
        </p:nvPicPr>
        <p:blipFill>
          <a:blip r:embed="rId3"/>
          <a:stretch>
            <a:fillRect/>
          </a:stretch>
        </p:blipFill>
        <p:spPr>
          <a:xfrm>
            <a:off x="755650" y="1628775"/>
            <a:ext cx="7410450" cy="361950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793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二进制数的反码、补码形式</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23215" y="1557020"/>
            <a:ext cx="8475345" cy="194627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indent="508000" algn="l">
              <a:lnSpc>
                <a:spcPct val="150000"/>
              </a:lnSpc>
              <a:buClr>
                <a:srgbClr val="0000CC"/>
              </a:buClr>
              <a:buFont typeface="Wingdings" panose="05000000000000000000" charset="0"/>
              <a:extLst>
                <a:ext uri="{35155182-B16C-46BC-9424-99874614C6A1}">
                  <wpsdc:indentchars xmlns:wpsdc="http://www.wps.cn/officeDocument/2017/drawingmlCustomData" val="200" checksum="282533468"/>
                </a:ext>
              </a:extLst>
            </a:pPr>
            <a:r>
              <a:rPr lang="zh-CN" sz="20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由于计算机只有加法没有减法，所以1-1被设计成1+(-1)，使用补码使得两个相反数的补码相加为0，同时符号位也参与运算之中。</a:t>
            </a:r>
            <a:endParaRPr lang="zh-CN" sz="20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indent="508000" algn="l">
              <a:lnSpc>
                <a:spcPct val="150000"/>
              </a:lnSpc>
              <a:buClr>
                <a:srgbClr val="0000CC"/>
              </a:buClr>
              <a:buFont typeface="Wingdings" panose="05000000000000000000" charset="0"/>
              <a:extLst>
                <a:ext uri="{35155182-B16C-46BC-9424-99874614C6A1}">
                  <wpsdc:indentchars xmlns:wpsdc="http://www.wps.cn/officeDocument/2017/drawingmlCustomData" val="200" checksum="282533468"/>
                </a:ext>
              </a:extLst>
            </a:pPr>
            <a:r>
              <a:rPr lang="zh-CN" sz="2000" strike="noStrike" noProof="1"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减法运算的原理：减去一个正数相当于加上一个负数A-B=A+(-B)，对(-B)求补码，然后进行加法运算</a:t>
            </a:r>
            <a:r>
              <a:rPr lang="zh-CN" sz="20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a:t>
            </a:r>
            <a:endParaRPr lang="zh-CN" sz="20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endParaRPr lang="en-US" altLang="zh-CN" sz="200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r>
              <a:rPr lang="en-US" altLang="zh-CN" sz="200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例1-4</a:t>
            </a:r>
            <a:r>
              <a:rPr lang="zh-CN" sz="200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：用补码形式求5+7。  </a:t>
            </a:r>
            <a:endParaRPr lang="zh-CN" sz="200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r>
              <a:rPr lang="en-US" altLang="zh-CN" sz="200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en-US" alt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解：(5+7)</a:t>
            </a:r>
            <a:r>
              <a:rPr lang="zh-CN" sz="2000" b="0" strike="noStrike" baseline="-25000"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补</a:t>
            </a:r>
            <a:r>
              <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=(5)</a:t>
            </a:r>
            <a:r>
              <a:rPr lang="zh-CN" sz="2000" b="0" strike="noStrike" baseline="-25000"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补</a:t>
            </a:r>
            <a:r>
              <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+(7)</a:t>
            </a:r>
            <a:r>
              <a:rPr lang="zh-CN" sz="2000" b="0" strike="noStrike" baseline="-25000"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补</a:t>
            </a:r>
            <a:r>
              <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=0 101 + 0 111 =0 1100</a:t>
            </a:r>
            <a:endPar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r>
              <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此时我们对数字位进行了位扩展，由原来的三位变为四位。</a:t>
            </a:r>
            <a:endPar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r>
              <a:rPr lang="zh-CN" sz="200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例1-5：用二进制补码计算5-2。</a:t>
            </a:r>
            <a:endParaRPr lang="zh-CN" sz="200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r>
              <a:rPr lang="en-US" altLang="zh-CN" sz="200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en-US" alt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解：因为(5-2)</a:t>
            </a:r>
            <a:r>
              <a:rPr lang="zh-CN" sz="2000" b="0" strike="noStrike" baseline="-25000"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补</a:t>
            </a:r>
            <a:r>
              <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=(5)</a:t>
            </a:r>
            <a:r>
              <a:rPr lang="zh-CN" sz="2000" b="0" strike="noStrike" baseline="-25000"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补</a:t>
            </a:r>
            <a:r>
              <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+(-2)</a:t>
            </a:r>
            <a:r>
              <a:rPr lang="zh-CN" sz="2000" b="0" strike="noStrike" baseline="-25000"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补</a:t>
            </a:r>
            <a:r>
              <a:rPr lang="zh-CN" sz="20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=0101+1110=0011</a:t>
            </a:r>
            <a:r>
              <a:rPr lang="zh-CN" sz="20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，所以 5-2=3。</a:t>
            </a:r>
            <a:endParaRPr lang="zh-CN" sz="20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endParaRPr lang="zh-CN" sz="20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a:t>
            </a: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 二进制数的运算</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184400" y="295275"/>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4762" y="28892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77825" y="301625"/>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18436" name="矩形 45"/>
          <p:cNvSpPr/>
          <p:nvPr/>
        </p:nvSpPr>
        <p:spPr>
          <a:xfrm>
            <a:off x="2627313" y="331788"/>
            <a:ext cx="3040062" cy="344487"/>
          </a:xfrm>
          <a:prstGeom prst="rect">
            <a:avLst/>
          </a:prstGeom>
          <a:noFill/>
          <a:ln w="9525">
            <a:noFill/>
          </a:ln>
        </p:spPr>
        <p:txBody>
          <a:bodyPr wrap="square" lIns="68577" tIns="34288" rIns="68577" bIns="34288" anchor="t" anchorCtr="0">
            <a:spAutoFit/>
          </a:bodyPr>
          <a:p>
            <a:pPr algn="ctr"/>
            <a:r>
              <a:rPr lang="zh-CN" altLang="zh-CN" dirty="0">
                <a:solidFill>
                  <a:schemeClr val="bg1"/>
                </a:solidFill>
                <a:latin typeface="微软雅黑" panose="020B0503020204020204" charset="-122"/>
                <a:ea typeface="微软雅黑" panose="020B0503020204020204" charset="-122"/>
              </a:rPr>
              <a:t>新一代信息技术产业发展</a:t>
            </a:r>
            <a:endParaRPr lang="zh-CN" altLang="zh-CN" dirty="0">
              <a:solidFill>
                <a:schemeClr val="bg1"/>
              </a:solidFill>
              <a:latin typeface="微软雅黑" panose="020B0503020204020204" charset="-122"/>
              <a:ea typeface="微软雅黑" panose="020B0503020204020204" charset="-122"/>
            </a:endParaRPr>
          </a:p>
        </p:txBody>
      </p:sp>
      <p:pic>
        <p:nvPicPr>
          <p:cNvPr id="18437" name="图片 1"/>
          <p:cNvPicPr>
            <a:picLocks noChangeAspect="1"/>
          </p:cNvPicPr>
          <p:nvPr/>
        </p:nvPicPr>
        <p:blipFill>
          <a:blip r:embed="rId1"/>
          <a:stretch>
            <a:fillRect/>
          </a:stretch>
        </p:blipFill>
        <p:spPr>
          <a:xfrm>
            <a:off x="438150" y="1340485"/>
            <a:ext cx="8315325" cy="4464050"/>
          </a:xfrm>
          <a:prstGeom prst="rect">
            <a:avLst/>
          </a:prstGeom>
          <a:noFill/>
          <a:ln w="9525">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793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二进制数的反码、补码形式</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07315" y="1844675"/>
            <a:ext cx="8835390" cy="185674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algn="l" fontAlgn="base">
              <a:lnSpc>
                <a:spcPct val="150000"/>
              </a:lnSpc>
              <a:buClr>
                <a:srgbClr val="0000CC"/>
              </a:buClr>
              <a:buFont typeface="Wingdings" panose="05000000000000000000" charset="0"/>
            </a:pPr>
            <a:r>
              <a:rPr lang="zh-CN" sz="180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例1-6：数A的补码为11111001，数B的补码为11010101，求-A-B，并讨论其是否溢出。</a:t>
            </a:r>
            <a:endParaRPr lang="zh-CN" sz="180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r>
              <a:rPr lang="en-US" altLang="zh-CN" sz="180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en-US" altLang="zh-CN" sz="18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zh-CN" sz="18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解：首先求-A的补码可分为两步：(1)A的数据位取反；(2)A的数值位取反加1。</a:t>
            </a:r>
            <a:endParaRPr lang="zh-CN" sz="18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r>
              <a:rPr lang="zh-CN" sz="18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所以-A的补码为00000111，同理-B的补码为00101011，所以求补码运算</a:t>
            </a:r>
            <a:endParaRPr lang="zh-CN" sz="18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r>
              <a:rPr lang="en-US" altLang="zh-CN" sz="18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zh-CN" sz="18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-A-B=00000111+00101011=00110010。</a:t>
            </a:r>
            <a:endParaRPr lang="zh-CN" sz="18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algn="l" fontAlgn="base">
              <a:lnSpc>
                <a:spcPct val="150000"/>
              </a:lnSpc>
              <a:buClr>
                <a:srgbClr val="0000CC"/>
              </a:buClr>
              <a:buFont typeface="Wingdings" panose="05000000000000000000" charset="0"/>
            </a:pPr>
            <a:endParaRPr lang="zh-CN" sz="1800" b="0" strike="noStrike" noProof="1"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indent="457200" algn="l">
              <a:lnSpc>
                <a:spcPct val="150000"/>
              </a:lnSpc>
              <a:buClr>
                <a:srgbClr val="0000CC"/>
              </a:buClr>
              <a:buFont typeface="Wingdings" panose="05000000000000000000" charset="0"/>
              <a:extLst>
                <a:ext uri="{35155182-B16C-46BC-9424-99874614C6A1}">
                  <wpsdc:indentchars xmlns:wpsdc="http://www.wps.cn/officeDocument/2017/drawingmlCustomData" val="200" checksum="59296752"/>
                </a:ext>
              </a:extLst>
            </a:pPr>
            <a:endParaRPr lang="zh-CN" sz="18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1.2.</a:t>
            </a:r>
            <a:r>
              <a:rPr lang="en-US" altLang="zh-CN" sz="2400" dirty="0">
                <a:latin typeface="微软雅黑" panose="020B0503020204020204" charset="-122"/>
                <a:ea typeface="微软雅黑" panose="020B0503020204020204" charset="-122"/>
                <a:sym typeface="微软雅黑" panose="020B0503020204020204" charset="-122"/>
              </a:rPr>
              <a:t>3</a:t>
            </a:r>
            <a:r>
              <a:rPr lang="zh-CN" sz="2400" dirty="0">
                <a:latin typeface="微软雅黑" panose="020B0503020204020204" charset="-122"/>
                <a:ea typeface="微软雅黑" panose="020B0503020204020204" charset="-122"/>
                <a:sym typeface="微软雅黑" panose="020B0503020204020204" charset="-122"/>
              </a:rPr>
              <a:t> 二进制数的运算</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755650" y="4133215"/>
            <a:ext cx="7383780" cy="216852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indent="457200" algn="l">
              <a:lnSpc>
                <a:spcPct val="150000"/>
              </a:lnSpc>
              <a:buClr>
                <a:srgbClr val="0000CC"/>
              </a:buClr>
              <a:buFont typeface="Wingdings" panose="05000000000000000000" charset="0"/>
              <a:extLst>
                <a:ext uri="{35155182-B16C-46BC-9424-99874614C6A1}">
                  <wpsdc:indentchars xmlns:wpsdc="http://www.wps.cn/officeDocument/2017/drawingmlCustomData" val="200" checksum="59296752"/>
                </a:ext>
              </a:extLst>
            </a:pPr>
            <a:r>
              <a:rPr lang="zh-CN" sz="1800" b="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溢出判定有两个原则：</a:t>
            </a:r>
            <a:endParaRPr lang="zh-CN" sz="1800" b="0" strike="noStrike" noProof="1"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indent="457200" algn="l">
              <a:lnSpc>
                <a:spcPct val="150000"/>
              </a:lnSpc>
              <a:buClr>
                <a:srgbClr val="0000CC"/>
              </a:buClr>
              <a:buFont typeface="Wingdings" panose="05000000000000000000" charset="0"/>
              <a:extLst>
                <a:ext uri="{35155182-B16C-46BC-9424-99874614C6A1}">
                  <wpsdc:indentchars xmlns:wpsdc="http://www.wps.cn/officeDocument/2017/drawingmlCustomData" val="200" checksum="59296752"/>
                </a:ext>
              </a:extLst>
            </a:pPr>
            <a:r>
              <a:rPr lang="zh-CN" sz="1800" b="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(1)如果两个符号相异的两个数相加，则不会溢出；</a:t>
            </a:r>
            <a:endParaRPr lang="zh-CN" sz="1800" b="0" strike="noStrike" noProof="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a:p>
            <a:pPr indent="457200" algn="l">
              <a:lnSpc>
                <a:spcPct val="150000"/>
              </a:lnSpc>
              <a:buClr>
                <a:srgbClr val="0000CC"/>
              </a:buClr>
              <a:buFont typeface="Wingdings" panose="05000000000000000000" charset="0"/>
              <a:extLst>
                <a:ext uri="{35155182-B16C-46BC-9424-99874614C6A1}">
                  <wpsdc:indentchars xmlns:wpsdc="http://www.wps.cn/officeDocument/2017/drawingmlCustomData" val="200" checksum="59296752"/>
                </a:ext>
              </a:extLst>
            </a:pPr>
            <a:r>
              <a:rPr lang="zh-CN" sz="1800" b="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(2)如果两个同符号数的数相加，其最高有效位的进位输出和进位输入不等，则溢出。题中为两个同符号的数相加，但是最高有效位的进位输出和进位输入都为0，故无溢出发生。</a:t>
            </a:r>
            <a:endParaRPr lang="zh-CN" altLang="en-US" sz="1800" b="0"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700530"/>
            <a:ext cx="8695055" cy="2861310"/>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sz="2400" strike="noStrike" noProof="1" dirty="0">
                <a:latin typeface="微软雅黑" panose="020B0503020204020204" charset="-122"/>
                <a:ea typeface="微软雅黑" panose="020B0503020204020204" charset="-122"/>
                <a:cs typeface="微软雅黑" panose="020B0503020204020204" charset="-122"/>
                <a:sym typeface="+mn-ea"/>
              </a:rPr>
              <a:t>1-5 求出下列进制数的原码、反码、补码。</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pPr>
            <a:r>
              <a:rPr lang="en-US" sz="2400" strike="noStrike" noProof="1" dirty="0">
                <a:latin typeface="微软雅黑" panose="020B0503020204020204" charset="-122"/>
                <a:ea typeface="微软雅黑" panose="020B0503020204020204" charset="-122"/>
                <a:cs typeface="微软雅黑" panose="020B0503020204020204" charset="-122"/>
                <a:sym typeface="+mn-ea"/>
              </a:rPr>
              <a:t>   </a:t>
            </a:r>
            <a:r>
              <a:rPr sz="2400" strike="noStrike" noProof="1" dirty="0">
                <a:latin typeface="微软雅黑" panose="020B0503020204020204" charset="-122"/>
                <a:ea typeface="微软雅黑" panose="020B0503020204020204" charset="-122"/>
                <a:cs typeface="微软雅黑" panose="020B0503020204020204" charset="-122"/>
                <a:sym typeface="+mn-ea"/>
              </a:rPr>
              <a:t>  (1)(+1001)</a:t>
            </a:r>
            <a:r>
              <a:rPr sz="2400" strike="noStrike" baseline="-25000" noProof="1" dirty="0">
                <a:latin typeface="微软雅黑" panose="020B0503020204020204" charset="-122"/>
                <a:ea typeface="微软雅黑" panose="020B0503020204020204" charset="-122"/>
                <a:cs typeface="微软雅黑" panose="020B0503020204020204" charset="-122"/>
                <a:sym typeface="+mn-ea"/>
              </a:rPr>
              <a:t>2</a:t>
            </a:r>
            <a:r>
              <a:rPr sz="2400" strike="noStrike" noProof="1" dirty="0">
                <a:latin typeface="微软雅黑" panose="020B0503020204020204" charset="-122"/>
                <a:ea typeface="微软雅黑" panose="020B0503020204020204" charset="-122"/>
                <a:cs typeface="微软雅黑" panose="020B0503020204020204" charset="-122"/>
                <a:sym typeface="+mn-ea"/>
              </a:rPr>
              <a:t> 	(2)(-1001)</a:t>
            </a:r>
            <a:r>
              <a:rPr sz="2400" strike="noStrike" baseline="-25000" noProof="1" dirty="0">
                <a:latin typeface="微软雅黑" panose="020B0503020204020204" charset="-122"/>
                <a:ea typeface="微软雅黑" panose="020B0503020204020204" charset="-122"/>
                <a:cs typeface="微软雅黑" panose="020B0503020204020204" charset="-122"/>
                <a:sym typeface="+mn-ea"/>
              </a:rPr>
              <a:t>2 </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sz="2400" strike="noStrike" noProof="1" dirty="0">
                <a:latin typeface="微软雅黑" panose="020B0503020204020204" charset="-122"/>
                <a:ea typeface="微软雅黑" panose="020B0503020204020204" charset="-122"/>
                <a:cs typeface="微软雅黑" panose="020B0503020204020204" charset="-122"/>
                <a:sym typeface="+mn-ea"/>
              </a:rPr>
              <a:t>1-6 用8位二进制补码表示下列十进制数。</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pPr>
            <a:r>
              <a:rPr lang="en-US" sz="2400" strike="noStrike" noProof="1" dirty="0">
                <a:latin typeface="微软雅黑" panose="020B0503020204020204" charset="-122"/>
                <a:ea typeface="微软雅黑" panose="020B0503020204020204" charset="-122"/>
                <a:cs typeface="微软雅黑" panose="020B0503020204020204" charset="-122"/>
                <a:sym typeface="+mn-ea"/>
              </a:rPr>
              <a:t>   </a:t>
            </a:r>
            <a:r>
              <a:rPr sz="2400" strike="noStrike" noProof="1" dirty="0">
                <a:latin typeface="微软雅黑" panose="020B0503020204020204" charset="-122"/>
                <a:ea typeface="微软雅黑" panose="020B0503020204020204" charset="-122"/>
                <a:cs typeface="微软雅黑" panose="020B0503020204020204" charset="-122"/>
                <a:sym typeface="+mn-ea"/>
              </a:rPr>
              <a:t>  (1)(+125)</a:t>
            </a:r>
            <a:r>
              <a:rPr sz="2400" strike="noStrike" baseline="-25000" noProof="1" dirty="0">
                <a:latin typeface="微软雅黑" panose="020B0503020204020204" charset="-122"/>
                <a:ea typeface="微软雅黑" panose="020B0503020204020204" charset="-122"/>
                <a:cs typeface="微软雅黑" panose="020B0503020204020204" charset="-122"/>
                <a:sym typeface="+mn-ea"/>
              </a:rPr>
              <a:t>10</a:t>
            </a:r>
            <a:r>
              <a:rPr sz="2400" strike="noStrike" noProof="1" dirty="0">
                <a:latin typeface="微软雅黑" panose="020B0503020204020204" charset="-122"/>
                <a:ea typeface="微软雅黑" panose="020B0503020204020204" charset="-122"/>
                <a:cs typeface="微软雅黑" panose="020B0503020204020204" charset="-122"/>
                <a:sym typeface="+mn-ea"/>
              </a:rPr>
              <a:t> 	(2)(-120)</a:t>
            </a:r>
            <a:r>
              <a:rPr sz="2400" strike="noStrike" baseline="-25000" noProof="1" dirty="0">
                <a:latin typeface="微软雅黑" panose="020B0503020204020204" charset="-122"/>
                <a:ea typeface="微软雅黑" panose="020B0503020204020204" charset="-122"/>
                <a:cs typeface="微软雅黑" panose="020B0503020204020204" charset="-122"/>
                <a:sym typeface="+mn-ea"/>
              </a:rPr>
              <a:t>10</a:t>
            </a:r>
            <a:r>
              <a:rPr sz="2400" strike="noStrike" noProof="1" dirty="0">
                <a:latin typeface="微软雅黑" panose="020B0503020204020204" charset="-122"/>
                <a:ea typeface="微软雅黑" panose="020B0503020204020204" charset="-122"/>
                <a:cs typeface="微软雅黑" panose="020B0503020204020204" charset="-122"/>
                <a:sym typeface="+mn-ea"/>
              </a:rPr>
              <a:t>   </a:t>
            </a:r>
            <a:r>
              <a:rPr lang="en-US" sz="2400" strike="noStrike" noProof="1" dirty="0">
                <a:latin typeface="微软雅黑" panose="020B0503020204020204" charset="-122"/>
                <a:ea typeface="微软雅黑" panose="020B0503020204020204" charset="-122"/>
                <a:cs typeface="微软雅黑" panose="020B0503020204020204" charset="-122"/>
                <a:sym typeface="+mn-ea"/>
              </a:rPr>
              <a:t>   </a:t>
            </a:r>
            <a:r>
              <a:rPr sz="2400" strike="noStrike" noProof="1" dirty="0">
                <a:latin typeface="微软雅黑" panose="020B0503020204020204" charset="-122"/>
                <a:ea typeface="微软雅黑" panose="020B0503020204020204" charset="-122"/>
                <a:cs typeface="微软雅黑" panose="020B0503020204020204" charset="-122"/>
                <a:sym typeface="+mn-ea"/>
              </a:rPr>
              <a:t>(3)(-99)</a:t>
            </a:r>
            <a:r>
              <a:rPr sz="2400" strike="noStrike" baseline="-25000" noProof="1" dirty="0">
                <a:latin typeface="微软雅黑" panose="020B0503020204020204" charset="-122"/>
                <a:ea typeface="微软雅黑" panose="020B0503020204020204" charset="-122"/>
                <a:cs typeface="微软雅黑" panose="020B0503020204020204" charset="-122"/>
                <a:sym typeface="+mn-ea"/>
              </a:rPr>
              <a:t>10</a:t>
            </a:r>
            <a:endParaRPr sz="2400" strike="noStrike" baseline="-25000" noProof="1" dirty="0">
              <a:latin typeface="微软雅黑" panose="020B0503020204020204" charset="-122"/>
              <a:ea typeface="微软雅黑" panose="020B0503020204020204" charset="-122"/>
              <a:cs typeface="微软雅黑" panose="020B0503020204020204"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7454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概念</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58775" y="1917065"/>
            <a:ext cx="8185150" cy="3663950"/>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indent="508000">
              <a:lnSpc>
                <a:spcPct val="150000"/>
              </a:lnSpc>
              <a:buClr>
                <a:srgbClr val="0000CC"/>
              </a:buClr>
              <a:buFont typeface="Wingdings" panose="05000000000000000000" charset="0"/>
              <a:extLst>
                <a:ext uri="{35155182-B16C-46BC-9424-99874614C6A1}">
                  <wpsdc:indentchars xmlns:wpsdc="http://www.wps.cn/officeDocument/2017/drawingmlCustomData" val="200" checksum="282533468"/>
                </a:ext>
              </a:extLst>
            </a:pPr>
            <a:r>
              <a:rPr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数码不仅可以表示数量的大小, 还可以表示不同的信号和符号, 这时的数码没有大小, 只是一种代号, 称为代码, 如学生学号 119100101、 身份证号 371428198204295517、教室门牌号 YFJ201 等, 一般用十进制和字母、 特殊符号表示。 </a:t>
            </a:r>
            <a:endParaRPr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a:p>
            <a:pPr indent="508000">
              <a:lnSpc>
                <a:spcPct val="150000"/>
              </a:lnSpc>
              <a:buClr>
                <a:srgbClr val="0000CC"/>
              </a:buClr>
              <a:buFont typeface="Wingdings" panose="05000000000000000000" charset="0"/>
              <a:extLst>
                <a:ext uri="{35155182-B16C-46BC-9424-99874614C6A1}">
                  <wpsdc:indentchars xmlns:wpsdc="http://www.wps.cn/officeDocument/2017/drawingmlCustomData" val="200" checksum="282533468"/>
                </a:ext>
              </a:extLst>
            </a:pPr>
            <a:r>
              <a:rPr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在数字电路系统中, 用二进制数形式书写的代码表示各种符号、 文字等信息的过程, 称为编码, </a:t>
            </a:r>
            <a:r>
              <a:rPr sz="2000" strike="noStrike" noProof="1" dirty="0">
                <a:solidFill>
                  <a:srgbClr val="FF0000"/>
                </a:solidFill>
                <a:latin typeface="宋体" panose="02010600030101010101" pitchFamily="2" charset="-122"/>
                <a:ea typeface="宋体" panose="02010600030101010101" pitchFamily="2" charset="-122"/>
                <a:cs typeface="宋体" panose="02010600030101010101" pitchFamily="2" charset="-122"/>
                <a:sym typeface="楷体_GB2312" pitchFamily="49" charset="-122"/>
              </a:rPr>
              <a:t>编制代码需要遵循收发双方约定的编码规则称为码制</a:t>
            </a:r>
            <a:r>
              <a:rPr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rPr>
              <a:t>。</a:t>
            </a:r>
            <a:endParaRPr sz="2000" strike="noStrike" noProof="1" dirty="0">
              <a:latin typeface="宋体" panose="02010600030101010101" pitchFamily="2" charset="-122"/>
              <a:ea typeface="宋体" panose="02010600030101010101" pitchFamily="2" charset="-122"/>
              <a:cs typeface="宋体" panose="02010600030101010101" pitchFamily="2"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999990" cy="344170"/>
          </a:xfrm>
          <a:prstGeom prst="rect">
            <a:avLst/>
          </a:prstGeom>
          <a:noFill/>
        </p:spPr>
        <p:txBody>
          <a:bodyPr wrap="none" lIns="68577" tIns="34288" rIns="68577" bIns="34288" rtlCol="0">
            <a:spAutoFit/>
          </a:bodyPr>
          <a:lstStyle/>
          <a:p>
            <a:pPr algn="l"/>
            <a:r>
              <a:rPr lang="en-US" altLang="zh-CN" spc="600" noProof="1" dirty="0">
                <a:solidFill>
                  <a:schemeClr val="tx2"/>
                </a:solidFill>
                <a:uFillTx/>
                <a:latin typeface="Times New Roman" panose="02020603050405020304" pitchFamily="18" charset="0"/>
                <a:ea typeface="微软雅黑" panose="020B0503020204020204" charset="-122"/>
                <a:cs typeface="Times New Roman" panose="02020603050405020304" pitchFamily="18" charset="0"/>
              </a:rPr>
              <a:t>BCD</a:t>
            </a:r>
            <a:r>
              <a:rPr lang="zh-CN" altLang="en-US" spc="600" noProof="1" dirty="0">
                <a:solidFill>
                  <a:schemeClr val="tx2"/>
                </a:solidFill>
                <a:uFillTx/>
                <a:latin typeface="Times New Roman" panose="02020603050405020304" pitchFamily="18" charset="0"/>
                <a:ea typeface="微软雅黑" panose="020B0503020204020204" charset="-122"/>
                <a:cs typeface="Times New Roman" panose="02020603050405020304" pitchFamily="18" charset="0"/>
              </a:rPr>
              <a:t>码</a:t>
            </a:r>
            <a:r>
              <a:rPr lang="en-US" altLang="zh-CN" spc="600" noProof="1" dirty="0">
                <a:solidFill>
                  <a:schemeClr val="tx2"/>
                </a:solidFill>
                <a:uFillTx/>
                <a:latin typeface="Times New Roman" panose="02020603050405020304" pitchFamily="18" charset="0"/>
                <a:ea typeface="微软雅黑" panose="020B0503020204020204" charset="-122"/>
                <a:cs typeface="Times New Roman" panose="02020603050405020304" pitchFamily="18" charset="0"/>
              </a:rPr>
              <a:t>(</a:t>
            </a:r>
            <a:r>
              <a:rPr lang="zh-CN" altLang="en-US" spc="600" noProof="1" dirty="0">
                <a:solidFill>
                  <a:schemeClr val="tx2"/>
                </a:solidFill>
                <a:effectLst/>
                <a:uFillTx/>
                <a:latin typeface="Times New Roman" panose="02020603050405020304" pitchFamily="18" charset="0"/>
                <a:ea typeface="微软雅黑" panose="020B0503020204020204" charset="-122"/>
                <a:cs typeface="Times New Roman" panose="02020603050405020304" pitchFamily="18" charset="0"/>
              </a:rPr>
              <a:t>Binary Code Decimal</a:t>
            </a:r>
            <a:r>
              <a:rPr lang="en-US" altLang="zh-CN" spc="600" noProof="1" dirty="0">
                <a:solidFill>
                  <a:schemeClr val="tx2"/>
                </a:solidFill>
                <a:uFillTx/>
                <a:latin typeface="Times New Roman" panose="02020603050405020304" pitchFamily="18" charset="0"/>
                <a:ea typeface="微软雅黑" panose="020B0503020204020204" charset="-122"/>
                <a:cs typeface="Times New Roman" panose="02020603050405020304" pitchFamily="18" charset="0"/>
              </a:rPr>
              <a:t>)</a:t>
            </a:r>
            <a:endParaRPr lang="en-US" altLang="zh-CN" spc="600" noProof="1" dirty="0">
              <a:solidFill>
                <a:schemeClr val="tx2"/>
              </a:solidFill>
              <a:uFillTx/>
              <a:latin typeface="Times New Roman" panose="02020603050405020304" pitchFamily="18" charset="0"/>
              <a:ea typeface="微软雅黑" panose="020B0503020204020204" charset="-122"/>
              <a:cs typeface="Times New Roman" panose="02020603050405020304" pitchFamily="18" charset="0"/>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0825" y="1556385"/>
            <a:ext cx="8174990" cy="165798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BCD码都是用四位二进制数表示十进制中的0~9十个数，每一位的1代表的十进制数称为这一位的权，且每一位的权是固定不变的。</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从4位二进制数16种代码中，选择10种来表示0~9个数码的方案有很多种。每种方案产生一种BCD码，如表1-3所示。</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032000" y="-173037"/>
            <a:ext cx="5080000" cy="635000"/>
          </a:xfrm>
          <a:prstGeom prst="rect">
            <a:avLst/>
          </a:prstGeom>
        </p:spPr>
        <p:txBody>
          <a:bodyPr/>
          <a:p>
            <a:endParaRPr sz="1600"/>
          </a:p>
        </p:txBody>
      </p:sp>
      <p:pic>
        <p:nvPicPr>
          <p:cNvPr id="3" name="图片 2"/>
          <p:cNvPicPr/>
          <p:nvPr/>
        </p:nvPicPr>
        <p:blipFill>
          <a:blip r:embed="rId3"/>
        </p:blipFill>
        <p:spPr>
          <a:xfrm>
            <a:off x="1115695" y="3429000"/>
            <a:ext cx="6380480" cy="3316605"/>
          </a:xfrm>
          <a:prstGeom prst="rect">
            <a:avLst/>
          </a:prstGeom>
        </p:spPr>
      </p:pic>
      <p:sp>
        <p:nvSpPr>
          <p:cNvPr id="6" name="文本框 5"/>
          <p:cNvSpPr txBox="1"/>
          <p:nvPr/>
        </p:nvSpPr>
        <p:spPr>
          <a:xfrm>
            <a:off x="2032000" y="6396038"/>
            <a:ext cx="5080000" cy="635000"/>
          </a:xfrm>
          <a:prstGeom prst="rect">
            <a:avLst/>
          </a:prstGeom>
        </p:spPr>
        <p:txBody>
          <a:bodyPr/>
          <a:p>
            <a:endParaRPr sz="16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160145" cy="344170"/>
          </a:xfrm>
          <a:prstGeom prst="rect">
            <a:avLst/>
          </a:prstGeom>
          <a:noFill/>
        </p:spPr>
        <p:txBody>
          <a:bodyPr wrap="none" lIns="68577" tIns="34288" rIns="68577" bIns="34288" rtlCol="0">
            <a:spAutoFit/>
          </a:bodyPr>
          <a:lstStyle/>
          <a:p>
            <a:r>
              <a:rPr lang="en-US" altLang="zh-CN" spc="600" noProof="1" dirty="0">
                <a:solidFill>
                  <a:schemeClr val="tx2"/>
                </a:solidFill>
                <a:latin typeface="微软雅黑" panose="020B0503020204020204" charset="-122"/>
                <a:ea typeface="微软雅黑" panose="020B0503020204020204" charset="-122"/>
                <a:cs typeface="+mn-cs"/>
              </a:rPr>
              <a:t>BCD</a:t>
            </a:r>
            <a:r>
              <a:rPr lang="zh-CN" altLang="en-US" spc="600" noProof="1" dirty="0">
                <a:solidFill>
                  <a:schemeClr val="tx2"/>
                </a:solidFill>
                <a:latin typeface="微软雅黑" panose="020B0503020204020204" charset="-122"/>
                <a:ea typeface="微软雅黑" panose="020B0503020204020204" charset="-122"/>
                <a:cs typeface="+mn-cs"/>
              </a:rPr>
              <a:t>码</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23215" y="1700530"/>
            <a:ext cx="8326120" cy="214058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常见的BCD码又称8421码，是十进制代码中最常用的一种，由于从左到右每一位的1分别表示8、4、2、1，所以把这种代码称为8421BCD码。</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用4位二进制数字可以表示0-15，但是8421BCD码只有0-9十个数字，所</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以在8421BCD编码规则中1010~1111这6个数是无效的。</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8421BCD编码在时钟、温度计、计数器中应用比较广泛。</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4" name="文本框 3"/>
          <p:cNvSpPr txBox="1"/>
          <p:nvPr/>
        </p:nvSpPr>
        <p:spPr>
          <a:xfrm>
            <a:off x="358775" y="4220845"/>
            <a:ext cx="7704455" cy="2168525"/>
          </a:xfrm>
          <a:prstGeom prst="rect">
            <a:avLst/>
          </a:prstGeom>
          <a:noFill/>
        </p:spPr>
        <p:txBody>
          <a:bodyPr wrap="square" rtlCol="0">
            <a:spAutoFit/>
          </a:bodyPr>
          <a:p>
            <a:pPr fontAlgn="base">
              <a:lnSpc>
                <a:spcPct val="150000"/>
              </a:lnSpc>
              <a:buClr>
                <a:srgbClr val="0000CC"/>
              </a:buClr>
              <a:buFont typeface="Wingdings" panose="05000000000000000000" charset="0"/>
            </a:pPr>
            <a:r>
              <a:rPr lang="zh-CN" altLang="en-US" sz="1800" dirty="0">
                <a:solidFill>
                  <a:srgbClr val="FF0000"/>
                </a:solidFill>
                <a:latin typeface="微软雅黑" panose="020B0503020204020204" charset="-122"/>
                <a:ea typeface="微软雅黑" panose="020B0503020204020204" charset="-122"/>
                <a:cs typeface="微软雅黑" panose="020B0503020204020204" charset="-122"/>
              </a:rPr>
              <a:t>例1-7</a:t>
            </a:r>
            <a:r>
              <a:rPr lang="zh-CN" altLang="en-US" sz="1800" dirty="0">
                <a:latin typeface="微软雅黑" panose="020B0503020204020204" charset="-122"/>
                <a:ea typeface="微软雅黑" panose="020B0503020204020204" charset="-122"/>
                <a:cs typeface="微软雅黑" panose="020B0503020204020204" charset="-122"/>
              </a:rPr>
              <a:t>：( 0001 0010 )</a:t>
            </a:r>
            <a:r>
              <a:rPr lang="zh-CN" altLang="en-US" sz="1800" baseline="-25000" dirty="0">
                <a:latin typeface="微软雅黑" panose="020B0503020204020204" charset="-122"/>
                <a:ea typeface="微软雅黑" panose="020B0503020204020204" charset="-122"/>
                <a:cs typeface="微软雅黑" panose="020B0503020204020204" charset="-122"/>
              </a:rPr>
              <a:t>8421BCD</a:t>
            </a:r>
            <a:r>
              <a:rPr lang="zh-CN" altLang="en-US" sz="1800" dirty="0">
                <a:latin typeface="微软雅黑" panose="020B0503020204020204" charset="-122"/>
                <a:ea typeface="微软雅黑" panose="020B0503020204020204" charset="-122"/>
                <a:cs typeface="微软雅黑" panose="020B0503020204020204" charset="-122"/>
              </a:rPr>
              <a:t> = (</a:t>
            </a:r>
            <a:r>
              <a:rPr lang="en-US" altLang="zh-CN" sz="1800" u="sng"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zh-CN" altLang="en-US" sz="1800" dirty="0">
                <a:latin typeface="微软雅黑" panose="020B0503020204020204" charset="-122"/>
                <a:ea typeface="微软雅黑" panose="020B0503020204020204" charset="-122"/>
                <a:cs typeface="微软雅黑" panose="020B0503020204020204" charset="-122"/>
              </a:rPr>
              <a:t>)</a:t>
            </a:r>
            <a:r>
              <a:rPr lang="zh-CN" altLang="en-US" sz="1800" baseline="-25000" dirty="0">
                <a:latin typeface="微软雅黑" panose="020B0503020204020204" charset="-122"/>
                <a:ea typeface="微软雅黑" panose="020B0503020204020204" charset="-122"/>
                <a:cs typeface="微软雅黑" panose="020B0503020204020204" charset="-122"/>
              </a:rPr>
              <a:t>2</a:t>
            </a:r>
            <a:r>
              <a:rPr lang="zh-CN" altLang="en-US" sz="1800" dirty="0">
                <a:latin typeface="微软雅黑" panose="020B0503020204020204" charset="-122"/>
                <a:ea typeface="微软雅黑" panose="020B0503020204020204" charset="-122"/>
                <a:cs typeface="微软雅黑" panose="020B0503020204020204" charset="-122"/>
              </a:rPr>
              <a:t> 。</a:t>
            </a:r>
            <a:endParaRPr lang="zh-CN" altLang="en-US" sz="1800" dirty="0">
              <a:latin typeface="微软雅黑" panose="020B0503020204020204" charset="-122"/>
              <a:ea typeface="微软雅黑" panose="020B0503020204020204" charset="-122"/>
              <a:cs typeface="微软雅黑" panose="020B0503020204020204" charset="-122"/>
            </a:endParaRPr>
          </a:p>
          <a:p>
            <a:pPr fontAlgn="base">
              <a:lnSpc>
                <a:spcPct val="150000"/>
              </a:lnSpc>
              <a:buClr>
                <a:srgbClr val="0000CC"/>
              </a:buClr>
              <a:buFont typeface="Wingdings" panose="05000000000000000000" charset="0"/>
            </a:pPr>
            <a:r>
              <a:rPr lang="zh-CN" altLang="en-US" sz="1800" dirty="0">
                <a:latin typeface="微软雅黑" panose="020B0503020204020204" charset="-122"/>
                <a:ea typeface="微软雅黑" panose="020B0503020204020204" charset="-122"/>
                <a:cs typeface="微软雅黑" panose="020B0503020204020204" charset="-122"/>
              </a:rPr>
              <a:t>解： ( 0001 0010 )</a:t>
            </a:r>
            <a:r>
              <a:rPr lang="zh-CN" altLang="en-US" sz="1800" baseline="-25000" dirty="0">
                <a:latin typeface="微软雅黑" panose="020B0503020204020204" charset="-122"/>
                <a:ea typeface="微软雅黑" panose="020B0503020204020204" charset="-122"/>
                <a:cs typeface="微软雅黑" panose="020B0503020204020204" charset="-122"/>
              </a:rPr>
              <a:t>8421BCD</a:t>
            </a:r>
            <a:r>
              <a:rPr lang="zh-CN" altLang="en-US" sz="1800" dirty="0">
                <a:latin typeface="微软雅黑" panose="020B0503020204020204" charset="-122"/>
                <a:ea typeface="微软雅黑" panose="020B0503020204020204" charset="-122"/>
                <a:cs typeface="微软雅黑" panose="020B0503020204020204" charset="-122"/>
              </a:rPr>
              <a:t> = ( 12 )</a:t>
            </a:r>
            <a:r>
              <a:rPr lang="zh-CN" altLang="en-US" sz="1800" baseline="-25000" dirty="0">
                <a:latin typeface="微软雅黑" panose="020B0503020204020204" charset="-122"/>
                <a:ea typeface="微软雅黑" panose="020B0503020204020204" charset="-122"/>
                <a:cs typeface="微软雅黑" panose="020B0503020204020204" charset="-122"/>
              </a:rPr>
              <a:t>10</a:t>
            </a:r>
            <a:r>
              <a:rPr lang="zh-CN" altLang="en-US" sz="1800" dirty="0">
                <a:latin typeface="微软雅黑" panose="020B0503020204020204" charset="-122"/>
                <a:ea typeface="微软雅黑" panose="020B0503020204020204" charset="-122"/>
                <a:cs typeface="微软雅黑" panose="020B0503020204020204" charset="-122"/>
              </a:rPr>
              <a:t> = ( 1100 )</a:t>
            </a:r>
            <a:r>
              <a:rPr lang="zh-CN" altLang="en-US" sz="1800" baseline="-25000" dirty="0">
                <a:latin typeface="微软雅黑" panose="020B0503020204020204" charset="-122"/>
                <a:ea typeface="微软雅黑" panose="020B0503020204020204" charset="-122"/>
                <a:cs typeface="微软雅黑" panose="020B0503020204020204" charset="-122"/>
              </a:rPr>
              <a:t>2</a:t>
            </a:r>
            <a:r>
              <a:rPr lang="zh-CN" altLang="en-US" sz="1800" dirty="0">
                <a:latin typeface="微软雅黑" panose="020B0503020204020204" charset="-122"/>
                <a:ea typeface="微软雅黑" panose="020B0503020204020204" charset="-122"/>
                <a:cs typeface="微软雅黑" panose="020B0503020204020204" charset="-122"/>
              </a:rPr>
              <a:t> </a:t>
            </a:r>
            <a:endParaRPr lang="zh-CN" altLang="en-US" sz="1800" dirty="0">
              <a:latin typeface="微软雅黑" panose="020B0503020204020204" charset="-122"/>
              <a:ea typeface="微软雅黑" panose="020B0503020204020204" charset="-122"/>
              <a:cs typeface="微软雅黑" panose="020B0503020204020204" charset="-122"/>
            </a:endParaRPr>
          </a:p>
          <a:p>
            <a:pPr fontAlgn="base">
              <a:lnSpc>
                <a:spcPct val="150000"/>
              </a:lnSpc>
              <a:buClr>
                <a:srgbClr val="0000CC"/>
              </a:buClr>
              <a:buFont typeface="Wingdings" panose="05000000000000000000" charset="0"/>
            </a:pPr>
            <a:r>
              <a:rPr lang="zh-CN" altLang="en-US" sz="1800" dirty="0">
                <a:solidFill>
                  <a:srgbClr val="FF0000"/>
                </a:solidFill>
                <a:latin typeface="微软雅黑" panose="020B0503020204020204" charset="-122"/>
                <a:ea typeface="微软雅黑" panose="020B0503020204020204" charset="-122"/>
                <a:cs typeface="微软雅黑" panose="020B0503020204020204" charset="-122"/>
              </a:rPr>
              <a:t>例1-8</a:t>
            </a:r>
            <a:r>
              <a:rPr lang="zh-CN" altLang="en-US" sz="1800" dirty="0">
                <a:latin typeface="微软雅黑" panose="020B0503020204020204" charset="-122"/>
                <a:ea typeface="微软雅黑" panose="020B0503020204020204" charset="-122"/>
                <a:cs typeface="微软雅黑" panose="020B0503020204020204" charset="-122"/>
              </a:rPr>
              <a:t>：(463.5)</a:t>
            </a:r>
            <a:r>
              <a:rPr lang="zh-CN" altLang="en-US" sz="1800" baseline="-25000" dirty="0">
                <a:latin typeface="微软雅黑" panose="020B0503020204020204" charset="-122"/>
                <a:ea typeface="微软雅黑" panose="020B0503020204020204" charset="-122"/>
                <a:cs typeface="微软雅黑" panose="020B0503020204020204" charset="-122"/>
              </a:rPr>
              <a:t>10</a:t>
            </a:r>
            <a:r>
              <a:rPr lang="zh-CN" altLang="en-US" sz="1800" dirty="0">
                <a:latin typeface="微软雅黑" panose="020B0503020204020204" charset="-122"/>
                <a:ea typeface="微软雅黑" panose="020B0503020204020204" charset="-122"/>
                <a:cs typeface="微软雅黑" panose="020B0503020204020204" charset="-122"/>
              </a:rPr>
              <a:t>=(</a:t>
            </a:r>
            <a:r>
              <a:rPr lang="en-US" altLang="zh-CN" sz="1800" u="sng"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zh-CN" altLang="en-US" sz="1800" dirty="0">
                <a:latin typeface="微软雅黑" panose="020B0503020204020204" charset="-122"/>
                <a:ea typeface="微软雅黑" panose="020B0503020204020204" charset="-122"/>
                <a:cs typeface="微软雅黑" panose="020B0503020204020204" charset="-122"/>
              </a:rPr>
              <a:t>)</a:t>
            </a:r>
            <a:r>
              <a:rPr lang="zh-CN" altLang="en-US" sz="1800" baseline="-25000" dirty="0">
                <a:latin typeface="微软雅黑" panose="020B0503020204020204" charset="-122"/>
                <a:ea typeface="微软雅黑" panose="020B0503020204020204" charset="-122"/>
                <a:cs typeface="微软雅黑" panose="020B0503020204020204" charset="-122"/>
              </a:rPr>
              <a:t>8421BCD码</a:t>
            </a:r>
            <a:r>
              <a:rPr lang="zh-CN" altLang="en-US" sz="1800" dirty="0">
                <a:latin typeface="微软雅黑" panose="020B0503020204020204" charset="-122"/>
                <a:ea typeface="微软雅黑" panose="020B0503020204020204" charset="-122"/>
                <a:cs typeface="微软雅黑" panose="020B0503020204020204" charset="-122"/>
              </a:rPr>
              <a:t> 。</a:t>
            </a:r>
            <a:endParaRPr lang="zh-CN" altLang="en-US" sz="1800" dirty="0">
              <a:latin typeface="微软雅黑" panose="020B0503020204020204" charset="-122"/>
              <a:ea typeface="微软雅黑" panose="020B0503020204020204" charset="-122"/>
              <a:cs typeface="微软雅黑" panose="020B0503020204020204" charset="-122"/>
            </a:endParaRPr>
          </a:p>
          <a:p>
            <a:pPr fontAlgn="base">
              <a:lnSpc>
                <a:spcPct val="150000"/>
              </a:lnSpc>
              <a:buClr>
                <a:srgbClr val="0000CC"/>
              </a:buClr>
              <a:buFont typeface="Wingdings" panose="05000000000000000000" charset="0"/>
            </a:pPr>
            <a:r>
              <a:rPr lang="zh-CN" altLang="en-US" sz="1800" dirty="0">
                <a:latin typeface="微软雅黑" panose="020B0503020204020204" charset="-122"/>
                <a:ea typeface="微软雅黑" panose="020B0503020204020204" charset="-122"/>
                <a:cs typeface="微软雅黑" panose="020B0503020204020204" charset="-122"/>
              </a:rPr>
              <a:t>解：</a:t>
            </a:r>
            <a:r>
              <a:rPr lang="zh-CN" altLang="en-US" sz="1800" dirty="0">
                <a:latin typeface="微软雅黑" panose="020B0503020204020204" charset="-122"/>
                <a:ea typeface="微软雅黑" panose="020B0503020204020204" charset="-122"/>
                <a:cs typeface="微软雅黑" panose="020B0503020204020204" charset="-122"/>
                <a:sym typeface="+mn-ea"/>
              </a:rPr>
              <a:t>(463.5)</a:t>
            </a:r>
            <a:r>
              <a:rPr lang="zh-CN" altLang="en-US" sz="1800" baseline="-25000" dirty="0">
                <a:latin typeface="微软雅黑" panose="020B0503020204020204" charset="-122"/>
                <a:ea typeface="微软雅黑" panose="020B0503020204020204" charset="-122"/>
                <a:cs typeface="微软雅黑" panose="020B0503020204020204" charset="-122"/>
                <a:sym typeface="+mn-ea"/>
              </a:rPr>
              <a:t>10</a:t>
            </a:r>
            <a:r>
              <a:rPr lang="zh-CN" altLang="en-US" sz="1800" dirty="0">
                <a:latin typeface="微软雅黑" panose="020B0503020204020204" charset="-122"/>
                <a:ea typeface="微软雅黑" panose="020B0503020204020204" charset="-122"/>
                <a:cs typeface="微软雅黑" panose="020B0503020204020204" charset="-122"/>
                <a:sym typeface="+mn-ea"/>
              </a:rPr>
              <a:t>=(</a:t>
            </a:r>
            <a:r>
              <a:rPr lang="zh-CN" altLang="en-US" sz="1800" dirty="0">
                <a:solidFill>
                  <a:srgbClr val="FF0000"/>
                </a:solidFill>
                <a:latin typeface="微软雅黑" panose="020B0503020204020204" charset="-122"/>
                <a:ea typeface="微软雅黑" panose="020B0503020204020204" charset="-122"/>
                <a:cs typeface="微软雅黑" panose="020B0503020204020204" charset="-122"/>
                <a:sym typeface="+mn-ea"/>
              </a:rPr>
              <a:t>0</a:t>
            </a:r>
            <a:r>
              <a:rPr lang="zh-CN" altLang="en-US" sz="1800" dirty="0">
                <a:latin typeface="微软雅黑" panose="020B0503020204020204" charset="-122"/>
                <a:ea typeface="微软雅黑" panose="020B0503020204020204" charset="-122"/>
                <a:cs typeface="微软雅黑" panose="020B0503020204020204" charset="-122"/>
                <a:sym typeface="+mn-ea"/>
              </a:rPr>
              <a:t>100 </a:t>
            </a:r>
            <a:r>
              <a:rPr lang="zh-CN" altLang="en-US" sz="1800" dirty="0">
                <a:solidFill>
                  <a:srgbClr val="FF0000"/>
                </a:solidFill>
                <a:latin typeface="微软雅黑" panose="020B0503020204020204" charset="-122"/>
                <a:ea typeface="微软雅黑" panose="020B0503020204020204" charset="-122"/>
                <a:cs typeface="微软雅黑" panose="020B0503020204020204" charset="-122"/>
                <a:sym typeface="+mn-ea"/>
              </a:rPr>
              <a:t>0</a:t>
            </a:r>
            <a:r>
              <a:rPr lang="zh-CN" altLang="en-US" sz="1800" dirty="0">
                <a:latin typeface="微软雅黑" panose="020B0503020204020204" charset="-122"/>
                <a:ea typeface="微软雅黑" panose="020B0503020204020204" charset="-122"/>
                <a:cs typeface="微软雅黑" panose="020B0503020204020204" charset="-122"/>
                <a:sym typeface="+mn-ea"/>
              </a:rPr>
              <a:t>110 </a:t>
            </a:r>
            <a:r>
              <a:rPr lang="zh-CN" altLang="en-US" sz="1800" dirty="0">
                <a:solidFill>
                  <a:srgbClr val="FF0000"/>
                </a:solidFill>
                <a:latin typeface="微软雅黑" panose="020B0503020204020204" charset="-122"/>
                <a:ea typeface="微软雅黑" panose="020B0503020204020204" charset="-122"/>
                <a:cs typeface="微软雅黑" panose="020B0503020204020204" charset="-122"/>
                <a:sym typeface="+mn-ea"/>
              </a:rPr>
              <a:t>00</a:t>
            </a:r>
            <a:r>
              <a:rPr lang="zh-CN" altLang="en-US" sz="1800" dirty="0">
                <a:latin typeface="微软雅黑" panose="020B0503020204020204" charset="-122"/>
                <a:ea typeface="微软雅黑" panose="020B0503020204020204" charset="-122"/>
                <a:cs typeface="微软雅黑" panose="020B0503020204020204" charset="-122"/>
                <a:sym typeface="+mn-ea"/>
              </a:rPr>
              <a:t>11.</a:t>
            </a:r>
            <a:r>
              <a:rPr lang="zh-CN" altLang="en-US" sz="1800" dirty="0">
                <a:solidFill>
                  <a:srgbClr val="FF0000"/>
                </a:solidFill>
                <a:latin typeface="微软雅黑" panose="020B0503020204020204" charset="-122"/>
                <a:ea typeface="微软雅黑" panose="020B0503020204020204" charset="-122"/>
                <a:cs typeface="微软雅黑" panose="020B0503020204020204" charset="-122"/>
                <a:sym typeface="+mn-ea"/>
              </a:rPr>
              <a:t>0</a:t>
            </a:r>
            <a:r>
              <a:rPr lang="zh-CN" altLang="en-US" sz="1800" dirty="0">
                <a:latin typeface="微软雅黑" panose="020B0503020204020204" charset="-122"/>
                <a:ea typeface="微软雅黑" panose="020B0503020204020204" charset="-122"/>
                <a:cs typeface="微软雅黑" panose="020B0503020204020204" charset="-122"/>
                <a:sym typeface="+mn-ea"/>
              </a:rPr>
              <a:t>101)</a:t>
            </a:r>
            <a:r>
              <a:rPr lang="zh-CN" altLang="en-US" sz="1800" baseline="-25000" dirty="0">
                <a:latin typeface="微软雅黑" panose="020B0503020204020204" charset="-122"/>
                <a:ea typeface="微软雅黑" panose="020B0503020204020204" charset="-122"/>
                <a:cs typeface="微软雅黑" panose="020B0503020204020204" charset="-122"/>
                <a:sym typeface="+mn-ea"/>
              </a:rPr>
              <a:t>8421BCD码</a:t>
            </a:r>
            <a:r>
              <a:rPr lang="zh-CN" altLang="en-US" sz="1800"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rPr>
              <a:t>注意每位数字上的0不可省略。</a:t>
            </a:r>
            <a:endParaRPr lang="zh-CN" altLang="en-US" sz="1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ox(in)">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edge">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ox(in)">
                                      <p:cBhvr>
                                        <p:cTn id="22"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160145" cy="344170"/>
          </a:xfrm>
          <a:prstGeom prst="rect">
            <a:avLst/>
          </a:prstGeom>
          <a:noFill/>
        </p:spPr>
        <p:txBody>
          <a:bodyPr wrap="none" lIns="68577" tIns="34288" rIns="68577" bIns="34288" rtlCol="0">
            <a:spAutoFit/>
          </a:bodyPr>
          <a:lstStyle/>
          <a:p>
            <a:r>
              <a:rPr lang="en-US" altLang="zh-CN" spc="600" noProof="1" dirty="0">
                <a:solidFill>
                  <a:schemeClr val="tx2"/>
                </a:solidFill>
                <a:latin typeface="微软雅黑" panose="020B0503020204020204" charset="-122"/>
                <a:ea typeface="微软雅黑" panose="020B0503020204020204" charset="-122"/>
                <a:cs typeface="+mn-cs"/>
              </a:rPr>
              <a:t>BCD</a:t>
            </a:r>
            <a:r>
              <a:rPr lang="zh-CN" altLang="en-US" spc="600" noProof="1" dirty="0">
                <a:solidFill>
                  <a:schemeClr val="tx2"/>
                </a:solidFill>
                <a:latin typeface="微软雅黑" panose="020B0503020204020204" charset="-122"/>
                <a:ea typeface="微软雅黑" panose="020B0503020204020204" charset="-122"/>
                <a:cs typeface="+mn-cs"/>
              </a:rPr>
              <a:t>码</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58775" y="1700530"/>
            <a:ext cx="8460740" cy="444690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2421码是一种恒权代码，它的0和9，1和8，2和7，3和6，4和5也互为</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反码，这个特点和余3码相仿。</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5211码是另一种恒权代码。如果按8421码接成十进制计数器，则连续输入计数脉冲时，4个触发器输出脉冲对于计数脉冲的分频比从低位到高位依次为5:2:1:1。可见，5211码每一位的权正好与8421码十进制计数器4个触发器输出脉冲的分频比相对应。这种对应关系在构成某些数字系统时很有用。</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在采用的无权码的一些方案中，早期用的比较多的是余3码(Excess-3 code)，余3码的编码规则与8421码不同，如果把每一个余3码看作4位二进制数，则它的数值要比它所表示的十进制数码多3，故而将这种代码称为余3码。它的主要优点是执行十进制数位相加时，能正确地产生进位信号，而且还给减法运算带来了方便。</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160145" cy="344170"/>
          </a:xfrm>
          <a:prstGeom prst="rect">
            <a:avLst/>
          </a:prstGeom>
          <a:noFill/>
        </p:spPr>
        <p:txBody>
          <a:bodyPr wrap="none" lIns="68577" tIns="34288" rIns="68577" bIns="34288" rtlCol="0">
            <a:spAutoFit/>
          </a:bodyPr>
          <a:lstStyle/>
          <a:p>
            <a:r>
              <a:rPr lang="en-US" altLang="zh-CN" spc="600" noProof="1" dirty="0">
                <a:solidFill>
                  <a:schemeClr val="tx2"/>
                </a:solidFill>
                <a:latin typeface="微软雅黑" panose="020B0503020204020204" charset="-122"/>
                <a:ea typeface="微软雅黑" panose="020B0503020204020204" charset="-122"/>
                <a:cs typeface="+mn-cs"/>
              </a:rPr>
              <a:t>BCD</a:t>
            </a:r>
            <a:r>
              <a:rPr lang="zh-CN" altLang="en-US" spc="600" noProof="1" dirty="0">
                <a:solidFill>
                  <a:schemeClr val="tx2"/>
                </a:solidFill>
                <a:latin typeface="微软雅黑" panose="020B0503020204020204" charset="-122"/>
                <a:ea typeface="微软雅黑" panose="020B0503020204020204" charset="-122"/>
                <a:cs typeface="+mn-cs"/>
              </a:rPr>
              <a:t>码</a:t>
            </a:r>
            <a:endParaRPr lang="zh-CN" altLang="en-US"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58775" y="1700530"/>
            <a:ext cx="8460740" cy="296862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余3循环码是一种变权码，每一位的1在不同代码中并不代表固定的数值。它的特点是</a:t>
            </a:r>
            <a:r>
              <a:rPr sz="2000" strike="noStrike" noProof="1"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相邻的两个代码之间仅有一位的状态不同</a:t>
            </a:r>
            <a:r>
              <a:rPr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endParaRPr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自然界存在很多干扰，二进制数据在被处理、传输、存储的过程中受干扰易发生错误。数据是被处理、传输和存储的直接对象，当直接对象出现错误时若不能检测，高层检测将会付出更大的代价。因此，我们</a:t>
            </a:r>
            <a:r>
              <a:rPr sz="2000" strike="noStrike" noProof="1"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引入可靠性编码</a:t>
            </a:r>
            <a:r>
              <a:rPr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r>
              <a:rPr sz="2000" strike="noStrike" noProof="1"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常用的可靠性编码有格雷码、奇偶校验码等</a:t>
            </a:r>
            <a:r>
              <a:rPr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endParaRPr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4" name="文本框 3"/>
          <p:cNvSpPr txBox="1"/>
          <p:nvPr/>
        </p:nvSpPr>
        <p:spPr>
          <a:xfrm>
            <a:off x="414020" y="5085080"/>
            <a:ext cx="7704455" cy="1337945"/>
          </a:xfrm>
          <a:prstGeom prst="rect">
            <a:avLst/>
          </a:prstGeom>
          <a:noFill/>
        </p:spPr>
        <p:txBody>
          <a:bodyPr wrap="square" rtlCol="0">
            <a:spAutoFit/>
          </a:bodyPr>
          <a:p>
            <a:pPr fontAlgn="base">
              <a:lnSpc>
                <a:spcPct val="150000"/>
              </a:lnSpc>
              <a:buClr>
                <a:srgbClr val="0000CC"/>
              </a:buClr>
              <a:buFont typeface="Wingdings" panose="05000000000000000000" charset="0"/>
            </a:pPr>
            <a:r>
              <a:rPr lang="zh-CN" altLang="en-US" sz="1800" dirty="0">
                <a:solidFill>
                  <a:srgbClr val="FF0000"/>
                </a:solidFill>
                <a:latin typeface="微软雅黑" panose="020B0503020204020204" charset="-122"/>
                <a:ea typeface="微软雅黑" panose="020B0503020204020204" charset="-122"/>
                <a:cs typeface="微软雅黑" panose="020B0503020204020204" charset="-122"/>
              </a:rPr>
              <a:t>练习</a:t>
            </a:r>
            <a:r>
              <a:rPr lang="zh-CN" altLang="en-US" sz="1800" dirty="0">
                <a:latin typeface="微软雅黑" panose="020B0503020204020204" charset="-122"/>
                <a:ea typeface="微软雅黑" panose="020B0503020204020204" charset="-122"/>
                <a:cs typeface="微软雅黑" panose="020B0503020204020204" charset="-122"/>
              </a:rPr>
              <a:t>：( 0001 0010 )</a:t>
            </a:r>
            <a:r>
              <a:rPr lang="zh-CN" altLang="en-US" sz="1800" baseline="-25000" dirty="0">
                <a:latin typeface="微软雅黑" panose="020B0503020204020204" charset="-122"/>
                <a:ea typeface="微软雅黑" panose="020B0503020204020204" charset="-122"/>
                <a:cs typeface="微软雅黑" panose="020B0503020204020204" charset="-122"/>
              </a:rPr>
              <a:t>8421BCD</a:t>
            </a:r>
            <a:r>
              <a:rPr lang="zh-CN" altLang="en-US" sz="1800" dirty="0">
                <a:latin typeface="微软雅黑" panose="020B0503020204020204" charset="-122"/>
                <a:ea typeface="微软雅黑" panose="020B0503020204020204" charset="-122"/>
                <a:cs typeface="微软雅黑" panose="020B0503020204020204" charset="-122"/>
              </a:rPr>
              <a:t> = (</a:t>
            </a:r>
            <a:r>
              <a:rPr lang="en-US" altLang="zh-CN" sz="1800" u="sng" dirty="0">
                <a:latin typeface="Times New Roman" panose="02020603050405020304" pitchFamily="18" charset="0"/>
                <a:ea typeface="微软雅黑" panose="020B0503020204020204" charset="-122"/>
                <a:cs typeface="Times New Roman" panose="02020603050405020304" pitchFamily="18" charset="0"/>
                <a:sym typeface="楷体_GB2312" pitchFamily="49" charset="-122"/>
              </a:rPr>
              <a:t>               </a:t>
            </a:r>
            <a:r>
              <a:rPr lang="zh-CN" altLang="en-US" sz="1800" dirty="0">
                <a:latin typeface="微软雅黑" panose="020B0503020204020204" charset="-122"/>
                <a:ea typeface="微软雅黑" panose="020B0503020204020204" charset="-122"/>
                <a:cs typeface="微软雅黑" panose="020B0503020204020204" charset="-122"/>
              </a:rPr>
              <a:t>)</a:t>
            </a:r>
            <a:r>
              <a:rPr lang="zh-CN" altLang="en-US" sz="1800" baseline="-25000" dirty="0">
                <a:latin typeface="微软雅黑" panose="020B0503020204020204" charset="-122"/>
                <a:ea typeface="微软雅黑" panose="020B0503020204020204" charset="-122"/>
                <a:cs typeface="微软雅黑" panose="020B0503020204020204" charset="-122"/>
              </a:rPr>
              <a:t>2</a:t>
            </a:r>
            <a:r>
              <a:rPr lang="zh-CN" altLang="en-US" sz="1800" dirty="0">
                <a:latin typeface="微软雅黑" panose="020B0503020204020204" charset="-122"/>
                <a:ea typeface="微软雅黑" panose="020B0503020204020204" charset="-122"/>
                <a:cs typeface="微软雅黑" panose="020B0503020204020204" charset="-122"/>
              </a:rPr>
              <a:t> 。</a:t>
            </a:r>
            <a:endParaRPr lang="zh-CN" altLang="en-US" sz="1800" dirty="0">
              <a:latin typeface="微软雅黑" panose="020B0503020204020204" charset="-122"/>
              <a:ea typeface="微软雅黑" panose="020B0503020204020204" charset="-122"/>
              <a:cs typeface="微软雅黑" panose="020B0503020204020204" charset="-122"/>
            </a:endParaRPr>
          </a:p>
          <a:p>
            <a:pPr fontAlgn="base">
              <a:lnSpc>
                <a:spcPct val="150000"/>
              </a:lnSpc>
              <a:buClr>
                <a:srgbClr val="0000CC"/>
              </a:buClr>
              <a:buFont typeface="Wingdings" panose="05000000000000000000" charset="0"/>
            </a:pPr>
            <a:r>
              <a:rPr lang="zh-CN" altLang="en-US" sz="1800" dirty="0">
                <a:latin typeface="微软雅黑" panose="020B0503020204020204" charset="-122"/>
                <a:ea typeface="微软雅黑" panose="020B0503020204020204" charset="-122"/>
                <a:cs typeface="微软雅黑" panose="020B0503020204020204" charset="-122"/>
              </a:rPr>
              <a:t>解： ( 0001 0010 )</a:t>
            </a:r>
            <a:r>
              <a:rPr lang="zh-CN" altLang="en-US" sz="1800" baseline="-25000" dirty="0">
                <a:latin typeface="微软雅黑" panose="020B0503020204020204" charset="-122"/>
                <a:ea typeface="微软雅黑" panose="020B0503020204020204" charset="-122"/>
                <a:cs typeface="微软雅黑" panose="020B0503020204020204" charset="-122"/>
              </a:rPr>
              <a:t>8421BCD</a:t>
            </a:r>
            <a:r>
              <a:rPr lang="zh-CN" altLang="en-US" sz="1800" dirty="0">
                <a:latin typeface="微软雅黑" panose="020B0503020204020204" charset="-122"/>
                <a:ea typeface="微软雅黑" panose="020B0503020204020204" charset="-122"/>
                <a:cs typeface="微软雅黑" panose="020B0503020204020204" charset="-122"/>
              </a:rPr>
              <a:t> = ( 12 )</a:t>
            </a:r>
            <a:r>
              <a:rPr lang="zh-CN" altLang="en-US" sz="1800" baseline="-25000" dirty="0">
                <a:latin typeface="微软雅黑" panose="020B0503020204020204" charset="-122"/>
                <a:ea typeface="微软雅黑" panose="020B0503020204020204" charset="-122"/>
                <a:cs typeface="微软雅黑" panose="020B0503020204020204" charset="-122"/>
              </a:rPr>
              <a:t>10</a:t>
            </a:r>
            <a:r>
              <a:rPr lang="zh-CN" altLang="en-US" sz="1800" dirty="0">
                <a:latin typeface="微软雅黑" panose="020B0503020204020204" charset="-122"/>
                <a:ea typeface="微软雅黑" panose="020B0503020204020204" charset="-122"/>
                <a:cs typeface="微软雅黑" panose="020B0503020204020204" charset="-122"/>
              </a:rPr>
              <a:t> = ( 1100 )</a:t>
            </a:r>
            <a:r>
              <a:rPr lang="zh-CN" altLang="en-US" sz="1800" baseline="-25000" dirty="0">
                <a:latin typeface="微软雅黑" panose="020B0503020204020204" charset="-122"/>
                <a:ea typeface="微软雅黑" panose="020B0503020204020204" charset="-122"/>
                <a:cs typeface="微软雅黑" panose="020B0503020204020204" charset="-122"/>
              </a:rPr>
              <a:t>2</a:t>
            </a:r>
            <a:r>
              <a:rPr lang="zh-CN" altLang="en-US" sz="1800" dirty="0">
                <a:latin typeface="微软雅黑" panose="020B0503020204020204" charset="-122"/>
                <a:ea typeface="微软雅黑" panose="020B0503020204020204" charset="-122"/>
                <a:cs typeface="微软雅黑" panose="020B0503020204020204" charset="-122"/>
              </a:rPr>
              <a:t> </a:t>
            </a:r>
            <a:endParaRPr lang="zh-CN" altLang="en-US" sz="1800" dirty="0">
              <a:latin typeface="微软雅黑" panose="020B0503020204020204" charset="-122"/>
              <a:ea typeface="微软雅黑" panose="020B0503020204020204" charset="-122"/>
              <a:cs typeface="微软雅黑" panose="020B0503020204020204" charset="-122"/>
            </a:endParaRPr>
          </a:p>
          <a:p>
            <a:pPr fontAlgn="base">
              <a:lnSpc>
                <a:spcPct val="150000"/>
              </a:lnSpc>
              <a:buClr>
                <a:srgbClr val="0000CC"/>
              </a:buClr>
              <a:buFont typeface="Wingdings" panose="05000000000000000000" charset="0"/>
            </a:pPr>
            <a:endParaRPr lang="zh-CN" altLang="en-US" sz="1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ox(in)">
                                      <p:cBhvr>
                                        <p:cTn id="12"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格雷码</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557020"/>
            <a:ext cx="8326120" cy="342582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lang="en-US" sz="20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在一组数的编码中，若任意两个相邻的代码只有一位二进制数不同，则称这种编码为格雷码(Gray Code)，另外由于最大数与最小数之间也仅一位数不同，即“首尾相连”，因此又称循环码或反射码。</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如表1-4所示，格雷码属于可靠性编码，是一种错误率最小的编码方式，另外由于这种编码相邻的两个码组之间只有一位不同，因而在用于方向的转角位移量－数字量的转换中，当方向的转角位移量发生微小变化，而可能引起数字量发生变化时，格雷码仅改变一位，这样与其它编码同时改变两位或多位的情况相比更为可靠，即可减少出错的可能性。</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3" name="图片 2"/>
          <p:cNvPicPr/>
          <p:nvPr/>
        </p:nvPicPr>
        <p:blipFill>
          <a:blip r:embed="rId3"/>
        </p:blipFill>
        <p:spPr>
          <a:xfrm>
            <a:off x="539115" y="5126990"/>
            <a:ext cx="7889240" cy="1485265"/>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格雷码</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23215" y="1623695"/>
            <a:ext cx="8326120" cy="215328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格雷码是一种变权码，每一位码都不固定，因此不可以直接进行算术运算，需要经过一次变换成自然二进制码。从二进制到格雷码的转换规则为：</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indent="457200">
              <a:lnSpc>
                <a:spcPct val="150000"/>
              </a:lnSpc>
              <a:buClr>
                <a:srgbClr val="0000CC"/>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(1)格雷码的最高位(最左边)与二进制码的最高位相同。</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indent="457200">
              <a:lnSpc>
                <a:spcPct val="150000"/>
              </a:lnSpc>
              <a:buClr>
                <a:srgbClr val="0000CC"/>
              </a:buClr>
              <a:buFont typeface="Wingdings" panose="05000000000000000000" charset="0"/>
              <a:extLst>
                <a:ext uri="{35155182-B16C-46BC-9424-99874614C6A1}">
                  <wpsdc:indentchars xmlns:wpsdc="http://www.wps.cn/officeDocument/2017/drawingmlCustomData" val="200" checksum="59296752"/>
                </a:ext>
              </a:extLst>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(2)从左到右，逐一将二进制码相邻的两位相加(舍去进位)，作为格雷码的下一位。</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611505" y="6376034"/>
            <a:ext cx="5080000" cy="635000"/>
          </a:xfrm>
          <a:prstGeom prst="rect">
            <a:avLst/>
          </a:prstGeom>
        </p:spPr>
        <p:txBody>
          <a:bodyPr/>
          <a:p>
            <a:endParaRPr sz="1600"/>
          </a:p>
        </p:txBody>
      </p:sp>
      <p:sp>
        <p:nvSpPr>
          <p:cNvPr id="7" name="文本框 6"/>
          <p:cNvSpPr txBox="1"/>
          <p:nvPr/>
        </p:nvSpPr>
        <p:spPr>
          <a:xfrm>
            <a:off x="233045" y="3860800"/>
            <a:ext cx="8543925" cy="1337945"/>
          </a:xfrm>
          <a:prstGeom prst="rect">
            <a:avLst/>
          </a:prstGeom>
        </p:spPr>
        <p:txBody>
          <a:bodyPr wrap="square">
            <a:spAutoFit/>
          </a:bodyPr>
          <a:p>
            <a:pPr marL="0" indent="304800" algn="just" defTabSz="266700">
              <a:lnSpc>
                <a:spcPct val="150000"/>
              </a:lnSpc>
              <a:spcAft>
                <a:spcPct val="0"/>
              </a:spcAft>
            </a:pPr>
            <a:r>
              <a:rPr lang="zh-CN" altLang="en-US" sz="1800">
                <a:latin typeface="Times New Roman" panose="02020603050405020304" pitchFamily="18" charset="0"/>
                <a:ea typeface="宋体" panose="02010600030101010101" pitchFamily="2" charset="-122"/>
                <a:cs typeface="Times New Roman" panose="02020603050405020304" pitchFamily="18" charset="0"/>
              </a:rPr>
              <a:t>设二进制码为</a:t>
            </a:r>
            <a:r>
              <a:rPr lang="en-US" altLang="zh-CN" sz="1800">
                <a:latin typeface="Times New Roman" panose="02020603050405020304" pitchFamily="18" charset="0"/>
                <a:ea typeface="宋体" panose="02010600030101010101" pitchFamily="2" charset="-122"/>
                <a:cs typeface="Times New Roman" panose="02020603050405020304" pitchFamily="18" charset="0"/>
              </a:rPr>
              <a:t>B=B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n-1</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n-2</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i+1</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i</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1</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0</a:t>
            </a:r>
            <a:r>
              <a:rPr lang="zh-CN" altLang="en-US" sz="18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1800">
              <a:latin typeface="Times New Roman" panose="02020603050405020304" pitchFamily="18" charset="0"/>
              <a:ea typeface="宋体" panose="02010600030101010101" pitchFamily="2" charset="-122"/>
              <a:cs typeface="Times New Roman" panose="02020603050405020304" pitchFamily="18" charset="0"/>
            </a:endParaRPr>
          </a:p>
          <a:p>
            <a:pPr marL="0" indent="304800" algn="just" defTabSz="266700">
              <a:lnSpc>
                <a:spcPct val="150000"/>
              </a:lnSpc>
              <a:spcAft>
                <a:spcPct val="0"/>
              </a:spcAft>
            </a:pPr>
            <a:r>
              <a:rPr lang="zh-CN" altLang="en-US" sz="1800">
                <a:latin typeface="Times New Roman" panose="02020603050405020304" pitchFamily="18" charset="0"/>
                <a:ea typeface="宋体" panose="02010600030101010101" pitchFamily="2" charset="-122"/>
                <a:cs typeface="Times New Roman" panose="02020603050405020304" pitchFamily="18" charset="0"/>
              </a:rPr>
              <a:t>对应格雷码为</a:t>
            </a:r>
            <a:r>
              <a:rPr lang="en-US" altLang="zh-CN" sz="1800">
                <a:latin typeface="Times New Roman" panose="02020603050405020304" pitchFamily="18" charset="0"/>
                <a:ea typeface="宋体" panose="02010600030101010101" pitchFamily="2" charset="-122"/>
                <a:cs typeface="Times New Roman" panose="02020603050405020304" pitchFamily="18" charset="0"/>
              </a:rPr>
              <a:t>G=G</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n-1</a:t>
            </a:r>
            <a:r>
              <a:rPr lang="en-US" altLang="zh-CN" sz="1800">
                <a:latin typeface="Times New Roman" panose="02020603050405020304" pitchFamily="18" charset="0"/>
                <a:ea typeface="宋体" panose="02010600030101010101" pitchFamily="2" charset="-122"/>
                <a:cs typeface="Times New Roman" panose="02020603050405020304" pitchFamily="18" charset="0"/>
              </a:rPr>
              <a:t>G</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n-2</a:t>
            </a:r>
            <a:r>
              <a:rPr lang="en-US" altLang="zh-CN" sz="1800">
                <a:latin typeface="Times New Roman" panose="02020603050405020304" pitchFamily="18" charset="0"/>
                <a:ea typeface="宋体" panose="02010600030101010101" pitchFamily="2" charset="-122"/>
                <a:cs typeface="Times New Roman" panose="02020603050405020304" pitchFamily="18" charset="0"/>
              </a:rPr>
              <a:t>…G</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i+1</a:t>
            </a:r>
            <a:r>
              <a:rPr lang="en-US" altLang="zh-CN" sz="1800">
                <a:latin typeface="Times New Roman" panose="02020603050405020304" pitchFamily="18" charset="0"/>
                <a:ea typeface="宋体" panose="02010600030101010101" pitchFamily="2" charset="-122"/>
                <a:cs typeface="Times New Roman" panose="02020603050405020304" pitchFamily="18" charset="0"/>
              </a:rPr>
              <a:t>G</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i</a:t>
            </a:r>
            <a:r>
              <a:rPr lang="en-US" altLang="zh-CN" sz="1800">
                <a:latin typeface="Times New Roman" panose="02020603050405020304" pitchFamily="18" charset="0"/>
                <a:ea typeface="宋体" panose="02010600030101010101" pitchFamily="2" charset="-122"/>
                <a:cs typeface="Times New Roman" panose="02020603050405020304" pitchFamily="18" charset="0"/>
              </a:rPr>
              <a:t>…G</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1</a:t>
            </a:r>
            <a:r>
              <a:rPr lang="en-US" altLang="zh-CN" sz="1800">
                <a:latin typeface="Times New Roman" panose="02020603050405020304" pitchFamily="18" charset="0"/>
                <a:ea typeface="宋体" panose="02010600030101010101" pitchFamily="2" charset="-122"/>
                <a:cs typeface="Times New Roman" panose="02020603050405020304" pitchFamily="18" charset="0"/>
              </a:rPr>
              <a:t>G</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0</a:t>
            </a:r>
            <a:r>
              <a:rPr lang="zh-CN" altLang="en-US" sz="1800">
                <a:latin typeface="Times New Roman" panose="02020603050405020304" pitchFamily="18" charset="0"/>
                <a:ea typeface="宋体" panose="02010600030101010101" pitchFamily="2" charset="-122"/>
                <a:cs typeface="Times New Roman" panose="02020603050405020304" pitchFamily="18" charset="0"/>
              </a:rPr>
              <a:t>，则</a:t>
            </a:r>
            <a:endParaRPr lang="zh-CN" altLang="en-US" sz="1800">
              <a:latin typeface="Times New Roman" panose="02020603050405020304" pitchFamily="18" charset="0"/>
              <a:ea typeface="宋体" panose="02010600030101010101" pitchFamily="2" charset="-122"/>
              <a:cs typeface="Times New Roman" panose="02020603050405020304" pitchFamily="18" charset="0"/>
            </a:endParaRPr>
          </a:p>
          <a:p>
            <a:pPr marL="0" indent="304800" algn="just" defTabSz="266700">
              <a:lnSpc>
                <a:spcPct val="150000"/>
              </a:lnSpc>
              <a:spcAft>
                <a:spcPct val="0"/>
              </a:spcAft>
            </a:pPr>
            <a:r>
              <a:rPr lang="en-US" altLang="zh-CN" sz="1800">
                <a:latin typeface="Times New Roman" panose="02020603050405020304" pitchFamily="18" charset="0"/>
                <a:ea typeface="Times New Roman" panose="02020603050405020304"/>
                <a:cs typeface="Times New Roman" panose="02020603050405020304" pitchFamily="18" charset="0"/>
              </a:rPr>
              <a:t>G</a:t>
            </a:r>
            <a:r>
              <a:rPr lang="en-US" altLang="zh-CN" sz="1800" baseline="-25000">
                <a:latin typeface="Times New Roman" panose="02020603050405020304" pitchFamily="18" charset="0"/>
                <a:ea typeface="Times New Roman" panose="02020603050405020304"/>
                <a:cs typeface="Times New Roman" panose="02020603050405020304" pitchFamily="18" charset="0"/>
              </a:rPr>
              <a:t>n-1</a:t>
            </a:r>
            <a:r>
              <a:rPr lang="en-US" altLang="zh-CN" sz="1800">
                <a:latin typeface="Times New Roman" panose="02020603050405020304" pitchFamily="18" charset="0"/>
                <a:ea typeface="Times New Roman" panose="02020603050405020304"/>
                <a:cs typeface="Times New Roman" panose="02020603050405020304" pitchFamily="18" charset="0"/>
              </a:rPr>
              <a:t>=B</a:t>
            </a:r>
            <a:r>
              <a:rPr lang="en-US" altLang="zh-CN" sz="1800" baseline="-25000">
                <a:latin typeface="Times New Roman" panose="02020603050405020304" pitchFamily="18" charset="0"/>
                <a:ea typeface="Times New Roman" panose="02020603050405020304"/>
                <a:cs typeface="Times New Roman" panose="02020603050405020304" pitchFamily="18" charset="0"/>
              </a:rPr>
              <a:t>n-1</a:t>
            </a:r>
            <a:r>
              <a:rPr lang="zh-CN" altLang="en-US" sz="180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a:latin typeface="Times New Roman" panose="02020603050405020304" pitchFamily="18" charset="0"/>
                <a:ea typeface="Times New Roman" panose="02020603050405020304"/>
                <a:cs typeface="Times New Roman" panose="02020603050405020304" pitchFamily="18" charset="0"/>
              </a:rPr>
              <a:t>G</a:t>
            </a:r>
            <a:r>
              <a:rPr lang="en-US" altLang="zh-CN" sz="1800" baseline="-25000">
                <a:latin typeface="Times New Roman" panose="02020603050405020304" pitchFamily="18" charset="0"/>
                <a:ea typeface="Times New Roman" panose="02020603050405020304"/>
                <a:cs typeface="Times New Roman" panose="02020603050405020304" pitchFamily="18" charset="0"/>
              </a:rPr>
              <a:t>i</a:t>
            </a:r>
            <a:r>
              <a:rPr lang="en-US" altLang="zh-CN" sz="180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a:latin typeface="Times New Roman" panose="02020603050405020304" pitchFamily="18" charset="0"/>
                <a:ea typeface="Times New Roman" panose="02020603050405020304"/>
                <a:cs typeface="Times New Roman" panose="02020603050405020304" pitchFamily="18" charset="0"/>
              </a:rPr>
              <a:t>= B</a:t>
            </a:r>
            <a:r>
              <a:rPr lang="en-US" altLang="zh-CN" sz="1800" baseline="-25000">
                <a:latin typeface="Times New Roman" panose="02020603050405020304" pitchFamily="18" charset="0"/>
                <a:ea typeface="Times New Roman" panose="02020603050405020304"/>
                <a:cs typeface="Times New Roman" panose="02020603050405020304" pitchFamily="18" charset="0"/>
              </a:rPr>
              <a:t>i+1</a:t>
            </a:r>
            <a:r>
              <a:rPr lang="en-US" altLang="zh-CN" sz="180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a:latin typeface="Times New Roman" panose="02020603050405020304" pitchFamily="18" charset="0"/>
                <a:ea typeface="Times New Roman" panose="02020603050405020304"/>
                <a:cs typeface="Times New Roman" panose="02020603050405020304" pitchFamily="18" charset="0"/>
              </a:rPr>
              <a:t>B</a:t>
            </a:r>
            <a:r>
              <a:rPr lang="en-US" altLang="zh-CN" sz="1800" baseline="-25000">
                <a:latin typeface="Times New Roman" panose="02020603050405020304" pitchFamily="18" charset="0"/>
                <a:ea typeface="Times New Roman" panose="02020603050405020304"/>
                <a:cs typeface="Times New Roman" panose="02020603050405020304" pitchFamily="18" charset="0"/>
              </a:rPr>
              <a:t>i </a:t>
            </a:r>
            <a:r>
              <a:rPr lang="en-US" altLang="zh-CN" sz="1800">
                <a:latin typeface="Times New Roman" panose="02020603050405020304" pitchFamily="18" charset="0"/>
                <a:ea typeface="Times New Roman" panose="02020603050405020304"/>
                <a:cs typeface="Times New Roman" panose="02020603050405020304" pitchFamily="18" charset="0"/>
              </a:rPr>
              <a:t>(0</a:t>
            </a:r>
            <a:r>
              <a:rPr lang="en-US" altLang="zh-CN" sz="180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a:latin typeface="Times New Roman" panose="02020603050405020304" pitchFamily="18" charset="0"/>
                <a:ea typeface="Times New Roman" panose="02020603050405020304"/>
                <a:cs typeface="Times New Roman" panose="02020603050405020304" pitchFamily="18" charset="0"/>
              </a:rPr>
              <a:t>i</a:t>
            </a:r>
            <a:r>
              <a:rPr lang="en-US" altLang="zh-CN" sz="180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a:latin typeface="Times New Roman" panose="02020603050405020304" pitchFamily="18" charset="0"/>
                <a:ea typeface="Times New Roman" panose="02020603050405020304"/>
                <a:cs typeface="Times New Roman" panose="02020603050405020304" pitchFamily="18" charset="0"/>
              </a:rPr>
              <a:t>n-2)</a:t>
            </a:r>
            <a:r>
              <a:rPr lang="zh-CN" altLang="en-US" sz="1800">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1800">
                <a:latin typeface="Times New Roman" panose="02020603050405020304" pitchFamily="18" charset="0"/>
                <a:ea typeface="宋体" panose="02010600030101010101" pitchFamily="2" charset="-122"/>
                <a:cs typeface="Times New Roman" panose="02020603050405020304" pitchFamily="18" charset="0"/>
              </a:rPr>
              <a:t>⊕</a:t>
            </a:r>
            <a:r>
              <a:rPr lang="zh-CN" altLang="en-US" sz="1800">
                <a:latin typeface="Times New Roman" panose="02020603050405020304" pitchFamily="18" charset="0"/>
                <a:ea typeface="宋体" panose="02010600030101010101" pitchFamily="2" charset="-122"/>
                <a:cs typeface="Times New Roman" panose="02020603050405020304" pitchFamily="18" charset="0"/>
              </a:rPr>
              <a:t>为异或符号，相同为</a:t>
            </a:r>
            <a:r>
              <a:rPr lang="en-US" altLang="zh-CN" sz="1800">
                <a:latin typeface="Times New Roman" panose="02020603050405020304" pitchFamily="18" charset="0"/>
                <a:ea typeface="Times New Roman" panose="02020603050405020304"/>
                <a:cs typeface="Times New Roman" panose="02020603050405020304" pitchFamily="18" charset="0"/>
              </a:rPr>
              <a:t>0</a:t>
            </a:r>
            <a:r>
              <a:rPr lang="zh-CN" altLang="en-US" sz="1800">
                <a:latin typeface="Times New Roman" panose="02020603050405020304" pitchFamily="18" charset="0"/>
                <a:ea typeface="宋体" panose="02010600030101010101" pitchFamily="2" charset="-122"/>
                <a:cs typeface="Times New Roman" panose="02020603050405020304" pitchFamily="18" charset="0"/>
              </a:rPr>
              <a:t>、不同为</a:t>
            </a:r>
            <a:r>
              <a:rPr lang="en-US" altLang="zh-CN" sz="1800">
                <a:latin typeface="Times New Roman" panose="02020603050405020304" pitchFamily="18" charset="0"/>
                <a:ea typeface="Times New Roman" panose="02020603050405020304"/>
                <a:cs typeface="Times New Roman" panose="02020603050405020304" pitchFamily="18" charset="0"/>
              </a:rPr>
              <a:t>1</a:t>
            </a:r>
            <a:r>
              <a:rPr lang="zh-CN" altLang="en-US" sz="18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18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p:cNvPicPr/>
          <p:nvPr/>
        </p:nvPicPr>
        <p:blipFill>
          <a:blip r:embed="rId3"/>
        </p:blipFill>
        <p:spPr>
          <a:xfrm>
            <a:off x="394970" y="5198745"/>
            <a:ext cx="8297545" cy="1503045"/>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r>
              <a:rPr lang="zh-CN" spc="600" noProof="1" dirty="0">
                <a:solidFill>
                  <a:schemeClr val="tx2"/>
                </a:solidFill>
                <a:latin typeface="微软雅黑" panose="020B0503020204020204" charset="-122"/>
                <a:ea typeface="微软雅黑" panose="020B0503020204020204" charset="-122"/>
                <a:cs typeface="+mn-cs"/>
              </a:rPr>
              <a:t>格雷码</a:t>
            </a:r>
            <a:endParaRPr lang="zh-CN"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323215" y="1497965"/>
            <a:ext cx="8326120" cy="173037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latin typeface="微软雅黑" panose="020B0503020204020204" charset="-122"/>
                <a:ea typeface="微软雅黑" panose="020B0503020204020204" charset="-122"/>
                <a:cs typeface="微软雅黑" panose="020B0503020204020204" charset="-122"/>
                <a:sym typeface="楷体_GB2312" pitchFamily="49" charset="-122"/>
              </a:rPr>
              <a:t>格雷码</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到</a:t>
            </a:r>
            <a:r>
              <a:rPr sz="1800" dirty="0">
                <a:latin typeface="微软雅黑" panose="020B0503020204020204" charset="-122"/>
                <a:ea typeface="微软雅黑" panose="020B0503020204020204" charset="-122"/>
                <a:cs typeface="微软雅黑" panose="020B0503020204020204" charset="-122"/>
                <a:sym typeface="楷体_GB2312" pitchFamily="49" charset="-122"/>
              </a:rPr>
              <a:t>二进制码</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的转换</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1800" dirty="0">
                <a:solidFill>
                  <a:schemeClr val="tx1"/>
                </a:solidFill>
                <a:latin typeface="微软雅黑" panose="020B0503020204020204" charset="-122"/>
                <a:ea typeface="微软雅黑" panose="020B0503020204020204" charset="-122"/>
                <a:cs typeface="微软雅黑" panose="020B0503020204020204" charset="-122"/>
                <a:sym typeface="+mn-ea"/>
              </a:rPr>
              <a:t>（1）二进制码的最高位（最左边）与格雷码的最高位相同。</a:t>
            </a:r>
            <a:endParaRPr sz="18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buClr>
                <a:srgbClr val="0000CC"/>
              </a:buClr>
              <a:buFont typeface="Wingdings" panose="05000000000000000000" charset="0"/>
            </a:pPr>
            <a:r>
              <a:rPr lang="en-US" sz="1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sz="1800" dirty="0">
                <a:solidFill>
                  <a:schemeClr val="tx1"/>
                </a:solidFill>
                <a:latin typeface="微软雅黑" panose="020B0503020204020204" charset="-122"/>
                <a:ea typeface="微软雅黑" panose="020B0503020204020204" charset="-122"/>
                <a:cs typeface="微软雅黑" panose="020B0503020204020204" charset="-122"/>
                <a:sym typeface="+mn-ea"/>
              </a:rPr>
              <a:t>（2）将产生的每一位二进制码，与下一位相邻的格雷码相加（舍去进位），作为二进制码的下一位。</a:t>
            </a:r>
            <a:endParaRPr sz="1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6" name="文本框 5"/>
          <p:cNvSpPr txBox="1"/>
          <p:nvPr/>
        </p:nvSpPr>
        <p:spPr>
          <a:xfrm>
            <a:off x="611505" y="6376034"/>
            <a:ext cx="5080000" cy="635000"/>
          </a:xfrm>
          <a:prstGeom prst="rect">
            <a:avLst/>
          </a:prstGeom>
        </p:spPr>
        <p:txBody>
          <a:bodyPr/>
          <a:p>
            <a:endParaRPr sz="1600"/>
          </a:p>
        </p:txBody>
      </p:sp>
      <p:graphicFrame>
        <p:nvGraphicFramePr>
          <p:cNvPr id="433172" name="Object 20"/>
          <p:cNvGraphicFramePr>
            <a:graphicFrameLocks noChangeAspect="1"/>
          </p:cNvGraphicFramePr>
          <p:nvPr/>
        </p:nvGraphicFramePr>
        <p:xfrm>
          <a:off x="1849755" y="3428683"/>
          <a:ext cx="4932363" cy="1487487"/>
        </p:xfrm>
        <a:graphic>
          <a:graphicData uri="http://schemas.openxmlformats.org/presentationml/2006/ole">
            <mc:AlternateContent xmlns:mc="http://schemas.openxmlformats.org/markup-compatibility/2006">
              <mc:Choice xmlns:v="urn:schemas-microsoft-com:vml" Requires="v">
                <p:oleObj spid="_x0000_s3108" name="" r:id="rId3" imgW="2630805" imgH="779145" progId="Word.Picture.8">
                  <p:embed/>
                </p:oleObj>
              </mc:Choice>
              <mc:Fallback>
                <p:oleObj name="" r:id="rId3" imgW="2630805" imgH="779145" progId="Word.Picture.8">
                  <p:embed/>
                  <p:pic>
                    <p:nvPicPr>
                      <p:cNvPr id="0" name="图片 3107"/>
                      <p:cNvPicPr/>
                      <p:nvPr/>
                    </p:nvPicPr>
                    <p:blipFill>
                      <a:blip r:embed="rId4"/>
                      <a:stretch>
                        <a:fillRect/>
                      </a:stretch>
                    </p:blipFill>
                    <p:spPr>
                      <a:xfrm>
                        <a:off x="1849755" y="3428683"/>
                        <a:ext cx="4932363" cy="1487487"/>
                      </a:xfrm>
                      <a:prstGeom prst="rect">
                        <a:avLst/>
                      </a:prstGeom>
                      <a:noFill/>
                      <a:ln w="38100">
                        <a:noFill/>
                        <a:miter/>
                      </a:ln>
                    </p:spPr>
                  </p:pic>
                </p:oleObj>
              </mc:Fallback>
            </mc:AlternateContent>
          </a:graphicData>
        </a:graphic>
      </p:graphicFrame>
      <p:sp>
        <p:nvSpPr>
          <p:cNvPr id="2" name="文本框 1"/>
          <p:cNvSpPr txBox="1"/>
          <p:nvPr/>
        </p:nvSpPr>
        <p:spPr>
          <a:xfrm>
            <a:off x="233045" y="5229225"/>
            <a:ext cx="8543925" cy="1337945"/>
          </a:xfrm>
          <a:prstGeom prst="rect">
            <a:avLst/>
          </a:prstGeom>
        </p:spPr>
        <p:txBody>
          <a:bodyPr wrap="square">
            <a:spAutoFit/>
          </a:bodyPr>
          <a:p>
            <a:pPr marL="0" indent="304800" algn="just" defTabSz="266700">
              <a:lnSpc>
                <a:spcPct val="150000"/>
              </a:lnSpc>
              <a:spcAft>
                <a:spcPct val="0"/>
              </a:spcAft>
            </a:pPr>
            <a:r>
              <a:rPr lang="zh-CN" altLang="en-US" sz="1800">
                <a:latin typeface="Times New Roman" panose="02020603050405020304" pitchFamily="18" charset="0"/>
                <a:ea typeface="宋体" panose="02010600030101010101" pitchFamily="2" charset="-122"/>
                <a:cs typeface="Times New Roman" panose="02020603050405020304" pitchFamily="18" charset="0"/>
              </a:rPr>
              <a:t>设</a:t>
            </a:r>
            <a:r>
              <a:rPr lang="zh-CN" altLang="en-US" sz="1800">
                <a:latin typeface="Times New Roman" panose="02020603050405020304" pitchFamily="18" charset="0"/>
                <a:cs typeface="Times New Roman" panose="02020603050405020304" pitchFamily="18" charset="0"/>
                <a:sym typeface="+mn-ea"/>
              </a:rPr>
              <a:t>格雷码为</a:t>
            </a:r>
            <a:r>
              <a:rPr lang="en-US" altLang="zh-CN" sz="1800">
                <a:latin typeface="Times New Roman" panose="02020603050405020304" pitchFamily="18" charset="0"/>
                <a:cs typeface="Times New Roman" panose="02020603050405020304" pitchFamily="18" charset="0"/>
                <a:sym typeface="+mn-ea"/>
              </a:rPr>
              <a:t>G=G</a:t>
            </a:r>
            <a:r>
              <a:rPr lang="en-US" altLang="zh-CN" sz="1800" baseline="-25000">
                <a:latin typeface="Times New Roman" panose="02020603050405020304" pitchFamily="18" charset="0"/>
                <a:cs typeface="Times New Roman" panose="02020603050405020304" pitchFamily="18" charset="0"/>
                <a:sym typeface="+mn-ea"/>
              </a:rPr>
              <a:t>n-1</a:t>
            </a:r>
            <a:r>
              <a:rPr lang="en-US" altLang="zh-CN" sz="1800">
                <a:latin typeface="Times New Roman" panose="02020603050405020304" pitchFamily="18" charset="0"/>
                <a:cs typeface="Times New Roman" panose="02020603050405020304" pitchFamily="18" charset="0"/>
                <a:sym typeface="+mn-ea"/>
              </a:rPr>
              <a:t>G</a:t>
            </a:r>
            <a:r>
              <a:rPr lang="en-US" altLang="zh-CN" sz="1800" baseline="-25000">
                <a:latin typeface="Times New Roman" panose="02020603050405020304" pitchFamily="18" charset="0"/>
                <a:cs typeface="Times New Roman" panose="02020603050405020304" pitchFamily="18" charset="0"/>
                <a:sym typeface="+mn-ea"/>
              </a:rPr>
              <a:t>n-2</a:t>
            </a:r>
            <a:r>
              <a:rPr lang="en-US" altLang="zh-CN" sz="1800">
                <a:latin typeface="Times New Roman" panose="02020603050405020304" pitchFamily="18" charset="0"/>
                <a:cs typeface="Times New Roman" panose="02020603050405020304" pitchFamily="18" charset="0"/>
                <a:sym typeface="+mn-ea"/>
              </a:rPr>
              <a:t>…G</a:t>
            </a:r>
            <a:r>
              <a:rPr lang="en-US" altLang="zh-CN" sz="1800" baseline="-25000">
                <a:latin typeface="Times New Roman" panose="02020603050405020304" pitchFamily="18" charset="0"/>
                <a:cs typeface="Times New Roman" panose="02020603050405020304" pitchFamily="18" charset="0"/>
                <a:sym typeface="+mn-ea"/>
              </a:rPr>
              <a:t>i+1</a:t>
            </a:r>
            <a:r>
              <a:rPr lang="en-US" altLang="zh-CN" sz="1800">
                <a:latin typeface="Times New Roman" panose="02020603050405020304" pitchFamily="18" charset="0"/>
                <a:cs typeface="Times New Roman" panose="02020603050405020304" pitchFamily="18" charset="0"/>
                <a:sym typeface="+mn-ea"/>
              </a:rPr>
              <a:t>G</a:t>
            </a:r>
            <a:r>
              <a:rPr lang="en-US" altLang="zh-CN" sz="1800" baseline="-25000">
                <a:latin typeface="Times New Roman" panose="02020603050405020304" pitchFamily="18" charset="0"/>
                <a:cs typeface="Times New Roman" panose="02020603050405020304" pitchFamily="18" charset="0"/>
                <a:sym typeface="+mn-ea"/>
              </a:rPr>
              <a:t>i</a:t>
            </a:r>
            <a:r>
              <a:rPr lang="en-US" altLang="zh-CN" sz="1800">
                <a:latin typeface="Times New Roman" panose="02020603050405020304" pitchFamily="18" charset="0"/>
                <a:cs typeface="Times New Roman" panose="02020603050405020304" pitchFamily="18" charset="0"/>
                <a:sym typeface="+mn-ea"/>
              </a:rPr>
              <a:t>…G</a:t>
            </a:r>
            <a:r>
              <a:rPr lang="en-US" altLang="zh-CN" sz="1800" baseline="-25000">
                <a:latin typeface="Times New Roman" panose="02020603050405020304" pitchFamily="18" charset="0"/>
                <a:cs typeface="Times New Roman" panose="02020603050405020304" pitchFamily="18" charset="0"/>
                <a:sym typeface="+mn-ea"/>
              </a:rPr>
              <a:t>1</a:t>
            </a:r>
            <a:r>
              <a:rPr lang="en-US" altLang="zh-CN" sz="1800">
                <a:latin typeface="Times New Roman" panose="02020603050405020304" pitchFamily="18" charset="0"/>
                <a:cs typeface="Times New Roman" panose="02020603050405020304" pitchFamily="18" charset="0"/>
                <a:sym typeface="+mn-ea"/>
              </a:rPr>
              <a:t>G</a:t>
            </a:r>
            <a:r>
              <a:rPr lang="en-US" altLang="zh-CN" sz="1800" baseline="-25000">
                <a:latin typeface="Times New Roman" panose="02020603050405020304" pitchFamily="18" charset="0"/>
                <a:cs typeface="Times New Roman" panose="02020603050405020304" pitchFamily="18" charset="0"/>
                <a:sym typeface="+mn-ea"/>
              </a:rPr>
              <a:t>0</a:t>
            </a:r>
            <a:r>
              <a:rPr lang="zh-CN" altLang="en-US" sz="1800">
                <a:latin typeface="Times New Roman" panose="02020603050405020304" pitchFamily="18" charset="0"/>
                <a:cs typeface="Times New Roman" panose="02020603050405020304" pitchFamily="18" charset="0"/>
                <a:sym typeface="+mn-ea"/>
              </a:rPr>
              <a:t>，</a:t>
            </a:r>
            <a:endParaRPr lang="zh-CN" altLang="en-US" sz="1800" baseline="-25000">
              <a:latin typeface="Times New Roman" panose="02020603050405020304" pitchFamily="18" charset="0"/>
              <a:cs typeface="Times New Roman" panose="02020603050405020304" pitchFamily="18" charset="0"/>
              <a:sym typeface="+mn-ea"/>
            </a:endParaRPr>
          </a:p>
          <a:p>
            <a:pPr marL="0" indent="304800" algn="just" defTabSz="266700">
              <a:lnSpc>
                <a:spcPct val="150000"/>
              </a:lnSpc>
              <a:spcAft>
                <a:spcPct val="0"/>
              </a:spcAft>
            </a:pPr>
            <a:r>
              <a:rPr lang="zh-CN" altLang="en-US" sz="1800">
                <a:latin typeface="Times New Roman" panose="02020603050405020304" pitchFamily="18" charset="0"/>
                <a:cs typeface="Times New Roman" panose="02020603050405020304" pitchFamily="18" charset="0"/>
                <a:sym typeface="+mn-ea"/>
              </a:rPr>
              <a:t>对应</a:t>
            </a:r>
            <a:r>
              <a:rPr lang="zh-CN" altLang="en-US" sz="1800">
                <a:latin typeface="Times New Roman" panose="02020603050405020304" pitchFamily="18" charset="0"/>
                <a:ea typeface="宋体" panose="02010600030101010101" pitchFamily="2" charset="-122"/>
                <a:cs typeface="Times New Roman" panose="02020603050405020304" pitchFamily="18" charset="0"/>
              </a:rPr>
              <a:t>二进制码为</a:t>
            </a:r>
            <a:r>
              <a:rPr lang="en-US" altLang="zh-CN" sz="1800">
                <a:latin typeface="Times New Roman" panose="02020603050405020304" pitchFamily="18" charset="0"/>
                <a:ea typeface="宋体" panose="02010600030101010101" pitchFamily="2" charset="-122"/>
                <a:cs typeface="Times New Roman" panose="02020603050405020304" pitchFamily="18" charset="0"/>
              </a:rPr>
              <a:t>B=B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n-1</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n-2</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i+1</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i</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1</a:t>
            </a:r>
            <a:r>
              <a:rPr lang="en-US" altLang="zh-CN" sz="1800">
                <a:latin typeface="Times New Roman" panose="02020603050405020304" pitchFamily="18" charset="0"/>
                <a:ea typeface="宋体" panose="02010600030101010101" pitchFamily="2" charset="-122"/>
                <a:cs typeface="Times New Roman" panose="02020603050405020304" pitchFamily="18" charset="0"/>
              </a:rPr>
              <a:t>B</a:t>
            </a:r>
            <a:r>
              <a:rPr lang="en-US" altLang="zh-CN" sz="1800" baseline="-25000">
                <a:latin typeface="Times New Roman" panose="02020603050405020304" pitchFamily="18" charset="0"/>
                <a:ea typeface="宋体" panose="02010600030101010101" pitchFamily="2" charset="-122"/>
                <a:cs typeface="Times New Roman" panose="02020603050405020304" pitchFamily="18" charset="0"/>
              </a:rPr>
              <a:t>0</a:t>
            </a:r>
            <a:r>
              <a:rPr lang="zh-CN" altLang="en-US" sz="1800">
                <a:latin typeface="Times New Roman" panose="02020603050405020304" pitchFamily="18" charset="0"/>
                <a:ea typeface="宋体" panose="02010600030101010101" pitchFamily="2" charset="-122"/>
                <a:cs typeface="Times New Roman" panose="02020603050405020304" pitchFamily="18" charset="0"/>
              </a:rPr>
              <a:t>，则</a:t>
            </a:r>
            <a:endParaRPr lang="zh-CN" altLang="en-US" sz="1800">
              <a:latin typeface="Times New Roman" panose="02020603050405020304" pitchFamily="18" charset="0"/>
              <a:ea typeface="宋体" panose="02010600030101010101" pitchFamily="2" charset="-122"/>
              <a:cs typeface="Times New Roman" panose="02020603050405020304" pitchFamily="18" charset="0"/>
            </a:endParaRPr>
          </a:p>
          <a:p>
            <a:pPr marL="0" indent="304800" algn="just" defTabSz="266700">
              <a:lnSpc>
                <a:spcPct val="150000"/>
              </a:lnSpc>
              <a:spcAft>
                <a:spcPct val="0"/>
              </a:spcAft>
            </a:pPr>
            <a:r>
              <a:rPr lang="en-US" altLang="zh-CN" sz="1800">
                <a:solidFill>
                  <a:srgbClr val="FF0000"/>
                </a:solidFill>
                <a:latin typeface="Times New Roman" panose="02020603050405020304" pitchFamily="18" charset="0"/>
                <a:ea typeface="Times New Roman" panose="02020603050405020304"/>
                <a:cs typeface="Times New Roman" panose="02020603050405020304" pitchFamily="18" charset="0"/>
                <a:sym typeface="+mn-ea"/>
              </a:rPr>
              <a:t>B</a:t>
            </a:r>
            <a:r>
              <a:rPr lang="en-US" altLang="zh-CN" sz="1800" baseline="-25000">
                <a:solidFill>
                  <a:srgbClr val="FF0000"/>
                </a:solidFill>
                <a:latin typeface="Times New Roman" panose="02020603050405020304" pitchFamily="18" charset="0"/>
                <a:ea typeface="Times New Roman" panose="02020603050405020304"/>
                <a:cs typeface="Times New Roman" panose="02020603050405020304" pitchFamily="18" charset="0"/>
                <a:sym typeface="+mn-ea"/>
              </a:rPr>
              <a:t>n-1</a:t>
            </a:r>
            <a:r>
              <a:rPr lang="en-US" altLang="zh-CN" sz="1800">
                <a:solidFill>
                  <a:srgbClr val="FF0000"/>
                </a:solidFill>
                <a:latin typeface="Times New Roman" panose="02020603050405020304" pitchFamily="18" charset="0"/>
                <a:ea typeface="Times New Roman" panose="02020603050405020304"/>
                <a:cs typeface="Times New Roman" panose="02020603050405020304" pitchFamily="18" charset="0"/>
              </a:rPr>
              <a:t>=</a:t>
            </a:r>
            <a:r>
              <a:rPr lang="en-US" altLang="zh-CN" sz="1800">
                <a:solidFill>
                  <a:srgbClr val="FF0000"/>
                </a:solidFill>
                <a:latin typeface="Times New Roman" panose="02020603050405020304" pitchFamily="18" charset="0"/>
                <a:ea typeface="Times New Roman" panose="02020603050405020304"/>
                <a:cs typeface="Times New Roman" panose="02020603050405020304" pitchFamily="18" charset="0"/>
                <a:sym typeface="+mn-ea"/>
              </a:rPr>
              <a:t>G</a:t>
            </a:r>
            <a:r>
              <a:rPr lang="en-US" altLang="zh-CN" sz="1800" baseline="-25000">
                <a:solidFill>
                  <a:srgbClr val="FF0000"/>
                </a:solidFill>
                <a:latin typeface="Times New Roman" panose="02020603050405020304" pitchFamily="18" charset="0"/>
                <a:ea typeface="Times New Roman" panose="02020603050405020304"/>
                <a:cs typeface="Times New Roman" panose="02020603050405020304" pitchFamily="18" charset="0"/>
                <a:sym typeface="+mn-ea"/>
              </a:rPr>
              <a:t>n-1</a:t>
            </a:r>
            <a:r>
              <a:rPr lang="zh-CN" altLang="en-US" sz="1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1800">
                <a:solidFill>
                  <a:srgbClr val="FF0000"/>
                </a:solidFill>
                <a:latin typeface="Times New Roman" panose="02020603050405020304" pitchFamily="18" charset="0"/>
                <a:ea typeface="Times New Roman" panose="02020603050405020304"/>
                <a:cs typeface="Times New Roman" panose="02020603050405020304" pitchFamily="18" charset="0"/>
              </a:rPr>
              <a:t>B</a:t>
            </a:r>
            <a:r>
              <a:rPr lang="en-US" altLang="zh-CN" sz="1800" baseline="-25000">
                <a:solidFill>
                  <a:srgbClr val="FF0000"/>
                </a:solidFill>
                <a:latin typeface="Times New Roman" panose="02020603050405020304" pitchFamily="18" charset="0"/>
                <a:ea typeface="Times New Roman" panose="02020603050405020304"/>
                <a:cs typeface="Times New Roman" panose="02020603050405020304" pitchFamily="18" charset="0"/>
              </a:rPr>
              <a:t>i</a:t>
            </a:r>
            <a:r>
              <a:rPr lang="en-US" altLang="zh-CN" sz="1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a:solidFill>
                  <a:srgbClr val="FF0000"/>
                </a:solidFill>
                <a:latin typeface="Times New Roman" panose="02020603050405020304" pitchFamily="18" charset="0"/>
                <a:ea typeface="Times New Roman" panose="02020603050405020304"/>
                <a:cs typeface="Times New Roman" panose="02020603050405020304" pitchFamily="18" charset="0"/>
              </a:rPr>
              <a:t>= B</a:t>
            </a:r>
            <a:r>
              <a:rPr lang="en-US" altLang="zh-CN" sz="1800" baseline="-25000">
                <a:solidFill>
                  <a:srgbClr val="FF0000"/>
                </a:solidFill>
                <a:latin typeface="Times New Roman" panose="02020603050405020304" pitchFamily="18" charset="0"/>
                <a:ea typeface="Times New Roman" panose="02020603050405020304"/>
                <a:cs typeface="Times New Roman" panose="02020603050405020304" pitchFamily="18" charset="0"/>
              </a:rPr>
              <a:t>i+1</a:t>
            </a:r>
            <a:r>
              <a:rPr lang="en-US" altLang="zh-CN" sz="18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1800">
                <a:solidFill>
                  <a:srgbClr val="FF0000"/>
                </a:solidFill>
                <a:latin typeface="Times New Roman" panose="02020603050405020304" pitchFamily="18" charset="0"/>
                <a:ea typeface="Times New Roman" panose="02020603050405020304"/>
                <a:cs typeface="Times New Roman" panose="02020603050405020304" pitchFamily="18" charset="0"/>
              </a:rPr>
              <a:t>G</a:t>
            </a:r>
            <a:r>
              <a:rPr lang="en-US" altLang="zh-CN" sz="1800" baseline="-25000">
                <a:solidFill>
                  <a:srgbClr val="FF0000"/>
                </a:solidFill>
                <a:latin typeface="Times New Roman" panose="02020603050405020304" pitchFamily="18" charset="0"/>
                <a:ea typeface="Times New Roman" panose="02020603050405020304"/>
                <a:cs typeface="Times New Roman" panose="02020603050405020304" pitchFamily="18" charset="0"/>
              </a:rPr>
              <a:t>i </a:t>
            </a:r>
            <a:r>
              <a:rPr lang="en-US" altLang="zh-CN" sz="1800">
                <a:latin typeface="Times New Roman" panose="02020603050405020304" pitchFamily="18" charset="0"/>
                <a:ea typeface="Times New Roman" panose="02020603050405020304"/>
                <a:cs typeface="Times New Roman" panose="02020603050405020304" pitchFamily="18" charset="0"/>
              </a:rPr>
              <a:t>(0</a:t>
            </a:r>
            <a:r>
              <a:rPr lang="en-US" altLang="zh-CN" sz="180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a:latin typeface="Times New Roman" panose="02020603050405020304" pitchFamily="18" charset="0"/>
                <a:ea typeface="Times New Roman" panose="02020603050405020304"/>
                <a:cs typeface="Times New Roman" panose="02020603050405020304" pitchFamily="18" charset="0"/>
              </a:rPr>
              <a:t>i</a:t>
            </a:r>
            <a:r>
              <a:rPr lang="en-US" altLang="zh-CN" sz="180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a:latin typeface="Times New Roman" panose="02020603050405020304" pitchFamily="18" charset="0"/>
                <a:ea typeface="Times New Roman" panose="02020603050405020304"/>
                <a:cs typeface="Times New Roman" panose="02020603050405020304" pitchFamily="18" charset="0"/>
              </a:rPr>
              <a:t>n-2)</a:t>
            </a:r>
            <a:r>
              <a:rPr lang="zh-CN" altLang="en-US" sz="1800">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1800">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a:latin typeface="Times New Roman" panose="02020603050405020304" pitchFamily="18" charset="0"/>
                <a:ea typeface="宋体" panose="02010600030101010101" pitchFamily="2" charset="-122"/>
                <a:cs typeface="Times New Roman" panose="02020603050405020304" pitchFamily="18" charset="0"/>
              </a:rPr>
              <a:t>为异或符号，相同为</a:t>
            </a:r>
            <a:r>
              <a:rPr lang="en-US" altLang="zh-CN" sz="1800">
                <a:latin typeface="Times New Roman" panose="02020603050405020304" pitchFamily="18" charset="0"/>
                <a:ea typeface="Times New Roman" panose="02020603050405020304"/>
                <a:cs typeface="Times New Roman" panose="02020603050405020304" pitchFamily="18" charset="0"/>
              </a:rPr>
              <a:t>0</a:t>
            </a:r>
            <a:r>
              <a:rPr lang="zh-CN" altLang="en-US" sz="1800">
                <a:latin typeface="Times New Roman" panose="02020603050405020304" pitchFamily="18" charset="0"/>
                <a:ea typeface="宋体" panose="02010600030101010101" pitchFamily="2" charset="-122"/>
                <a:cs typeface="Times New Roman" panose="02020603050405020304" pitchFamily="18" charset="0"/>
              </a:rPr>
              <a:t>、不同为</a:t>
            </a:r>
            <a:r>
              <a:rPr lang="en-US" altLang="zh-CN" sz="1800">
                <a:latin typeface="Times New Roman" panose="02020603050405020304" pitchFamily="18" charset="0"/>
                <a:ea typeface="Times New Roman" panose="02020603050405020304"/>
                <a:cs typeface="Times New Roman" panose="02020603050405020304" pitchFamily="18" charset="0"/>
              </a:rPr>
              <a:t>1</a:t>
            </a:r>
            <a:r>
              <a:rPr lang="zh-CN" altLang="en-US" sz="18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18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33172"/>
                                        </p:tgtEl>
                                        <p:attrNameLst>
                                          <p:attrName>style.visibility</p:attrName>
                                        </p:attrNameLst>
                                      </p:cBhvr>
                                      <p:to>
                                        <p:strVal val="visible"/>
                                      </p:to>
                                    </p:set>
                                    <p:animEffect transition="in" filter="wipe(up)">
                                      <p:cBhvr>
                                        <p:cTn id="7" dur="500"/>
                                        <p:tgtEl>
                                          <p:spTgt spid="433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184400" y="295275"/>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4762" y="28892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77825" y="301625"/>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18436" name="矩形 45"/>
          <p:cNvSpPr/>
          <p:nvPr/>
        </p:nvSpPr>
        <p:spPr>
          <a:xfrm>
            <a:off x="2627313" y="331788"/>
            <a:ext cx="3040062" cy="344487"/>
          </a:xfrm>
          <a:prstGeom prst="rect">
            <a:avLst/>
          </a:prstGeom>
          <a:noFill/>
          <a:ln w="9525">
            <a:noFill/>
          </a:ln>
        </p:spPr>
        <p:txBody>
          <a:bodyPr wrap="square" lIns="68577" tIns="34288" rIns="68577" bIns="34288" anchor="t" anchorCtr="0">
            <a:spAutoFit/>
          </a:bodyPr>
          <a:p>
            <a:pPr algn="ctr"/>
            <a:r>
              <a:rPr lang="zh-CN" altLang="zh-CN" dirty="0">
                <a:solidFill>
                  <a:schemeClr val="bg1"/>
                </a:solidFill>
                <a:latin typeface="微软雅黑" panose="020B0503020204020204" charset="-122"/>
                <a:ea typeface="微软雅黑" panose="020B0503020204020204" charset="-122"/>
              </a:rPr>
              <a:t>新一代信息技术产业发展</a:t>
            </a:r>
            <a:endParaRPr lang="zh-CN" altLang="zh-CN" dirty="0">
              <a:solidFill>
                <a:schemeClr val="bg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377825" y="1268730"/>
            <a:ext cx="8378825" cy="44989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pPr algn="l"/>
            <a:r>
              <a:rPr spc="600" noProof="1" dirty="0">
                <a:solidFill>
                  <a:schemeClr val="tx2"/>
                </a:solidFill>
                <a:latin typeface="微软雅黑" panose="020B0503020204020204" charset="-122"/>
                <a:ea typeface="微软雅黑" panose="020B0503020204020204" charset="-122"/>
                <a:cs typeface="+mn-cs"/>
              </a:rPr>
              <a:t>检错码</a:t>
            </a:r>
            <a:endParaRPr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41935" y="1700530"/>
            <a:ext cx="8326120" cy="172783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检错码是一种编码，指在传输过程中发生错误后，在接收端能自动检查并发现错误的编码。目前</a:t>
            </a:r>
            <a:r>
              <a:rPr sz="1800" strike="noStrike" noProof="1"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常用的检错码有奇偶校验码、恒比码等</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。为提高信息传输的有效性和可靠性，根据香农信息理论，必须对信源消息实施</a:t>
            </a:r>
            <a:r>
              <a:rPr sz="1800" strike="noStrike" noProof="1"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信源编码和信道编码</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检错码的两大类别：奇偶校验编码和循环冗余编码。</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51460" y="3644900"/>
            <a:ext cx="8315960" cy="2584450"/>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fontAlgn="base">
              <a:lnSpc>
                <a:spcPct val="150000"/>
              </a:lnSpc>
              <a:buClr>
                <a:srgbClr val="0000CC"/>
              </a:buClr>
              <a:buFont typeface="Wingdings" panose="05000000000000000000" charset="0"/>
            </a:pPr>
            <a:r>
              <a:rPr lang="en-US"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latin typeface="微软雅黑" panose="020B0503020204020204" charset="-122"/>
                <a:ea typeface="微软雅黑" panose="020B0503020204020204" charset="-122"/>
                <a:cs typeface="微软雅黑" panose="020B0503020204020204" charset="-122"/>
                <a:sym typeface="楷体_GB2312" pitchFamily="49" charset="-122"/>
              </a:rPr>
              <a:t>奇偶校验码是在原信息码元后面附加一个监督元，使码组中1或0的个数为奇数或偶数，为奇数者称为奇数校验码；为偶数者称为偶数校验码。如将十进制5的8421BCD码0101增加校验位后，</a:t>
            </a:r>
            <a:r>
              <a:rPr sz="18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奇校验码是10101</a:t>
            </a:r>
            <a:r>
              <a:rPr sz="1800" dirty="0">
                <a:latin typeface="微软雅黑" panose="020B0503020204020204" charset="-122"/>
                <a:ea typeface="微软雅黑" panose="020B0503020204020204" charset="-122"/>
                <a:cs typeface="微软雅黑" panose="020B0503020204020204" charset="-122"/>
                <a:sym typeface="楷体_GB2312" pitchFamily="49" charset="-122"/>
              </a:rPr>
              <a:t>，</a:t>
            </a:r>
            <a:r>
              <a:rPr sz="1800" dirty="0">
                <a:solidFill>
                  <a:srgbClr val="FFC000"/>
                </a:solidFill>
                <a:latin typeface="微软雅黑" panose="020B0503020204020204" charset="-122"/>
                <a:ea typeface="微软雅黑" panose="020B0503020204020204" charset="-122"/>
                <a:cs typeface="微软雅黑" panose="020B0503020204020204" charset="-122"/>
                <a:sym typeface="楷体_GB2312" pitchFamily="49" charset="-122"/>
              </a:rPr>
              <a:t>偶校验码是00101</a:t>
            </a:r>
            <a:r>
              <a:rPr sz="1800" dirty="0">
                <a:latin typeface="微软雅黑" panose="020B0503020204020204" charset="-122"/>
                <a:ea typeface="微软雅黑" panose="020B0503020204020204" charset="-122"/>
                <a:cs typeface="微软雅黑" panose="020B0503020204020204" charset="-122"/>
                <a:sym typeface="楷体_GB2312" pitchFamily="49" charset="-122"/>
              </a:rPr>
              <a:t>，其中</a:t>
            </a:r>
            <a:r>
              <a:rPr sz="1800" dirty="0">
                <a:solidFill>
                  <a:srgbClr val="FFC000"/>
                </a:solidFill>
                <a:latin typeface="微软雅黑" panose="020B0503020204020204" charset="-122"/>
                <a:ea typeface="微软雅黑" panose="020B0503020204020204" charset="-122"/>
                <a:cs typeface="微软雅黑" panose="020B0503020204020204" charset="-122"/>
                <a:sym typeface="楷体_GB2312" pitchFamily="49" charset="-122"/>
              </a:rPr>
              <a:t>最高位分别为奇校验位1和偶校验位0</a:t>
            </a:r>
            <a:r>
              <a:rPr sz="1800" dirty="0">
                <a:latin typeface="微软雅黑" panose="020B0503020204020204" charset="-122"/>
                <a:ea typeface="微软雅黑" panose="020B0503020204020204" charset="-122"/>
                <a:cs typeface="微软雅黑" panose="020B0503020204020204" charset="-122"/>
                <a:sym typeface="楷体_GB2312" pitchFamily="49" charset="-122"/>
              </a:rPr>
              <a:t>。</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latin typeface="微软雅黑" panose="020B0503020204020204" charset="-122"/>
                <a:ea typeface="微软雅黑" panose="020B0503020204020204" charset="-122"/>
                <a:cs typeface="微软雅黑" panose="020B0503020204020204" charset="-122"/>
                <a:sym typeface="楷体_GB2312" pitchFamily="49" charset="-122"/>
              </a:rPr>
              <a:t>循环校验码(CRC码)是数据通信领域中最常用的一种差错校验码，其特征</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dirty="0">
                <a:latin typeface="微软雅黑" panose="020B0503020204020204" charset="-122"/>
                <a:ea typeface="微软雅黑" panose="020B0503020204020204" charset="-122"/>
                <a:cs typeface="微软雅黑" panose="020B0503020204020204" charset="-122"/>
                <a:sym typeface="楷体_GB2312" pitchFamily="49" charset="-122"/>
              </a:rPr>
              <a:t>是</a:t>
            </a:r>
            <a:r>
              <a:rPr sz="1800" dirty="0">
                <a:solidFill>
                  <a:srgbClr val="FFFF00"/>
                </a:solidFill>
                <a:latin typeface="微软雅黑" panose="020B0503020204020204" charset="-122"/>
                <a:ea typeface="微软雅黑" panose="020B0503020204020204" charset="-122"/>
                <a:cs typeface="微软雅黑" panose="020B0503020204020204" charset="-122"/>
                <a:sym typeface="楷体_GB2312" pitchFamily="49" charset="-122"/>
              </a:rPr>
              <a:t>信息字段和校验字段的长度可以任意选定</a:t>
            </a:r>
            <a:r>
              <a:rPr sz="1800" dirty="0">
                <a:latin typeface="微软雅黑" panose="020B0503020204020204" charset="-122"/>
                <a:ea typeface="微软雅黑" panose="020B0503020204020204" charset="-122"/>
                <a:cs typeface="微软雅黑" panose="020B0503020204020204" charset="-122"/>
                <a:sym typeface="楷体_GB2312" pitchFamily="49" charset="-122"/>
              </a:rPr>
              <a:t>。</a:t>
            </a:r>
            <a:endParaRPr lang="zh-CN" altLang="en-US" sz="1800"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438910" cy="344170"/>
          </a:xfrm>
          <a:prstGeom prst="rect">
            <a:avLst/>
          </a:prstGeom>
          <a:noFill/>
        </p:spPr>
        <p:txBody>
          <a:bodyPr wrap="none" lIns="68577" tIns="34288" rIns="68577" bIns="34288" rtlCol="0">
            <a:spAutoFit/>
          </a:bodyPr>
          <a:lstStyle/>
          <a:p>
            <a:pPr algn="l"/>
            <a:r>
              <a:rPr spc="600" noProof="1" dirty="0">
                <a:solidFill>
                  <a:schemeClr val="tx2"/>
                </a:solidFill>
                <a:latin typeface="微软雅黑" panose="020B0503020204020204" charset="-122"/>
                <a:ea typeface="微软雅黑" panose="020B0503020204020204" charset="-122"/>
                <a:cs typeface="+mn-cs"/>
              </a:rPr>
              <a:t>ASCII码</a:t>
            </a:r>
            <a:endParaRPr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41935" y="1700530"/>
            <a:ext cx="8326120" cy="172783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SCII码是由是美国国家标准化协会指定的一种信息代码，它的研究与制定起始于20世纪50年代后期，在1967年定案，后被国际标准化组织ISO认定为国际标准，称为ISO646标准，广泛应用于计算机和通信领域中，最典型的就是键盘信号的输入。</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51460" y="3644900"/>
            <a:ext cx="8315960" cy="216852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fontAlgn="base">
              <a:lnSpc>
                <a:spcPct val="150000"/>
              </a:lnSpc>
              <a:buClr>
                <a:srgbClr val="0000CC"/>
              </a:buClr>
              <a:buFont typeface="Wingdings" panose="05000000000000000000" charset="0"/>
            </a:pPr>
            <a:r>
              <a:rPr lang="en-US" sz="1800"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dirty="0">
                <a:latin typeface="微软雅黑" panose="020B0503020204020204" charset="-122"/>
                <a:ea typeface="微软雅黑" panose="020B0503020204020204" charset="-122"/>
                <a:cs typeface="微软雅黑" panose="020B0503020204020204" charset="-122"/>
                <a:sym typeface="楷体_GB2312" pitchFamily="49" charset="-122"/>
              </a:rPr>
              <a:t>ASCII码使用指定的7位或8位二进制数组合来表示128或256种可能的字符。如表1-5所示，0～31及127(共33个)是控制字符或通信专用字符，32～126(共95个)是字符(32是空格)，其中48～57为0到9十个阿拉伯数字，65～90为26个大写英文字母，97～122号为26个小写英文字母，其余为一些标点符号、运算符号等。</a:t>
            </a:r>
            <a:endParaRPr sz="1800"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438910" cy="344170"/>
          </a:xfrm>
          <a:prstGeom prst="rect">
            <a:avLst/>
          </a:prstGeom>
          <a:noFill/>
        </p:spPr>
        <p:txBody>
          <a:bodyPr wrap="none" lIns="68577" tIns="34288" rIns="68577" bIns="34288" rtlCol="0">
            <a:spAutoFit/>
          </a:bodyPr>
          <a:lstStyle/>
          <a:p>
            <a:pPr algn="l"/>
            <a:r>
              <a:rPr spc="600" noProof="1" dirty="0">
                <a:solidFill>
                  <a:schemeClr val="tx2"/>
                </a:solidFill>
                <a:latin typeface="微软雅黑" panose="020B0503020204020204" charset="-122"/>
                <a:ea typeface="微软雅黑" panose="020B0503020204020204" charset="-122"/>
                <a:cs typeface="+mn-cs"/>
              </a:rPr>
              <a:t>ASCII码</a:t>
            </a:r>
            <a:endParaRPr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79070" y="1628775"/>
            <a:ext cx="4117340" cy="4386580"/>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同时还要注意，在标准ASCII中，其最高位(b7)用作奇偶校验位。</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所谓奇偶校验，是指在代码传送过程中用来检验是否出现错误的一种方法，一般分奇校验和偶校验两种。后128个称为扩展ASCII码。许多基于x86的系统都支持使用扩展或“高”ASCII。</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具体代码含义可查阅网址https://www.runoob.com/tags/html-ascii.html。</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306387"/>
            <a:ext cx="5080000" cy="635000"/>
          </a:xfrm>
          <a:prstGeom prst="rect">
            <a:avLst/>
          </a:prstGeom>
        </p:spPr>
        <p:txBody>
          <a:bodyPr/>
          <a:p>
            <a:endParaRPr sz="1600"/>
          </a:p>
        </p:txBody>
      </p:sp>
      <p:pic>
        <p:nvPicPr>
          <p:cNvPr id="4" name="图片 3"/>
          <p:cNvPicPr/>
          <p:nvPr/>
        </p:nvPicPr>
        <p:blipFill>
          <a:blip r:embed="rId3"/>
        </p:blipFill>
        <p:spPr>
          <a:xfrm>
            <a:off x="4572000" y="1340485"/>
            <a:ext cx="4055745" cy="5049520"/>
          </a:xfrm>
          <a:prstGeom prst="rect">
            <a:avLst/>
          </a:prstGeom>
        </p:spPr>
      </p:pic>
      <p:sp>
        <p:nvSpPr>
          <p:cNvPr id="6" name="文本框 5"/>
          <p:cNvSpPr txBox="1"/>
          <p:nvPr/>
        </p:nvSpPr>
        <p:spPr>
          <a:xfrm>
            <a:off x="2032000" y="6529388"/>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621405" cy="344170"/>
          </a:xfrm>
          <a:prstGeom prst="rect">
            <a:avLst/>
          </a:prstGeom>
          <a:noFill/>
        </p:spPr>
        <p:txBody>
          <a:bodyPr wrap="none" lIns="68577" tIns="34288" rIns="68577" bIns="34288" rtlCol="0">
            <a:spAutoFit/>
          </a:bodyPr>
          <a:lstStyle/>
          <a:p>
            <a:r>
              <a:rPr spc="600" noProof="1" dirty="0">
                <a:solidFill>
                  <a:schemeClr val="tx2"/>
                </a:solidFill>
                <a:latin typeface="微软雅黑" panose="020B0503020204020204" charset="-122"/>
                <a:ea typeface="微软雅黑" panose="020B0503020204020204" charset="-122"/>
                <a:cs typeface="+mn-cs"/>
              </a:rPr>
              <a:t>GB2312简体中文编码表</a:t>
            </a:r>
            <a:endParaRPr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41935" y="1700530"/>
            <a:ext cx="8326120" cy="403669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GB2312-1980(GB0)标准共收录6763个汉字(一级、二级)及682个全角字符拉丁字母、希腊字母、日文平假名及片假名字母、俄语字母等；GB2312依然保留26个英文字母和一些特殊符号的编码，覆盖ASCII中的相同部分，同时将ASCII中前32个控制字符则继续沿用(即十六进制20H)。因此，区位码要加上20H才能得到国标码。在国标码的基础上，将字节的最高位设为1，因为ASCII中使用7位，最高位为0。</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点阵字体(位图字体)把每个字分成M×N个点(16×16、24×24),每个字形都以一组二维像素信息表示。存储1024个24*24点阵的汉字字型码需要的字节数是72B。位图字体难以缩放，强行放大会导致失真字形，产生马赛克式的锯齿边缘。</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2" name="图片 -2147482613" descr="IMG_256"/>
          <p:cNvPicPr>
            <a:picLocks noChangeAspect="1"/>
          </p:cNvPicPr>
          <p:nvPr/>
        </p:nvPicPr>
        <p:blipFill>
          <a:blip r:embed="rId3"/>
          <a:stretch>
            <a:fillRect/>
          </a:stretch>
        </p:blipFill>
        <p:spPr>
          <a:xfrm>
            <a:off x="3203575" y="1917065"/>
            <a:ext cx="4953000" cy="2515235"/>
          </a:xfrm>
          <a:prstGeom prst="rect">
            <a:avLst/>
          </a:prstGeom>
          <a:noFill/>
          <a:ln w="9525">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621405" cy="344170"/>
          </a:xfrm>
          <a:prstGeom prst="rect">
            <a:avLst/>
          </a:prstGeom>
          <a:noFill/>
        </p:spPr>
        <p:txBody>
          <a:bodyPr wrap="none" lIns="68577" tIns="34288" rIns="68577" bIns="34288" rtlCol="0">
            <a:spAutoFit/>
          </a:bodyPr>
          <a:lstStyle/>
          <a:p>
            <a:r>
              <a:rPr spc="600" noProof="1" dirty="0">
                <a:solidFill>
                  <a:schemeClr val="tx2"/>
                </a:solidFill>
                <a:latin typeface="微软雅黑" panose="020B0503020204020204" charset="-122"/>
                <a:ea typeface="微软雅黑" panose="020B0503020204020204" charset="-122"/>
                <a:cs typeface="+mn-cs"/>
              </a:rPr>
              <a:t>GB2312简体中文编码表</a:t>
            </a:r>
            <a:endParaRPr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499110" y="1608455"/>
            <a:ext cx="2682240" cy="56197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常见字模提取软件</a:t>
            </a:r>
            <a:endPar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3 </a:t>
            </a:r>
            <a:r>
              <a:rPr lang="zh-CN" altLang="en-US" sz="2400" dirty="0">
                <a:latin typeface="微软雅黑" panose="020B0503020204020204" charset="-122"/>
                <a:ea typeface="微软雅黑" panose="020B0503020204020204" charset="-122"/>
                <a:sym typeface="微软雅黑" panose="020B0503020204020204" charset="-122"/>
              </a:rPr>
              <a:t>常用码制</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3" name="图片 2"/>
          <p:cNvPicPr/>
          <p:nvPr/>
        </p:nvPicPr>
        <p:blipFill>
          <a:blip r:embed="rId3"/>
        </p:blipFill>
        <p:spPr>
          <a:xfrm>
            <a:off x="467360" y="2376805"/>
            <a:ext cx="3426460" cy="2887980"/>
          </a:xfrm>
          <a:prstGeom prst="rect">
            <a:avLst/>
          </a:prstGeom>
        </p:spPr>
      </p:pic>
      <p:pic>
        <p:nvPicPr>
          <p:cNvPr id="4" name="图片 3"/>
          <p:cNvPicPr/>
          <p:nvPr/>
        </p:nvPicPr>
        <p:blipFill>
          <a:blip r:embed="rId4"/>
        </p:blipFill>
        <p:spPr>
          <a:xfrm>
            <a:off x="4211955" y="2277110"/>
            <a:ext cx="4621530" cy="2734310"/>
          </a:xfrm>
          <a:prstGeom prst="rect">
            <a:avLst/>
          </a:prstGeom>
        </p:spPr>
      </p:pic>
      <p:sp>
        <p:nvSpPr>
          <p:cNvPr id="6" name="文本框 5"/>
          <p:cNvSpPr txBox="1"/>
          <p:nvPr/>
        </p:nvSpPr>
        <p:spPr>
          <a:xfrm>
            <a:off x="229235" y="5373370"/>
            <a:ext cx="8604250" cy="1398905"/>
          </a:xfrm>
          <a:prstGeom prst="rect">
            <a:avLst/>
          </a:prstGeom>
        </p:spPr>
        <p:style>
          <a:lnRef idx="3">
            <a:schemeClr val="accent1"/>
          </a:lnRef>
          <a:fillRef idx="0">
            <a:srgbClr val="FFFFFF"/>
          </a:fillRef>
          <a:effectRef idx="0">
            <a:srgbClr val="FFFFFF"/>
          </a:effectRef>
          <a:fontRef idx="minor">
            <a:schemeClr val="tx1"/>
          </a:fontRef>
        </p:style>
        <p:txBody>
          <a:bodyPr wrap="square">
            <a:noAutofit/>
          </a:bodyPr>
          <a:p>
            <a:pPr fontAlgn="base">
              <a:lnSpc>
                <a:spcPct val="150000"/>
              </a:lnSpc>
              <a:buClr>
                <a:srgbClr val="0000CC"/>
              </a:buClr>
              <a:buFont typeface="Wingdings" panose="05000000000000000000" charset="0"/>
            </a:pPr>
            <a:r>
              <a:rPr lang="en-US" sz="1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PCtoLCD2002是一款专门用于OLED屏幕字符和图片取模的软件，它支持字符模式和图片模式，适用于不同分辨率的OLED屏幕，如12864分辨率的OLED屏幕。在字符模式中，PCtoLCD2002支持ASCII码以及汉字的取模，对于汉字，它通常采用1616点阵显示，这适用于大多数OLED显示屏。软件操作简单，只需将需要显示的字符或图片输入软件，然后设置适当的选项，即可生成适用于OLED屏幕的模组数据。</a:t>
            </a:r>
            <a:endParaRPr lang="en-US" sz="1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7" name="文本框 6"/>
          <p:cNvSpPr txBox="1"/>
          <p:nvPr/>
        </p:nvSpPr>
        <p:spPr>
          <a:xfrm>
            <a:off x="5292090" y="1628775"/>
            <a:ext cx="2919730" cy="561975"/>
          </a:xfrm>
          <a:prstGeom prst="rect">
            <a:avLst/>
          </a:prstGeom>
        </p:spPr>
        <p:style>
          <a:lnRef idx="3">
            <a:schemeClr val="accent1"/>
          </a:lnRef>
          <a:fillRef idx="0">
            <a:srgbClr val="FFFFFF"/>
          </a:fillRef>
          <a:effectRef idx="0">
            <a:srgbClr val="FFFFFF"/>
          </a:effectRef>
          <a:fontRef idx="minor">
            <a:schemeClr val="tx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畔畔字模提取软件</a:t>
            </a:r>
            <a:endParaRPr lang="zh-CN" alt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621405" cy="344170"/>
          </a:xfrm>
          <a:prstGeom prst="rect">
            <a:avLst/>
          </a:prstGeom>
          <a:noFill/>
        </p:spPr>
        <p:txBody>
          <a:bodyPr wrap="none" lIns="68577" tIns="34288" rIns="68577" bIns="34288" rtlCol="0">
            <a:spAutoFit/>
          </a:bodyPr>
          <a:lstStyle/>
          <a:p>
            <a:r>
              <a:rPr spc="600" noProof="1" dirty="0">
                <a:solidFill>
                  <a:schemeClr val="tx2"/>
                </a:solidFill>
                <a:latin typeface="微软雅黑" panose="020B0503020204020204" charset="-122"/>
                <a:ea typeface="微软雅黑" panose="020B0503020204020204" charset="-122"/>
                <a:cs typeface="+mn-cs"/>
              </a:rPr>
              <a:t>GB2312简体中文编码表</a:t>
            </a:r>
            <a:endParaRPr spc="600" noProof="1" dirty="0">
              <a:solidFill>
                <a:schemeClr val="tx2"/>
              </a:solidFill>
              <a:latin typeface="微软雅黑" panose="020B0503020204020204" charset="-122"/>
              <a:ea typeface="微软雅黑" panose="020B0503020204020204" charset="-122"/>
              <a:cs typeface="+mn-cs"/>
            </a:endParaRPr>
          </a:p>
        </p:txBody>
      </p:sp>
      <p:sp>
        <p:nvSpPr>
          <p:cNvPr id="40963"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41935" y="1700530"/>
            <a:ext cx="8326120" cy="4036695"/>
          </a:xfrm>
          <a:prstGeom prst="rect">
            <a:avLst/>
          </a:prstGeom>
        </p:spPr>
        <p:style>
          <a:lnRef idx="2">
            <a:schemeClr val="accent2"/>
          </a:lnRef>
          <a:fillRef idx="1">
            <a:schemeClr val="lt1"/>
          </a:fillRef>
          <a:effectRef idx="0">
            <a:schemeClr val="accent2"/>
          </a:effectRef>
          <a:fontRef idx="minor">
            <a:schemeClr val="dk1"/>
          </a:fontRef>
        </p:style>
        <p:txBody>
          <a:bodyPr wrap="square">
            <a:noAutofit/>
          </a:bodyPr>
          <a:lstStyle/>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GB2312-1980(GB0)标准共收录6763个汉字(一级、二级)及682个全角字符拉丁字母、希腊字母、日文平假名及片假名字母、俄语字母等；GB2312依然保留26个英文字母和一些特殊符号的编码，覆盖ASCII中的相同部分，同时将ASCII中前32个控制字符则继续沿用(即十六进制20H)。因此，区位码要加上20H才能得到国标码。在国标码的基础上，将字节的最高位设为1，因为ASCII中使用7位，最高位为0。</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buClr>
                <a:srgbClr val="0000CC"/>
              </a:buClr>
              <a:buFont typeface="Wingdings" panose="05000000000000000000" charset="0"/>
            </a:pPr>
            <a:r>
              <a:rPr lang="en-US"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r>
              <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点阵字体(位图字体)把每个字分成M×N个点(16×16、24×24),每个字形都以一组二维像素信息表示。存储1024个24*24点阵的汉字字型码需要的字节数是72B。位图字体难以缩放，强行放大会导致失真字形，产生马赛克式的锯齿边缘。</a:t>
            </a:r>
            <a:endParaRPr sz="18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40965" name="文本框 1"/>
          <p:cNvSpPr txBox="1"/>
          <p:nvPr/>
        </p:nvSpPr>
        <p:spPr>
          <a:xfrm>
            <a:off x="1979613" y="40481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1.</a:t>
            </a:r>
            <a:r>
              <a:rPr lang="en-US" altLang="zh-CN" sz="2400" dirty="0">
                <a:latin typeface="微软雅黑" panose="020B0503020204020204" charset="-122"/>
                <a:ea typeface="微软雅黑" panose="020B0503020204020204" charset="-122"/>
                <a:sym typeface="微软雅黑" panose="020B0503020204020204" charset="-122"/>
              </a:rPr>
              <a:t>4</a:t>
            </a:r>
            <a:r>
              <a:rPr lang="en-US" altLang="zh-CN" sz="2400" dirty="0">
                <a:latin typeface="微软雅黑" panose="020B0503020204020204" charset="-122"/>
                <a:ea typeface="微软雅黑" panose="020B0503020204020204" charset="-122"/>
                <a:sym typeface="微软雅黑" panose="020B0503020204020204" charset="-122"/>
              </a:rPr>
              <a:t> </a:t>
            </a:r>
            <a:r>
              <a:rPr lang="zh-CN" altLang="en-US" sz="2400" dirty="0">
                <a:latin typeface="微软雅黑" panose="020B0503020204020204" charset="-122"/>
                <a:ea typeface="微软雅黑" panose="020B0503020204020204" charset="-122"/>
                <a:sym typeface="微软雅黑" panose="020B0503020204020204" charset="-122"/>
              </a:rPr>
              <a:t>逻辑代数</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0966"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pic>
        <p:nvPicPr>
          <p:cNvPr id="2" name="图片 -2147482613" descr="IMG_256"/>
          <p:cNvPicPr>
            <a:picLocks noChangeAspect="1"/>
          </p:cNvPicPr>
          <p:nvPr/>
        </p:nvPicPr>
        <p:blipFill>
          <a:blip r:embed="rId3"/>
          <a:stretch>
            <a:fillRect/>
          </a:stretch>
        </p:blipFill>
        <p:spPr>
          <a:xfrm>
            <a:off x="3203575" y="1917065"/>
            <a:ext cx="4953000" cy="2515235"/>
          </a:xfrm>
          <a:prstGeom prst="rect">
            <a:avLst/>
          </a:prstGeom>
          <a:noFill/>
          <a:ln w="9525">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700530"/>
            <a:ext cx="8695055" cy="4215765"/>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sz="2000" strike="noStrike" noProof="1" dirty="0">
                <a:latin typeface="微软雅黑" panose="020B0503020204020204" charset="-122"/>
                <a:ea typeface="微软雅黑" panose="020B0503020204020204" charset="-122"/>
                <a:cs typeface="微软雅黑" panose="020B0503020204020204" charset="-122"/>
                <a:sym typeface="+mn-ea"/>
              </a:rPr>
              <a:t>1-4 求下列进制数对应的8421BCD、余3码。</a:t>
            </a:r>
            <a:endParaRPr sz="20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pPr>
            <a:r>
              <a:rPr sz="2000" strike="noStrike" noProof="1" dirty="0">
                <a:latin typeface="微软雅黑" panose="020B0503020204020204" charset="-122"/>
                <a:ea typeface="微软雅黑" panose="020B0503020204020204" charset="-122"/>
                <a:cs typeface="微软雅黑" panose="020B0503020204020204" charset="-122"/>
                <a:sym typeface="+mn-ea"/>
              </a:rPr>
              <a:t> (1)(79)</a:t>
            </a:r>
            <a:r>
              <a:rPr sz="2000" strike="noStrike" baseline="-25000" noProof="1" dirty="0">
                <a:latin typeface="微软雅黑" panose="020B0503020204020204" charset="-122"/>
                <a:ea typeface="微软雅黑" panose="020B0503020204020204" charset="-122"/>
                <a:cs typeface="微软雅黑" panose="020B0503020204020204" charset="-122"/>
                <a:sym typeface="+mn-ea"/>
              </a:rPr>
              <a:t>10</a:t>
            </a:r>
            <a:r>
              <a:rPr sz="2000" strike="noStrike" noProof="1" dirty="0">
                <a:latin typeface="微软雅黑" panose="020B0503020204020204" charset="-122"/>
                <a:ea typeface="微软雅黑" panose="020B0503020204020204" charset="-122"/>
                <a:cs typeface="微软雅黑" panose="020B0503020204020204" charset="-122"/>
                <a:sym typeface="+mn-ea"/>
              </a:rPr>
              <a:t>	</a:t>
            </a:r>
            <a:r>
              <a:rPr lang="en-US" sz="2000" strike="noStrike" noProof="1" dirty="0">
                <a:latin typeface="微软雅黑" panose="020B0503020204020204" charset="-122"/>
                <a:ea typeface="微软雅黑" panose="020B0503020204020204" charset="-122"/>
                <a:cs typeface="微软雅黑" panose="020B0503020204020204" charset="-122"/>
                <a:sym typeface="+mn-ea"/>
              </a:rPr>
              <a:t> </a:t>
            </a:r>
            <a:r>
              <a:rPr sz="2000" strike="noStrike" noProof="1" dirty="0">
                <a:latin typeface="微软雅黑" panose="020B0503020204020204" charset="-122"/>
                <a:ea typeface="微软雅黑" panose="020B0503020204020204" charset="-122"/>
                <a:cs typeface="微软雅黑" panose="020B0503020204020204" charset="-122"/>
                <a:sym typeface="+mn-ea"/>
              </a:rPr>
              <a:t>(2)(723.14)</a:t>
            </a:r>
            <a:r>
              <a:rPr sz="2000" strike="noStrike" baseline="-25000" noProof="1" dirty="0">
                <a:latin typeface="微软雅黑" panose="020B0503020204020204" charset="-122"/>
                <a:ea typeface="微软雅黑" panose="020B0503020204020204" charset="-122"/>
                <a:cs typeface="微软雅黑" panose="020B0503020204020204" charset="-122"/>
                <a:sym typeface="+mn-ea"/>
              </a:rPr>
              <a:t>10</a:t>
            </a:r>
            <a:r>
              <a:rPr sz="2000" strike="noStrike" noProof="1" dirty="0">
                <a:latin typeface="微软雅黑" panose="020B0503020204020204" charset="-122"/>
                <a:ea typeface="微软雅黑" panose="020B0503020204020204" charset="-122"/>
                <a:cs typeface="微软雅黑" panose="020B0503020204020204" charset="-122"/>
                <a:sym typeface="+mn-ea"/>
              </a:rPr>
              <a:t>  	(3)(1101101)</a:t>
            </a:r>
            <a:r>
              <a:rPr sz="2000" strike="noStrike" baseline="-25000" noProof="1" dirty="0">
                <a:latin typeface="微软雅黑" panose="020B0503020204020204" charset="-122"/>
                <a:ea typeface="微软雅黑" panose="020B0503020204020204" charset="-122"/>
                <a:cs typeface="微软雅黑" panose="020B0503020204020204" charset="-122"/>
                <a:sym typeface="+mn-ea"/>
              </a:rPr>
              <a:t>2</a:t>
            </a:r>
            <a:endParaRPr sz="20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buChar char="p"/>
            </a:pPr>
            <a:r>
              <a:rPr lang="en-US" sz="2000" strike="noStrike" noProof="1" dirty="0">
                <a:latin typeface="微软雅黑" panose="020B0503020204020204" charset="-122"/>
                <a:ea typeface="微软雅黑" panose="020B0503020204020204" charset="-122"/>
                <a:cs typeface="微软雅黑" panose="020B0503020204020204" charset="-122"/>
                <a:sym typeface="+mn-ea"/>
              </a:rPr>
              <a:t>1-7</a:t>
            </a: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填空题</a:t>
            </a:r>
            <a:endParaRPr lang="zh-CN" altLang="en-US" sz="2000" strike="noStrike" noProof="1" dirty="0">
              <a:latin typeface="微软雅黑" panose="020B0503020204020204" charset="-122"/>
              <a:ea typeface="微软雅黑" panose="020B0503020204020204" charset="-122"/>
              <a:cs typeface="微软雅黑" panose="020B0503020204020204" charset="-122"/>
              <a:sym typeface="+mn-ea"/>
            </a:endParaRPr>
          </a:p>
          <a:p>
            <a:pPr marL="342900" indent="-342900" fontAlgn="base">
              <a:lnSpc>
                <a:spcPct val="150000"/>
              </a:lnSpc>
              <a:spcBef>
                <a:spcPct val="50000"/>
              </a:spcBef>
              <a:buClr>
                <a:srgbClr val="CC0000"/>
              </a:buClr>
              <a:buFont typeface="Wingdings" panose="05000000000000000000" charset="0"/>
              <a:buChar char="l"/>
            </a:pPr>
            <a:r>
              <a:rPr lang="en-US" sz="2000" strike="noStrike" noProof="1" dirty="0">
                <a:latin typeface="微软雅黑" panose="020B0503020204020204" charset="-122"/>
                <a:ea typeface="微软雅黑" panose="020B0503020204020204" charset="-122"/>
                <a:cs typeface="微软雅黑" panose="020B0503020204020204" charset="-122"/>
                <a:sym typeface="+mn-ea"/>
              </a:rPr>
              <a:t>(A3)</a:t>
            </a:r>
            <a:r>
              <a:rPr lang="en-US" sz="2000" strike="noStrike" baseline="-25000" noProof="1" dirty="0">
                <a:latin typeface="微软雅黑" panose="020B0503020204020204" charset="-122"/>
                <a:ea typeface="微软雅黑" panose="020B0503020204020204" charset="-122"/>
                <a:cs typeface="微软雅黑" panose="020B0503020204020204" charset="-122"/>
                <a:sym typeface="+mn-ea"/>
              </a:rPr>
              <a:t>16 </a:t>
            </a:r>
            <a:r>
              <a:rPr lang="en-US" sz="2000" strike="noStrike" noProof="1" dirty="0">
                <a:latin typeface="微软雅黑" panose="020B0503020204020204" charset="-122"/>
                <a:ea typeface="微软雅黑" panose="020B0503020204020204" charset="-122"/>
                <a:cs typeface="微软雅黑" panose="020B0503020204020204" charset="-122"/>
                <a:sym typeface="+mn-ea"/>
              </a:rPr>
              <a:t>、(10100011)</a:t>
            </a:r>
            <a:r>
              <a:rPr lang="en-US" sz="2000" strike="noStrike" baseline="-25000" noProof="1" dirty="0">
                <a:latin typeface="微软雅黑" panose="020B0503020204020204" charset="-122"/>
                <a:ea typeface="微软雅黑" panose="020B0503020204020204" charset="-122"/>
                <a:cs typeface="微软雅黑" panose="020B0503020204020204" charset="-122"/>
                <a:sym typeface="+mn-ea"/>
              </a:rPr>
              <a:t>2</a:t>
            </a:r>
            <a:r>
              <a:rPr lang="en-US" sz="2000" strike="noStrike" noProof="1" dirty="0">
                <a:latin typeface="微软雅黑" panose="020B0503020204020204" charset="-122"/>
                <a:ea typeface="微软雅黑" panose="020B0503020204020204" charset="-122"/>
                <a:cs typeface="微软雅黑" panose="020B0503020204020204" charset="-122"/>
                <a:sym typeface="+mn-ea"/>
              </a:rPr>
              <a:t> 、(000101100011)</a:t>
            </a:r>
            <a:r>
              <a:rPr lang="en-US" sz="2000" strike="noStrike" baseline="-25000" noProof="1" dirty="0">
                <a:latin typeface="微软雅黑" panose="020B0503020204020204" charset="-122"/>
                <a:ea typeface="微软雅黑" panose="020B0503020204020204" charset="-122"/>
                <a:cs typeface="微软雅黑" panose="020B0503020204020204" charset="-122"/>
                <a:sym typeface="+mn-ea"/>
              </a:rPr>
              <a:t>8421BCD</a:t>
            </a:r>
            <a:r>
              <a:rPr lang="en-US" sz="2000" strike="noStrike" noProof="1" dirty="0">
                <a:latin typeface="微软雅黑" panose="020B0503020204020204" charset="-122"/>
                <a:ea typeface="微软雅黑" panose="020B0503020204020204" charset="-122"/>
                <a:cs typeface="微软雅黑" panose="020B0503020204020204" charset="-122"/>
                <a:sym typeface="+mn-ea"/>
              </a:rPr>
              <a:t> 、(203)</a:t>
            </a:r>
            <a:r>
              <a:rPr lang="en-US" sz="2000" strike="noStrike" baseline="-25000" noProof="1" dirty="0">
                <a:latin typeface="微软雅黑" panose="020B0503020204020204" charset="-122"/>
                <a:ea typeface="微软雅黑" panose="020B0503020204020204" charset="-122"/>
                <a:cs typeface="微软雅黑" panose="020B0503020204020204" charset="-122"/>
                <a:sym typeface="+mn-ea"/>
              </a:rPr>
              <a:t>8</a:t>
            </a:r>
            <a:r>
              <a:rPr lang="en-US" sz="2000" strike="noStrike" noProof="1" dirty="0">
                <a:latin typeface="微软雅黑" panose="020B0503020204020204" charset="-122"/>
                <a:ea typeface="微软雅黑" panose="020B0503020204020204" charset="-122"/>
                <a:cs typeface="微软雅黑" panose="020B0503020204020204" charset="-122"/>
                <a:sym typeface="+mn-ea"/>
              </a:rPr>
              <a:t>几个数据中，与十进制数(163)</a:t>
            </a:r>
            <a:r>
              <a:rPr lang="en-US" sz="2000" strike="noStrike" baseline="-25000" noProof="1" dirty="0">
                <a:latin typeface="微软雅黑" panose="020B0503020204020204" charset="-122"/>
                <a:ea typeface="微软雅黑" panose="020B0503020204020204" charset="-122"/>
                <a:cs typeface="微软雅黑" panose="020B0503020204020204" charset="-122"/>
                <a:sym typeface="+mn-ea"/>
              </a:rPr>
              <a:t>10</a:t>
            </a:r>
            <a:r>
              <a:rPr lang="en-US" sz="2000" strike="noStrike" noProof="1" dirty="0">
                <a:latin typeface="微软雅黑" panose="020B0503020204020204" charset="-122"/>
                <a:ea typeface="微软雅黑" panose="020B0503020204020204" charset="-122"/>
                <a:cs typeface="微软雅黑" panose="020B0503020204020204" charset="-122"/>
                <a:sym typeface="+mn-ea"/>
              </a:rPr>
              <a:t>不相等的是</a:t>
            </a:r>
            <a:r>
              <a:rPr lang="en-US" sz="2000" u="sng" strike="noStrike" noProof="1" dirty="0">
                <a:latin typeface="微软雅黑" panose="020B0503020204020204" charset="-122"/>
                <a:ea typeface="微软雅黑" panose="020B0503020204020204" charset="-122"/>
                <a:cs typeface="微软雅黑" panose="020B0503020204020204" charset="-122"/>
                <a:sym typeface="+mn-ea"/>
              </a:rPr>
              <a:t>           </a:t>
            </a:r>
            <a:r>
              <a:rPr lang="en-US" sz="2000" strike="noStrike" noProof="1" dirty="0">
                <a:latin typeface="微软雅黑" panose="020B0503020204020204" charset="-122"/>
                <a:ea typeface="微软雅黑" panose="020B0503020204020204" charset="-122"/>
                <a:cs typeface="微软雅黑" panose="020B0503020204020204" charset="-122"/>
                <a:sym typeface="+mn-ea"/>
              </a:rPr>
              <a:t>。</a:t>
            </a:r>
            <a:endParaRPr lang="en-US" sz="2000" strike="noStrike" noProof="1" dirty="0">
              <a:latin typeface="微软雅黑" panose="020B0503020204020204" charset="-122"/>
              <a:ea typeface="微软雅黑" panose="020B0503020204020204" charset="-122"/>
              <a:cs typeface="微软雅黑" panose="020B0503020204020204" charset="-122"/>
              <a:sym typeface="+mn-ea"/>
            </a:endParaRPr>
          </a:p>
          <a:p>
            <a:pPr marL="342900" indent="-342900" fontAlgn="base">
              <a:lnSpc>
                <a:spcPct val="150000"/>
              </a:lnSpc>
              <a:spcBef>
                <a:spcPct val="50000"/>
              </a:spcBef>
              <a:buClr>
                <a:srgbClr val="CC0000"/>
              </a:buClr>
              <a:buFont typeface="Wingdings" panose="05000000000000000000" charset="0"/>
              <a:buChar char="l"/>
            </a:pP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二进制码</a:t>
            </a:r>
            <a:r>
              <a:rPr lang="en-US" altLang="zh-CN" sz="2000" strike="noStrike" noProof="1" dirty="0">
                <a:latin typeface="微软雅黑" panose="020B0503020204020204" charset="-122"/>
                <a:ea typeface="微软雅黑" panose="020B0503020204020204" charset="-122"/>
                <a:cs typeface="微软雅黑" panose="020B0503020204020204" charset="-122"/>
                <a:sym typeface="+mn-ea"/>
              </a:rPr>
              <a:t>11010</a:t>
            </a:r>
            <a:r>
              <a:rPr lang="zh-CN" altLang="en-US" sz="2000" strike="noStrike" noProof="1" dirty="0">
                <a:latin typeface="微软雅黑" panose="020B0503020204020204" charset="-122"/>
                <a:ea typeface="微软雅黑" panose="020B0503020204020204" charset="-122"/>
                <a:cs typeface="微软雅黑" panose="020B0503020204020204" charset="-122"/>
                <a:sym typeface="+mn-ea"/>
              </a:rPr>
              <a:t>转换为格雷码为</a:t>
            </a:r>
            <a:r>
              <a:rPr lang="en-US" sz="2000" u="sng" dirty="0">
                <a:latin typeface="微软雅黑" panose="020B0503020204020204" charset="-122"/>
                <a:ea typeface="微软雅黑" panose="020B0503020204020204" charset="-122"/>
                <a:cs typeface="微软雅黑" panose="020B0503020204020204" charset="-122"/>
                <a:sym typeface="+mn-ea"/>
              </a:rPr>
              <a:t>           </a:t>
            </a:r>
            <a:r>
              <a:rPr lang="en-US" sz="2000" dirty="0">
                <a:latin typeface="微软雅黑" panose="020B0503020204020204" charset="-122"/>
                <a:ea typeface="微软雅黑" panose="020B0503020204020204" charset="-122"/>
                <a:cs typeface="微软雅黑" panose="020B0503020204020204" charset="-122"/>
                <a:sym typeface="+mn-ea"/>
              </a:rPr>
              <a:t>。</a:t>
            </a:r>
            <a:r>
              <a:rPr lang="zh-CN" altLang="en-US" sz="2000" u="sng" strike="noStrike" noProof="1" dirty="0">
                <a:latin typeface="微软雅黑" panose="020B0503020204020204" charset="-122"/>
                <a:ea typeface="微软雅黑" panose="020B0503020204020204" charset="-122"/>
                <a:cs typeface="微软雅黑" panose="020B0503020204020204" charset="-122"/>
                <a:sym typeface="+mn-ea"/>
              </a:rPr>
              <a:t> </a:t>
            </a:r>
            <a:endParaRPr lang="zh-CN" altLang="en-US" sz="2000" u="sng" strike="noStrike" noProof="1" dirty="0">
              <a:latin typeface="微软雅黑" panose="020B0503020204020204" charset="-122"/>
              <a:ea typeface="微软雅黑" panose="020B0503020204020204" charset="-122"/>
              <a:cs typeface="微软雅黑" panose="020B0503020204020204" charset="-122"/>
              <a:sym typeface="+mn-ea"/>
            </a:endParaRPr>
          </a:p>
          <a:p>
            <a:pPr marL="342900" indent="-342900" fontAlgn="base">
              <a:lnSpc>
                <a:spcPct val="150000"/>
              </a:lnSpc>
              <a:spcBef>
                <a:spcPct val="50000"/>
              </a:spcBef>
              <a:buClr>
                <a:srgbClr val="CC0000"/>
              </a:buClr>
              <a:buFont typeface="Wingdings" panose="05000000000000000000" charset="0"/>
              <a:buChar char="l"/>
            </a:pPr>
            <a:r>
              <a:rPr lang="zh-CN" altLang="en-US" sz="2000" u="sng" strike="noStrike" noProof="1" dirty="0">
                <a:latin typeface="微软雅黑" panose="020B0503020204020204" charset="-122"/>
                <a:ea typeface="微软雅黑" panose="020B0503020204020204" charset="-122"/>
                <a:cs typeface="微软雅黑" panose="020B0503020204020204" charset="-122"/>
                <a:sym typeface="+mn-ea"/>
              </a:rPr>
              <a:t>字符串</a:t>
            </a:r>
            <a:r>
              <a:rPr lang="en-US" altLang="zh-CN" sz="2000" u="sng" strike="noStrike" noProof="1" dirty="0">
                <a:latin typeface="微软雅黑" panose="020B0503020204020204" charset="-122"/>
                <a:ea typeface="微软雅黑" panose="020B0503020204020204" charset="-122"/>
                <a:cs typeface="微软雅黑" panose="020B0503020204020204" charset="-122"/>
                <a:sym typeface="+mn-ea"/>
              </a:rPr>
              <a:t>you</a:t>
            </a:r>
            <a:r>
              <a:rPr lang="zh-CN" altLang="en-US" sz="2000" u="sng" strike="noStrike" noProof="1" dirty="0">
                <a:latin typeface="微软雅黑" panose="020B0503020204020204" charset="-122"/>
                <a:ea typeface="微软雅黑" panose="020B0503020204020204" charset="-122"/>
                <a:cs typeface="微软雅黑" panose="020B0503020204020204" charset="-122"/>
                <a:sym typeface="+mn-ea"/>
              </a:rPr>
              <a:t>的</a:t>
            </a:r>
            <a:r>
              <a:rPr lang="en-US" altLang="zh-CN" sz="2000" u="sng" strike="noStrike" noProof="1" dirty="0">
                <a:latin typeface="微软雅黑" panose="020B0503020204020204" charset="-122"/>
                <a:ea typeface="微软雅黑" panose="020B0503020204020204" charset="-122"/>
                <a:cs typeface="微软雅黑" panose="020B0503020204020204" charset="-122"/>
                <a:sym typeface="+mn-ea"/>
              </a:rPr>
              <a:t>ASCII</a:t>
            </a:r>
            <a:r>
              <a:rPr lang="zh-CN" altLang="en-US" sz="2000" u="sng" strike="noStrike" noProof="1" dirty="0">
                <a:latin typeface="微软雅黑" panose="020B0503020204020204" charset="-122"/>
                <a:ea typeface="微软雅黑" panose="020B0503020204020204" charset="-122"/>
                <a:cs typeface="微软雅黑" panose="020B0503020204020204" charset="-122"/>
                <a:sym typeface="+mn-ea"/>
              </a:rPr>
              <a:t>码为</a:t>
            </a:r>
            <a:r>
              <a:rPr lang="en-US" altLang="zh-CN" sz="2000" u="sng" strike="noStrike" noProof="1" dirty="0">
                <a:latin typeface="微软雅黑" panose="020B0503020204020204" charset="-122"/>
                <a:ea typeface="微软雅黑" panose="020B0503020204020204" charset="-122"/>
                <a:cs typeface="微软雅黑" panose="020B0503020204020204" charset="-122"/>
                <a:sym typeface="+mn-ea"/>
              </a:rPr>
              <a:t> </a:t>
            </a:r>
            <a:r>
              <a:rPr lang="en-US" sz="2000" u="sng" dirty="0">
                <a:latin typeface="微软雅黑" panose="020B0503020204020204" charset="-122"/>
                <a:ea typeface="微软雅黑" panose="020B0503020204020204" charset="-122"/>
                <a:cs typeface="微软雅黑" panose="020B0503020204020204" charset="-122"/>
                <a:sym typeface="+mn-ea"/>
              </a:rPr>
              <a:t>           </a:t>
            </a:r>
            <a:r>
              <a:rPr lang="en-US" sz="2000" dirty="0">
                <a:latin typeface="微软雅黑" panose="020B0503020204020204" charset="-122"/>
                <a:ea typeface="微软雅黑" panose="020B0503020204020204" charset="-122"/>
                <a:cs typeface="微软雅黑" panose="020B0503020204020204" charset="-122"/>
                <a:sym typeface="+mn-ea"/>
              </a:rPr>
              <a:t>。</a:t>
            </a:r>
            <a:r>
              <a:rPr lang="zh-CN" altLang="en-US" sz="2400" u="sng" dirty="0">
                <a:latin typeface="微软雅黑" panose="020B0503020204020204" charset="-122"/>
                <a:ea typeface="微软雅黑" panose="020B0503020204020204" charset="-122"/>
                <a:cs typeface="微软雅黑" panose="020B0503020204020204" charset="-122"/>
                <a:sym typeface="+mn-ea"/>
              </a:rPr>
              <a:t> </a:t>
            </a:r>
            <a:r>
              <a:rPr lang="en-US" altLang="zh-CN" sz="2400" u="sng" strike="noStrike" noProof="1" dirty="0">
                <a:latin typeface="微软雅黑" panose="020B0503020204020204" charset="-122"/>
                <a:ea typeface="微软雅黑" panose="020B0503020204020204" charset="-122"/>
                <a:cs typeface="微软雅黑" panose="020B0503020204020204" charset="-122"/>
                <a:sym typeface="+mn-ea"/>
              </a:rPr>
              <a:t>         </a:t>
            </a:r>
            <a:endParaRPr lang="en-US" altLang="zh-CN" sz="2400" u="sng" strike="noStrike" noProof="1" dirty="0">
              <a:latin typeface="微软雅黑" panose="020B0503020204020204" charset="-122"/>
              <a:ea typeface="微软雅黑" panose="020B0503020204020204" charset="-122"/>
              <a:cs typeface="微软雅黑" panose="020B0503020204020204" charset="-122"/>
              <a:sym typeface="+mn-ea"/>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逻辑思维</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547178" y="339408"/>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1.4 </a:t>
            </a:r>
            <a:r>
              <a:rPr lang="zh-CN" altLang="en-US" sz="2400" dirty="0">
                <a:latin typeface="微软雅黑" panose="020B0503020204020204" charset="-122"/>
                <a:ea typeface="微软雅黑" panose="020B0503020204020204" charset="-122"/>
                <a:sym typeface="微软雅黑" panose="020B0503020204020204" charset="-122"/>
              </a:rPr>
              <a:t>逻辑代数(logic algebra)</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179070" y="1628775"/>
            <a:ext cx="5642610" cy="5169535"/>
          </a:xfrm>
          <a:prstGeom prst="rect">
            <a:avLst/>
          </a:prstGeom>
        </p:spPr>
        <p:style>
          <a:lnRef idx="3">
            <a:schemeClr val="accent4"/>
          </a:lnRef>
          <a:fillRef idx="0">
            <a:srgbClr val="FFFFFF"/>
          </a:fillRef>
          <a:effectRef idx="0">
            <a:srgbClr val="FFFFFF"/>
          </a:effectRef>
          <a:fontRef idx="minor">
            <a:schemeClr val="tx1"/>
          </a:fontRef>
        </p:style>
        <p:txBody>
          <a:bodyPr wrap="square" rtlCol="0" anchor="t">
            <a:spAutoFit/>
          </a:bodyPr>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中国人早就注意到二元现象的普遍性，可以追溯到先秦时期的</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二元辨证思辨</a:t>
            </a:r>
            <a:r>
              <a:rPr lang="zh-CN" altLang="en-US" sz="2000">
                <a:latin typeface="宋体" panose="02010600030101010101" pitchFamily="2" charset="-122"/>
                <a:ea typeface="宋体" panose="02010600030101010101" pitchFamily="2" charset="-122"/>
                <a:cs typeface="宋体" panose="02010600030101010101" pitchFamily="2" charset="-122"/>
              </a:rPr>
              <a:t>，如高低、胖瘦、美丑、正反等，并发展出富有东方色彩的哲学体系。但遗憾的是，中国人未用数学的观点去刻划这种二元现象，而是将其视为</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阴阳玄学</a:t>
            </a:r>
            <a:r>
              <a:rPr lang="zh-CN" altLang="en-US" sz="2000">
                <a:latin typeface="宋体" panose="02010600030101010101" pitchFamily="2" charset="-122"/>
                <a:ea typeface="宋体" panose="02010600030101010101" pitchFamily="2" charset="-122"/>
                <a:cs typeface="宋体" panose="02010600030101010101" pitchFamily="2" charset="-122"/>
              </a:rPr>
              <a:t>，而非精确的科学。</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逻辑代数是英国数学家乔治•布尔(George Boole)于1849年首先提出的，所以又称为布尔代数。后来，布尔代数被广泛地应用于解决开关电路的分析与设计上，所以也把布尔代数叫做开关代数。</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147481511" descr="1633402T0-2"/>
          <p:cNvPicPr>
            <a:picLocks noChangeAspect="1"/>
          </p:cNvPicPr>
          <p:nvPr/>
        </p:nvPicPr>
        <p:blipFill>
          <a:blip r:embed="rId3"/>
          <a:stretch>
            <a:fillRect/>
          </a:stretch>
        </p:blipFill>
        <p:spPr>
          <a:xfrm>
            <a:off x="6660515" y="4436428"/>
            <a:ext cx="1483360" cy="1818005"/>
          </a:xfrm>
          <a:prstGeom prst="rect">
            <a:avLst/>
          </a:prstGeom>
          <a:noFill/>
          <a:ln w="9525">
            <a:noFill/>
          </a:ln>
        </p:spPr>
      </p:pic>
      <p:sp>
        <p:nvSpPr>
          <p:cNvPr id="4" name="文本框 3"/>
          <p:cNvSpPr txBox="1"/>
          <p:nvPr/>
        </p:nvSpPr>
        <p:spPr>
          <a:xfrm>
            <a:off x="5821680" y="6381115"/>
            <a:ext cx="3162935" cy="368300"/>
          </a:xfrm>
          <a:prstGeom prst="rect">
            <a:avLst/>
          </a:prstGeom>
          <a:noFill/>
        </p:spPr>
        <p:txBody>
          <a:bodyPr wrap="square" rtlCol="0" anchor="t">
            <a:spAutoFit/>
          </a:bodyPr>
          <a:p>
            <a:r>
              <a:rPr lang="en-US" altLang="zh-CN"/>
              <a:t>    </a:t>
            </a:r>
            <a:r>
              <a:rPr lang="zh-CN" altLang="en-US"/>
              <a:t>英国数学家乔治·布尔</a:t>
            </a:r>
            <a:endParaRPr lang="zh-CN" altLang="en-US"/>
          </a:p>
        </p:txBody>
      </p:sp>
      <p:pic>
        <p:nvPicPr>
          <p:cNvPr id="5" name="图片 4"/>
          <p:cNvPicPr/>
          <p:nvPr/>
        </p:nvPicPr>
        <p:blipFill>
          <a:blip r:embed="rId4"/>
        </p:blipFill>
        <p:spPr>
          <a:xfrm>
            <a:off x="6083935" y="1398270"/>
            <a:ext cx="2644140" cy="2465070"/>
          </a:xfrm>
          <a:prstGeom prst="rect">
            <a:avLst/>
          </a:prstGeom>
        </p:spPr>
      </p:pic>
      <p:sp>
        <p:nvSpPr>
          <p:cNvPr id="6" name="文本框 5"/>
          <p:cNvSpPr txBox="1"/>
          <p:nvPr/>
        </p:nvSpPr>
        <p:spPr>
          <a:xfrm>
            <a:off x="6012815" y="3933190"/>
            <a:ext cx="3162935" cy="368300"/>
          </a:xfrm>
          <a:prstGeom prst="rect">
            <a:avLst/>
          </a:prstGeom>
          <a:noFill/>
        </p:spPr>
        <p:txBody>
          <a:bodyPr wrap="square" rtlCol="0" anchor="t">
            <a:spAutoFit/>
          </a:bodyPr>
          <a:p>
            <a:r>
              <a:rPr lang="en-US" altLang="zh-CN"/>
              <a:t>    </a:t>
            </a:r>
            <a:r>
              <a:rPr lang="zh-CN" altLang="en-US"/>
              <a:t>二元辩证的5种基本结构</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逻辑思维</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619568" y="33242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1.4 </a:t>
            </a:r>
            <a:r>
              <a:rPr lang="zh-CN" altLang="en-US" sz="2400" dirty="0">
                <a:latin typeface="微软雅黑" panose="020B0503020204020204" charset="-122"/>
                <a:ea typeface="微软雅黑" panose="020B0503020204020204" charset="-122"/>
                <a:sym typeface="微软雅黑" panose="020B0503020204020204" charset="-122"/>
              </a:rPr>
              <a:t>逻辑代数(logic algebra)</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323215" y="1484630"/>
            <a:ext cx="8579485" cy="2861310"/>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spAutoFit/>
          </a:bodyPr>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逻辑代数是按照一定的逻辑规律进行运算的代数，其中的变量称为</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逻辑变量</a:t>
            </a:r>
            <a:r>
              <a:rPr lang="zh-CN" altLang="en-US" sz="2000">
                <a:latin typeface="宋体" panose="02010600030101010101" pitchFamily="2" charset="-122"/>
                <a:ea typeface="宋体" panose="02010600030101010101" pitchFamily="2" charset="-122"/>
                <a:cs typeface="宋体" panose="02010600030101010101" pitchFamily="2" charset="-122"/>
              </a:rPr>
              <a:t>，用字母A、B、C等表示。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逻辑变量只有两个值，即0(逻辑0)和1(逻辑1)，而没有中间值。</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0和1并不表示数量的大小，只代表两种不同的逻辑状态。</a:t>
            </a:r>
            <a:endPar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0000CC"/>
              </a:buClr>
              <a:buFont typeface="Wingdings" panose="05000000000000000000" charset="0"/>
              <a:buChar char="Ø"/>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乔治·布尔发明的工具叫做“集合论”(Set theory)。逻辑思维的基础是一个个集合(Set)，每一个命题表达的都是集合之间的关系。</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032000" y="1022350"/>
            <a:ext cx="5080000" cy="635000"/>
          </a:xfrm>
          <a:prstGeom prst="rect">
            <a:avLst/>
          </a:prstGeom>
        </p:spPr>
        <p:txBody>
          <a:bodyPr/>
          <a:p>
            <a:endParaRPr sz="1600"/>
          </a:p>
        </p:txBody>
      </p:sp>
      <p:pic>
        <p:nvPicPr>
          <p:cNvPr id="4" name="图片 3"/>
          <p:cNvPicPr/>
          <p:nvPr/>
        </p:nvPicPr>
        <p:blipFill>
          <a:blip r:embed="rId3"/>
          <a:srcRect b="16330"/>
        </p:blipFill>
        <p:spPr>
          <a:xfrm>
            <a:off x="1545590" y="4509135"/>
            <a:ext cx="6134735" cy="1656080"/>
          </a:xfrm>
          <a:prstGeom prst="rect">
            <a:avLst/>
          </a:prstGeom>
        </p:spPr>
      </p:pic>
      <p:sp>
        <p:nvSpPr>
          <p:cNvPr id="6" name="文本框 5"/>
          <p:cNvSpPr txBox="1"/>
          <p:nvPr/>
        </p:nvSpPr>
        <p:spPr>
          <a:xfrm>
            <a:off x="3348355" y="6328410"/>
            <a:ext cx="1845945" cy="398780"/>
          </a:xfrm>
          <a:prstGeom prst="rect">
            <a:avLst/>
          </a:prstGeom>
          <a:noFill/>
        </p:spPr>
        <p:txBody>
          <a:bodyPr wrap="square" rtlCol="0" anchor="t">
            <a:spAutoFit/>
          </a:bodyPr>
          <a:p>
            <a:r>
              <a:rPr lang="zh-CN" altLang="en-US" sz="2000">
                <a:sym typeface="+mn-ea"/>
              </a:rPr>
              <a:t>图1-4</a:t>
            </a:r>
            <a:r>
              <a:rPr lang="en-US" altLang="zh-CN" sz="2000">
                <a:sym typeface="+mn-ea"/>
              </a:rPr>
              <a:t>  </a:t>
            </a:r>
            <a:r>
              <a:rPr lang="zh-CN" altLang="en-US" sz="2000">
                <a:sym typeface="+mn-ea"/>
              </a:rPr>
              <a:t>集合论</a:t>
            </a:r>
            <a:endParaRPr lang="zh-CN" altLang="en-US" sz="2000">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逻辑思维</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475423" y="3286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1.4 </a:t>
            </a:r>
            <a:r>
              <a:rPr lang="zh-CN" altLang="en-US" sz="2400" dirty="0">
                <a:latin typeface="微软雅黑" panose="020B0503020204020204" charset="-122"/>
                <a:ea typeface="微软雅黑" panose="020B0503020204020204" charset="-122"/>
                <a:sym typeface="微软雅黑" panose="020B0503020204020204" charset="-122"/>
              </a:rPr>
              <a:t>逻辑代数(logic algebra)</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467360" y="1484630"/>
            <a:ext cx="8538845" cy="286131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chor="t">
            <a:spAutoFit/>
          </a:bodyPr>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集合论可以帮助我们得到直觉无法得到的结论，保证推理过程正确。</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20世纪初，英国科学家香农1938年发表的论文《继电器与开关电路的</a:t>
            </a: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逻辑分析》中，他将</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纯数学布尔代数用于电路设计</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布尔代数是信息论的基础。信息论讲的是通信的理论，而布尔代数解决的是计算的问题。只有将所有的电信号处理成离散的0和1，才能进行</a:t>
            </a:r>
            <a:r>
              <a:rPr lang="en-US" altLang="zh-CN" sz="2000">
                <a:latin typeface="宋体" panose="02010600030101010101" pitchFamily="2" charset="-122"/>
                <a:ea typeface="宋体" panose="02010600030101010101" pitchFamily="2" charset="-122"/>
                <a:cs typeface="宋体" panose="02010600030101010101" pitchFamily="2" charset="-122"/>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a:lnSpc>
                <a:spcPct val="150000"/>
              </a:lnSpc>
              <a:buClr>
                <a:srgbClr val="0000CC"/>
              </a:buClr>
              <a:buFont typeface="Wingdings" panose="05000000000000000000" charset="0"/>
            </a:pPr>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数字化通信。</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p:nvPr/>
        </p:nvPicPr>
        <p:blipFill>
          <a:blip r:embed="rId3"/>
        </p:blipFill>
        <p:spPr>
          <a:xfrm>
            <a:off x="2915285" y="4345940"/>
            <a:ext cx="4868545" cy="237617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201863" y="179388"/>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12700" y="176213"/>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95288" y="188913"/>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20484" name="矩形 45"/>
          <p:cNvSpPr/>
          <p:nvPr/>
        </p:nvSpPr>
        <p:spPr>
          <a:xfrm>
            <a:off x="2644775" y="219075"/>
            <a:ext cx="3038475" cy="344488"/>
          </a:xfrm>
          <a:prstGeom prst="rect">
            <a:avLst/>
          </a:prstGeom>
          <a:noFill/>
          <a:ln w="9525">
            <a:noFill/>
          </a:ln>
        </p:spPr>
        <p:txBody>
          <a:bodyPr wrap="square" lIns="68577" tIns="34288" rIns="68577" bIns="34288" anchor="t" anchorCtr="0">
            <a:spAutoFit/>
          </a:bodyPr>
          <a:p>
            <a:pPr algn="ctr"/>
            <a:r>
              <a:rPr lang="zh-CN" altLang="zh-CN" dirty="0">
                <a:solidFill>
                  <a:schemeClr val="bg1"/>
                </a:solidFill>
                <a:latin typeface="微软雅黑" panose="020B0503020204020204" charset="-122"/>
                <a:ea typeface="微软雅黑" panose="020B0503020204020204" charset="-122"/>
              </a:rPr>
              <a:t>新一代信息技术产业发展</a:t>
            </a:r>
            <a:endParaRPr lang="zh-CN" altLang="zh-CN" dirty="0">
              <a:solidFill>
                <a:schemeClr val="bg1"/>
              </a:solidFill>
              <a:latin typeface="微软雅黑" panose="020B0503020204020204" charset="-122"/>
              <a:ea typeface="微软雅黑" panose="020B0503020204020204" charset="-122"/>
            </a:endParaRPr>
          </a:p>
        </p:txBody>
      </p:sp>
      <p:pic>
        <p:nvPicPr>
          <p:cNvPr id="104" name="图片 103"/>
          <p:cNvPicPr/>
          <p:nvPr/>
        </p:nvPicPr>
        <p:blipFill>
          <a:blip r:embed="rId1"/>
          <a:stretch>
            <a:fillRect/>
          </a:stretch>
        </p:blipFill>
        <p:spPr>
          <a:xfrm>
            <a:off x="467360" y="1340485"/>
            <a:ext cx="8205470" cy="461391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edge">
                                      <p:cBhvr>
                                        <p:cTn id="7" dur="2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0</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逻辑定义</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358775" y="1772920"/>
            <a:ext cx="8538845" cy="3784600"/>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spAutoFit/>
          </a:bodyPr>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数字电路是用来表达输入、输出之间的逻辑关系的电路，在逻辑代数中，有</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与、或、非三种基本逻辑运算</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所谓逻辑，就是</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事件的发生条件与结果</a:t>
            </a:r>
            <a:r>
              <a:rPr lang="zh-CN" altLang="en-US" sz="2000">
                <a:latin typeface="宋体" panose="02010600030101010101" pitchFamily="2" charset="-122"/>
                <a:ea typeface="宋体" panose="02010600030101010101" pitchFamily="2" charset="-122"/>
                <a:cs typeface="宋体" panose="02010600030101010101" pitchFamily="2" charset="-122"/>
              </a:rPr>
              <a:t>之间所要遵循的规律。一般来说，事件的发生条件与产生的结果均为</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有限个状态</a:t>
            </a:r>
            <a:r>
              <a:rPr lang="zh-CN" altLang="en-US" sz="2000">
                <a:latin typeface="宋体" panose="02010600030101010101" pitchFamily="2" charset="-122"/>
                <a:ea typeface="宋体" panose="02010600030101010101" pitchFamily="2" charset="-122"/>
                <a:cs typeface="宋体" panose="02010600030101010101" pitchFamily="2" charset="-122"/>
              </a:rPr>
              <a:t>，每一个和结果有关的条件都有满足或者不满足的可能，在逻辑中可以用“1”和“0”来表示。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逻辑关系中的“1”和“0”不表示数字，仅表示状态。当用“1”表示高电平，“0”表示低电平时，称为正逻辑关系，反之称为负逻辑。</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例如</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开关接通用逻辑1表示，开关断开用逻辑0表示</a:t>
            </a:r>
            <a:r>
              <a:rPr lang="zh-CN" altLang="en-US" sz="2000">
                <a:latin typeface="宋体" panose="02010600030101010101" pitchFamily="2" charset="-122"/>
                <a:ea typeface="宋体" panose="02010600030101010101" pitchFamily="2" charset="-122"/>
                <a:cs typeface="宋体" panose="02010600030101010101" pitchFamily="2" charset="-122"/>
              </a:rPr>
              <a:t>，就是正逻辑。</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与逻辑</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363855" y="1628775"/>
            <a:ext cx="8538845" cy="1476375"/>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spAutoFit/>
          </a:bodyPr>
          <a:p>
            <a:pPr marL="342900" indent="-342900">
              <a:lnSpc>
                <a:spcPct val="150000"/>
              </a:lnSpc>
              <a:buClr>
                <a:srgbClr val="0000CC"/>
              </a:buClr>
              <a:buFont typeface="Wingdings" panose="05000000000000000000" charset="0"/>
              <a:buChar char="Ø"/>
            </a:pPr>
            <a:r>
              <a:rPr lang="zh-CN" altLang="en-US" sz="2000">
                <a:latin typeface="宋体" panose="02010600030101010101" pitchFamily="2" charset="-122"/>
                <a:ea typeface="宋体" panose="02010600030101010101" pitchFamily="2" charset="-122"/>
                <a:cs typeface="宋体" panose="02010600030101010101" pitchFamily="2" charset="-122"/>
              </a:rPr>
              <a:t>图 1-5 为与逻辑电路, 电源通过开关S</a:t>
            </a:r>
            <a:r>
              <a:rPr lang="zh-CN" altLang="en-US" sz="2000" baseline="-25000">
                <a:latin typeface="宋体" panose="02010600030101010101" pitchFamily="2" charset="-122"/>
                <a:ea typeface="宋体" panose="02010600030101010101" pitchFamily="2" charset="-122"/>
                <a:cs typeface="宋体" panose="02010600030101010101" pitchFamily="2" charset="-122"/>
              </a:rPr>
              <a:t>1</a:t>
            </a:r>
            <a:r>
              <a:rPr lang="zh-CN" altLang="en-US" sz="2000">
                <a:latin typeface="宋体" panose="02010600030101010101" pitchFamily="2" charset="-122"/>
                <a:ea typeface="宋体" panose="02010600030101010101" pitchFamily="2" charset="-122"/>
                <a:cs typeface="宋体" panose="02010600030101010101" pitchFamily="2" charset="-122"/>
              </a:rPr>
              <a:t>和S</a:t>
            </a:r>
            <a:r>
              <a:rPr lang="zh-CN" altLang="en-US" sz="2000" baseline="-25000">
                <a:latin typeface="宋体" panose="02010600030101010101" pitchFamily="2" charset="-122"/>
                <a:ea typeface="宋体" panose="02010600030101010101" pitchFamily="2" charset="-122"/>
                <a:cs typeface="宋体" panose="02010600030101010101" pitchFamily="2" charset="-122"/>
              </a:rPr>
              <a:t>2</a:t>
            </a:r>
            <a:r>
              <a:rPr lang="zh-CN" altLang="en-US" sz="2000">
                <a:latin typeface="宋体" panose="02010600030101010101" pitchFamily="2" charset="-122"/>
                <a:ea typeface="宋体" panose="02010600030101010101" pitchFamily="2" charset="-122"/>
                <a:cs typeface="宋体" panose="02010600030101010101" pitchFamily="2" charset="-122"/>
              </a:rPr>
              <a:t>向灯泡 L 供电,只有S</a:t>
            </a:r>
            <a:r>
              <a:rPr lang="zh-CN" altLang="en-US" sz="2000" baseline="-25000">
                <a:latin typeface="宋体" panose="02010600030101010101" pitchFamily="2" charset="-122"/>
                <a:ea typeface="宋体" panose="02010600030101010101" pitchFamily="2" charset="-122"/>
                <a:cs typeface="宋体" panose="02010600030101010101" pitchFamily="2" charset="-122"/>
              </a:rPr>
              <a:t>1</a:t>
            </a:r>
            <a:r>
              <a:rPr lang="zh-CN" altLang="en-US" sz="2000">
                <a:latin typeface="宋体" panose="02010600030101010101" pitchFamily="2" charset="-122"/>
                <a:ea typeface="宋体" panose="02010600030101010101" pitchFamily="2" charset="-122"/>
                <a:cs typeface="宋体" panose="02010600030101010101" pitchFamily="2" charset="-122"/>
              </a:rPr>
              <a:t>和S</a:t>
            </a:r>
            <a:r>
              <a:rPr lang="zh-CN" altLang="en-US" sz="2000" baseline="-25000">
                <a:latin typeface="宋体" panose="02010600030101010101" pitchFamily="2" charset="-122"/>
                <a:ea typeface="宋体" panose="02010600030101010101" pitchFamily="2" charset="-122"/>
                <a:cs typeface="宋体" panose="02010600030101010101" pitchFamily="2" charset="-122"/>
              </a:rPr>
              <a:t>2</a:t>
            </a:r>
            <a:r>
              <a:rPr lang="zh-CN" altLang="en-US" sz="2000">
                <a:latin typeface="宋体" panose="02010600030101010101" pitchFamily="2" charset="-122"/>
                <a:ea typeface="宋体" panose="02010600030101010101" pitchFamily="2" charset="-122"/>
                <a:cs typeface="宋体" panose="02010600030101010101" pitchFamily="2" charset="-122"/>
              </a:rPr>
              <a:t>同时接通时, 灯泡 L 才亮。S</a:t>
            </a:r>
            <a:r>
              <a:rPr lang="zh-CN" altLang="en-US" sz="2000" baseline="-25000">
                <a:latin typeface="宋体" panose="02010600030101010101" pitchFamily="2" charset="-122"/>
                <a:ea typeface="宋体" panose="02010600030101010101" pitchFamily="2" charset="-122"/>
                <a:cs typeface="宋体" panose="02010600030101010101" pitchFamily="2" charset="-122"/>
              </a:rPr>
              <a:t>1</a:t>
            </a:r>
            <a:r>
              <a:rPr lang="zh-CN" altLang="en-US" sz="2000">
                <a:latin typeface="宋体" panose="02010600030101010101" pitchFamily="2" charset="-122"/>
                <a:ea typeface="宋体" panose="02010600030101010101" pitchFamily="2" charset="-122"/>
                <a:cs typeface="宋体" panose="02010600030101010101" pitchFamily="2" charset="-122"/>
              </a:rPr>
              <a:t>和 S</a:t>
            </a:r>
            <a:r>
              <a:rPr lang="zh-CN" altLang="en-US" sz="2000" baseline="-25000">
                <a:latin typeface="宋体" panose="02010600030101010101" pitchFamily="2" charset="-122"/>
                <a:ea typeface="宋体" panose="02010600030101010101" pitchFamily="2" charset="-122"/>
                <a:cs typeface="宋体" panose="02010600030101010101" pitchFamily="2" charset="-122"/>
              </a:rPr>
              <a:t>2</a:t>
            </a:r>
            <a:r>
              <a:rPr lang="zh-CN" altLang="en-US" sz="2000">
                <a:latin typeface="宋体" panose="02010600030101010101" pitchFamily="2" charset="-122"/>
                <a:ea typeface="宋体" panose="02010600030101010101" pitchFamily="2" charset="-122"/>
                <a:cs typeface="宋体" panose="02010600030101010101" pitchFamily="2" charset="-122"/>
              </a:rPr>
              <a:t>中只要有一个不接通或二者均不接通时, 则灯泡 L 不亮, 则此电路的</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逻辑功能表</a:t>
            </a:r>
            <a:r>
              <a:rPr lang="zh-CN" altLang="en-US" sz="2000">
                <a:latin typeface="宋体" panose="02010600030101010101" pitchFamily="2" charset="-122"/>
                <a:ea typeface="宋体" panose="02010600030101010101" pitchFamily="2" charset="-122"/>
                <a:cs typeface="宋体" panose="02010600030101010101" pitchFamily="2" charset="-122"/>
              </a:rPr>
              <a:t>如表 1-6 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536065" y="2985453"/>
            <a:ext cx="5080000" cy="635000"/>
          </a:xfrm>
          <a:prstGeom prst="rect">
            <a:avLst/>
          </a:prstGeom>
        </p:spPr>
        <p:txBody>
          <a:bodyPr/>
          <a:p>
            <a:endParaRPr sz="1600"/>
          </a:p>
        </p:txBody>
      </p:sp>
      <p:pic>
        <p:nvPicPr>
          <p:cNvPr id="4" name="图片 3"/>
          <p:cNvPicPr/>
          <p:nvPr/>
        </p:nvPicPr>
        <p:blipFill>
          <a:blip r:embed="rId3"/>
        </p:blipFill>
        <p:spPr>
          <a:xfrm>
            <a:off x="655320" y="3140710"/>
            <a:ext cx="7858760" cy="2670175"/>
          </a:xfrm>
          <a:prstGeom prst="rect">
            <a:avLst/>
          </a:prstGeom>
        </p:spPr>
      </p:pic>
      <p:sp>
        <p:nvSpPr>
          <p:cNvPr id="6" name="文本框 5"/>
          <p:cNvSpPr txBox="1"/>
          <p:nvPr/>
        </p:nvSpPr>
        <p:spPr>
          <a:xfrm>
            <a:off x="1187450" y="5901055"/>
            <a:ext cx="6040755" cy="70675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r>
              <a:rPr lang="en-US" altLang="zh-CN" sz="2000">
                <a:solidFill>
                  <a:srgbClr val="000000"/>
                </a:solidFill>
                <a:latin typeface="Times New Roman" panose="02020603050405020304" pitchFamily="18" charset="0"/>
                <a:cs typeface="Times New Roman" panose="02020603050405020304" pitchFamily="18" charset="0"/>
              </a:rPr>
              <a:t>      </a:t>
            </a:r>
            <a:r>
              <a:rPr lang="zh-CN" altLang="en-US" sz="2000">
                <a:solidFill>
                  <a:srgbClr val="000000"/>
                </a:solidFill>
                <a:latin typeface="Times New Roman" panose="02020603050405020304" pitchFamily="18" charset="0"/>
                <a:cs typeface="Times New Roman" panose="02020603050405020304" pitchFamily="18" charset="0"/>
              </a:rPr>
              <a:t>如开关 </a:t>
            </a:r>
            <a:r>
              <a:rPr lang="en-US" altLang="zh-CN" sz="2000">
                <a:solidFill>
                  <a:srgbClr val="000000"/>
                </a:solidFill>
                <a:latin typeface="Times New Roman" panose="02020603050405020304" pitchFamily="18" charset="0"/>
                <a:cs typeface="Times New Roman" panose="02020603050405020304" pitchFamily="18" charset="0"/>
              </a:rPr>
              <a:t>S</a:t>
            </a:r>
            <a:r>
              <a:rPr lang="en-US" altLang="zh-CN" sz="2000" baseline="-25000">
                <a:solidFill>
                  <a:srgbClr val="000000"/>
                </a:solidFill>
                <a:latin typeface="Times New Roman" panose="02020603050405020304" pitchFamily="18" charset="0"/>
                <a:cs typeface="Times New Roman" panose="02020603050405020304" pitchFamily="18" charset="0"/>
              </a:rPr>
              <a:t>1</a:t>
            </a:r>
            <a:r>
              <a:rPr lang="en-US" altLang="zh-CN" sz="2000">
                <a:solidFill>
                  <a:srgbClr val="000000"/>
                </a:solidFill>
                <a:latin typeface="Times New Roman" panose="02020603050405020304" pitchFamily="18" charset="0"/>
                <a:cs typeface="Times New Roman" panose="02020603050405020304" pitchFamily="18" charset="0"/>
              </a:rPr>
              <a:t> </a:t>
            </a:r>
            <a:r>
              <a:rPr lang="zh-CN" altLang="en-US" sz="2000">
                <a:solidFill>
                  <a:srgbClr val="000000"/>
                </a:solidFill>
                <a:latin typeface="Times New Roman" panose="02020603050405020304" pitchFamily="18" charset="0"/>
                <a:cs typeface="Times New Roman" panose="02020603050405020304" pitchFamily="18" charset="0"/>
              </a:rPr>
              <a:t> </a:t>
            </a:r>
            <a:r>
              <a:rPr lang="en-US" altLang="zh-CN" sz="2000">
                <a:solidFill>
                  <a:srgbClr val="000000"/>
                </a:solidFill>
                <a:latin typeface="Times New Roman" panose="02020603050405020304" pitchFamily="18" charset="0"/>
                <a:cs typeface="Times New Roman" panose="02020603050405020304" pitchFamily="18" charset="0"/>
              </a:rPr>
              <a:t>S</a:t>
            </a:r>
            <a:r>
              <a:rPr lang="en-US" altLang="zh-CN" sz="2000" baseline="-25000">
                <a:solidFill>
                  <a:srgbClr val="000000"/>
                </a:solidFill>
                <a:latin typeface="Times New Roman" panose="02020603050405020304" pitchFamily="18" charset="0"/>
                <a:cs typeface="Times New Roman" panose="02020603050405020304" pitchFamily="18" charset="0"/>
              </a:rPr>
              <a:t>2</a:t>
            </a:r>
            <a:r>
              <a:rPr lang="en-US" altLang="zh-CN" sz="2000">
                <a:solidFill>
                  <a:srgbClr val="000000"/>
                </a:solidFill>
                <a:latin typeface="Times New Roman" panose="02020603050405020304" pitchFamily="18" charset="0"/>
                <a:cs typeface="Times New Roman" panose="02020603050405020304" pitchFamily="18" charset="0"/>
              </a:rPr>
              <a:t> </a:t>
            </a:r>
            <a:r>
              <a:rPr lang="zh-CN" altLang="en-US" sz="2000">
                <a:solidFill>
                  <a:srgbClr val="000000"/>
                </a:solidFill>
                <a:latin typeface="Times New Roman" panose="02020603050405020304" pitchFamily="18" charset="0"/>
                <a:cs typeface="Times New Roman" panose="02020603050405020304" pitchFamily="18" charset="0"/>
              </a:rPr>
              <a:t>分别用逻辑变量 </a:t>
            </a:r>
            <a:r>
              <a:rPr lang="en-US" altLang="zh-CN" sz="2000">
                <a:solidFill>
                  <a:srgbClr val="000000"/>
                </a:solidFill>
                <a:latin typeface="Times New Roman" panose="02020603050405020304" pitchFamily="18" charset="0"/>
                <a:cs typeface="Times New Roman" panose="02020603050405020304" pitchFamily="18" charset="0"/>
              </a:rPr>
              <a:t>A</a:t>
            </a:r>
            <a:r>
              <a:rPr lang="zh-CN" altLang="en-US" sz="2000">
                <a:solidFill>
                  <a:srgbClr val="000000"/>
                </a:solidFill>
                <a:latin typeface="Times New Roman" panose="02020603050405020304" pitchFamily="18" charset="0"/>
                <a:cs typeface="Times New Roman" panose="02020603050405020304" pitchFamily="18" charset="0"/>
              </a:rPr>
              <a:t>、</a:t>
            </a:r>
            <a:r>
              <a:rPr lang="en-US" altLang="zh-CN" sz="2000">
                <a:solidFill>
                  <a:srgbClr val="000000"/>
                </a:solidFill>
                <a:latin typeface="Times New Roman" panose="02020603050405020304" pitchFamily="18" charset="0"/>
                <a:cs typeface="Times New Roman" panose="02020603050405020304" pitchFamily="18" charset="0"/>
              </a:rPr>
              <a:t>B </a:t>
            </a:r>
            <a:r>
              <a:rPr lang="zh-CN" altLang="en-US" sz="2000">
                <a:solidFill>
                  <a:srgbClr val="000000"/>
                </a:solidFill>
                <a:latin typeface="Times New Roman" panose="02020603050405020304" pitchFamily="18" charset="0"/>
                <a:cs typeface="Times New Roman" panose="02020603050405020304" pitchFamily="18" charset="0"/>
              </a:rPr>
              <a:t>表示</a:t>
            </a:r>
            <a:r>
              <a:rPr lang="en-US" altLang="zh-CN" sz="2000">
                <a:solidFill>
                  <a:srgbClr val="000000"/>
                </a:solidFill>
                <a:latin typeface="Times New Roman" panose="02020603050405020304" pitchFamily="18" charset="0"/>
                <a:cs typeface="Times New Roman" panose="02020603050405020304" pitchFamily="18" charset="0"/>
              </a:rPr>
              <a:t>(</a:t>
            </a:r>
            <a:r>
              <a:rPr lang="zh-CN" altLang="en-US" sz="2000">
                <a:solidFill>
                  <a:srgbClr val="000000"/>
                </a:solidFill>
                <a:latin typeface="Times New Roman" panose="02020603050405020304" pitchFamily="18" charset="0"/>
                <a:cs typeface="Times New Roman" panose="02020603050405020304" pitchFamily="18" charset="0"/>
              </a:rPr>
              <a:t>下同</a:t>
            </a:r>
            <a:r>
              <a:rPr lang="en-US" altLang="zh-CN" sz="2000">
                <a:solidFill>
                  <a:srgbClr val="000000"/>
                </a:solidFill>
                <a:latin typeface="Times New Roman" panose="02020603050405020304" pitchFamily="18" charset="0"/>
                <a:cs typeface="Times New Roman" panose="02020603050405020304" pitchFamily="18" charset="0"/>
              </a:rPr>
              <a:t>)</a:t>
            </a:r>
            <a:r>
              <a:rPr lang="zh-CN" altLang="en-US" sz="2000">
                <a:solidFill>
                  <a:srgbClr val="000000"/>
                </a:solidFill>
                <a:latin typeface="Times New Roman" panose="02020603050405020304" pitchFamily="18" charset="0"/>
                <a:cs typeface="Times New Roman" panose="02020603050405020304" pitchFamily="18" charset="0"/>
              </a:rPr>
              <a:t>，</a:t>
            </a:r>
            <a:endParaRPr lang="en-US" altLang="zh-CN" sz="2000">
              <a:solidFill>
                <a:srgbClr val="000000"/>
              </a:solidFill>
              <a:latin typeface="Times New Roman" panose="02020603050405020304" pitchFamily="18" charset="0"/>
              <a:cs typeface="Times New Roman" panose="02020603050405020304" pitchFamily="18" charset="0"/>
            </a:endParaRPr>
          </a:p>
          <a:p>
            <a:r>
              <a:rPr lang="en-US" altLang="zh-CN" sz="2000">
                <a:solidFill>
                  <a:srgbClr val="000000"/>
                </a:solidFill>
                <a:latin typeface="Times New Roman" panose="02020603050405020304" pitchFamily="18" charset="0"/>
                <a:cs typeface="Times New Roman" panose="02020603050405020304" pitchFamily="18" charset="0"/>
              </a:rPr>
              <a:t>      </a:t>
            </a:r>
            <a:r>
              <a:rPr lang="zh-CN" altLang="en-US" sz="2000">
                <a:solidFill>
                  <a:srgbClr val="000000"/>
                </a:solidFill>
                <a:latin typeface="Times New Roman" panose="02020603050405020304" pitchFamily="18" charset="0"/>
                <a:cs typeface="Times New Roman" panose="02020603050405020304" pitchFamily="18" charset="0"/>
              </a:rPr>
              <a:t>其中开关闭合 </a:t>
            </a:r>
            <a:r>
              <a:rPr lang="en-US" altLang="zh-CN" sz="2000">
                <a:solidFill>
                  <a:srgbClr val="000000"/>
                </a:solidFill>
                <a:latin typeface="Times New Roman" panose="02020603050405020304" pitchFamily="18" charset="0"/>
                <a:cs typeface="Times New Roman" panose="02020603050405020304" pitchFamily="18" charset="0"/>
              </a:rPr>
              <a:t>A / B </a:t>
            </a:r>
            <a:r>
              <a:rPr lang="zh-CN" altLang="en-US" sz="2000">
                <a:solidFill>
                  <a:srgbClr val="000000"/>
                </a:solidFill>
                <a:latin typeface="Times New Roman" panose="02020603050405020304" pitchFamily="18" charset="0"/>
                <a:cs typeface="Times New Roman" panose="02020603050405020304" pitchFamily="18" charset="0"/>
              </a:rPr>
              <a:t>为 </a:t>
            </a:r>
            <a:r>
              <a:rPr lang="en-US" altLang="zh-CN" sz="2000">
                <a:solidFill>
                  <a:srgbClr val="000000"/>
                </a:solidFill>
                <a:latin typeface="Times New Roman" panose="02020603050405020304" pitchFamily="18" charset="0"/>
                <a:cs typeface="Times New Roman" panose="02020603050405020304" pitchFamily="18" charset="0"/>
              </a:rPr>
              <a:t>1, </a:t>
            </a:r>
            <a:r>
              <a:rPr lang="zh-CN" altLang="en-US" sz="2000">
                <a:solidFill>
                  <a:srgbClr val="000000"/>
                </a:solidFill>
                <a:latin typeface="Times New Roman" panose="02020603050405020304" pitchFamily="18" charset="0"/>
                <a:cs typeface="Times New Roman" panose="02020603050405020304" pitchFamily="18" charset="0"/>
              </a:rPr>
              <a:t>开关断开 </a:t>
            </a:r>
            <a:r>
              <a:rPr lang="en-US" altLang="zh-CN" sz="2000">
                <a:solidFill>
                  <a:srgbClr val="000000"/>
                </a:solidFill>
                <a:latin typeface="Times New Roman" panose="02020603050405020304" pitchFamily="18" charset="0"/>
                <a:cs typeface="Times New Roman" panose="02020603050405020304" pitchFamily="18" charset="0"/>
              </a:rPr>
              <a:t>A / B </a:t>
            </a:r>
            <a:r>
              <a:rPr lang="zh-CN" altLang="en-US" sz="2000">
                <a:solidFill>
                  <a:srgbClr val="000000"/>
                </a:solidFill>
                <a:latin typeface="Times New Roman" panose="02020603050405020304" pitchFamily="18" charset="0"/>
                <a:cs typeface="Times New Roman" panose="02020603050405020304" pitchFamily="18" charset="0"/>
              </a:rPr>
              <a:t>为 </a:t>
            </a:r>
            <a:r>
              <a:rPr lang="en-US" altLang="zh-CN" sz="2000">
                <a:solidFill>
                  <a:srgbClr val="000000"/>
                </a:solidFill>
                <a:latin typeface="Times New Roman" panose="02020603050405020304" pitchFamily="18" charset="0"/>
                <a:cs typeface="Times New Roman" panose="02020603050405020304" pitchFamily="18" charset="0"/>
              </a:rPr>
              <a:t>0</a:t>
            </a:r>
            <a:r>
              <a:rPr lang="zh-CN" altLang="en-US" sz="2000">
                <a:solidFill>
                  <a:srgbClr val="000000"/>
                </a:solidFill>
                <a:latin typeface="Times New Roman" panose="02020603050405020304" pitchFamily="18" charset="0"/>
                <a:cs typeface="Times New Roman" panose="02020603050405020304" pitchFamily="18" charset="0"/>
              </a:rPr>
              <a:t>。</a:t>
            </a:r>
            <a:endParaRPr lang="zh-CN" altLang="en-US" sz="200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与逻辑</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323850" y="1638300"/>
            <a:ext cx="8538845" cy="2861310"/>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spAutoFit/>
          </a:bodyPr>
          <a:p>
            <a:pPr marL="342900" indent="-342900">
              <a:lnSpc>
                <a:spcPct val="10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功能描述: 只有当一件事情(灯 L 亮)的几个条件(开关 A 与 B 都接通)全部具备之后，这件事情才会发生, 这种关系称为</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与运算</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buClr>
                <a:srgbClr val="CC0000"/>
              </a:buClr>
              <a:buFont typeface="Wingdings" panose="05000000000000000000" charset="0"/>
              <a:buChar char="p"/>
            </a:pP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与逻辑表达式</a:t>
            </a:r>
            <a:r>
              <a:rPr lang="zh-CN" altLang="en-US" sz="2000">
                <a:latin typeface="宋体" panose="02010600030101010101" pitchFamily="2" charset="-122"/>
                <a:ea typeface="宋体" panose="02010600030101010101" pitchFamily="2" charset="-122"/>
                <a:cs typeface="宋体" panose="02010600030101010101" pitchFamily="2" charset="-122"/>
              </a:rPr>
              <a:t>: L = A·B, 式中“·”表示 AB 的与运算, 又称逻辑乘。在不致引起混淆的前提下, 乘号“·”可省略; 也有用符号 ∧、 ∩表示与运算的。</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真值表: 用 0、1表示的</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与逻辑真值表</a:t>
            </a:r>
            <a:r>
              <a:rPr lang="zh-CN" altLang="en-US" sz="2000">
                <a:latin typeface="宋体" panose="02010600030101010101" pitchFamily="2" charset="-122"/>
                <a:ea typeface="宋体" panose="02010600030101010101" pitchFamily="2" charset="-122"/>
                <a:cs typeface="宋体" panose="02010600030101010101" pitchFamily="2" charset="-122"/>
              </a:rPr>
              <a:t>如表 1-7 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逻辑规则: 0&amp;0=0, 0&amp;1=0, 1&amp;0=0, 1&amp;1=1;</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 有 0 出 0, 全 1 出 1</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逻辑符号: </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与运算的逻辑符号</a:t>
            </a:r>
            <a:r>
              <a:rPr lang="zh-CN" altLang="en-US" sz="2000">
                <a:latin typeface="宋体" panose="02010600030101010101" pitchFamily="2" charset="-122"/>
                <a:ea typeface="宋体" panose="02010600030101010101" pitchFamily="2" charset="-122"/>
                <a:cs typeface="宋体" panose="02010600030101010101" pitchFamily="2" charset="-122"/>
              </a:rPr>
              <a:t>如图1-6所示, 其中 A、B表示输入, L表示输出。</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032000" y="1093788"/>
            <a:ext cx="5080000" cy="635000"/>
          </a:xfrm>
          <a:prstGeom prst="rect">
            <a:avLst/>
          </a:prstGeom>
        </p:spPr>
        <p:txBody>
          <a:bodyPr/>
          <a:p>
            <a:endParaRPr sz="1600"/>
          </a:p>
        </p:txBody>
      </p:sp>
      <p:pic>
        <p:nvPicPr>
          <p:cNvPr id="7" name="图片 6"/>
          <p:cNvPicPr/>
          <p:nvPr/>
        </p:nvPicPr>
        <p:blipFill>
          <a:blip r:embed="rId3"/>
        </p:blipFill>
        <p:spPr>
          <a:xfrm>
            <a:off x="1187450" y="4499610"/>
            <a:ext cx="6713220" cy="214630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或逻辑</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363855" y="1628775"/>
            <a:ext cx="8538845" cy="1476375"/>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spAutoFit/>
          </a:bodyPr>
          <a:p>
            <a:pPr marL="342900" indent="-342900">
              <a:lnSpc>
                <a:spcPct val="150000"/>
              </a:lnSpc>
              <a:buClr>
                <a:srgbClr val="0000CC"/>
              </a:buClr>
              <a:buFont typeface="Wingdings" panose="05000000000000000000" charset="0"/>
              <a:buChar char="Ø"/>
            </a:pPr>
            <a:r>
              <a:rPr lang="zh-CN" altLang="en-US" sz="2000">
                <a:latin typeface="Times New Roman" panose="02020603050405020304" pitchFamily="18" charset="0"/>
                <a:ea typeface="宋体" panose="02010600030101010101" pitchFamily="2" charset="-122"/>
                <a:cs typeface="Times New Roman" panose="02020603050405020304" pitchFamily="18" charset="0"/>
              </a:rPr>
              <a:t>图 1-7 为或逻辑电路, 电源通过开关 A 或 B 向灯泡供电。 只要开关 A 或 B 接通或二者均接通, 则灯 L 亮; 而当 A 和 B 均不通时, 则灯 L 不亮, 其状态如表 1-8 所示, 可分析出输入输出关系为或逻辑。</a:t>
            </a:r>
            <a:endParaRPr lang="zh-CN" altLang="en-US" sz="20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1536065" y="2985453"/>
            <a:ext cx="5080000" cy="635000"/>
          </a:xfrm>
          <a:prstGeom prst="rect">
            <a:avLst/>
          </a:prstGeom>
        </p:spPr>
        <p:txBody>
          <a:bodyPr/>
          <a:p>
            <a:endParaRPr sz="1600"/>
          </a:p>
        </p:txBody>
      </p:sp>
      <p:sp>
        <p:nvSpPr>
          <p:cNvPr id="5" name="文本框 4"/>
          <p:cNvSpPr txBox="1"/>
          <p:nvPr/>
        </p:nvSpPr>
        <p:spPr>
          <a:xfrm>
            <a:off x="2032000" y="1250950"/>
            <a:ext cx="5080000" cy="635000"/>
          </a:xfrm>
          <a:prstGeom prst="rect">
            <a:avLst/>
          </a:prstGeom>
        </p:spPr>
        <p:txBody>
          <a:bodyPr/>
          <a:p>
            <a:endParaRPr sz="1600"/>
          </a:p>
        </p:txBody>
      </p:sp>
      <p:pic>
        <p:nvPicPr>
          <p:cNvPr id="7" name="图片 6"/>
          <p:cNvPicPr/>
          <p:nvPr/>
        </p:nvPicPr>
        <p:blipFill>
          <a:blip r:embed="rId3"/>
        </p:blipFill>
        <p:spPr>
          <a:xfrm>
            <a:off x="755650" y="3365500"/>
            <a:ext cx="7579995" cy="2275840"/>
          </a:xfrm>
          <a:prstGeom prst="rect">
            <a:avLst/>
          </a:prstGeom>
        </p:spPr>
      </p:pic>
      <p:sp>
        <p:nvSpPr>
          <p:cNvPr id="8" name="文本框 7"/>
          <p:cNvSpPr txBox="1"/>
          <p:nvPr/>
        </p:nvSpPr>
        <p:spPr>
          <a:xfrm>
            <a:off x="2032000" y="4972050"/>
            <a:ext cx="5080000" cy="635000"/>
          </a:xfrm>
          <a:prstGeom prst="rect">
            <a:avLst/>
          </a:prstGeom>
        </p:spPr>
        <p:txBody>
          <a:bodyPr/>
          <a:p>
            <a:endParaRPr sz="1600"/>
          </a:p>
        </p:txBody>
      </p:sp>
      <p:sp>
        <p:nvSpPr>
          <p:cNvPr id="9" name="文本框 8"/>
          <p:cNvSpPr txBox="1"/>
          <p:nvPr/>
        </p:nvSpPr>
        <p:spPr>
          <a:xfrm>
            <a:off x="1187450" y="5901055"/>
            <a:ext cx="6040755" cy="70675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r>
              <a:rPr lang="en-US" altLang="zh-CN" sz="2000">
                <a:solidFill>
                  <a:srgbClr val="000000"/>
                </a:solidFill>
                <a:latin typeface="Times New Roman" panose="02020603050405020304" pitchFamily="18" charset="0"/>
                <a:cs typeface="Times New Roman" panose="02020603050405020304" pitchFamily="18" charset="0"/>
              </a:rPr>
              <a:t>      </a:t>
            </a:r>
            <a:r>
              <a:rPr lang="zh-CN" altLang="en-US" sz="2000">
                <a:solidFill>
                  <a:srgbClr val="000000"/>
                </a:solidFill>
                <a:latin typeface="Times New Roman" panose="02020603050405020304" pitchFamily="18" charset="0"/>
                <a:cs typeface="Times New Roman" panose="02020603050405020304" pitchFamily="18" charset="0"/>
              </a:rPr>
              <a:t>如开关 </a:t>
            </a:r>
            <a:r>
              <a:rPr lang="en-US" altLang="zh-CN" sz="2000">
                <a:solidFill>
                  <a:srgbClr val="000000"/>
                </a:solidFill>
                <a:latin typeface="Times New Roman" panose="02020603050405020304" pitchFamily="18" charset="0"/>
                <a:cs typeface="Times New Roman" panose="02020603050405020304" pitchFamily="18" charset="0"/>
              </a:rPr>
              <a:t>S</a:t>
            </a:r>
            <a:r>
              <a:rPr lang="en-US" altLang="zh-CN" sz="2000" baseline="-25000">
                <a:solidFill>
                  <a:srgbClr val="000000"/>
                </a:solidFill>
                <a:latin typeface="Times New Roman" panose="02020603050405020304" pitchFamily="18" charset="0"/>
                <a:cs typeface="Times New Roman" panose="02020603050405020304" pitchFamily="18" charset="0"/>
              </a:rPr>
              <a:t>1</a:t>
            </a:r>
            <a:r>
              <a:rPr lang="en-US" altLang="zh-CN" sz="2000">
                <a:solidFill>
                  <a:srgbClr val="000000"/>
                </a:solidFill>
                <a:latin typeface="Times New Roman" panose="02020603050405020304" pitchFamily="18" charset="0"/>
                <a:cs typeface="Times New Roman" panose="02020603050405020304" pitchFamily="18" charset="0"/>
              </a:rPr>
              <a:t> </a:t>
            </a:r>
            <a:r>
              <a:rPr lang="zh-CN" altLang="en-US" sz="2000">
                <a:solidFill>
                  <a:srgbClr val="000000"/>
                </a:solidFill>
                <a:latin typeface="Times New Roman" panose="02020603050405020304" pitchFamily="18" charset="0"/>
                <a:cs typeface="Times New Roman" panose="02020603050405020304" pitchFamily="18" charset="0"/>
              </a:rPr>
              <a:t> </a:t>
            </a:r>
            <a:r>
              <a:rPr lang="en-US" altLang="zh-CN" sz="2000">
                <a:solidFill>
                  <a:srgbClr val="000000"/>
                </a:solidFill>
                <a:latin typeface="Times New Roman" panose="02020603050405020304" pitchFamily="18" charset="0"/>
                <a:cs typeface="Times New Roman" panose="02020603050405020304" pitchFamily="18" charset="0"/>
              </a:rPr>
              <a:t>S</a:t>
            </a:r>
            <a:r>
              <a:rPr lang="en-US" altLang="zh-CN" sz="2000" baseline="-25000">
                <a:solidFill>
                  <a:srgbClr val="000000"/>
                </a:solidFill>
                <a:latin typeface="Times New Roman" panose="02020603050405020304" pitchFamily="18" charset="0"/>
                <a:cs typeface="Times New Roman" panose="02020603050405020304" pitchFamily="18" charset="0"/>
              </a:rPr>
              <a:t>2</a:t>
            </a:r>
            <a:r>
              <a:rPr lang="en-US" altLang="zh-CN" sz="2000">
                <a:solidFill>
                  <a:srgbClr val="000000"/>
                </a:solidFill>
                <a:latin typeface="Times New Roman" panose="02020603050405020304" pitchFamily="18" charset="0"/>
                <a:cs typeface="Times New Roman" panose="02020603050405020304" pitchFamily="18" charset="0"/>
              </a:rPr>
              <a:t> </a:t>
            </a:r>
            <a:r>
              <a:rPr lang="zh-CN" altLang="en-US" sz="2000">
                <a:solidFill>
                  <a:srgbClr val="000000"/>
                </a:solidFill>
                <a:latin typeface="Times New Roman" panose="02020603050405020304" pitchFamily="18" charset="0"/>
                <a:cs typeface="Times New Roman" panose="02020603050405020304" pitchFamily="18" charset="0"/>
              </a:rPr>
              <a:t>分别用逻辑变量 </a:t>
            </a:r>
            <a:r>
              <a:rPr lang="en-US" altLang="zh-CN" sz="2000">
                <a:solidFill>
                  <a:srgbClr val="000000"/>
                </a:solidFill>
                <a:latin typeface="Times New Roman" panose="02020603050405020304" pitchFamily="18" charset="0"/>
                <a:cs typeface="Times New Roman" panose="02020603050405020304" pitchFamily="18" charset="0"/>
              </a:rPr>
              <a:t>A</a:t>
            </a:r>
            <a:r>
              <a:rPr lang="zh-CN" altLang="en-US" sz="2000">
                <a:solidFill>
                  <a:srgbClr val="000000"/>
                </a:solidFill>
                <a:latin typeface="Times New Roman" panose="02020603050405020304" pitchFamily="18" charset="0"/>
                <a:cs typeface="Times New Roman" panose="02020603050405020304" pitchFamily="18" charset="0"/>
              </a:rPr>
              <a:t>、</a:t>
            </a:r>
            <a:r>
              <a:rPr lang="en-US" altLang="zh-CN" sz="2000">
                <a:solidFill>
                  <a:srgbClr val="000000"/>
                </a:solidFill>
                <a:latin typeface="Times New Roman" panose="02020603050405020304" pitchFamily="18" charset="0"/>
                <a:cs typeface="Times New Roman" panose="02020603050405020304" pitchFamily="18" charset="0"/>
              </a:rPr>
              <a:t>B </a:t>
            </a:r>
            <a:r>
              <a:rPr lang="zh-CN" altLang="en-US" sz="2000">
                <a:solidFill>
                  <a:srgbClr val="000000"/>
                </a:solidFill>
                <a:latin typeface="Times New Roman" panose="02020603050405020304" pitchFamily="18" charset="0"/>
                <a:cs typeface="Times New Roman" panose="02020603050405020304" pitchFamily="18" charset="0"/>
              </a:rPr>
              <a:t>表示</a:t>
            </a:r>
            <a:r>
              <a:rPr lang="en-US" altLang="zh-CN" sz="2000">
                <a:solidFill>
                  <a:srgbClr val="000000"/>
                </a:solidFill>
                <a:latin typeface="Times New Roman" panose="02020603050405020304" pitchFamily="18" charset="0"/>
                <a:cs typeface="Times New Roman" panose="02020603050405020304" pitchFamily="18" charset="0"/>
              </a:rPr>
              <a:t>(</a:t>
            </a:r>
            <a:r>
              <a:rPr lang="zh-CN" altLang="en-US" sz="2000">
                <a:solidFill>
                  <a:srgbClr val="000000"/>
                </a:solidFill>
                <a:latin typeface="Times New Roman" panose="02020603050405020304" pitchFamily="18" charset="0"/>
                <a:cs typeface="Times New Roman" panose="02020603050405020304" pitchFamily="18" charset="0"/>
              </a:rPr>
              <a:t>下同</a:t>
            </a:r>
            <a:r>
              <a:rPr lang="en-US" altLang="zh-CN" sz="2000">
                <a:solidFill>
                  <a:srgbClr val="000000"/>
                </a:solidFill>
                <a:latin typeface="Times New Roman" panose="02020603050405020304" pitchFamily="18" charset="0"/>
                <a:cs typeface="Times New Roman" panose="02020603050405020304" pitchFamily="18" charset="0"/>
              </a:rPr>
              <a:t>)</a:t>
            </a:r>
            <a:r>
              <a:rPr lang="zh-CN" altLang="en-US" sz="2000">
                <a:solidFill>
                  <a:srgbClr val="000000"/>
                </a:solidFill>
                <a:latin typeface="Times New Roman" panose="02020603050405020304" pitchFamily="18" charset="0"/>
                <a:cs typeface="Times New Roman" panose="02020603050405020304" pitchFamily="18" charset="0"/>
              </a:rPr>
              <a:t>，</a:t>
            </a:r>
            <a:endParaRPr lang="en-US" altLang="zh-CN" sz="2000">
              <a:solidFill>
                <a:srgbClr val="000000"/>
              </a:solidFill>
              <a:latin typeface="Times New Roman" panose="02020603050405020304" pitchFamily="18" charset="0"/>
              <a:cs typeface="Times New Roman" panose="02020603050405020304" pitchFamily="18" charset="0"/>
            </a:endParaRPr>
          </a:p>
          <a:p>
            <a:r>
              <a:rPr lang="en-US" altLang="zh-CN" sz="2000">
                <a:solidFill>
                  <a:srgbClr val="000000"/>
                </a:solidFill>
                <a:latin typeface="Times New Roman" panose="02020603050405020304" pitchFamily="18" charset="0"/>
                <a:cs typeface="Times New Roman" panose="02020603050405020304" pitchFamily="18" charset="0"/>
              </a:rPr>
              <a:t>      </a:t>
            </a:r>
            <a:r>
              <a:rPr lang="zh-CN" altLang="en-US" sz="2000">
                <a:solidFill>
                  <a:srgbClr val="000000"/>
                </a:solidFill>
                <a:latin typeface="Times New Roman" panose="02020603050405020304" pitchFamily="18" charset="0"/>
                <a:cs typeface="Times New Roman" panose="02020603050405020304" pitchFamily="18" charset="0"/>
              </a:rPr>
              <a:t>其中开关闭合 </a:t>
            </a:r>
            <a:r>
              <a:rPr lang="en-US" altLang="zh-CN" sz="2000">
                <a:solidFill>
                  <a:srgbClr val="000000"/>
                </a:solidFill>
                <a:latin typeface="Times New Roman" panose="02020603050405020304" pitchFamily="18" charset="0"/>
                <a:cs typeface="Times New Roman" panose="02020603050405020304" pitchFamily="18" charset="0"/>
              </a:rPr>
              <a:t>A / B </a:t>
            </a:r>
            <a:r>
              <a:rPr lang="zh-CN" altLang="en-US" sz="2000">
                <a:solidFill>
                  <a:srgbClr val="000000"/>
                </a:solidFill>
                <a:latin typeface="Times New Roman" panose="02020603050405020304" pitchFamily="18" charset="0"/>
                <a:cs typeface="Times New Roman" panose="02020603050405020304" pitchFamily="18" charset="0"/>
              </a:rPr>
              <a:t>为 </a:t>
            </a:r>
            <a:r>
              <a:rPr lang="en-US" altLang="zh-CN" sz="2000">
                <a:solidFill>
                  <a:srgbClr val="000000"/>
                </a:solidFill>
                <a:latin typeface="Times New Roman" panose="02020603050405020304" pitchFamily="18" charset="0"/>
                <a:cs typeface="Times New Roman" panose="02020603050405020304" pitchFamily="18" charset="0"/>
              </a:rPr>
              <a:t>1, </a:t>
            </a:r>
            <a:r>
              <a:rPr lang="zh-CN" altLang="en-US" sz="2000">
                <a:solidFill>
                  <a:srgbClr val="000000"/>
                </a:solidFill>
                <a:latin typeface="Times New Roman" panose="02020603050405020304" pitchFamily="18" charset="0"/>
                <a:cs typeface="Times New Roman" panose="02020603050405020304" pitchFamily="18" charset="0"/>
              </a:rPr>
              <a:t>开关断开 </a:t>
            </a:r>
            <a:r>
              <a:rPr lang="en-US" altLang="zh-CN" sz="2000">
                <a:solidFill>
                  <a:srgbClr val="000000"/>
                </a:solidFill>
                <a:latin typeface="Times New Roman" panose="02020603050405020304" pitchFamily="18" charset="0"/>
                <a:cs typeface="Times New Roman" panose="02020603050405020304" pitchFamily="18" charset="0"/>
              </a:rPr>
              <a:t>A / B </a:t>
            </a:r>
            <a:r>
              <a:rPr lang="zh-CN" altLang="en-US" sz="2000">
                <a:solidFill>
                  <a:srgbClr val="000000"/>
                </a:solidFill>
                <a:latin typeface="Times New Roman" panose="02020603050405020304" pitchFamily="18" charset="0"/>
                <a:cs typeface="Times New Roman" panose="02020603050405020304" pitchFamily="18" charset="0"/>
              </a:rPr>
              <a:t>为 </a:t>
            </a:r>
            <a:r>
              <a:rPr lang="en-US" altLang="zh-CN" sz="2000">
                <a:solidFill>
                  <a:srgbClr val="000000"/>
                </a:solidFill>
                <a:latin typeface="Times New Roman" panose="02020603050405020304" pitchFamily="18" charset="0"/>
                <a:cs typeface="Times New Roman" panose="02020603050405020304" pitchFamily="18" charset="0"/>
              </a:rPr>
              <a:t>0</a:t>
            </a:r>
            <a:r>
              <a:rPr lang="zh-CN" altLang="en-US" sz="2000">
                <a:solidFill>
                  <a:srgbClr val="000000"/>
                </a:solidFill>
                <a:latin typeface="Times New Roman" panose="02020603050405020304" pitchFamily="18" charset="0"/>
                <a:cs typeface="Times New Roman" panose="02020603050405020304" pitchFamily="18" charset="0"/>
              </a:rPr>
              <a:t>。</a:t>
            </a:r>
            <a:endParaRPr lang="zh-CN" altLang="en-US" sz="200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或逻辑</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323850" y="1638300"/>
            <a:ext cx="8538845" cy="2553335"/>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spAutoFit/>
          </a:bodyPr>
          <a:p>
            <a:pPr marL="342900" indent="-342900">
              <a:lnSpc>
                <a:spcPct val="10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功能描述: 当一件事情(灯 L 亮)的几个条件(开关 A、 B 接通)中只要有一个条件得到满足, 这件事就会发生, 这种关系称为</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或运算</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buClr>
                <a:srgbClr val="CC0000"/>
              </a:buClr>
              <a:buFont typeface="Wingdings" panose="05000000000000000000" charset="0"/>
              <a:buChar char="p"/>
            </a:pP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或逻辑表达式</a:t>
            </a:r>
            <a:r>
              <a:rPr lang="zh-CN" altLang="en-US" sz="2000">
                <a:latin typeface="宋体" panose="02010600030101010101" pitchFamily="2" charset="-122"/>
                <a:ea typeface="宋体" panose="02010600030101010101" pitchFamily="2" charset="-122"/>
                <a:cs typeface="宋体" panose="02010600030101010101" pitchFamily="2" charset="-122"/>
              </a:rPr>
              <a:t>: L=A+B, 式中符号“+”表示AB或运算, 又称逻辑加, 也有用符号∨、∪来表示或运算。</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真值表: 同与运算一样, 用 0、1表示的</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或逻辑真值表</a:t>
            </a:r>
            <a:r>
              <a:rPr lang="zh-CN" altLang="en-US" sz="2000">
                <a:latin typeface="宋体" panose="02010600030101010101" pitchFamily="2" charset="-122"/>
                <a:ea typeface="宋体" panose="02010600030101010101" pitchFamily="2" charset="-122"/>
                <a:cs typeface="宋体" panose="02010600030101010101" pitchFamily="2" charset="-122"/>
              </a:rPr>
              <a:t>如表 1-9 所示。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逻辑规则:</a:t>
            </a:r>
            <a:r>
              <a:rPr lang="zh-CN" altLang="en-US" sz="2000">
                <a:latin typeface="Times New Roman" panose="02020603050405020304" pitchFamily="18" charset="0"/>
                <a:ea typeface="宋体" panose="02010600030101010101" pitchFamily="2" charset="-122"/>
                <a:cs typeface="Times New Roman" panose="02020603050405020304" pitchFamily="18" charset="0"/>
              </a:rPr>
              <a:t> 0</a:t>
            </a:r>
            <a:r>
              <a:rPr lang="zh-CN" altLang="en-US" sz="2000">
                <a:latin typeface="宋体" panose="02010600030101010101" pitchFamily="2" charset="-122"/>
                <a:ea typeface="宋体" panose="02010600030101010101" pitchFamily="2" charset="-122"/>
                <a:cs typeface="Times New Roman" panose="02020603050405020304" pitchFamily="18" charset="0"/>
              </a:rPr>
              <a:t>|</a:t>
            </a:r>
            <a:r>
              <a:rPr lang="zh-CN" altLang="en-US" sz="2000">
                <a:latin typeface="Times New Roman" panose="02020603050405020304" pitchFamily="18" charset="0"/>
                <a:ea typeface="宋体" panose="02010600030101010101" pitchFamily="2" charset="-122"/>
                <a:cs typeface="Times New Roman" panose="02020603050405020304" pitchFamily="18" charset="0"/>
              </a:rPr>
              <a:t>0 = 0, 0</a:t>
            </a:r>
            <a:r>
              <a:rPr lang="zh-CN" altLang="en-US" sz="2000">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2000">
                <a:latin typeface="Times New Roman" panose="02020603050405020304" pitchFamily="18" charset="0"/>
                <a:ea typeface="宋体" panose="02010600030101010101" pitchFamily="2" charset="-122"/>
                <a:cs typeface="Times New Roman" panose="02020603050405020304" pitchFamily="18" charset="0"/>
              </a:rPr>
              <a:t>1 = 1, 1</a:t>
            </a:r>
            <a:r>
              <a:rPr lang="zh-CN" altLang="en-US" sz="2000">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2000">
                <a:latin typeface="Times New Roman" panose="02020603050405020304" pitchFamily="18" charset="0"/>
                <a:ea typeface="宋体" panose="02010600030101010101" pitchFamily="2" charset="-122"/>
                <a:cs typeface="Times New Roman" panose="02020603050405020304" pitchFamily="18" charset="0"/>
              </a:rPr>
              <a:t>0 = 1, 1</a:t>
            </a:r>
            <a:r>
              <a:rPr lang="zh-CN" altLang="en-US" sz="2000">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2000">
                <a:latin typeface="Times New Roman" panose="02020603050405020304" pitchFamily="18" charset="0"/>
                <a:ea typeface="宋体" panose="02010600030101010101" pitchFamily="2" charset="-122"/>
                <a:cs typeface="Times New Roman" panose="02020603050405020304" pitchFamily="18" charset="0"/>
              </a:rPr>
              <a:t>1 = 1：</a:t>
            </a:r>
            <a:r>
              <a:rPr lang="zh-CN" altLang="en-US" sz="2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有 1 出 1, 全 0 出 0</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0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逻辑符号: </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或运算的逻辑符号</a:t>
            </a:r>
            <a:r>
              <a:rPr lang="zh-CN" altLang="en-US" sz="2000">
                <a:latin typeface="宋体" panose="02010600030101010101" pitchFamily="2" charset="-122"/>
                <a:ea typeface="宋体" panose="02010600030101010101" pitchFamily="2" charset="-122"/>
                <a:cs typeface="宋体" panose="02010600030101010101" pitchFamily="2" charset="-122"/>
              </a:rPr>
              <a:t>如图 1-8 所示, AB表示输入变量, L表示输出变量。</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032000" y="1093788"/>
            <a:ext cx="5080000" cy="635000"/>
          </a:xfrm>
          <a:prstGeom prst="rect">
            <a:avLst/>
          </a:prstGeom>
        </p:spPr>
        <p:txBody>
          <a:bodyPr/>
          <a:p>
            <a:endParaRPr sz="1600"/>
          </a:p>
        </p:txBody>
      </p:sp>
      <p:sp>
        <p:nvSpPr>
          <p:cNvPr id="3" name="文本框 2"/>
          <p:cNvSpPr txBox="1"/>
          <p:nvPr/>
        </p:nvSpPr>
        <p:spPr>
          <a:xfrm>
            <a:off x="2032000" y="1412875"/>
            <a:ext cx="5080000" cy="635000"/>
          </a:xfrm>
          <a:prstGeom prst="rect">
            <a:avLst/>
          </a:prstGeom>
        </p:spPr>
        <p:txBody>
          <a:bodyPr/>
          <a:p>
            <a:endParaRPr sz="1600"/>
          </a:p>
        </p:txBody>
      </p:sp>
      <p:pic>
        <p:nvPicPr>
          <p:cNvPr id="4" name="图片 3"/>
          <p:cNvPicPr/>
          <p:nvPr/>
        </p:nvPicPr>
        <p:blipFill>
          <a:blip r:embed="rId3"/>
        </p:blipFill>
        <p:spPr>
          <a:xfrm>
            <a:off x="1259205" y="4509135"/>
            <a:ext cx="6268720" cy="194754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非逻辑</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179070" y="1628775"/>
            <a:ext cx="8655050" cy="1938020"/>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spAutoFit/>
          </a:bodyPr>
          <a:p>
            <a:pPr marL="342900" indent="-342900">
              <a:lnSpc>
                <a:spcPct val="150000"/>
              </a:lnSpc>
              <a:buClr>
                <a:srgbClr val="0000CC"/>
              </a:buClr>
              <a:buFont typeface="Wingdings" panose="05000000000000000000" charset="0"/>
              <a:buChar char="Ø"/>
            </a:pPr>
            <a:r>
              <a:rPr lang="zh-CN" altLang="en-US" sz="2000">
                <a:latin typeface="Times New Roman" panose="02020603050405020304" pitchFamily="18" charset="0"/>
                <a:ea typeface="宋体" panose="02010600030101010101" pitchFamily="2" charset="-122"/>
                <a:cs typeface="Times New Roman" panose="02020603050405020304" pitchFamily="18" charset="0"/>
              </a:rPr>
              <a:t>如图 1-9 所示, 电源通过 R 电阻向灯泡供电, 当开关 A 闭合时, L 灯灭; 而当开关 A断开时, L 灯亮, 其真值表如表 1-10 所示, 分析得出为</a:t>
            </a:r>
            <a:r>
              <a:rPr lang="zh-CN" altLang="en-US" sz="2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非逻辑关系</a:t>
            </a:r>
            <a:r>
              <a:rPr lang="zh-CN" altLang="en-US" sz="20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ct val="150000"/>
              </a:lnSpc>
              <a:buClr>
                <a:srgbClr val="0000CC"/>
              </a:buClr>
              <a:buFont typeface="Wingdings" panose="05000000000000000000" charset="0"/>
              <a:buChar char="Ø"/>
            </a:pPr>
            <a:r>
              <a:rPr lang="zh-CN" altLang="en-US" sz="2000">
                <a:latin typeface="Times New Roman" panose="02020603050405020304" pitchFamily="18" charset="0"/>
                <a:ea typeface="宋体" panose="02010600030101010101" pitchFamily="2" charset="-122"/>
                <a:cs typeface="Times New Roman" panose="02020603050405020304" pitchFamily="18" charset="0"/>
              </a:rPr>
              <a:t>功能描述: 一件事情(灯亮) 的发生是以</a:t>
            </a:r>
            <a:r>
              <a:rPr lang="zh-CN" altLang="en-US" sz="2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其相反的条件为依据</a:t>
            </a:r>
            <a:r>
              <a:rPr lang="zh-CN" altLang="en-US" sz="2000">
                <a:latin typeface="Times New Roman" panose="02020603050405020304" pitchFamily="18" charset="0"/>
                <a:ea typeface="宋体" panose="02010600030101010101" pitchFamily="2" charset="-122"/>
                <a:cs typeface="Times New Roman" panose="02020603050405020304" pitchFamily="18" charset="0"/>
              </a:rPr>
              <a:t>, 这种逻辑关系为非运算。</a:t>
            </a:r>
            <a:endParaRPr lang="zh-CN" altLang="en-US" sz="20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1536065" y="2985453"/>
            <a:ext cx="5080000" cy="635000"/>
          </a:xfrm>
          <a:prstGeom prst="rect">
            <a:avLst/>
          </a:prstGeom>
        </p:spPr>
        <p:txBody>
          <a:bodyPr/>
          <a:p>
            <a:endParaRPr sz="1600"/>
          </a:p>
        </p:txBody>
      </p:sp>
      <p:sp>
        <p:nvSpPr>
          <p:cNvPr id="5" name="文本框 4"/>
          <p:cNvSpPr txBox="1"/>
          <p:nvPr/>
        </p:nvSpPr>
        <p:spPr>
          <a:xfrm>
            <a:off x="2032000" y="1250950"/>
            <a:ext cx="5080000" cy="635000"/>
          </a:xfrm>
          <a:prstGeom prst="rect">
            <a:avLst/>
          </a:prstGeom>
        </p:spPr>
        <p:txBody>
          <a:bodyPr/>
          <a:p>
            <a:endParaRPr sz="1600"/>
          </a:p>
        </p:txBody>
      </p:sp>
      <p:sp>
        <p:nvSpPr>
          <p:cNvPr id="8" name="文本框 7"/>
          <p:cNvSpPr txBox="1"/>
          <p:nvPr/>
        </p:nvSpPr>
        <p:spPr>
          <a:xfrm>
            <a:off x="2032000" y="4972050"/>
            <a:ext cx="5080000" cy="635000"/>
          </a:xfrm>
          <a:prstGeom prst="rect">
            <a:avLst/>
          </a:prstGeom>
        </p:spPr>
        <p:txBody>
          <a:bodyPr/>
          <a:p>
            <a:endParaRPr sz="1600"/>
          </a:p>
        </p:txBody>
      </p:sp>
      <p:sp>
        <p:nvSpPr>
          <p:cNvPr id="4" name="文本框 3"/>
          <p:cNvSpPr txBox="1"/>
          <p:nvPr/>
        </p:nvSpPr>
        <p:spPr>
          <a:xfrm>
            <a:off x="2032000" y="1560513"/>
            <a:ext cx="5080000" cy="635000"/>
          </a:xfrm>
          <a:prstGeom prst="rect">
            <a:avLst/>
          </a:prstGeom>
        </p:spPr>
        <p:txBody>
          <a:bodyPr/>
          <a:p>
            <a:endParaRPr sz="1600"/>
          </a:p>
        </p:txBody>
      </p:sp>
      <p:pic>
        <p:nvPicPr>
          <p:cNvPr id="6" name="图片 5"/>
          <p:cNvPicPr/>
          <p:nvPr/>
        </p:nvPicPr>
        <p:blipFill>
          <a:blip r:embed="rId3"/>
        </p:blipFill>
        <p:spPr>
          <a:xfrm>
            <a:off x="1475740" y="3717290"/>
            <a:ext cx="6301740" cy="221043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0502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非逻辑</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323850" y="1638300"/>
            <a:ext cx="8633460" cy="2480310"/>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noAutofit/>
          </a:bodyPr>
          <a:p>
            <a:pPr marL="342900" indent="-342900">
              <a:lnSpc>
                <a:spcPct val="15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逻辑表达式：</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逻辑规则：</a:t>
            </a:r>
            <a:r>
              <a:rPr lang="zh-CN" altLang="en-US" sz="2000">
                <a:latin typeface="Times New Roman" panose="02020603050405020304" pitchFamily="18" charset="0"/>
                <a:ea typeface="宋体" panose="02010600030101010101" pitchFamily="2" charset="-122"/>
                <a:cs typeface="Times New Roman" panose="02020603050405020304" pitchFamily="18" charset="0"/>
              </a:rPr>
              <a:t>~1 = 0，~0 = 1，~(10001) = 01110</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rgbClr val="CC0000"/>
              </a:buClr>
              <a:buFont typeface="Wingdings" panose="05000000000000000000" charset="0"/>
              <a:buChar char="p"/>
            </a:pPr>
            <a:r>
              <a:rPr lang="zh-CN" altLang="en-US" sz="2000">
                <a:latin typeface="宋体" panose="02010600030101010101" pitchFamily="2" charset="-122"/>
                <a:ea typeface="宋体" panose="02010600030101010101" pitchFamily="2" charset="-122"/>
                <a:cs typeface="宋体" panose="02010600030101010101" pitchFamily="2" charset="-122"/>
              </a:rPr>
              <a:t>逻辑符号：非逻辑运算的逻辑符号如图</a:t>
            </a:r>
            <a:r>
              <a:rPr lang="en-US" altLang="zh-CN" sz="2000">
                <a:latin typeface="宋体" panose="02010600030101010101" pitchFamily="2" charset="-122"/>
                <a:ea typeface="宋体" panose="02010600030101010101" pitchFamily="2" charset="-122"/>
                <a:cs typeface="宋体" panose="02010600030101010101" pitchFamily="2" charset="-122"/>
              </a:rPr>
              <a:t>1-10</a:t>
            </a:r>
            <a:r>
              <a:rPr lang="zh-CN" altLang="en-US" sz="2000">
                <a:latin typeface="宋体" panose="02010600030101010101" pitchFamily="2" charset="-122"/>
                <a:ea typeface="宋体" panose="02010600030101010101" pitchFamily="2" charset="-122"/>
                <a:cs typeface="宋体" panose="02010600030101010101" pitchFamily="2" charset="-122"/>
              </a:rPr>
              <a:t>所示，左图为IEC</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矩形国标符号</a:t>
            </a:r>
            <a:r>
              <a:rPr lang="zh-CN" altLang="en-US" sz="2000">
                <a:latin typeface="宋体" panose="02010600030101010101" pitchFamily="2" charset="-122"/>
                <a:ea typeface="宋体" panose="02010600030101010101" pitchFamily="2" charset="-122"/>
                <a:cs typeface="宋体" panose="02010600030101010101" pitchFamily="2" charset="-122"/>
              </a:rPr>
              <a:t>（IEC60617-12），右图为形状特征型符号（ANSI/IEEEStd91-1984，美日等国家使用符号）。</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p:nvPr/>
        </p:nvPicPr>
        <p:blipFill>
          <a:blip r:embed="rId3"/>
          <a:srcRect l="35940" t="45762"/>
        </p:blipFill>
        <p:spPr>
          <a:xfrm>
            <a:off x="4572000" y="4580890"/>
            <a:ext cx="3955415" cy="1330960"/>
          </a:xfrm>
          <a:prstGeom prst="rect">
            <a:avLst/>
          </a:prstGeom>
        </p:spPr>
      </p:pic>
      <p:graphicFrame>
        <p:nvGraphicFramePr>
          <p:cNvPr id="9" name="对象 8">
            <a:hlinkClick r:id="" action="ppaction://ole?verb="/>
          </p:cNvPr>
          <p:cNvGraphicFramePr>
            <a:graphicFrameLocks noChangeAspect="1"/>
          </p:cNvGraphicFramePr>
          <p:nvPr/>
        </p:nvGraphicFramePr>
        <p:xfrm>
          <a:off x="2339340" y="1700530"/>
          <a:ext cx="784860" cy="405765"/>
        </p:xfrm>
        <a:graphic>
          <a:graphicData uri="http://schemas.openxmlformats.org/presentationml/2006/ole">
            <mc:AlternateContent xmlns:mc="http://schemas.openxmlformats.org/markup-compatibility/2006">
              <mc:Choice xmlns:v="urn:schemas-microsoft-com:vml" Requires="v">
                <p:oleObj spid="_x0000_s1025" name="" r:id="rId4" imgW="393700" imgH="203200" progId="Equation.KSEE3">
                  <p:embed/>
                </p:oleObj>
              </mc:Choice>
              <mc:Fallback>
                <p:oleObj name="" r:id="rId4" imgW="393700" imgH="203200" progId="Equation.KSEE3">
                  <p:embed/>
                  <p:pic>
                    <p:nvPicPr>
                      <p:cNvPr id="0" name="图片 1024"/>
                      <p:cNvPicPr/>
                      <p:nvPr/>
                    </p:nvPicPr>
                    <p:blipFill>
                      <a:blip r:embed="rId5"/>
                      <a:stretch>
                        <a:fillRect/>
                      </a:stretch>
                    </p:blipFill>
                    <p:spPr>
                      <a:xfrm>
                        <a:off x="2339340" y="1700530"/>
                        <a:ext cx="784860" cy="405765"/>
                      </a:xfrm>
                      <a:prstGeom prst="rect">
                        <a:avLst/>
                      </a:prstGeom>
                    </p:spPr>
                  </p:pic>
                </p:oleObj>
              </mc:Fallback>
            </mc:AlternateContent>
          </a:graphicData>
        </a:graphic>
      </p:graphicFrame>
      <p:pic>
        <p:nvPicPr>
          <p:cNvPr id="10" name="图片 9"/>
          <p:cNvPicPr/>
          <p:nvPr/>
        </p:nvPicPr>
        <p:blipFill>
          <a:blip r:embed="rId6"/>
          <a:srcRect l="45707"/>
        </p:blipFill>
        <p:spPr>
          <a:xfrm>
            <a:off x="1183640" y="4437380"/>
            <a:ext cx="3096260" cy="175768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复合逻辑运算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pic>
        <p:nvPicPr>
          <p:cNvPr id="4" name="图片 3"/>
          <p:cNvPicPr/>
          <p:nvPr/>
        </p:nvPicPr>
        <p:blipFill>
          <a:blip r:embed="rId3"/>
        </p:blipFill>
        <p:spPr>
          <a:xfrm>
            <a:off x="467360" y="1988820"/>
            <a:ext cx="8296910" cy="3220720"/>
          </a:xfrm>
          <a:prstGeom prst="rect">
            <a:avLst/>
          </a:prstGeom>
        </p:spPr>
      </p:pic>
      <p:sp>
        <p:nvSpPr>
          <p:cNvPr id="5" name="文本框 4"/>
          <p:cNvSpPr txBox="1"/>
          <p:nvPr/>
        </p:nvSpPr>
        <p:spPr>
          <a:xfrm>
            <a:off x="2032000" y="5538788"/>
            <a:ext cx="5080000" cy="635000"/>
          </a:xfrm>
          <a:prstGeom prst="rect">
            <a:avLst/>
          </a:prstGeom>
        </p:spPr>
        <p:txBody>
          <a:bodyPr/>
          <a:p>
            <a:endParaRPr sz="16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复合逻辑运算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5538788"/>
            <a:ext cx="5080000" cy="635000"/>
          </a:xfrm>
          <a:prstGeom prst="rect">
            <a:avLst/>
          </a:prstGeom>
        </p:spPr>
        <p:txBody>
          <a:bodyPr/>
          <a:p>
            <a:endParaRPr sz="1600"/>
          </a:p>
        </p:txBody>
      </p:sp>
      <p:sp>
        <p:nvSpPr>
          <p:cNvPr id="2" name="文本框 1"/>
          <p:cNvSpPr txBox="1"/>
          <p:nvPr/>
        </p:nvSpPr>
        <p:spPr>
          <a:xfrm>
            <a:off x="1691640" y="849313"/>
            <a:ext cx="5080000" cy="635000"/>
          </a:xfrm>
          <a:prstGeom prst="rect">
            <a:avLst/>
          </a:prstGeom>
        </p:spPr>
        <p:txBody>
          <a:bodyPr/>
          <a:p>
            <a:endParaRPr sz="1600"/>
          </a:p>
        </p:txBody>
      </p:sp>
      <p:pic>
        <p:nvPicPr>
          <p:cNvPr id="6" name="图片 5"/>
          <p:cNvPicPr/>
          <p:nvPr/>
        </p:nvPicPr>
        <p:blipFill>
          <a:blip r:embed="rId3"/>
        </p:blipFill>
        <p:spPr>
          <a:xfrm>
            <a:off x="323215" y="2047240"/>
            <a:ext cx="8380095" cy="3376930"/>
          </a:xfrm>
          <a:prstGeom prst="rect">
            <a:avLst/>
          </a:prstGeom>
        </p:spPr>
      </p:pic>
      <p:sp>
        <p:nvSpPr>
          <p:cNvPr id="7" name="文本框 6"/>
          <p:cNvSpPr txBox="1"/>
          <p:nvPr/>
        </p:nvSpPr>
        <p:spPr>
          <a:xfrm>
            <a:off x="1691640" y="5589587"/>
            <a:ext cx="5080000" cy="635000"/>
          </a:xfrm>
          <a:prstGeom prst="rect">
            <a:avLst/>
          </a:prstGeom>
        </p:spPr>
        <p:txBody>
          <a:bodyPr/>
          <a:p>
            <a:endParaRPr sz="16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复合逻辑运算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5538788"/>
            <a:ext cx="5080000" cy="635000"/>
          </a:xfrm>
          <a:prstGeom prst="rect">
            <a:avLst/>
          </a:prstGeom>
        </p:spPr>
        <p:txBody>
          <a:bodyPr/>
          <a:p>
            <a:endParaRPr sz="1600"/>
          </a:p>
        </p:txBody>
      </p:sp>
      <p:sp>
        <p:nvSpPr>
          <p:cNvPr id="2" name="文本框 1"/>
          <p:cNvSpPr txBox="1"/>
          <p:nvPr/>
        </p:nvSpPr>
        <p:spPr>
          <a:xfrm>
            <a:off x="2032000" y="717550"/>
            <a:ext cx="5080000" cy="635000"/>
          </a:xfrm>
          <a:prstGeom prst="rect">
            <a:avLst/>
          </a:prstGeom>
        </p:spPr>
        <p:txBody>
          <a:bodyPr/>
          <a:p>
            <a:endParaRPr sz="1600"/>
          </a:p>
        </p:txBody>
      </p:sp>
      <p:pic>
        <p:nvPicPr>
          <p:cNvPr id="6" name="图片 5"/>
          <p:cNvPicPr/>
          <p:nvPr/>
        </p:nvPicPr>
        <p:blipFill>
          <a:blip r:embed="rId3"/>
        </p:blipFill>
        <p:spPr>
          <a:xfrm>
            <a:off x="323215" y="1805940"/>
            <a:ext cx="8512175" cy="3340100"/>
          </a:xfrm>
          <a:prstGeom prst="rect">
            <a:avLst/>
          </a:prstGeom>
        </p:spPr>
      </p:pic>
      <p:sp>
        <p:nvSpPr>
          <p:cNvPr id="7" name="文本框 6"/>
          <p:cNvSpPr txBox="1"/>
          <p:nvPr/>
        </p:nvSpPr>
        <p:spPr>
          <a:xfrm>
            <a:off x="250825" y="5329555"/>
            <a:ext cx="8461375" cy="1076325"/>
          </a:xfrm>
          <a:prstGeom prst="rect">
            <a:avLst/>
          </a:prstGeom>
        </p:spPr>
        <p:style>
          <a:lnRef idx="0">
            <a:srgbClr val="FFFFFF"/>
          </a:lnRef>
          <a:fillRef idx="1">
            <a:schemeClr val="accent1"/>
          </a:fillRef>
          <a:effectRef idx="0">
            <a:srgbClr val="FFFFFF"/>
          </a:effectRef>
          <a:fontRef idx="minor">
            <a:schemeClr val="lt1"/>
          </a:fontRef>
        </p:style>
        <p:txBody>
          <a:bodyPr/>
          <a:p>
            <a:pPr algn="l">
              <a:lnSpc>
                <a:spcPct val="150000"/>
              </a:lnSpc>
            </a:pPr>
            <a:r>
              <a:rPr lang="en-US" sz="2000">
                <a:latin typeface="Times New Roman" panose="02020603050405020304" pitchFamily="18" charset="0"/>
                <a:cs typeface="Times New Roman" panose="02020603050405020304" pitchFamily="18" charset="0"/>
              </a:rPr>
              <a:t>        </a:t>
            </a:r>
            <a:r>
              <a:rPr sz="2000">
                <a:latin typeface="Times New Roman" panose="02020603050405020304" pitchFamily="18" charset="0"/>
                <a:cs typeface="Times New Roman" panose="02020603050405020304" pitchFamily="18" charset="0"/>
              </a:rPr>
              <a:t>参加异或运算的两个变量, 如果两个相应位逻辑状态不同, 则异或结果为 1, 否则为0。 逻辑运算规则: 0^0 = 0; 0^1 = 1; 1^0 = 1; 1^1 = 0。</a:t>
            </a:r>
            <a:endParaRPr sz="2000">
              <a:latin typeface="Times New Roman" panose="02020603050405020304" pitchFamily="18" charset="0"/>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201863" y="179388"/>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12700" y="176213"/>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95288" y="188913"/>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20484" name="矩形 45"/>
          <p:cNvSpPr/>
          <p:nvPr/>
        </p:nvSpPr>
        <p:spPr>
          <a:xfrm>
            <a:off x="2644775" y="219075"/>
            <a:ext cx="3038475" cy="344488"/>
          </a:xfrm>
          <a:prstGeom prst="rect">
            <a:avLst/>
          </a:prstGeom>
          <a:noFill/>
          <a:ln w="9525">
            <a:noFill/>
          </a:ln>
        </p:spPr>
        <p:txBody>
          <a:bodyPr wrap="square" lIns="68577" tIns="34288" rIns="68577" bIns="34288" anchor="t" anchorCtr="0">
            <a:spAutoFit/>
          </a:bodyPr>
          <a:p>
            <a:pPr algn="ctr"/>
            <a:r>
              <a:rPr lang="zh-CN" altLang="zh-CN" dirty="0">
                <a:solidFill>
                  <a:schemeClr val="bg1"/>
                </a:solidFill>
                <a:latin typeface="微软雅黑" panose="020B0503020204020204" charset="-122"/>
                <a:ea typeface="微软雅黑" panose="020B0503020204020204" charset="-122"/>
              </a:rPr>
              <a:t>新一代信息技术产业发展</a:t>
            </a:r>
            <a:endParaRPr lang="zh-CN" altLang="zh-CN" dirty="0">
              <a:solidFill>
                <a:schemeClr val="bg1"/>
              </a:solidFill>
              <a:latin typeface="微软雅黑" panose="020B0503020204020204" charset="-122"/>
              <a:ea typeface="微软雅黑" panose="020B0503020204020204" charset="-122"/>
            </a:endParaRPr>
          </a:p>
        </p:txBody>
      </p:sp>
      <p:pic>
        <p:nvPicPr>
          <p:cNvPr id="20487" name="图片 104"/>
          <p:cNvPicPr/>
          <p:nvPr/>
        </p:nvPicPr>
        <p:blipFill>
          <a:blip r:embed="rId1"/>
          <a:stretch>
            <a:fillRect/>
          </a:stretch>
        </p:blipFill>
        <p:spPr>
          <a:xfrm>
            <a:off x="611505" y="1340485"/>
            <a:ext cx="8308340" cy="4527550"/>
          </a:xfrm>
          <a:prstGeom prst="rect">
            <a:avLst/>
          </a:prstGeom>
          <a:noFill/>
          <a:ln w="9525">
            <a:noFill/>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复合逻辑运算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5538788"/>
            <a:ext cx="5080000" cy="635000"/>
          </a:xfrm>
          <a:prstGeom prst="rect">
            <a:avLst/>
          </a:prstGeom>
        </p:spPr>
        <p:txBody>
          <a:bodyPr/>
          <a:p>
            <a:endParaRPr sz="1600"/>
          </a:p>
        </p:txBody>
      </p:sp>
      <p:sp>
        <p:nvSpPr>
          <p:cNvPr id="2" name="文本框 1"/>
          <p:cNvSpPr txBox="1"/>
          <p:nvPr/>
        </p:nvSpPr>
        <p:spPr>
          <a:xfrm>
            <a:off x="2032000" y="717550"/>
            <a:ext cx="5080000" cy="635000"/>
          </a:xfrm>
          <a:prstGeom prst="rect">
            <a:avLst/>
          </a:prstGeom>
        </p:spPr>
        <p:txBody>
          <a:bodyPr/>
          <a:p>
            <a:endParaRPr sz="1600"/>
          </a:p>
        </p:txBody>
      </p:sp>
      <p:sp>
        <p:nvSpPr>
          <p:cNvPr id="7" name="文本框 6"/>
          <p:cNvSpPr txBox="1"/>
          <p:nvPr/>
        </p:nvSpPr>
        <p:spPr>
          <a:xfrm>
            <a:off x="250825" y="5329555"/>
            <a:ext cx="8461375" cy="1076325"/>
          </a:xfrm>
          <a:prstGeom prst="rect">
            <a:avLst/>
          </a:prstGeom>
        </p:spPr>
        <p:style>
          <a:lnRef idx="0">
            <a:srgbClr val="FFFFFF"/>
          </a:lnRef>
          <a:fillRef idx="2">
            <a:schemeClr val="accent1"/>
          </a:fillRef>
          <a:effectRef idx="1">
            <a:schemeClr val="accent1"/>
          </a:effectRef>
          <a:fontRef idx="minor">
            <a:schemeClr val="lt1"/>
          </a:fontRef>
        </p:style>
        <p:txBody>
          <a:bodyPr/>
          <a:p>
            <a:pPr algn="l">
              <a:lnSpc>
                <a:spcPct val="150000"/>
              </a:lnSpc>
            </a:pPr>
            <a:r>
              <a:rPr lang="en-US" sz="2000">
                <a:latin typeface="Times New Roman" panose="02020603050405020304" pitchFamily="18" charset="0"/>
                <a:cs typeface="Times New Roman" panose="02020603050405020304" pitchFamily="18" charset="0"/>
              </a:rPr>
              <a:t> </a:t>
            </a:r>
            <a:r>
              <a:rPr lang="en-US"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r>
              <a:rPr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参加</a:t>
            </a:r>
            <a:r>
              <a:rPr lang="zh-CN"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同</a:t>
            </a:r>
            <a:r>
              <a:rPr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或运算的两个变量, 如果两个相应位逻辑状态不同, 则</a:t>
            </a:r>
            <a:r>
              <a:rPr lang="zh-CN"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同</a:t>
            </a:r>
            <a:r>
              <a:rPr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或结果为 </a:t>
            </a:r>
            <a:r>
              <a:rPr lang="en-US"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0</a:t>
            </a:r>
            <a:r>
              <a:rPr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r>
              <a:rPr lang="zh-CN"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相同</a:t>
            </a:r>
            <a:r>
              <a:rPr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为</a:t>
            </a:r>
            <a:r>
              <a:rPr lang="en-US"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1</a:t>
            </a:r>
            <a:r>
              <a:rPr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endParaRPr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2032000" y="755651"/>
            <a:ext cx="5080000" cy="635000"/>
          </a:xfrm>
          <a:prstGeom prst="rect">
            <a:avLst/>
          </a:prstGeom>
        </p:spPr>
        <p:txBody>
          <a:bodyPr/>
          <a:p>
            <a:endParaRPr sz="1600"/>
          </a:p>
        </p:txBody>
      </p:sp>
      <p:pic>
        <p:nvPicPr>
          <p:cNvPr id="8" name="图片 7"/>
          <p:cNvPicPr/>
          <p:nvPr/>
        </p:nvPicPr>
        <p:blipFill>
          <a:blip r:embed="rId3"/>
        </p:blipFill>
        <p:spPr>
          <a:xfrm>
            <a:off x="250825" y="1711325"/>
            <a:ext cx="8604885" cy="3283585"/>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复合逻辑运算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5538788"/>
            <a:ext cx="5080000" cy="635000"/>
          </a:xfrm>
          <a:prstGeom prst="rect">
            <a:avLst/>
          </a:prstGeom>
        </p:spPr>
        <p:txBody>
          <a:bodyPr/>
          <a:p>
            <a:endParaRPr sz="1600"/>
          </a:p>
        </p:txBody>
      </p:sp>
      <p:sp>
        <p:nvSpPr>
          <p:cNvPr id="2" name="文本框 1"/>
          <p:cNvSpPr txBox="1"/>
          <p:nvPr/>
        </p:nvSpPr>
        <p:spPr>
          <a:xfrm>
            <a:off x="2032000" y="717550"/>
            <a:ext cx="5080000" cy="635000"/>
          </a:xfrm>
          <a:prstGeom prst="rect">
            <a:avLst/>
          </a:prstGeom>
        </p:spPr>
        <p:txBody>
          <a:bodyPr/>
          <a:p>
            <a:endParaRPr sz="1600"/>
          </a:p>
        </p:txBody>
      </p:sp>
      <p:sp>
        <p:nvSpPr>
          <p:cNvPr id="4" name="文本框 3"/>
          <p:cNvSpPr txBox="1"/>
          <p:nvPr/>
        </p:nvSpPr>
        <p:spPr>
          <a:xfrm>
            <a:off x="2032000" y="755651"/>
            <a:ext cx="5080000" cy="635000"/>
          </a:xfrm>
          <a:prstGeom prst="rect">
            <a:avLst/>
          </a:prstGeom>
        </p:spPr>
        <p:txBody>
          <a:bodyPr/>
          <a:p>
            <a:endParaRPr sz="1600"/>
          </a:p>
        </p:txBody>
      </p:sp>
      <p:sp>
        <p:nvSpPr>
          <p:cNvPr id="6" name="文本框 5"/>
          <p:cNvSpPr txBox="1"/>
          <p:nvPr/>
        </p:nvSpPr>
        <p:spPr>
          <a:xfrm>
            <a:off x="1187450" y="921703"/>
            <a:ext cx="5080000" cy="635000"/>
          </a:xfrm>
          <a:prstGeom prst="rect">
            <a:avLst/>
          </a:prstGeom>
        </p:spPr>
        <p:txBody>
          <a:bodyPr/>
          <a:p>
            <a:endParaRPr sz="1600"/>
          </a:p>
        </p:txBody>
      </p:sp>
      <p:pic>
        <p:nvPicPr>
          <p:cNvPr id="9" name="图片 8"/>
          <p:cNvPicPr/>
          <p:nvPr/>
        </p:nvPicPr>
        <p:blipFill>
          <a:blip r:embed="rId3"/>
        </p:blipFill>
        <p:spPr>
          <a:xfrm>
            <a:off x="755015" y="1749425"/>
            <a:ext cx="7523480" cy="2570480"/>
          </a:xfrm>
          <a:prstGeom prst="rect">
            <a:avLst/>
          </a:prstGeom>
        </p:spPr>
      </p:pic>
      <p:sp>
        <p:nvSpPr>
          <p:cNvPr id="10" name="文本框 9"/>
          <p:cNvSpPr txBox="1"/>
          <p:nvPr/>
        </p:nvSpPr>
        <p:spPr>
          <a:xfrm>
            <a:off x="1187450" y="4518978"/>
            <a:ext cx="5080000" cy="635000"/>
          </a:xfrm>
          <a:prstGeom prst="rect">
            <a:avLst/>
          </a:prstGeom>
        </p:spPr>
        <p:txBody>
          <a:bodyPr/>
          <a:p>
            <a:endParaRPr sz="16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复合逻辑运算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1979613" y="404813"/>
            <a:ext cx="4572000" cy="460375"/>
          </a:xfrm>
          <a:prstGeom prst="rect">
            <a:avLst/>
          </a:prstGeom>
          <a:noFill/>
          <a:ln w="9525">
            <a:noFill/>
          </a:ln>
        </p:spPr>
        <p:txBody>
          <a:bodyPr wrap="square" anchor="t" anchorCtr="0">
            <a:spAutoFit/>
          </a:bodyPr>
          <a:p>
            <a:pPr algn="ctr"/>
            <a:r>
              <a:rPr lang="en-US" sz="2400" dirty="0">
                <a:latin typeface="微软雅黑" panose="020B0503020204020204" charset="-122"/>
                <a:ea typeface="微软雅黑" panose="020B0503020204020204" charset="-122"/>
                <a:sym typeface="微软雅黑" panose="020B0503020204020204" charset="-122"/>
              </a:rPr>
              <a:t>1.5 </a:t>
            </a:r>
            <a:r>
              <a:rPr lang="zh-CN" altLang="en-US" sz="2400" dirty="0">
                <a:latin typeface="微软雅黑" panose="020B0503020204020204" charset="-122"/>
                <a:ea typeface="微软雅黑" panose="020B0503020204020204" charset="-122"/>
                <a:sym typeface="微软雅黑" panose="020B0503020204020204" charset="-122"/>
              </a:rPr>
              <a:t>基本逻辑运算</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717550"/>
            <a:ext cx="5080000" cy="635000"/>
          </a:xfrm>
          <a:prstGeom prst="rect">
            <a:avLst/>
          </a:prstGeom>
        </p:spPr>
        <p:txBody>
          <a:bodyPr/>
          <a:p>
            <a:endParaRPr sz="1600"/>
          </a:p>
        </p:txBody>
      </p:sp>
      <p:sp>
        <p:nvSpPr>
          <p:cNvPr id="7" name="文本框 6"/>
          <p:cNvSpPr txBox="1"/>
          <p:nvPr/>
        </p:nvSpPr>
        <p:spPr>
          <a:xfrm>
            <a:off x="250825" y="3713480"/>
            <a:ext cx="8461375" cy="1076325"/>
          </a:xfrm>
          <a:prstGeom prst="rect">
            <a:avLst/>
          </a:prstGeom>
        </p:spPr>
        <p:style>
          <a:lnRef idx="0">
            <a:srgbClr val="FFFFFF"/>
          </a:lnRef>
          <a:fillRef idx="2">
            <a:schemeClr val="accent1"/>
          </a:fillRef>
          <a:effectRef idx="1">
            <a:schemeClr val="accent1"/>
          </a:effectRef>
          <a:fontRef idx="minor">
            <a:schemeClr val="lt1"/>
          </a:fontRef>
        </p:style>
        <p:txBody>
          <a:bodyPr/>
          <a:p>
            <a:pPr algn="l">
              <a:lnSpc>
                <a:spcPct val="150000"/>
              </a:lnSpc>
            </a:pPr>
            <a:r>
              <a:rPr lang="en-US" sz="2000">
                <a:latin typeface="Times New Roman" panose="02020603050405020304" pitchFamily="18" charset="0"/>
                <a:cs typeface="Times New Roman" panose="02020603050405020304" pitchFamily="18" charset="0"/>
              </a:rPr>
              <a:t> </a:t>
            </a:r>
            <a:r>
              <a:rPr lang="en-US"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r>
              <a:rPr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如图 1-16 所示, 从输入变量 A、 B、 C 开始, 逐个写出每个逻辑符号输出端的逻辑表达式:</a:t>
            </a:r>
            <a:endParaRPr sz="2000">
              <a:solidFill>
                <a:schemeClr val="tx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179070" y="1844358"/>
            <a:ext cx="5080000" cy="398780"/>
          </a:xfrm>
          <a:prstGeom prst="rect">
            <a:avLst/>
          </a:prstGeom>
        </p:spPr>
        <p:txBody>
          <a:bodyPr>
            <a:spAutoFit/>
          </a:bodyPr>
          <a:p>
            <a:r>
              <a:rPr lang="zh-CN" altLang="en-US" sz="2000">
                <a:solidFill>
                  <a:srgbClr val="FF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例 </a:t>
            </a:r>
            <a:r>
              <a:rPr lang="en-US" altLang="zh-CN" sz="2000">
                <a:solidFill>
                  <a:srgbClr val="FF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1-9</a:t>
            </a:r>
            <a:r>
              <a:rPr lang="en-US" altLang="zh-CN" sz="2000">
                <a:solidFill>
                  <a:srgbClr val="00AEEF"/>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 </a:t>
            </a:r>
            <a:r>
              <a:rPr lang="zh-CN" altLang="en-US" sz="2000">
                <a:solidFill>
                  <a:srgbClr val="00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试写出下图所示电路的逻辑表达式。</a:t>
            </a:r>
            <a:endParaRPr lang="zh-CN" altLang="en-US" sz="2000">
              <a:solidFill>
                <a:srgbClr val="00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p:txBody>
      </p:sp>
      <p:pic>
        <p:nvPicPr>
          <p:cNvPr id="4" name="图片 -2147482600" descr="9t18"/>
          <p:cNvPicPr>
            <a:picLocks noChangeAspect="1"/>
          </p:cNvPicPr>
          <p:nvPr/>
        </p:nvPicPr>
        <p:blipFill>
          <a:blip r:embed="rId3"/>
          <a:stretch>
            <a:fillRect/>
          </a:stretch>
        </p:blipFill>
        <p:spPr>
          <a:xfrm>
            <a:off x="5579745" y="1401445"/>
            <a:ext cx="3317240" cy="1776095"/>
          </a:xfrm>
          <a:prstGeom prst="rect">
            <a:avLst/>
          </a:prstGeom>
          <a:noFill/>
          <a:ln w="9525">
            <a:noFill/>
          </a:ln>
        </p:spPr>
      </p:pic>
      <p:pic>
        <p:nvPicPr>
          <p:cNvPr id="9" name="图片 8"/>
          <p:cNvPicPr/>
          <p:nvPr/>
        </p:nvPicPr>
        <p:blipFill>
          <a:blip r:embed="rId4"/>
        </p:blipFill>
        <p:spPr>
          <a:xfrm>
            <a:off x="2627630" y="5157470"/>
            <a:ext cx="3131185" cy="47117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动手实践</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6324"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51460" y="1700530"/>
            <a:ext cx="8695055" cy="3599815"/>
          </a:xfrm>
          <a:prstGeom prst="rect">
            <a:avLst/>
          </a:prstGeom>
          <a:ln w="6350" cap="flat" cmpd="sng" algn="ctr">
            <a:solidFill>
              <a:schemeClr val="accent2"/>
            </a:solidFill>
            <a:prstDash val="dash"/>
            <a:miter lim="800000"/>
          </a:ln>
        </p:spPr>
        <p:style>
          <a:lnRef idx="0">
            <a:schemeClr val="accent1"/>
          </a:lnRef>
          <a:fillRef idx="0">
            <a:srgbClr val="FFFFFF"/>
          </a:fillRef>
          <a:effectRef idx="0">
            <a:srgbClr val="FFFFFF"/>
          </a:effectRef>
          <a:fontRef idx="minor">
            <a:schemeClr val="tx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sz="2400" strike="noStrike" noProof="1" dirty="0">
                <a:latin typeface="微软雅黑" panose="020B0503020204020204" charset="-122"/>
                <a:ea typeface="微软雅黑" panose="020B0503020204020204" charset="-122"/>
                <a:cs typeface="微软雅黑" panose="020B0503020204020204" charset="-122"/>
                <a:sym typeface="+mn-ea"/>
              </a:rPr>
              <a:t>2023个1进行异或运算后的结果为 </a:t>
            </a:r>
            <a:r>
              <a:rPr sz="2400" u="sng" strike="noStrike" noProof="1" dirty="0">
                <a:latin typeface="微软雅黑" panose="020B0503020204020204" charset="-122"/>
                <a:ea typeface="微软雅黑" panose="020B0503020204020204" charset="-122"/>
                <a:cs typeface="微软雅黑" panose="020B0503020204020204" charset="-122"/>
                <a:sym typeface="+mn-ea"/>
              </a:rPr>
              <a:t>         </a:t>
            </a:r>
            <a:r>
              <a:rPr sz="2400" strike="noStrike" noProof="1" dirty="0">
                <a:latin typeface="微软雅黑" panose="020B0503020204020204" charset="-122"/>
                <a:ea typeface="微软雅黑" panose="020B0503020204020204" charset="-122"/>
                <a:cs typeface="微软雅黑" panose="020B0503020204020204" charset="-122"/>
                <a:sym typeface="+mn-ea"/>
              </a:rPr>
              <a:t>。</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en-US" sz="2400" strike="noStrike" noProof="1" dirty="0">
                <a:latin typeface="微软雅黑" panose="020B0503020204020204" charset="-122"/>
                <a:ea typeface="微软雅黑" panose="020B0503020204020204" charset="-122"/>
                <a:cs typeface="微软雅黑" panose="020B0503020204020204" charset="-122"/>
                <a:sym typeface="+mn-ea"/>
              </a:rPr>
              <a:t>2024</a:t>
            </a:r>
            <a:r>
              <a:rPr sz="2400" dirty="0">
                <a:latin typeface="微软雅黑" panose="020B0503020204020204" charset="-122"/>
                <a:ea typeface="微软雅黑" panose="020B0503020204020204" charset="-122"/>
                <a:cs typeface="微软雅黑" panose="020B0503020204020204" charset="-122"/>
                <a:sym typeface="+mn-ea"/>
              </a:rPr>
              <a:t>个1进行异或运算后的结果为 </a:t>
            </a:r>
            <a:r>
              <a:rPr sz="2400" u="sng" dirty="0">
                <a:latin typeface="微软雅黑" panose="020B0503020204020204" charset="-122"/>
                <a:ea typeface="微软雅黑" panose="020B0503020204020204" charset="-122"/>
                <a:cs typeface="微软雅黑" panose="020B0503020204020204" charset="-122"/>
                <a:sym typeface="+mn-ea"/>
              </a:rPr>
              <a:t>         </a:t>
            </a:r>
            <a:r>
              <a:rPr sz="2400" dirty="0">
                <a:latin typeface="微软雅黑" panose="020B0503020204020204" charset="-122"/>
                <a:ea typeface="微软雅黑" panose="020B0503020204020204" charset="-122"/>
                <a:cs typeface="微软雅黑" panose="020B0503020204020204" charset="-122"/>
                <a:sym typeface="+mn-ea"/>
              </a:rPr>
              <a:t>。</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sz="2400" strike="noStrike" noProof="1" dirty="0">
                <a:latin typeface="微软雅黑" panose="020B0503020204020204" charset="-122"/>
                <a:ea typeface="微软雅黑" panose="020B0503020204020204" charset="-122"/>
                <a:cs typeface="微软雅黑" panose="020B0503020204020204" charset="-122"/>
                <a:sym typeface="+mn-ea"/>
              </a:rPr>
              <a:t>已知</a:t>
            </a:r>
            <a:endParaRPr sz="2400" strike="noStrike" noProof="1" dirty="0">
              <a:latin typeface="微软雅黑" panose="020B0503020204020204" charset="-122"/>
              <a:ea typeface="微软雅黑" panose="020B0503020204020204" charset="-122"/>
              <a:cs typeface="微软雅黑" panose="020B0503020204020204" charset="-122"/>
              <a:sym typeface="+mn-ea"/>
            </a:endParaRPr>
          </a:p>
          <a:p>
            <a:pPr fontAlgn="base">
              <a:lnSpc>
                <a:spcPct val="150000"/>
              </a:lnSpc>
              <a:spcBef>
                <a:spcPct val="50000"/>
              </a:spcBef>
              <a:buClr>
                <a:srgbClr val="0000FF"/>
              </a:buClr>
              <a:buFont typeface="Wingdings" panose="05000000000000000000" charset="0"/>
            </a:pPr>
            <a:r>
              <a:rPr lang="zh-CN"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三变量</a:t>
            </a:r>
            <a:r>
              <a:rPr lang="en-US" altLang="zh-CN"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ABC</a:t>
            </a:r>
            <a:r>
              <a:rPr lang="zh-CN" altLang="en-US"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的异或、同或关系也是相反吗？即下式成立吗？</a:t>
            </a:r>
            <a:endParaRPr lang="zh-CN" altLang="en-US"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a:p>
            <a:pPr fontAlgn="base">
              <a:lnSpc>
                <a:spcPct val="150000"/>
              </a:lnSpc>
              <a:spcBef>
                <a:spcPct val="50000"/>
              </a:spcBef>
              <a:buClr>
                <a:srgbClr val="0000FF"/>
              </a:buClr>
              <a:buFont typeface="Wingdings" panose="05000000000000000000" charset="0"/>
            </a:pPr>
            <a:r>
              <a:rPr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rPr>
              <a:t>  </a:t>
            </a:r>
            <a:endParaRPr sz="2400" strike="noStrike" noProof="1" dirty="0">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56326"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graphicFrame>
        <p:nvGraphicFramePr>
          <p:cNvPr id="2" name="Object 22"/>
          <p:cNvGraphicFramePr>
            <a:graphicFrameLocks noChangeAspect="1"/>
          </p:cNvGraphicFramePr>
          <p:nvPr/>
        </p:nvGraphicFramePr>
        <p:xfrm>
          <a:off x="1691640" y="3284855"/>
          <a:ext cx="4249420" cy="485140"/>
        </p:xfrm>
        <a:graphic>
          <a:graphicData uri="http://schemas.openxmlformats.org/presentationml/2006/ole">
            <mc:AlternateContent xmlns:mc="http://schemas.openxmlformats.org/markup-compatibility/2006">
              <mc:Choice xmlns:v="urn:schemas-microsoft-com:vml" Requires="v">
                <p:oleObj spid="_x0000_s3076" name="" r:id="rId3" imgW="1892300" imgH="215900" progId="Equation.KSEE3">
                  <p:embed/>
                </p:oleObj>
              </mc:Choice>
              <mc:Fallback>
                <p:oleObj name="" r:id="rId3" imgW="1892300" imgH="215900" progId="Equation.KSEE3">
                  <p:embed/>
                  <p:pic>
                    <p:nvPicPr>
                      <p:cNvPr id="0" name="图片 3075"/>
                      <p:cNvPicPr/>
                      <p:nvPr/>
                    </p:nvPicPr>
                    <p:blipFill>
                      <a:blip r:embed="rId4"/>
                      <a:stretch>
                        <a:fillRect/>
                      </a:stretch>
                    </p:blipFill>
                    <p:spPr>
                      <a:xfrm>
                        <a:off x="1691640" y="3284855"/>
                        <a:ext cx="4249420" cy="485140"/>
                      </a:xfrm>
                      <a:prstGeom prst="rect">
                        <a:avLst/>
                      </a:prstGeom>
                      <a:noFill/>
                      <a:ln w="38100">
                        <a:noFill/>
                        <a:miter/>
                      </a:ln>
                    </p:spPr>
                  </p:pic>
                </p:oleObj>
              </mc:Fallback>
            </mc:AlternateContent>
          </a:graphicData>
        </a:graphic>
      </p:graphicFrame>
      <p:graphicFrame>
        <p:nvGraphicFramePr>
          <p:cNvPr id="3" name="Object 22"/>
          <p:cNvGraphicFramePr>
            <a:graphicFrameLocks noChangeAspect="1"/>
          </p:cNvGraphicFramePr>
          <p:nvPr/>
        </p:nvGraphicFramePr>
        <p:xfrm>
          <a:off x="1763395" y="4653280"/>
          <a:ext cx="3907790" cy="485140"/>
        </p:xfrm>
        <a:graphic>
          <a:graphicData uri="http://schemas.openxmlformats.org/presentationml/2006/ole">
            <mc:AlternateContent xmlns:mc="http://schemas.openxmlformats.org/markup-compatibility/2006">
              <mc:Choice xmlns:v="urn:schemas-microsoft-com:vml" Requires="v">
                <p:oleObj spid="_x0000_s4" name="" r:id="rId5" imgW="1739900" imgH="215900" progId="Equation.KSEE3">
                  <p:embed/>
                </p:oleObj>
              </mc:Choice>
              <mc:Fallback>
                <p:oleObj name="" r:id="rId5" imgW="1739900" imgH="215900" progId="Equation.KSEE3">
                  <p:embed/>
                  <p:pic>
                    <p:nvPicPr>
                      <p:cNvPr id="0" name="图片 3075"/>
                      <p:cNvPicPr/>
                      <p:nvPr/>
                    </p:nvPicPr>
                    <p:blipFill>
                      <a:blip r:embed="rId6"/>
                      <a:stretch>
                        <a:fillRect/>
                      </a:stretch>
                    </p:blipFill>
                    <p:spPr>
                      <a:xfrm>
                        <a:off x="1763395" y="4653280"/>
                        <a:ext cx="3907790" cy="485140"/>
                      </a:xfrm>
                      <a:prstGeom prst="rect">
                        <a:avLst/>
                      </a:prstGeom>
                      <a:noFill/>
                      <a:ln w="38100">
                        <a:noFill/>
                        <a:miter/>
                      </a:ln>
                    </p:spPr>
                  </p:pic>
                </p:oleObj>
              </mc:Fallback>
            </mc:AlternateContent>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40982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逻辑代数的基本定律和恒等式</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1.6 逻辑代数的基本定理和规则</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717550"/>
            <a:ext cx="5080000" cy="635000"/>
          </a:xfrm>
          <a:prstGeom prst="rect">
            <a:avLst/>
          </a:prstGeom>
        </p:spPr>
        <p:txBody>
          <a:bodyPr/>
          <a:p>
            <a:endParaRPr sz="1600"/>
          </a:p>
        </p:txBody>
      </p:sp>
      <p:sp>
        <p:nvSpPr>
          <p:cNvPr id="5" name="文本框 4"/>
          <p:cNvSpPr txBox="1"/>
          <p:nvPr/>
        </p:nvSpPr>
        <p:spPr>
          <a:xfrm>
            <a:off x="2032000" y="-58737"/>
            <a:ext cx="5080000" cy="635000"/>
          </a:xfrm>
          <a:prstGeom prst="rect">
            <a:avLst/>
          </a:prstGeom>
        </p:spPr>
        <p:txBody>
          <a:bodyPr/>
          <a:p>
            <a:endParaRPr sz="1600"/>
          </a:p>
        </p:txBody>
      </p:sp>
      <p:pic>
        <p:nvPicPr>
          <p:cNvPr id="8" name="图片 7"/>
          <p:cNvPicPr/>
          <p:nvPr/>
        </p:nvPicPr>
        <p:blipFill>
          <a:blip r:embed="rId3"/>
        </p:blipFill>
        <p:spPr>
          <a:xfrm>
            <a:off x="485775" y="1700530"/>
            <a:ext cx="8099425" cy="432371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1838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逻辑代数中的基本定理</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1.6 逻辑代数的基本定理和规则</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717550"/>
            <a:ext cx="5080000" cy="635000"/>
          </a:xfrm>
          <a:prstGeom prst="rect">
            <a:avLst/>
          </a:prstGeom>
        </p:spPr>
        <p:txBody>
          <a:bodyPr/>
          <a:p>
            <a:endParaRPr sz="1600"/>
          </a:p>
        </p:txBody>
      </p:sp>
      <p:sp>
        <p:nvSpPr>
          <p:cNvPr id="5" name="文本框 4"/>
          <p:cNvSpPr txBox="1"/>
          <p:nvPr/>
        </p:nvSpPr>
        <p:spPr>
          <a:xfrm>
            <a:off x="2032000" y="-58737"/>
            <a:ext cx="5080000" cy="635000"/>
          </a:xfrm>
          <a:prstGeom prst="rect">
            <a:avLst/>
          </a:prstGeom>
        </p:spPr>
        <p:txBody>
          <a:bodyPr/>
          <a:p>
            <a:endParaRPr sz="1600"/>
          </a:p>
        </p:txBody>
      </p:sp>
      <p:sp>
        <p:nvSpPr>
          <p:cNvPr id="4" name="文本框 3"/>
          <p:cNvSpPr txBox="1"/>
          <p:nvPr/>
        </p:nvSpPr>
        <p:spPr>
          <a:xfrm>
            <a:off x="323215" y="1675130"/>
            <a:ext cx="8421370" cy="1938020"/>
          </a:xfrm>
          <a:prstGeom prst="rect">
            <a:avLst/>
          </a:prstGeom>
        </p:spPr>
        <p:style>
          <a:lnRef idx="3">
            <a:schemeClr val="accent2"/>
          </a:lnRef>
          <a:fillRef idx="0">
            <a:srgbClr val="FFFFFF"/>
          </a:fillRef>
          <a:effectRef idx="0">
            <a:srgbClr val="FFFFFF"/>
          </a:effectRef>
          <a:fontRef idx="minor">
            <a:schemeClr val="tx1"/>
          </a:fontRef>
        </p:style>
        <p:txBody>
          <a:bodyPr wrap="square">
            <a:spAutoFit/>
          </a:bodyPr>
          <a:p>
            <a:pPr marL="0" indent="304800" algn="just" defTabSz="266700">
              <a:lnSpc>
                <a:spcPct val="150000"/>
              </a:lnSpc>
              <a:spcAft>
                <a:spcPct val="0"/>
              </a:spcAft>
            </a:pPr>
            <a:r>
              <a:rPr lang="en-US" altLang="zh-CN"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1</a:t>
            </a:r>
            <a:r>
              <a:rPr lang="zh-CN" alt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、代入定理</a:t>
            </a:r>
            <a:endParaRPr lang="zh-CN" alt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a:p>
            <a:pPr marL="0" indent="304800" algn="just" defTabSz="266700">
              <a:lnSpc>
                <a:spcPct val="150000"/>
              </a:lnSpc>
              <a:spcAft>
                <a:spcPct val="0"/>
              </a:spcAft>
            </a:pPr>
            <a:r>
              <a:rPr lang="en-US" altLang="zh-CN"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  </a:t>
            </a:r>
            <a:r>
              <a:rPr lang="zh-CN" alt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所谓代入定理，就是在任何一个包含变量</a:t>
            </a:r>
            <a:r>
              <a:rPr lang="en-US" altLang="zh-CN" sz="2000" b="0">
                <a:solidFill>
                  <a:srgbClr val="00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A</a:t>
            </a:r>
            <a:r>
              <a:rPr lang="zh-CN" altLang="en-US" sz="2000" b="0">
                <a:solidFill>
                  <a:srgbClr val="00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的</a:t>
            </a:r>
            <a:r>
              <a:rPr lang="zh-CN" alt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等式中，若以另外一个逻辑式代入式中所有</a:t>
            </a:r>
            <a:r>
              <a:rPr lang="en-US" altLang="zh-CN" sz="2000" b="0">
                <a:solidFill>
                  <a:srgbClr val="00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A</a:t>
            </a:r>
            <a:r>
              <a:rPr lang="zh-CN" altLang="en-US" sz="2000" b="0">
                <a:solidFill>
                  <a:srgbClr val="00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的</a:t>
            </a:r>
            <a:r>
              <a:rPr lang="zh-CN" alt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位置，则等式仍然成立。代入规则可以扩展所有基本公式或定律的应用范围。</a:t>
            </a:r>
            <a:endParaRPr lang="zh-CN" alt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p:txBody>
      </p:sp>
      <p:sp>
        <p:nvSpPr>
          <p:cNvPr id="6" name="文本框 5"/>
          <p:cNvSpPr txBox="1"/>
          <p:nvPr/>
        </p:nvSpPr>
        <p:spPr>
          <a:xfrm>
            <a:off x="755015" y="4220845"/>
            <a:ext cx="7374890" cy="1198880"/>
          </a:xfrm>
          <a:prstGeom prst="rect">
            <a:avLst/>
          </a:prstGeom>
        </p:spPr>
        <p:style>
          <a:lnRef idx="0">
            <a:srgbClr val="FFFFFF"/>
          </a:lnRef>
          <a:fillRef idx="3">
            <a:schemeClr val="accent1"/>
          </a:fillRef>
          <a:effectRef idx="0">
            <a:srgbClr val="FFFFFF"/>
          </a:effectRef>
          <a:fontRef idx="minor">
            <a:schemeClr val="lt1"/>
          </a:fontRef>
        </p:style>
        <p:txBody>
          <a:bodyPr wrap="square">
            <a:spAutoFit/>
          </a:bodyPr>
          <a:p>
            <a:pPr marL="0" indent="306070" algn="just" defTabSz="266700">
              <a:lnSpc>
                <a:spcPct val="150000"/>
              </a:lnSpc>
              <a:spcAft>
                <a:spcPct val="0"/>
              </a:spcAft>
            </a:pPr>
            <a:r>
              <a:rPr lang="zh-CN" altLang="en-US" sz="2400" b="1">
                <a:latin typeface="Times New Roman" panose="02020603050405020304" pitchFamily="18" charset="0"/>
                <a:ea typeface="宋体" panose="02010600030101010101" pitchFamily="2" charset="-122"/>
                <a:cs typeface="Times New Roman" panose="02020603050405020304" pitchFamily="18" charset="0"/>
              </a:rPr>
              <a:t>例</a:t>
            </a:r>
            <a:r>
              <a:rPr lang="en-US" altLang="zh-CN" sz="2400" b="1">
                <a:latin typeface="Times New Roman" panose="02020603050405020304" pitchFamily="18" charset="0"/>
                <a:ea typeface="Times New Roman" panose="02020603050405020304"/>
                <a:cs typeface="Times New Roman" panose="02020603050405020304" pitchFamily="18" charset="0"/>
              </a:rPr>
              <a:t>1-10</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：已知</a:t>
            </a:r>
            <a:r>
              <a:rPr lang="en-US" altLang="zh-CN" sz="2400" b="0" i="1">
                <a:latin typeface="Times New Roman" panose="02020603050405020304" pitchFamily="18" charset="0"/>
                <a:ea typeface="宋体" panose="02010600030101010101" pitchFamily="2" charset="-122"/>
                <a:cs typeface="Times New Roman" panose="02020603050405020304" pitchFamily="18" charset="0"/>
              </a:rPr>
              <a:t>B (A + C) = BA+BC</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，用</a:t>
            </a:r>
            <a:r>
              <a:rPr lang="en-US" altLang="zh-CN" sz="2400" b="0" i="1">
                <a:latin typeface="Times New Roman" panose="02020603050405020304" pitchFamily="18" charset="0"/>
                <a:ea typeface="宋体" panose="02010600030101010101" pitchFamily="2" charset="-122"/>
                <a:cs typeface="Times New Roman" panose="02020603050405020304" pitchFamily="18" charset="0"/>
              </a:rPr>
              <a:t>A + E</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代替</a:t>
            </a:r>
            <a:r>
              <a:rPr lang="en-US" altLang="zh-CN" sz="2400" b="0" i="1">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a:p>
            <a:pPr marL="0" indent="304800" algn="just" defTabSz="266700">
              <a:lnSpc>
                <a:spcPct val="150000"/>
              </a:lnSpc>
              <a:spcAft>
                <a:spcPct val="0"/>
              </a:spcAft>
            </a:pPr>
            <a:r>
              <a:rPr lang="zh-CN" altLang="en-US" sz="2400" b="0">
                <a:latin typeface="Times New Roman" panose="02020603050405020304" pitchFamily="18" charset="0"/>
                <a:ea typeface="宋体" panose="02010600030101010101" pitchFamily="2" charset="-122"/>
                <a:cs typeface="Times New Roman" panose="02020603050405020304" pitchFamily="18" charset="0"/>
              </a:rPr>
              <a:t>得</a:t>
            </a:r>
            <a:r>
              <a:rPr lang="en-US" altLang="zh-CN" sz="2400" b="0" i="0">
                <a:latin typeface="Times New Roman" panose="02020603050405020304" pitchFamily="18" charset="0"/>
                <a:ea typeface="宋体" panose="02010600030101010101" pitchFamily="2" charset="-122"/>
                <a:cs typeface="Times New Roman" panose="02020603050405020304" pitchFamily="18" charset="0"/>
              </a:rPr>
              <a:t>B [(A +E) +C ] = B(A +E) + BC = BA + BE + BC</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183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逻辑代数中的基本定理</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1.6 逻辑代数的基本定理和规则</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717550"/>
            <a:ext cx="5080000" cy="635000"/>
          </a:xfrm>
          <a:prstGeom prst="rect">
            <a:avLst/>
          </a:prstGeom>
        </p:spPr>
        <p:txBody>
          <a:bodyPr/>
          <a:p>
            <a:endParaRPr sz="1600"/>
          </a:p>
        </p:txBody>
      </p:sp>
      <p:sp>
        <p:nvSpPr>
          <p:cNvPr id="5" name="文本框 4"/>
          <p:cNvSpPr txBox="1"/>
          <p:nvPr/>
        </p:nvSpPr>
        <p:spPr>
          <a:xfrm>
            <a:off x="2032000" y="-58737"/>
            <a:ext cx="5080000" cy="635000"/>
          </a:xfrm>
          <a:prstGeom prst="rect">
            <a:avLst/>
          </a:prstGeom>
        </p:spPr>
        <p:txBody>
          <a:bodyPr/>
          <a:p>
            <a:endParaRPr sz="1600"/>
          </a:p>
        </p:txBody>
      </p:sp>
      <p:sp>
        <p:nvSpPr>
          <p:cNvPr id="4" name="文本框 3"/>
          <p:cNvSpPr txBox="1"/>
          <p:nvPr/>
        </p:nvSpPr>
        <p:spPr>
          <a:xfrm>
            <a:off x="323215" y="1675130"/>
            <a:ext cx="8421370" cy="2861310"/>
          </a:xfrm>
          <a:prstGeom prst="rect">
            <a:avLst/>
          </a:prstGeom>
        </p:spPr>
        <p:style>
          <a:lnRef idx="3">
            <a:schemeClr val="accent2"/>
          </a:lnRef>
          <a:fillRef idx="0">
            <a:srgbClr val="FFFFFF"/>
          </a:fillRef>
          <a:effectRef idx="0">
            <a:srgbClr val="FFFFFF"/>
          </a:effectRef>
          <a:fontRef idx="minor">
            <a:schemeClr val="tx1"/>
          </a:fontRef>
        </p:style>
        <p:txBody>
          <a:bodyPr wrap="square">
            <a:spAutoFit/>
          </a:bodyPr>
          <a:p>
            <a:pPr marL="0" indent="304800" algn="just" defTabSz="266700">
              <a:lnSpc>
                <a:spcPct val="150000"/>
              </a:lnSpc>
              <a:spcAft>
                <a:spcPct val="0"/>
              </a:spcAft>
            </a:pPr>
            <a:r>
              <a:rPr 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2</a:t>
            </a:r>
            <a:r>
              <a:rPr lang="zh-CN" alt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、对偶定理</a:t>
            </a:r>
            <a:endParaRPr lang="zh-CN" alt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a:p>
            <a:pPr marL="0" indent="304800" algn="just" defTabSz="266700">
              <a:lnSpc>
                <a:spcPct val="150000"/>
              </a:lnSpc>
              <a:spcAft>
                <a:spcPct val="0"/>
              </a:spcAft>
            </a:pPr>
            <a:r>
              <a:rPr lang="en-US" altLang="zh-CN"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  </a:t>
            </a:r>
            <a:r>
              <a:rPr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所谓对偶定理，就是</a:t>
            </a:r>
            <a:r>
              <a:rPr sz="2000" b="0">
                <a:solidFill>
                  <a:srgbClr val="FF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若两个逻辑式相等，则它们的对偶式也相等</a:t>
            </a:r>
            <a:r>
              <a:rPr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。所谓对偶式，就是对于任何一个逻辑式Y，若将其中的“·”换成“+”，“+” 换成“·”，0换成1，1换成0，则得到L的对偶式L′。</a:t>
            </a:r>
            <a:endParaRPr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a:p>
            <a:pPr marL="0" indent="304800" algn="just" defTabSz="266700">
              <a:lnSpc>
                <a:spcPct val="150000"/>
              </a:lnSpc>
              <a:spcAft>
                <a:spcPct val="0"/>
              </a:spcAft>
            </a:pPr>
            <a:r>
              <a:rPr 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  </a:t>
            </a:r>
            <a:r>
              <a:rPr sz="2000" b="0">
                <a:solidFill>
                  <a:srgbClr val="FF0000"/>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在求对偶式时，需要注意要保持原式中的运算顺序不变，而且不属于单个变量上的反号应保留不变</a:t>
            </a:r>
            <a:r>
              <a:rPr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a:t>
            </a:r>
            <a:endParaRPr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p:txBody>
      </p:sp>
      <p:sp>
        <p:nvSpPr>
          <p:cNvPr id="6" name="文本框 5"/>
          <p:cNvSpPr txBox="1"/>
          <p:nvPr/>
        </p:nvSpPr>
        <p:spPr>
          <a:xfrm>
            <a:off x="417830" y="4810125"/>
            <a:ext cx="7947660" cy="1312545"/>
          </a:xfrm>
          <a:prstGeom prst="rect">
            <a:avLst/>
          </a:prstGeom>
        </p:spPr>
        <p:style>
          <a:lnRef idx="0">
            <a:srgbClr val="FFFFFF"/>
          </a:lnRef>
          <a:fillRef idx="3">
            <a:schemeClr val="accent1"/>
          </a:fillRef>
          <a:effectRef idx="0">
            <a:srgbClr val="FFFFFF"/>
          </a:effectRef>
          <a:fontRef idx="minor">
            <a:schemeClr val="lt1"/>
          </a:fontRef>
        </p:style>
        <p:txBody>
          <a:bodyPr wrap="square">
            <a:noAutofit/>
          </a:bodyPr>
          <a:p>
            <a:pPr marL="0" indent="306070" algn="just" defTabSz="266700">
              <a:lnSpc>
                <a:spcPct val="150000"/>
              </a:lnSpc>
              <a:spcAft>
                <a:spcPct val="0"/>
              </a:spcAft>
            </a:pPr>
            <a:r>
              <a:rPr sz="2400">
                <a:latin typeface="Times New Roman" panose="02020603050405020304" pitchFamily="18" charset="0"/>
                <a:cs typeface="Times New Roman" panose="02020603050405020304" pitchFamily="18" charset="0"/>
              </a:rPr>
              <a:t>例1-11：试求逻辑表达式</a:t>
            </a:r>
            <a:r>
              <a:rPr lang="en-US" sz="2400">
                <a:latin typeface="Times New Roman" panose="02020603050405020304" pitchFamily="18" charset="0"/>
                <a:cs typeface="Times New Roman" panose="02020603050405020304" pitchFamily="18" charset="0"/>
              </a:rPr>
              <a:t>                            </a:t>
            </a:r>
            <a:r>
              <a:rPr sz="2400">
                <a:latin typeface="Times New Roman" panose="02020603050405020304" pitchFamily="18" charset="0"/>
                <a:cs typeface="Times New Roman" panose="02020603050405020304" pitchFamily="18" charset="0"/>
              </a:rPr>
              <a:t>的对偶式。</a:t>
            </a:r>
            <a:endParaRPr sz="2400">
              <a:latin typeface="Times New Roman" panose="02020603050405020304" pitchFamily="18" charset="0"/>
              <a:cs typeface="Times New Roman" panose="02020603050405020304" pitchFamily="18" charset="0"/>
            </a:endParaRPr>
          </a:p>
          <a:p>
            <a:pPr marL="0" indent="306070" algn="just" defTabSz="266700">
              <a:lnSpc>
                <a:spcPct val="150000"/>
              </a:lnSpc>
              <a:spcAft>
                <a:spcPct val="0"/>
              </a:spcAft>
            </a:pPr>
            <a:r>
              <a:rPr sz="2400">
                <a:latin typeface="Times New Roman" panose="02020603050405020304" pitchFamily="18" charset="0"/>
                <a:cs typeface="Times New Roman" panose="02020603050405020304" pitchFamily="18" charset="0"/>
              </a:rPr>
              <a:t>解：根据对偶定理，得  </a:t>
            </a:r>
            <a:r>
              <a:rPr lang="en-US" sz="2400">
                <a:latin typeface="Times New Roman" panose="02020603050405020304" pitchFamily="18" charset="0"/>
                <a:cs typeface="Times New Roman" panose="02020603050405020304" pitchFamily="18" charset="0"/>
              </a:rPr>
              <a:t>                      </a:t>
            </a:r>
            <a:r>
              <a:rPr sz="2400">
                <a:latin typeface="Times New Roman" panose="02020603050405020304" pitchFamily="18" charset="0"/>
                <a:cs typeface="Times New Roman" panose="02020603050405020304" pitchFamily="18" charset="0"/>
              </a:rPr>
              <a:t>。</a:t>
            </a:r>
            <a:endParaRPr sz="2400">
              <a:latin typeface="Times New Roman" panose="02020603050405020304" pitchFamily="18" charset="0"/>
              <a:cs typeface="Times New Roman" panose="02020603050405020304" pitchFamily="18" charset="0"/>
            </a:endParaRPr>
          </a:p>
        </p:txBody>
      </p:sp>
      <p:graphicFrame>
        <p:nvGraphicFramePr>
          <p:cNvPr id="7" name="Object 40"/>
          <p:cNvGraphicFramePr>
            <a:graphicFrameLocks noChangeAspect="1"/>
          </p:cNvGraphicFramePr>
          <p:nvPr/>
        </p:nvGraphicFramePr>
        <p:xfrm>
          <a:off x="4139565" y="4940935"/>
          <a:ext cx="2158365" cy="437515"/>
        </p:xfrm>
        <a:graphic>
          <a:graphicData uri="http://schemas.openxmlformats.org/presentationml/2006/ole">
            <mc:AlternateContent xmlns:mc="http://schemas.openxmlformats.org/markup-compatibility/2006">
              <mc:Choice xmlns:v="urn:schemas-microsoft-com:vml" Requires="v">
                <p:oleObj spid="_x0000_s3076" name="" r:id="rId3" imgW="1193800" imgH="241300" progId="Equation.KSEE3">
                  <p:embed/>
                </p:oleObj>
              </mc:Choice>
              <mc:Fallback>
                <p:oleObj name="" r:id="rId3" imgW="1193800" imgH="241300" progId="Equation.KSEE3">
                  <p:embed/>
                  <p:pic>
                    <p:nvPicPr>
                      <p:cNvPr id="0" name="图片 3075"/>
                      <p:cNvPicPr/>
                      <p:nvPr/>
                    </p:nvPicPr>
                    <p:blipFill>
                      <a:blip r:embed="rId4"/>
                      <a:stretch>
                        <a:fillRect/>
                      </a:stretch>
                    </p:blipFill>
                    <p:spPr>
                      <a:xfrm>
                        <a:off x="4139565" y="4940935"/>
                        <a:ext cx="2158365" cy="437515"/>
                      </a:xfrm>
                      <a:prstGeom prst="rect">
                        <a:avLst/>
                      </a:prstGeom>
                      <a:noFill/>
                      <a:ln w="38100">
                        <a:noFill/>
                        <a:miter/>
                      </a:ln>
                    </p:spPr>
                  </p:pic>
                </p:oleObj>
              </mc:Fallback>
            </mc:AlternateContent>
          </a:graphicData>
        </a:graphic>
      </p:graphicFrame>
      <p:graphicFrame>
        <p:nvGraphicFramePr>
          <p:cNvPr id="8" name="Object 41"/>
          <p:cNvGraphicFramePr>
            <a:graphicFrameLocks noChangeAspect="1"/>
          </p:cNvGraphicFramePr>
          <p:nvPr/>
        </p:nvGraphicFramePr>
        <p:xfrm>
          <a:off x="3995420" y="5516880"/>
          <a:ext cx="1687195" cy="429260"/>
        </p:xfrm>
        <a:graphic>
          <a:graphicData uri="http://schemas.openxmlformats.org/presentationml/2006/ole">
            <mc:AlternateContent xmlns:mc="http://schemas.openxmlformats.org/markup-compatibility/2006">
              <mc:Choice xmlns:v="urn:schemas-microsoft-com:vml" Requires="v">
                <p:oleObj spid="_x0000_s9" name="" r:id="rId5" imgW="850900" imgH="215900" progId="Equation.KSEE3">
                  <p:embed/>
                </p:oleObj>
              </mc:Choice>
              <mc:Fallback>
                <p:oleObj name="" r:id="rId5" imgW="850900" imgH="215900" progId="Equation.KSEE3">
                  <p:embed/>
                  <p:pic>
                    <p:nvPicPr>
                      <p:cNvPr id="0" name="图片 6"/>
                      <p:cNvPicPr/>
                      <p:nvPr/>
                    </p:nvPicPr>
                    <p:blipFill>
                      <a:blip r:embed="rId6"/>
                      <a:stretch>
                        <a:fillRect/>
                      </a:stretch>
                    </p:blipFill>
                    <p:spPr>
                      <a:xfrm>
                        <a:off x="3995420" y="5516880"/>
                        <a:ext cx="1687195" cy="429260"/>
                      </a:xfrm>
                      <a:prstGeom prst="rect">
                        <a:avLst/>
                      </a:prstGeom>
                      <a:noFill/>
                      <a:ln w="38100">
                        <a:noFill/>
                        <a:miter/>
                      </a:ln>
                    </p:spPr>
                  </p:pic>
                </p:oleObj>
              </mc:Fallback>
            </mc:AlternateContent>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1838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逻辑代数中的基本定理</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1.6 逻辑代数的基本定理和规则</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717550"/>
            <a:ext cx="5080000" cy="635000"/>
          </a:xfrm>
          <a:prstGeom prst="rect">
            <a:avLst/>
          </a:prstGeom>
        </p:spPr>
        <p:txBody>
          <a:bodyPr/>
          <a:p>
            <a:endParaRPr sz="1600"/>
          </a:p>
        </p:txBody>
      </p:sp>
      <p:sp>
        <p:nvSpPr>
          <p:cNvPr id="5" name="文本框 4"/>
          <p:cNvSpPr txBox="1"/>
          <p:nvPr/>
        </p:nvSpPr>
        <p:spPr>
          <a:xfrm>
            <a:off x="2032000" y="-58737"/>
            <a:ext cx="5080000" cy="635000"/>
          </a:xfrm>
          <a:prstGeom prst="rect">
            <a:avLst/>
          </a:prstGeom>
        </p:spPr>
        <p:txBody>
          <a:bodyPr/>
          <a:p>
            <a:endParaRPr sz="1600"/>
          </a:p>
        </p:txBody>
      </p:sp>
      <p:sp>
        <p:nvSpPr>
          <p:cNvPr id="4" name="文本框 3"/>
          <p:cNvSpPr txBox="1"/>
          <p:nvPr/>
        </p:nvSpPr>
        <p:spPr>
          <a:xfrm>
            <a:off x="323215" y="1675130"/>
            <a:ext cx="8421370" cy="1938020"/>
          </a:xfrm>
          <a:prstGeom prst="rect">
            <a:avLst/>
          </a:prstGeom>
        </p:spPr>
        <p:style>
          <a:lnRef idx="3">
            <a:schemeClr val="accent2"/>
          </a:lnRef>
          <a:fillRef idx="0">
            <a:srgbClr val="FFFFFF"/>
          </a:fillRef>
          <a:effectRef idx="0">
            <a:srgbClr val="FFFFFF"/>
          </a:effectRef>
          <a:fontRef idx="minor">
            <a:schemeClr val="tx1"/>
          </a:fontRef>
        </p:style>
        <p:txBody>
          <a:bodyPr wrap="square">
            <a:spAutoFit/>
          </a:bodyPr>
          <a:p>
            <a:pPr marL="0" indent="304800" algn="just" defTabSz="266700">
              <a:lnSpc>
                <a:spcPct val="150000"/>
              </a:lnSpc>
              <a:spcAft>
                <a:spcPct val="0"/>
              </a:spcAft>
            </a:pPr>
            <a:r>
              <a:rPr sz="200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3、反演定理</a:t>
            </a:r>
            <a:endParaRPr sz="200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a:p>
            <a:pPr marL="0" indent="304800" algn="just" defTabSz="266700">
              <a:lnSpc>
                <a:spcPct val="150000"/>
              </a:lnSpc>
              <a:spcAft>
                <a:spcPct val="0"/>
              </a:spcAft>
            </a:pPr>
            <a:r>
              <a:rPr lang="en-US"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  </a:t>
            </a:r>
            <a:r>
              <a:rPr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rPr>
              <a:t>对于任意一个逻辑表达式L，若将其中所有的与(•)换成或(+)，或(+)换成与(•)；原变量换为反变量，反变量换为原变量；将1换成0，0换成1；则得到的结果就是原函数的反函数。</a:t>
            </a:r>
            <a:endParaRPr sz="2000" b="0">
              <a:effectLst>
                <a:outerShdw blurRad="38100" dist="38100" dir="2700000" algn="tl">
                  <a:srgbClr val="000000">
                    <a:alpha val="43137"/>
                  </a:srgbClr>
                </a:outerShdw>
              </a:effectLst>
              <a:latin typeface="宋体" panose="02010600030101010101" pitchFamily="2" charset="-122"/>
              <a:cs typeface="宋体" panose="02010600030101010101" pitchFamily="2" charset="-122"/>
            </a:endParaRPr>
          </a:p>
        </p:txBody>
      </p:sp>
      <p:sp>
        <p:nvSpPr>
          <p:cNvPr id="6" name="文本框 5"/>
          <p:cNvSpPr txBox="1"/>
          <p:nvPr/>
        </p:nvSpPr>
        <p:spPr>
          <a:xfrm>
            <a:off x="394970" y="4149090"/>
            <a:ext cx="8386445" cy="1938020"/>
          </a:xfrm>
          <a:prstGeom prst="rect">
            <a:avLst/>
          </a:prstGeom>
        </p:spPr>
        <p:style>
          <a:lnRef idx="0">
            <a:srgbClr val="FFFFFF"/>
          </a:lnRef>
          <a:fillRef idx="3">
            <a:schemeClr val="accent1"/>
          </a:fillRef>
          <a:effectRef idx="0">
            <a:srgbClr val="FFFFFF"/>
          </a:effectRef>
          <a:fontRef idx="minor">
            <a:schemeClr val="lt1"/>
          </a:fontRef>
        </p:style>
        <p:txBody>
          <a:bodyPr wrap="square">
            <a:spAutoFit/>
          </a:bodyPr>
          <a:p>
            <a:pPr marL="0" indent="306070" algn="just" defTabSz="266700">
              <a:lnSpc>
                <a:spcPct val="150000"/>
              </a:lnSpc>
              <a:spcAft>
                <a:spcPct val="0"/>
              </a:spcAft>
            </a:pPr>
            <a:r>
              <a:rPr lang="en-US" sz="2000">
                <a:latin typeface="Times New Roman" panose="02020603050405020304" pitchFamily="18" charset="0"/>
                <a:cs typeface="Times New Roman" panose="02020603050405020304" pitchFamily="18" charset="0"/>
              </a:rPr>
              <a:t>  </a:t>
            </a:r>
            <a:r>
              <a:rPr sz="2000">
                <a:latin typeface="Times New Roman" panose="02020603050405020304" pitchFamily="18" charset="0"/>
                <a:cs typeface="Times New Roman" panose="02020603050405020304" pitchFamily="18" charset="0"/>
              </a:rPr>
              <a:t>利用反演定理，可以比较容易地求出原函数的反函数。但在使用反演定理时，还需注意遵守以下两条规则： </a:t>
            </a:r>
            <a:endParaRPr sz="2000">
              <a:latin typeface="Times New Roman" panose="02020603050405020304" pitchFamily="18" charset="0"/>
              <a:cs typeface="Times New Roman" panose="02020603050405020304" pitchFamily="18" charset="0"/>
            </a:endParaRPr>
          </a:p>
          <a:p>
            <a:pPr marL="0" indent="306070" algn="just" defTabSz="266700">
              <a:lnSpc>
                <a:spcPct val="150000"/>
              </a:lnSpc>
              <a:spcAft>
                <a:spcPct val="0"/>
              </a:spcAft>
            </a:pPr>
            <a:r>
              <a:rPr lang="en-US" sz="2000">
                <a:latin typeface="Times New Roman" panose="02020603050405020304" pitchFamily="18" charset="0"/>
                <a:cs typeface="Times New Roman" panose="02020603050405020304" pitchFamily="18" charset="0"/>
              </a:rPr>
              <a:t> </a:t>
            </a:r>
            <a:r>
              <a:rPr sz="2000">
                <a:latin typeface="Times New Roman" panose="02020603050405020304" pitchFamily="18" charset="0"/>
                <a:cs typeface="Times New Roman" panose="02020603050405020304" pitchFamily="18" charset="0"/>
              </a:rPr>
              <a:t>(1)在变换时要保持原式中的运算顺序不变。</a:t>
            </a:r>
            <a:endParaRPr sz="2000">
              <a:latin typeface="Times New Roman" panose="02020603050405020304" pitchFamily="18" charset="0"/>
              <a:cs typeface="Times New Roman" panose="02020603050405020304" pitchFamily="18" charset="0"/>
            </a:endParaRPr>
          </a:p>
          <a:p>
            <a:pPr marL="0" indent="306070" algn="just" defTabSz="266700">
              <a:lnSpc>
                <a:spcPct val="150000"/>
              </a:lnSpc>
              <a:spcAft>
                <a:spcPct val="0"/>
              </a:spcAft>
            </a:pPr>
            <a:r>
              <a:rPr lang="en-US" sz="2000">
                <a:latin typeface="Times New Roman" panose="02020603050405020304" pitchFamily="18" charset="0"/>
                <a:cs typeface="Times New Roman" panose="02020603050405020304" pitchFamily="18" charset="0"/>
              </a:rPr>
              <a:t> </a:t>
            </a:r>
            <a:r>
              <a:rPr sz="2000">
                <a:latin typeface="Times New Roman" panose="02020603050405020304" pitchFamily="18" charset="0"/>
                <a:cs typeface="Times New Roman" panose="02020603050405020304" pitchFamily="18" charset="0"/>
              </a:rPr>
              <a:t>(2)不属于单个变量上的反号应保留不变。</a:t>
            </a:r>
            <a:endParaRPr sz="2000">
              <a:latin typeface="Times New Roman" panose="02020603050405020304" pitchFamily="18" charset="0"/>
              <a:cs typeface="Times New Roman" panose="02020603050405020304" pitchFamily="18"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1838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逻辑代数中的基本定理</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1.6 逻辑代数的基本定理和规则</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2032000" y="717550"/>
            <a:ext cx="5080000" cy="635000"/>
          </a:xfrm>
          <a:prstGeom prst="rect">
            <a:avLst/>
          </a:prstGeom>
        </p:spPr>
        <p:txBody>
          <a:bodyPr/>
          <a:p>
            <a:endParaRPr sz="1600"/>
          </a:p>
        </p:txBody>
      </p:sp>
      <p:sp>
        <p:nvSpPr>
          <p:cNvPr id="5" name="文本框 4"/>
          <p:cNvSpPr txBox="1"/>
          <p:nvPr/>
        </p:nvSpPr>
        <p:spPr>
          <a:xfrm>
            <a:off x="2032000" y="-58737"/>
            <a:ext cx="5080000" cy="635000"/>
          </a:xfrm>
          <a:prstGeom prst="rect">
            <a:avLst/>
          </a:prstGeom>
        </p:spPr>
        <p:txBody>
          <a:bodyPr/>
          <a:p>
            <a:endParaRPr sz="1600"/>
          </a:p>
        </p:txBody>
      </p:sp>
      <p:sp>
        <p:nvSpPr>
          <p:cNvPr id="6" name="文本框 5"/>
          <p:cNvSpPr txBox="1"/>
          <p:nvPr/>
        </p:nvSpPr>
        <p:spPr>
          <a:xfrm>
            <a:off x="250825" y="1708785"/>
            <a:ext cx="8386445" cy="1322070"/>
          </a:xfrm>
          <a:prstGeom prst="rect">
            <a:avLst/>
          </a:prstGeom>
        </p:spPr>
        <p:style>
          <a:lnRef idx="0">
            <a:srgbClr val="FFFFFF"/>
          </a:lnRef>
          <a:fillRef idx="3">
            <a:schemeClr val="accent1"/>
          </a:fillRef>
          <a:effectRef idx="0">
            <a:srgbClr val="FFFFFF"/>
          </a:effectRef>
          <a:fontRef idx="minor">
            <a:schemeClr val="lt1"/>
          </a:fontRef>
        </p:style>
        <p:txBody>
          <a:bodyPr wrap="square">
            <a:spAutoFit/>
          </a:bodyPr>
          <a:p>
            <a:pPr marL="0" indent="306070" algn="just" defTabSz="266700">
              <a:lnSpc>
                <a:spcPct val="100000"/>
              </a:lnSpc>
              <a:spcAft>
                <a:spcPct val="0"/>
              </a:spcAft>
            </a:pPr>
            <a:r>
              <a:rPr lang="en-US" sz="2000">
                <a:latin typeface="Times New Roman" panose="02020603050405020304" pitchFamily="18" charset="0"/>
                <a:cs typeface="Times New Roman" panose="02020603050405020304" pitchFamily="18" charset="0"/>
              </a:rPr>
              <a:t>  </a:t>
            </a:r>
            <a:r>
              <a:rPr sz="2000">
                <a:latin typeface="Times New Roman" panose="02020603050405020304" pitchFamily="18" charset="0"/>
                <a:cs typeface="Times New Roman" panose="02020603050405020304" pitchFamily="18" charset="0"/>
              </a:rPr>
              <a:t>利用反演定理，可以比较容易地求出原函数的反函数。但在使用反演定理时，还需注意遵守以下两条规则： </a:t>
            </a:r>
            <a:endParaRPr sz="2000">
              <a:latin typeface="Times New Roman" panose="02020603050405020304" pitchFamily="18" charset="0"/>
              <a:cs typeface="Times New Roman" panose="02020603050405020304" pitchFamily="18" charset="0"/>
            </a:endParaRPr>
          </a:p>
          <a:p>
            <a:pPr marL="0" indent="306070" algn="just" defTabSz="266700">
              <a:lnSpc>
                <a:spcPct val="100000"/>
              </a:lnSpc>
              <a:spcAft>
                <a:spcPct val="0"/>
              </a:spcAft>
            </a:pPr>
            <a:r>
              <a:rPr lang="en-US" sz="2000">
                <a:latin typeface="Times New Roman" panose="02020603050405020304" pitchFamily="18" charset="0"/>
                <a:cs typeface="Times New Roman" panose="02020603050405020304" pitchFamily="18" charset="0"/>
              </a:rPr>
              <a:t> </a:t>
            </a:r>
            <a:r>
              <a:rPr sz="2000">
                <a:latin typeface="Times New Roman" panose="02020603050405020304" pitchFamily="18" charset="0"/>
                <a:cs typeface="Times New Roman" panose="02020603050405020304" pitchFamily="18" charset="0"/>
              </a:rPr>
              <a:t>(1)在变换时要保持原式中的运算顺序不变。</a:t>
            </a:r>
            <a:endParaRPr sz="2000">
              <a:latin typeface="Times New Roman" panose="02020603050405020304" pitchFamily="18" charset="0"/>
              <a:cs typeface="Times New Roman" panose="02020603050405020304" pitchFamily="18" charset="0"/>
            </a:endParaRPr>
          </a:p>
          <a:p>
            <a:pPr marL="0" indent="306070" algn="just" defTabSz="266700">
              <a:lnSpc>
                <a:spcPct val="100000"/>
              </a:lnSpc>
              <a:spcAft>
                <a:spcPct val="0"/>
              </a:spcAft>
            </a:pPr>
            <a:r>
              <a:rPr lang="en-US" sz="2000">
                <a:latin typeface="Times New Roman" panose="02020603050405020304" pitchFamily="18" charset="0"/>
                <a:cs typeface="Times New Roman" panose="02020603050405020304" pitchFamily="18" charset="0"/>
              </a:rPr>
              <a:t> </a:t>
            </a:r>
            <a:r>
              <a:rPr sz="2000">
                <a:latin typeface="Times New Roman" panose="02020603050405020304" pitchFamily="18" charset="0"/>
                <a:cs typeface="Times New Roman" panose="02020603050405020304" pitchFamily="18" charset="0"/>
              </a:rPr>
              <a:t>(2)不属于单个变量上的反号应保留不变。</a:t>
            </a:r>
            <a:endParaRPr sz="2000">
              <a:latin typeface="Times New Roman" panose="02020603050405020304" pitchFamily="18" charset="0"/>
              <a:cs typeface="Times New Roman" panose="02020603050405020304" pitchFamily="18" charset="0"/>
            </a:endParaRPr>
          </a:p>
        </p:txBody>
      </p:sp>
      <p:sp>
        <p:nvSpPr>
          <p:cNvPr id="14" name="文本框 13"/>
          <p:cNvSpPr txBox="1"/>
          <p:nvPr/>
        </p:nvSpPr>
        <p:spPr>
          <a:xfrm>
            <a:off x="2032000" y="765175"/>
            <a:ext cx="5080000" cy="635000"/>
          </a:xfrm>
          <a:prstGeom prst="rect">
            <a:avLst/>
          </a:prstGeom>
        </p:spPr>
        <p:txBody>
          <a:bodyPr/>
          <a:p>
            <a:endParaRPr sz="1600"/>
          </a:p>
        </p:txBody>
      </p:sp>
      <p:sp>
        <p:nvSpPr>
          <p:cNvPr id="16" name="文本框 15"/>
          <p:cNvSpPr txBox="1"/>
          <p:nvPr/>
        </p:nvSpPr>
        <p:spPr>
          <a:xfrm>
            <a:off x="2032000" y="5457825"/>
            <a:ext cx="5080000" cy="635000"/>
          </a:xfrm>
          <a:prstGeom prst="rect">
            <a:avLst/>
          </a:prstGeom>
        </p:spPr>
        <p:txBody>
          <a:bodyPr/>
          <a:p>
            <a:endParaRPr sz="1600"/>
          </a:p>
        </p:txBody>
      </p:sp>
      <p:sp>
        <p:nvSpPr>
          <p:cNvPr id="17" name="文本框 16"/>
          <p:cNvSpPr txBox="1"/>
          <p:nvPr/>
        </p:nvSpPr>
        <p:spPr>
          <a:xfrm>
            <a:off x="2032000" y="731838"/>
            <a:ext cx="5080000" cy="635000"/>
          </a:xfrm>
          <a:prstGeom prst="rect">
            <a:avLst/>
          </a:prstGeom>
        </p:spPr>
        <p:txBody>
          <a:bodyPr/>
          <a:p>
            <a:endParaRPr sz="1600"/>
          </a:p>
        </p:txBody>
      </p:sp>
      <p:pic>
        <p:nvPicPr>
          <p:cNvPr id="18" name="图片 17"/>
          <p:cNvPicPr/>
          <p:nvPr/>
        </p:nvPicPr>
        <p:blipFill>
          <a:blip r:embed="rId3"/>
        </p:blipFill>
        <p:spPr>
          <a:xfrm>
            <a:off x="323215" y="3212465"/>
            <a:ext cx="8464550" cy="3269615"/>
          </a:xfrm>
          <a:prstGeom prst="rect">
            <a:avLst/>
          </a:prstGeom>
        </p:spPr>
      </p:pic>
      <p:sp>
        <p:nvSpPr>
          <p:cNvPr id="19" name="文本框 18"/>
          <p:cNvSpPr txBox="1"/>
          <p:nvPr/>
        </p:nvSpPr>
        <p:spPr>
          <a:xfrm>
            <a:off x="2032000" y="5491163"/>
            <a:ext cx="5080000" cy="635000"/>
          </a:xfrm>
          <a:prstGeom prst="rect">
            <a:avLst/>
          </a:prstGeom>
        </p:spPr>
        <p:txBody>
          <a:bodyPr/>
          <a:p>
            <a:endParaRPr sz="16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学有所得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5300"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5302"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altLang="en-US" sz="2400" dirty="0">
                <a:latin typeface="微软雅黑" panose="020B0503020204020204" charset="-122"/>
                <a:ea typeface="微软雅黑" panose="020B0503020204020204" charset="-122"/>
                <a:sym typeface="微软雅黑" panose="020B0503020204020204" charset="-122"/>
              </a:rPr>
              <a:t>课堂练习</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55303"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179705" y="1798638"/>
            <a:ext cx="5080000" cy="635000"/>
          </a:xfrm>
          <a:prstGeom prst="rect">
            <a:avLst/>
          </a:prstGeom>
        </p:spPr>
        <p:txBody>
          <a:bodyPr/>
          <a:p>
            <a:endParaRPr sz="1600"/>
          </a:p>
        </p:txBody>
      </p:sp>
      <p:pic>
        <p:nvPicPr>
          <p:cNvPr id="3" name="图片 2"/>
          <p:cNvPicPr/>
          <p:nvPr/>
        </p:nvPicPr>
        <p:blipFill>
          <a:blip r:embed="rId3"/>
          <a:srcRect b="55670"/>
        </p:blipFill>
        <p:spPr>
          <a:xfrm>
            <a:off x="215900" y="1917065"/>
            <a:ext cx="8686800" cy="1151890"/>
          </a:xfrm>
          <a:prstGeom prst="rect">
            <a:avLst/>
          </a:prstGeom>
        </p:spPr>
      </p:pic>
      <p:sp>
        <p:nvSpPr>
          <p:cNvPr id="4" name="文本框 3"/>
          <p:cNvSpPr txBox="1"/>
          <p:nvPr/>
        </p:nvSpPr>
        <p:spPr>
          <a:xfrm>
            <a:off x="755650" y="3583940"/>
            <a:ext cx="1592580" cy="460375"/>
          </a:xfrm>
          <a:prstGeom prst="rect">
            <a:avLst/>
          </a:prstGeom>
        </p:spPr>
        <p:txBody>
          <a:bodyPr wrap="square">
            <a:spAutoFit/>
          </a:bodyPr>
          <a:p>
            <a:pPr marL="0" indent="266700" algn="l" defTabSz="266700">
              <a:lnSpc>
                <a:spcPct val="150000"/>
              </a:lnSpc>
              <a:spcAft>
                <a:spcPct val="0"/>
              </a:spcAft>
            </a:pPr>
            <a:r>
              <a:rPr lang="en-US" altLang="zh-CN" sz="1600">
                <a:latin typeface="宋体" panose="02010600030101010101" pitchFamily="2" charset="-122"/>
                <a:ea typeface="宋体" panose="02010600030101010101" pitchFamily="2" charset="-122"/>
              </a:rPr>
              <a:t>(8) </a:t>
            </a:r>
            <a:r>
              <a:rPr lang="zh-CN" altLang="en-US" sz="1600">
                <a:latin typeface="宋体" panose="02010600030101010101" pitchFamily="2" charset="-122"/>
                <a:ea typeface="宋体" panose="02010600030101010101" pitchFamily="2" charset="-122"/>
              </a:rPr>
              <a:t>反函数</a:t>
            </a:r>
            <a:endParaRPr lang="zh-CN" altLang="en-US" sz="1600">
              <a:latin typeface="宋体" panose="02010600030101010101" pitchFamily="2" charset="-122"/>
              <a:ea typeface="宋体" panose="02010600030101010101" pitchFamily="2" charset="-122"/>
            </a:endParaRPr>
          </a:p>
        </p:txBody>
      </p:sp>
      <p:pic>
        <p:nvPicPr>
          <p:cNvPr id="5" name="图片 4"/>
          <p:cNvPicPr/>
          <p:nvPr/>
        </p:nvPicPr>
        <p:blipFill>
          <a:blip r:embed="rId4"/>
        </p:blipFill>
        <p:spPr>
          <a:xfrm>
            <a:off x="2268220" y="3644900"/>
            <a:ext cx="4138930" cy="356870"/>
          </a:xfrm>
          <a:prstGeom prst="rect">
            <a:avLst/>
          </a:prstGeom>
        </p:spPr>
      </p:pic>
      <p:sp>
        <p:nvSpPr>
          <p:cNvPr id="6" name="文本框 5"/>
          <p:cNvSpPr txBox="1"/>
          <p:nvPr/>
        </p:nvSpPr>
        <p:spPr>
          <a:xfrm>
            <a:off x="1188085" y="4437380"/>
            <a:ext cx="1423670" cy="495300"/>
          </a:xfrm>
          <a:prstGeom prst="rect">
            <a:avLst/>
          </a:prstGeom>
        </p:spPr>
        <p:txBody>
          <a:bodyPr>
            <a:noAutofit/>
          </a:bodyPr>
          <a:p>
            <a:pPr marL="0" indent="266700" algn="l" defTabSz="266700">
              <a:lnSpc>
                <a:spcPct val="150000"/>
              </a:lnSpc>
              <a:spcAft>
                <a:spcPct val="0"/>
              </a:spcAft>
            </a:pPr>
            <a:r>
              <a:rPr lang="zh-CN" altLang="en-US" sz="1600">
                <a:latin typeface="宋体" panose="02010600030101010101" pitchFamily="2" charset="-122"/>
                <a:ea typeface="宋体" panose="02010600030101010101" pitchFamily="2" charset="-122"/>
              </a:rPr>
              <a:t>对偶式为</a:t>
            </a:r>
            <a:endParaRPr lang="zh-CN" altLang="en-US" sz="1600">
              <a:latin typeface="宋体" panose="02010600030101010101" pitchFamily="2" charset="-122"/>
              <a:ea typeface="宋体" panose="02010600030101010101" pitchFamily="2" charset="-122"/>
            </a:endParaRPr>
          </a:p>
        </p:txBody>
      </p:sp>
      <p:pic>
        <p:nvPicPr>
          <p:cNvPr id="7" name="图片 6"/>
          <p:cNvPicPr/>
          <p:nvPr/>
        </p:nvPicPr>
        <p:blipFill>
          <a:blip r:embed="rId5"/>
        </p:blipFill>
        <p:spPr>
          <a:xfrm>
            <a:off x="2730500" y="4509135"/>
            <a:ext cx="3295650" cy="278130"/>
          </a:xfrm>
          <a:prstGeom prst="rect">
            <a:avLst/>
          </a:prstGeom>
        </p:spPr>
      </p:pic>
      <p:sp>
        <p:nvSpPr>
          <p:cNvPr id="8" name="文本框 7"/>
          <p:cNvSpPr txBox="1"/>
          <p:nvPr/>
        </p:nvSpPr>
        <p:spPr>
          <a:xfrm>
            <a:off x="1043940" y="5194300"/>
            <a:ext cx="577850" cy="337185"/>
          </a:xfrm>
          <a:prstGeom prst="rect">
            <a:avLst/>
          </a:prstGeom>
        </p:spPr>
        <p:txBody>
          <a:bodyPr wrap="square">
            <a:spAutoFit/>
          </a:bodyPr>
          <a:p>
            <a:r>
              <a:rPr lang="en-US" altLang="zh-CN" sz="1600">
                <a:latin typeface="Times New Roman" panose="02020603050405020304"/>
                <a:ea typeface="宋体" panose="02010600030101010101" pitchFamily="2" charset="-122"/>
              </a:rPr>
              <a:t>(9) </a:t>
            </a:r>
            <a:endParaRPr lang="en-US" altLang="zh-CN" sz="1600">
              <a:latin typeface="Times New Roman" panose="02020603050405020304"/>
              <a:ea typeface="宋体" panose="02010600030101010101" pitchFamily="2" charset="-122"/>
            </a:endParaRPr>
          </a:p>
        </p:txBody>
      </p:sp>
      <p:pic>
        <p:nvPicPr>
          <p:cNvPr id="9" name="图片 8"/>
          <p:cNvPicPr/>
          <p:nvPr/>
        </p:nvPicPr>
        <p:blipFill>
          <a:blip r:embed="rId6"/>
        </p:blipFill>
        <p:spPr>
          <a:xfrm>
            <a:off x="1539240" y="5245100"/>
            <a:ext cx="2161540" cy="351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par>
                                <p:cTn id="8" presetID="2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2000"/>
                                        <p:tgtEl>
                                          <p:spTgt spid="5"/>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edge">
                                      <p:cBhvr>
                                        <p:cTn id="13" dur="2000"/>
                                        <p:tgtEl>
                                          <p:spTgt spid="6"/>
                                        </p:tgtEl>
                                      </p:cBhvr>
                                    </p:animEffect>
                                  </p:childTnLst>
                                </p:cTn>
                              </p:par>
                              <p:par>
                                <p:cTn id="14" presetID="2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edge">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edge">
                                      <p:cBhvr>
                                        <p:cTn id="21" dur="2000"/>
                                        <p:tgtEl>
                                          <p:spTgt spid="8"/>
                                        </p:tgtEl>
                                      </p:cBhvr>
                                    </p:animEffect>
                                  </p:childTnLst>
                                </p:cTn>
                              </p:par>
                              <p:par>
                                <p:cTn id="22" presetID="2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edge">
                                      <p:cBhvr>
                                        <p:cTn id="2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4" grpId="1"/>
      <p:bldP spid="6" grpId="1"/>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201863" y="179388"/>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12700" y="176213"/>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95288" y="188913"/>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20484" name="矩形 45"/>
          <p:cNvSpPr/>
          <p:nvPr/>
        </p:nvSpPr>
        <p:spPr>
          <a:xfrm>
            <a:off x="2644775" y="219075"/>
            <a:ext cx="3038475" cy="344488"/>
          </a:xfrm>
          <a:prstGeom prst="rect">
            <a:avLst/>
          </a:prstGeom>
          <a:noFill/>
          <a:ln w="9525">
            <a:noFill/>
          </a:ln>
        </p:spPr>
        <p:txBody>
          <a:bodyPr wrap="square" lIns="68577" tIns="34288" rIns="68577" bIns="34288" anchor="t" anchorCtr="0">
            <a:spAutoFit/>
          </a:bodyPr>
          <a:p>
            <a:pPr algn="ctr"/>
            <a:r>
              <a:rPr lang="zh-CN" altLang="zh-CN" dirty="0">
                <a:solidFill>
                  <a:schemeClr val="bg1"/>
                </a:solidFill>
                <a:latin typeface="微软雅黑" panose="020B0503020204020204" charset="-122"/>
                <a:ea typeface="微软雅黑" panose="020B0503020204020204" charset="-122"/>
              </a:rPr>
              <a:t>新一代信息技术产业发展</a:t>
            </a:r>
            <a:endParaRPr lang="zh-CN" altLang="zh-CN" dirty="0">
              <a:solidFill>
                <a:schemeClr val="bg1"/>
              </a:solidFill>
              <a:latin typeface="微软雅黑" panose="020B0503020204020204" charset="-122"/>
              <a:ea typeface="微软雅黑" panose="020B0503020204020204" charset="-122"/>
            </a:endParaRPr>
          </a:p>
        </p:txBody>
      </p:sp>
      <p:pic>
        <p:nvPicPr>
          <p:cNvPr id="103" name="图片 102"/>
          <p:cNvPicPr/>
          <p:nvPr/>
        </p:nvPicPr>
        <p:blipFill>
          <a:blip r:embed="rId1"/>
          <a:stretch>
            <a:fillRect/>
          </a:stretch>
        </p:blipFill>
        <p:spPr>
          <a:xfrm>
            <a:off x="323850" y="1052830"/>
            <a:ext cx="8303895" cy="464883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edge">
                                      <p:cBhvr>
                                        <p:cTn id="7" dur="20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7454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小结</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1.6 逻辑代数的基本定理和规则</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58737"/>
            <a:ext cx="5080000" cy="635000"/>
          </a:xfrm>
          <a:prstGeom prst="rect">
            <a:avLst/>
          </a:prstGeom>
        </p:spPr>
        <p:txBody>
          <a:bodyPr/>
          <a:p>
            <a:endParaRPr sz="1600"/>
          </a:p>
        </p:txBody>
      </p:sp>
      <p:sp>
        <p:nvSpPr>
          <p:cNvPr id="4" name="文本框 3"/>
          <p:cNvSpPr txBox="1"/>
          <p:nvPr/>
        </p:nvSpPr>
        <p:spPr>
          <a:xfrm>
            <a:off x="394970" y="1628140"/>
            <a:ext cx="8293100" cy="2553335"/>
          </a:xfrm>
          <a:prstGeom prst="rect">
            <a:avLst/>
          </a:prstGeom>
        </p:spPr>
        <p:style>
          <a:lnRef idx="3">
            <a:schemeClr val="accent1"/>
          </a:lnRef>
          <a:fillRef idx="0">
            <a:srgbClr val="FFFFFF"/>
          </a:fillRef>
          <a:effectRef idx="0">
            <a:srgbClr val="FFFFFF"/>
          </a:effectRef>
          <a:fontRef idx="minor">
            <a:schemeClr val="tx1"/>
          </a:fontRef>
        </p:style>
        <p:txBody>
          <a:bodyPr wrap="square">
            <a:spAutoFit/>
          </a:bodyPr>
          <a:p>
            <a:pPr marL="0" indent="266700" algn="l" defTabSz="266700">
              <a:lnSpc>
                <a:spcPct val="100000"/>
              </a:lnSpc>
              <a:spcAft>
                <a:spcPct val="0"/>
              </a:spcAft>
            </a:pPr>
            <a:r>
              <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rPr>
              <a:t>我们依次学习了常见逻辑函数表达式的恒等式和三大定理，如需对逻辑函数表达式进行证明，我们一般采用如下方法：</a:t>
            </a:r>
            <a:endPar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endParaRPr>
          </a:p>
          <a:p>
            <a:pPr marL="342900" indent="-342900" algn="l" defTabSz="266700">
              <a:lnSpc>
                <a:spcPct val="100000"/>
              </a:lnSpc>
              <a:spcAft>
                <a:spcPct val="0"/>
              </a:spcAft>
              <a:buClr>
                <a:srgbClr val="CC0000"/>
              </a:buClr>
              <a:buFont typeface="Wingdings" panose="05000000000000000000" charset="0"/>
              <a:buChar char="Ø"/>
            </a:pPr>
            <a:r>
              <a:rPr lang="zh-CN" altLang="en-US" sz="2000" b="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rPr>
              <a:t>真值表法</a:t>
            </a:r>
            <a:r>
              <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rPr>
              <a:t>：列出等式两边逻辑表达式的真值表，若真值表相同，则等式成立；</a:t>
            </a:r>
            <a:endPar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endParaRPr>
          </a:p>
          <a:p>
            <a:pPr marL="342900" indent="-342900" algn="l" defTabSz="266700">
              <a:lnSpc>
                <a:spcPct val="100000"/>
              </a:lnSpc>
              <a:spcAft>
                <a:spcPct val="0"/>
              </a:spcAft>
              <a:buClr>
                <a:srgbClr val="CC0000"/>
              </a:buClr>
              <a:buFont typeface="Wingdings" panose="05000000000000000000" charset="0"/>
              <a:buChar char="Ø"/>
            </a:pPr>
            <a:r>
              <a:rPr lang="zh-CN" altLang="en-US" sz="2000" b="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rPr>
              <a:t>对偶定理法</a:t>
            </a:r>
            <a:r>
              <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rPr>
              <a:t>：等式两边的对偶式仍相等；</a:t>
            </a:r>
            <a:endPar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endParaRPr>
          </a:p>
          <a:p>
            <a:pPr marL="342900" indent="-342900" algn="l" defTabSz="266700">
              <a:lnSpc>
                <a:spcPct val="100000"/>
              </a:lnSpc>
              <a:spcAft>
                <a:spcPct val="0"/>
              </a:spcAft>
              <a:buClr>
                <a:srgbClr val="CC0000"/>
              </a:buClr>
              <a:buFont typeface="Wingdings" panose="05000000000000000000" charset="0"/>
              <a:buChar char="Ø"/>
            </a:pPr>
            <a:r>
              <a:rPr lang="zh-CN" altLang="en-US" sz="2000" b="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rPr>
              <a:t>代入定理法</a:t>
            </a:r>
            <a:r>
              <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rPr>
              <a:t>：等式两边的同一变量若用同一函数代替，等式仍成立；</a:t>
            </a:r>
            <a:endPar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endParaRPr>
          </a:p>
          <a:p>
            <a:pPr marL="342900" indent="-342900" algn="l" defTabSz="266700">
              <a:lnSpc>
                <a:spcPct val="100000"/>
              </a:lnSpc>
              <a:spcAft>
                <a:spcPct val="0"/>
              </a:spcAft>
              <a:buClr>
                <a:srgbClr val="CC0000"/>
              </a:buClr>
              <a:buFont typeface="Wingdings" panose="05000000000000000000" charset="0"/>
              <a:buChar char="Ø"/>
            </a:pPr>
            <a:r>
              <a:rPr lang="zh-CN" altLang="en-US" sz="2000" b="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rPr>
              <a:t>公式推导法</a:t>
            </a:r>
            <a:r>
              <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rPr>
              <a:t>：利用逻辑代数中的定理和规则，将等式两边化为相同的形式，则等式成立。</a:t>
            </a:r>
            <a:endParaRPr lang="zh-CN" alt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6" name="文本框 5"/>
          <p:cNvSpPr txBox="1"/>
          <p:nvPr/>
        </p:nvSpPr>
        <p:spPr>
          <a:xfrm>
            <a:off x="2032000" y="1441450"/>
            <a:ext cx="5080000" cy="635000"/>
          </a:xfrm>
          <a:prstGeom prst="rect">
            <a:avLst/>
          </a:prstGeom>
        </p:spPr>
        <p:txBody>
          <a:bodyPr/>
          <a:p>
            <a:endParaRPr sz="1600"/>
          </a:p>
        </p:txBody>
      </p:sp>
      <p:pic>
        <p:nvPicPr>
          <p:cNvPr id="7" name="图片 6"/>
          <p:cNvPicPr/>
          <p:nvPr/>
        </p:nvPicPr>
        <p:blipFill>
          <a:blip r:embed="rId3"/>
        </p:blipFill>
        <p:spPr>
          <a:xfrm>
            <a:off x="539115" y="4408170"/>
            <a:ext cx="7416800" cy="204343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举例分析</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a:t>
            </a:r>
            <a:r>
              <a:rPr lang="en-US" sz="2400" dirty="0">
                <a:latin typeface="微软雅黑" panose="020B0503020204020204" charset="-122"/>
                <a:ea typeface="微软雅黑" panose="020B0503020204020204" charset="-122"/>
                <a:sym typeface="微软雅黑" panose="020B0503020204020204" charset="-122"/>
              </a:rPr>
              <a:t>7  </a:t>
            </a:r>
            <a:r>
              <a:rPr sz="2400" dirty="0">
                <a:latin typeface="微软雅黑" panose="020B0503020204020204" charset="-122"/>
                <a:ea typeface="微软雅黑" panose="020B0503020204020204" charset="-122"/>
                <a:sym typeface="微软雅黑" panose="020B0503020204020204" charset="-122"/>
              </a:rPr>
              <a:t>逻辑函数的表示方法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16230" y="1557020"/>
            <a:ext cx="8293100" cy="1014730"/>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266700" algn="l" defTabSz="266700">
              <a:lnSpc>
                <a:spcPct val="10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a:effectLst/>
                <a:latin typeface="Times New Roman" panose="02020603050405020304" pitchFamily="18" charset="0"/>
                <a:cs typeface="Times New Roman" panose="02020603050405020304" pitchFamily="18" charset="0"/>
              </a:rPr>
              <a:t>逻辑代数中用以描述逻辑关系的函数称为逻辑函数，前述的与或非、与非、或非、异或等都是逻辑函数。逻辑函数通常有</a:t>
            </a:r>
            <a:r>
              <a:rPr sz="2000">
                <a:solidFill>
                  <a:srgbClr val="FF0000"/>
                </a:solidFill>
                <a:effectLst/>
                <a:latin typeface="Times New Roman" panose="02020603050405020304" pitchFamily="18" charset="0"/>
                <a:cs typeface="Times New Roman" panose="02020603050405020304" pitchFamily="18" charset="0"/>
              </a:rPr>
              <a:t>逻辑真值表、逻辑表达式、逻辑电路图、卡诺图、波形图等几种表示方法</a:t>
            </a:r>
            <a:r>
              <a:rPr sz="2000">
                <a:effectLst/>
                <a:latin typeface="Times New Roman" panose="02020603050405020304" pitchFamily="18" charset="0"/>
                <a:cs typeface="Times New Roman" panose="02020603050405020304" pitchFamily="18" charset="0"/>
              </a:rPr>
              <a:t>。</a:t>
            </a:r>
            <a:endParaRPr sz="2000">
              <a:effectLst/>
              <a:latin typeface="Times New Roman" panose="02020603050405020304" pitchFamily="18" charset="0"/>
              <a:cs typeface="Times New Roman" panose="02020603050405020304" pitchFamily="18" charset="0"/>
            </a:endParaRPr>
          </a:p>
        </p:txBody>
      </p:sp>
      <p:sp>
        <p:nvSpPr>
          <p:cNvPr id="2" name="文本框 1"/>
          <p:cNvSpPr txBox="1"/>
          <p:nvPr/>
        </p:nvSpPr>
        <p:spPr>
          <a:xfrm>
            <a:off x="394970" y="2780665"/>
            <a:ext cx="8135620" cy="3830955"/>
          </a:xfrm>
          <a:prstGeom prst="rect">
            <a:avLst/>
          </a:prstGeom>
        </p:spPr>
        <p:style>
          <a:lnRef idx="3">
            <a:schemeClr val="accent1"/>
          </a:lnRef>
          <a:fillRef idx="0">
            <a:srgbClr val="FFFFFF"/>
          </a:fillRef>
          <a:effectRef idx="0">
            <a:srgbClr val="FFFFFF"/>
          </a:effectRef>
          <a:fontRef idx="minor">
            <a:schemeClr val="tx1"/>
          </a:fontRef>
        </p:style>
        <p:txBody>
          <a:bodyPr wrap="square">
            <a:spAutoFit/>
          </a:bodyPr>
          <a:p>
            <a:pPr marL="0" indent="153035" algn="just" defTabSz="266700">
              <a:lnSpc>
                <a:spcPct val="150000"/>
              </a:lnSpc>
              <a:spcAft>
                <a:spcPct val="0"/>
              </a:spcAft>
            </a:pPr>
            <a:r>
              <a:rPr lang="zh-CN" altLang="en-US" sz="1800" b="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例</a:t>
            </a:r>
            <a:r>
              <a:rPr lang="en-US" altLang="zh-CN" sz="1800" b="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1-15</a:t>
            </a:r>
            <a:r>
              <a:rPr lang="zh-CN" altLang="en-US" sz="18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：三个人表决一件事情，结果按照“少数服从多数”的原则决定，建立逻辑函数。</a:t>
            </a:r>
            <a:endParaRPr lang="zh-CN" altLang="en-US" sz="18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152400" algn="just" defTabSz="266700">
              <a:lnSpc>
                <a:spcPct val="150000"/>
              </a:lnSpc>
              <a:spcAft>
                <a:spcPct val="0"/>
              </a:spcAft>
            </a:pP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解：将实际问题中的逻辑关系表达为逻辑函数，需要以下</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3</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个步骤：</a:t>
            </a:r>
            <a:endPar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152400" algn="just" defTabSz="266700">
              <a:lnSpc>
                <a:spcPct val="150000"/>
              </a:lnSpc>
              <a:spcAft>
                <a:spcPct val="0"/>
              </a:spcAft>
            </a:pP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1</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1800" b="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定义输入变量、输出变量</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。将</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3</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个人的意见设置为输入变量</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B</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C</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，并规定只能有同意和不同意两种意见，将表决结果设置为输出变量</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L</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，显然也只有通过和不通过两种情况。</a:t>
            </a:r>
            <a:endPar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152400" algn="just" defTabSz="266700">
              <a:lnSpc>
                <a:spcPct val="150000"/>
              </a:lnSpc>
              <a:spcAft>
                <a:spcPct val="0"/>
              </a:spcAft>
            </a:pP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2</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1800" b="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定义变量状态的逻辑值</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。对于输入变量</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B</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C</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，同意为逻辑</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1</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、不同意为逻辑</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0</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，对于输出变量</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L</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，表决通过为逻辑</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1</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、不通过为逻辑</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0</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endPar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152400" algn="just" defTabSz="266700">
              <a:lnSpc>
                <a:spcPct val="150000"/>
              </a:lnSpc>
              <a:spcAft>
                <a:spcPct val="0"/>
              </a:spcAft>
            </a:pP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3</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）按照以上逻辑规则，</a:t>
            </a:r>
            <a:r>
              <a:rPr lang="zh-CN" altLang="en-US" sz="1800" b="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列出真值表</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如下表所示：</a:t>
            </a:r>
            <a:endPar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举例分析</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a:t>
            </a:r>
            <a:r>
              <a:rPr lang="en-US" sz="2400" dirty="0">
                <a:latin typeface="微软雅黑" panose="020B0503020204020204" charset="-122"/>
                <a:ea typeface="微软雅黑" panose="020B0503020204020204" charset="-122"/>
                <a:sym typeface="微软雅黑" panose="020B0503020204020204" charset="-122"/>
              </a:rPr>
              <a:t>7  </a:t>
            </a:r>
            <a:r>
              <a:rPr sz="2400" dirty="0">
                <a:latin typeface="微软雅黑" panose="020B0503020204020204" charset="-122"/>
                <a:ea typeface="微软雅黑" panose="020B0503020204020204" charset="-122"/>
                <a:sym typeface="微软雅黑" panose="020B0503020204020204" charset="-122"/>
              </a:rPr>
              <a:t>逻辑函数的表示方法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323215" y="1737995"/>
            <a:ext cx="5311775" cy="3830955"/>
          </a:xfrm>
          <a:prstGeom prst="rect">
            <a:avLst/>
          </a:prstGeom>
        </p:spPr>
        <p:style>
          <a:lnRef idx="3">
            <a:schemeClr val="accent1"/>
          </a:lnRef>
          <a:fillRef idx="0">
            <a:srgbClr val="FFFFFF"/>
          </a:fillRef>
          <a:effectRef idx="0">
            <a:srgbClr val="FFFFFF"/>
          </a:effectRef>
          <a:fontRef idx="minor">
            <a:schemeClr val="tx1"/>
          </a:fontRef>
        </p:style>
        <p:txBody>
          <a:bodyPr wrap="square">
            <a:spAutoFit/>
          </a:bodyPr>
          <a:p>
            <a:pPr marL="0" indent="152400" algn="just" defTabSz="266700">
              <a:lnSpc>
                <a:spcPct val="150000"/>
              </a:lnSpc>
              <a:spcAft>
                <a:spcPct val="0"/>
              </a:spcAft>
            </a:pPr>
            <a:r>
              <a:rPr 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3</a:t>
            </a:r>
            <a:r>
              <a:rPr lang="zh-CN" alt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r>
              <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由真值表可以看出, 输出变量L是由输入变量ABC的状态决定的。</a:t>
            </a:r>
            <a:r>
              <a:rPr 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endPar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152400" algn="just" defTabSz="266700">
              <a:lnSpc>
                <a:spcPct val="150000"/>
              </a:lnSpc>
              <a:spcAft>
                <a:spcPct val="0"/>
              </a:spcAft>
            </a:pPr>
            <a:r>
              <a:rPr 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sz="1800" b="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逻辑函数的几种表示方法之间可以相互转换，例如由真值表→逻辑表达式</a:t>
            </a:r>
            <a:r>
              <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a:t>
            </a:r>
            <a:endPar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285750" indent="-285750" algn="just" defTabSz="266700">
              <a:lnSpc>
                <a:spcPct val="150000"/>
              </a:lnSpc>
              <a:spcAft>
                <a:spcPct val="0"/>
              </a:spcAft>
              <a:buClr>
                <a:srgbClr val="0000CC"/>
              </a:buClr>
              <a:buFont typeface="Wingdings" panose="05000000000000000000" charset="0"/>
              <a:buChar char="p"/>
            </a:pPr>
            <a:r>
              <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1)找出真值表中使逻辑函数L=1的那些输入变量取值的组合。</a:t>
            </a:r>
            <a:endPar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285750" indent="-285750" algn="just" defTabSz="266700">
              <a:lnSpc>
                <a:spcPct val="150000"/>
              </a:lnSpc>
              <a:spcAft>
                <a:spcPct val="0"/>
              </a:spcAft>
              <a:buClr>
                <a:srgbClr val="0000CC"/>
              </a:buClr>
              <a:buFont typeface="Wingdings" panose="05000000000000000000" charset="0"/>
              <a:buChar char="p"/>
            </a:pPr>
            <a:r>
              <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2)每组输入变量取值的组合对应一个乘积项，其中取值为1的取原变量，取值为0的取反变量。</a:t>
            </a:r>
            <a:endPar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285750" indent="-285750" algn="just" defTabSz="266700">
              <a:lnSpc>
                <a:spcPct val="150000"/>
              </a:lnSpc>
              <a:spcAft>
                <a:spcPct val="0"/>
              </a:spcAft>
              <a:buClr>
                <a:srgbClr val="0000CC"/>
              </a:buClr>
              <a:buFont typeface="Wingdings" panose="05000000000000000000" charset="0"/>
              <a:buChar char="p"/>
            </a:pPr>
            <a:r>
              <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3)将这些乘积项相加(或)，即得L的逻辑式。</a:t>
            </a:r>
            <a:endPar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2032000" y="698501"/>
            <a:ext cx="5080000" cy="635000"/>
          </a:xfrm>
          <a:prstGeom prst="rect">
            <a:avLst/>
          </a:prstGeom>
        </p:spPr>
        <p:txBody>
          <a:bodyPr/>
          <a:p>
            <a:endParaRPr sz="1600"/>
          </a:p>
        </p:txBody>
      </p:sp>
      <p:pic>
        <p:nvPicPr>
          <p:cNvPr id="6" name="图片 5"/>
          <p:cNvPicPr/>
          <p:nvPr/>
        </p:nvPicPr>
        <p:blipFill>
          <a:blip r:embed="rId3"/>
        </p:blipFill>
        <p:spPr>
          <a:xfrm>
            <a:off x="5795645" y="2204720"/>
            <a:ext cx="3161030" cy="2905760"/>
          </a:xfrm>
          <a:prstGeom prst="rect">
            <a:avLst/>
          </a:prstGeom>
        </p:spPr>
      </p:pic>
      <p:graphicFrame>
        <p:nvGraphicFramePr>
          <p:cNvPr id="4" name="Object 50"/>
          <p:cNvGraphicFramePr>
            <a:graphicFrameLocks noChangeAspect="1"/>
          </p:cNvGraphicFramePr>
          <p:nvPr/>
        </p:nvGraphicFramePr>
        <p:xfrm>
          <a:off x="5076190" y="5894070"/>
          <a:ext cx="3648710" cy="408305"/>
        </p:xfrm>
        <a:graphic>
          <a:graphicData uri="http://schemas.openxmlformats.org/presentationml/2006/ole">
            <mc:AlternateContent xmlns:mc="http://schemas.openxmlformats.org/markup-compatibility/2006">
              <mc:Choice xmlns:v="urn:schemas-microsoft-com:vml" Requires="v">
                <p:oleObj spid="_x0000_s3076" name="" r:id="rId4" imgW="1930400" imgH="215900" progId="Equation.KSEE3">
                  <p:embed/>
                </p:oleObj>
              </mc:Choice>
              <mc:Fallback>
                <p:oleObj name="" r:id="rId4" imgW="1930400" imgH="215900" progId="Equation.KSEE3">
                  <p:embed/>
                  <p:pic>
                    <p:nvPicPr>
                      <p:cNvPr id="0" name="图片 3075"/>
                      <p:cNvPicPr/>
                      <p:nvPr/>
                    </p:nvPicPr>
                    <p:blipFill>
                      <a:blip r:embed="rId5"/>
                      <a:stretch>
                        <a:fillRect/>
                      </a:stretch>
                    </p:blipFill>
                    <p:spPr>
                      <a:xfrm>
                        <a:off x="5076190" y="5894070"/>
                        <a:ext cx="3648710" cy="408305"/>
                      </a:xfrm>
                      <a:prstGeom prst="rect">
                        <a:avLst/>
                      </a:prstGeom>
                      <a:noFill/>
                      <a:ln w="38100">
                        <a:noFill/>
                        <a:miter/>
                      </a:ln>
                    </p:spPr>
                  </p:pic>
                </p:oleObj>
              </mc:Fallback>
            </mc:AlternateContent>
          </a:graphicData>
        </a:graphic>
      </p:graphicFrame>
      <p:cxnSp>
        <p:nvCxnSpPr>
          <p:cNvPr id="12" name="直接箭头连接符 11"/>
          <p:cNvCxnSpPr/>
          <p:nvPr/>
        </p:nvCxnSpPr>
        <p:spPr>
          <a:xfrm flipH="1">
            <a:off x="7524750" y="4571365"/>
            <a:ext cx="932180" cy="1306195"/>
          </a:xfrm>
          <a:prstGeom prst="straightConnector1">
            <a:avLst/>
          </a:prstGeom>
          <a:ln w="31750">
            <a:gradFill>
              <a:gsLst>
                <a:gs pos="0">
                  <a:schemeClr val="accent2">
                    <a:hueOff val="-4200000"/>
                  </a:schemeClr>
                </a:gs>
                <a:gs pos="100000">
                  <a:schemeClr val="accent2"/>
                </a:gs>
              </a:gsLst>
            </a:gradFill>
            <a:tailEnd type="arrow" w="med" len="med"/>
          </a:ln>
        </p:spPr>
        <p:style>
          <a:lnRef idx="0">
            <a:srgbClr val="FFFFFF"/>
          </a:lnRef>
          <a:fillRef idx="0">
            <a:srgbClr val="FFFFFF"/>
          </a:fillRef>
          <a:effectRef idx="0">
            <a:srgbClr val="FFFFFF"/>
          </a:effectRef>
          <a:fontRef idx="minor">
            <a:schemeClr val="tx1"/>
          </a:fontRef>
        </p:style>
      </p:cxnSp>
      <p:cxnSp>
        <p:nvCxnSpPr>
          <p:cNvPr id="13" name="直接箭头连接符 12"/>
          <p:cNvCxnSpPr/>
          <p:nvPr/>
        </p:nvCxnSpPr>
        <p:spPr>
          <a:xfrm flipH="1">
            <a:off x="6804660" y="4297045"/>
            <a:ext cx="1558290" cy="1508125"/>
          </a:xfrm>
          <a:prstGeom prst="straightConnector1">
            <a:avLst/>
          </a:prstGeom>
          <a:ln w="31750">
            <a:gradFill>
              <a:gsLst>
                <a:gs pos="0">
                  <a:schemeClr val="accent2">
                    <a:hueOff val="-4200000"/>
                  </a:schemeClr>
                </a:gs>
                <a:gs pos="100000">
                  <a:schemeClr val="accent2"/>
                </a:gs>
              </a:gsLst>
            </a:gradFill>
            <a:tailEnd type="arrow" w="med" len="med"/>
          </a:ln>
        </p:spPr>
        <p:style>
          <a:lnRef idx="0">
            <a:srgbClr val="FFFFFF"/>
          </a:lnRef>
          <a:fillRef idx="0">
            <a:srgbClr val="FFFFFF"/>
          </a:fillRef>
          <a:effectRef idx="0">
            <a:srgbClr val="FFFFFF"/>
          </a:effectRef>
          <a:fontRef idx="minor">
            <a:schemeClr val="tx1"/>
          </a:fontRef>
        </p:style>
      </p:cxnSp>
      <p:cxnSp>
        <p:nvCxnSpPr>
          <p:cNvPr id="14" name="直接箭头连接符 13"/>
          <p:cNvCxnSpPr/>
          <p:nvPr/>
        </p:nvCxnSpPr>
        <p:spPr>
          <a:xfrm flipH="1">
            <a:off x="5940425" y="3749040"/>
            <a:ext cx="2498090" cy="2128520"/>
          </a:xfrm>
          <a:prstGeom prst="straightConnector1">
            <a:avLst/>
          </a:prstGeom>
          <a:ln w="31750">
            <a:gradFill>
              <a:gsLst>
                <a:gs pos="0">
                  <a:schemeClr val="accent2">
                    <a:hueOff val="-4200000"/>
                  </a:schemeClr>
                </a:gs>
                <a:gs pos="100000">
                  <a:schemeClr val="accent2"/>
                </a:gs>
              </a:gsLst>
            </a:gradFill>
            <a:tailEnd type="arrow" w="med" len="med"/>
          </a:ln>
        </p:spPr>
        <p:style>
          <a:lnRef idx="0">
            <a:srgbClr val="FFFFFF"/>
          </a:lnRef>
          <a:fillRef idx="0">
            <a:srgbClr val="FFFFFF"/>
          </a:fillRef>
          <a:effectRef idx="0">
            <a:srgbClr val="FFFFFF"/>
          </a:effectRef>
          <a:fontRef idx="minor">
            <a:schemeClr val="tx1"/>
          </a:fontRef>
        </p:style>
      </p:cxnSp>
      <p:cxnSp>
        <p:nvCxnSpPr>
          <p:cNvPr id="15" name="直接箭头连接符 14"/>
          <p:cNvCxnSpPr/>
          <p:nvPr/>
        </p:nvCxnSpPr>
        <p:spPr>
          <a:xfrm flipH="1">
            <a:off x="8388350" y="4967605"/>
            <a:ext cx="139065" cy="909955"/>
          </a:xfrm>
          <a:prstGeom prst="straightConnector1">
            <a:avLst/>
          </a:prstGeom>
          <a:ln w="31750">
            <a:gradFill>
              <a:gsLst>
                <a:gs pos="0">
                  <a:schemeClr val="accent2">
                    <a:hueOff val="-4200000"/>
                  </a:schemeClr>
                </a:gs>
                <a:gs pos="100000">
                  <a:schemeClr val="accent2"/>
                </a:gs>
              </a:gsLst>
            </a:gradFill>
            <a:tailEnd type="arrow" w="med" len="med"/>
          </a:ln>
        </p:spPr>
        <p:style>
          <a:lnRef idx="0">
            <a:srgbClr val="FFFFFF"/>
          </a:lnRef>
          <a:fillRef idx="0">
            <a:srgbClr val="FFFFFF"/>
          </a:fillRef>
          <a:effectRef idx="0">
            <a:srgbClr val="FFFFFF"/>
          </a:effectRef>
          <a:fontRef idx="minor">
            <a:schemeClr val="tx1"/>
          </a:fontRef>
        </p:style>
      </p:cxn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举例分析</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a:t>
            </a:r>
            <a:r>
              <a:rPr lang="en-US" sz="2400" dirty="0">
                <a:latin typeface="微软雅黑" panose="020B0503020204020204" charset="-122"/>
                <a:ea typeface="微软雅黑" panose="020B0503020204020204" charset="-122"/>
                <a:sym typeface="微软雅黑" panose="020B0503020204020204" charset="-122"/>
              </a:rPr>
              <a:t>7  </a:t>
            </a:r>
            <a:r>
              <a:rPr sz="2400" dirty="0">
                <a:latin typeface="微软雅黑" panose="020B0503020204020204" charset="-122"/>
                <a:ea typeface="微软雅黑" panose="020B0503020204020204" charset="-122"/>
                <a:sym typeface="微软雅黑" panose="020B0503020204020204" charset="-122"/>
              </a:rPr>
              <a:t>逻辑函数的表示方法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2" name="文本框 1"/>
          <p:cNvSpPr txBox="1"/>
          <p:nvPr/>
        </p:nvSpPr>
        <p:spPr>
          <a:xfrm>
            <a:off x="467360" y="1530985"/>
            <a:ext cx="8135620" cy="1753235"/>
          </a:xfrm>
          <a:prstGeom prst="rect">
            <a:avLst/>
          </a:prstGeom>
        </p:spPr>
        <p:style>
          <a:lnRef idx="3">
            <a:schemeClr val="accent1"/>
          </a:lnRef>
          <a:fillRef idx="0">
            <a:srgbClr val="FFFFFF"/>
          </a:fillRef>
          <a:effectRef idx="0">
            <a:srgbClr val="FFFFFF"/>
          </a:effectRef>
          <a:fontRef idx="minor">
            <a:schemeClr val="tx1"/>
          </a:fontRef>
        </p:style>
        <p:txBody>
          <a:bodyPr wrap="square">
            <a:spAutoFit/>
          </a:bodyPr>
          <a:p>
            <a:pPr marL="0" indent="152400" algn="just" defTabSz="266700">
              <a:lnSpc>
                <a:spcPct val="150000"/>
              </a:lnSpc>
              <a:spcAft>
                <a:spcPct val="0"/>
              </a:spcAft>
            </a:pPr>
            <a:r>
              <a:rPr 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sz="180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用真值表表示逻辑函数的优点是直观、明了、唯一</a:t>
            </a:r>
            <a:r>
              <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，可直接看出逻辑电路输出与输入之间的关系，但变量较多时，较繁琐。</a:t>
            </a:r>
            <a:endPar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152400" algn="just" defTabSz="266700">
              <a:lnSpc>
                <a:spcPct val="150000"/>
              </a:lnSpc>
              <a:spcAft>
                <a:spcPct val="0"/>
              </a:spcAft>
            </a:pPr>
            <a:r>
              <a:rPr lang="en-US"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r>
              <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当然由逻辑表达式→逻辑真值表的方法为将输入变量取值的所有组合状态(枚举法)逐一带入逻辑表达式求出函数值，即得真值表。</a:t>
            </a:r>
            <a:endParaRPr sz="1800" b="0">
              <a:solidFill>
                <a:srgbClr val="0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2032000" y="698501"/>
            <a:ext cx="5080000" cy="635000"/>
          </a:xfrm>
          <a:prstGeom prst="rect">
            <a:avLst/>
          </a:prstGeom>
        </p:spPr>
        <p:txBody>
          <a:bodyPr/>
          <a:p>
            <a:endParaRPr sz="1600"/>
          </a:p>
        </p:txBody>
      </p:sp>
      <p:pic>
        <p:nvPicPr>
          <p:cNvPr id="6" name="图片 5"/>
          <p:cNvPicPr/>
          <p:nvPr/>
        </p:nvPicPr>
        <p:blipFill>
          <a:blip r:embed="rId3"/>
        </p:blipFill>
        <p:spPr>
          <a:xfrm>
            <a:off x="5363845" y="3601720"/>
            <a:ext cx="3161030" cy="2905760"/>
          </a:xfrm>
          <a:prstGeom prst="rect">
            <a:avLst/>
          </a:prstGeom>
        </p:spPr>
      </p:pic>
      <p:graphicFrame>
        <p:nvGraphicFramePr>
          <p:cNvPr id="4" name="Object 50"/>
          <p:cNvGraphicFramePr>
            <a:graphicFrameLocks noChangeAspect="1"/>
          </p:cNvGraphicFramePr>
          <p:nvPr/>
        </p:nvGraphicFramePr>
        <p:xfrm>
          <a:off x="795655" y="4797425"/>
          <a:ext cx="3648710" cy="408305"/>
        </p:xfrm>
        <a:graphic>
          <a:graphicData uri="http://schemas.openxmlformats.org/presentationml/2006/ole">
            <mc:AlternateContent xmlns:mc="http://schemas.openxmlformats.org/markup-compatibility/2006">
              <mc:Choice xmlns:v="urn:schemas-microsoft-com:vml" Requires="v">
                <p:oleObj spid="_x0000_s3076" name="" r:id="rId4" imgW="1930400" imgH="215900" progId="Equation.KSEE3">
                  <p:embed/>
                </p:oleObj>
              </mc:Choice>
              <mc:Fallback>
                <p:oleObj name="" r:id="rId4" imgW="1930400" imgH="215900" progId="Equation.KSEE3">
                  <p:embed/>
                  <p:pic>
                    <p:nvPicPr>
                      <p:cNvPr id="0" name="图片 3075"/>
                      <p:cNvPicPr/>
                      <p:nvPr/>
                    </p:nvPicPr>
                    <p:blipFill>
                      <a:blip r:embed="rId5"/>
                      <a:stretch>
                        <a:fillRect/>
                      </a:stretch>
                    </p:blipFill>
                    <p:spPr>
                      <a:xfrm>
                        <a:off x="795655" y="4797425"/>
                        <a:ext cx="3648710" cy="408305"/>
                      </a:xfrm>
                      <a:prstGeom prst="rect">
                        <a:avLst/>
                      </a:prstGeom>
                      <a:noFill/>
                      <a:ln w="38100">
                        <a:noFill/>
                        <a:miter/>
                      </a:ln>
                    </p:spPr>
                  </p:pic>
                </p:oleObj>
              </mc:Fallback>
            </mc:AlternateContent>
          </a:graphicData>
        </a:graphic>
      </p:graphicFrame>
      <p:sp>
        <p:nvSpPr>
          <p:cNvPr id="8" name="右箭头 7"/>
          <p:cNvSpPr/>
          <p:nvPr/>
        </p:nvSpPr>
        <p:spPr>
          <a:xfrm>
            <a:off x="4580255" y="4940935"/>
            <a:ext cx="648335" cy="21590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学有所得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5300"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5302"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altLang="en-US" sz="2400" dirty="0">
                <a:latin typeface="微软雅黑" panose="020B0503020204020204" charset="-122"/>
                <a:ea typeface="微软雅黑" panose="020B0503020204020204" charset="-122"/>
                <a:sym typeface="微软雅黑" panose="020B0503020204020204" charset="-122"/>
              </a:rPr>
              <a:t>课堂练习</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55303"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179705" y="1798955"/>
            <a:ext cx="8230870" cy="635000"/>
          </a:xfrm>
          <a:prstGeom prst="rect">
            <a:avLst/>
          </a:prstGeom>
        </p:spPr>
        <p:style>
          <a:lnRef idx="2">
            <a:schemeClr val="accent1"/>
          </a:lnRef>
          <a:fillRef idx="0">
            <a:srgbClr val="FFFFFF"/>
          </a:fillRef>
          <a:effectRef idx="0">
            <a:srgbClr val="FFFFFF"/>
          </a:effectRef>
          <a:fontRef idx="minor">
            <a:schemeClr val="tx1"/>
          </a:fontRef>
        </p:style>
        <p:txBody>
          <a:bodyPr/>
          <a:p>
            <a:r>
              <a:rPr sz="2000">
                <a:latin typeface="Times New Roman" panose="02020603050405020304" pitchFamily="18" charset="0"/>
                <a:cs typeface="Times New Roman" panose="02020603050405020304" pitchFamily="18" charset="0"/>
              </a:rPr>
              <a:t>1-11 常用逻辑门电路的真值表如表 1-19 所示, 分析 F1 、 F2 、 F3 、 F4 分别属于哪种逻辑运算?</a:t>
            </a:r>
            <a:endParaRPr sz="2000">
              <a:latin typeface="Times New Roman" panose="02020603050405020304" pitchFamily="18" charset="0"/>
              <a:cs typeface="Times New Roman" panose="02020603050405020304" pitchFamily="18" charset="0"/>
            </a:endParaRPr>
          </a:p>
        </p:txBody>
      </p:sp>
      <p:sp>
        <p:nvSpPr>
          <p:cNvPr id="4" name="文本框 3"/>
          <p:cNvSpPr txBox="1"/>
          <p:nvPr/>
        </p:nvSpPr>
        <p:spPr>
          <a:xfrm>
            <a:off x="2032000" y="-420687"/>
            <a:ext cx="5080000" cy="635000"/>
          </a:xfrm>
          <a:prstGeom prst="rect">
            <a:avLst/>
          </a:prstGeom>
        </p:spPr>
        <p:txBody>
          <a:bodyPr/>
          <a:p>
            <a:endParaRPr sz="1600"/>
          </a:p>
        </p:txBody>
      </p:sp>
      <p:pic>
        <p:nvPicPr>
          <p:cNvPr id="5" name="图片 4"/>
          <p:cNvPicPr/>
          <p:nvPr/>
        </p:nvPicPr>
        <p:blipFill>
          <a:blip r:embed="rId3"/>
        </p:blipFill>
        <p:spPr>
          <a:xfrm>
            <a:off x="2051685" y="2830830"/>
            <a:ext cx="4102100" cy="3353435"/>
          </a:xfrm>
          <a:prstGeom prst="rect">
            <a:avLst/>
          </a:prstGeom>
        </p:spPr>
      </p:pic>
      <p:sp>
        <p:nvSpPr>
          <p:cNvPr id="6" name="文本框 5"/>
          <p:cNvSpPr txBox="1"/>
          <p:nvPr/>
        </p:nvSpPr>
        <p:spPr>
          <a:xfrm>
            <a:off x="2032000" y="6643688"/>
            <a:ext cx="5080000" cy="635000"/>
          </a:xfrm>
          <a:prstGeom prst="rect">
            <a:avLst/>
          </a:prstGeom>
        </p:spPr>
        <p:txBody>
          <a:bodyPr/>
          <a:p>
            <a:endParaRPr sz="160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1828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725" cy="344488"/>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cs typeface="+mn-cs"/>
              </a:rPr>
              <a:t>学有所得</a:t>
            </a:r>
            <a:endParaRPr lang="zh-CN" altLang="en-US" spc="600" noProof="1" dirty="0">
              <a:solidFill>
                <a:schemeClr val="tx2"/>
              </a:solidFill>
              <a:latin typeface="微软雅黑" panose="020B0503020204020204" charset="-122"/>
              <a:ea typeface="微软雅黑" panose="020B0503020204020204" charset="-122"/>
            </a:endParaRPr>
          </a:p>
        </p:txBody>
      </p:sp>
      <p:sp>
        <p:nvSpPr>
          <p:cNvPr id="55300"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55302" name="文本框 1"/>
          <p:cNvSpPr txBox="1"/>
          <p:nvPr/>
        </p:nvSpPr>
        <p:spPr>
          <a:xfrm>
            <a:off x="1979613" y="404813"/>
            <a:ext cx="3732212" cy="460375"/>
          </a:xfrm>
          <a:prstGeom prst="rect">
            <a:avLst/>
          </a:prstGeom>
          <a:noFill/>
          <a:ln w="9525">
            <a:noFill/>
          </a:ln>
        </p:spPr>
        <p:txBody>
          <a:bodyPr wrap="square" anchor="t" anchorCtr="0">
            <a:spAutoFit/>
          </a:bodyPr>
          <a:p>
            <a:pPr algn="ctr"/>
            <a:r>
              <a:rPr lang="zh-CN" altLang="en-US" sz="2400" dirty="0">
                <a:latin typeface="微软雅黑" panose="020B0503020204020204" charset="-122"/>
                <a:ea typeface="微软雅黑" panose="020B0503020204020204" charset="-122"/>
                <a:sym typeface="微软雅黑" panose="020B0503020204020204" charset="-122"/>
              </a:rPr>
              <a:t>课堂练习</a:t>
            </a:r>
            <a:endParaRPr lang="zh-CN" altLang="en-US" sz="2400" dirty="0">
              <a:latin typeface="微软雅黑" panose="020B0503020204020204" charset="-122"/>
              <a:ea typeface="微软雅黑" panose="020B0503020204020204" charset="-122"/>
              <a:sym typeface="微软雅黑" panose="020B0503020204020204" charset="-122"/>
            </a:endParaRPr>
          </a:p>
        </p:txBody>
      </p:sp>
      <p:pic>
        <p:nvPicPr>
          <p:cNvPr id="55303"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2" name="文本框 1"/>
          <p:cNvSpPr txBox="1"/>
          <p:nvPr/>
        </p:nvSpPr>
        <p:spPr>
          <a:xfrm>
            <a:off x="251460" y="1628140"/>
            <a:ext cx="8230870" cy="1075690"/>
          </a:xfrm>
          <a:prstGeom prst="rect">
            <a:avLst/>
          </a:prstGeom>
        </p:spPr>
        <p:style>
          <a:lnRef idx="3">
            <a:schemeClr val="accent2"/>
          </a:lnRef>
          <a:fillRef idx="0">
            <a:srgbClr val="FFFFFF"/>
          </a:fillRef>
          <a:effectRef idx="0">
            <a:srgbClr val="FFFFFF"/>
          </a:effectRef>
          <a:fontRef idx="minor">
            <a:schemeClr val="tx1"/>
          </a:fontRef>
        </p:style>
        <p:txBody>
          <a:bodyPr/>
          <a:p>
            <a:pPr>
              <a:lnSpc>
                <a:spcPct val="150000"/>
              </a:lnSpc>
            </a:pPr>
            <a:r>
              <a:rPr lang="en-US" alt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r>
              <a:rPr 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练习</a:t>
            </a:r>
            <a:r>
              <a:rPr lang="en-US" alt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a:t>
            </a:r>
            <a:r>
              <a:rPr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某逻辑电路的输入输出电压波形如</a:t>
            </a:r>
            <a:r>
              <a:rPr 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下</a:t>
            </a:r>
            <a:r>
              <a:rPr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图所示，试列其真值表，写输出变量Y与输入变量AB之间的逻辑函数式</a:t>
            </a:r>
            <a:r>
              <a:rPr 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a:t>
            </a:r>
            <a:endParaRPr lang="zh-CN" sz="200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2032000" y="-420687"/>
            <a:ext cx="5080000" cy="635000"/>
          </a:xfrm>
          <a:prstGeom prst="rect">
            <a:avLst/>
          </a:prstGeom>
        </p:spPr>
        <p:txBody>
          <a:bodyPr/>
          <a:p>
            <a:endParaRPr sz="1600"/>
          </a:p>
        </p:txBody>
      </p:sp>
      <p:pic>
        <p:nvPicPr>
          <p:cNvPr id="3" name="图片 2"/>
          <p:cNvPicPr>
            <a:picLocks noChangeAspect="1"/>
          </p:cNvPicPr>
          <p:nvPr/>
        </p:nvPicPr>
        <p:blipFill>
          <a:blip r:embed="rId3"/>
          <a:stretch>
            <a:fillRect/>
          </a:stretch>
        </p:blipFill>
        <p:spPr>
          <a:xfrm>
            <a:off x="323850" y="2924810"/>
            <a:ext cx="4832985" cy="1844040"/>
          </a:xfrm>
          <a:prstGeom prst="rect">
            <a:avLst/>
          </a:prstGeom>
        </p:spPr>
      </p:pic>
      <p:pic>
        <p:nvPicPr>
          <p:cNvPr id="7" name="图片 6"/>
          <p:cNvPicPr>
            <a:picLocks noChangeAspect="1"/>
          </p:cNvPicPr>
          <p:nvPr/>
        </p:nvPicPr>
        <p:blipFill>
          <a:blip r:embed="rId4"/>
          <a:stretch>
            <a:fillRect/>
          </a:stretch>
        </p:blipFill>
        <p:spPr>
          <a:xfrm>
            <a:off x="5364480" y="2996565"/>
            <a:ext cx="2951480" cy="1771015"/>
          </a:xfrm>
          <a:prstGeom prst="rect">
            <a:avLst/>
          </a:prstGeom>
        </p:spPr>
      </p:pic>
      <p:sp>
        <p:nvSpPr>
          <p:cNvPr id="8" name="文本框 7"/>
          <p:cNvSpPr txBox="1"/>
          <p:nvPr/>
        </p:nvSpPr>
        <p:spPr>
          <a:xfrm>
            <a:off x="179705" y="5156835"/>
            <a:ext cx="7599045" cy="1014730"/>
          </a:xfrm>
          <a:prstGeom prst="rect">
            <a:avLst/>
          </a:prstGeom>
        </p:spPr>
        <p:txBody>
          <a:bodyPr wrap="square">
            <a:spAutoFit/>
          </a:bodyPr>
          <a:p>
            <a:pPr marL="0" indent="266700" defTabSz="266700">
              <a:lnSpc>
                <a:spcPct val="150000"/>
              </a:lnSpc>
              <a:spcAft>
                <a:spcPct val="0"/>
              </a:spcAft>
            </a:pPr>
            <a:r>
              <a:rPr lang="zh-CN" altLang="en-US" sz="2000">
                <a:solidFill>
                  <a:srgbClr val="000000"/>
                </a:solidFill>
                <a:latin typeface="Times New Roman" panose="02020603050405020304" pitchFamily="18" charset="0"/>
                <a:cs typeface="Times New Roman" panose="02020603050405020304" pitchFamily="18" charset="0"/>
              </a:rPr>
              <a:t>（</a:t>
            </a:r>
            <a:r>
              <a:rPr lang="en-US" altLang="zh-CN" sz="2000">
                <a:solidFill>
                  <a:srgbClr val="000000"/>
                </a:solidFill>
                <a:latin typeface="Times New Roman" panose="02020603050405020304" pitchFamily="18" charset="0"/>
                <a:cs typeface="Times New Roman" panose="02020603050405020304" pitchFamily="18" charset="0"/>
              </a:rPr>
              <a:t>1</a:t>
            </a:r>
            <a:r>
              <a:rPr lang="zh-CN" altLang="en-US" sz="2000">
                <a:solidFill>
                  <a:srgbClr val="000000"/>
                </a:solidFill>
                <a:latin typeface="Times New Roman" panose="02020603050405020304" pitchFamily="18" charset="0"/>
                <a:cs typeface="Times New Roman" panose="02020603050405020304" pitchFamily="18" charset="0"/>
              </a:rPr>
              <a:t>）由波形图列真值表。如</a:t>
            </a:r>
            <a:r>
              <a:rPr lang="zh-CN" sz="2000">
                <a:solidFill>
                  <a:srgbClr val="000000"/>
                </a:solidFill>
                <a:latin typeface="Times New Roman" panose="02020603050405020304" pitchFamily="18" charset="0"/>
                <a:cs typeface="Times New Roman" panose="02020603050405020304" pitchFamily="18" charset="0"/>
              </a:rPr>
              <a:t>右表</a:t>
            </a:r>
            <a:r>
              <a:rPr lang="zh-CN" altLang="en-US" sz="2000">
                <a:solidFill>
                  <a:srgbClr val="000000"/>
                </a:solidFill>
                <a:latin typeface="Times New Roman" panose="02020603050405020304" pitchFamily="18" charset="0"/>
                <a:cs typeface="Times New Roman" panose="02020603050405020304" pitchFamily="18" charset="0"/>
              </a:rPr>
              <a:t>所示。</a:t>
            </a:r>
            <a:endParaRPr lang="zh-CN" altLang="en-US" sz="2000">
              <a:solidFill>
                <a:srgbClr val="000000"/>
              </a:solidFill>
              <a:latin typeface="Times New Roman" panose="02020603050405020304" pitchFamily="18" charset="0"/>
              <a:cs typeface="Times New Roman" panose="02020603050405020304" pitchFamily="18" charset="0"/>
            </a:endParaRPr>
          </a:p>
          <a:p>
            <a:pPr marL="0" indent="266700" defTabSz="266700">
              <a:lnSpc>
                <a:spcPct val="150000"/>
              </a:lnSpc>
              <a:spcAft>
                <a:spcPct val="0"/>
              </a:spcAft>
            </a:pPr>
            <a:r>
              <a:rPr lang="zh-CN" altLang="en-US" sz="2000">
                <a:solidFill>
                  <a:srgbClr val="000000"/>
                </a:solidFill>
                <a:latin typeface="Times New Roman" panose="02020603050405020304" pitchFamily="18" charset="0"/>
                <a:cs typeface="Times New Roman" panose="02020603050405020304" pitchFamily="18" charset="0"/>
              </a:rPr>
              <a:t>（</a:t>
            </a:r>
            <a:r>
              <a:rPr lang="en-US" altLang="zh-CN" sz="2000">
                <a:solidFill>
                  <a:srgbClr val="000000"/>
                </a:solidFill>
                <a:latin typeface="Times New Roman" panose="02020603050405020304" pitchFamily="18" charset="0"/>
                <a:cs typeface="Times New Roman" panose="02020603050405020304" pitchFamily="18" charset="0"/>
              </a:rPr>
              <a:t>2</a:t>
            </a:r>
            <a:r>
              <a:rPr lang="zh-CN" altLang="en-US" sz="2000">
                <a:solidFill>
                  <a:srgbClr val="000000"/>
                </a:solidFill>
                <a:latin typeface="Times New Roman" panose="02020603050405020304" pitchFamily="18" charset="0"/>
                <a:cs typeface="Times New Roman" panose="02020603050405020304" pitchFamily="18" charset="0"/>
              </a:rPr>
              <a:t>）写输出逻辑函数式。由真值表写出的函数式为</a:t>
            </a:r>
            <a:endParaRPr lang="zh-CN" altLang="en-US" sz="2000">
              <a:solidFill>
                <a:srgbClr val="000000"/>
              </a:solidFill>
              <a:latin typeface="Times New Roman" panose="02020603050405020304" pitchFamily="18" charset="0"/>
              <a:cs typeface="Times New Roman" panose="02020603050405020304" pitchFamily="18" charset="0"/>
            </a:endParaRPr>
          </a:p>
        </p:txBody>
      </p:sp>
      <p:pic>
        <p:nvPicPr>
          <p:cNvPr id="9" name="图片 8"/>
          <p:cNvPicPr/>
          <p:nvPr/>
        </p:nvPicPr>
        <p:blipFill>
          <a:blip r:embed="rId5"/>
        </p:blipFill>
        <p:spPr>
          <a:xfrm>
            <a:off x="6516370" y="5732780"/>
            <a:ext cx="1402715" cy="3086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edge">
                                      <p:cBhvr>
                                        <p:cTn id="7" dur="2000"/>
                                        <p:tgtEl>
                                          <p:spTgt spid="8">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wedge">
                                      <p:cBhvr>
                                        <p:cTn id="10" dur="2000"/>
                                        <p:tgtEl>
                                          <p:spTgt spid="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59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表达式转换</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1.7.2　逻辑函数表达式的形式</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94970" y="1628140"/>
            <a:ext cx="8293100" cy="706755"/>
          </a:xfrm>
          <a:prstGeom prst="rect">
            <a:avLst/>
          </a:prstGeom>
        </p:spPr>
        <p:style>
          <a:lnRef idx="3">
            <a:schemeClr val="accent1"/>
          </a:lnRef>
          <a:fillRef idx="0">
            <a:srgbClr val="FFFFFF"/>
          </a:fillRef>
          <a:effectRef idx="0">
            <a:srgbClr val="FFFFFF"/>
          </a:effectRef>
          <a:fontRef idx="minor">
            <a:schemeClr val="tx1"/>
          </a:fontRef>
        </p:style>
        <p:txBody>
          <a:bodyPr wrap="square">
            <a:spAutoFit/>
          </a:bodyPr>
          <a:p>
            <a:pPr marL="0" indent="266700" algn="l" defTabSz="266700">
              <a:lnSpc>
                <a:spcPct val="100000"/>
              </a:lnSpc>
              <a:spcAft>
                <a:spcPct val="0"/>
              </a:spcAft>
            </a:pPr>
            <a:r>
              <a:rPr sz="2000" b="0">
                <a:effectLst>
                  <a:outerShdw blurRad="38100" dist="38100" dir="2700000" algn="tl">
                    <a:srgbClr val="000000">
                      <a:alpha val="43137"/>
                    </a:srgbClr>
                  </a:outerShdw>
                </a:effectLst>
                <a:cs typeface="Times New Roman" panose="02020603050405020304" pitchFamily="18" charset="0"/>
              </a:rPr>
              <a:t>一个逻辑函数可以有多种不同的逻辑表达式。如与或表达式、或与表达式、与非-与非表达式、或非-或非表达式以及与或非表达式等。</a:t>
            </a:r>
            <a:endParaRPr sz="2000" b="0">
              <a:effectLst>
                <a:outerShdw blurRad="38100" dist="38100" dir="2700000" algn="tl">
                  <a:srgbClr val="000000">
                    <a:alpha val="43137"/>
                  </a:srgbClr>
                </a:outerShdw>
              </a:effectLst>
              <a:cs typeface="Times New Roman" panose="02020603050405020304" pitchFamily="18" charset="0"/>
            </a:endParaRPr>
          </a:p>
        </p:txBody>
      </p:sp>
      <p:sp>
        <p:nvSpPr>
          <p:cNvPr id="6" name="文本框 5"/>
          <p:cNvSpPr txBox="1"/>
          <p:nvPr/>
        </p:nvSpPr>
        <p:spPr>
          <a:xfrm>
            <a:off x="2032000" y="1441450"/>
            <a:ext cx="5080000" cy="635000"/>
          </a:xfrm>
          <a:prstGeom prst="rect">
            <a:avLst/>
          </a:prstGeom>
        </p:spPr>
        <p:txBody>
          <a:bodyPr/>
          <a:p>
            <a:endParaRPr sz="1600"/>
          </a:p>
        </p:txBody>
      </p:sp>
      <p:graphicFrame>
        <p:nvGraphicFramePr>
          <p:cNvPr id="2" name="Object 51"/>
          <p:cNvGraphicFramePr>
            <a:graphicFrameLocks noChangeAspect="1"/>
          </p:cNvGraphicFramePr>
          <p:nvPr/>
        </p:nvGraphicFramePr>
        <p:xfrm>
          <a:off x="1331595" y="2643505"/>
          <a:ext cx="5862320" cy="3042920"/>
        </p:xfrm>
        <a:graphic>
          <a:graphicData uri="http://schemas.openxmlformats.org/presentationml/2006/ole">
            <mc:AlternateContent xmlns:mc="http://schemas.openxmlformats.org/markup-compatibility/2006">
              <mc:Choice xmlns:v="urn:schemas-microsoft-com:vml" Requires="v">
                <p:oleObj spid="_x0000_s3076" name="" r:id="rId3" imgW="2691765" imgH="1397000" progId="Equation.KSEE3">
                  <p:embed/>
                </p:oleObj>
              </mc:Choice>
              <mc:Fallback>
                <p:oleObj name="" r:id="rId3" imgW="2691765" imgH="1397000" progId="Equation.KSEE3">
                  <p:embed/>
                  <p:pic>
                    <p:nvPicPr>
                      <p:cNvPr id="0" name="图片 3075"/>
                      <p:cNvPicPr/>
                      <p:nvPr/>
                    </p:nvPicPr>
                    <p:blipFill>
                      <a:blip r:embed="rId4"/>
                      <a:stretch>
                        <a:fillRect/>
                      </a:stretch>
                    </p:blipFill>
                    <p:spPr>
                      <a:xfrm>
                        <a:off x="1331595" y="2643505"/>
                        <a:ext cx="5862320" cy="3042920"/>
                      </a:xfrm>
                      <a:prstGeom prst="rect">
                        <a:avLst/>
                      </a:prstGeom>
                      <a:noFill/>
                      <a:ln w="38100">
                        <a:noFill/>
                        <a:miter/>
                      </a:ln>
                    </p:spPr>
                  </p:pic>
                </p:oleObj>
              </mc:Fallback>
            </mc:AlternateContent>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59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表达式转换</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1.7.2　逻辑函数表达式的形式</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94970" y="1628140"/>
            <a:ext cx="8293100" cy="706755"/>
          </a:xfrm>
          <a:prstGeom prst="rect">
            <a:avLst/>
          </a:prstGeom>
        </p:spPr>
        <p:style>
          <a:lnRef idx="3">
            <a:schemeClr val="accent1"/>
          </a:lnRef>
          <a:fillRef idx="0">
            <a:srgbClr val="FFFFFF"/>
          </a:fillRef>
          <a:effectRef idx="0">
            <a:srgbClr val="FFFFFF"/>
          </a:effectRef>
          <a:fontRef idx="minor">
            <a:schemeClr val="tx1"/>
          </a:fontRef>
        </p:style>
        <p:txBody>
          <a:bodyPr wrap="square">
            <a:spAutoFit/>
          </a:bodyPr>
          <a:p>
            <a:pPr marL="0" indent="266700" algn="l" defTabSz="266700">
              <a:lnSpc>
                <a:spcPct val="100000"/>
              </a:lnSpc>
              <a:spcAft>
                <a:spcPct val="0"/>
              </a:spcAft>
            </a:pPr>
            <a:r>
              <a:rPr lang="en-US" sz="2000" b="0">
                <a:effectLst>
                  <a:outerShdw blurRad="38100" dist="38100" dir="2700000" algn="tl">
                    <a:srgbClr val="000000">
                      <a:alpha val="43137"/>
                    </a:srgbClr>
                  </a:outerShdw>
                </a:effectLst>
                <a:cs typeface="Times New Roman" panose="02020603050405020304" pitchFamily="18" charset="0"/>
              </a:rPr>
              <a:t>  </a:t>
            </a:r>
            <a:r>
              <a:rPr sz="2000" b="0">
                <a:effectLst>
                  <a:outerShdw blurRad="38100" dist="38100" dir="2700000" algn="tl">
                    <a:srgbClr val="000000">
                      <a:alpha val="43137"/>
                    </a:srgbClr>
                  </a:outerShdw>
                </a:effectLst>
                <a:cs typeface="Times New Roman" panose="02020603050405020304" pitchFamily="18" charset="0"/>
              </a:rPr>
              <a:t>一个逻辑函数可以有多种不同的逻辑表达式。如与或表达式、或与表达式、与非-与非表达式、或非-或非表达式以及与或非表达式等。</a:t>
            </a:r>
            <a:endParaRPr sz="2000" b="0">
              <a:effectLst>
                <a:outerShdw blurRad="38100" dist="38100" dir="2700000" algn="tl">
                  <a:srgbClr val="000000">
                    <a:alpha val="43137"/>
                  </a:srgbClr>
                </a:outerShdw>
              </a:effectLst>
              <a:cs typeface="Times New Roman" panose="02020603050405020304" pitchFamily="18" charset="0"/>
            </a:endParaRPr>
          </a:p>
        </p:txBody>
      </p:sp>
      <p:sp>
        <p:nvSpPr>
          <p:cNvPr id="6" name="文本框 5"/>
          <p:cNvSpPr txBox="1"/>
          <p:nvPr/>
        </p:nvSpPr>
        <p:spPr>
          <a:xfrm>
            <a:off x="2032000" y="1441450"/>
            <a:ext cx="5080000" cy="635000"/>
          </a:xfrm>
          <a:prstGeom prst="rect">
            <a:avLst/>
          </a:prstGeom>
        </p:spPr>
        <p:txBody>
          <a:bodyPr/>
          <a:p>
            <a:endParaRPr sz="1600"/>
          </a:p>
        </p:txBody>
      </p:sp>
      <p:graphicFrame>
        <p:nvGraphicFramePr>
          <p:cNvPr id="2" name="Object 51"/>
          <p:cNvGraphicFramePr>
            <a:graphicFrameLocks noChangeAspect="1"/>
          </p:cNvGraphicFramePr>
          <p:nvPr/>
        </p:nvGraphicFramePr>
        <p:xfrm>
          <a:off x="1835785" y="2454910"/>
          <a:ext cx="4986655" cy="2588260"/>
        </p:xfrm>
        <a:graphic>
          <a:graphicData uri="http://schemas.openxmlformats.org/presentationml/2006/ole">
            <mc:AlternateContent xmlns:mc="http://schemas.openxmlformats.org/markup-compatibility/2006">
              <mc:Choice xmlns:v="urn:schemas-microsoft-com:vml" Requires="v">
                <p:oleObj spid="_x0000_s3076" name="" r:id="rId3" imgW="2691765" imgH="1397000" progId="Equation.KSEE3">
                  <p:embed/>
                </p:oleObj>
              </mc:Choice>
              <mc:Fallback>
                <p:oleObj name="" r:id="rId3" imgW="2691765" imgH="1397000" progId="Equation.KSEE3">
                  <p:embed/>
                  <p:pic>
                    <p:nvPicPr>
                      <p:cNvPr id="0" name="图片 3075"/>
                      <p:cNvPicPr/>
                      <p:nvPr/>
                    </p:nvPicPr>
                    <p:blipFill>
                      <a:blip r:embed="rId4"/>
                      <a:stretch>
                        <a:fillRect/>
                      </a:stretch>
                    </p:blipFill>
                    <p:spPr>
                      <a:xfrm>
                        <a:off x="1835785" y="2454910"/>
                        <a:ext cx="4986655" cy="2588260"/>
                      </a:xfrm>
                      <a:prstGeom prst="rect">
                        <a:avLst/>
                      </a:prstGeom>
                      <a:noFill/>
                      <a:ln w="38100">
                        <a:noFill/>
                        <a:miter/>
                      </a:ln>
                    </p:spPr>
                  </p:pic>
                </p:oleObj>
              </mc:Fallback>
            </mc:AlternateContent>
          </a:graphicData>
        </a:graphic>
      </p:graphicFrame>
      <p:sp>
        <p:nvSpPr>
          <p:cNvPr id="5" name="文本框 4"/>
          <p:cNvSpPr txBox="1"/>
          <p:nvPr/>
        </p:nvSpPr>
        <p:spPr>
          <a:xfrm>
            <a:off x="251460" y="5163185"/>
            <a:ext cx="8598535" cy="1568450"/>
          </a:xfrm>
          <a:prstGeom prst="rect">
            <a:avLst/>
          </a:prstGeom>
        </p:spPr>
        <p:style>
          <a:lnRef idx="3">
            <a:schemeClr val="accent2"/>
          </a:lnRef>
          <a:fillRef idx="0">
            <a:srgbClr val="FFFFFF"/>
          </a:fillRef>
          <a:effectRef idx="0">
            <a:srgbClr val="FFFFFF"/>
          </a:effectRef>
          <a:fontRef idx="minor">
            <a:schemeClr val="tx1"/>
          </a:fontRef>
        </p:style>
        <p:txBody>
          <a:bodyPr wrap="square">
            <a:spAutoFit/>
          </a:bodyPr>
          <a:p>
            <a:pPr marL="0" indent="304800" algn="l" defTabSz="266700">
              <a:lnSpc>
                <a:spcPct val="150000"/>
              </a:lnSpc>
              <a:spcAft>
                <a:spcPct val="0"/>
              </a:spcAft>
            </a:pPr>
            <a:r>
              <a:rPr lang="zh-CN" altLang="en-US" sz="1600" b="0">
                <a:latin typeface="宋体" panose="02010600030101010101" pitchFamily="2" charset="-122"/>
                <a:cs typeface="宋体" panose="02010600030101010101" pitchFamily="2" charset="-122"/>
              </a:rPr>
              <a:t>其中与或表达式是将若干与项进行或逻辑运算构成的表达式。</a:t>
            </a:r>
            <a:endParaRPr lang="zh-CN" altLang="en-US" sz="1600" b="0">
              <a:latin typeface="宋体" panose="02010600030101010101" pitchFamily="2" charset="-122"/>
              <a:cs typeface="宋体" panose="02010600030101010101" pitchFamily="2" charset="-122"/>
            </a:endParaRPr>
          </a:p>
          <a:p>
            <a:pPr marL="0" indent="304800" algn="l" defTabSz="266700">
              <a:lnSpc>
                <a:spcPct val="150000"/>
              </a:lnSpc>
              <a:spcAft>
                <a:spcPct val="0"/>
              </a:spcAft>
            </a:pPr>
            <a:r>
              <a:rPr lang="zh-CN" altLang="en-US" sz="1600" b="0">
                <a:latin typeface="宋体" panose="02010600030101010101" pitchFamily="2" charset="-122"/>
                <a:cs typeface="宋体" panose="02010600030101010101" pitchFamily="2" charset="-122"/>
              </a:rPr>
              <a:t> </a:t>
            </a:r>
            <a:r>
              <a:rPr lang="en-US" altLang="zh-CN" sz="1600" b="0">
                <a:latin typeface="宋体" panose="02010600030101010101" pitchFamily="2" charset="-122"/>
                <a:cs typeface="宋体" panose="02010600030101010101" pitchFamily="2" charset="-122"/>
              </a:rPr>
              <a:t>   </a:t>
            </a:r>
            <a:r>
              <a:rPr lang="zh-CN" altLang="en-US" sz="1600" b="0">
                <a:latin typeface="宋体" panose="02010600030101010101" pitchFamily="2" charset="-122"/>
                <a:cs typeface="宋体" panose="02010600030101010101" pitchFamily="2" charset="-122"/>
              </a:rPr>
              <a:t>或与表达式是将若干或项进行与逻辑运算构成的表达式。</a:t>
            </a:r>
            <a:endParaRPr lang="zh-CN" altLang="en-US" sz="1600" b="0">
              <a:latin typeface="宋体" panose="02010600030101010101" pitchFamily="2" charset="-122"/>
              <a:cs typeface="宋体" panose="02010600030101010101" pitchFamily="2" charset="-122"/>
            </a:endParaRPr>
          </a:p>
          <a:p>
            <a:pPr marL="0" indent="304800" algn="l" defTabSz="266700">
              <a:lnSpc>
                <a:spcPct val="150000"/>
              </a:lnSpc>
              <a:spcAft>
                <a:spcPct val="0"/>
              </a:spcAft>
            </a:pPr>
            <a:r>
              <a:rPr lang="en-US" altLang="zh-CN" sz="1600" b="0">
                <a:latin typeface="宋体" panose="02010600030101010101" pitchFamily="2" charset="-122"/>
                <a:cs typeface="宋体" panose="02010600030101010101" pitchFamily="2" charset="-122"/>
              </a:rPr>
              <a:t>    </a:t>
            </a:r>
            <a:r>
              <a:rPr lang="zh-CN" altLang="en-US" sz="1600" b="0">
                <a:solidFill>
                  <a:srgbClr val="FF0000"/>
                </a:solidFill>
                <a:latin typeface="宋体" panose="02010600030101010101" pitchFamily="2" charset="-122"/>
                <a:cs typeface="宋体" panose="02010600030101010101" pitchFamily="2" charset="-122"/>
              </a:rPr>
              <a:t>与或表达式转换为与非</a:t>
            </a:r>
            <a:r>
              <a:rPr lang="en-US" altLang="zh-CN" sz="1600" b="0">
                <a:solidFill>
                  <a:srgbClr val="FF0000"/>
                </a:solidFill>
                <a:latin typeface="宋体" panose="02010600030101010101" pitchFamily="2" charset="-122"/>
                <a:cs typeface="宋体" panose="02010600030101010101" pitchFamily="2" charset="-122"/>
              </a:rPr>
              <a:t>-</a:t>
            </a:r>
            <a:r>
              <a:rPr lang="zh-CN" altLang="en-US" sz="1600" b="0">
                <a:solidFill>
                  <a:srgbClr val="FF0000"/>
                </a:solidFill>
                <a:latin typeface="宋体" panose="02010600030101010101" pitchFamily="2" charset="-122"/>
                <a:cs typeface="宋体" panose="02010600030101010101" pitchFamily="2" charset="-122"/>
              </a:rPr>
              <a:t>与非表达式是利用摩根定理</a:t>
            </a:r>
            <a:r>
              <a:rPr lang="en-US" altLang="zh-CN" sz="1600" b="0">
                <a:solidFill>
                  <a:srgbClr val="FF0000"/>
                </a:solidFill>
                <a:latin typeface="宋体" panose="02010600030101010101" pitchFamily="2" charset="-122"/>
                <a:cs typeface="宋体" panose="02010600030101010101" pitchFamily="2" charset="-122"/>
              </a:rPr>
              <a:t>(</a:t>
            </a:r>
            <a:r>
              <a:rPr lang="zh-CN" altLang="en-US" sz="1600" b="0">
                <a:solidFill>
                  <a:srgbClr val="FF0000"/>
                </a:solidFill>
                <a:latin typeface="宋体" panose="02010600030101010101" pitchFamily="2" charset="-122"/>
                <a:cs typeface="宋体" panose="02010600030101010101" pitchFamily="2" charset="-122"/>
              </a:rPr>
              <a:t>反演律</a:t>
            </a:r>
            <a:r>
              <a:rPr lang="en-US" altLang="zh-CN" sz="1600" b="0">
                <a:solidFill>
                  <a:srgbClr val="FF0000"/>
                </a:solidFill>
                <a:latin typeface="宋体" panose="02010600030101010101" pitchFamily="2" charset="-122"/>
                <a:cs typeface="宋体" panose="02010600030101010101" pitchFamily="2" charset="-122"/>
              </a:rPr>
              <a:t>)</a:t>
            </a:r>
            <a:r>
              <a:rPr lang="zh-CN" altLang="en-US" sz="1600" b="0">
                <a:solidFill>
                  <a:srgbClr val="FF0000"/>
                </a:solidFill>
                <a:latin typeface="宋体" panose="02010600030101010101" pitchFamily="2" charset="-122"/>
                <a:cs typeface="宋体" panose="02010600030101010101" pitchFamily="2" charset="-122"/>
              </a:rPr>
              <a:t>进行转换的</a:t>
            </a:r>
            <a:r>
              <a:rPr lang="zh-CN" altLang="en-US" sz="1600" b="0">
                <a:latin typeface="宋体" panose="02010600030101010101" pitchFamily="2" charset="-122"/>
                <a:cs typeface="宋体" panose="02010600030101010101" pitchFamily="2" charset="-122"/>
              </a:rPr>
              <a:t>。</a:t>
            </a:r>
            <a:endParaRPr lang="zh-CN" altLang="en-US" sz="1600" b="0">
              <a:latin typeface="宋体" panose="02010600030101010101" pitchFamily="2" charset="-122"/>
              <a:cs typeface="宋体" panose="02010600030101010101" pitchFamily="2" charset="-122"/>
            </a:endParaRPr>
          </a:p>
          <a:p>
            <a:pPr marL="0" indent="304800" algn="l" defTabSz="266700">
              <a:lnSpc>
                <a:spcPct val="150000"/>
              </a:lnSpc>
              <a:spcAft>
                <a:spcPct val="0"/>
              </a:spcAft>
            </a:pPr>
            <a:r>
              <a:rPr lang="en-US" altLang="zh-CN" sz="1600" b="0">
                <a:latin typeface="宋体" panose="02010600030101010101" pitchFamily="2" charset="-122"/>
                <a:cs typeface="宋体" panose="02010600030101010101" pitchFamily="2" charset="-122"/>
              </a:rPr>
              <a:t>    </a:t>
            </a:r>
            <a:r>
              <a:rPr lang="zh-CN" altLang="en-US" sz="1600" b="0">
                <a:latin typeface="宋体" panose="02010600030101010101" pitchFamily="2" charset="-122"/>
                <a:cs typeface="宋体" panose="02010600030101010101" pitchFamily="2" charset="-122"/>
              </a:rPr>
              <a:t>或与表达式转换为或非</a:t>
            </a:r>
            <a:r>
              <a:rPr lang="en-US" altLang="zh-CN" sz="1600" b="0">
                <a:latin typeface="宋体" panose="02010600030101010101" pitchFamily="2" charset="-122"/>
                <a:cs typeface="宋体" panose="02010600030101010101" pitchFamily="2" charset="-122"/>
              </a:rPr>
              <a:t>-</a:t>
            </a:r>
            <a:r>
              <a:rPr lang="zh-CN" altLang="en-US" sz="1600" b="0">
                <a:latin typeface="宋体" panose="02010600030101010101" pitchFamily="2" charset="-122"/>
                <a:cs typeface="宋体" panose="02010600030101010101" pitchFamily="2" charset="-122"/>
              </a:rPr>
              <a:t>或非表达式也是利用反演律进行转换的。</a:t>
            </a:r>
            <a:endParaRPr lang="zh-CN" altLang="en-US" sz="1600" b="0">
              <a:latin typeface="宋体" panose="02010600030101010101" pitchFamily="2" charset="-122"/>
              <a:cs typeface="宋体" panose="02010600030101010101" pitchFamily="2"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最小项表达式</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1.7.2　逻辑函数表达式的形式</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94970" y="1628140"/>
            <a:ext cx="8293100" cy="2760345"/>
          </a:xfrm>
          <a:prstGeom prst="rect">
            <a:avLst/>
          </a:prstGeom>
        </p:spPr>
        <p:style>
          <a:lnRef idx="3">
            <a:schemeClr val="accent1"/>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在有n个变量的逻辑函数中，若m为包含n个因子的乘积项，而且这n个变量均以原变量或反变量的形式在m中出现一次，则称m为该组变量的最小项</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即包含所有变量且每个变量只出现一次的乘积项为最小项。</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如三变量A、B、C有8个最小项，并用m</a:t>
            </a:r>
            <a:r>
              <a:rPr sz="2000" b="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来表示，其中i为ABC状态对应的进制值，如ABC状态组合为111，即m</a:t>
            </a:r>
            <a:r>
              <a:rPr sz="2000" b="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7</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，状态组合为101，即m</a:t>
            </a:r>
            <a:r>
              <a:rPr sz="2000" b="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5</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文本框 5"/>
          <p:cNvSpPr txBox="1"/>
          <p:nvPr/>
        </p:nvSpPr>
        <p:spPr>
          <a:xfrm>
            <a:off x="2032000" y="1441450"/>
            <a:ext cx="5080000" cy="635000"/>
          </a:xfrm>
          <a:prstGeom prst="rect">
            <a:avLst/>
          </a:prstGeom>
        </p:spPr>
        <p:txBody>
          <a:bodyPr/>
          <a:p>
            <a:endParaRPr sz="1600"/>
          </a:p>
        </p:txBody>
      </p:sp>
      <p:graphicFrame>
        <p:nvGraphicFramePr>
          <p:cNvPr id="2" name="Object 53"/>
          <p:cNvGraphicFramePr>
            <a:graphicFrameLocks noChangeAspect="1"/>
          </p:cNvGraphicFramePr>
          <p:nvPr/>
        </p:nvGraphicFramePr>
        <p:xfrm>
          <a:off x="1259840" y="4697095"/>
          <a:ext cx="6652260" cy="916305"/>
        </p:xfrm>
        <a:graphic>
          <a:graphicData uri="http://schemas.openxmlformats.org/presentationml/2006/ole">
            <mc:AlternateContent xmlns:mc="http://schemas.openxmlformats.org/markup-compatibility/2006">
              <mc:Choice xmlns:v="urn:schemas-microsoft-com:vml" Requires="v">
                <p:oleObj spid="_x0000_s5" name="" r:id="rId3" imgW="3505200" imgH="482600" progId="Equation.KSEE3">
                  <p:embed/>
                </p:oleObj>
              </mc:Choice>
              <mc:Fallback>
                <p:oleObj name="" r:id="rId3" imgW="3505200" imgH="482600" progId="Equation.KSEE3">
                  <p:embed/>
                  <p:pic>
                    <p:nvPicPr>
                      <p:cNvPr id="0" name="图片 4"/>
                      <p:cNvPicPr/>
                      <p:nvPr/>
                    </p:nvPicPr>
                    <p:blipFill>
                      <a:blip r:embed="rId4"/>
                      <a:stretch>
                        <a:fillRect/>
                      </a:stretch>
                    </p:blipFill>
                    <p:spPr>
                      <a:xfrm>
                        <a:off x="1259840" y="4697095"/>
                        <a:ext cx="6652260" cy="916305"/>
                      </a:xfrm>
                      <a:prstGeom prst="rect">
                        <a:avLst/>
                      </a:prstGeom>
                      <a:noFill/>
                      <a:ln w="38100">
                        <a:noFill/>
                        <a:miter/>
                      </a:ln>
                    </p:spPr>
                  </p:pic>
                </p:oleObj>
              </mc:Fallback>
            </mc:AlternateContent>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最小项表达式</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1.7.2　逻辑函数表达式的形式</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94970" y="1628140"/>
            <a:ext cx="8293100" cy="3620135"/>
          </a:xfrm>
          <a:prstGeom prst="rect">
            <a:avLst/>
          </a:prstGeom>
        </p:spPr>
        <p:style>
          <a:lnRef idx="3">
            <a:schemeClr val="accent1"/>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cs typeface="Times New Roman" panose="02020603050405020304" pitchFamily="18" charset="0"/>
              </a:rPr>
              <a:t>  </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最小项的性质</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① 对于n变量逻辑函数有2</a:t>
            </a:r>
            <a:r>
              <a:rPr sz="2000" b="0" baseline="30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个最小项。</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② 在输人变量的任一取值下，有且仅有一个最小项的值为1。</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③ 全体最小项之和为1。</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④ 对于输入变量的任何同一组取值，任意两个最小项的乘积为0。</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⑤ 相邻的两个最小项之间仅有一个变量不同，其余变量均相同。如ABC三变量的最小项</a:t>
            </a: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为相邻的两个最小项，求和结果为：m</a:t>
            </a:r>
            <a:r>
              <a:rPr sz="2000" b="0" baseline="-25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5</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文本框 5"/>
          <p:cNvSpPr txBox="1"/>
          <p:nvPr/>
        </p:nvSpPr>
        <p:spPr>
          <a:xfrm>
            <a:off x="2032000" y="1441450"/>
            <a:ext cx="5080000" cy="635000"/>
          </a:xfrm>
          <a:prstGeom prst="rect">
            <a:avLst/>
          </a:prstGeom>
        </p:spPr>
        <p:txBody>
          <a:bodyPr/>
          <a:p>
            <a:endParaRPr sz="1600"/>
          </a:p>
        </p:txBody>
      </p:sp>
      <p:graphicFrame>
        <p:nvGraphicFramePr>
          <p:cNvPr id="2" name="Object 54"/>
          <p:cNvGraphicFramePr>
            <a:graphicFrameLocks noChangeAspect="1"/>
          </p:cNvGraphicFramePr>
          <p:nvPr/>
        </p:nvGraphicFramePr>
        <p:xfrm>
          <a:off x="2843530" y="4544695"/>
          <a:ext cx="1104265" cy="320675"/>
        </p:xfrm>
        <a:graphic>
          <a:graphicData uri="http://schemas.openxmlformats.org/presentationml/2006/ole">
            <mc:AlternateContent xmlns:mc="http://schemas.openxmlformats.org/markup-compatibility/2006">
              <mc:Choice xmlns:v="urn:schemas-microsoft-com:vml" Requires="v">
                <p:oleObj spid="_x0000_s3076" name="" r:id="rId3" imgW="787400" imgH="228600" progId="Equation.KSEE3">
                  <p:embed/>
                </p:oleObj>
              </mc:Choice>
              <mc:Fallback>
                <p:oleObj name="" r:id="rId3" imgW="787400" imgH="228600" progId="Equation.KSEE3">
                  <p:embed/>
                  <p:pic>
                    <p:nvPicPr>
                      <p:cNvPr id="0" name="图片 3075"/>
                      <p:cNvPicPr/>
                      <p:nvPr/>
                    </p:nvPicPr>
                    <p:blipFill>
                      <a:blip r:embed="rId4"/>
                      <a:stretch>
                        <a:fillRect/>
                      </a:stretch>
                    </p:blipFill>
                    <p:spPr>
                      <a:xfrm>
                        <a:off x="2843530" y="4544695"/>
                        <a:ext cx="1104265" cy="320675"/>
                      </a:xfrm>
                      <a:prstGeom prst="rect">
                        <a:avLst/>
                      </a:prstGeom>
                      <a:noFill/>
                      <a:ln w="38100">
                        <a:noFill/>
                        <a:miter/>
                      </a:ln>
                    </p:spPr>
                  </p:pic>
                </p:oleObj>
              </mc:Fallback>
            </mc:AlternateContent>
          </a:graphicData>
        </a:graphic>
      </p:graphicFrame>
      <p:graphicFrame>
        <p:nvGraphicFramePr>
          <p:cNvPr id="5" name="Object 55"/>
          <p:cNvGraphicFramePr>
            <a:graphicFrameLocks noChangeAspect="1"/>
          </p:cNvGraphicFramePr>
          <p:nvPr/>
        </p:nvGraphicFramePr>
        <p:xfrm>
          <a:off x="2123440" y="5517515"/>
          <a:ext cx="4044950" cy="501650"/>
        </p:xfrm>
        <a:graphic>
          <a:graphicData uri="http://schemas.openxmlformats.org/presentationml/2006/ole">
            <mc:AlternateContent xmlns:mc="http://schemas.openxmlformats.org/markup-compatibility/2006">
              <mc:Choice xmlns:v="urn:schemas-microsoft-com:vml" Requires="v">
                <p:oleObj spid="_x0000_s7" name="" r:id="rId5" imgW="1943100" imgH="241300" progId="Equation.KSEE3">
                  <p:embed/>
                </p:oleObj>
              </mc:Choice>
              <mc:Fallback>
                <p:oleObj name="" r:id="rId5" imgW="1943100" imgH="241300" progId="Equation.KSEE3">
                  <p:embed/>
                  <p:pic>
                    <p:nvPicPr>
                      <p:cNvPr id="0" name="图片 6"/>
                      <p:cNvPicPr/>
                      <p:nvPr/>
                    </p:nvPicPr>
                    <p:blipFill>
                      <a:blip r:embed="rId6"/>
                      <a:stretch>
                        <a:fillRect/>
                      </a:stretch>
                    </p:blipFill>
                    <p:spPr>
                      <a:xfrm>
                        <a:off x="2123440" y="5517515"/>
                        <a:ext cx="4044950" cy="501650"/>
                      </a:xfrm>
                      <a:prstGeom prst="rect">
                        <a:avLst/>
                      </a:prstGeom>
                      <a:noFill/>
                      <a:ln w="38100">
                        <a:noFill/>
                        <a:miter/>
                      </a:ln>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2184400" y="1047750"/>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12700" y="176213"/>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395288" y="188913"/>
            <a:ext cx="1787525" cy="344488"/>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charset="-122"/>
                <a:ea typeface="微软雅黑" panose="020B0503020204020204" charset="-122"/>
              </a:rPr>
              <a:t>热</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sz="1800" strike="noStrike" spc="600" noProof="1" dirty="0">
                <a:solidFill>
                  <a:srgbClr val="C00000"/>
                </a:solidFill>
                <a:latin typeface="微软雅黑" panose="020B0503020204020204" charset="-122"/>
                <a:ea typeface="微软雅黑" panose="020B0503020204020204" charset="-122"/>
              </a:rPr>
              <a:t>点</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透</a:t>
            </a:r>
            <a:r>
              <a:rPr lang="en-US" altLang="zh-CN" sz="1800" strike="noStrike" spc="600" noProof="1" dirty="0">
                <a:solidFill>
                  <a:srgbClr val="C00000"/>
                </a:solidFill>
                <a:latin typeface="微软雅黑" panose="020B0503020204020204" charset="-122"/>
                <a:ea typeface="微软雅黑" panose="020B0503020204020204" charset="-122"/>
              </a:rPr>
              <a:t> </a:t>
            </a:r>
            <a:r>
              <a:rPr lang="zh-CN" altLang="en-US" sz="1800" strike="noStrike" spc="600" noProof="1" dirty="0">
                <a:solidFill>
                  <a:srgbClr val="C00000"/>
                </a:solidFill>
                <a:latin typeface="微软雅黑" panose="020B0503020204020204" charset="-122"/>
                <a:ea typeface="微软雅黑" panose="020B0503020204020204" charset="-122"/>
              </a:rPr>
              <a:t>视</a:t>
            </a:r>
            <a:endParaRPr lang="zh-CN" altLang="en-US" sz="1800" strike="noStrike" spc="600" noProof="1" dirty="0">
              <a:solidFill>
                <a:srgbClr val="C00000"/>
              </a:solidFill>
              <a:latin typeface="微软雅黑" panose="020B0503020204020204" charset="-122"/>
              <a:ea typeface="微软雅黑" panose="020B0503020204020204" charset="-122"/>
            </a:endParaRPr>
          </a:p>
        </p:txBody>
      </p:sp>
      <p:sp>
        <p:nvSpPr>
          <p:cNvPr id="22532" name="矩形 45"/>
          <p:cNvSpPr/>
          <p:nvPr/>
        </p:nvSpPr>
        <p:spPr>
          <a:xfrm>
            <a:off x="2644775" y="219075"/>
            <a:ext cx="3038475" cy="344488"/>
          </a:xfrm>
          <a:prstGeom prst="rect">
            <a:avLst/>
          </a:prstGeom>
          <a:noFill/>
          <a:ln w="9525">
            <a:noFill/>
          </a:ln>
        </p:spPr>
        <p:txBody>
          <a:bodyPr wrap="square" lIns="68577" tIns="34288" rIns="68577" bIns="34288" anchor="t" anchorCtr="0">
            <a:spAutoFit/>
          </a:bodyPr>
          <a:p>
            <a:pPr algn="ctr"/>
            <a:r>
              <a:rPr lang="zh-CN" altLang="zh-CN" dirty="0">
                <a:solidFill>
                  <a:schemeClr val="bg1"/>
                </a:solidFill>
                <a:latin typeface="微软雅黑" panose="020B0503020204020204" charset="-122"/>
                <a:ea typeface="微软雅黑" panose="020B0503020204020204" charset="-122"/>
              </a:rPr>
              <a:t>新一代信息技术产业发展</a:t>
            </a:r>
            <a:endParaRPr lang="zh-CN" altLang="zh-CN" dirty="0">
              <a:solidFill>
                <a:schemeClr val="bg1"/>
              </a:solidFill>
              <a:latin typeface="微软雅黑" panose="020B0503020204020204" charset="-122"/>
              <a:ea typeface="微软雅黑" panose="020B0503020204020204" charset="-122"/>
            </a:endParaRPr>
          </a:p>
        </p:txBody>
      </p:sp>
      <p:pic>
        <p:nvPicPr>
          <p:cNvPr id="22533" name="图片 106"/>
          <p:cNvPicPr/>
          <p:nvPr/>
        </p:nvPicPr>
        <p:blipFill>
          <a:blip r:embed="rId1"/>
          <a:stretch>
            <a:fillRect/>
          </a:stretch>
        </p:blipFill>
        <p:spPr>
          <a:xfrm>
            <a:off x="107950" y="692150"/>
            <a:ext cx="8229600" cy="4632325"/>
          </a:xfrm>
          <a:prstGeom prst="rect">
            <a:avLst/>
          </a:prstGeom>
          <a:noFill/>
          <a:ln w="9525">
            <a:noFill/>
          </a:ln>
        </p:spPr>
      </p:pic>
      <p:pic>
        <p:nvPicPr>
          <p:cNvPr id="106" name="图片 105"/>
          <p:cNvPicPr/>
          <p:nvPr/>
        </p:nvPicPr>
        <p:blipFill>
          <a:blip r:embed="rId2"/>
          <a:stretch>
            <a:fillRect/>
          </a:stretch>
        </p:blipFill>
        <p:spPr>
          <a:xfrm>
            <a:off x="539750" y="1339850"/>
            <a:ext cx="8229600" cy="4633913"/>
          </a:xfrm>
          <a:prstGeom prst="rect">
            <a:avLst/>
          </a:prstGeom>
          <a:noFill/>
          <a:ln w="9525">
            <a:noFill/>
          </a:ln>
        </p:spPr>
      </p:pic>
      <p:pic>
        <p:nvPicPr>
          <p:cNvPr id="108" name="图片 107"/>
          <p:cNvPicPr/>
          <p:nvPr/>
        </p:nvPicPr>
        <p:blipFill>
          <a:blip r:embed="rId3"/>
          <a:stretch>
            <a:fillRect/>
          </a:stretch>
        </p:blipFill>
        <p:spPr>
          <a:xfrm>
            <a:off x="1042988" y="1989138"/>
            <a:ext cx="7816850" cy="43545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edge">
                                      <p:cBhvr>
                                        <p:cTn id="7" dur="2000"/>
                                        <p:tgtEl>
                                          <p:spTgt spid="10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dissolve">
                                      <p:cBhvr>
                                        <p:cTn id="1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最小项表达式</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1.7.2　逻辑函数表达式的形式</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58775" y="1628775"/>
            <a:ext cx="8293100" cy="141922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cs typeface="Times New Roman" panose="02020603050405020304" pitchFamily="18" charset="0"/>
              </a:rPr>
              <a:t>  </a:t>
            </a:r>
            <a:r>
              <a:rPr lang="zh-CN"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a:t>
            </a:r>
            <a:r>
              <a:rPr lang="en-US" altLang="zh-CN"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16 </a:t>
            </a:r>
            <a:r>
              <a:rPr lang="zh-CN" alt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将</a:t>
            </a: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化成最小项表达式。</a:t>
            </a:r>
            <a:endPar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解：利用公式</a:t>
            </a:r>
            <a:r>
              <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，可写出逻辑函数的最小项表达式为</a:t>
            </a:r>
            <a:endPar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2" name="Object 56"/>
          <p:cNvGraphicFramePr>
            <a:graphicFrameLocks noChangeAspect="1"/>
          </p:cNvGraphicFramePr>
          <p:nvPr/>
        </p:nvGraphicFramePr>
        <p:xfrm>
          <a:off x="2411730" y="1782445"/>
          <a:ext cx="2131060" cy="378460"/>
        </p:xfrm>
        <a:graphic>
          <a:graphicData uri="http://schemas.openxmlformats.org/presentationml/2006/ole">
            <mc:AlternateContent xmlns:mc="http://schemas.openxmlformats.org/markup-compatibility/2006">
              <mc:Choice xmlns:v="urn:schemas-microsoft-com:vml" Requires="v">
                <p:oleObj spid="_x0000_s8" name="" r:id="rId3" imgW="1358900" imgH="241300" progId="Equation.KSEE3">
                  <p:embed/>
                </p:oleObj>
              </mc:Choice>
              <mc:Fallback>
                <p:oleObj name="" r:id="rId3" imgW="1358900" imgH="241300" progId="Equation.KSEE3">
                  <p:embed/>
                  <p:pic>
                    <p:nvPicPr>
                      <p:cNvPr id="0" name="图片 7"/>
                      <p:cNvPicPr/>
                      <p:nvPr/>
                    </p:nvPicPr>
                    <p:blipFill>
                      <a:blip r:embed="rId4"/>
                      <a:stretch>
                        <a:fillRect/>
                      </a:stretch>
                    </p:blipFill>
                    <p:spPr>
                      <a:xfrm>
                        <a:off x="2411730" y="1782445"/>
                        <a:ext cx="2131060" cy="378460"/>
                      </a:xfrm>
                      <a:prstGeom prst="rect">
                        <a:avLst/>
                      </a:prstGeom>
                      <a:noFill/>
                      <a:ln w="38100">
                        <a:noFill/>
                        <a:miter/>
                      </a:ln>
                    </p:spPr>
                  </p:pic>
                </p:oleObj>
              </mc:Fallback>
            </mc:AlternateContent>
          </a:graphicData>
        </a:graphic>
      </p:graphicFrame>
      <p:graphicFrame>
        <p:nvGraphicFramePr>
          <p:cNvPr id="5" name="Object 58"/>
          <p:cNvGraphicFramePr>
            <a:graphicFrameLocks noChangeAspect="1"/>
          </p:cNvGraphicFramePr>
          <p:nvPr/>
        </p:nvGraphicFramePr>
        <p:xfrm>
          <a:off x="1331595" y="3284855"/>
          <a:ext cx="5217795" cy="2654300"/>
        </p:xfrm>
        <a:graphic>
          <a:graphicData uri="http://schemas.openxmlformats.org/presentationml/2006/ole">
            <mc:AlternateContent xmlns:mc="http://schemas.openxmlformats.org/markup-compatibility/2006">
              <mc:Choice xmlns:v="urn:schemas-microsoft-com:vml" Requires="v">
                <p:oleObj spid="_x0000_s9" name="" r:id="rId5" imgW="2451100" imgH="1244600" progId="Equation.KSEE3">
                  <p:embed/>
                </p:oleObj>
              </mc:Choice>
              <mc:Fallback>
                <p:oleObj name="" r:id="rId5" imgW="2451100" imgH="1244600" progId="Equation.KSEE3">
                  <p:embed/>
                  <p:pic>
                    <p:nvPicPr>
                      <p:cNvPr id="0" name="图片 8"/>
                      <p:cNvPicPr/>
                      <p:nvPr/>
                    </p:nvPicPr>
                    <p:blipFill>
                      <a:blip r:embed="rId6"/>
                      <a:stretch>
                        <a:fillRect/>
                      </a:stretch>
                    </p:blipFill>
                    <p:spPr>
                      <a:xfrm>
                        <a:off x="1331595" y="3284855"/>
                        <a:ext cx="5217795" cy="2654300"/>
                      </a:xfrm>
                      <a:prstGeom prst="rect">
                        <a:avLst/>
                      </a:prstGeom>
                      <a:noFill/>
                      <a:ln w="38100">
                        <a:noFill/>
                        <a:miter/>
                      </a:ln>
                    </p:spPr>
                  </p:pic>
                </p:oleObj>
              </mc:Fallback>
            </mc:AlternateContent>
          </a:graphicData>
        </a:graphic>
      </p:graphicFrame>
      <p:graphicFrame>
        <p:nvGraphicFramePr>
          <p:cNvPr id="6" name="对象 -2147481510"/>
          <p:cNvGraphicFramePr>
            <a:graphicFrameLocks noChangeAspect="1"/>
          </p:cNvGraphicFramePr>
          <p:nvPr/>
        </p:nvGraphicFramePr>
        <p:xfrm>
          <a:off x="2339975" y="2204720"/>
          <a:ext cx="1035050" cy="360045"/>
        </p:xfrm>
        <a:graphic>
          <a:graphicData uri="http://schemas.openxmlformats.org/presentationml/2006/ole">
            <mc:AlternateContent xmlns:mc="http://schemas.openxmlformats.org/markup-compatibility/2006">
              <mc:Choice xmlns:v="urn:schemas-microsoft-com:vml" Requires="v">
                <p:oleObj spid="_x0000_s10" name="" r:id="rId7" imgW="584200" imgH="203200" progId="Equation.KSEE3">
                  <p:embed/>
                </p:oleObj>
              </mc:Choice>
              <mc:Fallback>
                <p:oleObj name="" r:id="rId7" imgW="584200" imgH="203200" progId="Equation.KSEE3">
                  <p:embed/>
                  <p:pic>
                    <p:nvPicPr>
                      <p:cNvPr id="0" name="图片 9"/>
                      <p:cNvPicPr/>
                      <p:nvPr/>
                    </p:nvPicPr>
                    <p:blipFill>
                      <a:blip r:embed="rId8"/>
                      <a:stretch>
                        <a:fillRect/>
                      </a:stretch>
                    </p:blipFill>
                    <p:spPr>
                      <a:xfrm>
                        <a:off x="2339975" y="2204720"/>
                        <a:ext cx="1035050" cy="360045"/>
                      </a:xfrm>
                      <a:prstGeom prst="rect">
                        <a:avLst/>
                      </a:prstGeom>
                      <a:noFill/>
                      <a:ln w="38100">
                        <a:noFill/>
                        <a:miter/>
                      </a:ln>
                    </p:spPr>
                  </p:pic>
                </p:oleObj>
              </mc:Fallback>
            </mc:AlternateContent>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最小项表达式</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lang="zh-CN" sz="2400" dirty="0">
                <a:latin typeface="微软雅黑" panose="020B0503020204020204" charset="-122"/>
                <a:ea typeface="微软雅黑" panose="020B0503020204020204" charset="-122"/>
                <a:sym typeface="微软雅黑" panose="020B0503020204020204" charset="-122"/>
              </a:rPr>
              <a:t>课堂练习</a:t>
            </a:r>
            <a:endParaRPr lang="zh-CN"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58775" y="1628775"/>
            <a:ext cx="6023610" cy="729615"/>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cs typeface="Times New Roman" panose="02020603050405020304" pitchFamily="18" charset="0"/>
              </a:rPr>
              <a:t>  </a:t>
            </a:r>
            <a:r>
              <a:rPr lang="zh-CN"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练习</a:t>
            </a:r>
            <a:r>
              <a:rPr lang="en-US" altLang="zh-CN"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9</a:t>
            </a: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alt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en-US" sz="2000">
                <a:latin typeface="Calibri" panose="020F0502020204030204"/>
                <a:ea typeface="宋体" panose="02010600030101010101" pitchFamily="2" charset="-122"/>
                <a:sym typeface="+mn-ea"/>
              </a:rPr>
              <a:t>求下列逻辑表达式的最小项表达式</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endPar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5" name="文本框 14"/>
          <p:cNvSpPr txBox="1"/>
          <p:nvPr/>
        </p:nvSpPr>
        <p:spPr>
          <a:xfrm>
            <a:off x="611505" y="2506028"/>
            <a:ext cx="5080000" cy="635000"/>
          </a:xfrm>
          <a:prstGeom prst="rect">
            <a:avLst/>
          </a:prstGeom>
        </p:spPr>
        <p:txBody>
          <a:bodyPr/>
          <a:p>
            <a:endParaRPr sz="1600"/>
          </a:p>
        </p:txBody>
      </p:sp>
      <p:pic>
        <p:nvPicPr>
          <p:cNvPr id="16" name="图片 15"/>
          <p:cNvPicPr/>
          <p:nvPr/>
        </p:nvPicPr>
        <p:blipFill>
          <a:blip r:embed="rId3"/>
          <a:srcRect t="21348"/>
        </p:blipFill>
        <p:spPr>
          <a:xfrm>
            <a:off x="755650" y="2708910"/>
            <a:ext cx="7210425" cy="207518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最大项表达式</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1.7.2　逻辑函数表达式的形式</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251460" y="1557020"/>
            <a:ext cx="8714105" cy="3766185"/>
          </a:xfrm>
          <a:prstGeom prst="rect">
            <a:avLst/>
          </a:prstGeom>
        </p:spPr>
        <p:style>
          <a:lnRef idx="3">
            <a:schemeClr val="accent1"/>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在有n个变量的逻辑函数中，若M为n个变量之和，且每个变量均以原变量或反变量的形式在M中出现一次，则M为该组变量的最大项。</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最大项的性质</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① 对于n变量逻辑函数有2</a:t>
            </a:r>
            <a:r>
              <a:rPr sz="2000" b="0" baseline="30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个最大项。</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② 在输人变量的任一取值下，有且仅有一个最大项的值为0。</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③ 全体最小项之积为0。</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④ 任意两个最大项之和为1。</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⑤ 相邻的两个最大项之积，结果为消去一对互补因子、只留下公共因子。</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相邻：仅一个因子不同的最大项。</a:t>
            </a:r>
            <a:r>
              <a:rPr lang="zh-CN" sz="2000">
                <a:effectLst/>
                <a:latin typeface="宋体" panose="02010600030101010101" pitchFamily="2" charset="-122"/>
                <a:ea typeface="宋体" panose="02010600030101010101" pitchFamily="2" charset="-122"/>
                <a:cs typeface="Times New Roman" panose="02020603050405020304" pitchFamily="18" charset="0"/>
              </a:rPr>
              <a:t>如下</a:t>
            </a:r>
            <a:r>
              <a:rPr sz="2000">
                <a:effectLst/>
                <a:latin typeface="宋体" panose="02010600030101010101" pitchFamily="2" charset="-122"/>
                <a:ea typeface="宋体" panose="02010600030101010101" pitchFamily="2" charset="-122"/>
                <a:cs typeface="Times New Roman" panose="02020603050405020304" pitchFamily="18" charset="0"/>
              </a:rPr>
              <a:t>这两个最大项之积</a:t>
            </a:r>
            <a:r>
              <a:rPr lang="zh-CN" sz="2000">
                <a:effectLst/>
                <a:latin typeface="宋体" panose="02010600030101010101" pitchFamily="2" charset="-122"/>
                <a:ea typeface="宋体" panose="02010600030101010101" pitchFamily="2" charset="-122"/>
                <a:cs typeface="Times New Roman" panose="02020603050405020304" pitchFamily="18" charset="0"/>
              </a:rPr>
              <a:t>为：</a:t>
            </a:r>
            <a:endParaRPr lang="zh-CN" sz="2000">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6" name="文本框 5"/>
          <p:cNvSpPr txBox="1"/>
          <p:nvPr/>
        </p:nvSpPr>
        <p:spPr>
          <a:xfrm>
            <a:off x="2032000" y="1441450"/>
            <a:ext cx="5080000" cy="635000"/>
          </a:xfrm>
          <a:prstGeom prst="rect">
            <a:avLst/>
          </a:prstGeom>
        </p:spPr>
        <p:txBody>
          <a:bodyPr/>
          <a:p>
            <a:endParaRPr sz="1600"/>
          </a:p>
        </p:txBody>
      </p:sp>
      <p:graphicFrame>
        <p:nvGraphicFramePr>
          <p:cNvPr id="2" name="Object 60"/>
          <p:cNvGraphicFramePr>
            <a:graphicFrameLocks noChangeAspect="1"/>
          </p:cNvGraphicFramePr>
          <p:nvPr/>
        </p:nvGraphicFramePr>
        <p:xfrm>
          <a:off x="4283710" y="5445125"/>
          <a:ext cx="3019425" cy="1294765"/>
        </p:xfrm>
        <a:graphic>
          <a:graphicData uri="http://schemas.openxmlformats.org/presentationml/2006/ole">
            <mc:AlternateContent xmlns:mc="http://schemas.openxmlformats.org/markup-compatibility/2006">
              <mc:Choice xmlns:v="urn:schemas-microsoft-com:vml" Requires="v">
                <p:oleObj spid="_x0000_s3076" name="" r:id="rId3" imgW="2311400" imgH="990600" progId="Equation.KSEE3">
                  <p:embed/>
                </p:oleObj>
              </mc:Choice>
              <mc:Fallback>
                <p:oleObj name="" r:id="rId3" imgW="2311400" imgH="990600" progId="Equation.KSEE3">
                  <p:embed/>
                  <p:pic>
                    <p:nvPicPr>
                      <p:cNvPr id="0" name="图片 3075"/>
                      <p:cNvPicPr/>
                      <p:nvPr/>
                    </p:nvPicPr>
                    <p:blipFill>
                      <a:blip r:embed="rId4"/>
                      <a:stretch>
                        <a:fillRect/>
                      </a:stretch>
                    </p:blipFill>
                    <p:spPr>
                      <a:xfrm>
                        <a:off x="4283710" y="5445125"/>
                        <a:ext cx="3019425" cy="1294765"/>
                      </a:xfrm>
                      <a:prstGeom prst="rect">
                        <a:avLst/>
                      </a:prstGeom>
                      <a:noFill/>
                      <a:ln w="38100">
                        <a:noFill/>
                        <a:miter/>
                      </a:ln>
                    </p:spPr>
                  </p:pic>
                </p:oleObj>
              </mc:Fallback>
            </mc:AlternateContent>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9646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最大项表达式</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1.7.2　逻辑函数表达式的形式</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251460" y="1557020"/>
            <a:ext cx="8543925" cy="94170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例1-17：已知某逻辑电路的真值表如表1-7所示，写出最小项表达式和</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最大项表达式。</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文本框 5"/>
          <p:cNvSpPr txBox="1"/>
          <p:nvPr/>
        </p:nvSpPr>
        <p:spPr>
          <a:xfrm>
            <a:off x="2032000" y="1441450"/>
            <a:ext cx="5080000" cy="635000"/>
          </a:xfrm>
          <a:prstGeom prst="rect">
            <a:avLst/>
          </a:prstGeom>
        </p:spPr>
        <p:txBody>
          <a:bodyPr/>
          <a:p>
            <a:endParaRPr sz="1600"/>
          </a:p>
        </p:txBody>
      </p:sp>
      <p:sp>
        <p:nvSpPr>
          <p:cNvPr id="5" name="文本框 4"/>
          <p:cNvSpPr txBox="1"/>
          <p:nvPr/>
        </p:nvSpPr>
        <p:spPr>
          <a:xfrm>
            <a:off x="2032000" y="336550"/>
            <a:ext cx="5080000" cy="635000"/>
          </a:xfrm>
          <a:prstGeom prst="rect">
            <a:avLst/>
          </a:prstGeom>
        </p:spPr>
        <p:txBody>
          <a:bodyPr/>
          <a:p>
            <a:endParaRPr sz="1600"/>
          </a:p>
        </p:txBody>
      </p:sp>
      <p:pic>
        <p:nvPicPr>
          <p:cNvPr id="7" name="图片 6"/>
          <p:cNvPicPr/>
          <p:nvPr/>
        </p:nvPicPr>
        <p:blipFill>
          <a:blip r:embed="rId3"/>
        </p:blipFill>
        <p:spPr>
          <a:xfrm>
            <a:off x="611505" y="2934335"/>
            <a:ext cx="2909570" cy="3035935"/>
          </a:xfrm>
          <a:prstGeom prst="rect">
            <a:avLst/>
          </a:prstGeom>
        </p:spPr>
      </p:pic>
      <p:sp>
        <p:nvSpPr>
          <p:cNvPr id="9" name="文本框 8"/>
          <p:cNvSpPr txBox="1"/>
          <p:nvPr/>
        </p:nvSpPr>
        <p:spPr>
          <a:xfrm>
            <a:off x="3630295" y="2771140"/>
            <a:ext cx="5301615" cy="875665"/>
          </a:xfrm>
          <a:prstGeom prst="rect">
            <a:avLst/>
          </a:prstGeom>
        </p:spPr>
        <p:txBody>
          <a:bodyPr wrap="square">
            <a:spAutoFit/>
          </a:bodyPr>
          <a:p>
            <a:pPr marL="0" indent="304800" algn="l" defTabSz="266700">
              <a:lnSpc>
                <a:spcPct val="150000"/>
              </a:lnSpc>
              <a:spcAft>
                <a:spcPct val="0"/>
              </a:spcAft>
            </a:pPr>
            <a:r>
              <a:rPr lang="zh-CN" altLang="en-US"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最小项表达式：将</a:t>
            </a:r>
            <a:r>
              <a:rPr lang="en-US" altLang="zh-CN"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L</a:t>
            </a:r>
            <a:r>
              <a:rPr lang="zh-CN" altLang="en-US"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a:t>
            </a:r>
            <a:r>
              <a:rPr lang="en-US" altLang="zh-CN"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1</a:t>
            </a:r>
            <a:r>
              <a:rPr lang="zh-CN" altLang="en-US"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的各个最小项相加，即</a:t>
            </a:r>
            <a:endParaRPr lang="zh-CN" altLang="en-US"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marL="0" indent="266700" algn="l" defTabSz="266700">
              <a:lnSpc>
                <a:spcPct val="150000"/>
              </a:lnSpc>
              <a:spcAft>
                <a:spcPct val="0"/>
              </a:spcAft>
            </a:pPr>
            <a:r>
              <a:rPr lang="en-US" altLang="zh-CN" sz="1600" b="0">
                <a:latin typeface="Calibri" panose="020F0502020204030204"/>
                <a:ea typeface="宋体" panose="02010600030101010101" pitchFamily="2" charset="-122"/>
              </a:rPr>
              <a:t> </a:t>
            </a:r>
            <a:endParaRPr lang="en-US" altLang="zh-CN" sz="1600" b="0">
              <a:latin typeface="Calibri" panose="020F0502020204030204"/>
              <a:ea typeface="宋体" panose="02010600030101010101" pitchFamily="2" charset="-122"/>
            </a:endParaRPr>
          </a:p>
        </p:txBody>
      </p:sp>
      <p:pic>
        <p:nvPicPr>
          <p:cNvPr id="10" name="图片 9"/>
          <p:cNvPicPr/>
          <p:nvPr/>
        </p:nvPicPr>
        <p:blipFill>
          <a:blip r:embed="rId4"/>
        </p:blipFill>
        <p:spPr>
          <a:xfrm>
            <a:off x="5212080" y="3429000"/>
            <a:ext cx="1899285" cy="682625"/>
          </a:xfrm>
          <a:prstGeom prst="rect">
            <a:avLst/>
          </a:prstGeom>
        </p:spPr>
      </p:pic>
      <p:sp>
        <p:nvSpPr>
          <p:cNvPr id="11" name="文本框 10"/>
          <p:cNvSpPr txBox="1"/>
          <p:nvPr/>
        </p:nvSpPr>
        <p:spPr>
          <a:xfrm>
            <a:off x="3851910" y="4004945"/>
            <a:ext cx="5080000" cy="829945"/>
          </a:xfrm>
          <a:prstGeom prst="rect">
            <a:avLst/>
          </a:prstGeom>
        </p:spPr>
        <p:txBody>
          <a:bodyPr>
            <a:spAutoFit/>
          </a:bodyPr>
          <a:p>
            <a:endParaRPr lang="en-US" altLang="zh-CN" sz="2400"/>
          </a:p>
          <a:p>
            <a:pPr marL="0" indent="266700" algn="l" defTabSz="266700">
              <a:lnSpc>
                <a:spcPct val="150000"/>
              </a:lnSpc>
              <a:spcAft>
                <a:spcPct val="0"/>
              </a:spcAft>
            </a:pPr>
            <a:r>
              <a:rPr lang="en-US" altLang="zh-CN" sz="1600">
                <a:latin typeface="Calibri" panose="020F0502020204030204"/>
                <a:ea typeface="宋体" panose="02010600030101010101" pitchFamily="2" charset="-122"/>
              </a:rPr>
              <a:t>         </a:t>
            </a:r>
            <a:endParaRPr lang="en-US" altLang="zh-CN" sz="1600">
              <a:latin typeface="Calibri" panose="020F0502020204030204"/>
              <a:ea typeface="宋体" panose="02010600030101010101" pitchFamily="2" charset="-122"/>
            </a:endParaRPr>
          </a:p>
        </p:txBody>
      </p:sp>
      <p:pic>
        <p:nvPicPr>
          <p:cNvPr id="12" name="图片 11"/>
          <p:cNvPicPr/>
          <p:nvPr/>
        </p:nvPicPr>
        <p:blipFill>
          <a:blip r:embed="rId5"/>
        </p:blipFill>
        <p:spPr>
          <a:xfrm>
            <a:off x="6012180" y="4293235"/>
            <a:ext cx="1805305" cy="282575"/>
          </a:xfrm>
          <a:prstGeom prst="rect">
            <a:avLst/>
          </a:prstGeom>
        </p:spPr>
      </p:pic>
      <p:sp>
        <p:nvSpPr>
          <p:cNvPr id="13" name="文本框 12"/>
          <p:cNvSpPr txBox="1"/>
          <p:nvPr/>
        </p:nvSpPr>
        <p:spPr>
          <a:xfrm>
            <a:off x="3780155" y="4757103"/>
            <a:ext cx="5080000" cy="506730"/>
          </a:xfrm>
          <a:prstGeom prst="rect">
            <a:avLst/>
          </a:prstGeom>
        </p:spPr>
        <p:txBody>
          <a:bodyPr>
            <a:spAutoFit/>
          </a:bodyPr>
          <a:p>
            <a:pPr marL="0" indent="266700" algn="l" defTabSz="266700">
              <a:lnSpc>
                <a:spcPct val="150000"/>
              </a:lnSpc>
              <a:spcAft>
                <a:spcPct val="0"/>
              </a:spcAft>
            </a:pPr>
            <a:r>
              <a:rPr lang="zh-CN" altLang="en-US"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最大项表达式：将</a:t>
            </a:r>
            <a:r>
              <a:rPr lang="en-US" altLang="zh-CN"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L</a:t>
            </a:r>
            <a:r>
              <a:rPr lang="zh-CN" altLang="en-US"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a:t>
            </a:r>
            <a:r>
              <a:rPr lang="en-US" altLang="zh-CN"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0</a:t>
            </a:r>
            <a:r>
              <a:rPr lang="zh-CN" altLang="en-US"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的各个最大项相乘，即</a:t>
            </a:r>
            <a:endParaRPr lang="zh-CN" altLang="en-US"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pic>
        <p:nvPicPr>
          <p:cNvPr id="14" name="图片 13"/>
          <p:cNvPicPr/>
          <p:nvPr/>
        </p:nvPicPr>
        <p:blipFill>
          <a:blip r:embed="rId6"/>
        </p:blipFill>
        <p:spPr>
          <a:xfrm>
            <a:off x="4716145" y="5548630"/>
            <a:ext cx="1753235" cy="549910"/>
          </a:xfrm>
          <a:prstGeom prst="rect">
            <a:avLst/>
          </a:prstGeom>
        </p:spPr>
      </p:pic>
      <p:pic>
        <p:nvPicPr>
          <p:cNvPr id="16" name="图片 15"/>
          <p:cNvPicPr/>
          <p:nvPr/>
        </p:nvPicPr>
        <p:blipFill>
          <a:blip r:embed="rId7"/>
        </p:blipFill>
        <p:spPr>
          <a:xfrm>
            <a:off x="5241925" y="6240780"/>
            <a:ext cx="2941320" cy="302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edge">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edge">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edge">
                                      <p:cBhvr>
                                        <p:cTn id="3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3"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化简方法</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1.7.3逻辑表达式的代数化简法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23215" y="1530985"/>
            <a:ext cx="8543925" cy="197231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化简的目的：降低电路实现的成本，以较少的门实现电路。</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公式化简法：反复应用基本公式和常用公式，消去多余的与项和多余的因子。</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利用代数法化简逻辑函数的方法主要有：</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文本框 4"/>
          <p:cNvSpPr txBox="1"/>
          <p:nvPr/>
        </p:nvSpPr>
        <p:spPr>
          <a:xfrm>
            <a:off x="2032000" y="336550"/>
            <a:ext cx="5080000" cy="635000"/>
          </a:xfrm>
          <a:prstGeom prst="rect">
            <a:avLst/>
          </a:prstGeom>
        </p:spPr>
        <p:txBody>
          <a:bodyPr/>
          <a:p>
            <a:endParaRPr sz="1600"/>
          </a:p>
        </p:txBody>
      </p:sp>
      <p:sp>
        <p:nvSpPr>
          <p:cNvPr id="2" name="文本框 1"/>
          <p:cNvSpPr txBox="1"/>
          <p:nvPr/>
        </p:nvSpPr>
        <p:spPr>
          <a:xfrm>
            <a:off x="1835785" y="1876425"/>
            <a:ext cx="5080000" cy="635000"/>
          </a:xfrm>
          <a:prstGeom prst="rect">
            <a:avLst/>
          </a:prstGeom>
        </p:spPr>
        <p:txBody>
          <a:bodyPr/>
          <a:p>
            <a:endParaRPr sz="1600"/>
          </a:p>
        </p:txBody>
      </p:sp>
      <p:pic>
        <p:nvPicPr>
          <p:cNvPr id="8" name="图片 7"/>
          <p:cNvPicPr/>
          <p:nvPr/>
        </p:nvPicPr>
        <p:blipFill>
          <a:blip r:embed="rId3"/>
        </p:blipFill>
        <p:spPr>
          <a:xfrm>
            <a:off x="323215" y="3717290"/>
            <a:ext cx="8471535" cy="2661285"/>
          </a:xfrm>
          <a:prstGeom prst="rect">
            <a:avLst/>
          </a:prstGeo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化简顺序</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1.7.3逻辑表达式的代数化简法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95605" y="1628775"/>
            <a:ext cx="8168005" cy="400812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在实际化简时一般化简顺序为：</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254000" algn="l" defTabSz="266700">
              <a:lnSpc>
                <a:spcPct val="150000"/>
              </a:lnSpc>
              <a:spcAft>
                <a:spcPct val="0"/>
              </a:spcAft>
              <a:extLst>
                <a:ext uri="{35155182-B16C-46BC-9424-99874614C6A1}">
                  <wpsdc:indentchars xmlns:wpsdc="http://www.wps.cn/officeDocument/2017/drawingmlCustomData" val="100" checksum="994574839"/>
                </a:ext>
              </a:extLst>
            </a:pP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zh-CN" alt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合并同类项：找公共变量。</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254000" algn="l" defTabSz="266700">
              <a:lnSpc>
                <a:spcPct val="150000"/>
              </a:lnSpc>
              <a:spcAft>
                <a:spcPct val="0"/>
              </a:spcAft>
              <a:extLst>
                <a:ext uri="{35155182-B16C-46BC-9424-99874614C6A1}">
                  <wpsdc:indentchars xmlns:wpsdc="http://www.wps.cn/officeDocument/2017/drawingmlCustomData" val="100" checksum="994574839"/>
                </a:ext>
              </a:extLst>
            </a:pP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r>
              <a:rPr lang="zh-CN" alt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利用逻辑恒等式、多余项定理、反演规则等进行逻辑项的合并、化简。</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254000" algn="l" defTabSz="266700">
              <a:lnSpc>
                <a:spcPct val="150000"/>
              </a:lnSpc>
              <a:spcAft>
                <a:spcPct val="0"/>
              </a:spcAft>
              <a:extLst>
                <a:ext uri="{35155182-B16C-46BC-9424-99874614C6A1}">
                  <wpsdc:indentchars xmlns:wpsdc="http://www.wps.cn/officeDocument/2017/drawingmlCustomData" val="100" checksum="994574839"/>
                </a:ext>
              </a:extLst>
            </a:pP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a:t>
            </a:r>
            <a:r>
              <a:rPr lang="zh-CN" alt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检查是否最简，不是就继续化简或者根据题目要求转换逻辑表达式形式。</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一般将其中</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包含的与项数最少</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，且</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每个与项中变量数最少</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的与-或表达式称为</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最简与-或表达式</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文本框 4"/>
          <p:cNvSpPr txBox="1"/>
          <p:nvPr/>
        </p:nvSpPr>
        <p:spPr>
          <a:xfrm>
            <a:off x="2032000" y="336550"/>
            <a:ext cx="5080000" cy="635000"/>
          </a:xfrm>
          <a:prstGeom prst="rect">
            <a:avLst/>
          </a:prstGeom>
        </p:spPr>
        <p:txBody>
          <a:bodyPr/>
          <a:p>
            <a:endParaRPr sz="1600"/>
          </a:p>
        </p:txBody>
      </p:sp>
      <p:sp>
        <p:nvSpPr>
          <p:cNvPr id="2" name="文本框 1"/>
          <p:cNvSpPr txBox="1"/>
          <p:nvPr/>
        </p:nvSpPr>
        <p:spPr>
          <a:xfrm>
            <a:off x="1835785" y="187642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举例分析</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1.7.3逻辑表达式的代数化简法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4" name="文本框 3"/>
          <p:cNvSpPr txBox="1"/>
          <p:nvPr/>
        </p:nvSpPr>
        <p:spPr>
          <a:xfrm>
            <a:off x="323215" y="1530985"/>
            <a:ext cx="8543925" cy="68770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 1-18 利用配项法将逻辑函数</a:t>
            </a: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化成最简与或式。</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文本框 4"/>
          <p:cNvSpPr txBox="1"/>
          <p:nvPr/>
        </p:nvSpPr>
        <p:spPr>
          <a:xfrm>
            <a:off x="2032000" y="336550"/>
            <a:ext cx="5080000" cy="635000"/>
          </a:xfrm>
          <a:prstGeom prst="rect">
            <a:avLst/>
          </a:prstGeom>
        </p:spPr>
        <p:txBody>
          <a:bodyPr/>
          <a:p>
            <a:endParaRPr sz="1600"/>
          </a:p>
        </p:txBody>
      </p:sp>
      <p:sp>
        <p:nvSpPr>
          <p:cNvPr id="2" name="文本框 1"/>
          <p:cNvSpPr txBox="1"/>
          <p:nvPr/>
        </p:nvSpPr>
        <p:spPr>
          <a:xfrm>
            <a:off x="1835785" y="1876425"/>
            <a:ext cx="5080000" cy="635000"/>
          </a:xfrm>
          <a:prstGeom prst="rect">
            <a:avLst/>
          </a:prstGeom>
        </p:spPr>
        <p:txBody>
          <a:bodyPr/>
          <a:p>
            <a:endParaRPr sz="1600"/>
          </a:p>
        </p:txBody>
      </p:sp>
      <p:pic>
        <p:nvPicPr>
          <p:cNvPr id="9" name="图片 8"/>
          <p:cNvPicPr/>
          <p:nvPr/>
        </p:nvPicPr>
        <p:blipFill>
          <a:blip r:embed="rId3"/>
        </p:blipFill>
        <p:spPr>
          <a:xfrm>
            <a:off x="683260" y="2420620"/>
            <a:ext cx="7419340" cy="1263650"/>
          </a:xfrm>
          <a:prstGeom prst="rect">
            <a:avLst/>
          </a:prstGeom>
        </p:spPr>
      </p:pic>
      <p:sp>
        <p:nvSpPr>
          <p:cNvPr id="12" name="文本框 11"/>
          <p:cNvSpPr txBox="1"/>
          <p:nvPr/>
        </p:nvSpPr>
        <p:spPr>
          <a:xfrm>
            <a:off x="251460" y="3933190"/>
            <a:ext cx="8543925" cy="68770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 1-1</a:t>
            </a: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9</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化简逻辑函数</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6" name="Object 73"/>
          <p:cNvGraphicFramePr>
            <a:graphicFrameLocks noChangeAspect="1"/>
          </p:cNvGraphicFramePr>
          <p:nvPr/>
        </p:nvGraphicFramePr>
        <p:xfrm>
          <a:off x="1259840" y="4797425"/>
          <a:ext cx="5104765" cy="1089025"/>
        </p:xfrm>
        <a:graphic>
          <a:graphicData uri="http://schemas.openxmlformats.org/presentationml/2006/ole">
            <mc:AlternateContent xmlns:mc="http://schemas.openxmlformats.org/markup-compatibility/2006">
              <mc:Choice xmlns:v="urn:schemas-microsoft-com:vml" Requires="v">
                <p:oleObj spid="_x0000_s3076" name="" r:id="rId4" imgW="2501900" imgH="533400" progId="Equation.KSEE3">
                  <p:embed/>
                </p:oleObj>
              </mc:Choice>
              <mc:Fallback>
                <p:oleObj name="" r:id="rId4" imgW="2501900" imgH="533400" progId="Equation.KSEE3">
                  <p:embed/>
                  <p:pic>
                    <p:nvPicPr>
                      <p:cNvPr id="0" name="图片 3075"/>
                      <p:cNvPicPr/>
                      <p:nvPr/>
                    </p:nvPicPr>
                    <p:blipFill>
                      <a:blip r:embed="rId5"/>
                      <a:stretch>
                        <a:fillRect/>
                      </a:stretch>
                    </p:blipFill>
                    <p:spPr>
                      <a:xfrm>
                        <a:off x="1259840" y="4797425"/>
                        <a:ext cx="5104765" cy="1089025"/>
                      </a:xfrm>
                      <a:prstGeom prst="rect">
                        <a:avLst/>
                      </a:prstGeom>
                      <a:noFill/>
                      <a:ln w="38100">
                        <a:noFill/>
                        <a:miter/>
                      </a:ln>
                    </p:spPr>
                  </p:pic>
                </p:oleObj>
              </mc:Fallback>
            </mc:AlternateContent>
          </a:graphicData>
        </a:graphic>
      </p:graphicFrame>
      <p:sp>
        <p:nvSpPr>
          <p:cNvPr id="13" name="文本框 12"/>
          <p:cNvSpPr txBox="1"/>
          <p:nvPr/>
        </p:nvSpPr>
        <p:spPr>
          <a:xfrm>
            <a:off x="2032000" y="2536825"/>
            <a:ext cx="5080000" cy="635000"/>
          </a:xfrm>
          <a:prstGeom prst="rect">
            <a:avLst/>
          </a:prstGeom>
        </p:spPr>
        <p:txBody>
          <a:bodyPr/>
          <a:p>
            <a:endParaRPr sz="1600"/>
          </a:p>
        </p:txBody>
      </p:sp>
      <p:pic>
        <p:nvPicPr>
          <p:cNvPr id="14" name="图片 13"/>
          <p:cNvPicPr/>
          <p:nvPr/>
        </p:nvPicPr>
        <p:blipFill>
          <a:blip r:embed="rId6"/>
        </p:blipFill>
        <p:spPr>
          <a:xfrm>
            <a:off x="4283710" y="1544320"/>
            <a:ext cx="2343150" cy="514350"/>
          </a:xfrm>
          <a:prstGeom prst="rect">
            <a:avLst/>
          </a:prstGeom>
        </p:spPr>
      </p:pic>
      <p:sp>
        <p:nvSpPr>
          <p:cNvPr id="15" name="文本框 14"/>
          <p:cNvSpPr txBox="1"/>
          <p:nvPr/>
        </p:nvSpPr>
        <p:spPr>
          <a:xfrm>
            <a:off x="2032000" y="368617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举例分析</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1.7.3逻辑表达式的代数化简法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336550"/>
            <a:ext cx="5080000" cy="635000"/>
          </a:xfrm>
          <a:prstGeom prst="rect">
            <a:avLst/>
          </a:prstGeom>
        </p:spPr>
        <p:txBody>
          <a:bodyPr/>
          <a:p>
            <a:endParaRPr sz="1600"/>
          </a:p>
        </p:txBody>
      </p:sp>
      <p:sp>
        <p:nvSpPr>
          <p:cNvPr id="10" name="文本框 9"/>
          <p:cNvSpPr txBox="1"/>
          <p:nvPr/>
        </p:nvSpPr>
        <p:spPr>
          <a:xfrm>
            <a:off x="899160" y="3923665"/>
            <a:ext cx="5080000" cy="635000"/>
          </a:xfrm>
          <a:prstGeom prst="rect">
            <a:avLst/>
          </a:prstGeom>
        </p:spPr>
        <p:txBody>
          <a:bodyPr/>
          <a:p>
            <a:endParaRPr sz="1600"/>
          </a:p>
        </p:txBody>
      </p:sp>
      <p:sp>
        <p:nvSpPr>
          <p:cNvPr id="12" name="文本框 11"/>
          <p:cNvSpPr txBox="1"/>
          <p:nvPr/>
        </p:nvSpPr>
        <p:spPr>
          <a:xfrm>
            <a:off x="179705" y="1700530"/>
            <a:ext cx="8543925" cy="68770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 1-1</a:t>
            </a:r>
            <a:r>
              <a:rPr lang="en-US"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9</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化简逻辑函数</a:t>
            </a:r>
            <a:r>
              <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sz="20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文本框 6"/>
          <p:cNvSpPr txBox="1"/>
          <p:nvPr/>
        </p:nvSpPr>
        <p:spPr>
          <a:xfrm>
            <a:off x="2032000" y="307975"/>
            <a:ext cx="5080000" cy="635000"/>
          </a:xfrm>
          <a:prstGeom prst="rect">
            <a:avLst/>
          </a:prstGeom>
        </p:spPr>
        <p:txBody>
          <a:bodyPr/>
          <a:p>
            <a:endParaRPr sz="1600"/>
          </a:p>
        </p:txBody>
      </p:sp>
      <p:pic>
        <p:nvPicPr>
          <p:cNvPr id="8" name="图片 7"/>
          <p:cNvPicPr/>
          <p:nvPr/>
        </p:nvPicPr>
        <p:blipFill>
          <a:blip r:embed="rId3"/>
        </p:blipFill>
        <p:spPr>
          <a:xfrm>
            <a:off x="485775" y="2637155"/>
            <a:ext cx="7994650" cy="3638550"/>
          </a:xfrm>
          <a:prstGeom prst="rect">
            <a:avLst/>
          </a:prstGeom>
        </p:spPr>
      </p:pic>
      <p:sp>
        <p:nvSpPr>
          <p:cNvPr id="11" name="文本框 10"/>
          <p:cNvSpPr txBox="1"/>
          <p:nvPr/>
        </p:nvSpPr>
        <p:spPr>
          <a:xfrm>
            <a:off x="2032000" y="591502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举例分析</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1.7.3逻辑表达式的代数化简法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336550"/>
            <a:ext cx="5080000" cy="635000"/>
          </a:xfrm>
          <a:prstGeom prst="rect">
            <a:avLst/>
          </a:prstGeom>
        </p:spPr>
        <p:txBody>
          <a:bodyPr/>
          <a:p>
            <a:endParaRPr sz="1600"/>
          </a:p>
        </p:txBody>
      </p:sp>
      <p:sp>
        <p:nvSpPr>
          <p:cNvPr id="12" name="文本框 11"/>
          <p:cNvSpPr txBox="1"/>
          <p:nvPr/>
        </p:nvSpPr>
        <p:spPr>
          <a:xfrm>
            <a:off x="179705" y="1700530"/>
            <a:ext cx="8543925" cy="204406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r>
              <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例 1-</a:t>
            </a:r>
            <a:r>
              <a:rPr 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20</a:t>
            </a:r>
            <a:r>
              <a:rPr lang="zh-CN" alt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：通常在一片集成电路芯片中只有一种门电路，为了减少门电路的种类，需要对逻辑函数表达式进行变换。已知</a:t>
            </a:r>
            <a:r>
              <a:rPr lang="en-US" altLang="zh-CN"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L</a:t>
            </a:r>
            <a:r>
              <a:rPr lang="zh-CN" alt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表达式如下所示。</a:t>
            </a:r>
            <a:endParaRPr lang="zh-CN" alt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(1)求最简的与-或式，并画出相应的逻辑图；</a:t>
            </a:r>
            <a:endPar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marL="0" indent="266700" algn="l" defTabSz="266700">
              <a:lnSpc>
                <a:spcPct val="150000"/>
              </a:lnSpc>
              <a:spcAft>
                <a:spcPct val="0"/>
              </a:spcAft>
            </a:pPr>
            <a:r>
              <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(2)画出仅用与非门实现的电路。</a:t>
            </a:r>
            <a:endPar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032000" y="307975"/>
            <a:ext cx="5080000" cy="635000"/>
          </a:xfrm>
          <a:prstGeom prst="rect">
            <a:avLst/>
          </a:prstGeom>
        </p:spPr>
        <p:txBody>
          <a:bodyPr/>
          <a:p>
            <a:endParaRPr sz="1600"/>
          </a:p>
        </p:txBody>
      </p:sp>
      <p:sp>
        <p:nvSpPr>
          <p:cNvPr id="11" name="文本框 10"/>
          <p:cNvSpPr txBox="1"/>
          <p:nvPr/>
        </p:nvSpPr>
        <p:spPr>
          <a:xfrm>
            <a:off x="2032000" y="5915025"/>
            <a:ext cx="5080000" cy="635000"/>
          </a:xfrm>
          <a:prstGeom prst="rect">
            <a:avLst/>
          </a:prstGeom>
        </p:spPr>
        <p:txBody>
          <a:bodyPr/>
          <a:p>
            <a:endParaRPr sz="1600"/>
          </a:p>
        </p:txBody>
      </p:sp>
      <p:graphicFrame>
        <p:nvGraphicFramePr>
          <p:cNvPr id="2" name="Object 77"/>
          <p:cNvGraphicFramePr>
            <a:graphicFrameLocks noChangeAspect="1"/>
          </p:cNvGraphicFramePr>
          <p:nvPr/>
        </p:nvGraphicFramePr>
        <p:xfrm>
          <a:off x="971550" y="4032250"/>
          <a:ext cx="5781040" cy="471805"/>
        </p:xfrm>
        <a:graphic>
          <a:graphicData uri="http://schemas.openxmlformats.org/presentationml/2006/ole">
            <mc:AlternateContent xmlns:mc="http://schemas.openxmlformats.org/markup-compatibility/2006">
              <mc:Choice xmlns:v="urn:schemas-microsoft-com:vml" Requires="v">
                <p:oleObj spid="_x0000_s3076" name="" r:id="rId3" imgW="2641600" imgH="215900" progId="Equation.KSEE3">
                  <p:embed/>
                </p:oleObj>
              </mc:Choice>
              <mc:Fallback>
                <p:oleObj name="" r:id="rId3" imgW="2641600" imgH="215900" progId="Equation.KSEE3">
                  <p:embed/>
                  <p:pic>
                    <p:nvPicPr>
                      <p:cNvPr id="0" name="图片 3075"/>
                      <p:cNvPicPr/>
                      <p:nvPr/>
                    </p:nvPicPr>
                    <p:blipFill>
                      <a:blip r:embed="rId4"/>
                      <a:stretch>
                        <a:fillRect/>
                      </a:stretch>
                    </p:blipFill>
                    <p:spPr>
                      <a:xfrm>
                        <a:off x="971550" y="4032250"/>
                        <a:ext cx="5781040" cy="47180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举例分析</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1.7.3逻辑表达式的代数化简法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336550"/>
            <a:ext cx="5080000" cy="635000"/>
          </a:xfrm>
          <a:prstGeom prst="rect">
            <a:avLst/>
          </a:prstGeom>
        </p:spPr>
        <p:txBody>
          <a:bodyPr/>
          <a:p>
            <a:endParaRPr sz="1600"/>
          </a:p>
        </p:txBody>
      </p:sp>
      <p:sp>
        <p:nvSpPr>
          <p:cNvPr id="12" name="文本框 11"/>
          <p:cNvSpPr txBox="1"/>
          <p:nvPr/>
        </p:nvSpPr>
        <p:spPr>
          <a:xfrm>
            <a:off x="179705" y="1700530"/>
            <a:ext cx="8543925" cy="80645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(1)求最简的与-或式，并画出相应的逻辑图如图1-1</a:t>
            </a:r>
            <a:r>
              <a:rPr 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7</a:t>
            </a:r>
            <a:r>
              <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(a)所示。</a:t>
            </a:r>
            <a:endPar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032000" y="307975"/>
            <a:ext cx="5080000" cy="635000"/>
          </a:xfrm>
          <a:prstGeom prst="rect">
            <a:avLst/>
          </a:prstGeom>
        </p:spPr>
        <p:txBody>
          <a:bodyPr/>
          <a:p>
            <a:endParaRPr sz="1600"/>
          </a:p>
        </p:txBody>
      </p:sp>
      <p:sp>
        <p:nvSpPr>
          <p:cNvPr id="6" name="文本框 5"/>
          <p:cNvSpPr txBox="1"/>
          <p:nvPr/>
        </p:nvSpPr>
        <p:spPr>
          <a:xfrm>
            <a:off x="3275965" y="3442335"/>
            <a:ext cx="5080000" cy="635000"/>
          </a:xfrm>
          <a:prstGeom prst="rect">
            <a:avLst/>
          </a:prstGeom>
        </p:spPr>
        <p:txBody>
          <a:bodyPr/>
          <a:p>
            <a:endParaRPr sz="1600"/>
          </a:p>
        </p:txBody>
      </p:sp>
      <p:sp>
        <p:nvSpPr>
          <p:cNvPr id="9" name="文本框 8"/>
          <p:cNvSpPr txBox="1"/>
          <p:nvPr/>
        </p:nvSpPr>
        <p:spPr>
          <a:xfrm>
            <a:off x="3275965" y="6591935"/>
            <a:ext cx="5080000" cy="635000"/>
          </a:xfrm>
          <a:prstGeom prst="rect">
            <a:avLst/>
          </a:prstGeom>
        </p:spPr>
        <p:txBody>
          <a:bodyPr/>
          <a:p>
            <a:endParaRPr sz="1600"/>
          </a:p>
        </p:txBody>
      </p:sp>
      <p:pic>
        <p:nvPicPr>
          <p:cNvPr id="10" name="图片 9"/>
          <p:cNvPicPr>
            <a:picLocks noChangeAspect="1"/>
          </p:cNvPicPr>
          <p:nvPr/>
        </p:nvPicPr>
        <p:blipFill>
          <a:blip r:embed="rId3"/>
          <a:stretch>
            <a:fillRect/>
          </a:stretch>
        </p:blipFill>
        <p:spPr>
          <a:xfrm>
            <a:off x="358775" y="3101340"/>
            <a:ext cx="4296410" cy="2071370"/>
          </a:xfrm>
          <a:prstGeom prst="rect">
            <a:avLst/>
          </a:prstGeom>
        </p:spPr>
      </p:pic>
      <p:sp>
        <p:nvSpPr>
          <p:cNvPr id="13" name="文本框 12"/>
          <p:cNvSpPr txBox="1"/>
          <p:nvPr/>
        </p:nvSpPr>
        <p:spPr>
          <a:xfrm>
            <a:off x="2032000" y="1765300"/>
            <a:ext cx="5080000" cy="635000"/>
          </a:xfrm>
          <a:prstGeom prst="rect">
            <a:avLst/>
          </a:prstGeom>
        </p:spPr>
        <p:txBody>
          <a:bodyPr/>
          <a:p>
            <a:endParaRPr sz="1600"/>
          </a:p>
        </p:txBody>
      </p:sp>
      <p:pic>
        <p:nvPicPr>
          <p:cNvPr id="14" name="图片 13"/>
          <p:cNvPicPr/>
          <p:nvPr/>
        </p:nvPicPr>
        <p:blipFill>
          <a:blip r:embed="rId4"/>
        </p:blipFill>
        <p:spPr>
          <a:xfrm>
            <a:off x="5219700" y="4509135"/>
            <a:ext cx="3863975" cy="2078355"/>
          </a:xfrm>
          <a:prstGeom prst="rect">
            <a:avLst/>
          </a:prstGeom>
        </p:spPr>
      </p:pic>
      <p:sp>
        <p:nvSpPr>
          <p:cNvPr id="2" name="右箭头 1"/>
          <p:cNvSpPr/>
          <p:nvPr/>
        </p:nvSpPr>
        <p:spPr>
          <a:xfrm rot="2460000">
            <a:off x="4716145" y="4004945"/>
            <a:ext cx="648335" cy="50419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rot="5400000">
            <a:off x="-2055812" y="2909888"/>
            <a:ext cx="5113338" cy="1008063"/>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8" tIns="34289" rIns="68578" bIns="34289" rtlCol="0" anchor="ctr"/>
          <a:lstStyle/>
          <a:p>
            <a:pPr algn="ctr" fontAlgn="base"/>
            <a:endParaRPr lang="zh-CN" altLang="en-US" sz="1425" strike="noStrike" noProof="1"/>
          </a:p>
        </p:txBody>
      </p:sp>
      <p:grpSp>
        <p:nvGrpSpPr>
          <p:cNvPr id="24578" name="组 14"/>
          <p:cNvGrpSpPr/>
          <p:nvPr/>
        </p:nvGrpSpPr>
        <p:grpSpPr>
          <a:xfrm>
            <a:off x="-17462" y="5848350"/>
            <a:ext cx="954087" cy="152400"/>
            <a:chOff x="-22302" y="6654791"/>
            <a:chExt cx="1271471" cy="203210"/>
          </a:xfrm>
        </p:grpSpPr>
        <p:sp>
          <p:nvSpPr>
            <p:cNvPr id="9" name="圆角矩形 8"/>
            <p:cNvSpPr/>
            <p:nvPr/>
          </p:nvSpPr>
          <p:spPr>
            <a:xfrm flipV="1">
              <a:off x="240276" y="6654791"/>
              <a:ext cx="224807" cy="203210"/>
            </a:xfrm>
            <a:prstGeom prst="roundRect">
              <a:avLst>
                <a:gd name="adj" fmla="val 5039"/>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0" name="圆角矩形 9"/>
            <p:cNvSpPr/>
            <p:nvPr/>
          </p:nvSpPr>
          <p:spPr>
            <a:xfrm flipV="1">
              <a:off x="-22302"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1" name="圆角矩形 10"/>
            <p:cNvSpPr/>
            <p:nvPr/>
          </p:nvSpPr>
          <p:spPr>
            <a:xfrm flipV="1">
              <a:off x="755838" y="6654791"/>
              <a:ext cx="224807" cy="203210"/>
            </a:xfrm>
            <a:prstGeom prst="roundRect">
              <a:avLst>
                <a:gd name="adj" fmla="val 5039"/>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2" name="圆角矩形 11"/>
            <p:cNvSpPr/>
            <p:nvPr/>
          </p:nvSpPr>
          <p:spPr>
            <a:xfrm flipV="1">
              <a:off x="493260"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8" name="圆角矩形 7"/>
            <p:cNvSpPr/>
            <p:nvPr/>
          </p:nvSpPr>
          <p:spPr>
            <a:xfrm flipV="1">
              <a:off x="1024362"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grpSp>
      <p:sp>
        <p:nvSpPr>
          <p:cNvPr id="20" name="文本框 19"/>
          <p:cNvSpPr txBox="1"/>
          <p:nvPr/>
        </p:nvSpPr>
        <p:spPr>
          <a:xfrm>
            <a:off x="87313" y="1041400"/>
            <a:ext cx="771525" cy="3389313"/>
          </a:xfrm>
          <a:prstGeom prst="rect">
            <a:avLst/>
          </a:prstGeom>
          <a:noFill/>
        </p:spPr>
        <p:txBody>
          <a:bodyPr vert="eaVert" wrap="square" lIns="68577" tIns="34288" rIns="68577" bIns="34288" rtlCol="0">
            <a:spAutoFit/>
          </a:bodyPr>
          <a:lstStyle/>
          <a:p>
            <a:r>
              <a:rPr lang="en-US" altLang="zh-CN" sz="4125" noProof="1" dirty="0">
                <a:solidFill>
                  <a:schemeClr val="bg1"/>
                </a:solidFill>
                <a:latin typeface="Eras Light ITC" pitchFamily="34" charset="0"/>
                <a:ea typeface="宋体" panose="02010600030101010101" pitchFamily="2" charset="-122"/>
                <a:cs typeface="+mn-cs"/>
              </a:rPr>
              <a:t>CONTENTS</a:t>
            </a:r>
            <a:endParaRPr lang="zh-CN" altLang="en-US" sz="4125" noProof="1" dirty="0">
              <a:solidFill>
                <a:schemeClr val="bg1"/>
              </a:solidFill>
              <a:latin typeface="Eras Light ITC" pitchFamily="34" charset="0"/>
            </a:endParaRPr>
          </a:p>
        </p:txBody>
      </p:sp>
      <p:pic>
        <p:nvPicPr>
          <p:cNvPr id="24585" name="图片 1" descr="48B3906C552A02AB9A112945B198EED6"/>
          <p:cNvPicPr>
            <a:picLocks noChangeAspect="1"/>
          </p:cNvPicPr>
          <p:nvPr>
            <p:custDataLst>
              <p:tags r:id="rId1"/>
            </p:custDataLst>
          </p:nvPr>
        </p:nvPicPr>
        <p:blipFill>
          <a:blip r:embed="rId2"/>
          <a:stretch>
            <a:fillRect/>
          </a:stretch>
        </p:blipFill>
        <p:spPr>
          <a:xfrm>
            <a:off x="6299200" y="187325"/>
            <a:ext cx="2674938" cy="774700"/>
          </a:xfrm>
          <a:prstGeom prst="rect">
            <a:avLst/>
          </a:prstGeom>
          <a:noFill/>
          <a:ln w="9525">
            <a:noFill/>
          </a:ln>
        </p:spPr>
      </p:pic>
      <p:cxnSp>
        <p:nvCxnSpPr>
          <p:cNvPr id="72" name="直接连接符 71"/>
          <p:cNvCxnSpPr/>
          <p:nvPr>
            <p:custDataLst>
              <p:tags r:id="rId3"/>
            </p:custDataLst>
          </p:nvPr>
        </p:nvCxnSpPr>
        <p:spPr>
          <a:xfrm>
            <a:off x="1898650" y="2062163"/>
            <a:ext cx="60642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79" name="矩形 78"/>
          <p:cNvSpPr/>
          <p:nvPr>
            <p:custDataLst>
              <p:tags r:id="rId4"/>
            </p:custDataLst>
          </p:nvPr>
        </p:nvSpPr>
        <p:spPr>
          <a:xfrm>
            <a:off x="11922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zh-CN" altLang="en-US" sz="1800" b="1" strike="noStrike" noProof="1">
                <a:solidFill>
                  <a:schemeClr val="tx1"/>
                </a:solidFill>
                <a:latin typeface="+mn-ea"/>
                <a:cs typeface="+mn-ea"/>
              </a:rPr>
              <a:t>模拟信号和</a:t>
            </a:r>
            <a:endParaRPr lang="zh-CN" altLang="en-US" sz="1800" b="1" strike="noStrike" noProof="1">
              <a:solidFill>
                <a:schemeClr val="tx1"/>
              </a:solidFill>
              <a:latin typeface="+mn-ea"/>
              <a:cs typeface="+mn-ea"/>
            </a:endParaRPr>
          </a:p>
          <a:p>
            <a:pPr algn="ctr" fontAlgn="base">
              <a:spcBef>
                <a:spcPct val="0"/>
              </a:spcBef>
              <a:spcAft>
                <a:spcPct val="0"/>
              </a:spcAft>
            </a:pPr>
            <a:r>
              <a:rPr lang="zh-CN" altLang="en-US" sz="1800" b="1" strike="noStrike" noProof="1">
                <a:solidFill>
                  <a:schemeClr val="tx1"/>
                </a:solidFill>
                <a:latin typeface="+mn-ea"/>
                <a:cs typeface="+mn-ea"/>
              </a:rPr>
              <a:t>数字信号</a:t>
            </a:r>
            <a:endParaRPr lang="zh-CN" altLang="en-US" sz="1800" b="1" strike="noStrike" noProof="1">
              <a:solidFill>
                <a:schemeClr val="tx1"/>
              </a:solidFill>
              <a:latin typeface="+mn-ea"/>
              <a:cs typeface="+mn-ea"/>
            </a:endParaRPr>
          </a:p>
        </p:txBody>
      </p:sp>
      <p:sp>
        <p:nvSpPr>
          <p:cNvPr id="81" name="任意多边形: 形状 36"/>
          <p:cNvSpPr/>
          <p:nvPr>
            <p:custDataLst>
              <p:tags r:id="rId5"/>
            </p:custDataLst>
          </p:nvPr>
        </p:nvSpPr>
        <p:spPr>
          <a:xfrm>
            <a:off x="1244600" y="1820863"/>
            <a:ext cx="271463"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82" name="任意多边形: 形状 38"/>
          <p:cNvSpPr/>
          <p:nvPr>
            <p:custDataLst>
              <p:tags r:id="rId6"/>
            </p:custDataLst>
          </p:nvPr>
        </p:nvSpPr>
        <p:spPr>
          <a:xfrm>
            <a:off x="1371600" y="1820863"/>
            <a:ext cx="733425" cy="10112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dirty="0">
                <a:solidFill>
                  <a:schemeClr val="lt1">
                    <a:lumMod val="100000"/>
                  </a:schemeClr>
                </a:solidFill>
                <a:latin typeface="+mn-ea"/>
                <a:cs typeface="+mn-ea"/>
                <a:sym typeface="+mn-ea"/>
              </a:rPr>
              <a:t>01</a:t>
            </a:r>
            <a:endParaRPr lang="en-US" altLang="zh-CN" sz="2005" b="1" strike="noStrike" noProof="1" dirty="0">
              <a:solidFill>
                <a:schemeClr val="lt1">
                  <a:lumMod val="100000"/>
                </a:schemeClr>
              </a:solidFill>
              <a:latin typeface="+mn-ea"/>
              <a:cs typeface="+mn-ea"/>
              <a:sym typeface="+mn-ea"/>
            </a:endParaRPr>
          </a:p>
        </p:txBody>
      </p:sp>
      <p:sp>
        <p:nvSpPr>
          <p:cNvPr id="85" name="任意多边形: 形状 36"/>
          <p:cNvSpPr/>
          <p:nvPr>
            <p:custDataLst>
              <p:tags r:id="rId7"/>
            </p:custDataLst>
          </p:nvPr>
        </p:nvSpPr>
        <p:spPr>
          <a:xfrm>
            <a:off x="256222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90" name="任意多边形: 形状 38"/>
          <p:cNvSpPr/>
          <p:nvPr>
            <p:custDataLst>
              <p:tags r:id="rId8"/>
            </p:custDataLst>
          </p:nvPr>
        </p:nvSpPr>
        <p:spPr>
          <a:xfrm>
            <a:off x="2689225" y="1820863"/>
            <a:ext cx="676275" cy="10112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02</a:t>
            </a:r>
            <a:endParaRPr lang="en-US" altLang="zh-CN" sz="2005" b="1" strike="noStrike" noProof="1">
              <a:solidFill>
                <a:schemeClr val="lt1">
                  <a:lumMod val="100000"/>
                </a:schemeClr>
              </a:solidFill>
              <a:latin typeface="+mn-ea"/>
              <a:cs typeface="+mn-ea"/>
              <a:sym typeface="+mn-ea"/>
            </a:endParaRPr>
          </a:p>
        </p:txBody>
      </p:sp>
      <p:sp>
        <p:nvSpPr>
          <p:cNvPr id="97" name="任意多边形: 形状 36"/>
          <p:cNvSpPr/>
          <p:nvPr>
            <p:custDataLst>
              <p:tags r:id="rId9"/>
            </p:custDataLst>
          </p:nvPr>
        </p:nvSpPr>
        <p:spPr>
          <a:xfrm>
            <a:off x="3879850"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98" name="任意多边形: 形状 38"/>
          <p:cNvSpPr/>
          <p:nvPr>
            <p:custDataLst>
              <p:tags r:id="rId10"/>
            </p:custDataLst>
          </p:nvPr>
        </p:nvSpPr>
        <p:spPr>
          <a:xfrm>
            <a:off x="4006850" y="1820863"/>
            <a:ext cx="735013" cy="105727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03</a:t>
            </a:r>
            <a:endParaRPr lang="en-US" altLang="zh-CN" sz="2005" b="1" strike="noStrike" noProof="1">
              <a:solidFill>
                <a:schemeClr val="lt1">
                  <a:lumMod val="100000"/>
                </a:schemeClr>
              </a:solidFill>
              <a:latin typeface="+mn-ea"/>
              <a:cs typeface="+mn-ea"/>
              <a:sym typeface="+mn-ea"/>
            </a:endParaRPr>
          </a:p>
        </p:txBody>
      </p:sp>
      <p:sp>
        <p:nvSpPr>
          <p:cNvPr id="105" name="任意多边形: 形状 36"/>
          <p:cNvSpPr/>
          <p:nvPr>
            <p:custDataLst>
              <p:tags r:id="rId11"/>
            </p:custDataLst>
          </p:nvPr>
        </p:nvSpPr>
        <p:spPr>
          <a:xfrm>
            <a:off x="519747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06" name="任意多边形: 形状 38"/>
          <p:cNvSpPr/>
          <p:nvPr>
            <p:custDataLst>
              <p:tags r:id="rId12"/>
            </p:custDataLst>
          </p:nvPr>
        </p:nvSpPr>
        <p:spPr>
          <a:xfrm>
            <a:off x="5324475" y="1820863"/>
            <a:ext cx="749300" cy="9604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04</a:t>
            </a:r>
            <a:endParaRPr lang="en-US" altLang="zh-CN" sz="2005" b="1" strike="noStrike" noProof="1">
              <a:solidFill>
                <a:schemeClr val="lt1">
                  <a:lumMod val="100000"/>
                </a:schemeClr>
              </a:solidFill>
              <a:latin typeface="+mn-ea"/>
              <a:cs typeface="+mn-ea"/>
              <a:sym typeface="+mn-ea"/>
            </a:endParaRPr>
          </a:p>
        </p:txBody>
      </p:sp>
      <p:sp>
        <p:nvSpPr>
          <p:cNvPr id="113" name="任意多边形: 形状 36"/>
          <p:cNvSpPr/>
          <p:nvPr>
            <p:custDataLst>
              <p:tags r:id="rId13"/>
            </p:custDataLst>
          </p:nvPr>
        </p:nvSpPr>
        <p:spPr>
          <a:xfrm>
            <a:off x="6515100"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5"/>
          </a:solidFill>
          <a:ln>
            <a:noFill/>
          </a:ln>
          <a:effectLst>
            <a:outerShdw blurRad="50800" dist="63500" dir="8100000" algn="tr" rotWithShape="0">
              <a:schemeClr val="accent5">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14" name="任意多边形: 形状 38"/>
          <p:cNvSpPr/>
          <p:nvPr>
            <p:custDataLst>
              <p:tags r:id="rId14"/>
            </p:custDataLst>
          </p:nvPr>
        </p:nvSpPr>
        <p:spPr>
          <a:xfrm>
            <a:off x="6642100" y="1820863"/>
            <a:ext cx="695325" cy="976313"/>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5">
                  <a:lumMod val="40000"/>
                  <a:lumOff val="60000"/>
                </a:schemeClr>
              </a:gs>
              <a:gs pos="90000">
                <a:schemeClr val="accent5"/>
              </a:gs>
            </a:gsLst>
            <a:lin ang="8100000" scaled="0"/>
            <a:tileRect/>
          </a:gradFill>
          <a:ln>
            <a:noFill/>
          </a:ln>
          <a:effectLst>
            <a:outerShdw blurRad="50800" dist="63500" dir="8100000" algn="tr" rotWithShape="0">
              <a:schemeClr val="accent5">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05</a:t>
            </a:r>
            <a:endParaRPr lang="en-US" altLang="zh-CN" sz="2005" b="1" strike="noStrike" noProof="1">
              <a:solidFill>
                <a:schemeClr val="lt1">
                  <a:lumMod val="100000"/>
                </a:schemeClr>
              </a:solidFill>
              <a:latin typeface="+mn-ea"/>
              <a:cs typeface="+mn-ea"/>
              <a:sym typeface="+mn-ea"/>
            </a:endParaRPr>
          </a:p>
        </p:txBody>
      </p:sp>
      <p:sp>
        <p:nvSpPr>
          <p:cNvPr id="117" name="任意多边形: 形状 36"/>
          <p:cNvSpPr/>
          <p:nvPr>
            <p:custDataLst>
              <p:tags r:id="rId15"/>
            </p:custDataLst>
          </p:nvPr>
        </p:nvSpPr>
        <p:spPr>
          <a:xfrm>
            <a:off x="783272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6"/>
          </a:solidFill>
          <a:ln>
            <a:noFill/>
          </a:ln>
          <a:effectLst>
            <a:outerShdw blurRad="50800" dist="63500" dir="8100000" algn="tr" rotWithShape="0">
              <a:schemeClr val="accent6">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18" name="任意多边形: 形状 38"/>
          <p:cNvSpPr/>
          <p:nvPr>
            <p:custDataLst>
              <p:tags r:id="rId16"/>
            </p:custDataLst>
          </p:nvPr>
        </p:nvSpPr>
        <p:spPr>
          <a:xfrm>
            <a:off x="7959725" y="1820863"/>
            <a:ext cx="654050" cy="912813"/>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6">
                  <a:lumMod val="40000"/>
                  <a:lumOff val="60000"/>
                </a:schemeClr>
              </a:gs>
              <a:gs pos="90000">
                <a:schemeClr val="accent6"/>
              </a:gs>
            </a:gsLst>
            <a:lin ang="8100000" scaled="0"/>
            <a:tileRect/>
          </a:gradFill>
          <a:ln>
            <a:noFill/>
          </a:ln>
          <a:effectLst>
            <a:outerShdw blurRad="50800" dist="635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06</a:t>
            </a:r>
            <a:endParaRPr lang="en-US" altLang="zh-CN" sz="2005" b="1" strike="noStrike" noProof="1">
              <a:solidFill>
                <a:schemeClr val="lt1">
                  <a:lumMod val="100000"/>
                </a:schemeClr>
              </a:solidFill>
              <a:latin typeface="+mn-ea"/>
              <a:cs typeface="+mn-ea"/>
              <a:sym typeface="+mn-ea"/>
            </a:endParaRPr>
          </a:p>
        </p:txBody>
      </p:sp>
      <p:sp>
        <p:nvSpPr>
          <p:cNvPr id="119" name="矩形 118"/>
          <p:cNvSpPr/>
          <p:nvPr>
            <p:custDataLst>
              <p:tags r:id="rId17"/>
            </p:custDataLst>
          </p:nvPr>
        </p:nvSpPr>
        <p:spPr>
          <a:xfrm>
            <a:off x="24876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p>
            <a:pPr algn="ctr" fontAlgn="base">
              <a:spcBef>
                <a:spcPct val="0"/>
              </a:spcBef>
              <a:spcAft>
                <a:spcPct val="0"/>
              </a:spcAft>
            </a:pPr>
            <a:r>
              <a:rPr lang="zh-CN" altLang="en-US" sz="1800" b="1" strike="noStrike" noProof="1">
                <a:solidFill>
                  <a:schemeClr val="tx1"/>
                </a:solidFill>
                <a:latin typeface="+mn-ea"/>
                <a:cs typeface="+mn-ea"/>
              </a:rPr>
              <a:t>常用数制和码制</a:t>
            </a:r>
            <a:endParaRPr lang="zh-CN" altLang="en-US" sz="1800" b="1" strike="noStrike" noProof="1">
              <a:solidFill>
                <a:schemeClr val="tx1"/>
              </a:solidFill>
              <a:latin typeface="+mn-ea"/>
              <a:cs typeface="+mn-ea"/>
            </a:endParaRPr>
          </a:p>
        </p:txBody>
      </p:sp>
      <p:sp>
        <p:nvSpPr>
          <p:cNvPr id="120" name="矩形 119"/>
          <p:cNvSpPr/>
          <p:nvPr>
            <p:custDataLst>
              <p:tags r:id="rId18"/>
            </p:custDataLst>
          </p:nvPr>
        </p:nvSpPr>
        <p:spPr>
          <a:xfrm>
            <a:off x="38084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zh-CN" altLang="en-US" sz="1800" b="1" strike="noStrike" noProof="1">
                <a:solidFill>
                  <a:schemeClr val="tx1"/>
                </a:solidFill>
                <a:latin typeface="+mn-ea"/>
                <a:cs typeface="+mn-ea"/>
              </a:rPr>
              <a:t>基本逻辑</a:t>
            </a:r>
            <a:endParaRPr lang="zh-CN" altLang="en-US" sz="1800" b="1" strike="noStrike" noProof="1">
              <a:solidFill>
                <a:schemeClr val="tx1"/>
              </a:solidFill>
              <a:latin typeface="+mn-ea"/>
              <a:cs typeface="+mn-ea"/>
            </a:endParaRPr>
          </a:p>
          <a:p>
            <a:pPr algn="ctr" fontAlgn="base">
              <a:spcBef>
                <a:spcPct val="0"/>
              </a:spcBef>
              <a:spcAft>
                <a:spcPct val="0"/>
              </a:spcAft>
            </a:pPr>
            <a:r>
              <a:rPr lang="zh-CN" altLang="en-US" sz="1800" b="1" strike="noStrike" noProof="1">
                <a:solidFill>
                  <a:schemeClr val="tx1"/>
                </a:solidFill>
                <a:latin typeface="+mn-ea"/>
                <a:cs typeface="+mn-ea"/>
              </a:rPr>
              <a:t>运算</a:t>
            </a:r>
            <a:endParaRPr lang="zh-CN" altLang="en-US" sz="1800" b="1" strike="noStrike" noProof="1">
              <a:solidFill>
                <a:schemeClr val="tx1"/>
              </a:solidFill>
              <a:latin typeface="+mn-ea"/>
              <a:cs typeface="+mn-ea"/>
            </a:endParaRPr>
          </a:p>
        </p:txBody>
      </p:sp>
      <p:sp>
        <p:nvSpPr>
          <p:cNvPr id="121" name="矩形 120"/>
          <p:cNvSpPr/>
          <p:nvPr>
            <p:custDataLst>
              <p:tags r:id="rId19"/>
            </p:custDataLst>
          </p:nvPr>
        </p:nvSpPr>
        <p:spPr>
          <a:xfrm>
            <a:off x="51546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zh-CN" altLang="en-US" sz="1800" b="1" strike="noStrike" noProof="1">
                <a:solidFill>
                  <a:schemeClr val="tx1"/>
                </a:solidFill>
                <a:latin typeface="+mn-ea"/>
                <a:cs typeface="+mn-ea"/>
              </a:rPr>
              <a:t>逻辑代数</a:t>
            </a:r>
            <a:endParaRPr lang="zh-CN" altLang="en-US" sz="1800" b="1" strike="noStrike" noProof="1">
              <a:solidFill>
                <a:schemeClr val="tx1"/>
              </a:solidFill>
              <a:latin typeface="+mn-ea"/>
              <a:cs typeface="+mn-ea"/>
            </a:endParaRPr>
          </a:p>
          <a:p>
            <a:pPr algn="ctr" fontAlgn="base">
              <a:spcBef>
                <a:spcPct val="0"/>
              </a:spcBef>
              <a:spcAft>
                <a:spcPct val="0"/>
              </a:spcAft>
            </a:pPr>
            <a:r>
              <a:rPr lang="zh-CN" altLang="en-US" sz="1800" b="1" strike="noStrike" noProof="1">
                <a:solidFill>
                  <a:schemeClr val="tx1"/>
                </a:solidFill>
                <a:latin typeface="+mn-ea"/>
                <a:cs typeface="+mn-ea"/>
              </a:rPr>
              <a:t>定理和规则</a:t>
            </a:r>
            <a:endParaRPr lang="zh-CN" altLang="en-US" sz="1800" b="1" strike="noStrike" noProof="1">
              <a:solidFill>
                <a:schemeClr val="tx1"/>
              </a:solidFill>
              <a:latin typeface="+mn-ea"/>
              <a:cs typeface="+mn-ea"/>
            </a:endParaRPr>
          </a:p>
        </p:txBody>
      </p:sp>
      <p:sp>
        <p:nvSpPr>
          <p:cNvPr id="122" name="矩形 121"/>
          <p:cNvSpPr/>
          <p:nvPr>
            <p:custDataLst>
              <p:tags r:id="rId20"/>
            </p:custDataLst>
          </p:nvPr>
        </p:nvSpPr>
        <p:spPr>
          <a:xfrm>
            <a:off x="6424613" y="29495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zh-CN" altLang="en-US" sz="1800" b="1" strike="noStrike" noProof="1">
                <a:solidFill>
                  <a:schemeClr val="tx1"/>
                </a:solidFill>
                <a:latin typeface="+mn-ea"/>
                <a:cs typeface="+mn-ea"/>
              </a:rPr>
              <a:t>逻辑函数表示方法</a:t>
            </a:r>
            <a:endParaRPr lang="zh-CN" altLang="en-US" sz="1800" b="1" strike="noStrike" noProof="1">
              <a:solidFill>
                <a:schemeClr val="tx1"/>
              </a:solidFill>
              <a:latin typeface="+mn-ea"/>
              <a:cs typeface="+mn-ea"/>
            </a:endParaRPr>
          </a:p>
        </p:txBody>
      </p:sp>
      <p:sp>
        <p:nvSpPr>
          <p:cNvPr id="123" name="矩形 122"/>
          <p:cNvSpPr/>
          <p:nvPr>
            <p:custDataLst>
              <p:tags r:id="rId21"/>
            </p:custDataLst>
          </p:nvPr>
        </p:nvSpPr>
        <p:spPr>
          <a:xfrm>
            <a:off x="7821613" y="29495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ctr" anchorCtr="0">
            <a:noAutofit/>
          </a:bodyPr>
          <a:lstStyle/>
          <a:p>
            <a:pPr algn="ctr" fontAlgn="base">
              <a:spcBef>
                <a:spcPct val="0"/>
              </a:spcBef>
              <a:spcAft>
                <a:spcPct val="0"/>
              </a:spcAft>
            </a:pPr>
            <a:r>
              <a:rPr lang="zh-CN" altLang="en-US" sz="1800" b="1" strike="noStrike" noProof="1">
                <a:solidFill>
                  <a:schemeClr val="tx1"/>
                </a:solidFill>
                <a:latin typeface="+mn-ea"/>
                <a:cs typeface="+mn-ea"/>
              </a:rPr>
              <a:t>单元测验、作业</a:t>
            </a:r>
            <a:endParaRPr lang="zh-CN" altLang="en-US" sz="1800" b="1" strike="noStrike" noProof="1">
              <a:solidFill>
                <a:schemeClr val="tx1"/>
              </a:solidFill>
              <a:latin typeface="+mn-ea"/>
              <a:cs typeface="+mn-ea"/>
            </a:endParaRPr>
          </a:p>
        </p:txBody>
      </p:sp>
      <p:sp>
        <p:nvSpPr>
          <p:cNvPr id="124" name="文本框 123"/>
          <p:cNvSpPr txBox="1"/>
          <p:nvPr/>
        </p:nvSpPr>
        <p:spPr>
          <a:xfrm>
            <a:off x="2627313" y="836613"/>
            <a:ext cx="3032125" cy="481013"/>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lIns="68577" tIns="34288" rIns="68577" bIns="34288" rtlCol="0">
            <a:noAutofit/>
          </a:bodyPr>
          <a:p>
            <a:pPr algn="ctr"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数字逻辑运算</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endParaRPr>
          </a:p>
          <a:p>
            <a:pPr algn="r" fontAlgn="base"/>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endParaRPr>
          </a:p>
        </p:txBody>
      </p:sp>
      <p:sp>
        <p:nvSpPr>
          <p:cNvPr id="125" name="文本框 124"/>
          <p:cNvSpPr txBox="1"/>
          <p:nvPr/>
        </p:nvSpPr>
        <p:spPr>
          <a:xfrm>
            <a:off x="1200150" y="3733800"/>
            <a:ext cx="7862888" cy="301942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lIns="68577" tIns="34288" rIns="68577" bIns="34288" rtlCol="0">
            <a:noAutofit/>
          </a:bodyPr>
          <a:p>
            <a:pPr algn="l"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1.1 Analog and digital signals</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algn="l"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1.2 Common Number Systems</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algn="l"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1.3 Common Code System</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algn="l"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1.4 Logic Algebra</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algn="l"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1.5 Basic logical operations</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algn="l"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1.6 Basic Theorems and Rules of Logic Algebra</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algn="l" fontAlgn="base"/>
            <a:r>
              <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1.7 Representation methods of logical functions</a:t>
            </a:r>
            <a:endParaRPr lang="zh-CN" altLang="en-US" sz="2400" strike="noStrike" noProof="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举例分析</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1.7.3逻辑表达式的代数化简法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336550"/>
            <a:ext cx="5080000" cy="635000"/>
          </a:xfrm>
          <a:prstGeom prst="rect">
            <a:avLst/>
          </a:prstGeom>
        </p:spPr>
        <p:txBody>
          <a:bodyPr/>
          <a:p>
            <a:endParaRPr sz="1600"/>
          </a:p>
        </p:txBody>
      </p:sp>
      <p:sp>
        <p:nvSpPr>
          <p:cNvPr id="12" name="文本框 11"/>
          <p:cNvSpPr txBox="1"/>
          <p:nvPr/>
        </p:nvSpPr>
        <p:spPr>
          <a:xfrm>
            <a:off x="179705" y="1700530"/>
            <a:ext cx="8543925" cy="70993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(2)画出仅用与非门实现的电路，如图1-1</a:t>
            </a:r>
            <a:r>
              <a:rPr 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7</a:t>
            </a:r>
            <a:r>
              <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(b)所示。</a:t>
            </a:r>
            <a:endParaRPr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032000" y="307975"/>
            <a:ext cx="5080000" cy="635000"/>
          </a:xfrm>
          <a:prstGeom prst="rect">
            <a:avLst/>
          </a:prstGeom>
        </p:spPr>
        <p:txBody>
          <a:bodyPr/>
          <a:p>
            <a:endParaRPr sz="1600"/>
          </a:p>
        </p:txBody>
      </p:sp>
      <p:pic>
        <p:nvPicPr>
          <p:cNvPr id="8" name="图片 7"/>
          <p:cNvPicPr/>
          <p:nvPr/>
        </p:nvPicPr>
        <p:blipFill>
          <a:blip r:embed="rId3"/>
        </p:blipFill>
        <p:spPr>
          <a:xfrm>
            <a:off x="3707765" y="4293235"/>
            <a:ext cx="5111750" cy="2134870"/>
          </a:xfrm>
          <a:prstGeom prst="rect">
            <a:avLst/>
          </a:prstGeom>
        </p:spPr>
      </p:pic>
      <p:graphicFrame>
        <p:nvGraphicFramePr>
          <p:cNvPr id="4" name="Object 78"/>
          <p:cNvGraphicFramePr>
            <a:graphicFrameLocks noChangeAspect="1"/>
          </p:cNvGraphicFramePr>
          <p:nvPr/>
        </p:nvGraphicFramePr>
        <p:xfrm>
          <a:off x="611505" y="2637155"/>
          <a:ext cx="4454525" cy="3147695"/>
        </p:xfrm>
        <a:graphic>
          <a:graphicData uri="http://schemas.openxmlformats.org/presentationml/2006/ole">
            <mc:AlternateContent xmlns:mc="http://schemas.openxmlformats.org/markup-compatibility/2006">
              <mc:Choice xmlns:v="urn:schemas-microsoft-com:vml" Requires="v">
                <p:oleObj spid="_x0000_s6" name="" r:id="rId4" imgW="2641600" imgH="1866900" progId="Equation.KSEE3">
                  <p:embed/>
                </p:oleObj>
              </mc:Choice>
              <mc:Fallback>
                <p:oleObj name="" r:id="rId4" imgW="2641600" imgH="1866900" progId="Equation.KSEE3">
                  <p:embed/>
                  <p:pic>
                    <p:nvPicPr>
                      <p:cNvPr id="0" name="图片 3"/>
                      <p:cNvPicPr/>
                      <p:nvPr/>
                    </p:nvPicPr>
                    <p:blipFill>
                      <a:blip r:embed="rId5"/>
                      <a:stretch>
                        <a:fillRect/>
                      </a:stretch>
                    </p:blipFill>
                    <p:spPr>
                      <a:xfrm>
                        <a:off x="611505" y="2637155"/>
                        <a:ext cx="4454525" cy="314769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4</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注意事项</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1.7.3逻辑表达式的代数化简法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336550"/>
            <a:ext cx="5080000" cy="635000"/>
          </a:xfrm>
          <a:prstGeom prst="rect">
            <a:avLst/>
          </a:prstGeom>
        </p:spPr>
        <p:txBody>
          <a:bodyPr/>
          <a:p>
            <a:endParaRPr sz="1600"/>
          </a:p>
        </p:txBody>
      </p:sp>
      <p:sp>
        <p:nvSpPr>
          <p:cNvPr id="12" name="文本框 11"/>
          <p:cNvSpPr txBox="1"/>
          <p:nvPr/>
        </p:nvSpPr>
        <p:spPr>
          <a:xfrm>
            <a:off x="179705" y="1700530"/>
            <a:ext cx="8543925" cy="429450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4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r>
              <a:rPr lang="en-US" sz="2400" b="0">
                <a:effectLst>
                  <a:outerShdw blurRad="38100" dist="38100" dir="2700000" algn="tl">
                    <a:srgbClr val="000000">
                      <a:alpha val="43137"/>
                    </a:srgbClr>
                  </a:outerShdw>
                </a:effectLst>
                <a:latin typeface="Times New Roman" panose="02020603050405020304" pitchFamily="18" charset="0"/>
                <a:ea typeface="微软雅黑" panose="020B0503020204020204" charset="-122"/>
                <a:cs typeface="Times New Roman" panose="02020603050405020304" pitchFamily="18" charset="0"/>
              </a:rPr>
              <a:t>  </a:t>
            </a:r>
            <a:r>
              <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代数化简方法技巧强，逻辑代数与普通代数的公式易混淆，如A+A=2A等，化简过程中要求学生对</a:t>
            </a:r>
            <a:r>
              <a:rPr sz="2400" b="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逻辑代数的基本定律和公式熟练掌握</a:t>
            </a:r>
            <a:r>
              <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a:t>
            </a:r>
            <a:endPar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a:p>
            <a:pPr marL="0" indent="266700" algn="l" defTabSz="266700">
              <a:lnSpc>
                <a:spcPct val="150000"/>
              </a:lnSpc>
              <a:spcAft>
                <a:spcPct val="0"/>
              </a:spcAft>
            </a:pPr>
            <a:r>
              <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r>
              <a:rPr lang="en-US"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r>
              <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同时对代数化简后得到的逻辑表达式</a:t>
            </a:r>
            <a:r>
              <a:rPr sz="2400" b="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是否是最简式</a:t>
            </a:r>
            <a:r>
              <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判断有一定困难。</a:t>
            </a:r>
            <a:endPar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a:p>
            <a:pPr marL="0" indent="266700" algn="l" defTabSz="266700">
              <a:lnSpc>
                <a:spcPct val="150000"/>
              </a:lnSpc>
              <a:spcAft>
                <a:spcPct val="0"/>
              </a:spcAft>
            </a:pPr>
            <a:r>
              <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r>
              <a:rPr lang="en-US"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r>
              <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所以</a:t>
            </a:r>
            <a:r>
              <a:rPr lang="zh-CN"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我们优先</a:t>
            </a:r>
            <a:r>
              <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采用卡诺图法，</a:t>
            </a:r>
            <a:r>
              <a:rPr lang="zh-CN"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尽可能</a:t>
            </a:r>
            <a:r>
              <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得到最简逻辑表达式和逻辑电路。</a:t>
            </a:r>
            <a:endParaRPr sz="2400" b="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2032000" y="307975"/>
            <a:ext cx="5080000" cy="635000"/>
          </a:xfrm>
          <a:prstGeom prst="rect">
            <a:avLst/>
          </a:prstGeom>
        </p:spPr>
        <p:txBody>
          <a:bodyPr/>
          <a:p>
            <a:endParaRPr sz="1600"/>
          </a:p>
        </p:txBody>
      </p:sp>
      <p:sp>
        <p:nvSpPr>
          <p:cNvPr id="9" name="文本框 8"/>
          <p:cNvSpPr txBox="1"/>
          <p:nvPr/>
        </p:nvSpPr>
        <p:spPr>
          <a:xfrm>
            <a:off x="3275965" y="659193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5</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课堂练习</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971233" y="260033"/>
            <a:ext cx="457200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1.7.3逻辑表达式的代数化简法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5" name="文本框 4"/>
          <p:cNvSpPr txBox="1"/>
          <p:nvPr/>
        </p:nvSpPr>
        <p:spPr>
          <a:xfrm>
            <a:off x="2032000" y="336550"/>
            <a:ext cx="5080000" cy="635000"/>
          </a:xfrm>
          <a:prstGeom prst="rect">
            <a:avLst/>
          </a:prstGeom>
        </p:spPr>
        <p:txBody>
          <a:bodyPr/>
          <a:p>
            <a:endParaRPr sz="1600"/>
          </a:p>
        </p:txBody>
      </p:sp>
      <p:sp>
        <p:nvSpPr>
          <p:cNvPr id="12" name="文本框 11"/>
          <p:cNvSpPr txBox="1"/>
          <p:nvPr/>
        </p:nvSpPr>
        <p:spPr>
          <a:xfrm>
            <a:off x="179705" y="1700530"/>
            <a:ext cx="8543925" cy="429450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endParaRPr lang="en-US" sz="24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032000" y="307975"/>
            <a:ext cx="5080000" cy="635000"/>
          </a:xfrm>
          <a:prstGeom prst="rect">
            <a:avLst/>
          </a:prstGeom>
        </p:spPr>
        <p:txBody>
          <a:bodyPr/>
          <a:p>
            <a:endParaRPr sz="1600"/>
          </a:p>
        </p:txBody>
      </p:sp>
      <p:sp>
        <p:nvSpPr>
          <p:cNvPr id="2" name="文本框 1"/>
          <p:cNvSpPr txBox="1"/>
          <p:nvPr/>
        </p:nvSpPr>
        <p:spPr>
          <a:xfrm>
            <a:off x="2032000" y="708025"/>
            <a:ext cx="5080000" cy="635000"/>
          </a:xfrm>
          <a:prstGeom prst="rect">
            <a:avLst/>
          </a:prstGeom>
        </p:spPr>
        <p:txBody>
          <a:bodyPr/>
          <a:p>
            <a:endParaRPr sz="1600"/>
          </a:p>
        </p:txBody>
      </p:sp>
      <p:pic>
        <p:nvPicPr>
          <p:cNvPr id="4" name="图片 3"/>
          <p:cNvPicPr/>
          <p:nvPr/>
        </p:nvPicPr>
        <p:blipFill>
          <a:blip r:embed="rId3"/>
        </p:blipFill>
        <p:spPr>
          <a:xfrm>
            <a:off x="358775" y="2096770"/>
            <a:ext cx="8279765" cy="3370580"/>
          </a:xfrm>
          <a:prstGeom prst="rect">
            <a:avLst/>
          </a:prstGeom>
        </p:spPr>
      </p:pic>
      <p:sp>
        <p:nvSpPr>
          <p:cNvPr id="6" name="文本框 5"/>
          <p:cNvSpPr txBox="1"/>
          <p:nvPr/>
        </p:nvSpPr>
        <p:spPr>
          <a:xfrm>
            <a:off x="2032000" y="551497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59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卡诺图表示</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179705" y="1700530"/>
            <a:ext cx="8543925" cy="150812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卡诺图是由美国工程师卡诺(Karnaugh)首先提出的。将n变量的全部最小项各用一个小方块表示，并使具有逻辑相邻性的最小项在几何位置上也相邻地排列起来，所得到的图形叫做n变量最小项的卡诺图。</a:t>
            </a:r>
            <a:endPar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  </a:t>
            </a:r>
            <a:endPar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3275965" y="6591935"/>
            <a:ext cx="5080000" cy="635000"/>
          </a:xfrm>
          <a:prstGeom prst="rect">
            <a:avLst/>
          </a:prstGeom>
        </p:spPr>
        <p:txBody>
          <a:bodyPr/>
          <a:p>
            <a:endParaRPr sz="1600"/>
          </a:p>
        </p:txBody>
      </p:sp>
      <p:pic>
        <p:nvPicPr>
          <p:cNvPr id="2" name="图片 1113" descr="1t14"/>
          <p:cNvPicPr>
            <a:picLocks noChangeAspect="1"/>
          </p:cNvPicPr>
          <p:nvPr/>
        </p:nvPicPr>
        <p:blipFill>
          <a:blip r:embed="rId3"/>
          <a:stretch>
            <a:fillRect/>
          </a:stretch>
        </p:blipFill>
        <p:spPr>
          <a:xfrm>
            <a:off x="1977390" y="3401695"/>
            <a:ext cx="4947920" cy="2997200"/>
          </a:xfrm>
          <a:prstGeom prst="rect">
            <a:avLst/>
          </a:prstGeom>
          <a:noFill/>
          <a:ln w="9525">
            <a:noFill/>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1659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卡诺图表示</a:t>
            </a:r>
            <a:endParaRPr lang="zh-CN" altLang="en-US" spc="600" noProof="1" dirty="0">
              <a:solidFill>
                <a:srgbClr val="FF0000"/>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12" name="文本框 11"/>
          <p:cNvSpPr txBox="1"/>
          <p:nvPr/>
        </p:nvSpPr>
        <p:spPr>
          <a:xfrm>
            <a:off x="179705" y="1700530"/>
            <a:ext cx="8543925" cy="157988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逻辑相邻项：仅有一个变量不同其余变量均相同的两个最小项，称为逻辑相邻项。如左右相邻(m</a:t>
            </a:r>
            <a:r>
              <a:rPr sz="2000" b="0" baseline="-25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0</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和m</a:t>
            </a:r>
            <a:r>
              <a:rPr sz="2000" b="0" baseline="-25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1</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)，上下相邻(m</a:t>
            </a:r>
            <a:r>
              <a:rPr sz="2000" b="0" baseline="-25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0</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和m</a:t>
            </a:r>
            <a:r>
              <a:rPr sz="2000" b="0" baseline="-25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4</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)，同一行的最左边和最右边(m</a:t>
            </a:r>
            <a:r>
              <a:rPr sz="2000" b="0" baseline="-25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0</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和m</a:t>
            </a:r>
            <a:r>
              <a:rPr sz="2000" b="0" baseline="-25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2</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)，同一列的最上边和最下边(m</a:t>
            </a:r>
            <a:r>
              <a:rPr sz="2000" b="0" baseline="-25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0</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和m</a:t>
            </a:r>
            <a:r>
              <a:rPr sz="2000" b="0" baseline="-2500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8</a:t>
            </a:r>
            <a:r>
              <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)等。</a:t>
            </a:r>
            <a:endParaRPr sz="2000" b="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3275965" y="6591935"/>
            <a:ext cx="5080000" cy="635000"/>
          </a:xfrm>
          <a:prstGeom prst="rect">
            <a:avLst/>
          </a:prstGeom>
        </p:spPr>
        <p:txBody>
          <a:bodyPr/>
          <a:p>
            <a:endParaRPr sz="1600"/>
          </a:p>
        </p:txBody>
      </p:sp>
      <p:pic>
        <p:nvPicPr>
          <p:cNvPr id="2" name="图片 1113" descr="1t14"/>
          <p:cNvPicPr>
            <a:picLocks noChangeAspect="1"/>
          </p:cNvPicPr>
          <p:nvPr/>
        </p:nvPicPr>
        <p:blipFill>
          <a:blip r:embed="rId3"/>
          <a:stretch>
            <a:fillRect/>
          </a:stretch>
        </p:blipFill>
        <p:spPr>
          <a:xfrm>
            <a:off x="763905" y="3529330"/>
            <a:ext cx="4858385" cy="2943225"/>
          </a:xfrm>
          <a:prstGeom prst="rect">
            <a:avLst/>
          </a:prstGeom>
          <a:noFill/>
          <a:ln w="9525">
            <a:noFill/>
          </a:ln>
        </p:spPr>
      </p:pic>
      <p:sp>
        <p:nvSpPr>
          <p:cNvPr id="4" name="文本框 3"/>
          <p:cNvSpPr txBox="1"/>
          <p:nvPr/>
        </p:nvSpPr>
        <p:spPr>
          <a:xfrm>
            <a:off x="5868670" y="4260215"/>
            <a:ext cx="2934970" cy="1365250"/>
          </a:xfrm>
          <a:prstGeom prst="rect">
            <a:avLst/>
          </a:prstGeom>
          <a:noFill/>
        </p:spPr>
        <p:txBody>
          <a:bodyPr wrap="square" rtlCol="0">
            <a:noAutofit/>
          </a:bodyPr>
          <a:p>
            <a:r>
              <a:rPr lang="zh-CN" altLang="en-US" spc="600" dirty="0">
                <a:solidFill>
                  <a:srgbClr val="FF0000"/>
                </a:solidFill>
                <a:latin typeface="微软雅黑" panose="020B0503020204020204" charset="-122"/>
                <a:ea typeface="微软雅黑" panose="020B0503020204020204" charset="-122"/>
                <a:sym typeface="+mn-ea"/>
              </a:rPr>
              <a:t>课堂问答：</a:t>
            </a:r>
            <a:endParaRPr lang="zh-CN" altLang="en-US" spc="600" dirty="0">
              <a:solidFill>
                <a:srgbClr val="FF0000"/>
              </a:solidFill>
              <a:latin typeface="微软雅黑" panose="020B0503020204020204" charset="-122"/>
              <a:ea typeface="微软雅黑" panose="020B0503020204020204" charset="-122"/>
              <a:sym typeface="+mn-ea"/>
            </a:endParaRPr>
          </a:p>
          <a:p>
            <a:r>
              <a:rPr lang="en-US" altLang="zh-CN" dirty="0">
                <a:solidFill>
                  <a:schemeClr val="tx1"/>
                </a:solidFill>
                <a:uFillTx/>
                <a:latin typeface="微软雅黑" panose="020B0503020204020204" charset="-122"/>
                <a:ea typeface="微软雅黑" panose="020B0503020204020204" charset="-122"/>
                <a:sym typeface="+mn-ea"/>
              </a:rPr>
              <a:t>1</a:t>
            </a:r>
            <a:r>
              <a:rPr lang="zh-CN" altLang="en-US" dirty="0">
                <a:solidFill>
                  <a:schemeClr val="tx1"/>
                </a:solidFill>
                <a:uFillTx/>
                <a:latin typeface="微软雅黑" panose="020B0503020204020204" charset="-122"/>
                <a:ea typeface="微软雅黑" panose="020B0503020204020204" charset="-122"/>
                <a:sym typeface="+mn-ea"/>
              </a:rPr>
              <a:t>、学生指读</a:t>
            </a:r>
            <a:r>
              <a:rPr lang="en-US" altLang="zh-CN" dirty="0">
                <a:solidFill>
                  <a:schemeClr val="tx1"/>
                </a:solidFill>
                <a:uFillTx/>
                <a:latin typeface="微软雅黑" panose="020B0503020204020204" charset="-122"/>
                <a:ea typeface="微软雅黑" panose="020B0503020204020204" charset="-122"/>
                <a:sym typeface="+mn-ea"/>
              </a:rPr>
              <a:t>m</a:t>
            </a:r>
            <a:r>
              <a:rPr lang="en-US" altLang="zh-CN" baseline="-25000" dirty="0">
                <a:solidFill>
                  <a:schemeClr val="tx1"/>
                </a:solidFill>
                <a:uFillTx/>
                <a:latin typeface="微软雅黑" panose="020B0503020204020204" charset="-122"/>
                <a:ea typeface="微软雅黑" panose="020B0503020204020204" charset="-122"/>
                <a:sym typeface="+mn-ea"/>
              </a:rPr>
              <a:t>i</a:t>
            </a:r>
            <a:r>
              <a:rPr lang="zh-CN" altLang="en-US" dirty="0">
                <a:solidFill>
                  <a:schemeClr val="tx1"/>
                </a:solidFill>
                <a:uFillTx/>
                <a:latin typeface="微软雅黑" panose="020B0503020204020204" charset="-122"/>
                <a:ea typeface="微软雅黑" panose="020B0503020204020204" charset="-122"/>
                <a:sym typeface="+mn-ea"/>
              </a:rPr>
              <a:t>的位置</a:t>
            </a:r>
            <a:endParaRPr lang="zh-CN" altLang="en-US" dirty="0">
              <a:solidFill>
                <a:schemeClr val="tx1"/>
              </a:solidFill>
              <a:uFillTx/>
              <a:latin typeface="微软雅黑" panose="020B0503020204020204" charset="-122"/>
              <a:ea typeface="微软雅黑" panose="020B0503020204020204" charset="-122"/>
              <a:sym typeface="+mn-ea"/>
            </a:endParaRPr>
          </a:p>
          <a:p>
            <a:r>
              <a:rPr lang="en-US" altLang="zh-CN" dirty="0">
                <a:solidFill>
                  <a:schemeClr val="tx1"/>
                </a:solidFill>
                <a:uFillTx/>
                <a:latin typeface="微软雅黑" panose="020B0503020204020204" charset="-122"/>
                <a:ea typeface="微软雅黑" panose="020B0503020204020204" charset="-122"/>
              </a:rPr>
              <a:t>2</a:t>
            </a:r>
            <a:r>
              <a:rPr lang="zh-CN" altLang="en-US" dirty="0">
                <a:solidFill>
                  <a:schemeClr val="tx1"/>
                </a:solidFill>
                <a:uFillTx/>
                <a:latin typeface="微软雅黑" panose="020B0503020204020204" charset="-122"/>
                <a:ea typeface="微软雅黑" panose="020B0503020204020204" charset="-122"/>
              </a:rPr>
              <a:t>、快读画出</a:t>
            </a:r>
            <a:r>
              <a:rPr lang="en-US" altLang="zh-CN" dirty="0">
                <a:solidFill>
                  <a:schemeClr val="tx1"/>
                </a:solidFill>
                <a:uFillTx/>
                <a:latin typeface="微软雅黑" panose="020B0503020204020204" charset="-122"/>
                <a:ea typeface="微软雅黑" panose="020B0503020204020204" charset="-122"/>
              </a:rPr>
              <a:t>2</a:t>
            </a:r>
            <a:r>
              <a:rPr lang="zh-CN" altLang="en-US" dirty="0">
                <a:solidFill>
                  <a:schemeClr val="tx1"/>
                </a:solidFill>
                <a:uFillTx/>
                <a:latin typeface="微软雅黑" panose="020B0503020204020204" charset="-122"/>
                <a:ea typeface="微软雅黑" panose="020B0503020204020204" charset="-122"/>
              </a:rPr>
              <a:t>、</a:t>
            </a:r>
            <a:r>
              <a:rPr lang="en-US" altLang="zh-CN" dirty="0">
                <a:solidFill>
                  <a:schemeClr val="tx1"/>
                </a:solidFill>
                <a:uFillTx/>
                <a:latin typeface="微软雅黑" panose="020B0503020204020204" charset="-122"/>
                <a:ea typeface="微软雅黑" panose="020B0503020204020204" charset="-122"/>
              </a:rPr>
              <a:t>3</a:t>
            </a:r>
            <a:r>
              <a:rPr lang="zh-CN" altLang="en-US" dirty="0">
                <a:solidFill>
                  <a:schemeClr val="tx1"/>
                </a:solidFill>
                <a:uFillTx/>
                <a:latin typeface="微软雅黑" panose="020B0503020204020204" charset="-122"/>
                <a:ea typeface="微软雅黑" panose="020B0503020204020204" charset="-122"/>
              </a:rPr>
              <a:t>、</a:t>
            </a:r>
            <a:r>
              <a:rPr lang="en-US" altLang="zh-CN" dirty="0">
                <a:solidFill>
                  <a:schemeClr val="tx1"/>
                </a:solidFill>
                <a:uFillTx/>
                <a:latin typeface="微软雅黑" panose="020B0503020204020204" charset="-122"/>
                <a:ea typeface="微软雅黑" panose="020B0503020204020204" charset="-122"/>
              </a:rPr>
              <a:t>4</a:t>
            </a:r>
            <a:r>
              <a:rPr lang="zh-CN" altLang="en-US" dirty="0">
                <a:solidFill>
                  <a:schemeClr val="tx1"/>
                </a:solidFill>
                <a:uFillTx/>
                <a:latin typeface="微软雅黑" panose="020B0503020204020204" charset="-122"/>
                <a:ea typeface="微软雅黑" panose="020B0503020204020204" charset="-122"/>
              </a:rPr>
              <a:t>变量卡诺图</a:t>
            </a:r>
            <a:endParaRPr lang="zh-CN" altLang="en-US" dirty="0">
              <a:solidFill>
                <a:schemeClr val="tx1"/>
              </a:solidFill>
              <a:uFillTx/>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1838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用卡诺图表示逻辑函数</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251460" y="1700530"/>
            <a:ext cx="8543925" cy="361632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2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方法一：先转化为最小项表达式。</a:t>
            </a:r>
            <a:endParaRPr sz="22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2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2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① 把已知逻辑函数式化为最小项之和形式。</a:t>
            </a:r>
            <a:endParaRPr sz="22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2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② 将函数式中包含的最小项在卡诺图对应的方格中填 1，其余</a:t>
            </a:r>
            <a:endParaRPr sz="22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2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方格中填 0(有时也可用空格表示)，就可以得到相应的卡诺图。</a:t>
            </a:r>
            <a:endParaRPr sz="22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2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③ 任何逻辑函数都等于其卡诺图中为1的方格所对应的最小项之和。</a:t>
            </a:r>
            <a:endParaRPr sz="2200" b="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2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方法二：根据函数表达式直接填卡诺图。</a:t>
            </a:r>
            <a:endParaRPr sz="22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3275965" y="659193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183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用卡诺图表示逻辑函数</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35560" y="1628775"/>
            <a:ext cx="8543925" cy="131445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2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例1-21：画出逻辑函数L(A,B,C,D)=</a:t>
            </a:r>
            <a:r>
              <a:rPr lang="en-US" sz="22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2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的卡诺图。</a:t>
            </a:r>
            <a:endParaRPr sz="22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3275965" y="6591935"/>
            <a:ext cx="5080000" cy="635000"/>
          </a:xfrm>
          <a:prstGeom prst="rect">
            <a:avLst/>
          </a:prstGeom>
        </p:spPr>
        <p:txBody>
          <a:bodyPr/>
          <a:p>
            <a:endParaRPr sz="1600"/>
          </a:p>
        </p:txBody>
      </p:sp>
      <p:graphicFrame>
        <p:nvGraphicFramePr>
          <p:cNvPr id="2" name="Object 82"/>
          <p:cNvGraphicFramePr>
            <a:graphicFrameLocks noChangeAspect="1"/>
          </p:cNvGraphicFramePr>
          <p:nvPr/>
        </p:nvGraphicFramePr>
        <p:xfrm>
          <a:off x="4787900" y="1772920"/>
          <a:ext cx="3204845" cy="477520"/>
        </p:xfrm>
        <a:graphic>
          <a:graphicData uri="http://schemas.openxmlformats.org/presentationml/2006/ole">
            <mc:AlternateContent xmlns:mc="http://schemas.openxmlformats.org/markup-compatibility/2006">
              <mc:Choice xmlns:v="urn:schemas-microsoft-com:vml" Requires="v">
                <p:oleObj spid="_x0000_s3076" name="" r:id="rId3" imgW="1714500" imgH="254000" progId="Equation.3">
                  <p:embed/>
                </p:oleObj>
              </mc:Choice>
              <mc:Fallback>
                <p:oleObj name="" r:id="rId3" imgW="1714500" imgH="254000" progId="Equation.3">
                  <p:embed/>
                  <p:pic>
                    <p:nvPicPr>
                      <p:cNvPr id="0" name="图片 3075"/>
                      <p:cNvPicPr/>
                      <p:nvPr/>
                    </p:nvPicPr>
                    <p:blipFill>
                      <a:blip r:embed="rId4"/>
                      <a:stretch>
                        <a:fillRect/>
                      </a:stretch>
                    </p:blipFill>
                    <p:spPr>
                      <a:xfrm>
                        <a:off x="4787900" y="1772920"/>
                        <a:ext cx="3204845" cy="477520"/>
                      </a:xfrm>
                      <a:prstGeom prst="rect">
                        <a:avLst/>
                      </a:prstGeom>
                      <a:noFill/>
                      <a:ln w="38100">
                        <a:noFill/>
                        <a:miter/>
                      </a:ln>
                    </p:spPr>
                  </p:pic>
                </p:oleObj>
              </mc:Fallback>
            </mc:AlternateContent>
          </a:graphicData>
        </a:graphic>
      </p:graphicFrame>
      <p:sp>
        <p:nvSpPr>
          <p:cNvPr id="4" name="文本框 3"/>
          <p:cNvSpPr txBox="1"/>
          <p:nvPr/>
        </p:nvSpPr>
        <p:spPr>
          <a:xfrm>
            <a:off x="2267585" y="1890713"/>
            <a:ext cx="5080000" cy="635000"/>
          </a:xfrm>
          <a:prstGeom prst="rect">
            <a:avLst/>
          </a:prstGeom>
        </p:spPr>
        <p:txBody>
          <a:bodyPr/>
          <a:p>
            <a:endParaRPr sz="1600"/>
          </a:p>
        </p:txBody>
      </p:sp>
      <p:pic>
        <p:nvPicPr>
          <p:cNvPr id="5" name="图片 4"/>
          <p:cNvPicPr/>
          <p:nvPr/>
        </p:nvPicPr>
        <p:blipFill>
          <a:blip r:embed="rId5"/>
        </p:blipFill>
        <p:spPr>
          <a:xfrm>
            <a:off x="2483485" y="3212783"/>
            <a:ext cx="3352800" cy="3076575"/>
          </a:xfrm>
          <a:prstGeom prst="rect">
            <a:avLst/>
          </a:prstGeom>
        </p:spPr>
      </p:pic>
      <p:sp>
        <p:nvSpPr>
          <p:cNvPr id="6" name="文本框 5"/>
          <p:cNvSpPr txBox="1"/>
          <p:nvPr/>
        </p:nvSpPr>
        <p:spPr>
          <a:xfrm>
            <a:off x="2267585" y="5602288"/>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2</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183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用卡诺图表示逻辑函数</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3" name="文本框 2"/>
          <p:cNvSpPr txBox="1"/>
          <p:nvPr/>
        </p:nvSpPr>
        <p:spPr>
          <a:xfrm>
            <a:off x="2032000" y="684213"/>
            <a:ext cx="5080000" cy="635000"/>
          </a:xfrm>
          <a:prstGeom prst="rect">
            <a:avLst/>
          </a:prstGeom>
        </p:spPr>
        <p:txBody>
          <a:bodyPr/>
          <a:p>
            <a:endParaRPr sz="1600"/>
          </a:p>
        </p:txBody>
      </p:sp>
      <p:sp>
        <p:nvSpPr>
          <p:cNvPr id="12" name="文本框 11"/>
          <p:cNvSpPr txBox="1"/>
          <p:nvPr/>
        </p:nvSpPr>
        <p:spPr>
          <a:xfrm>
            <a:off x="35560" y="1628775"/>
            <a:ext cx="8878570" cy="159512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例1-2</a:t>
            </a: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：已知逻辑函数的卡诺图如图1-</a:t>
            </a: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20</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所示，写出该函数的逻辑表达式。 </a:t>
            </a:r>
            <a:endPar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zh-CN"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解：</a:t>
            </a:r>
            <a:r>
              <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因为任何一个逻辑函数都等于它的卡诺图中填入1的那些最小项之和，所以把卡诺图中填入1的那些方格所对应的最小项相加即可得到逻辑表达式为：</a:t>
            </a:r>
            <a:endPar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3275965" y="6591935"/>
            <a:ext cx="5080000" cy="635000"/>
          </a:xfrm>
          <a:prstGeom prst="rect">
            <a:avLst/>
          </a:prstGeom>
        </p:spPr>
        <p:txBody>
          <a:bodyPr/>
          <a:p>
            <a:endParaRPr sz="1600"/>
          </a:p>
        </p:txBody>
      </p:sp>
      <p:sp>
        <p:nvSpPr>
          <p:cNvPr id="6" name="文本框 5"/>
          <p:cNvSpPr txBox="1"/>
          <p:nvPr/>
        </p:nvSpPr>
        <p:spPr>
          <a:xfrm>
            <a:off x="1115695" y="5877560"/>
            <a:ext cx="2141855" cy="302895"/>
          </a:xfrm>
          <a:prstGeom prst="rect">
            <a:avLst/>
          </a:prstGeom>
        </p:spPr>
        <p:txBody>
          <a:bodyPr/>
          <a:p>
            <a:r>
              <a:rPr sz="1600"/>
              <a:t>图1-20 例1-22卡诺图</a:t>
            </a:r>
            <a:endParaRPr sz="1600"/>
          </a:p>
        </p:txBody>
      </p:sp>
      <p:pic>
        <p:nvPicPr>
          <p:cNvPr id="2" name="图片 -2147482495" descr="9t16"/>
          <p:cNvPicPr>
            <a:picLocks noChangeAspect="1"/>
          </p:cNvPicPr>
          <p:nvPr/>
        </p:nvPicPr>
        <p:blipFill>
          <a:blip r:embed="rId3"/>
          <a:stretch>
            <a:fillRect/>
          </a:stretch>
        </p:blipFill>
        <p:spPr>
          <a:xfrm>
            <a:off x="755650" y="3573145"/>
            <a:ext cx="2162810" cy="1997710"/>
          </a:xfrm>
          <a:prstGeom prst="rect">
            <a:avLst/>
          </a:prstGeom>
          <a:noFill/>
          <a:ln w="9525">
            <a:noFill/>
          </a:ln>
        </p:spPr>
      </p:pic>
      <p:graphicFrame>
        <p:nvGraphicFramePr>
          <p:cNvPr id="4" name="Object 86"/>
          <p:cNvGraphicFramePr/>
          <p:nvPr/>
        </p:nvGraphicFramePr>
        <p:xfrm>
          <a:off x="3257550" y="4437380"/>
          <a:ext cx="5400000" cy="360000"/>
        </p:xfrm>
        <a:graphic>
          <a:graphicData uri="http://schemas.openxmlformats.org/presentationml/2006/ole">
            <mc:AlternateContent xmlns:mc="http://schemas.openxmlformats.org/markup-compatibility/2006">
              <mc:Choice xmlns:v="urn:schemas-microsoft-com:vml" Requires="v">
                <p:oleObj spid="_x0000_s7" name="" r:id="rId4" imgW="3022600" imgH="190500" progId="Equation.3">
                  <p:embed/>
                </p:oleObj>
              </mc:Choice>
              <mc:Fallback>
                <p:oleObj name="" r:id="rId4" imgW="3022600" imgH="190500" progId="Equation.3">
                  <p:embed/>
                  <p:pic>
                    <p:nvPicPr>
                      <p:cNvPr id="0" name="图片 6"/>
                      <p:cNvPicPr/>
                      <p:nvPr/>
                    </p:nvPicPr>
                    <p:blipFill>
                      <a:blip r:embed="rId5"/>
                      <a:stretch>
                        <a:fillRect/>
                      </a:stretch>
                    </p:blipFill>
                    <p:spPr>
                      <a:xfrm>
                        <a:off x="3257550" y="4437380"/>
                        <a:ext cx="5400000" cy="36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183890" cy="344170"/>
          </a:xfrm>
          <a:prstGeom prst="rect">
            <a:avLst/>
          </a:prstGeom>
          <a:noFill/>
        </p:spPr>
        <p:txBody>
          <a:bodyPr wrap="none" lIns="68577" tIns="34288" rIns="68577" bIns="34288" rtlCol="0">
            <a:spAutoFit/>
          </a:bodyPr>
          <a:lstStyle/>
          <a:p>
            <a:pPr algn="l"/>
            <a:r>
              <a:rPr lang="zh-CN" altLang="en-US" spc="600" noProof="1" dirty="0">
                <a:solidFill>
                  <a:schemeClr val="tx2"/>
                </a:solidFill>
                <a:latin typeface="微软雅黑" panose="020B0503020204020204" charset="-122"/>
                <a:ea typeface="微软雅黑" panose="020B0503020204020204" charset="-122"/>
              </a:rPr>
              <a:t>用卡诺图化简逻辑函数</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12" name="文本框 11"/>
          <p:cNvSpPr txBox="1"/>
          <p:nvPr/>
        </p:nvSpPr>
        <p:spPr>
          <a:xfrm>
            <a:off x="175895" y="1628775"/>
            <a:ext cx="8738235" cy="464058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化简依据：</a:t>
            </a:r>
            <a:r>
              <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逻辑相邻性的最小项可以合并，并消去互补因子。</a:t>
            </a:r>
            <a:endPar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卡诺图化简法的步骤</a:t>
            </a:r>
            <a:r>
              <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①画出逻辑函数的卡诺图；</a:t>
            </a:r>
            <a:endPar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②画圈，合并最小项；合并个数为2n个(如1、2、4、8等)，圈尽可能大</a:t>
            </a:r>
            <a:endPar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(乘积项中含因子数最少)；圈尽可能少(乘积项个数最少)；每个圈中至少有一个最小项仅被圈过一次，以免出现多余项(多画圈)。</a:t>
            </a:r>
            <a:endPar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③将包围圈所得的乘积项相加，就可得到简化后的与或表达式。</a:t>
            </a:r>
            <a:endPar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lang="en-US"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注意：</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卡诺图中所有的 1 都必须圈到，不能合并的 1 单独画圈；</a:t>
            </a:r>
            <a:endPar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逻辑函数的化简结果可能不唯一。</a:t>
            </a:r>
            <a:endPar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3275965" y="6591935"/>
            <a:ext cx="5080000" cy="635000"/>
          </a:xfrm>
          <a:prstGeom prst="rect">
            <a:avLst/>
          </a:prstGeom>
        </p:spPr>
        <p:txBody>
          <a:bodyPr/>
          <a:p>
            <a:endParaRPr sz="160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4762"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3</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485775" y="1057275"/>
            <a:ext cx="31838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charset="-122"/>
                <a:ea typeface="微软雅黑" panose="020B0503020204020204" charset="-122"/>
              </a:rPr>
              <a:t>用卡诺图化简逻辑函数</a:t>
            </a:r>
            <a:endParaRPr lang="zh-CN" altLang="en-US" spc="600" noProof="1" dirty="0">
              <a:solidFill>
                <a:schemeClr val="tx2"/>
              </a:solidFill>
              <a:latin typeface="微软雅黑" panose="020B0503020204020204" charset="-122"/>
              <a:ea typeface="微软雅黑" panose="020B0503020204020204" charset="-122"/>
            </a:endParaRPr>
          </a:p>
        </p:txBody>
      </p:sp>
      <p:sp>
        <p:nvSpPr>
          <p:cNvPr id="41988" name="矩形 55"/>
          <p:cNvSpPr/>
          <p:nvPr/>
        </p:nvSpPr>
        <p:spPr>
          <a:xfrm>
            <a:off x="2509838" y="1084263"/>
            <a:ext cx="220662"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charset="-122"/>
                <a:ea typeface="微软雅黑" panose="020B0503020204020204" charset="-122"/>
              </a:rPr>
              <a:t>Video Import</a:t>
            </a:r>
            <a:endParaRPr lang="en-US" altLang="zh-CN" sz="100" dirty="0">
              <a:solidFill>
                <a:schemeClr val="bg1"/>
              </a:solidFill>
              <a:latin typeface="微软雅黑" panose="020B0503020204020204" charset="-122"/>
              <a:ea typeface="微软雅黑" panose="020B0503020204020204" charset="-122"/>
            </a:endParaRPr>
          </a:p>
        </p:txBody>
      </p:sp>
      <p:sp>
        <p:nvSpPr>
          <p:cNvPr id="41989" name="文本框 1"/>
          <p:cNvSpPr txBox="1"/>
          <p:nvPr/>
        </p:nvSpPr>
        <p:spPr>
          <a:xfrm>
            <a:off x="843280" y="260350"/>
            <a:ext cx="4700270" cy="460375"/>
          </a:xfrm>
          <a:prstGeom prst="rect">
            <a:avLst/>
          </a:prstGeom>
          <a:noFill/>
          <a:ln w="9525">
            <a:noFill/>
          </a:ln>
        </p:spPr>
        <p:txBody>
          <a:bodyPr wrap="square" anchor="t" anchorCtr="0">
            <a:spAutoFit/>
          </a:bodyPr>
          <a:p>
            <a:pPr algn="ctr"/>
            <a:r>
              <a:rPr sz="2400" dirty="0">
                <a:latin typeface="微软雅黑" panose="020B0503020204020204" charset="-122"/>
                <a:ea typeface="微软雅黑" panose="020B0503020204020204" charset="-122"/>
                <a:sym typeface="微软雅黑" panose="020B0503020204020204" charset="-122"/>
              </a:rPr>
              <a:t>1.7.</a:t>
            </a:r>
            <a:r>
              <a:rPr lang="en-US" sz="2400" dirty="0">
                <a:latin typeface="微软雅黑" panose="020B0503020204020204" charset="-122"/>
                <a:ea typeface="微软雅黑" panose="020B0503020204020204" charset="-122"/>
                <a:sym typeface="微软雅黑" panose="020B0503020204020204" charset="-122"/>
              </a:rPr>
              <a:t>4 </a:t>
            </a:r>
            <a:r>
              <a:rPr sz="2400" dirty="0">
                <a:latin typeface="微软雅黑" panose="020B0503020204020204" charset="-122"/>
                <a:ea typeface="微软雅黑" panose="020B0503020204020204" charset="-122"/>
                <a:sym typeface="微软雅黑" panose="020B0503020204020204" charset="-122"/>
              </a:rPr>
              <a:t>逻辑函数的卡诺图化简法</a:t>
            </a:r>
            <a:endParaRPr sz="2400" dirty="0">
              <a:latin typeface="微软雅黑" panose="020B0503020204020204" charset="-122"/>
              <a:ea typeface="微软雅黑" panose="020B0503020204020204" charset="-122"/>
              <a:sym typeface="微软雅黑" panose="020B0503020204020204" charset="-122"/>
            </a:endParaRPr>
          </a:p>
        </p:txBody>
      </p:sp>
      <p:pic>
        <p:nvPicPr>
          <p:cNvPr id="41990" name="图片 5" descr="48B3906C552A02AB9A112945B198EED6"/>
          <p:cNvPicPr>
            <a:picLocks noChangeAspect="1"/>
          </p:cNvPicPr>
          <p:nvPr>
            <p:custDataLst>
              <p:tags r:id="rId1"/>
            </p:custDataLst>
          </p:nvPr>
        </p:nvPicPr>
        <p:blipFill>
          <a:blip r:embed="rId2"/>
          <a:stretch>
            <a:fillRect/>
          </a:stretch>
        </p:blipFill>
        <p:spPr>
          <a:xfrm>
            <a:off x="6227763" y="187325"/>
            <a:ext cx="2674937" cy="774700"/>
          </a:xfrm>
          <a:prstGeom prst="rect">
            <a:avLst/>
          </a:prstGeom>
          <a:noFill/>
          <a:ln w="9525">
            <a:noFill/>
          </a:ln>
        </p:spPr>
      </p:pic>
      <p:sp>
        <p:nvSpPr>
          <p:cNvPr id="12" name="文本框 11"/>
          <p:cNvSpPr txBox="1"/>
          <p:nvPr/>
        </p:nvSpPr>
        <p:spPr>
          <a:xfrm>
            <a:off x="35560" y="1628775"/>
            <a:ext cx="8878570" cy="1042035"/>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266700" algn="l" defTabSz="266700">
              <a:lnSpc>
                <a:spcPct val="150000"/>
              </a:lnSpc>
              <a:spcAft>
                <a:spcPct val="0"/>
              </a:spcAft>
            </a:pP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例1-2</a:t>
            </a: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：用卡诺图化简法将逻辑函数</a:t>
            </a:r>
            <a:r>
              <a:rPr lang="en-US"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化简为最简与或表达式。</a:t>
            </a:r>
            <a:endPar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266700" algn="l" defTabSz="266700">
              <a:lnSpc>
                <a:spcPct val="150000"/>
              </a:lnSpc>
              <a:spcAft>
                <a:spcPct val="0"/>
              </a:spcAft>
            </a:pPr>
            <a:r>
              <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解：首先填写卡诺图，然后按照合并最小项的规则合并最小项，如图1-21所示。</a:t>
            </a:r>
            <a:endParaRPr sz="2000" b="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3275965" y="6591935"/>
            <a:ext cx="5080000" cy="635000"/>
          </a:xfrm>
          <a:prstGeom prst="rect">
            <a:avLst/>
          </a:prstGeom>
        </p:spPr>
        <p:txBody>
          <a:bodyPr/>
          <a:p>
            <a:endParaRPr sz="1600"/>
          </a:p>
        </p:txBody>
      </p:sp>
      <p:sp>
        <p:nvSpPr>
          <p:cNvPr id="6" name="文本框 5"/>
          <p:cNvSpPr txBox="1"/>
          <p:nvPr/>
        </p:nvSpPr>
        <p:spPr>
          <a:xfrm>
            <a:off x="1527810" y="6139180"/>
            <a:ext cx="2141855" cy="302895"/>
          </a:xfrm>
          <a:prstGeom prst="rect">
            <a:avLst/>
          </a:prstGeom>
        </p:spPr>
        <p:txBody>
          <a:bodyPr/>
          <a:p>
            <a:r>
              <a:rPr sz="1600"/>
              <a:t>图1-2</a:t>
            </a:r>
            <a:r>
              <a:rPr lang="en-US" sz="1600"/>
              <a:t>1</a:t>
            </a:r>
            <a:r>
              <a:rPr sz="1600"/>
              <a:t> 例1-2</a:t>
            </a:r>
            <a:r>
              <a:rPr lang="en-US" sz="1600"/>
              <a:t>3</a:t>
            </a:r>
            <a:r>
              <a:rPr sz="1600"/>
              <a:t>卡诺图</a:t>
            </a:r>
            <a:endParaRPr sz="1600"/>
          </a:p>
        </p:txBody>
      </p:sp>
      <p:graphicFrame>
        <p:nvGraphicFramePr>
          <p:cNvPr id="2" name="Object 87"/>
          <p:cNvGraphicFramePr/>
          <p:nvPr/>
        </p:nvGraphicFramePr>
        <p:xfrm>
          <a:off x="4464050" y="1772920"/>
          <a:ext cx="3212465" cy="377190"/>
        </p:xfrm>
        <a:graphic>
          <a:graphicData uri="http://schemas.openxmlformats.org/presentationml/2006/ole">
            <mc:AlternateContent xmlns:mc="http://schemas.openxmlformats.org/markup-compatibility/2006">
              <mc:Choice xmlns:v="urn:schemas-microsoft-com:vml" Requires="v">
                <p:oleObj spid="_x0000_s3076" name="" r:id="rId3" imgW="1676400" imgH="190500" progId="Equation.3">
                  <p:embed/>
                </p:oleObj>
              </mc:Choice>
              <mc:Fallback>
                <p:oleObj name="" r:id="rId3" imgW="1676400" imgH="190500" progId="Equation.3">
                  <p:embed/>
                  <p:pic>
                    <p:nvPicPr>
                      <p:cNvPr id="0" name="图片 3075"/>
                      <p:cNvPicPr/>
                      <p:nvPr/>
                    </p:nvPicPr>
                    <p:blipFill>
                      <a:blip r:embed="rId4"/>
                      <a:stretch>
                        <a:fillRect/>
                      </a:stretch>
                    </p:blipFill>
                    <p:spPr>
                      <a:xfrm>
                        <a:off x="4464050" y="1772920"/>
                        <a:ext cx="3212465" cy="377190"/>
                      </a:xfrm>
                      <a:prstGeom prst="rect">
                        <a:avLst/>
                      </a:prstGeom>
                      <a:noFill/>
                      <a:ln w="38100">
                        <a:noFill/>
                        <a:miter/>
                      </a:ln>
                    </p:spPr>
                  </p:pic>
                </p:oleObj>
              </mc:Fallback>
            </mc:AlternateContent>
          </a:graphicData>
        </a:graphic>
      </p:graphicFrame>
      <p:pic>
        <p:nvPicPr>
          <p:cNvPr id="3" name="图片 -2147482496" descr="1t20"/>
          <p:cNvPicPr>
            <a:picLocks noChangeAspect="1"/>
          </p:cNvPicPr>
          <p:nvPr/>
        </p:nvPicPr>
        <p:blipFill>
          <a:blip r:embed="rId5"/>
          <a:stretch>
            <a:fillRect/>
          </a:stretch>
        </p:blipFill>
        <p:spPr>
          <a:xfrm>
            <a:off x="1115060" y="3573145"/>
            <a:ext cx="2556510" cy="2383790"/>
          </a:xfrm>
          <a:prstGeom prst="rect">
            <a:avLst/>
          </a:prstGeom>
          <a:noFill/>
          <a:ln w="9525">
            <a:noFill/>
          </a:ln>
        </p:spPr>
      </p:pic>
      <p:graphicFrame>
        <p:nvGraphicFramePr>
          <p:cNvPr id="4" name="Object 88"/>
          <p:cNvGraphicFramePr/>
          <p:nvPr/>
        </p:nvGraphicFramePr>
        <p:xfrm>
          <a:off x="4859655" y="4725035"/>
          <a:ext cx="2918460" cy="517525"/>
        </p:xfrm>
        <a:graphic>
          <a:graphicData uri="http://schemas.openxmlformats.org/presentationml/2006/ole">
            <mc:AlternateContent xmlns:mc="http://schemas.openxmlformats.org/markup-compatibility/2006">
              <mc:Choice xmlns:v="urn:schemas-microsoft-com:vml" Requires="v">
                <p:oleObj spid="_x0000_s5" name="" r:id="rId6" imgW="1143000" imgH="190500" progId="Equation.3">
                  <p:embed/>
                </p:oleObj>
              </mc:Choice>
              <mc:Fallback>
                <p:oleObj name="" r:id="rId6" imgW="1143000" imgH="190500" progId="Equation.3">
                  <p:embed/>
                  <p:pic>
                    <p:nvPicPr>
                      <p:cNvPr id="0" name="图片 2"/>
                      <p:cNvPicPr/>
                      <p:nvPr/>
                    </p:nvPicPr>
                    <p:blipFill>
                      <a:blip r:embed="rId7"/>
                      <a:stretch>
                        <a:fillRect/>
                      </a:stretch>
                    </p:blipFill>
                    <p:spPr>
                      <a:xfrm>
                        <a:off x="4859655" y="4725035"/>
                        <a:ext cx="2918460" cy="517525"/>
                      </a:xfrm>
                      <a:prstGeom prst="rect">
                        <a:avLst/>
                      </a:prstGeom>
                      <a:noFill/>
                      <a:ln w="38100">
                        <a:noFill/>
                        <a:miter/>
                      </a:ln>
                    </p:spPr>
                  </p:pic>
                </p:oleObj>
              </mc:Fallback>
            </mc:AlternateContent>
          </a:graphicData>
        </a:graphic>
      </p:graphicFrame>
      <p:sp>
        <p:nvSpPr>
          <p:cNvPr id="7" name="文本框 6"/>
          <p:cNvSpPr txBox="1"/>
          <p:nvPr/>
        </p:nvSpPr>
        <p:spPr>
          <a:xfrm>
            <a:off x="4464050" y="3977640"/>
            <a:ext cx="3211830" cy="398780"/>
          </a:xfrm>
          <a:prstGeom prst="rect">
            <a:avLst/>
          </a:prstGeom>
        </p:spPr>
        <p:txBody>
          <a:bodyPr wrap="square">
            <a:spAutoFit/>
          </a:bodyPr>
          <a:p>
            <a:pPr marL="0" indent="0" algn="ctr" defTabSz="266700">
              <a:spcAft>
                <a:spcPct val="0"/>
              </a:spcAft>
            </a:pPr>
            <a:r>
              <a:rPr lang="zh-CN" altLang="en-US" sz="2000">
                <a:latin typeface="宋体" panose="02010600030101010101" pitchFamily="2" charset="-122"/>
                <a:ea typeface="宋体" panose="02010600030101010101" pitchFamily="2" charset="-122"/>
              </a:rPr>
              <a:t>化简后的逻辑函数为</a:t>
            </a:r>
            <a:endParaRPr lang="zh-CN" altLang="en-US" sz="20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commondata" val="eyJoZGlkIjoiOGRmZjhlZGQ0NzllMTRkYjc4NWRlYTlmMmZmOTk3YzIifQ=="/>
</p:tagLst>
</file>

<file path=ppt/tags/tag13.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5_2"/>
  <p:tag name="KSO_WM_TEMPLATE_CATEGORY" val="diagram"/>
  <p:tag name="KSO_WM_TEMPLATE_INDEX" val="20231058"/>
  <p:tag name="KSO_WM_UNIT_LAYERLEVEL" val="1_1_1"/>
  <p:tag name="KSO_WM_TAG_VERSION" val="3.0"/>
  <p:tag name="KSO_WM_UNIT_TYPE" val="l_h_i"/>
  <p:tag name="KSO_WM_UNIT_INDEX" val="1_5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9,&quot;transparency&quot;:0},&quot;type&quot;:1},&quot;glow&quot;:{&quot;colorType&quot;:0},&quot;line&quot;:{&quot;type&quot;:0},&quot;shadow&quot;:{&quot;brightness&quot;:-0.25,&quot;colorType&quot;:1,&quot;foreColorIndex&quot;:9,&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14.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5_1"/>
  <p:tag name="KSO_WM_TEMPLATE_CATEGORY" val="diagram"/>
  <p:tag name="KSO_WM_TEMPLATE_INDEX" val="20231058"/>
  <p:tag name="KSO_WM_UNIT_LAYERLEVEL" val="1_1_1"/>
  <p:tag name="KSO_WM_TAG_VERSION" val="3.0"/>
  <p:tag name="KSO_WM_UNIT_TYPE" val="l_h_i"/>
  <p:tag name="KSO_WM_UNIT_INDEX" val="1_5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9,&quot;pos&quot;:0,&quot;transparency&quot;:0},{&quot;brightness&quot;:0,&quot;colorType&quot;:1,&quot;foreColorIndex&quot;:9,&quot;pos&quot;:0.8999999761581421,&quot;transparency&quot;:0}],&quot;type&quot;:3},&quot;glow&quot;:{&quot;colorType&quot;:0},&quot;line&quot;:{&quot;type&quot;:0},&quot;shadow&quot;:{&quot;brightness&quot;:-0.25,&quot;colorType&quot;:1,&quot;foreColorIndex&quot;:9,&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6_1"/>
  <p:tag name="KSO_WM_TEMPLATE_CATEGORY" val="diagram"/>
  <p:tag name="KSO_WM_TEMPLATE_INDEX" val="20231058"/>
  <p:tag name="KSO_WM_UNIT_LAYERLEVEL" val="1_1_1"/>
  <p:tag name="KSO_WM_TAG_VERSION" val="3.0"/>
  <p:tag name="KSO_WM_UNIT_TYPE" val="l_h_i"/>
  <p:tag name="KSO_WM_UNIT_INDEX" val="1_6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10,&quot;transparency&quot;:0},&quot;type&quot;:1},&quot;glow&quot;:{&quot;colorType&quot;:0},&quot;line&quot;:{&quot;type&quot;:0},&quot;shadow&quot;:{&quot;brightness&quot;:-0.25,&quot;colorType&quot;:1,&quot;foreColorIndex&quot;:10,&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16.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6_2"/>
  <p:tag name="KSO_WM_TEMPLATE_CATEGORY" val="diagram"/>
  <p:tag name="KSO_WM_TEMPLATE_INDEX" val="20231058"/>
  <p:tag name="KSO_WM_UNIT_LAYERLEVEL" val="1_1_1"/>
  <p:tag name="KSO_WM_TAG_VERSION" val="3.0"/>
  <p:tag name="KSO_WM_UNIT_TYPE" val="l_h_i"/>
  <p:tag name="KSO_WM_UNIT_INDEX" val="1_6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10,&quot;pos&quot;:0,&quot;transparency&quot;:0},{&quot;brightness&quot;:0,&quot;colorType&quot;:1,&quot;foreColorIndex&quot;:10,&quot;pos&quot;:0.899999976158142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6"/>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5*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19647</Words>
  <Application>WPS 演示</Application>
  <PresentationFormat>全屏显示(4:3)</PresentationFormat>
  <Paragraphs>1422</Paragraphs>
  <Slides>114</Slides>
  <Notes>4</Notes>
  <HiddenSlides>0</HiddenSlides>
  <MMClips>0</MMClips>
  <ScaleCrop>false</ScaleCrop>
  <HeadingPairs>
    <vt:vector size="8" baseType="variant">
      <vt:variant>
        <vt:lpstr>已用的字体</vt:lpstr>
      </vt:variant>
      <vt:variant>
        <vt:i4>23</vt:i4>
      </vt:variant>
      <vt:variant>
        <vt:lpstr>主题</vt:lpstr>
      </vt:variant>
      <vt:variant>
        <vt:i4>4</vt:i4>
      </vt:variant>
      <vt:variant>
        <vt:lpstr>嵌入 OLE 服务器</vt:lpstr>
      </vt:variant>
      <vt:variant>
        <vt:i4>34</vt:i4>
      </vt:variant>
      <vt:variant>
        <vt:lpstr>幻灯片标题</vt:lpstr>
      </vt:variant>
      <vt:variant>
        <vt:i4>114</vt:i4>
      </vt:variant>
    </vt:vector>
  </HeadingPairs>
  <TitlesOfParts>
    <vt:vector size="175" baseType="lpstr">
      <vt:lpstr>Arial</vt:lpstr>
      <vt:lpstr>宋体</vt:lpstr>
      <vt:lpstr>Wingdings</vt:lpstr>
      <vt:lpstr>Arial Narrow</vt:lpstr>
      <vt:lpstr>微软雅黑</vt:lpstr>
      <vt:lpstr>Verdana</vt:lpstr>
      <vt:lpstr>Times New Roman</vt:lpstr>
      <vt:lpstr>楷体</vt:lpstr>
      <vt:lpstr>Tahoma</vt:lpstr>
      <vt:lpstr>华文琥珀</vt:lpstr>
      <vt:lpstr>印品黑体</vt:lpstr>
      <vt:lpstr>Eras Light ITC</vt:lpstr>
      <vt:lpstr>ksdb</vt:lpstr>
      <vt:lpstr>Century Gothic</vt:lpstr>
      <vt:lpstr>Arial Unicode MS</vt:lpstr>
      <vt:lpstr>Wingdings</vt:lpstr>
      <vt:lpstr>Calibri</vt:lpstr>
      <vt:lpstr>楷体_GB2312</vt:lpstr>
      <vt:lpstr>新宋体</vt:lpstr>
      <vt:lpstr>Times New Roman</vt:lpstr>
      <vt:lpstr>Calibri</vt:lpstr>
      <vt:lpstr>Segoe UI Semilight</vt:lpstr>
      <vt:lpstr>黑体</vt:lpstr>
      <vt:lpstr>Office 主题</vt:lpstr>
      <vt:lpstr>3_Office 主题</vt:lpstr>
      <vt:lpstr>2_Office 主题</vt:lpstr>
      <vt:lpstr>4_Office 主题</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Equation.3</vt:lpstr>
      <vt:lpstr>Equation.3</vt:lpstr>
      <vt:lpstr>Equation.3</vt:lpstr>
      <vt:lpstr>Equation.KSEE3</vt:lpstr>
      <vt:lpstr>Word.Picture.8</vt:lpstr>
      <vt:lpstr>Word.Picture.8</vt:lpstr>
      <vt:lpstr>Word.Picture.8</vt:lpstr>
      <vt:lpstr>Word.Picture.8</vt:lpstr>
      <vt:lpstr>Word.Picture.8</vt:lpstr>
      <vt:lpstr>Word.Picture.8</vt:lpstr>
      <vt:lpstr>Equation.KSEE3</vt:lpstr>
      <vt:lpstr>Word.Picture.8</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Samsung Electronics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luojie</dc:creator>
  <cp:lastModifiedBy>唐风</cp:lastModifiedBy>
  <cp:revision>1880</cp:revision>
  <dcterms:created xsi:type="dcterms:W3CDTF">2004-08-29T02:51:00Z</dcterms:created>
  <dcterms:modified xsi:type="dcterms:W3CDTF">2024-08-29T00:03:55Z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2052-12.1.0.17468</vt:lpwstr>
  </property>
  <property fmtid="{D5CDD505-2E9C-101B-9397-08002B2CF9AE}" pid="3" name="ICV">
    <vt:lpwstr>DF1F081AD7AA4ACEA523E0D1254D4BEB_12</vt:lpwstr>
  </property>
</Properties>
</file>