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handoutMasterIdLst>
    <p:handoutMasterId r:id="rId86"/>
  </p:handoutMasterIdLst>
  <p:sldIdLst>
    <p:sldId id="645" r:id="rId4"/>
    <p:sldId id="646" r:id="rId5"/>
    <p:sldId id="777" r:id="rId7"/>
    <p:sldId id="648" r:id="rId8"/>
    <p:sldId id="650" r:id="rId9"/>
    <p:sldId id="1130" r:id="rId10"/>
    <p:sldId id="1207" r:id="rId11"/>
    <p:sldId id="1131" r:id="rId12"/>
    <p:sldId id="1132" r:id="rId13"/>
    <p:sldId id="1134" r:id="rId14"/>
    <p:sldId id="1135" r:id="rId15"/>
    <p:sldId id="1137" r:id="rId16"/>
    <p:sldId id="1138" r:id="rId17"/>
    <p:sldId id="1136" r:id="rId18"/>
    <p:sldId id="1139" r:id="rId19"/>
    <p:sldId id="1140" r:id="rId20"/>
    <p:sldId id="1141" r:id="rId21"/>
    <p:sldId id="1143" r:id="rId22"/>
    <p:sldId id="1144" r:id="rId23"/>
    <p:sldId id="1076" r:id="rId24"/>
    <p:sldId id="1145" r:id="rId25"/>
    <p:sldId id="1146" r:id="rId26"/>
    <p:sldId id="1147" r:id="rId27"/>
    <p:sldId id="1148" r:id="rId28"/>
    <p:sldId id="1149" r:id="rId29"/>
    <p:sldId id="1150" r:id="rId30"/>
    <p:sldId id="1151" r:id="rId31"/>
    <p:sldId id="1152" r:id="rId32"/>
    <p:sldId id="1153" r:id="rId33"/>
    <p:sldId id="1154" r:id="rId34"/>
    <p:sldId id="1155" r:id="rId35"/>
    <p:sldId id="1156" r:id="rId36"/>
    <p:sldId id="1157" r:id="rId37"/>
    <p:sldId id="1158" r:id="rId38"/>
    <p:sldId id="1160" r:id="rId39"/>
    <p:sldId id="1159" r:id="rId40"/>
    <p:sldId id="1161" r:id="rId41"/>
    <p:sldId id="1163" r:id="rId42"/>
    <p:sldId id="1162" r:id="rId43"/>
    <p:sldId id="1164" r:id="rId44"/>
    <p:sldId id="1165" r:id="rId45"/>
    <p:sldId id="1166" r:id="rId46"/>
    <p:sldId id="1167" r:id="rId47"/>
    <p:sldId id="1168" r:id="rId48"/>
    <p:sldId id="1169" r:id="rId49"/>
    <p:sldId id="1170" r:id="rId50"/>
    <p:sldId id="1171" r:id="rId51"/>
    <p:sldId id="1172" r:id="rId52"/>
    <p:sldId id="1173" r:id="rId53"/>
    <p:sldId id="1174" r:id="rId54"/>
    <p:sldId id="1175" r:id="rId55"/>
    <p:sldId id="1176" r:id="rId56"/>
    <p:sldId id="1177" r:id="rId57"/>
    <p:sldId id="1178" r:id="rId58"/>
    <p:sldId id="1179" r:id="rId59"/>
    <p:sldId id="1180" r:id="rId60"/>
    <p:sldId id="1181" r:id="rId61"/>
    <p:sldId id="1182" r:id="rId62"/>
    <p:sldId id="1204" r:id="rId63"/>
    <p:sldId id="1205" r:id="rId64"/>
    <p:sldId id="1183" r:id="rId65"/>
    <p:sldId id="1184" r:id="rId66"/>
    <p:sldId id="1185" r:id="rId67"/>
    <p:sldId id="1186" r:id="rId68"/>
    <p:sldId id="1187" r:id="rId69"/>
    <p:sldId id="1188" r:id="rId70"/>
    <p:sldId id="1189" r:id="rId71"/>
    <p:sldId id="1190" r:id="rId72"/>
    <p:sldId id="1191" r:id="rId73"/>
    <p:sldId id="1192" r:id="rId74"/>
    <p:sldId id="1193" r:id="rId75"/>
    <p:sldId id="1194" r:id="rId76"/>
    <p:sldId id="1195" r:id="rId77"/>
    <p:sldId id="1196" r:id="rId78"/>
    <p:sldId id="1197" r:id="rId79"/>
    <p:sldId id="1078" r:id="rId80"/>
    <p:sldId id="876" r:id="rId81"/>
    <p:sldId id="1079" r:id="rId82"/>
    <p:sldId id="1208" r:id="rId83"/>
    <p:sldId id="651" r:id="rId84"/>
    <p:sldId id="652" r:id="rId85"/>
  </p:sldIdLst>
  <p:sldSz cx="9144000" cy="6858000" type="screen4x3"/>
  <p:notesSz cx="6858000" cy="9144000"/>
  <p:custDataLst>
    <p:tags r:id="rId91"/>
  </p:custDataLst>
  <p:defaultTextStyle>
    <a:defPPr>
      <a:defRPr lang="zh-CN"/>
    </a:defPPr>
    <a:lvl1pPr marL="0" lvl="0"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Narrow"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Narrow"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Narrow"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74"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elps" initials="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3399FF"/>
    <a:srgbClr val="FF00FF"/>
    <a:srgbClr val="0000FF"/>
    <a:srgbClr val="006600"/>
    <a:srgbClr val="0000CC"/>
    <a:srgbClr val="339933"/>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985"/>
    <p:restoredTop sz="94729"/>
  </p:normalViewPr>
  <p:slideViewPr>
    <p:cSldViewPr showGuides="1">
      <p:cViewPr varScale="1">
        <p:scale>
          <a:sx n="104" d="100"/>
          <a:sy n="104" d="100"/>
        </p:scale>
        <p:origin x="-918" y="-84"/>
      </p:cViewPr>
      <p:guideLst>
        <p:guide orient="horz" pos="2074"/>
        <p:guide pos="2880"/>
      </p:guideLst>
    </p:cSldViewPr>
  </p:slideViewPr>
  <p:outlineViewPr>
    <p:cViewPr>
      <p:scale>
        <a:sx n="25" d="100"/>
        <a:sy n="25"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10" cy="72010"/>
</p:viewPr>
</file>

<file path=ppt/_rels/presentation.xml.rels><?xml version="1.0" encoding="UTF-8" standalone="yes"?>
<Relationships xmlns="http://schemas.openxmlformats.org/package/2006/relationships"><Relationship Id="rId91" Type="http://schemas.openxmlformats.org/officeDocument/2006/relationships/tags" Target="tags/tag101.xml"/><Relationship Id="rId90" Type="http://schemas.openxmlformats.org/officeDocument/2006/relationships/commentAuthors" Target="commentAuthors.xml"/><Relationship Id="rId9" Type="http://schemas.openxmlformats.org/officeDocument/2006/relationships/slide" Target="slides/slide5.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handoutMaster" Target="handoutMasters/handoutMaster1.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65.wmf"/><Relationship Id="rId1" Type="http://schemas.openxmlformats.org/officeDocument/2006/relationships/image" Target="../media/image64.wmf"/></Relationships>
</file>

<file path=ppt/drawings/_rels/vmlDrawing15.vml.rels><?xml version="1.0" encoding="UTF-8" standalone="yes"?>
<Relationships xmlns="http://schemas.openxmlformats.org/package/2006/relationships"><Relationship Id="rId9" Type="http://schemas.openxmlformats.org/officeDocument/2006/relationships/image" Target="../media/image62.emf"/><Relationship Id="rId8" Type="http://schemas.openxmlformats.org/officeDocument/2006/relationships/image" Target="../media/image74.wmf"/><Relationship Id="rId7" Type="http://schemas.openxmlformats.org/officeDocument/2006/relationships/image" Target="../media/image73.wmf"/><Relationship Id="rId6" Type="http://schemas.openxmlformats.org/officeDocument/2006/relationships/image" Target="../media/image72.wmf"/><Relationship Id="rId5" Type="http://schemas.openxmlformats.org/officeDocument/2006/relationships/image" Target="../media/image71.wmf"/><Relationship Id="rId4" Type="http://schemas.openxmlformats.org/officeDocument/2006/relationships/image" Target="../media/image70.wmf"/><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6.wmf"/></Relationships>
</file>

<file path=ppt/drawings/_rels/vmlDrawing17.vml.rels><?xml version="1.0" encoding="UTF-8" standalone="yes"?>
<Relationships xmlns="http://schemas.openxmlformats.org/package/2006/relationships"><Relationship Id="rId4" Type="http://schemas.openxmlformats.org/officeDocument/2006/relationships/image" Target="../media/image83.wmf"/><Relationship Id="rId3" Type="http://schemas.openxmlformats.org/officeDocument/2006/relationships/image" Target="../media/image76.wmf"/><Relationship Id="rId2" Type="http://schemas.openxmlformats.org/officeDocument/2006/relationships/image" Target="../media/image79.wmf"/><Relationship Id="rId1" Type="http://schemas.openxmlformats.org/officeDocument/2006/relationships/image" Target="../media/image78.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91.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94.wmf"/><Relationship Id="rId1" Type="http://schemas.openxmlformats.org/officeDocument/2006/relationships/image" Target="../media/image9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98.wmf"/><Relationship Id="rId2" Type="http://schemas.openxmlformats.org/officeDocument/2006/relationships/image" Target="../media/image97.wmf"/><Relationship Id="rId1" Type="http://schemas.openxmlformats.org/officeDocument/2006/relationships/image" Target="../media/image96.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01.wmf"/><Relationship Id="rId1" Type="http://schemas.openxmlformats.org/officeDocument/2006/relationships/image" Target="../media/image100.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07.wmf"/><Relationship Id="rId2" Type="http://schemas.openxmlformats.org/officeDocument/2006/relationships/image" Target="../media/image106.wmf"/><Relationship Id="rId1" Type="http://schemas.openxmlformats.org/officeDocument/2006/relationships/image" Target="../media/image103.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08.wmf"/><Relationship Id="rId2" Type="http://schemas.openxmlformats.org/officeDocument/2006/relationships/image" Target="../media/image94.wmf"/><Relationship Id="rId1" Type="http://schemas.openxmlformats.org/officeDocument/2006/relationships/image" Target="../media/image103.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11.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14.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14.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24.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26.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3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8227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algn="l" eaLnBrk="1" hangingPunct="1">
              <a:defRPr sz="1200" b="0" smtClean="0">
                <a:latin typeface="Verdana" panose="020B060403050404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82275"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sz="1200" b="0" smtClean="0">
                <a:latin typeface="Verdana" panose="020B060403050404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4340" name="Rectangle 4"/>
          <p:cNvSpPr>
            <a:spLocks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82277"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82278"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algn="l" eaLnBrk="1" hangingPunct="1">
              <a:defRPr sz="1200" b="0" smtClean="0">
                <a:latin typeface="Verdana" panose="020B060403050404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82279"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p>
            <a:pPr lvl="0" algn="r" eaLnBrk="1" fontAlgn="base" hangingPunct="1"/>
            <a:fld id="{9A0DB2DC-4C9A-4742-B13C-FB6460FD3503}" type="slidenum">
              <a:rPr lang="en-US" altLang="zh-CN" sz="1200" b="0" strike="noStrike" noProof="1" dirty="0">
                <a:latin typeface="Verdana" panose="020B0604030504040204" pitchFamily="34" charset="0"/>
                <a:ea typeface="宋体" panose="02010600030101010101" pitchFamily="2" charset="-122"/>
                <a:cs typeface="+mn-cs"/>
              </a:rPr>
            </a:fld>
            <a:endParaRPr lang="en-US" altLang="zh-CN" sz="1200" b="0" strike="noStrike" noProof="1" dirty="0">
              <a:latin typeface="Verdana" panose="020B060403050404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TextEdit="1"/>
          </p:cNvSpPr>
          <p:nvPr>
            <p:ph type="sldImg"/>
          </p:nvPr>
        </p:nvSpPr>
        <p:spPr/>
      </p:sp>
      <p:sp>
        <p:nvSpPr>
          <p:cNvPr id="174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a:lnSpc>
                <a:spcPct val="150000"/>
              </a:lnSpc>
            </a:pPr>
            <a:r>
              <a:rPr>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虚拟仿真实验：基于Multisim 软件仿真的技术能够模拟测量电路运行的过程及电路功能。实验教学应结合软件仿真与实践操作，引导学生发散思维，由浅入深，不完全否定学生的讨论结果，使其通过实践得出一定的结论，而组合逻辑电路的实验正由于设计电路的不唯一性(器件型号、个数，门电路个数等)，增加了学生学习逻辑电路设计的兴趣。</a:t>
            </a:r>
            <a:endParaRPr>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a:p>
            <a:pPr>
              <a:lnSpc>
                <a:spcPct val="150000"/>
              </a:lnSpc>
            </a:pPr>
            <a:r>
              <a:rPr>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线下实验：根据图3-8进行接线，验证“四人表决电路”逻辑功能是否与真值表一致。</a:t>
            </a:r>
            <a:r>
              <a:rPr lang="zh-CN">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注意选用</a:t>
            </a:r>
            <a:r>
              <a:rPr>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器件问题、导线问题。器件功能测试应该在接线之前完成(验证器件是否正常工作或电源、引脚端是否接错)，接线后若出现逻辑电平与预期逻辑值不同，可运用数字万用表的直流电压档进行测试，确定高、低电平。</a:t>
            </a:r>
            <a:endParaRPr>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a:p>
            <a:pPr>
              <a:lnSpc>
                <a:spcPct val="150000"/>
              </a:lnSpc>
            </a:pPr>
            <a:r>
              <a:rPr>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拓展训练：如主持人有一票否决权。三人表决时，若主持人否决，则不通过；主持人未否决，由三人表决的多数同意时，表决通过。如作业3-3题，结果裁决有优先权或表决规则改变时，表决电路图也要相应发生改变。</a:t>
            </a:r>
            <a:r>
              <a:rPr lang="en-US" altLang="zh-CN">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    </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参考教材第</a:t>
            </a:r>
            <a:r>
              <a:rPr lang="en-US" altLang="zh-CN">
                <a:latin typeface="Calibri" panose="020F0502020204030204" pitchFamily="34" charset="0"/>
                <a:sym typeface="宋体" panose="02010600030101010101" pitchFamily="2" charset="-122"/>
              </a:rPr>
              <a:t>180-181</a:t>
            </a:r>
            <a:r>
              <a:rPr lang="zh-CN" altLang="en-US">
                <a:latin typeface="Calibri" panose="020F0502020204030204" pitchFamily="34" charset="0"/>
                <a:sym typeface="宋体" panose="02010600030101010101" pitchFamily="2" charset="-122"/>
              </a:rPr>
              <a:t>页</a:t>
            </a:r>
            <a:endParaRPr lang="zh-CN" altLang="en-US">
              <a:latin typeface="Calibri" panose="020F0502020204030204" pitchFamily="34" charset="0"/>
              <a:sym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en-US" altLang="zh-CN"/>
              <a:t>3-7</a:t>
            </a:r>
            <a:r>
              <a:rPr lang="zh-CN" altLang="en-US"/>
              <a:t>：（</a:t>
            </a:r>
            <a:r>
              <a:rPr lang="en-US" altLang="zh-CN"/>
              <a:t>1</a:t>
            </a:r>
            <a:r>
              <a:rPr lang="zh-CN" altLang="en-US"/>
              <a:t>）</a:t>
            </a:r>
            <a:r>
              <a:rPr lang="en-US" altLang="zh-CN"/>
              <a:t> </a:t>
            </a:r>
            <a:r>
              <a:rPr lang="zh-CN" altLang="en-US"/>
              <a:t>当</a:t>
            </a:r>
            <a:r>
              <a:rPr lang="en-US" altLang="zh-CN"/>
              <a:t>BC=1</a:t>
            </a:r>
            <a:r>
              <a:rPr lang="zh-CN" altLang="en-US"/>
              <a:t>时，可能存在竞争与冒险现象</a:t>
            </a:r>
            <a:r>
              <a:rPr lang="en-US" altLang="zh-CN"/>
              <a:t> </a:t>
            </a:r>
            <a:r>
              <a:rPr lang="zh-CN" altLang="en-US"/>
              <a:t>（</a:t>
            </a:r>
            <a:r>
              <a:rPr lang="en-US" altLang="zh-CN"/>
              <a:t>2</a:t>
            </a:r>
            <a:r>
              <a:rPr lang="zh-CN" altLang="en-US"/>
              <a:t>）</a:t>
            </a:r>
            <a:r>
              <a:rPr lang="en-US" altLang="zh-CN"/>
              <a:t> </a:t>
            </a:r>
            <a:r>
              <a:rPr lang="zh-CN" altLang="en-US">
                <a:sym typeface="+mn-ea"/>
              </a:rPr>
              <a:t>当</a:t>
            </a:r>
            <a:r>
              <a:rPr lang="en-US" altLang="zh-CN">
                <a:sym typeface="+mn-ea"/>
              </a:rPr>
              <a:t>A=0</a:t>
            </a:r>
            <a:r>
              <a:rPr lang="zh-CN" altLang="en-US">
                <a:sym typeface="+mn-ea"/>
              </a:rPr>
              <a:t>，</a:t>
            </a:r>
            <a:r>
              <a:rPr lang="en-US" altLang="zh-CN">
                <a:sym typeface="+mn-ea"/>
              </a:rPr>
              <a:t>C=0</a:t>
            </a:r>
            <a:r>
              <a:rPr lang="zh-CN" altLang="en-US">
                <a:sym typeface="+mn-ea"/>
              </a:rPr>
              <a:t>时，可能存在竞争与冒险现象</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幻灯片图像占位符 1"/>
          <p:cNvSpPr>
            <a:spLocks noGrp="1" noTextEdit="1"/>
          </p:cNvSpPr>
          <p:nvPr>
            <p:ph type="sldImg"/>
          </p:nvPr>
        </p:nvSpPr>
        <p:spPr/>
      </p:sp>
      <p:sp>
        <p:nvSpPr>
          <p:cNvPr id="26626" name="文本占位符 2"/>
          <p:cNvSpPr>
            <a:spLocks noGrp="1"/>
          </p:cNvSpPr>
          <p:nvPr>
            <p:ph type="body"/>
          </p:nvPr>
        </p:nvSpPr>
        <p:spPr/>
        <p:txBody>
          <a:bodyPr wrap="square" lIns="91440" tIns="45720" rIns="91440" bIns="45720" anchor="t" anchorCtr="0"/>
          <a:p>
            <a:pPr lvl="0"/>
            <a:r>
              <a:rPr lang="zh-CN" altLang="en-US"/>
              <a:t>1. Master the methods of number system conversion and commonly used encoding;</a:t>
            </a:r>
            <a:endParaRPr lang="zh-CN" altLang="en-US"/>
          </a:p>
          <a:p>
            <a:pPr lvl="0"/>
            <a:r>
              <a:rPr lang="zh-CN" altLang="en-US"/>
              <a:t>2. Master the basic laws, identities, and rules of logical algebra.</a:t>
            </a:r>
            <a:endParaRPr lang="zh-CN" altLang="en-US"/>
          </a:p>
          <a:p>
            <a:pPr lvl="0"/>
            <a:r>
              <a:rPr lang="zh-CN" altLang="en-US"/>
              <a:t>3. Familiar with the conversion between different forms of logical function expressions;</a:t>
            </a:r>
            <a:endParaRPr lang="zh-CN" altLang="en-US"/>
          </a:p>
          <a:p>
            <a:pPr lvl="0"/>
            <a:r>
              <a:rPr lang="zh-CN" altLang="en-US"/>
              <a:t>4. Proficient in using algebraic simplification and Karnaugh map simplification methods to simplify logical function expressions.</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t>其中低位编码器(左侧)的EI接高位编码器(右侧)的EO，高位编码器的EI接低电平(低电平有效)，两个编码器的A0A1A2分别接74LS08的三对输入端(1A1B、2A2B、3A3B)，74LS08三对输出端(1Y、2Y、3Y)变成16线-4线编码器的前三位输出，高位编码器的GS变成16线-4线编码器的第四位输出，不需要再向下级联的话低位编码器的GS可悬空。</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dirty="0">
                <a:latin typeface="Arial" panose="020B0604020202020204" pitchFamily="34" charset="0"/>
                <a:sym typeface="+mn-ea"/>
              </a:rPr>
              <a:t>一种是常用的液晶（</a:t>
            </a:r>
            <a:r>
              <a:rPr lang="en-US" altLang="zh-CN" dirty="0">
                <a:latin typeface="Arial" panose="020B0604020202020204" pitchFamily="34" charset="0"/>
                <a:sym typeface="+mn-ea"/>
              </a:rPr>
              <a:t>LCD</a:t>
            </a:r>
            <a:r>
              <a:rPr lang="zh-CN" altLang="en-US" dirty="0">
                <a:latin typeface="Arial" panose="020B0604020202020204" pitchFamily="34" charset="0"/>
                <a:sym typeface="+mn-ea"/>
              </a:rPr>
              <a:t>）显示器，其特点是驱动电压低（在</a:t>
            </a:r>
            <a:r>
              <a:rPr lang="en-US" altLang="zh-CN" dirty="0">
                <a:latin typeface="Arial" panose="020B0604020202020204" pitchFamily="34" charset="0"/>
                <a:sym typeface="+mn-ea"/>
              </a:rPr>
              <a:t>1V</a:t>
            </a:r>
            <a:r>
              <a:rPr lang="zh-CN" altLang="en-US" dirty="0">
                <a:latin typeface="Arial" panose="020B0604020202020204" pitchFamily="34" charset="0"/>
                <a:sym typeface="+mn-ea"/>
              </a:rPr>
              <a:t>以下可以工作）、工作电流非常小、功耗极小（每平方厘米的功耗在</a:t>
            </a:r>
            <a:r>
              <a:rPr lang="en-US" altLang="zh-CN" dirty="0">
                <a:latin typeface="Arial" panose="020B0604020202020204" pitchFamily="34" charset="0"/>
                <a:sym typeface="+mn-ea"/>
              </a:rPr>
              <a:t>1μW</a:t>
            </a:r>
            <a:r>
              <a:rPr lang="zh-CN" altLang="en-US" dirty="0">
                <a:latin typeface="Arial" panose="020B0604020202020204" pitchFamily="34" charset="0"/>
                <a:sym typeface="+mn-ea"/>
              </a:rPr>
              <a:t>以下），配合</a:t>
            </a:r>
            <a:r>
              <a:rPr lang="en-US" altLang="zh-CN" dirty="0">
                <a:latin typeface="Arial" panose="020B0604020202020204" pitchFamily="34" charset="0"/>
                <a:sym typeface="+mn-ea"/>
              </a:rPr>
              <a:t>CMOS</a:t>
            </a:r>
            <a:r>
              <a:rPr lang="zh-CN" altLang="en-US" dirty="0">
                <a:latin typeface="Arial" panose="020B0604020202020204" pitchFamily="34" charset="0"/>
                <a:sym typeface="+mn-ea"/>
              </a:rPr>
              <a:t>电路可以组成微功耗系统。它的缺点是亮度差、响应速度低（在</a:t>
            </a:r>
            <a:r>
              <a:rPr lang="en-US" altLang="zh-CN" dirty="0">
                <a:latin typeface="Arial" panose="020B0604020202020204" pitchFamily="34" charset="0"/>
                <a:sym typeface="+mn-ea"/>
              </a:rPr>
              <a:t>10</a:t>
            </a:r>
            <a:r>
              <a:rPr lang="zh-CN" altLang="en-US" dirty="0">
                <a:latin typeface="Arial" panose="020B0604020202020204" pitchFamily="34" charset="0"/>
                <a:sym typeface="+mn-ea"/>
              </a:rPr>
              <a:t>～</a:t>
            </a:r>
            <a:r>
              <a:rPr lang="en-US" altLang="zh-CN" dirty="0">
                <a:latin typeface="Arial" panose="020B0604020202020204" pitchFamily="34" charset="0"/>
                <a:sym typeface="+mn-ea"/>
              </a:rPr>
              <a:t>200ms</a:t>
            </a:r>
            <a:r>
              <a:rPr lang="zh-CN" altLang="en-US" dirty="0">
                <a:latin typeface="Arial" panose="020B0604020202020204" pitchFamily="34" charset="0"/>
                <a:sym typeface="+mn-ea"/>
              </a:rPr>
              <a:t>范围）。</a:t>
            </a:r>
            <a:endParaRPr lang="zh-CN" altLang="en-US" dirty="0">
              <a:latin typeface="Arial" panose="020B0604020202020204" pitchFamily="34" charset="0"/>
              <a:sym typeface="+mn-ea"/>
            </a:endParaRPr>
          </a:p>
          <a:p>
            <a:r>
              <a:t> 另一种是发光二极管（LED）显示器，它具有清晰悦目、工作电压低（1.5～3V）、体积小、寿命长、可靠性高等优点，而且响应时间短（1～100ns）、颜色丰富（有红、绿、黄等颜色）、亮度高。它的缺点是工作电流比较大，每段的工作电流在10mA左右。</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t>图</a:t>
            </a:r>
            <a:r>
              <a:rPr lang="en-US" altLang="zh-CN"/>
              <a:t>3-33</a:t>
            </a:r>
            <a:r>
              <a:rPr lang="zh-CN" altLang="en-US"/>
              <a:t>标题错误，更正为一位数值比较器</a:t>
            </a:r>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图中坐厕</a:t>
            </a:r>
            <a:r>
              <a:rPr lang="en-US" altLang="zh-CN"/>
              <a:t>ABC</a:t>
            </a:r>
            <a:r>
              <a:rPr lang="zh-CN" altLang="en-US"/>
              <a:t>与门，右图中</a:t>
            </a:r>
            <a:r>
              <a:rPr lang="en-US" altLang="zh-CN"/>
              <a:t>S</a:t>
            </a:r>
            <a:r>
              <a:rPr lang="zh-CN" altLang="en-US"/>
              <a:t>即为变量</a:t>
            </a:r>
            <a:r>
              <a:rPr lang="en-US" altLang="zh-CN"/>
              <a:t>C</a:t>
            </a:r>
            <a:r>
              <a:rPr lang="zh-CN" altLang="en-US"/>
              <a:t>。</a:t>
            </a:r>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t>参考网址https://www.lsbin.com/413.html</a:t>
            </a:r>
            <a:endParaRPr lang="zh-CN"/>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参考练习题答案</a:t>
            </a:r>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参考网址：http://www.jienengjianpai.org/Show.asp?Category=6</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30"/>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7" y="365129"/>
            <a:ext cx="1971675"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2" y="365129"/>
            <a:ext cx="5800725"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3"/>
            <a:ext cx="78867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7"/>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46291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2" y="2505075"/>
            <a:ext cx="3868340"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2" y="2505075"/>
            <a:ext cx="3887391"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439863" y="252413"/>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485775" y="268288"/>
            <a:ext cx="962025" cy="34290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charset="-122"/>
                <a:ea typeface="微软雅黑" panose="020B0503020204020204" charset="-122"/>
                <a:cs typeface="+mn-cs"/>
              </a:rPr>
              <a:t>模块</a:t>
            </a:r>
            <a:r>
              <a:rPr lang="en-US" altLang="zh-CN" sz="1800" strike="noStrike" spc="600" noProof="1" dirty="0">
                <a:solidFill>
                  <a:schemeClr val="tx2"/>
                </a:solidFill>
                <a:latin typeface="微软雅黑" panose="020B0503020204020204" charset="-122"/>
                <a:ea typeface="微软雅黑" panose="020B0503020204020204" charset="-122"/>
                <a:cs typeface="+mn-cs"/>
              </a:rPr>
              <a:t>1</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9221" name="图片 7"/>
          <p:cNvPicPr>
            <a:picLocks noChangeAspect="1"/>
          </p:cNvPicPr>
          <p:nvPr userDrawn="1"/>
        </p:nvPicPr>
        <p:blipFill>
          <a:blip r:embed="rId3"/>
          <a:stretch>
            <a:fillRect/>
          </a:stretch>
        </p:blipFill>
        <p:spPr>
          <a:xfrm>
            <a:off x="8301038" y="-17462"/>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2443163" y="254000"/>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358775" y="268288"/>
            <a:ext cx="2084388" cy="34290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charset="-122"/>
                <a:ea typeface="微软雅黑" panose="020B0503020204020204" charset="-122"/>
                <a:cs typeface="+mn-cs"/>
              </a:rPr>
              <a:t>知识探索</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10245" name="图片 9"/>
          <p:cNvPicPr>
            <a:picLocks noChangeAspect="1"/>
          </p:cNvPicPr>
          <p:nvPr userDrawn="1"/>
        </p:nvPicPr>
        <p:blipFill>
          <a:blip r:embed="rId3"/>
          <a:stretch>
            <a:fillRect/>
          </a:stretch>
        </p:blipFill>
        <p:spPr>
          <a:xfrm>
            <a:off x="8258175" y="36513"/>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30"/>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30"/>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7" y="365129"/>
            <a:ext cx="1971675"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2" y="365129"/>
            <a:ext cx="5800725"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3"/>
            <a:ext cx="78867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7"/>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46291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2" y="2505075"/>
            <a:ext cx="3868340"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2" y="2505075"/>
            <a:ext cx="3887391"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439863" y="252413"/>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485775" y="268288"/>
            <a:ext cx="962025" cy="34290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charset="-122"/>
                <a:ea typeface="微软雅黑" panose="020B0503020204020204" charset="-122"/>
                <a:cs typeface="+mn-cs"/>
              </a:rPr>
              <a:t>模块</a:t>
            </a:r>
            <a:r>
              <a:rPr lang="en-US" altLang="zh-CN" sz="1800" strike="noStrike" spc="600" noProof="1" dirty="0">
                <a:solidFill>
                  <a:schemeClr val="tx2"/>
                </a:solidFill>
                <a:latin typeface="微软雅黑" panose="020B0503020204020204" charset="-122"/>
                <a:ea typeface="微软雅黑" panose="020B0503020204020204" charset="-122"/>
                <a:cs typeface="+mn-cs"/>
              </a:rPr>
              <a:t>1</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5125" name="图片 7"/>
          <p:cNvPicPr>
            <a:picLocks noChangeAspect="1"/>
          </p:cNvPicPr>
          <p:nvPr userDrawn="1"/>
        </p:nvPicPr>
        <p:blipFill>
          <a:blip r:embed="rId3"/>
          <a:stretch>
            <a:fillRect/>
          </a:stretch>
        </p:blipFill>
        <p:spPr>
          <a:xfrm>
            <a:off x="8301038" y="-17462"/>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2443163" y="254000"/>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358775" y="268288"/>
            <a:ext cx="2084388" cy="34290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charset="-122"/>
                <a:ea typeface="微软雅黑" panose="020B0503020204020204" charset="-122"/>
                <a:cs typeface="+mn-cs"/>
              </a:rPr>
              <a:t>知识探索</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6149" name="图片 9"/>
          <p:cNvPicPr>
            <a:picLocks noChangeAspect="1"/>
          </p:cNvPicPr>
          <p:nvPr userDrawn="1"/>
        </p:nvPicPr>
        <p:blipFill>
          <a:blip r:embed="rId3"/>
          <a:stretch>
            <a:fillRect/>
          </a:stretch>
        </p:blipFill>
        <p:spPr>
          <a:xfrm>
            <a:off x="8258175" y="36513"/>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30"/>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4" Type="http://schemas.openxmlformats.org/officeDocument/2006/relationships/theme" Target="../theme/theme2.xml"/><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占位符 1"/>
          <p:cNvSpPr>
            <a:spLocks noGrp="1"/>
          </p:cNvSpPr>
          <p:nvPr>
            <p:ph type="title"/>
          </p:nvPr>
        </p:nvSpPr>
        <p:spPr>
          <a:xfrm>
            <a:off x="628650" y="365125"/>
            <a:ext cx="78867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628650" y="6356350"/>
            <a:ext cx="20574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3074" name="标题占位符 1"/>
          <p:cNvSpPr>
            <a:spLocks noGrp="1"/>
          </p:cNvSpPr>
          <p:nvPr>
            <p:ph type="title"/>
          </p:nvPr>
        </p:nvSpPr>
        <p:spPr>
          <a:xfrm>
            <a:off x="628650" y="365125"/>
            <a:ext cx="78867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628650" y="6356350"/>
            <a:ext cx="20574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29.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tags" Target="../tags/tag30.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4.jpeg"/><Relationship Id="rId1" Type="http://schemas.openxmlformats.org/officeDocument/2006/relationships/tags" Target="../tags/tag31.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vmlDrawing" Target="../drawings/vmlDrawing3.vml"/><Relationship Id="rId7"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wmf"/><Relationship Id="rId4" Type="http://schemas.openxmlformats.org/officeDocument/2006/relationships/oleObject" Target="../embeddings/oleObject3.bin"/><Relationship Id="rId3" Type="http://schemas.openxmlformats.org/officeDocument/2006/relationships/image" Target="../media/image18.png"/><Relationship Id="rId2" Type="http://schemas.openxmlformats.org/officeDocument/2006/relationships/image" Target="../media/image4.jpeg"/><Relationship Id="rId1" Type="http://schemas.openxmlformats.org/officeDocument/2006/relationships/tags" Target="../tags/tag3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4.jpeg"/><Relationship Id="rId1" Type="http://schemas.openxmlformats.org/officeDocument/2006/relationships/tags" Target="../tags/tag33.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vmlDrawing" Target="../drawings/vmlDrawing4.vml"/><Relationship Id="rId7"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wmf"/><Relationship Id="rId4" Type="http://schemas.openxmlformats.org/officeDocument/2006/relationships/oleObject" Target="../embeddings/oleObject4.bin"/><Relationship Id="rId3" Type="http://schemas.openxmlformats.org/officeDocument/2006/relationships/image" Target="../media/image21.png"/><Relationship Id="rId2" Type="http://schemas.openxmlformats.org/officeDocument/2006/relationships/image" Target="../media/image4.jpeg"/><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vmlDrawing" Target="../drawings/vmlDrawing5.vml"/><Relationship Id="rId6" Type="http://schemas.openxmlformats.org/officeDocument/2006/relationships/slideLayout" Target="../slideLayouts/slideLayout2.xml"/><Relationship Id="rId5" Type="http://schemas.openxmlformats.org/officeDocument/2006/relationships/image" Target="../media/image25.wmf"/><Relationship Id="rId4" Type="http://schemas.openxmlformats.org/officeDocument/2006/relationships/oleObject" Target="../embeddings/oleObject5.bin"/><Relationship Id="rId3" Type="http://schemas.openxmlformats.org/officeDocument/2006/relationships/image" Target="../media/image24.png"/><Relationship Id="rId2" Type="http://schemas.openxmlformats.org/officeDocument/2006/relationships/image" Target="../media/image4.jpeg"/><Relationship Id="rId1" Type="http://schemas.openxmlformats.org/officeDocument/2006/relationships/tags" Target="../tags/tag35.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4.jpeg"/><Relationship Id="rId1" Type="http://schemas.openxmlformats.org/officeDocument/2006/relationships/tags" Target="../tags/tag36.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4.jpeg"/><Relationship Id="rId1" Type="http://schemas.openxmlformats.org/officeDocument/2006/relationships/tags" Target="../tags/tag37.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4.jpeg"/><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9" Type="http://schemas.openxmlformats.org/officeDocument/2006/relationships/vmlDrawing" Target="../drawings/vmlDrawing6.vml"/><Relationship Id="rId8" Type="http://schemas.openxmlformats.org/officeDocument/2006/relationships/slideLayout" Target="../slideLayouts/slideLayout2.xml"/><Relationship Id="rId7" Type="http://schemas.openxmlformats.org/officeDocument/2006/relationships/image" Target="../media/image31.wmf"/><Relationship Id="rId6" Type="http://schemas.openxmlformats.org/officeDocument/2006/relationships/oleObject" Target="../embeddings/oleObject7.bin"/><Relationship Id="rId5" Type="http://schemas.openxmlformats.org/officeDocument/2006/relationships/image" Target="../media/image30.wmf"/><Relationship Id="rId4" Type="http://schemas.openxmlformats.org/officeDocument/2006/relationships/oleObject" Target="../embeddings/oleObject6.bin"/><Relationship Id="rId3" Type="http://schemas.openxmlformats.org/officeDocument/2006/relationships/image" Target="../media/image29.png"/><Relationship Id="rId2" Type="http://schemas.openxmlformats.org/officeDocument/2006/relationships/image" Target="../media/image4.jpeg"/><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image" Target="../media/image34.png"/><Relationship Id="rId7" Type="http://schemas.openxmlformats.org/officeDocument/2006/relationships/oleObject" Target="../embeddings/oleObject10.bin"/><Relationship Id="rId6" Type="http://schemas.openxmlformats.org/officeDocument/2006/relationships/image" Target="../media/image33.wmf"/><Relationship Id="rId5" Type="http://schemas.openxmlformats.org/officeDocument/2006/relationships/oleObject" Target="../embeddings/oleObject9.bin"/><Relationship Id="rId4" Type="http://schemas.openxmlformats.org/officeDocument/2006/relationships/image" Target="../media/image32.wmf"/><Relationship Id="rId3" Type="http://schemas.openxmlformats.org/officeDocument/2006/relationships/oleObject" Target="../embeddings/oleObject8.bin"/><Relationship Id="rId2" Type="http://schemas.openxmlformats.org/officeDocument/2006/relationships/image" Target="../media/image4.jpeg"/><Relationship Id="rId12" Type="http://schemas.openxmlformats.org/officeDocument/2006/relationships/notesSlide" Target="../notesSlides/notesSlide18.xml"/><Relationship Id="rId11" Type="http://schemas.openxmlformats.org/officeDocument/2006/relationships/vmlDrawing" Target="../drawings/vmlDrawing7.vml"/><Relationship Id="rId10" Type="http://schemas.openxmlformats.org/officeDocument/2006/relationships/slideLayout" Target="../slideLayouts/slideLayout2.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9" Type="http://schemas.openxmlformats.org/officeDocument/2006/relationships/vmlDrawing" Target="../drawings/vmlDrawing8.vml"/><Relationship Id="rId8" Type="http://schemas.openxmlformats.org/officeDocument/2006/relationships/slideLayout" Target="../slideLayouts/slideLayout2.xml"/><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image" Target="../media/image37.png"/><Relationship Id="rId4" Type="http://schemas.openxmlformats.org/officeDocument/2006/relationships/image" Target="../media/image36.wmf"/><Relationship Id="rId3" Type="http://schemas.openxmlformats.org/officeDocument/2006/relationships/oleObject" Target="../embeddings/oleObject11.bin"/><Relationship Id="rId2" Type="http://schemas.openxmlformats.org/officeDocument/2006/relationships/image" Target="../media/image4.jpeg"/><Relationship Id="rId10" Type="http://schemas.openxmlformats.org/officeDocument/2006/relationships/notesSlide" Target="../notesSlides/notesSlide19.xml"/><Relationship Id="rId1" Type="http://schemas.openxmlformats.org/officeDocument/2006/relationships/tags" Target="../tags/tag4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9" Type="http://schemas.openxmlformats.org/officeDocument/2006/relationships/vmlDrawing" Target="../drawings/vmlDrawing9.vml"/><Relationship Id="rId8" Type="http://schemas.openxmlformats.org/officeDocument/2006/relationships/slideLayout" Target="../slideLayouts/slideLayout2.xml"/><Relationship Id="rId7" Type="http://schemas.openxmlformats.org/officeDocument/2006/relationships/image" Target="../media/image40.wmf"/><Relationship Id="rId6" Type="http://schemas.openxmlformats.org/officeDocument/2006/relationships/oleObject" Target="../embeddings/oleObject13.bin"/><Relationship Id="rId5" Type="http://schemas.openxmlformats.org/officeDocument/2006/relationships/image" Target="../media/image39.wmf"/><Relationship Id="rId4" Type="http://schemas.openxmlformats.org/officeDocument/2006/relationships/oleObject" Target="../embeddings/oleObject12.bin"/><Relationship Id="rId3" Type="http://schemas.openxmlformats.org/officeDocument/2006/relationships/image" Target="../media/image38.png"/><Relationship Id="rId2" Type="http://schemas.openxmlformats.org/officeDocument/2006/relationships/image" Target="../media/image4.jpeg"/><Relationship Id="rId10" Type="http://schemas.openxmlformats.org/officeDocument/2006/relationships/notesSlide" Target="../notesSlides/notesSlide21.xml"/><Relationship Id="rId1" Type="http://schemas.openxmlformats.org/officeDocument/2006/relationships/tags" Target="../tags/tag44.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41.png"/><Relationship Id="rId2" Type="http://schemas.openxmlformats.org/officeDocument/2006/relationships/image" Target="../media/image4.jpeg"/><Relationship Id="rId1" Type="http://schemas.openxmlformats.org/officeDocument/2006/relationships/tags" Target="../tags/tag45.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image" Target="../media/image42.png"/><Relationship Id="rId2" Type="http://schemas.openxmlformats.org/officeDocument/2006/relationships/image" Target="../media/image4.jpeg"/><Relationship Id="rId1" Type="http://schemas.openxmlformats.org/officeDocument/2006/relationships/tags" Target="../tags/tag46.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vmlDrawing" Target="../drawings/vmlDrawing10.vml"/><Relationship Id="rId7" Type="http://schemas.openxmlformats.org/officeDocument/2006/relationships/slideLayout" Target="../slideLayouts/slideLayout2.xml"/><Relationship Id="rId6" Type="http://schemas.openxmlformats.org/officeDocument/2006/relationships/image" Target="../media/image45.wmf"/><Relationship Id="rId5" Type="http://schemas.openxmlformats.org/officeDocument/2006/relationships/oleObject" Target="../embeddings/oleObject14.bin"/><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jpeg"/><Relationship Id="rId1" Type="http://schemas.openxmlformats.org/officeDocument/2006/relationships/tags" Target="../tags/tag47.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50.wmf"/><Relationship Id="rId7" Type="http://schemas.openxmlformats.org/officeDocument/2006/relationships/oleObject" Target="../embeddings/oleObject15.bin"/><Relationship Id="rId6" Type="http://schemas.openxmlformats.org/officeDocument/2006/relationships/image" Target="../media/image49.png"/><Relationship Id="rId5" Type="http://schemas.openxmlformats.org/officeDocument/2006/relationships/image" Target="../media/image48.emf"/><Relationship Id="rId4" Type="http://schemas.openxmlformats.org/officeDocument/2006/relationships/image" Target="../media/image47.jpeg"/><Relationship Id="rId3" Type="http://schemas.openxmlformats.org/officeDocument/2006/relationships/image" Target="../media/image46.jpeg"/><Relationship Id="rId2" Type="http://schemas.openxmlformats.org/officeDocument/2006/relationships/image" Target="../media/image4.jpeg"/><Relationship Id="rId11" Type="http://schemas.openxmlformats.org/officeDocument/2006/relationships/notesSlide" Target="../notesSlides/notesSlide25.xml"/><Relationship Id="rId10" Type="http://schemas.openxmlformats.org/officeDocument/2006/relationships/vmlDrawing" Target="../drawings/vmlDrawing11.vml"/><Relationship Id="rId1" Type="http://schemas.openxmlformats.org/officeDocument/2006/relationships/tags" Target="../tags/tag48.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4.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image" Target="../media/image4.jpeg"/><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4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50.xml"/></Relationships>
</file>

<file path=ppt/slides/_rels/slide32.xml.rels><?xml version="1.0" encoding="UTF-8" standalone="yes"?>
<Relationships xmlns="http://schemas.openxmlformats.org/package/2006/relationships"><Relationship Id="rId9" Type="http://schemas.openxmlformats.org/officeDocument/2006/relationships/image" Target="../media/image54.wmf"/><Relationship Id="rId8" Type="http://schemas.openxmlformats.org/officeDocument/2006/relationships/oleObject" Target="../embeddings/oleObject18.bin"/><Relationship Id="rId7" Type="http://schemas.openxmlformats.org/officeDocument/2006/relationships/image" Target="../media/image53.wmf"/><Relationship Id="rId6" Type="http://schemas.openxmlformats.org/officeDocument/2006/relationships/oleObject" Target="../embeddings/oleObject17.bin"/><Relationship Id="rId5" Type="http://schemas.openxmlformats.org/officeDocument/2006/relationships/image" Target="../media/image52.wmf"/><Relationship Id="rId4" Type="http://schemas.openxmlformats.org/officeDocument/2006/relationships/oleObject" Target="../embeddings/oleObject16.bin"/><Relationship Id="rId3" Type="http://schemas.openxmlformats.org/officeDocument/2006/relationships/image" Target="../media/image51.png"/><Relationship Id="rId2" Type="http://schemas.openxmlformats.org/officeDocument/2006/relationships/image" Target="../media/image4.jpeg"/><Relationship Id="rId12" Type="http://schemas.openxmlformats.org/officeDocument/2006/relationships/notesSlide" Target="../notesSlides/notesSlide28.xml"/><Relationship Id="rId11" Type="http://schemas.openxmlformats.org/officeDocument/2006/relationships/vmlDrawing" Target="../drawings/vmlDrawing12.vml"/><Relationship Id="rId10" Type="http://schemas.openxmlformats.org/officeDocument/2006/relationships/slideLayout" Target="../slideLayouts/slideLayout2.xml"/><Relationship Id="rId1" Type="http://schemas.openxmlformats.org/officeDocument/2006/relationships/tags" Target="../tags/tag51.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image" Target="../media/image55.png"/><Relationship Id="rId2" Type="http://schemas.openxmlformats.org/officeDocument/2006/relationships/image" Target="../media/image4.jpeg"/><Relationship Id="rId1" Type="http://schemas.openxmlformats.org/officeDocument/2006/relationships/tags" Target="../tags/tag52.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2.xml"/><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4.jpeg"/><Relationship Id="rId1" Type="http://schemas.openxmlformats.org/officeDocument/2006/relationships/tags" Target="../tags/tag53.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54.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2.xml"/><Relationship Id="rId4" Type="http://schemas.openxmlformats.org/officeDocument/2006/relationships/image" Target="../media/image59.png"/><Relationship Id="rId3" Type="http://schemas.openxmlformats.org/officeDocument/2006/relationships/image" Target="../media/image58.png"/><Relationship Id="rId2" Type="http://schemas.openxmlformats.org/officeDocument/2006/relationships/image" Target="../media/image4.jpeg"/><Relationship Id="rId1" Type="http://schemas.openxmlformats.org/officeDocument/2006/relationships/tags" Target="../tags/tag55.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image" Target="../media/image60.png"/><Relationship Id="rId2" Type="http://schemas.openxmlformats.org/officeDocument/2006/relationships/image" Target="../media/image4.jpeg"/><Relationship Id="rId1" Type="http://schemas.openxmlformats.org/officeDocument/2006/relationships/tags" Target="../tags/tag56.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xml"/><Relationship Id="rId3" Type="http://schemas.openxmlformats.org/officeDocument/2006/relationships/image" Target="../media/image61.png"/><Relationship Id="rId2" Type="http://schemas.openxmlformats.org/officeDocument/2006/relationships/image" Target="../media/image4.jpeg"/><Relationship Id="rId1" Type="http://schemas.openxmlformats.org/officeDocument/2006/relationships/tags" Target="../tags/tag57.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58.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23.xml"/><Relationship Id="rId2" Type="http://schemas.openxmlformats.org/officeDocument/2006/relationships/image" Target="../media/image4.jpeg"/><Relationship Id="rId1" Type="http://schemas.openxmlformats.org/officeDocument/2006/relationships/tags" Target="../tags/tag22.xml"/></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36.xml"/><Relationship Id="rId7" Type="http://schemas.openxmlformats.org/officeDocument/2006/relationships/vmlDrawing" Target="../drawings/vmlDrawing13.vml"/><Relationship Id="rId6"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emf"/><Relationship Id="rId3" Type="http://schemas.openxmlformats.org/officeDocument/2006/relationships/oleObject" Target="../embeddings/oleObject19.bin"/><Relationship Id="rId2" Type="http://schemas.openxmlformats.org/officeDocument/2006/relationships/image" Target="../media/image4.jpeg"/><Relationship Id="rId1" Type="http://schemas.openxmlformats.org/officeDocument/2006/relationships/tags" Target="../tags/tag59.xml"/></Relationships>
</file>

<file path=ppt/slides/_rels/slide41.xml.rels><?xml version="1.0" encoding="UTF-8" standalone="yes"?>
<Relationships xmlns="http://schemas.openxmlformats.org/package/2006/relationships"><Relationship Id="rId9" Type="http://schemas.openxmlformats.org/officeDocument/2006/relationships/vmlDrawing" Target="../drawings/vmlDrawing14.vml"/><Relationship Id="rId8" Type="http://schemas.openxmlformats.org/officeDocument/2006/relationships/slideLayout" Target="../slideLayouts/slideLayout2.xml"/><Relationship Id="rId7" Type="http://schemas.openxmlformats.org/officeDocument/2006/relationships/image" Target="../media/image66.png"/><Relationship Id="rId6" Type="http://schemas.openxmlformats.org/officeDocument/2006/relationships/image" Target="../media/image65.wmf"/><Relationship Id="rId5" Type="http://schemas.openxmlformats.org/officeDocument/2006/relationships/oleObject" Target="../embeddings/oleObject21.bin"/><Relationship Id="rId4" Type="http://schemas.openxmlformats.org/officeDocument/2006/relationships/image" Target="../media/image64.wmf"/><Relationship Id="rId3" Type="http://schemas.openxmlformats.org/officeDocument/2006/relationships/oleObject" Target="../embeddings/oleObject20.bin"/><Relationship Id="rId2" Type="http://schemas.openxmlformats.org/officeDocument/2006/relationships/image" Target="../media/image4.jpeg"/><Relationship Id="rId10" Type="http://schemas.openxmlformats.org/officeDocument/2006/relationships/notesSlide" Target="../notesSlides/notesSlide37.xml"/><Relationship Id="rId1" Type="http://schemas.openxmlformats.org/officeDocument/2006/relationships/tags" Target="../tags/tag60.xml"/></Relationships>
</file>

<file path=ppt/slides/_rels/slide42.xml.rels><?xml version="1.0" encoding="UTF-8" standalone="yes"?>
<Relationships xmlns="http://schemas.openxmlformats.org/package/2006/relationships"><Relationship Id="rId9" Type="http://schemas.openxmlformats.org/officeDocument/2006/relationships/image" Target="../media/image69.wmf"/><Relationship Id="rId8" Type="http://schemas.openxmlformats.org/officeDocument/2006/relationships/oleObject" Target="../embeddings/oleObject24.bin"/><Relationship Id="rId7" Type="http://schemas.openxmlformats.org/officeDocument/2006/relationships/image" Target="../media/image68.wmf"/><Relationship Id="rId6" Type="http://schemas.openxmlformats.org/officeDocument/2006/relationships/oleObject" Target="../embeddings/oleObject23.bin"/><Relationship Id="rId5" Type="http://schemas.openxmlformats.org/officeDocument/2006/relationships/image" Target="../media/image67.wmf"/><Relationship Id="rId4" Type="http://schemas.openxmlformats.org/officeDocument/2006/relationships/oleObject" Target="../embeddings/oleObject22.bin"/><Relationship Id="rId3" Type="http://schemas.openxmlformats.org/officeDocument/2006/relationships/image" Target="../media/image66.png"/><Relationship Id="rId24" Type="http://schemas.openxmlformats.org/officeDocument/2006/relationships/notesSlide" Target="../notesSlides/notesSlide38.xml"/><Relationship Id="rId23" Type="http://schemas.openxmlformats.org/officeDocument/2006/relationships/vmlDrawing" Target="../drawings/vmlDrawing15.vml"/><Relationship Id="rId22" Type="http://schemas.openxmlformats.org/officeDocument/2006/relationships/slideLayout" Target="../slideLayouts/slideLayout2.xml"/><Relationship Id="rId21" Type="http://schemas.openxmlformats.org/officeDocument/2006/relationships/image" Target="../media/image62.emf"/><Relationship Id="rId20" Type="http://schemas.openxmlformats.org/officeDocument/2006/relationships/oleObject" Target="../embeddings/oleObject30.bin"/><Relationship Id="rId2" Type="http://schemas.openxmlformats.org/officeDocument/2006/relationships/image" Target="../media/image4.jpeg"/><Relationship Id="rId19" Type="http://schemas.openxmlformats.org/officeDocument/2006/relationships/image" Target="../media/image74.wmf"/><Relationship Id="rId18" Type="http://schemas.openxmlformats.org/officeDocument/2006/relationships/oleObject" Target="../embeddings/oleObject29.bin"/><Relationship Id="rId17" Type="http://schemas.openxmlformats.org/officeDocument/2006/relationships/image" Target="../media/image73.wmf"/><Relationship Id="rId16" Type="http://schemas.openxmlformats.org/officeDocument/2006/relationships/oleObject" Target="../embeddings/oleObject28.bin"/><Relationship Id="rId15" Type="http://schemas.openxmlformats.org/officeDocument/2006/relationships/image" Target="../media/image72.wmf"/><Relationship Id="rId14" Type="http://schemas.openxmlformats.org/officeDocument/2006/relationships/oleObject" Target="../embeddings/oleObject27.bin"/><Relationship Id="rId13" Type="http://schemas.openxmlformats.org/officeDocument/2006/relationships/image" Target="../media/image71.wmf"/><Relationship Id="rId12" Type="http://schemas.openxmlformats.org/officeDocument/2006/relationships/oleObject" Target="../embeddings/oleObject26.bin"/><Relationship Id="rId11" Type="http://schemas.openxmlformats.org/officeDocument/2006/relationships/image" Target="../media/image70.wmf"/><Relationship Id="rId10" Type="http://schemas.openxmlformats.org/officeDocument/2006/relationships/oleObject" Target="../embeddings/oleObject25.bin"/><Relationship Id="rId1" Type="http://schemas.openxmlformats.org/officeDocument/2006/relationships/tags" Target="../tags/tag61.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image" Target="../media/image75.png"/><Relationship Id="rId2" Type="http://schemas.openxmlformats.org/officeDocument/2006/relationships/image" Target="../media/image4.jpeg"/><Relationship Id="rId1" Type="http://schemas.openxmlformats.org/officeDocument/2006/relationships/tags" Target="../tags/tag62.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vmlDrawing" Target="../drawings/vmlDrawing16.vml"/><Relationship Id="rId6"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wmf"/><Relationship Id="rId3" Type="http://schemas.openxmlformats.org/officeDocument/2006/relationships/oleObject" Target="../embeddings/oleObject31.bin"/><Relationship Id="rId2" Type="http://schemas.openxmlformats.org/officeDocument/2006/relationships/image" Target="../media/image4.jpeg"/><Relationship Id="rId1" Type="http://schemas.openxmlformats.org/officeDocument/2006/relationships/tags" Target="../tags/tag63.xml"/></Relationships>
</file>

<file path=ppt/slides/_rels/slide45.xml.rels><?xml version="1.0" encoding="UTF-8" standalone="yes"?>
<Relationships xmlns="http://schemas.openxmlformats.org/package/2006/relationships"><Relationship Id="rId9" Type="http://schemas.openxmlformats.org/officeDocument/2006/relationships/image" Target="../media/image82.png"/><Relationship Id="rId8" Type="http://schemas.openxmlformats.org/officeDocument/2006/relationships/image" Target="../media/image81.png"/><Relationship Id="rId7" Type="http://schemas.openxmlformats.org/officeDocument/2006/relationships/image" Target="../media/image80.png"/><Relationship Id="rId6" Type="http://schemas.openxmlformats.org/officeDocument/2006/relationships/image" Target="../media/image79.wmf"/><Relationship Id="rId5" Type="http://schemas.openxmlformats.org/officeDocument/2006/relationships/oleObject" Target="../embeddings/oleObject33.bin"/><Relationship Id="rId4" Type="http://schemas.openxmlformats.org/officeDocument/2006/relationships/image" Target="../media/image78.wmf"/><Relationship Id="rId3" Type="http://schemas.openxmlformats.org/officeDocument/2006/relationships/oleObject" Target="../embeddings/oleObject32.bin"/><Relationship Id="rId2" Type="http://schemas.openxmlformats.org/officeDocument/2006/relationships/image" Target="../media/image4.jpeg"/><Relationship Id="rId17" Type="http://schemas.openxmlformats.org/officeDocument/2006/relationships/notesSlide" Target="../notesSlides/notesSlide41.xml"/><Relationship Id="rId16" Type="http://schemas.openxmlformats.org/officeDocument/2006/relationships/vmlDrawing" Target="../drawings/vmlDrawing17.vml"/><Relationship Id="rId15" Type="http://schemas.openxmlformats.org/officeDocument/2006/relationships/slideLayout" Target="../slideLayouts/slideLayout2.xml"/><Relationship Id="rId14" Type="http://schemas.openxmlformats.org/officeDocument/2006/relationships/image" Target="../media/image77.png"/><Relationship Id="rId13" Type="http://schemas.openxmlformats.org/officeDocument/2006/relationships/image" Target="../media/image83.wmf"/><Relationship Id="rId12" Type="http://schemas.openxmlformats.org/officeDocument/2006/relationships/oleObject" Target="../embeddings/oleObject35.bin"/><Relationship Id="rId11" Type="http://schemas.openxmlformats.org/officeDocument/2006/relationships/image" Target="../media/image76.wmf"/><Relationship Id="rId10" Type="http://schemas.openxmlformats.org/officeDocument/2006/relationships/oleObject" Target="../embeddings/oleObject34.bin"/><Relationship Id="rId1" Type="http://schemas.openxmlformats.org/officeDocument/2006/relationships/tags" Target="../tags/tag64.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2.xml"/><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4.jpeg"/><Relationship Id="rId1" Type="http://schemas.openxmlformats.org/officeDocument/2006/relationships/tags" Target="../tags/tag65.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2.xml"/><Relationship Id="rId3" Type="http://schemas.openxmlformats.org/officeDocument/2006/relationships/image" Target="../media/image86.png"/><Relationship Id="rId2" Type="http://schemas.openxmlformats.org/officeDocument/2006/relationships/image" Target="../media/image4.jpeg"/><Relationship Id="rId1" Type="http://schemas.openxmlformats.org/officeDocument/2006/relationships/tags" Target="../tags/tag66.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2.xml"/><Relationship Id="rId3" Type="http://schemas.openxmlformats.org/officeDocument/2006/relationships/image" Target="../media/image87.png"/><Relationship Id="rId2" Type="http://schemas.openxmlformats.org/officeDocument/2006/relationships/image" Target="../media/image4.jpeg"/><Relationship Id="rId1" Type="http://schemas.openxmlformats.org/officeDocument/2006/relationships/tags" Target="../tags/tag67.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2.xml"/><Relationship Id="rId3" Type="http://schemas.openxmlformats.org/officeDocument/2006/relationships/image" Target="../media/image88.png"/><Relationship Id="rId2" Type="http://schemas.openxmlformats.org/officeDocument/2006/relationships/image" Target="../media/image4.jpeg"/><Relationship Id="rId1" Type="http://schemas.openxmlformats.org/officeDocument/2006/relationships/tags" Target="../tags/tag6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tags" Target="../tags/tag24.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2.xml"/><Relationship Id="rId3" Type="http://schemas.openxmlformats.org/officeDocument/2006/relationships/image" Target="../media/image89.png"/><Relationship Id="rId2" Type="http://schemas.openxmlformats.org/officeDocument/2006/relationships/image" Target="../media/image4.jpeg"/><Relationship Id="rId1" Type="http://schemas.openxmlformats.org/officeDocument/2006/relationships/tags" Target="../tags/tag69.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xml"/><Relationship Id="rId3" Type="http://schemas.openxmlformats.org/officeDocument/2006/relationships/image" Target="../media/image90.png"/><Relationship Id="rId2" Type="http://schemas.openxmlformats.org/officeDocument/2006/relationships/image" Target="../media/image4.jpeg"/><Relationship Id="rId1" Type="http://schemas.openxmlformats.org/officeDocument/2006/relationships/tags" Target="../tags/tag70.xml"/></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48.xml"/><Relationship Id="rId7" Type="http://schemas.openxmlformats.org/officeDocument/2006/relationships/vmlDrawing" Target="../drawings/vmlDrawing18.vml"/><Relationship Id="rId6"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91.wmf"/><Relationship Id="rId3" Type="http://schemas.openxmlformats.org/officeDocument/2006/relationships/oleObject" Target="../embeddings/oleObject36.bin"/><Relationship Id="rId2" Type="http://schemas.openxmlformats.org/officeDocument/2006/relationships/image" Target="../media/image4.jpeg"/><Relationship Id="rId1" Type="http://schemas.openxmlformats.org/officeDocument/2006/relationships/tags" Target="../tags/tag71.xml"/></Relationships>
</file>

<file path=ppt/slides/_rels/slide53.xml.rels><?xml version="1.0" encoding="UTF-8" standalone="yes"?>
<Relationships xmlns="http://schemas.openxmlformats.org/package/2006/relationships"><Relationship Id="rId9" Type="http://schemas.openxmlformats.org/officeDocument/2006/relationships/vmlDrawing" Target="../drawings/vmlDrawing19.vml"/><Relationship Id="rId8" Type="http://schemas.openxmlformats.org/officeDocument/2006/relationships/slideLayout" Target="../slideLayouts/slideLayout2.xml"/><Relationship Id="rId7" Type="http://schemas.openxmlformats.org/officeDocument/2006/relationships/image" Target="../media/image95.png"/><Relationship Id="rId6" Type="http://schemas.openxmlformats.org/officeDocument/2006/relationships/image" Target="../media/image94.wmf"/><Relationship Id="rId5" Type="http://schemas.openxmlformats.org/officeDocument/2006/relationships/oleObject" Target="../embeddings/oleObject38.bin"/><Relationship Id="rId4" Type="http://schemas.openxmlformats.org/officeDocument/2006/relationships/image" Target="../media/image93.wmf"/><Relationship Id="rId3" Type="http://schemas.openxmlformats.org/officeDocument/2006/relationships/oleObject" Target="../embeddings/oleObject37.bin"/><Relationship Id="rId2" Type="http://schemas.openxmlformats.org/officeDocument/2006/relationships/image" Target="../media/image4.jpeg"/><Relationship Id="rId10" Type="http://schemas.openxmlformats.org/officeDocument/2006/relationships/notesSlide" Target="../notesSlides/notesSlide49.xml"/><Relationship Id="rId1" Type="http://schemas.openxmlformats.org/officeDocument/2006/relationships/tags" Target="../tags/tag72.xml"/></Relationships>
</file>

<file path=ppt/slides/_rels/slide54.xml.rels><?xml version="1.0" encoding="UTF-8" standalone="yes"?>
<Relationships xmlns="http://schemas.openxmlformats.org/package/2006/relationships"><Relationship Id="rId9" Type="http://schemas.openxmlformats.org/officeDocument/2006/relationships/image" Target="../media/image99.png"/><Relationship Id="rId8" Type="http://schemas.openxmlformats.org/officeDocument/2006/relationships/image" Target="../media/image98.wmf"/><Relationship Id="rId7" Type="http://schemas.openxmlformats.org/officeDocument/2006/relationships/oleObject" Target="../embeddings/oleObject41.bin"/><Relationship Id="rId6" Type="http://schemas.openxmlformats.org/officeDocument/2006/relationships/image" Target="../media/image97.wmf"/><Relationship Id="rId5" Type="http://schemas.openxmlformats.org/officeDocument/2006/relationships/oleObject" Target="../embeddings/oleObject40.bin"/><Relationship Id="rId4" Type="http://schemas.openxmlformats.org/officeDocument/2006/relationships/image" Target="../media/image96.wmf"/><Relationship Id="rId3" Type="http://schemas.openxmlformats.org/officeDocument/2006/relationships/oleObject" Target="../embeddings/oleObject39.bin"/><Relationship Id="rId2" Type="http://schemas.openxmlformats.org/officeDocument/2006/relationships/image" Target="../media/image4.jpeg"/><Relationship Id="rId12" Type="http://schemas.openxmlformats.org/officeDocument/2006/relationships/notesSlide" Target="../notesSlides/notesSlide50.xml"/><Relationship Id="rId11" Type="http://schemas.openxmlformats.org/officeDocument/2006/relationships/vmlDrawing" Target="../drawings/vmlDrawing20.vml"/><Relationship Id="rId10" Type="http://schemas.openxmlformats.org/officeDocument/2006/relationships/slideLayout" Target="../slideLayouts/slideLayout2.xml"/><Relationship Id="rId1" Type="http://schemas.openxmlformats.org/officeDocument/2006/relationships/tags" Target="../tags/tag73.xml"/></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02.png"/><Relationship Id="rId7" Type="http://schemas.openxmlformats.org/officeDocument/2006/relationships/oleObject" Target="../embeddings/oleObject44.bin"/><Relationship Id="rId6" Type="http://schemas.openxmlformats.org/officeDocument/2006/relationships/image" Target="../media/image101.wmf"/><Relationship Id="rId5" Type="http://schemas.openxmlformats.org/officeDocument/2006/relationships/oleObject" Target="../embeddings/oleObject43.bin"/><Relationship Id="rId4" Type="http://schemas.openxmlformats.org/officeDocument/2006/relationships/image" Target="../media/image100.wmf"/><Relationship Id="rId3" Type="http://schemas.openxmlformats.org/officeDocument/2006/relationships/oleObject" Target="../embeddings/oleObject42.bin"/><Relationship Id="rId2" Type="http://schemas.openxmlformats.org/officeDocument/2006/relationships/image" Target="../media/image4.jpeg"/><Relationship Id="rId11" Type="http://schemas.openxmlformats.org/officeDocument/2006/relationships/notesSlide" Target="../notesSlides/notesSlide51.xml"/><Relationship Id="rId10" Type="http://schemas.openxmlformats.org/officeDocument/2006/relationships/vmlDrawing" Target="../drawings/vmlDrawing21.vml"/><Relationship Id="rId1" Type="http://schemas.openxmlformats.org/officeDocument/2006/relationships/tags" Target="../tags/tag7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75.xml"/></Relationships>
</file>

<file path=ppt/slides/_rels/slide57.xml.rels><?xml version="1.0" encoding="UTF-8" standalone="yes"?>
<Relationships xmlns="http://schemas.openxmlformats.org/package/2006/relationships"><Relationship Id="rId9" Type="http://schemas.openxmlformats.org/officeDocument/2006/relationships/oleObject" Target="../embeddings/oleObject47.bin"/><Relationship Id="rId8" Type="http://schemas.openxmlformats.org/officeDocument/2006/relationships/image" Target="../media/image106.wmf"/><Relationship Id="rId7" Type="http://schemas.openxmlformats.org/officeDocument/2006/relationships/oleObject" Target="../embeddings/oleObject46.bin"/><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wmf"/><Relationship Id="rId3" Type="http://schemas.openxmlformats.org/officeDocument/2006/relationships/oleObject" Target="../embeddings/oleObject45.bin"/><Relationship Id="rId2" Type="http://schemas.openxmlformats.org/officeDocument/2006/relationships/image" Target="../media/image4.jpeg"/><Relationship Id="rId13" Type="http://schemas.openxmlformats.org/officeDocument/2006/relationships/notesSlide" Target="../notesSlides/notesSlide53.xml"/><Relationship Id="rId12" Type="http://schemas.openxmlformats.org/officeDocument/2006/relationships/vmlDrawing" Target="../drawings/vmlDrawing22.vml"/><Relationship Id="rId11" Type="http://schemas.openxmlformats.org/officeDocument/2006/relationships/slideLayout" Target="../slideLayouts/slideLayout2.xml"/><Relationship Id="rId10" Type="http://schemas.openxmlformats.org/officeDocument/2006/relationships/image" Target="../media/image107.wmf"/><Relationship Id="rId1" Type="http://schemas.openxmlformats.org/officeDocument/2006/relationships/tags" Target="../tags/tag76.xml"/></Relationships>
</file>

<file path=ppt/slides/_rels/slide58.xml.rels><?xml version="1.0" encoding="UTF-8" standalone="yes"?>
<Relationships xmlns="http://schemas.openxmlformats.org/package/2006/relationships"><Relationship Id="rId9" Type="http://schemas.openxmlformats.org/officeDocument/2006/relationships/image" Target="../media/image109.png"/><Relationship Id="rId8" Type="http://schemas.openxmlformats.org/officeDocument/2006/relationships/image" Target="../media/image108.wmf"/><Relationship Id="rId7" Type="http://schemas.openxmlformats.org/officeDocument/2006/relationships/oleObject" Target="../embeddings/oleObject50.bin"/><Relationship Id="rId6" Type="http://schemas.openxmlformats.org/officeDocument/2006/relationships/image" Target="../media/image94.wmf"/><Relationship Id="rId5" Type="http://schemas.openxmlformats.org/officeDocument/2006/relationships/oleObject" Target="../embeddings/oleObject49.bin"/><Relationship Id="rId4" Type="http://schemas.openxmlformats.org/officeDocument/2006/relationships/image" Target="../media/image103.wmf"/><Relationship Id="rId3" Type="http://schemas.openxmlformats.org/officeDocument/2006/relationships/oleObject" Target="../embeddings/oleObject48.bin"/><Relationship Id="rId2" Type="http://schemas.openxmlformats.org/officeDocument/2006/relationships/image" Target="../media/image4.jpeg"/><Relationship Id="rId13" Type="http://schemas.openxmlformats.org/officeDocument/2006/relationships/notesSlide" Target="../notesSlides/notesSlide54.xml"/><Relationship Id="rId12" Type="http://schemas.openxmlformats.org/officeDocument/2006/relationships/vmlDrawing" Target="../drawings/vmlDrawing23.vml"/><Relationship Id="rId11" Type="http://schemas.openxmlformats.org/officeDocument/2006/relationships/slideLayout" Target="../slideLayouts/slideLayout2.xml"/><Relationship Id="rId10" Type="http://schemas.openxmlformats.org/officeDocument/2006/relationships/image" Target="../media/image105.png"/><Relationship Id="rId1" Type="http://schemas.openxmlformats.org/officeDocument/2006/relationships/tags" Target="../tags/tag7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78.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tags" Target="../tags/tag25.xml"/></Relationships>
</file>

<file path=ppt/slides/_rels/slide60.xml.rels><?xml version="1.0" encoding="UTF-8" standalone="yes"?>
<Relationships xmlns="http://schemas.openxmlformats.org/package/2006/relationships"><Relationship Id="rId9" Type="http://schemas.openxmlformats.org/officeDocument/2006/relationships/notesSlide" Target="../notesSlides/notesSlide56.xml"/><Relationship Id="rId8" Type="http://schemas.openxmlformats.org/officeDocument/2006/relationships/vmlDrawing" Target="../drawings/vmlDrawing24.vml"/><Relationship Id="rId7" Type="http://schemas.openxmlformats.org/officeDocument/2006/relationships/slideLayout" Target="../slideLayouts/slideLayout2.xml"/><Relationship Id="rId6" Type="http://schemas.openxmlformats.org/officeDocument/2006/relationships/image" Target="../media/image112.png"/><Relationship Id="rId5" Type="http://schemas.openxmlformats.org/officeDocument/2006/relationships/image" Target="../media/image111.wmf"/><Relationship Id="rId4" Type="http://schemas.openxmlformats.org/officeDocument/2006/relationships/oleObject" Target="../embeddings/oleObject51.bin"/><Relationship Id="rId3" Type="http://schemas.openxmlformats.org/officeDocument/2006/relationships/image" Target="../media/image110.png"/><Relationship Id="rId2" Type="http://schemas.openxmlformats.org/officeDocument/2006/relationships/image" Target="../media/image4.jpeg"/><Relationship Id="rId1" Type="http://schemas.openxmlformats.org/officeDocument/2006/relationships/tags" Target="../tags/tag79.xml"/></Relationships>
</file>

<file path=ppt/slides/_rels/slide61.xml.rels><?xml version="1.0" encoding="UTF-8" standalone="yes"?>
<Relationships xmlns="http://schemas.openxmlformats.org/package/2006/relationships"><Relationship Id="rId8" Type="http://schemas.openxmlformats.org/officeDocument/2006/relationships/notesSlide" Target="../notesSlides/notesSlide57.xml"/><Relationship Id="rId7" Type="http://schemas.openxmlformats.org/officeDocument/2006/relationships/vmlDrawing" Target="../drawings/vmlDrawing25.vml"/><Relationship Id="rId6" Type="http://schemas.openxmlformats.org/officeDocument/2006/relationships/slideLayout" Target="../slideLayouts/slideLayout2.xml"/><Relationship Id="rId5" Type="http://schemas.openxmlformats.org/officeDocument/2006/relationships/image" Target="../media/image114.wmf"/><Relationship Id="rId4" Type="http://schemas.openxmlformats.org/officeDocument/2006/relationships/oleObject" Target="../embeddings/oleObject52.bin"/><Relationship Id="rId3" Type="http://schemas.openxmlformats.org/officeDocument/2006/relationships/image" Target="../media/image113.png"/><Relationship Id="rId2" Type="http://schemas.openxmlformats.org/officeDocument/2006/relationships/image" Target="../media/image4.jpeg"/><Relationship Id="rId1" Type="http://schemas.openxmlformats.org/officeDocument/2006/relationships/tags" Target="../tags/tag80.xml"/></Relationships>
</file>

<file path=ppt/slides/_rels/slide62.xml.rels><?xml version="1.0" encoding="UTF-8" standalone="yes"?>
<Relationships xmlns="http://schemas.openxmlformats.org/package/2006/relationships"><Relationship Id="rId9" Type="http://schemas.openxmlformats.org/officeDocument/2006/relationships/vmlDrawing" Target="../drawings/vmlDrawing26.vml"/><Relationship Id="rId8" Type="http://schemas.openxmlformats.org/officeDocument/2006/relationships/slideLayout" Target="../slideLayouts/slideLayout2.xml"/><Relationship Id="rId7" Type="http://schemas.openxmlformats.org/officeDocument/2006/relationships/image" Target="../media/image117.png"/><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wmf"/><Relationship Id="rId3" Type="http://schemas.openxmlformats.org/officeDocument/2006/relationships/oleObject" Target="../embeddings/oleObject53.bin"/><Relationship Id="rId2" Type="http://schemas.openxmlformats.org/officeDocument/2006/relationships/image" Target="../media/image4.jpeg"/><Relationship Id="rId10" Type="http://schemas.openxmlformats.org/officeDocument/2006/relationships/notesSlide" Target="../notesSlides/notesSlide58.xml"/><Relationship Id="rId1" Type="http://schemas.openxmlformats.org/officeDocument/2006/relationships/tags" Target="../tags/tag81.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2.xml"/><Relationship Id="rId3" Type="http://schemas.openxmlformats.org/officeDocument/2006/relationships/image" Target="../media/image118.png"/><Relationship Id="rId2" Type="http://schemas.openxmlformats.org/officeDocument/2006/relationships/image" Target="../media/image4.jpeg"/><Relationship Id="rId1" Type="http://schemas.openxmlformats.org/officeDocument/2006/relationships/tags" Target="../tags/tag82.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83.xml"/></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2.xml"/><Relationship Id="rId3" Type="http://schemas.openxmlformats.org/officeDocument/2006/relationships/image" Target="../media/image119.png"/><Relationship Id="rId2" Type="http://schemas.openxmlformats.org/officeDocument/2006/relationships/image" Target="../media/image4.jpeg"/><Relationship Id="rId1" Type="http://schemas.openxmlformats.org/officeDocument/2006/relationships/tags" Target="../tags/tag84.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2.xml"/><Relationship Id="rId3" Type="http://schemas.openxmlformats.org/officeDocument/2006/relationships/image" Target="../media/image119.png"/><Relationship Id="rId2" Type="http://schemas.openxmlformats.org/officeDocument/2006/relationships/image" Target="../media/image4.jpeg"/><Relationship Id="rId1" Type="http://schemas.openxmlformats.org/officeDocument/2006/relationships/tags" Target="../tags/tag85.xml"/></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2.xml"/><Relationship Id="rId3" Type="http://schemas.openxmlformats.org/officeDocument/2006/relationships/image" Target="../media/image120.png"/><Relationship Id="rId2" Type="http://schemas.openxmlformats.org/officeDocument/2006/relationships/image" Target="../media/image4.jpeg"/><Relationship Id="rId1" Type="http://schemas.openxmlformats.org/officeDocument/2006/relationships/tags" Target="../tags/tag86.xml"/></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2.xml"/><Relationship Id="rId3" Type="http://schemas.openxmlformats.org/officeDocument/2006/relationships/image" Target="../media/image121.png"/><Relationship Id="rId2" Type="http://schemas.openxmlformats.org/officeDocument/2006/relationships/image" Target="../media/image4.jpeg"/><Relationship Id="rId1" Type="http://schemas.openxmlformats.org/officeDocument/2006/relationships/tags" Target="../tags/tag87.xml"/></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2.xml"/><Relationship Id="rId3" Type="http://schemas.openxmlformats.org/officeDocument/2006/relationships/image" Target="../media/image122.png"/><Relationship Id="rId2" Type="http://schemas.openxmlformats.org/officeDocument/2006/relationships/image" Target="../media/image4.jpeg"/><Relationship Id="rId1" Type="http://schemas.openxmlformats.org/officeDocument/2006/relationships/tags" Target="../tags/tag88.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tags" Target="../tags/tag26.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66.xml"/><Relationship Id="rId4" Type="http://schemas.openxmlformats.org/officeDocument/2006/relationships/slideLayout" Target="../slideLayouts/slideLayout2.xml"/><Relationship Id="rId3" Type="http://schemas.openxmlformats.org/officeDocument/2006/relationships/image" Target="../media/image123.png"/><Relationship Id="rId2" Type="http://schemas.openxmlformats.org/officeDocument/2006/relationships/image" Target="../media/image4.jpeg"/><Relationship Id="rId1" Type="http://schemas.openxmlformats.org/officeDocument/2006/relationships/tags" Target="../tags/tag89.xml"/></Relationships>
</file>

<file path=ppt/slides/_rels/slide71.xml.rels><?xml version="1.0" encoding="UTF-8" standalone="yes"?>
<Relationships xmlns="http://schemas.openxmlformats.org/package/2006/relationships"><Relationship Id="rId8" Type="http://schemas.openxmlformats.org/officeDocument/2006/relationships/notesSlide" Target="../notesSlides/notesSlide67.xml"/><Relationship Id="rId7" Type="http://schemas.openxmlformats.org/officeDocument/2006/relationships/vmlDrawing" Target="../drawings/vmlDrawing27.vml"/><Relationship Id="rId6" Type="http://schemas.openxmlformats.org/officeDocument/2006/relationships/slideLayout" Target="../slideLayouts/slideLayout2.xml"/><Relationship Id="rId5" Type="http://schemas.openxmlformats.org/officeDocument/2006/relationships/image" Target="../media/image124.wmf"/><Relationship Id="rId4" Type="http://schemas.openxmlformats.org/officeDocument/2006/relationships/oleObject" Target="../embeddings/oleObject54.bin"/><Relationship Id="rId3" Type="http://schemas.openxmlformats.org/officeDocument/2006/relationships/image" Target="../media/image123.png"/><Relationship Id="rId2" Type="http://schemas.openxmlformats.org/officeDocument/2006/relationships/image" Target="../media/image4.jpeg"/><Relationship Id="rId1" Type="http://schemas.openxmlformats.org/officeDocument/2006/relationships/tags" Target="../tags/tag90.xml"/></Relationships>
</file>

<file path=ppt/slides/_rels/slide72.xml.rels><?xml version="1.0" encoding="UTF-8" standalone="yes"?>
<Relationships xmlns="http://schemas.openxmlformats.org/package/2006/relationships"><Relationship Id="rId8" Type="http://schemas.openxmlformats.org/officeDocument/2006/relationships/notesSlide" Target="../notesSlides/notesSlide68.xml"/><Relationship Id="rId7" Type="http://schemas.openxmlformats.org/officeDocument/2006/relationships/vmlDrawing" Target="../drawings/vmlDrawing28.vml"/><Relationship Id="rId6" Type="http://schemas.openxmlformats.org/officeDocument/2006/relationships/slideLayout" Target="../slideLayouts/slideLayout2.xml"/><Relationship Id="rId5" Type="http://schemas.openxmlformats.org/officeDocument/2006/relationships/image" Target="../media/image126.wmf"/><Relationship Id="rId4" Type="http://schemas.openxmlformats.org/officeDocument/2006/relationships/oleObject" Target="../embeddings/oleObject55.bin"/><Relationship Id="rId3" Type="http://schemas.openxmlformats.org/officeDocument/2006/relationships/image" Target="../media/image125.png"/><Relationship Id="rId2" Type="http://schemas.openxmlformats.org/officeDocument/2006/relationships/image" Target="../media/image4.jpeg"/><Relationship Id="rId1" Type="http://schemas.openxmlformats.org/officeDocument/2006/relationships/tags" Target="../tags/tag91.xml"/></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69.xml"/><Relationship Id="rId4" Type="http://schemas.openxmlformats.org/officeDocument/2006/relationships/slideLayout" Target="../slideLayouts/slideLayout2.xml"/><Relationship Id="rId3" Type="http://schemas.openxmlformats.org/officeDocument/2006/relationships/image" Target="../media/image127.png"/><Relationship Id="rId2" Type="http://schemas.openxmlformats.org/officeDocument/2006/relationships/image" Target="../media/image4.jpeg"/><Relationship Id="rId1" Type="http://schemas.openxmlformats.org/officeDocument/2006/relationships/tags" Target="../tags/tag92.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2.xml"/><Relationship Id="rId3" Type="http://schemas.openxmlformats.org/officeDocument/2006/relationships/image" Target="../media/image128.png"/><Relationship Id="rId2" Type="http://schemas.openxmlformats.org/officeDocument/2006/relationships/image" Target="../media/image4.jpeg"/><Relationship Id="rId1" Type="http://schemas.openxmlformats.org/officeDocument/2006/relationships/tags" Target="../tags/tag93.xml"/></Relationships>
</file>

<file path=ppt/slides/_rels/slide75.xml.rels><?xml version="1.0" encoding="UTF-8" standalone="yes"?>
<Relationships xmlns="http://schemas.openxmlformats.org/package/2006/relationships"><Relationship Id="rId6" Type="http://schemas.openxmlformats.org/officeDocument/2006/relationships/notesSlide" Target="../notesSlides/notesSlide71.xml"/><Relationship Id="rId5" Type="http://schemas.openxmlformats.org/officeDocument/2006/relationships/slideLayout" Target="../slideLayouts/slideLayout2.xml"/><Relationship Id="rId4" Type="http://schemas.openxmlformats.org/officeDocument/2006/relationships/image" Target="../media/image130.png"/><Relationship Id="rId3" Type="http://schemas.openxmlformats.org/officeDocument/2006/relationships/image" Target="../media/image129.png"/><Relationship Id="rId2" Type="http://schemas.openxmlformats.org/officeDocument/2006/relationships/image" Target="../media/image4.jpeg"/><Relationship Id="rId1" Type="http://schemas.openxmlformats.org/officeDocument/2006/relationships/tags" Target="../tags/tag94.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95.xml"/></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72.xml"/><Relationship Id="rId6" Type="http://schemas.openxmlformats.org/officeDocument/2006/relationships/vmlDrawing" Target="../drawings/vmlDrawing29.vml"/><Relationship Id="rId5" Type="http://schemas.openxmlformats.org/officeDocument/2006/relationships/slideLayout" Target="../slideLayouts/slideLayout2.xml"/><Relationship Id="rId4" Type="http://schemas.openxmlformats.org/officeDocument/2006/relationships/image" Target="../media/image131.wmf"/><Relationship Id="rId3" Type="http://schemas.openxmlformats.org/officeDocument/2006/relationships/oleObject" Target="../embeddings/oleObject56.bin"/><Relationship Id="rId2" Type="http://schemas.openxmlformats.org/officeDocument/2006/relationships/image" Target="../media/image4.jpeg"/><Relationship Id="rId1" Type="http://schemas.openxmlformats.org/officeDocument/2006/relationships/tags" Target="../tags/tag96.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97.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98.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vmlDrawing" Target="../drawings/vmlDrawing1.vml"/><Relationship Id="rId7"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oleObject" Target="../embeddings/oleObject1.bin"/><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tags" Target="../tags/tag27.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99.xml"/></Relationships>
</file>

<file path=ppt/slides/_rels/slide81.xml.rels><?xml version="1.0" encoding="UTF-8" standalone="yes"?>
<Relationships xmlns="http://schemas.openxmlformats.org/package/2006/relationships"><Relationship Id="rId7" Type="http://schemas.openxmlformats.org/officeDocument/2006/relationships/notesSlide" Target="../notesSlides/notesSlide75.xml"/><Relationship Id="rId6" Type="http://schemas.openxmlformats.org/officeDocument/2006/relationships/slideLayout" Target="../slideLayouts/slideLayout2.xml"/><Relationship Id="rId5" Type="http://schemas.openxmlformats.org/officeDocument/2006/relationships/image" Target="../media/image134.jpeg"/><Relationship Id="rId4" Type="http://schemas.openxmlformats.org/officeDocument/2006/relationships/image" Target="../media/image133.jpeg"/><Relationship Id="rId3" Type="http://schemas.openxmlformats.org/officeDocument/2006/relationships/image" Target="../media/image132.jpeg"/><Relationship Id="rId2" Type="http://schemas.openxmlformats.org/officeDocument/2006/relationships/image" Target="../media/image3.jpeg"/><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6.wmf"/><Relationship Id="rId7" Type="http://schemas.openxmlformats.org/officeDocument/2006/relationships/oleObject" Target="../embeddings/oleObject2.bin"/><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4.jpeg"/><Relationship Id="rId11" Type="http://schemas.openxmlformats.org/officeDocument/2006/relationships/notesSlide" Target="../notesSlides/notesSlide7.xml"/><Relationship Id="rId10" Type="http://schemas.openxmlformats.org/officeDocument/2006/relationships/vmlDrawing" Target="../drawings/vmlDrawing2.vml"/><Relationship Id="rId1" Type="http://schemas.openxmlformats.org/officeDocument/2006/relationships/tags" Target="../tags/tag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圆角矩形 47"/>
          <p:cNvSpPr/>
          <p:nvPr/>
        </p:nvSpPr>
        <p:spPr>
          <a:xfrm>
            <a:off x="1079500" y="3689350"/>
            <a:ext cx="6858000" cy="1516063"/>
          </a:xfrm>
          <a:prstGeom prst="roundRect">
            <a:avLst>
              <a:gd name="adj" fmla="val 0"/>
            </a:avLst>
          </a:prstGeom>
        </p:spPr>
        <p:style>
          <a:lnRef idx="2">
            <a:schemeClr val="dk1"/>
          </a:lnRef>
          <a:fillRef idx="1">
            <a:schemeClr val="lt1"/>
          </a:fillRef>
          <a:effectRef idx="0">
            <a:schemeClr val="dk1"/>
          </a:effectRef>
          <a:fontRef idx="minor">
            <a:schemeClr val="dk1"/>
          </a:fontRef>
        </p:style>
        <p:txBody>
          <a:bodyPr lIns="68577" tIns="34288" rIns="68577" bIns="34288" rtlCol="0" anchor="ctr"/>
          <a:lstStyle/>
          <a:p>
            <a:pPr algn="ctr" fontAlgn="base"/>
            <a:endParaRPr lang="zh-CN" altLang="en-US" sz="1425" strike="noStrike" noProof="1" dirty="0"/>
          </a:p>
        </p:txBody>
      </p:sp>
      <p:sp>
        <p:nvSpPr>
          <p:cNvPr id="44" name="文本框 43"/>
          <p:cNvSpPr txBox="1"/>
          <p:nvPr/>
        </p:nvSpPr>
        <p:spPr>
          <a:xfrm>
            <a:off x="1640929" y="2925076"/>
            <a:ext cx="5862467" cy="344169"/>
          </a:xfrm>
          <a:prstGeom prst="rect">
            <a:avLst/>
          </a:prstGeom>
          <a:noFill/>
        </p:spPr>
        <p:txBody>
          <a:bodyPr wrap="square" lIns="68577" tIns="34288" rIns="68577" bIns="34288" rtlCol="0">
            <a:spAutoFit/>
          </a:bodyPr>
          <a:lstStyle/>
          <a:p>
            <a:r>
              <a:rPr lang="en-US" altLang="zh-CN" spc="600" noProof="1" dirty="0">
                <a:solidFill>
                  <a:schemeClr val="tx1">
                    <a:alpha val="78000"/>
                  </a:schemeClr>
                </a:solidFill>
                <a:latin typeface="Times New Roman" panose="02020603050405020304" pitchFamily="18" charset="0"/>
                <a:ea typeface="宋体" panose="02010600030101010101" pitchFamily="2" charset="-122"/>
                <a:cs typeface="Times New Roman" panose="02020603050405020304" pitchFamily="18" charset="0"/>
              </a:rPr>
              <a:t>Digital  Electronic Technology</a:t>
            </a:r>
            <a:endParaRPr lang="en-US" altLang="zh-CN" spc="600" noProof="1" dirty="0">
              <a:solidFill>
                <a:schemeClr val="tx1">
                  <a:alpha val="78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4" name="圆角矩形 47"/>
          <p:cNvSpPr/>
          <p:nvPr/>
        </p:nvSpPr>
        <p:spPr>
          <a:xfrm>
            <a:off x="1079500" y="3762375"/>
            <a:ext cx="6858000" cy="1371600"/>
          </a:xfrm>
          <a:prstGeom prst="roundRect">
            <a:avLst>
              <a:gd name="adj" fmla="val 0"/>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15364" name="TextBox 1"/>
          <p:cNvSpPr txBox="1"/>
          <p:nvPr/>
        </p:nvSpPr>
        <p:spPr>
          <a:xfrm>
            <a:off x="1079500" y="3908425"/>
            <a:ext cx="6858000" cy="482600"/>
          </a:xfrm>
          <a:prstGeom prst="rect">
            <a:avLst/>
          </a:prstGeom>
          <a:noFill/>
          <a:ln w="9525">
            <a:noFill/>
          </a:ln>
        </p:spPr>
        <p:txBody>
          <a:bodyPr wrap="square" lIns="68559" tIns="34279" rIns="68559" bIns="34279" anchor="t" anchorCtr="0">
            <a:spAutoFit/>
          </a:bodyPr>
          <a:p>
            <a:pPr algn="ctr" defTabSz="457200"/>
            <a:r>
              <a:rPr lang="zh-CN" altLang="en-US" sz="2700" dirty="0">
                <a:latin typeface="楷体" panose="02010609060101010101" charset="-122"/>
                <a:ea typeface="楷体" panose="02010609060101010101" charset="-122"/>
              </a:rPr>
              <a:t>第</a:t>
            </a:r>
            <a:r>
              <a:rPr lang="en-US" altLang="zh-CN" sz="2700" dirty="0">
                <a:latin typeface="楷体" panose="02010609060101010101" charset="-122"/>
                <a:ea typeface="楷体" panose="02010609060101010101" charset="-122"/>
              </a:rPr>
              <a:t>3</a:t>
            </a:r>
            <a:r>
              <a:rPr lang="zh-CN" altLang="en-US" sz="2700" dirty="0">
                <a:latin typeface="楷体" panose="02010609060101010101" charset="-122"/>
                <a:ea typeface="楷体" panose="02010609060101010101" charset="-122"/>
              </a:rPr>
              <a:t>章</a:t>
            </a:r>
            <a:r>
              <a:rPr lang="en-US" altLang="zh-CN" sz="2700" dirty="0">
                <a:latin typeface="楷体" panose="02010609060101010101" charset="-122"/>
                <a:ea typeface="楷体" panose="02010609060101010101" charset="-122"/>
              </a:rPr>
              <a:t> </a:t>
            </a:r>
            <a:r>
              <a:rPr lang="zh-CN" altLang="en-US" sz="2700" dirty="0">
                <a:latin typeface="楷体" panose="02010609060101010101" charset="-122"/>
                <a:ea typeface="楷体" panose="02010609060101010101" charset="-122"/>
              </a:rPr>
              <a:t>组合逻辑电路</a:t>
            </a:r>
            <a:endParaRPr lang="zh-CN" altLang="en-US" sz="2700" dirty="0">
              <a:latin typeface="楷体" panose="02010609060101010101" charset="-122"/>
              <a:ea typeface="楷体" panose="02010609060101010101" charset="-122"/>
            </a:endParaRPr>
          </a:p>
        </p:txBody>
      </p:sp>
      <p:sp>
        <p:nvSpPr>
          <p:cNvPr id="31" name="TextBox 23"/>
          <p:cNvSpPr txBox="1"/>
          <p:nvPr/>
        </p:nvSpPr>
        <p:spPr>
          <a:xfrm>
            <a:off x="3359150" y="4567238"/>
            <a:ext cx="2487613" cy="581025"/>
          </a:xfrm>
          <a:prstGeom prst="rect">
            <a:avLst/>
          </a:prstGeom>
          <a:noFill/>
          <a:effectLst>
            <a:outerShdw blurRad="50800" dist="50800" dir="5400000" algn="ctr" rotWithShape="0">
              <a:schemeClr val="accent1">
                <a:lumMod val="20000"/>
                <a:lumOff val="80000"/>
              </a:schemeClr>
            </a:outerShdw>
          </a:effectLst>
        </p:spPr>
        <p:txBody>
          <a:bodyPr wrap="square" lIns="68559" tIns="34279" rIns="68559" bIns="34279">
            <a:noAutofit/>
          </a:bodyPr>
          <a:lstStyle/>
          <a:p>
            <a:pPr algn="ctr" defTabSz="457200">
              <a:defRPr/>
            </a:pPr>
            <a:r>
              <a:rPr lang="zh-CN" altLang="en-US" sz="2400" noProof="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唐永锋</a:t>
            </a:r>
            <a:endParaRPr lang="zh-CN" altLang="en-US" sz="2400" noProof="1" dirty="0">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2" name="TextBox 1"/>
          <p:cNvSpPr txBox="1">
            <a:spLocks noChangeArrowheads="1"/>
          </p:cNvSpPr>
          <p:nvPr/>
        </p:nvSpPr>
        <p:spPr bwMode="auto">
          <a:xfrm>
            <a:off x="2195829" y="2028825"/>
            <a:ext cx="4649789"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9" tIns="34279" rIns="68559" bIns="34279">
            <a:spAutoFit/>
            <a:scene3d>
              <a:camera prst="orthographicFront"/>
              <a:lightRig rig="threePt" dir="t"/>
            </a:scene3d>
          </a:bodyPr>
          <a:lstStyle>
            <a:lvl1pPr>
              <a:defRPr sz="2400">
                <a:solidFill>
                  <a:schemeClr val="tx1"/>
                </a:solidFill>
                <a:latin typeface="Tahoma" panose="020B0604030504040204" pitchFamily="34" charset="0"/>
                <a:ea typeface="宋体" panose="02010600030101010101" pitchFamily="2" charset="-122"/>
              </a:defRPr>
            </a:lvl1pPr>
            <a:lvl2pPr marL="742950" indent="-285750">
              <a:defRPr sz="2400">
                <a:solidFill>
                  <a:schemeClr val="tx1"/>
                </a:solidFill>
                <a:latin typeface="Tahoma" panose="020B0604030504040204" pitchFamily="34" charset="0"/>
                <a:ea typeface="宋体" panose="02010600030101010101" pitchFamily="2" charset="-122"/>
              </a:defRPr>
            </a:lvl2pPr>
            <a:lvl3pPr marL="1143000" indent="-228600">
              <a:defRPr sz="2400">
                <a:solidFill>
                  <a:schemeClr val="tx1"/>
                </a:solidFill>
                <a:latin typeface="Tahoma" panose="020B0604030504040204" pitchFamily="34" charset="0"/>
                <a:ea typeface="宋体" panose="02010600030101010101" pitchFamily="2" charset="-122"/>
              </a:defRPr>
            </a:lvl3pPr>
            <a:lvl4pPr marL="1600200" indent="-228600">
              <a:defRPr sz="2400">
                <a:solidFill>
                  <a:schemeClr val="tx1"/>
                </a:solidFill>
                <a:latin typeface="Tahoma" panose="020B0604030504040204" pitchFamily="34" charset="0"/>
                <a:ea typeface="宋体" panose="02010600030101010101" pitchFamily="2" charset="-122"/>
              </a:defRPr>
            </a:lvl4pPr>
            <a:lvl5pPr marL="2057400" indent="-228600">
              <a:defRPr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9pPr>
          </a:lstStyle>
          <a:p>
            <a:pPr algn="ctr" defTabSz="457200" fontAlgn="base"/>
            <a:r>
              <a:rPr lang="zh-CN" altLang="en-US" sz="3300" b="1" strike="noStrike" noProof="1" dirty="0">
                <a:solidFill>
                  <a:schemeClr val="tx1"/>
                </a:solidFill>
                <a:effectLst>
                  <a:outerShdw blurRad="38100" dist="19050" dir="2700000" algn="tl" rotWithShape="0">
                    <a:schemeClr val="dk1">
                      <a:alpha val="40000"/>
                    </a:schemeClr>
                  </a:outerShdw>
                </a:effectLst>
                <a:latin typeface="华文琥珀" pitchFamily="2" charset="-122"/>
                <a:ea typeface="华文琥珀" pitchFamily="2" charset="-122"/>
                <a:cs typeface="印品黑体"/>
              </a:rPr>
              <a:t>数字电子技术</a:t>
            </a:r>
            <a:endParaRPr lang="zh-CN" altLang="en-US" sz="3300" b="1" strike="noStrike" noProof="1" dirty="0">
              <a:solidFill>
                <a:schemeClr val="tx1"/>
              </a:solidFill>
              <a:effectLst>
                <a:outerShdw blurRad="38100" dist="19050" dir="2700000" algn="tl" rotWithShape="0">
                  <a:schemeClr val="dk1">
                    <a:alpha val="40000"/>
                  </a:schemeClr>
                </a:outerShdw>
              </a:effectLst>
              <a:latin typeface="华文琥珀" pitchFamily="2" charset="-122"/>
              <a:ea typeface="华文琥珀" pitchFamily="2" charset="-122"/>
              <a:cs typeface="印品黑体"/>
            </a:endParaRPr>
          </a:p>
        </p:txBody>
      </p:sp>
      <p:pic>
        <p:nvPicPr>
          <p:cNvPr id="15367" name="图片 99"/>
          <p:cNvPicPr/>
          <p:nvPr>
            <p:custDataLst>
              <p:tags r:id="rId1"/>
            </p:custDataLst>
          </p:nvPr>
        </p:nvPicPr>
        <p:blipFill>
          <a:blip r:embed="rId2"/>
          <a:srcRect l="19044" t="9958" r="19800" b="6541"/>
          <a:stretch>
            <a:fillRect/>
          </a:stretch>
        </p:blipFill>
        <p:spPr>
          <a:xfrm>
            <a:off x="250825" y="187325"/>
            <a:ext cx="1854200" cy="18415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组合逻辑电路的设计方法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5" name="文本框 4"/>
          <p:cNvSpPr txBox="1"/>
          <p:nvPr/>
        </p:nvSpPr>
        <p:spPr>
          <a:xfrm>
            <a:off x="2032000" y="1608138"/>
            <a:ext cx="5080000" cy="635000"/>
          </a:xfrm>
          <a:prstGeom prst="rect">
            <a:avLst/>
          </a:prstGeom>
        </p:spPr>
        <p:txBody>
          <a:bodyPr/>
          <a:p>
            <a:endParaRPr sz="1600"/>
          </a:p>
        </p:txBody>
      </p:sp>
      <p:sp>
        <p:nvSpPr>
          <p:cNvPr id="3" name="文本框 2"/>
          <p:cNvSpPr txBox="1"/>
          <p:nvPr/>
        </p:nvSpPr>
        <p:spPr>
          <a:xfrm>
            <a:off x="358775" y="1700530"/>
            <a:ext cx="8371840" cy="4281170"/>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noAutofit/>
            <a:scene3d>
              <a:camera prst="orthographicFront"/>
              <a:lightRig rig="threePt" dir="t"/>
            </a:scene3d>
          </a:bodyPr>
          <a:p>
            <a:pPr indent="-508000" eaLnBrk="1">
              <a:lnSpc>
                <a:spcPct val="200000"/>
              </a:lnSpc>
              <a:extLst>
                <a:ext uri="{35155182-B16C-46BC-9424-99874614C6A1}">
                  <wpsdc:indentchars xmlns:wpsdc="http://www.wps.cn/officeDocument/2017/drawingmlCustomData" val="-200" checksum="653400869"/>
                </a:ext>
              </a:extLst>
            </a:pPr>
            <a:r>
              <a:rPr lang="en-US" altLang="zh-CN" sz="2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       </a:t>
            </a:r>
            <a:r>
              <a:rPr lang="zh-CN" altLang="en-US" sz="200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目标</a:t>
            </a:r>
            <a:r>
              <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：组合逻辑电路的设计，通常</a:t>
            </a:r>
            <a:r>
              <a:rPr lang="zh-CN" altLang="en-US" sz="200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电路简单、 所用器件最少</a:t>
            </a:r>
            <a:r>
              <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为目标。 </a:t>
            </a:r>
            <a:endPar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indent="-508000" eaLnBrk="1">
              <a:lnSpc>
                <a:spcPct val="200000"/>
              </a:lnSpc>
              <a:extLst>
                <a:ext uri="{35155182-B16C-46BC-9424-99874614C6A1}">
                  <wpsdc:indentchars xmlns:wpsdc="http://www.wps.cn/officeDocument/2017/drawingmlCustomData" val="-200" checksum="653400869"/>
                </a:ext>
              </a:extLst>
            </a:pPr>
            <a:r>
              <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lang="en-US" altLang="zh-CN"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200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方法</a:t>
            </a:r>
            <a:r>
              <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：在前面所介绍的</a:t>
            </a:r>
            <a:r>
              <a:rPr lang="zh-CN" altLang="en-US" sz="2000" u="sng">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用代数化简法和卡诺图法来化简逻辑函数</a:t>
            </a:r>
            <a:r>
              <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，就是为了获得最简的形式，以便能用最少的门电路来组成逻辑电路。</a:t>
            </a:r>
            <a:endPar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indent="-508000" eaLnBrk="1">
              <a:lnSpc>
                <a:spcPct val="200000"/>
              </a:lnSpc>
              <a:extLst>
                <a:ext uri="{35155182-B16C-46BC-9424-99874614C6A1}">
                  <wpsdc:indentchars xmlns:wpsdc="http://www.wps.cn/officeDocument/2017/drawingmlCustomData" val="-200" checksum="653400869"/>
                </a:ext>
              </a:extLst>
            </a:pPr>
            <a:r>
              <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lang="en-US" altLang="zh-CN"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但是由于在设计中普遍</a:t>
            </a:r>
            <a:r>
              <a:rPr lang="zh-CN" altLang="en-US" sz="2000" u="sng">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采用中、 小规模集成电路器件</a:t>
            </a:r>
            <a:r>
              <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，因此应根据具体情况，尽可能减少</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所用的</a:t>
            </a:r>
            <a:r>
              <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器件数目和种类，这样可以使组装好的电路结构紧凑，达到工作可靠而且经济的目的。</a:t>
            </a:r>
            <a:endParaRPr lang="zh-CN" altLang="en-US"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indent="-508000" eaLnBrk="1">
              <a:lnSpc>
                <a:spcPct val="200000"/>
              </a:lnSpc>
              <a:extLst>
                <a:ext uri="{35155182-B16C-46BC-9424-99874614C6A1}">
                  <wpsdc:indentchars xmlns:wpsdc="http://www.wps.cn/officeDocument/2017/drawingmlCustomData" val="-200" checksum="653400869"/>
                </a:ext>
              </a:extLst>
            </a:pPr>
            <a:r>
              <a:rPr lang="en-US" altLang="zh-CN" sz="20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20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本节学习要求</a:t>
            </a:r>
            <a:r>
              <a:rPr lang="zh-CN" altLang="en-US" sz="200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2000" b="1">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熟练、灵活掌握组合逻辑电路的设计方法。</a:t>
            </a:r>
            <a:endParaRPr lang="zh-CN" altLang="en-US" sz="2000" b="1">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组合逻辑电路的设计方法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323215" y="3213100"/>
            <a:ext cx="8530590" cy="2821940"/>
          </a:xfrm>
          <a:prstGeom prst="rect">
            <a:avLst/>
          </a:prstGeom>
        </p:spPr>
        <p:style>
          <a:lnRef idx="3">
            <a:schemeClr val="accent2"/>
          </a:lnRef>
          <a:fillRef idx="0">
            <a:srgbClr val="FFFFFF"/>
          </a:fillRef>
          <a:effectRef idx="0">
            <a:srgbClr val="FFFFFF"/>
          </a:effectRef>
          <a:fontRef idx="minor">
            <a:schemeClr val="tx1"/>
          </a:fontRef>
        </p:style>
        <p:txBody>
          <a:bodyPr>
            <a:noAutofit/>
          </a:bodyPr>
          <a:p>
            <a:pPr>
              <a:lnSpc>
                <a:spcPct val="150000"/>
              </a:lnSpc>
              <a:buClr>
                <a:srgbClr val="0000CC"/>
              </a:buClr>
              <a:buFont typeface="+mj-ea"/>
            </a:pPr>
            <a:r>
              <a:rPr 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    </a:t>
            </a:r>
            <a:r>
              <a:rPr sz="2000">
                <a:solidFill>
                  <a:srgbClr val="FF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组合逻辑电路的设计步骤：</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a:p>
            <a:pPr>
              <a:lnSpc>
                <a:spcPct val="150000"/>
              </a:lnSpc>
              <a:buClr>
                <a:srgbClr val="0000CC"/>
              </a:buClr>
            </a:pPr>
            <a:r>
              <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（1）仔细分析设计要求，给出输入、输出变量的逻辑定义。</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a:p>
            <a:pPr>
              <a:lnSpc>
                <a:spcPct val="150000"/>
              </a:lnSpc>
              <a:buClr>
                <a:srgbClr val="0000CC"/>
              </a:buClr>
            </a:pPr>
            <a:r>
              <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（2）根据给出的条件，列出逻辑真值表。</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a:p>
            <a:pPr>
              <a:lnSpc>
                <a:spcPct val="150000"/>
              </a:lnSpc>
              <a:buClr>
                <a:srgbClr val="0000CC"/>
              </a:buClr>
            </a:pPr>
            <a:r>
              <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（3）将逻辑真值表写入卡诺图化简。</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a:p>
            <a:pPr>
              <a:lnSpc>
                <a:spcPct val="150000"/>
              </a:lnSpc>
              <a:buClr>
                <a:srgbClr val="0000CC"/>
              </a:buClr>
            </a:pPr>
            <a:r>
              <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（4）画逻辑电路图。卡诺图法化简后得到最简的与或表达式。若需要其他的形式，可先转化后再作图。  </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p:txBody>
      </p:sp>
      <p:pic>
        <p:nvPicPr>
          <p:cNvPr id="3" name="图片 2"/>
          <p:cNvPicPr/>
          <p:nvPr/>
        </p:nvPicPr>
        <p:blipFill>
          <a:blip r:embed="rId3"/>
        </p:blipFill>
        <p:spPr>
          <a:xfrm>
            <a:off x="747395" y="1700213"/>
            <a:ext cx="7648575" cy="1190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strips(down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strips(down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strips(down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strips(down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strips(downLeft)">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组合逻辑电路的设计方法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394970" y="1471295"/>
            <a:ext cx="8343265" cy="1295400"/>
          </a:xfrm>
          <a:prstGeom prst="rect">
            <a:avLst/>
          </a:prstGeom>
        </p:spPr>
        <p:style>
          <a:lnRef idx="0">
            <a:srgbClr val="FFFFFF"/>
          </a:lnRef>
          <a:fillRef idx="3">
            <a:schemeClr val="accent1"/>
          </a:fillRef>
          <a:effectRef idx="0">
            <a:srgbClr val="FFFFFF"/>
          </a:effectRef>
          <a:fontRef idx="minor">
            <a:schemeClr val="lt1"/>
          </a:fontRef>
        </p:style>
        <p:txBody>
          <a:bodyPr>
            <a:noAutofit/>
          </a:bodyPr>
          <a:p>
            <a:pPr algn="l">
              <a:lnSpc>
                <a:spcPct val="150000"/>
              </a:lnSpc>
              <a:buClr>
                <a:srgbClr val="0000CC"/>
              </a:buClr>
              <a:buFont typeface="+mj-ea"/>
            </a:pPr>
            <a:r>
              <a:rPr lang="zh-CN" altLang="en-US" sz="1800">
                <a:sym typeface="+mn-ea"/>
              </a:rPr>
              <a:t>例 3-</a:t>
            </a:r>
            <a:r>
              <a:rPr lang="en-US" altLang="zh-CN" sz="1800">
                <a:sym typeface="+mn-ea"/>
              </a:rPr>
              <a:t>3</a:t>
            </a:r>
            <a:r>
              <a:rPr lang="zh-CN" altLang="en-US" sz="1800">
                <a:sym typeface="+mn-ea"/>
              </a:rPr>
              <a:t> 某火车站有特快、直快和慢车三种类型的客运列车进出，试设计一个指示列车等待进站的逻辑电路，当有两种或以上的列车等待进站时，要求发出信号，提示工作人员安排进站事宜。</a:t>
            </a:r>
            <a:endParaRPr lang="zh-CN" altLang="en-US" sz="1800">
              <a:sym typeface="+mn-ea"/>
            </a:endParaRPr>
          </a:p>
        </p:txBody>
      </p:sp>
      <p:sp>
        <p:nvSpPr>
          <p:cNvPr id="2" name="文本框 1"/>
          <p:cNvSpPr txBox="1"/>
          <p:nvPr/>
        </p:nvSpPr>
        <p:spPr>
          <a:xfrm>
            <a:off x="433705" y="2997200"/>
            <a:ext cx="4624070" cy="239966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解： (1) 逻辑定义: </a:t>
            </a:r>
            <a:r>
              <a:rPr sz="2000">
                <a:latin typeface="微软雅黑" panose="020B0503020204020204" charset="-122"/>
                <a:ea typeface="微软雅黑" panose="020B0503020204020204" charset="-122"/>
                <a:cs typeface="微软雅黑" panose="020B0503020204020204" charset="-122"/>
                <a:sym typeface="+mn-ea"/>
              </a:rPr>
              <a:t>输入信号: A、B、C分别表示特快、直快和慢车，且有进站请求时为1，没有请求时为0。</a:t>
            </a:r>
            <a:endParaRPr sz="2000">
              <a:latin typeface="微软雅黑" panose="020B0503020204020204" charset="-122"/>
              <a:ea typeface="微软雅黑" panose="020B0503020204020204" charset="-122"/>
              <a:cs typeface="微软雅黑" panose="020B0503020204020204" charset="-122"/>
              <a:sym typeface="+mn-ea"/>
            </a:endParaRPr>
          </a:p>
          <a:p>
            <a:pPr indent="457200">
              <a:lnSpc>
                <a:spcPct val="150000"/>
              </a:lnSpc>
            </a:pPr>
            <a:r>
              <a:rPr sz="2000">
                <a:latin typeface="微软雅黑" panose="020B0503020204020204" charset="-122"/>
                <a:ea typeface="微软雅黑" panose="020B0503020204020204" charset="-122"/>
                <a:cs typeface="微软雅黑" panose="020B0503020204020204" charset="-122"/>
                <a:sym typeface="+mn-ea"/>
              </a:rPr>
              <a:t>输出信号: L表示进站状况，有两种以上的车进站为1，否则为0。</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273685" y="5373370"/>
            <a:ext cx="8468995" cy="553085"/>
          </a:xfrm>
          <a:prstGeom prst="rect">
            <a:avLst/>
          </a:prstGeom>
          <a:noFill/>
        </p:spPr>
        <p:txBody>
          <a:bodyPr wrap="square" rtlCol="0" anchor="t">
            <a:spAutoFit/>
          </a:bodyPr>
          <a:p>
            <a:pPr>
              <a:lnSpc>
                <a:spcPct val="150000"/>
              </a:lnSpc>
            </a:pPr>
            <a:r>
              <a:rPr lang="en-US" sz="2000">
                <a:latin typeface="微软雅黑" panose="020B0503020204020204" charset="-122"/>
                <a:ea typeface="微软雅黑" panose="020B0503020204020204" charset="-122"/>
                <a:cs typeface="微软雅黑" panose="020B0503020204020204" charset="-122"/>
                <a:sym typeface="+mn-ea"/>
              </a:rPr>
              <a:t>    </a:t>
            </a:r>
            <a:r>
              <a:rPr sz="2000">
                <a:latin typeface="微软雅黑" panose="020B0503020204020204" charset="-122"/>
                <a:ea typeface="微软雅黑" panose="020B0503020204020204" charset="-122"/>
                <a:cs typeface="微软雅黑" panose="020B0503020204020204" charset="-122"/>
                <a:sym typeface="+mn-ea"/>
              </a:rPr>
              <a:t>（2）根据题意列出真值表</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032000" y="698501"/>
            <a:ext cx="5080000" cy="635000"/>
          </a:xfrm>
          <a:prstGeom prst="rect">
            <a:avLst/>
          </a:prstGeom>
        </p:spPr>
        <p:txBody>
          <a:bodyPr/>
          <a:p>
            <a:endParaRPr sz="1600"/>
          </a:p>
        </p:txBody>
      </p:sp>
      <p:pic>
        <p:nvPicPr>
          <p:cNvPr id="7" name="图片 6"/>
          <p:cNvPicPr/>
          <p:nvPr/>
        </p:nvPicPr>
        <p:blipFill>
          <a:blip r:embed="rId3"/>
        </p:blipFill>
        <p:spPr>
          <a:xfrm>
            <a:off x="5292090" y="3173095"/>
            <a:ext cx="3246755" cy="2986405"/>
          </a:xfrm>
          <a:prstGeom prst="rect">
            <a:avLst/>
          </a:prstGeom>
        </p:spPr>
      </p:pic>
      <p:sp>
        <p:nvSpPr>
          <p:cNvPr id="8" name="文本框 7"/>
          <p:cNvSpPr txBox="1"/>
          <p:nvPr/>
        </p:nvSpPr>
        <p:spPr>
          <a:xfrm>
            <a:off x="2032000" y="5524499"/>
            <a:ext cx="5080000" cy="635000"/>
          </a:xfrm>
          <a:prstGeom prst="rect">
            <a:avLst/>
          </a:prstGeom>
        </p:spPr>
        <p:txBody>
          <a:bodyPr/>
          <a:p>
            <a:endParaRPr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trips(downLeft)">
                                      <p:cBhvr>
                                        <p:cTn id="7" dur="500"/>
                                        <p:tgtEl>
                                          <p:spTgt spid="2">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strips(downLeft)">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strips(downLeft)">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edge">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组合逻辑电路的设计方法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307975" y="1628775"/>
            <a:ext cx="4624070" cy="553085"/>
          </a:xfrm>
          <a:prstGeom prst="rect">
            <a:avLst/>
          </a:prstGeom>
          <a:noFill/>
        </p:spPr>
        <p:txBody>
          <a:bodyPr wrap="square" rtlCol="0" anchor="t">
            <a:spAutoFit/>
          </a:bodyPr>
          <a:p>
            <a:pPr>
              <a:lnSpc>
                <a:spcPct val="150000"/>
              </a:lnSpc>
            </a:pPr>
            <a:r>
              <a:rPr lang="zh-CN" sz="2000">
                <a:latin typeface="微软雅黑" panose="020B0503020204020204" charset="-122"/>
                <a:ea typeface="微软雅黑" panose="020B0503020204020204" charset="-122"/>
                <a:cs typeface="微软雅黑" panose="020B0503020204020204" charset="-122"/>
                <a:sym typeface="+mn-ea"/>
              </a:rPr>
              <a:t>（</a:t>
            </a:r>
            <a:r>
              <a:rPr lang="en-US" altLang="zh-CN" sz="2000">
                <a:latin typeface="微软雅黑" panose="020B0503020204020204" charset="-122"/>
                <a:ea typeface="微软雅黑" panose="020B0503020204020204" charset="-122"/>
                <a:cs typeface="微软雅黑" panose="020B0503020204020204" charset="-122"/>
                <a:sym typeface="+mn-ea"/>
              </a:rPr>
              <a:t>3</a:t>
            </a:r>
            <a:r>
              <a:rPr lang="zh-CN" altLang="en-US" sz="2000">
                <a:latin typeface="微软雅黑" panose="020B0503020204020204" charset="-122"/>
                <a:ea typeface="微软雅黑" panose="020B0503020204020204" charset="-122"/>
                <a:cs typeface="微软雅黑" panose="020B0503020204020204" charset="-122"/>
                <a:sym typeface="+mn-ea"/>
              </a:rPr>
              <a:t>）</a:t>
            </a:r>
            <a:r>
              <a:rPr sz="2000">
                <a:latin typeface="微软雅黑" panose="020B0503020204020204" charset="-122"/>
                <a:ea typeface="微软雅黑" panose="020B0503020204020204" charset="-122"/>
                <a:cs typeface="微软雅黑" panose="020B0503020204020204" charset="-122"/>
                <a:sym typeface="+mn-ea"/>
              </a:rPr>
              <a:t>写出输出逻辑表达式，并化简。</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79070" y="3213100"/>
            <a:ext cx="4979670" cy="1938020"/>
          </a:xfrm>
          <a:prstGeom prst="rect">
            <a:avLst/>
          </a:prstGeom>
          <a:noFill/>
        </p:spPr>
        <p:txBody>
          <a:bodyPr wrap="square" rtlCol="0" anchor="t">
            <a:spAutoFit/>
          </a:bodyPr>
          <a:p>
            <a:pPr>
              <a:lnSpc>
                <a:spcPct val="150000"/>
              </a:lnSpc>
            </a:pPr>
            <a:r>
              <a:rPr lang="en-US" sz="2000">
                <a:latin typeface="微软雅黑" panose="020B0503020204020204" charset="-122"/>
                <a:ea typeface="微软雅黑" panose="020B0503020204020204" charset="-122"/>
                <a:cs typeface="微软雅黑" panose="020B0503020204020204" charset="-122"/>
                <a:sym typeface="+mn-ea"/>
              </a:rPr>
              <a:t>    </a:t>
            </a:r>
            <a:r>
              <a:rPr lang="zh-CN" altLang="en-US" sz="2000">
                <a:latin typeface="微软雅黑" panose="020B0503020204020204" charset="-122"/>
                <a:ea typeface="微软雅黑" panose="020B0503020204020204" charset="-122"/>
                <a:cs typeface="微软雅黑" panose="020B0503020204020204" charset="-122"/>
                <a:sym typeface="+mn-ea"/>
              </a:rPr>
              <a:t>（</a:t>
            </a:r>
            <a:r>
              <a:rPr lang="en-US" altLang="zh-CN" sz="2000">
                <a:latin typeface="微软雅黑" panose="020B0503020204020204" charset="-122"/>
                <a:ea typeface="微软雅黑" panose="020B0503020204020204" charset="-122"/>
                <a:cs typeface="微软雅黑" panose="020B0503020204020204" charset="-122"/>
                <a:sym typeface="+mn-ea"/>
              </a:rPr>
              <a:t>4</a:t>
            </a:r>
            <a:r>
              <a:rPr lang="zh-CN" altLang="en-US" sz="2000">
                <a:latin typeface="微软雅黑" panose="020B0503020204020204" charset="-122"/>
                <a:ea typeface="微软雅黑" panose="020B0503020204020204" charset="-122"/>
                <a:cs typeface="微软雅黑" panose="020B0503020204020204" charset="-122"/>
                <a:sym typeface="+mn-ea"/>
              </a:rPr>
              <a:t>）</a:t>
            </a:r>
            <a:r>
              <a:rPr sz="2000">
                <a:latin typeface="微软雅黑" panose="020B0503020204020204" charset="-122"/>
                <a:ea typeface="微软雅黑" panose="020B0503020204020204" charset="-122"/>
                <a:cs typeface="微软雅黑" panose="020B0503020204020204" charset="-122"/>
                <a:sym typeface="+mn-ea"/>
              </a:rPr>
              <a:t>根据输出逻辑表达式画出逻辑图。L表达式为最简与或式，用与门和或门实现两级“与-或”结构的最简电路如图3-6(b)所示。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032000" y="698501"/>
            <a:ext cx="5080000" cy="635000"/>
          </a:xfrm>
          <a:prstGeom prst="rect">
            <a:avLst/>
          </a:prstGeom>
        </p:spPr>
        <p:txBody>
          <a:bodyPr/>
          <a:p>
            <a:endParaRPr sz="1600"/>
          </a:p>
        </p:txBody>
      </p:sp>
      <p:pic>
        <p:nvPicPr>
          <p:cNvPr id="7" name="图片 6"/>
          <p:cNvPicPr/>
          <p:nvPr/>
        </p:nvPicPr>
        <p:blipFill>
          <a:blip r:embed="rId3"/>
        </p:blipFill>
        <p:spPr>
          <a:xfrm>
            <a:off x="5652135" y="1247775"/>
            <a:ext cx="2967355" cy="2757170"/>
          </a:xfrm>
          <a:prstGeom prst="rect">
            <a:avLst/>
          </a:prstGeom>
        </p:spPr>
      </p:pic>
      <p:graphicFrame>
        <p:nvGraphicFramePr>
          <p:cNvPr id="4" name="Object 226"/>
          <p:cNvGraphicFramePr>
            <a:graphicFrameLocks noChangeAspect="1"/>
          </p:cNvGraphicFramePr>
          <p:nvPr/>
        </p:nvGraphicFramePr>
        <p:xfrm>
          <a:off x="394970" y="2420620"/>
          <a:ext cx="4916805" cy="360680"/>
        </p:xfrm>
        <a:graphic>
          <a:graphicData uri="http://schemas.openxmlformats.org/presentationml/2006/ole">
            <mc:AlternateContent xmlns:mc="http://schemas.openxmlformats.org/markup-compatibility/2006">
              <mc:Choice xmlns:v="urn:schemas-microsoft-com:vml" Requires="v">
                <p:oleObj spid="_x0000_s3076" name="" r:id="rId4" imgW="2984500" imgH="215900" progId="Equation.3">
                  <p:embed/>
                </p:oleObj>
              </mc:Choice>
              <mc:Fallback>
                <p:oleObj name="" r:id="rId4" imgW="2984500" imgH="215900" progId="Equation.3">
                  <p:embed/>
                  <p:pic>
                    <p:nvPicPr>
                      <p:cNvPr id="0" name="图片 3075"/>
                      <p:cNvPicPr/>
                      <p:nvPr/>
                    </p:nvPicPr>
                    <p:blipFill>
                      <a:blip r:embed="rId5"/>
                      <a:stretch>
                        <a:fillRect/>
                      </a:stretch>
                    </p:blipFill>
                    <p:spPr>
                      <a:xfrm>
                        <a:off x="394970" y="2420620"/>
                        <a:ext cx="4916805" cy="360680"/>
                      </a:xfrm>
                      <a:prstGeom prst="rect">
                        <a:avLst/>
                      </a:prstGeom>
                      <a:noFill/>
                      <a:ln w="38100">
                        <a:noFill/>
                        <a:miter/>
                      </a:ln>
                    </p:spPr>
                  </p:pic>
                </p:oleObj>
              </mc:Fallback>
            </mc:AlternateContent>
          </a:graphicData>
        </a:graphic>
      </p:graphicFrame>
      <p:sp>
        <p:nvSpPr>
          <p:cNvPr id="6" name="文本框 5"/>
          <p:cNvSpPr txBox="1"/>
          <p:nvPr/>
        </p:nvSpPr>
        <p:spPr>
          <a:xfrm>
            <a:off x="2032000" y="1646238"/>
            <a:ext cx="5080000" cy="635000"/>
          </a:xfrm>
          <a:prstGeom prst="rect">
            <a:avLst/>
          </a:prstGeom>
        </p:spPr>
        <p:txBody>
          <a:bodyPr/>
          <a:p>
            <a:endParaRPr sz="1600"/>
          </a:p>
        </p:txBody>
      </p:sp>
      <p:pic>
        <p:nvPicPr>
          <p:cNvPr id="9" name="图片 8"/>
          <p:cNvPicPr/>
          <p:nvPr/>
        </p:nvPicPr>
        <p:blipFill>
          <a:blip r:embed="rId6"/>
        </p:blipFill>
        <p:spPr>
          <a:xfrm>
            <a:off x="5158740" y="4292918"/>
            <a:ext cx="3886200" cy="2295525"/>
          </a:xfrm>
          <a:prstGeom prst="rect">
            <a:avLst/>
          </a:prstGeom>
        </p:spPr>
      </p:pic>
      <p:sp>
        <p:nvSpPr>
          <p:cNvPr id="11" name="文本框 10"/>
          <p:cNvSpPr txBox="1"/>
          <p:nvPr/>
        </p:nvSpPr>
        <p:spPr>
          <a:xfrm>
            <a:off x="107315" y="5661025"/>
            <a:ext cx="4918075" cy="922020"/>
          </a:xfrm>
          <a:prstGeom prst="rect">
            <a:avLst/>
          </a:prstGeom>
        </p:spPr>
        <p:style>
          <a:lnRef idx="0">
            <a:srgbClr val="FFFFFF"/>
          </a:lnRef>
          <a:fillRef idx="3">
            <a:schemeClr val="accent2"/>
          </a:fillRef>
          <a:effectRef idx="0">
            <a:srgbClr val="FFFFFF"/>
          </a:effectRef>
          <a:fontRef idx="minor">
            <a:schemeClr val="lt1"/>
          </a:fontRef>
        </p:style>
        <p:txBody>
          <a:bodyPr wrap="square">
            <a:spAutoFit/>
          </a:bodyPr>
          <a:p>
            <a:pPr marL="0" indent="306070" algn="l" defTabSz="266700">
              <a:lnSpc>
                <a:spcPct val="150000"/>
              </a:lnSpc>
              <a:spcAft>
                <a:spcPct val="0"/>
              </a:spcAft>
            </a:pPr>
            <a:r>
              <a:rPr lang="zh-CN" altLang="en-US" sz="1800" b="1">
                <a:latin typeface="Calibri" panose="020F0502020204030204"/>
                <a:ea typeface="宋体" panose="02010600030101010101" pitchFamily="2" charset="-122"/>
              </a:rPr>
              <a:t>思考：</a:t>
            </a:r>
            <a:r>
              <a:rPr lang="zh-CN" altLang="en-US" sz="1800">
                <a:latin typeface="Calibri" panose="020F0502020204030204"/>
                <a:ea typeface="宋体" panose="02010600030101010101" pitchFamily="2" charset="-122"/>
              </a:rPr>
              <a:t>如果库存只有与非门器件，电路又</a:t>
            </a:r>
            <a:endParaRPr lang="zh-CN" altLang="en-US" sz="1800">
              <a:latin typeface="Calibri" panose="020F0502020204030204"/>
              <a:ea typeface="宋体" panose="02010600030101010101" pitchFamily="2" charset="-122"/>
            </a:endParaRPr>
          </a:p>
          <a:p>
            <a:pPr marL="0" indent="306070" algn="l" defTabSz="266700">
              <a:lnSpc>
                <a:spcPct val="150000"/>
              </a:lnSpc>
              <a:spcAft>
                <a:spcPct val="0"/>
              </a:spcAft>
            </a:pPr>
            <a:r>
              <a:rPr lang="zh-CN" altLang="en-US" sz="1800">
                <a:latin typeface="Calibri" panose="020F0502020204030204"/>
                <a:ea typeface="宋体" panose="02010600030101010101" pitchFamily="2" charset="-122"/>
              </a:rPr>
              <a:t> </a:t>
            </a:r>
            <a:r>
              <a:rPr lang="en-US" altLang="zh-CN" sz="1800">
                <a:latin typeface="Calibri" panose="020F0502020204030204"/>
                <a:ea typeface="宋体" panose="02010600030101010101" pitchFamily="2" charset="-122"/>
              </a:rPr>
              <a:t>            </a:t>
            </a:r>
            <a:r>
              <a:rPr lang="zh-CN" altLang="en-US" sz="1800">
                <a:latin typeface="Calibri" panose="020F0502020204030204"/>
                <a:ea typeface="宋体" panose="02010600030101010101" pitchFamily="2" charset="-122"/>
              </a:rPr>
              <a:t>如何实现呢？</a:t>
            </a:r>
            <a:endParaRPr lang="zh-CN" altLang="en-US" sz="1800">
              <a:latin typeface="Calibri" panose="020F0502020204030204"/>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strips(downLeft)">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strips(downLeft)">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down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组合逻辑电路的设计方法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485775" y="1471295"/>
            <a:ext cx="5185410" cy="573405"/>
          </a:xfrm>
          <a:prstGeom prst="rect">
            <a:avLst/>
          </a:prstGeom>
        </p:spPr>
        <p:style>
          <a:lnRef idx="0">
            <a:srgbClr val="FFFFFF"/>
          </a:lnRef>
          <a:fillRef idx="3">
            <a:schemeClr val="accent1"/>
          </a:fillRef>
          <a:effectRef idx="0">
            <a:srgbClr val="FFFFFF"/>
          </a:effectRef>
          <a:fontRef idx="minor">
            <a:schemeClr val="lt1"/>
          </a:fontRef>
        </p:style>
        <p:txBody>
          <a:bodyPr>
            <a:noAutofit/>
          </a:bodyPr>
          <a:p>
            <a:pPr algn="ctr">
              <a:lnSpc>
                <a:spcPct val="150000"/>
              </a:lnSpc>
              <a:buClr>
                <a:srgbClr val="0000CC"/>
              </a:buClr>
              <a:buFont typeface="+mj-ea"/>
            </a:pPr>
            <a:r>
              <a:rPr lang="zh-CN" altLang="en-US" sz="2000">
                <a:sym typeface="+mn-ea"/>
              </a:rPr>
              <a:t>例 3-4 设计实现四人表决器的逻辑功能。</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p:txBody>
      </p:sp>
      <p:sp>
        <p:nvSpPr>
          <p:cNvPr id="2" name="文本框 1"/>
          <p:cNvSpPr txBox="1"/>
          <p:nvPr/>
        </p:nvSpPr>
        <p:spPr>
          <a:xfrm>
            <a:off x="179070" y="2166620"/>
            <a:ext cx="8468995" cy="147637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解： (1) 逻辑定义: 多数人(三人或四人)同意，表决通过; 设四人为 ABCD，</a:t>
            </a:r>
            <a:r>
              <a:rPr lang="en-US" altLang="zh-CN" sz="2000">
                <a:latin typeface="微软雅黑" panose="020B0503020204020204" charset="-122"/>
                <a:ea typeface="微软雅黑" panose="020B0503020204020204" charset="-122"/>
                <a:cs typeface="微软雅黑" panose="020B0503020204020204" charset="-122"/>
                <a:sym typeface="+mn-ea"/>
              </a:rPr>
              <a:t>   </a:t>
            </a:r>
            <a:r>
              <a:rPr lang="zh-CN" altLang="en-US" sz="2000">
                <a:latin typeface="微软雅黑" panose="020B0503020204020204" charset="-122"/>
                <a:ea typeface="微软雅黑" panose="020B0503020204020204" charset="-122"/>
                <a:cs typeface="微软雅黑" panose="020B0503020204020204" charset="-122"/>
                <a:sym typeface="+mn-ea"/>
              </a:rPr>
              <a:t>输出为 Y；每人表决意见时同意为 1，不同意为 0。</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FF0000"/>
              </a:buClr>
              <a:buFont typeface="Wingdings" panose="05000000000000000000" charset="0"/>
            </a:pPr>
            <a:r>
              <a:rPr lang="en-US" altLang="zh-CN" sz="2000">
                <a:latin typeface="微软雅黑" panose="020B0503020204020204" charset="-122"/>
                <a:ea typeface="微软雅黑" panose="020B0503020204020204" charset="-122"/>
                <a:cs typeface="微软雅黑" panose="020B0503020204020204" charset="-122"/>
                <a:sym typeface="+mn-ea"/>
              </a:rPr>
              <a:t>       </a:t>
            </a:r>
            <a:r>
              <a:rPr lang="zh-CN" altLang="en-US" sz="2000">
                <a:latin typeface="微软雅黑" panose="020B0503020204020204" charset="-122"/>
                <a:ea typeface="微软雅黑" panose="020B0503020204020204" charset="-122"/>
                <a:cs typeface="微软雅黑" panose="020B0503020204020204" charset="-122"/>
                <a:sym typeface="+mn-ea"/>
              </a:rPr>
              <a:t>(2) 由上面的逻辑功能设定, 可得到真值表 3-3。</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p:nvPr/>
        </p:nvPicPr>
        <p:blipFill>
          <a:blip r:embed="rId3"/>
        </p:blipFill>
        <p:spPr>
          <a:xfrm>
            <a:off x="2123440" y="3764915"/>
            <a:ext cx="5256530" cy="2874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trips(down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edge">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组合逻辑电路的设计方法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485775" y="1471295"/>
            <a:ext cx="5185410" cy="573405"/>
          </a:xfrm>
          <a:prstGeom prst="rect">
            <a:avLst/>
          </a:prstGeom>
        </p:spPr>
        <p:style>
          <a:lnRef idx="0">
            <a:srgbClr val="FFFFFF"/>
          </a:lnRef>
          <a:fillRef idx="3">
            <a:schemeClr val="accent1"/>
          </a:fillRef>
          <a:effectRef idx="0">
            <a:srgbClr val="FFFFFF"/>
          </a:effectRef>
          <a:fontRef idx="minor">
            <a:schemeClr val="lt1"/>
          </a:fontRef>
        </p:style>
        <p:txBody>
          <a:bodyPr>
            <a:noAutofit/>
          </a:bodyPr>
          <a:p>
            <a:pPr algn="ctr">
              <a:lnSpc>
                <a:spcPct val="150000"/>
              </a:lnSpc>
              <a:buClr>
                <a:srgbClr val="0000CC"/>
              </a:buClr>
              <a:buFont typeface="+mj-ea"/>
            </a:pPr>
            <a:r>
              <a:rPr lang="zh-CN" altLang="en-US" sz="2000">
                <a:sym typeface="+mn-ea"/>
              </a:rPr>
              <a:t>例 3-4 设计实现四人表决器的逻辑功能。</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p:txBody>
      </p:sp>
      <p:sp>
        <p:nvSpPr>
          <p:cNvPr id="2" name="文本框 1"/>
          <p:cNvSpPr txBox="1"/>
          <p:nvPr/>
        </p:nvSpPr>
        <p:spPr>
          <a:xfrm>
            <a:off x="179070" y="2166620"/>
            <a:ext cx="8468995" cy="193802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解： (</a:t>
            </a:r>
            <a:r>
              <a:rPr lang="en-US" altLang="zh-CN" sz="2000">
                <a:latin typeface="微软雅黑" panose="020B0503020204020204" charset="-122"/>
                <a:ea typeface="微软雅黑" panose="020B0503020204020204" charset="-122"/>
                <a:cs typeface="微软雅黑" panose="020B0503020204020204" charset="-122"/>
                <a:sym typeface="+mn-ea"/>
              </a:rPr>
              <a:t>3</a:t>
            </a:r>
            <a:r>
              <a:rPr lang="zh-CN" altLang="en-US" sz="2000">
                <a:latin typeface="微软雅黑" panose="020B0503020204020204" charset="-122"/>
                <a:ea typeface="微软雅黑" panose="020B0503020204020204" charset="-122"/>
                <a:cs typeface="微软雅黑" panose="020B0503020204020204" charset="-122"/>
                <a:sym typeface="+mn-ea"/>
              </a:rPr>
              <a:t>) </a:t>
            </a:r>
            <a:r>
              <a:rPr sz="2000">
                <a:latin typeface="微软雅黑" panose="020B0503020204020204" charset="-122"/>
                <a:ea typeface="微软雅黑" panose="020B0503020204020204" charset="-122"/>
                <a:cs typeface="微软雅黑" panose="020B0503020204020204" charset="-122"/>
                <a:sym typeface="+mn-ea"/>
              </a:rPr>
              <a:t>根据真值表写出逻辑表达式</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pPr>
            <a:r>
              <a:rPr sz="2000">
                <a:latin typeface="微软雅黑" panose="020B0503020204020204" charset="-122"/>
                <a:ea typeface="微软雅黑" panose="020B0503020204020204" charset="-122"/>
                <a:cs typeface="微软雅黑" panose="020B0503020204020204" charset="-122"/>
                <a:sym typeface="+mn-ea"/>
              </a:rPr>
              <a:t>         </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pPr>
            <a:r>
              <a:rPr sz="2000">
                <a:latin typeface="微软雅黑" panose="020B0503020204020204" charset="-122"/>
                <a:ea typeface="微软雅黑" panose="020B0503020204020204" charset="-122"/>
                <a:cs typeface="微软雅黑" panose="020B0503020204020204" charset="-122"/>
                <a:sym typeface="+mn-ea"/>
              </a:rPr>
              <a:t>或者使用卡诺图化简法(图 3-7)可得到  </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pPr>
            <a:r>
              <a:rPr sz="2000">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            </a:t>
            </a:r>
            <a:r>
              <a:rPr lang="zh-CN" altLang="en-US" sz="2000" i="1">
                <a:latin typeface="Times New Roman" panose="02020603050405020304" pitchFamily="18" charset="0"/>
                <a:ea typeface="微软雅黑" panose="020B0503020204020204" charset="-122"/>
                <a:cs typeface="Times New Roman" panose="02020603050405020304" pitchFamily="18" charset="0"/>
                <a:sym typeface="+mn-ea"/>
              </a:rPr>
              <a:t>Y = ABC + ABD + ACD + BCD</a:t>
            </a:r>
            <a:r>
              <a:rPr lang="en-US" altLang="zh-CN" sz="2000">
                <a:latin typeface="微软雅黑" panose="020B0503020204020204" charset="-122"/>
                <a:ea typeface="微软雅黑" panose="020B0503020204020204" charset="-122"/>
                <a:cs typeface="微软雅黑" panose="020B0503020204020204" charset="-122"/>
                <a:sym typeface="+mn-ea"/>
              </a:rPr>
              <a:t>  </a:t>
            </a:r>
            <a:r>
              <a:rPr lang="en-US" altLang="zh-CN" sz="2000">
                <a:latin typeface="微软雅黑" panose="020B0503020204020204" charset="-122"/>
                <a:ea typeface="微软雅黑" panose="020B0503020204020204" charset="-122"/>
                <a:cs typeface="微软雅黑" panose="020B0503020204020204" charset="-122"/>
                <a:sym typeface="+mn-ea"/>
              </a:rPr>
              <a:t>      </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p:nvPr/>
        </p:nvPicPr>
        <p:blipFill>
          <a:blip r:embed="rId3"/>
        </p:blipFill>
        <p:spPr>
          <a:xfrm>
            <a:off x="611505" y="4220845"/>
            <a:ext cx="4300220" cy="2351405"/>
          </a:xfrm>
          <a:prstGeom prst="rect">
            <a:avLst/>
          </a:prstGeom>
        </p:spPr>
      </p:pic>
      <p:graphicFrame>
        <p:nvGraphicFramePr>
          <p:cNvPr id="5" name="Object 96"/>
          <p:cNvGraphicFramePr>
            <a:graphicFrameLocks noChangeAspect="1"/>
          </p:cNvGraphicFramePr>
          <p:nvPr/>
        </p:nvGraphicFramePr>
        <p:xfrm>
          <a:off x="1331595" y="2708910"/>
          <a:ext cx="7481570" cy="340995"/>
        </p:xfrm>
        <a:graphic>
          <a:graphicData uri="http://schemas.openxmlformats.org/presentationml/2006/ole">
            <mc:AlternateContent xmlns:mc="http://schemas.openxmlformats.org/markup-compatibility/2006">
              <mc:Choice xmlns:v="urn:schemas-microsoft-com:vml" Requires="v">
                <p:oleObj spid="_x0000_s3076" name="" r:id="rId4" imgW="4737100" imgH="215900" progId="Equation.KSEE3">
                  <p:embed/>
                </p:oleObj>
              </mc:Choice>
              <mc:Fallback>
                <p:oleObj name="" r:id="rId4" imgW="4737100" imgH="215900" progId="Equation.KSEE3">
                  <p:embed/>
                  <p:pic>
                    <p:nvPicPr>
                      <p:cNvPr id="0" name="图片 3075"/>
                      <p:cNvPicPr/>
                      <p:nvPr/>
                    </p:nvPicPr>
                    <p:blipFill>
                      <a:blip r:embed="rId5"/>
                      <a:stretch>
                        <a:fillRect/>
                      </a:stretch>
                    </p:blipFill>
                    <p:spPr>
                      <a:xfrm>
                        <a:off x="1331595" y="2708910"/>
                        <a:ext cx="7481570" cy="340995"/>
                      </a:xfrm>
                      <a:prstGeom prst="rect">
                        <a:avLst/>
                      </a:prstGeom>
                      <a:noFill/>
                      <a:ln w="38100">
                        <a:noFill/>
                        <a:miter/>
                      </a:ln>
                    </p:spPr>
                  </p:pic>
                </p:oleObj>
              </mc:Fallback>
            </mc:AlternateContent>
          </a:graphicData>
        </a:graphic>
      </p:graphicFrame>
      <p:pic>
        <p:nvPicPr>
          <p:cNvPr id="13" name="图片 12"/>
          <p:cNvPicPr/>
          <p:nvPr/>
        </p:nvPicPr>
        <p:blipFill>
          <a:blip r:embed="rId6"/>
        </p:blipFill>
        <p:spPr>
          <a:xfrm>
            <a:off x="5292090" y="4077335"/>
            <a:ext cx="3296285" cy="25349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trips(down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strips(downLeft)">
                                      <p:cBhvr>
                                        <p:cTn id="22" dur="500"/>
                                        <p:tgtEl>
                                          <p:spTgt spid="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2">
                                            <p:txEl>
                                              <p:pRg st="2" end="2"/>
                                            </p:txEl>
                                          </p:spTgt>
                                        </p:tgtEl>
                                        <p:attrNameLst>
                                          <p:attrName>style.visibility</p:attrName>
                                        </p:attrNameLst>
                                      </p:cBhvr>
                                      <p:to>
                                        <p:strVal val="visible"/>
                                      </p:to>
                                    </p:set>
                                    <p:animEffect transition="in" filter="wedge">
                                      <p:cBhvr>
                                        <p:cTn id="32" dur="2000"/>
                                        <p:tgtEl>
                                          <p:spTgt spid="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2">
                                            <p:txEl>
                                              <p:pRg st="3" end="3"/>
                                            </p:txEl>
                                          </p:spTgt>
                                        </p:tgtEl>
                                        <p:attrNameLst>
                                          <p:attrName>style.visibility</p:attrName>
                                        </p:attrNameLst>
                                      </p:cBhvr>
                                      <p:to>
                                        <p:strVal val="visible"/>
                                      </p:to>
                                    </p:set>
                                    <p:animEffect transition="in" filter="wedge">
                                      <p:cBhvr>
                                        <p:cTn id="37"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组合逻辑电路的设计方法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485775" y="1471295"/>
            <a:ext cx="5185410" cy="573405"/>
          </a:xfrm>
          <a:prstGeom prst="rect">
            <a:avLst/>
          </a:prstGeom>
        </p:spPr>
        <p:style>
          <a:lnRef idx="0">
            <a:srgbClr val="FFFFFF"/>
          </a:lnRef>
          <a:fillRef idx="3">
            <a:schemeClr val="accent1"/>
          </a:fillRef>
          <a:effectRef idx="0">
            <a:srgbClr val="FFFFFF"/>
          </a:effectRef>
          <a:fontRef idx="minor">
            <a:schemeClr val="lt1"/>
          </a:fontRef>
        </p:style>
        <p:txBody>
          <a:bodyPr>
            <a:noAutofit/>
          </a:bodyPr>
          <a:p>
            <a:pPr algn="ctr">
              <a:lnSpc>
                <a:spcPct val="150000"/>
              </a:lnSpc>
              <a:buClr>
                <a:srgbClr val="0000CC"/>
              </a:buClr>
              <a:buFont typeface="+mj-ea"/>
            </a:pPr>
            <a:r>
              <a:rPr lang="zh-CN" altLang="en-US" sz="2000">
                <a:sym typeface="+mn-ea"/>
              </a:rPr>
              <a:t>例 3-4 设计实现四人表决器的逻辑功能。</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p:txBody>
      </p:sp>
      <p:sp>
        <p:nvSpPr>
          <p:cNvPr id="2" name="文本框 1"/>
          <p:cNvSpPr txBox="1"/>
          <p:nvPr/>
        </p:nvSpPr>
        <p:spPr>
          <a:xfrm>
            <a:off x="179070" y="2166620"/>
            <a:ext cx="8724265" cy="101473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解： (</a:t>
            </a:r>
            <a:r>
              <a:rPr lang="en-US" altLang="zh-CN" sz="2000">
                <a:latin typeface="微软雅黑" panose="020B0503020204020204" charset="-122"/>
                <a:ea typeface="微软雅黑" panose="020B0503020204020204" charset="-122"/>
                <a:cs typeface="微软雅黑" panose="020B0503020204020204" charset="-122"/>
                <a:sym typeface="+mn-ea"/>
              </a:rPr>
              <a:t>4</a:t>
            </a:r>
            <a:r>
              <a:rPr lang="zh-CN" altLang="en-US" sz="2000">
                <a:latin typeface="微软雅黑" panose="020B0503020204020204" charset="-122"/>
                <a:ea typeface="微软雅黑" panose="020B0503020204020204" charset="-122"/>
                <a:cs typeface="微软雅黑" panose="020B0503020204020204" charset="-122"/>
                <a:sym typeface="+mn-ea"/>
              </a:rPr>
              <a:t>) </a:t>
            </a:r>
            <a:r>
              <a:rPr lang="zh-CN" altLang="en-US" sz="2000">
                <a:latin typeface="微软雅黑" panose="020B0503020204020204" charset="-122"/>
                <a:ea typeface="微软雅黑" panose="020B0503020204020204" charset="-122"/>
                <a:cs typeface="微软雅黑" panose="020B0503020204020204" charset="-122"/>
                <a:sym typeface="+mn-ea"/>
              </a:rPr>
              <a:t>画逻辑电路图, 需要根据具体使用器件来画, 若使用与非门 74LS00 实现:</a:t>
            </a:r>
            <a:r>
              <a:rPr lang="en-US" altLang="zh-CN" sz="2000">
                <a:latin typeface="微软雅黑" panose="020B0503020204020204" charset="-122"/>
                <a:ea typeface="微软雅黑" panose="020B0503020204020204" charset="-122"/>
                <a:cs typeface="微软雅黑" panose="020B0503020204020204" charset="-122"/>
                <a:sym typeface="+mn-ea"/>
              </a:rPr>
              <a:t>     </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3" name="图片 -2147482393"/>
          <p:cNvPicPr>
            <a:picLocks noChangeAspect="1"/>
          </p:cNvPicPr>
          <p:nvPr/>
        </p:nvPicPr>
        <p:blipFill>
          <a:blip r:embed="rId3"/>
          <a:stretch>
            <a:fillRect/>
          </a:stretch>
        </p:blipFill>
        <p:spPr>
          <a:xfrm>
            <a:off x="3392805" y="3068955"/>
            <a:ext cx="5751195" cy="2423795"/>
          </a:xfrm>
          <a:prstGeom prst="rect">
            <a:avLst/>
          </a:prstGeom>
          <a:noFill/>
          <a:ln w="9525">
            <a:noFill/>
          </a:ln>
        </p:spPr>
      </p:pic>
      <p:graphicFrame>
        <p:nvGraphicFramePr>
          <p:cNvPr id="7" name="Object 230"/>
          <p:cNvGraphicFramePr>
            <a:graphicFrameLocks noChangeAspect="1"/>
          </p:cNvGraphicFramePr>
          <p:nvPr/>
        </p:nvGraphicFramePr>
        <p:xfrm>
          <a:off x="179070" y="3303270"/>
          <a:ext cx="3103245" cy="1727200"/>
        </p:xfrm>
        <a:graphic>
          <a:graphicData uri="http://schemas.openxmlformats.org/presentationml/2006/ole">
            <mc:AlternateContent xmlns:mc="http://schemas.openxmlformats.org/markup-compatibility/2006">
              <mc:Choice xmlns:v="urn:schemas-microsoft-com:vml" Requires="v">
                <p:oleObj spid="_x0000_s8" name="" r:id="rId4" imgW="1955800" imgH="1066800" progId="Equation.3">
                  <p:embed/>
                </p:oleObj>
              </mc:Choice>
              <mc:Fallback>
                <p:oleObj name="" r:id="rId4" imgW="1955800" imgH="1066800" progId="Equation.3">
                  <p:embed/>
                  <p:pic>
                    <p:nvPicPr>
                      <p:cNvPr id="0" name="图片 3075"/>
                      <p:cNvPicPr/>
                      <p:nvPr/>
                    </p:nvPicPr>
                    <p:blipFill>
                      <a:blip r:embed="rId5"/>
                      <a:stretch>
                        <a:fillRect/>
                      </a:stretch>
                    </p:blipFill>
                    <p:spPr>
                      <a:xfrm>
                        <a:off x="179070" y="3303270"/>
                        <a:ext cx="3103245" cy="1727200"/>
                      </a:xfrm>
                      <a:prstGeom prst="rect">
                        <a:avLst/>
                      </a:prstGeom>
                      <a:noFill/>
                      <a:ln w="38100">
                        <a:noFill/>
                        <a:miter/>
                      </a:ln>
                    </p:spPr>
                  </p:pic>
                </p:oleObj>
              </mc:Fallback>
            </mc:AlternateContent>
          </a:graphicData>
        </a:graphic>
      </p:graphicFrame>
      <p:sp>
        <p:nvSpPr>
          <p:cNvPr id="10" name="文本框 9"/>
          <p:cNvSpPr txBox="1"/>
          <p:nvPr/>
        </p:nvSpPr>
        <p:spPr>
          <a:xfrm>
            <a:off x="107315" y="5589270"/>
            <a:ext cx="8932545" cy="1020445"/>
          </a:xfrm>
          <a:prstGeom prst="rect">
            <a:avLst/>
          </a:prstGeom>
        </p:spPr>
        <p:txBody>
          <a:bodyPr/>
          <a:p>
            <a:pPr>
              <a:lnSpc>
                <a:spcPct val="150000"/>
              </a:lnSpc>
            </a:pPr>
            <a:r>
              <a:rPr lang="en-US" sz="1600" b="1">
                <a:latin typeface="微软雅黑" panose="020B0503020204020204" charset="-122"/>
                <a:ea typeface="微软雅黑" panose="020B0503020204020204" charset="-122"/>
                <a:cs typeface="微软雅黑" panose="020B0503020204020204" charset="-122"/>
              </a:rPr>
              <a:t>       </a:t>
            </a:r>
            <a:r>
              <a:rPr sz="1600" b="1">
                <a:latin typeface="微软雅黑" panose="020B0503020204020204" charset="-122"/>
                <a:ea typeface="微软雅黑" panose="020B0503020204020204" charset="-122"/>
                <a:cs typeface="微软雅黑" panose="020B0503020204020204" charset="-122"/>
              </a:rPr>
              <a:t>由上式可知, 需要 8 个与非门实现四人表决电路, 如用 2 片 74LS00 即可。 如图 3-8所示</a:t>
            </a:r>
            <a:r>
              <a:rPr lang="zh-CN" sz="1600" b="1">
                <a:latin typeface="微软雅黑" panose="020B0503020204020204" charset="-122"/>
                <a:ea typeface="微软雅黑" panose="020B0503020204020204" charset="-122"/>
                <a:cs typeface="微软雅黑" panose="020B0503020204020204" charset="-122"/>
              </a:rPr>
              <a:t>，</a:t>
            </a:r>
            <a:r>
              <a:rPr sz="1600" b="1">
                <a:latin typeface="微软雅黑" panose="020B0503020204020204" charset="-122"/>
                <a:ea typeface="微软雅黑" panose="020B0503020204020204" charset="-122"/>
                <a:cs typeface="微软雅黑" panose="020B0503020204020204" charset="-122"/>
              </a:rPr>
              <a:t> S</a:t>
            </a:r>
            <a:r>
              <a:rPr sz="1600" b="1" baseline="-25000">
                <a:latin typeface="微软雅黑" panose="020B0503020204020204" charset="-122"/>
                <a:ea typeface="微软雅黑" panose="020B0503020204020204" charset="-122"/>
                <a:cs typeface="微软雅黑" panose="020B0503020204020204" charset="-122"/>
              </a:rPr>
              <a:t>1</a:t>
            </a:r>
            <a:r>
              <a:rPr sz="1600" b="1">
                <a:latin typeface="微软雅黑" panose="020B0503020204020204" charset="-122"/>
                <a:ea typeface="微软雅黑" panose="020B0503020204020204" charset="-122"/>
                <a:cs typeface="微软雅黑" panose="020B0503020204020204" charset="-122"/>
              </a:rPr>
              <a:t>四位拨动开关往上拨为“1”, 往下拨为“0”, 当输入变量 ABCD 有三个或四个“1”时, 输出为“1”, LED 点亮。</a:t>
            </a:r>
            <a:endParaRPr sz="1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trips(down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edge">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edge">
                                      <p:cBhvr>
                                        <p:cTn id="2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组合逻辑电路的设计方法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4499610" y="980440"/>
            <a:ext cx="1727835" cy="528955"/>
          </a:xfrm>
          <a:prstGeom prst="rect">
            <a:avLst/>
          </a:prstGeom>
        </p:spPr>
        <p:style>
          <a:lnRef idx="0">
            <a:srgbClr val="FFFFFF"/>
          </a:lnRef>
          <a:fillRef idx="3">
            <a:schemeClr val="accent1"/>
          </a:fillRef>
          <a:effectRef idx="0">
            <a:srgbClr val="FFFFFF"/>
          </a:effectRef>
          <a:fontRef idx="minor">
            <a:schemeClr val="lt1"/>
          </a:fontRef>
        </p:style>
        <p:txBody>
          <a:bodyPr>
            <a:noAutofit/>
          </a:bodyPr>
          <a:p>
            <a:pPr algn="ctr">
              <a:lnSpc>
                <a:spcPct val="150000"/>
              </a:lnSpc>
              <a:buClr>
                <a:srgbClr val="0000CC"/>
              </a:buClr>
              <a:buFont typeface="+mj-ea"/>
            </a:pPr>
            <a:r>
              <a:rPr lang="zh-CN" altLang="en-US" sz="2000">
                <a:sym typeface="+mn-ea"/>
              </a:rPr>
              <a:t>学习小结</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p:txBody>
      </p:sp>
      <p:sp>
        <p:nvSpPr>
          <p:cNvPr id="4" name="文本框 3"/>
          <p:cNvSpPr txBox="1"/>
          <p:nvPr/>
        </p:nvSpPr>
        <p:spPr>
          <a:xfrm>
            <a:off x="2411730" y="2145348"/>
            <a:ext cx="5080000" cy="635000"/>
          </a:xfrm>
          <a:prstGeom prst="rect">
            <a:avLst/>
          </a:prstGeom>
        </p:spPr>
        <p:txBody>
          <a:bodyPr/>
          <a:p>
            <a:endParaRPr sz="1600"/>
          </a:p>
        </p:txBody>
      </p:sp>
      <p:pic>
        <p:nvPicPr>
          <p:cNvPr id="5" name="图片 4"/>
          <p:cNvPicPr/>
          <p:nvPr/>
        </p:nvPicPr>
        <p:blipFill>
          <a:blip r:embed="rId3"/>
        </p:blipFill>
        <p:spPr>
          <a:xfrm>
            <a:off x="1187450" y="1728788"/>
            <a:ext cx="6229350" cy="3400425"/>
          </a:xfrm>
          <a:prstGeom prst="rect">
            <a:avLst/>
          </a:prstGeom>
        </p:spPr>
      </p:pic>
      <p:sp>
        <p:nvSpPr>
          <p:cNvPr id="9" name="文本框 8"/>
          <p:cNvSpPr txBox="1"/>
          <p:nvPr/>
        </p:nvSpPr>
        <p:spPr>
          <a:xfrm>
            <a:off x="2411730" y="6180773"/>
            <a:ext cx="5080000" cy="635000"/>
          </a:xfrm>
          <a:prstGeom prst="rect">
            <a:avLst/>
          </a:prstGeom>
        </p:spPr>
        <p:txBody>
          <a:bodyPr/>
          <a:p>
            <a:endParaRPr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down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4" grpId="1"/>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组合逻辑电路的设计方法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485775" y="1471295"/>
            <a:ext cx="8371205" cy="1913255"/>
          </a:xfrm>
          <a:prstGeom prst="rect">
            <a:avLst/>
          </a:prstGeom>
        </p:spPr>
        <p:style>
          <a:lnRef idx="2">
            <a:schemeClr val="accent1"/>
          </a:lnRef>
          <a:fillRef idx="0">
            <a:srgbClr val="FFFFFF"/>
          </a:fillRef>
          <a:effectRef idx="0">
            <a:srgbClr val="FFFFFF"/>
          </a:effectRef>
          <a:fontRef idx="minor">
            <a:schemeClr val="tx1"/>
          </a:fontRef>
        </p:style>
        <p:txBody>
          <a:bodyPr>
            <a:noAutofit/>
          </a:bodyPr>
          <a:p>
            <a:pPr algn="l">
              <a:lnSpc>
                <a:spcPct val="150000"/>
              </a:lnSpc>
              <a:buClr>
                <a:srgbClr val="0000CC"/>
              </a:buClr>
              <a:buFont typeface="+mj-ea"/>
            </a:pPr>
            <a:r>
              <a:rPr lang="zh-CN" altLang="en-US" sz="2000">
                <a:sym typeface="+mn-ea"/>
              </a:rPr>
              <a:t>拓展练习</a:t>
            </a:r>
            <a:r>
              <a:rPr lang="en-US" altLang="zh-CN" sz="2000">
                <a:sym typeface="+mn-ea"/>
              </a:rPr>
              <a:t>1</a:t>
            </a:r>
            <a:r>
              <a:rPr lang="zh-CN" altLang="en-US" sz="2000">
                <a:sym typeface="+mn-ea"/>
              </a:rPr>
              <a:t>：</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在足球比赛判决时，由1位主裁判、2 位边裁组成。当有判决争端时，主裁判具有一票否决权，如用 A、B、C 三变量表示 3 位裁判，同意为 1、不同意为 0，判决结果 Z 又是多少呢？使用与非门实现这种判决规则。</a:t>
            </a:r>
            <a:endParaRPr sz="18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3" name="图片 2"/>
          <p:cNvPicPr/>
          <p:nvPr/>
        </p:nvPicPr>
        <p:blipFill>
          <a:blip r:embed="rId3"/>
        </p:blipFill>
        <p:spPr>
          <a:xfrm>
            <a:off x="1691640" y="3644900"/>
            <a:ext cx="5503545" cy="2931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组合逻辑电路的设计方法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227965" y="1471295"/>
            <a:ext cx="8629015" cy="1555115"/>
          </a:xfrm>
          <a:prstGeom prst="rect">
            <a:avLst/>
          </a:prstGeom>
        </p:spPr>
        <p:style>
          <a:lnRef idx="3">
            <a:schemeClr val="accent2"/>
          </a:lnRef>
          <a:fillRef idx="0">
            <a:srgbClr val="FFFFFF"/>
          </a:fillRef>
          <a:effectRef idx="0">
            <a:srgbClr val="FFFFFF"/>
          </a:effectRef>
          <a:fontRef idx="minor">
            <a:schemeClr val="tx1"/>
          </a:fontRef>
        </p:style>
        <p:txBody>
          <a:bodyPr>
            <a:noAutofit/>
          </a:bodyPr>
          <a:p>
            <a:pPr algn="l">
              <a:lnSpc>
                <a:spcPct val="150000"/>
              </a:lnSpc>
              <a:buClr>
                <a:srgbClr val="0000CC"/>
              </a:buClr>
              <a:buFont typeface="+mj-ea"/>
            </a:pPr>
            <a:r>
              <a:rPr lang="zh-CN" altLang="en-US" sz="2000">
                <a:sym typeface="+mn-ea"/>
              </a:rPr>
              <a:t>拓展练习</a:t>
            </a:r>
            <a:r>
              <a:rPr lang="en-US" altLang="zh-CN" sz="2000">
                <a:sym typeface="+mn-ea"/>
              </a:rPr>
              <a:t>2</a:t>
            </a:r>
            <a:r>
              <a:rPr lang="zh-CN" altLang="en-US" sz="2000">
                <a:sym typeface="+mn-ea"/>
              </a:rPr>
              <a:t>：</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某工厂有四个股东，分别拥有 40％、30％、20％和10％的股份。一个议案要获得通过，必须至少有超过一半股权的股东投赞成票。</a:t>
            </a:r>
            <a:endPar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buClr>
                <a:srgbClr val="0000CC"/>
              </a:buClr>
              <a:buFont typeface="+mj-ea"/>
            </a:pP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试设计该厂股东对议案进行表决的电路，画出具体实现的逻辑电路图。</a:t>
            </a:r>
            <a:endPar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8" name="图片 7"/>
          <p:cNvPicPr/>
          <p:nvPr/>
        </p:nvPicPr>
        <p:blipFill>
          <a:blip r:embed="rId3"/>
        </p:blipFill>
        <p:spPr>
          <a:xfrm>
            <a:off x="2411730" y="3140710"/>
            <a:ext cx="4762500" cy="35521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2195513" y="333375"/>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6350" y="330200"/>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388938" y="342900"/>
            <a:ext cx="1787525" cy="344488"/>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charset="-122"/>
                <a:ea typeface="微软雅黑" panose="020B0503020204020204" charset="-122"/>
              </a:rPr>
              <a:t>热</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sz="1800" strike="noStrike" spc="600" noProof="1" dirty="0">
                <a:solidFill>
                  <a:srgbClr val="C00000"/>
                </a:solidFill>
                <a:latin typeface="微软雅黑" panose="020B0503020204020204" charset="-122"/>
                <a:ea typeface="微软雅黑" panose="020B0503020204020204" charset="-122"/>
              </a:rPr>
              <a:t>点</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透</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视</a:t>
            </a:r>
            <a:endParaRPr lang="zh-CN" altLang="en-US" sz="1800" strike="noStrike" spc="600" noProof="1" dirty="0">
              <a:solidFill>
                <a:srgbClr val="C00000"/>
              </a:solidFill>
              <a:latin typeface="微软雅黑" panose="020B0503020204020204" charset="-122"/>
              <a:ea typeface="微软雅黑" panose="020B0503020204020204" charset="-122"/>
            </a:endParaRPr>
          </a:p>
        </p:txBody>
      </p:sp>
      <p:sp>
        <p:nvSpPr>
          <p:cNvPr id="16388" name="矩形 45"/>
          <p:cNvSpPr/>
          <p:nvPr/>
        </p:nvSpPr>
        <p:spPr>
          <a:xfrm>
            <a:off x="2638425" y="373063"/>
            <a:ext cx="1235075" cy="312737"/>
          </a:xfrm>
          <a:prstGeom prst="rect">
            <a:avLst/>
          </a:prstGeom>
          <a:noFill/>
          <a:ln w="9525">
            <a:noFill/>
          </a:ln>
        </p:spPr>
        <p:txBody>
          <a:bodyPr wrap="square" lIns="68577" tIns="34288" rIns="68577" bIns="34288" anchor="t" anchorCtr="0">
            <a:spAutoFit/>
          </a:bodyPr>
          <a:p>
            <a:pPr algn="ctr"/>
            <a:r>
              <a:rPr lang="zh-CN" altLang="en-US" sz="1600" dirty="0">
                <a:solidFill>
                  <a:schemeClr val="bg1"/>
                </a:solidFill>
                <a:latin typeface="微软雅黑" panose="020B0503020204020204" charset="-122"/>
                <a:ea typeface="微软雅黑" panose="020B0503020204020204" charset="-122"/>
              </a:rPr>
              <a:t>社</a:t>
            </a:r>
            <a:r>
              <a:rPr lang="en-US" altLang="zh-CN" sz="1600" dirty="0">
                <a:solidFill>
                  <a:schemeClr val="bg1"/>
                </a:solidFill>
                <a:latin typeface="微软雅黑" panose="020B0503020204020204" charset="-122"/>
                <a:ea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rPr>
              <a:t>会</a:t>
            </a:r>
            <a:r>
              <a:rPr lang="en-US" altLang="zh-CN" sz="1600" dirty="0">
                <a:solidFill>
                  <a:schemeClr val="bg1"/>
                </a:solidFill>
                <a:latin typeface="微软雅黑" panose="020B0503020204020204" charset="-122"/>
                <a:ea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rPr>
              <a:t>发</a:t>
            </a:r>
            <a:r>
              <a:rPr lang="en-US" altLang="zh-CN" sz="1600" dirty="0">
                <a:solidFill>
                  <a:schemeClr val="bg1"/>
                </a:solidFill>
                <a:latin typeface="微软雅黑" panose="020B0503020204020204" charset="-122"/>
                <a:ea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rPr>
              <a:t>展</a:t>
            </a:r>
            <a:endParaRPr lang="zh-CN" altLang="en-US" sz="1600" dirty="0">
              <a:solidFill>
                <a:schemeClr val="bg1"/>
              </a:solidFill>
              <a:latin typeface="微软雅黑" panose="020B0503020204020204" charset="-122"/>
              <a:ea typeface="微软雅黑" panose="020B0503020204020204" charset="-122"/>
            </a:endParaRPr>
          </a:p>
        </p:txBody>
      </p:sp>
      <p:sp>
        <p:nvSpPr>
          <p:cNvPr id="5" name="矩形 4"/>
          <p:cNvSpPr/>
          <p:nvPr/>
        </p:nvSpPr>
        <p:spPr>
          <a:xfrm>
            <a:off x="370205" y="1268730"/>
            <a:ext cx="8166100" cy="409575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lstStyle/>
          <a:p>
            <a:pPr indent="342900" algn="just" fontAlgn="base">
              <a:lnSpc>
                <a:spcPct val="200000"/>
              </a:lnSpc>
            </a:pPr>
            <a:r>
              <a:rPr lang="en-US" altLang="zh-CN"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rPr>
              <a:t>  </a:t>
            </a:r>
            <a:r>
              <a:rPr lang="en-US" altLang="zh-CN" sz="1800" strike="noStrike" noProof="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绿水青山就是金山银山，党的十九大报告强调，生态文明建设功在当代、利在千秋，要牢固树立社会主义生态建设文明观，推动形成人与自然和谐发展现代化建设新格局，为保护生态环境作出努力。</a:t>
            </a:r>
            <a:endParaRPr lang="en-US" altLang="zh-CN" sz="1800" strike="noStrike" noProof="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endParaRPr>
          </a:p>
          <a:p>
            <a:pPr indent="342900" algn="just" fontAlgn="base">
              <a:lnSpc>
                <a:spcPct val="200000"/>
              </a:lnSpc>
            </a:pPr>
            <a:r>
              <a:rPr lang="en-US" altLang="zh-CN" sz="1800" strike="noStrike" noProof="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 发展循环经济，从高开采、低利用、高排放转变为</a:t>
            </a:r>
            <a:r>
              <a:rPr lang="en-US" altLang="zh-CN" sz="1800" strike="noStrike" noProof="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低开采、高利用、低排放</a:t>
            </a:r>
            <a:r>
              <a:rPr lang="en-US" altLang="zh-CN" sz="1800" strike="noStrike" noProof="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，做到减量化、再循环、资源化。此外，还要发展绿色产业，大力提倡</a:t>
            </a:r>
            <a:r>
              <a:rPr lang="en-US" altLang="zh-CN" sz="1800" strike="noStrike" noProof="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节能减排，发展可再生能源</a:t>
            </a:r>
            <a:r>
              <a:rPr lang="en-US" altLang="zh-CN" sz="1800" strike="noStrike" noProof="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a:t>
            </a:r>
            <a:r>
              <a:rPr sz="1800" strike="noStrike" noProof="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在消费领域，要倡导文明节约、绿色低碳的理念，推动形成与国情相适应的绿色生活方式和消费模式。</a:t>
            </a:r>
            <a:endParaRPr sz="1800" strike="noStrike" noProof="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endParaRPr>
          </a:p>
        </p:txBody>
      </p:sp>
      <p:sp>
        <p:nvSpPr>
          <p:cNvPr id="7" name="文本框 6"/>
          <p:cNvSpPr txBox="1"/>
          <p:nvPr/>
        </p:nvSpPr>
        <p:spPr>
          <a:xfrm>
            <a:off x="3419158" y="5660708"/>
            <a:ext cx="4840288" cy="460375"/>
          </a:xfrm>
          <a:prstGeom prst="rect">
            <a:avLst/>
          </a:prstGeom>
          <a:noFill/>
          <a:effectLst>
            <a:outerShdw blurRad="50800" dist="50800" dir="5400000" algn="ctr" rotWithShape="0">
              <a:schemeClr val="accent5">
                <a:lumMod val="40000"/>
                <a:lumOff val="60000"/>
              </a:schemeClr>
            </a:outerShdw>
          </a:effectLst>
        </p:spPr>
        <p:txBody>
          <a:bodyPr wrap="square">
            <a:spAutoFit/>
          </a:bodyPr>
          <a:lstStyle/>
          <a:p>
            <a:pPr algn="r"/>
            <a:r>
              <a:rPr lang="en-US" altLang="zh-CN" sz="2400" noProof="1" dirty="0">
                <a:latin typeface="微软雅黑" panose="020B0503020204020204" charset="-122"/>
                <a:ea typeface="微软雅黑" panose="020B0503020204020204" charset="-122"/>
                <a:cs typeface="+mn-cs"/>
              </a:rPr>
              <a:t>   </a:t>
            </a:r>
            <a:r>
              <a:rPr lang="zh-CN" altLang="zh-CN" sz="2000" noProof="1" dirty="0">
                <a:latin typeface="微软雅黑" panose="020B0503020204020204" charset="-122"/>
                <a:ea typeface="微软雅黑" panose="020B0503020204020204" charset="-122"/>
                <a:cs typeface="+mn-cs"/>
              </a:rPr>
              <a:t>——</a:t>
            </a:r>
            <a:r>
              <a:rPr lang="zh-CN" sz="2000" noProof="1" dirty="0">
                <a:latin typeface="微软雅黑" panose="020B0503020204020204" charset="-122"/>
                <a:ea typeface="微软雅黑" panose="020B0503020204020204" charset="-122"/>
                <a:cs typeface="+mn-cs"/>
              </a:rPr>
              <a:t>十四五规划、十九大报告</a:t>
            </a:r>
            <a:endParaRPr lang="zh-CN" sz="2000" noProof="1" dirty="0">
              <a:latin typeface="微软雅黑" panose="020B0503020204020204" charset="-122"/>
              <a:ea typeface="微软雅黑" panose="020B0503020204020204"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问题引入</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07950" y="1494155"/>
            <a:ext cx="8911590" cy="332295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kern="0" noProof="1" dirty="0">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组合电路中当门电路两个输入信号同时向相反的逻辑电平跳变的现象称为竞争，由于竞争而在电路输出端可能产生尖峰脉冲的现象称为竞争冒险。</a:t>
            </a:r>
            <a:endParaRPr lang="zh-CN" altLang="en-US" sz="2000" kern="0" noProof="1" dirty="0">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zh-CN" altLang="en-US"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竞争与冒险产生的</a:t>
            </a:r>
            <a:r>
              <a:rPr lang="zh-CN" altLang="en-US" sz="2000" u="sng" kern="0"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根本原因在于信号传输与状态变换的延时问题</a:t>
            </a:r>
            <a:r>
              <a:rPr lang="zh-CN" altLang="en-US"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，两根导线的信号到达同一门级电路的变化不可能完全同步，这一时间差就称为竞争。由于具有时间差，可能就会出现非理想输出，经过一小段时间输出才能平稳下来达到理想输出，这段非理想输出就是冒险。</a:t>
            </a:r>
            <a:endParaRPr lang="zh-CN" altLang="en-US"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zh-CN" altLang="en-US"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564515" y="405130"/>
            <a:ext cx="5147310" cy="82994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3.2</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竞争与冒险现象</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问题引入</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32410" y="1557020"/>
            <a:ext cx="8911590" cy="14763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举例：与门的两个输入端延时不同，输出就可能发生错误。如图3-7所示，不考虑门的延时时间，且       ，则                      ，但实际信号传输与转换中发现出现输出信号的尖脉冲现象。</a:t>
            </a:r>
            <a:endPar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564515" y="405130"/>
            <a:ext cx="5147310" cy="82994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3.2</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竞争与冒险现象</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627630" y="2938145"/>
            <a:ext cx="5080000" cy="635000"/>
          </a:xfrm>
          <a:prstGeom prst="rect">
            <a:avLst/>
          </a:prstGeom>
        </p:spPr>
        <p:txBody>
          <a:bodyPr/>
          <a:p>
            <a:endParaRPr sz="1600"/>
          </a:p>
        </p:txBody>
      </p:sp>
      <p:pic>
        <p:nvPicPr>
          <p:cNvPr id="3" name="图片 2"/>
          <p:cNvPicPr/>
          <p:nvPr/>
        </p:nvPicPr>
        <p:blipFill>
          <a:blip r:embed="rId3"/>
        </p:blipFill>
        <p:spPr>
          <a:xfrm>
            <a:off x="1763395" y="3500755"/>
            <a:ext cx="4858385" cy="2992120"/>
          </a:xfrm>
          <a:prstGeom prst="rect">
            <a:avLst/>
          </a:prstGeom>
        </p:spPr>
      </p:pic>
      <p:sp>
        <p:nvSpPr>
          <p:cNvPr id="4" name="文本框 3"/>
          <p:cNvSpPr txBox="1"/>
          <p:nvPr/>
        </p:nvSpPr>
        <p:spPr>
          <a:xfrm>
            <a:off x="2627630" y="6049645"/>
            <a:ext cx="5080000" cy="635000"/>
          </a:xfrm>
          <a:prstGeom prst="rect">
            <a:avLst/>
          </a:prstGeom>
        </p:spPr>
        <p:txBody>
          <a:bodyPr/>
          <a:p>
            <a:endParaRPr sz="1600"/>
          </a:p>
        </p:txBody>
      </p:sp>
      <p:graphicFrame>
        <p:nvGraphicFramePr>
          <p:cNvPr id="6" name="对象 5">
            <a:hlinkClick r:id="" action="ppaction://ole?verb="/>
          </p:cNvPr>
          <p:cNvGraphicFramePr>
            <a:graphicFrameLocks noChangeAspect="1"/>
          </p:cNvGraphicFramePr>
          <p:nvPr/>
        </p:nvGraphicFramePr>
        <p:xfrm>
          <a:off x="3203575" y="2132965"/>
          <a:ext cx="754380" cy="377825"/>
        </p:xfrm>
        <a:graphic>
          <a:graphicData uri="http://schemas.openxmlformats.org/presentationml/2006/ole">
            <mc:AlternateContent xmlns:mc="http://schemas.openxmlformats.org/markup-compatibility/2006">
              <mc:Choice xmlns:v="urn:schemas-microsoft-com:vml" Requires="v">
                <p:oleObj spid="_x0000_s1025" name="" r:id="rId4" imgW="405765" imgH="203200" progId="Equation.KSEE3">
                  <p:embed/>
                </p:oleObj>
              </mc:Choice>
              <mc:Fallback>
                <p:oleObj name="" r:id="rId4" imgW="405765" imgH="203200" progId="Equation.KSEE3">
                  <p:embed/>
                  <p:pic>
                    <p:nvPicPr>
                      <p:cNvPr id="0" name="图片 1024"/>
                      <p:cNvPicPr/>
                      <p:nvPr/>
                    </p:nvPicPr>
                    <p:blipFill>
                      <a:blip r:embed="rId5"/>
                      <a:stretch>
                        <a:fillRect/>
                      </a:stretch>
                    </p:blipFill>
                    <p:spPr>
                      <a:xfrm>
                        <a:off x="3203575" y="2132965"/>
                        <a:ext cx="754380" cy="377825"/>
                      </a:xfrm>
                      <a:prstGeom prst="rect">
                        <a:avLst/>
                      </a:prstGeom>
                    </p:spPr>
                  </p:pic>
                </p:oleObj>
              </mc:Fallback>
            </mc:AlternateContent>
          </a:graphicData>
        </a:graphic>
      </p:graphicFrame>
      <p:graphicFrame>
        <p:nvGraphicFramePr>
          <p:cNvPr id="7" name="Object 234"/>
          <p:cNvGraphicFramePr>
            <a:graphicFrameLocks noChangeAspect="1"/>
          </p:cNvGraphicFramePr>
          <p:nvPr/>
        </p:nvGraphicFramePr>
        <p:xfrm>
          <a:off x="4643755" y="2162175"/>
          <a:ext cx="2679065" cy="354330"/>
        </p:xfrm>
        <a:graphic>
          <a:graphicData uri="http://schemas.openxmlformats.org/presentationml/2006/ole">
            <mc:AlternateContent xmlns:mc="http://schemas.openxmlformats.org/markup-compatibility/2006">
              <mc:Choice xmlns:v="urn:schemas-microsoft-com:vml" Requires="v">
                <p:oleObj spid="_x0000_s3076" name="" r:id="rId6" imgW="1651000" imgH="190500" progId="Equation.KSEE3">
                  <p:embed/>
                </p:oleObj>
              </mc:Choice>
              <mc:Fallback>
                <p:oleObj name="" r:id="rId6" imgW="1651000" imgH="190500" progId="Equation.KSEE3">
                  <p:embed/>
                  <p:pic>
                    <p:nvPicPr>
                      <p:cNvPr id="0" name="图片 3075"/>
                      <p:cNvPicPr/>
                      <p:nvPr/>
                    </p:nvPicPr>
                    <p:blipFill>
                      <a:blip r:embed="rId7"/>
                      <a:stretch>
                        <a:fillRect/>
                      </a:stretch>
                    </p:blipFill>
                    <p:spPr>
                      <a:xfrm>
                        <a:off x="4643755" y="2162175"/>
                        <a:ext cx="2679065" cy="354330"/>
                      </a:xfrm>
                      <a:prstGeom prst="rect">
                        <a:avLst/>
                      </a:prstGeom>
                      <a:noFill/>
                      <a:ln w="38100">
                        <a:noFill/>
                        <a:miter/>
                      </a:ln>
                    </p:spPr>
                  </p:pic>
                </p:oleObj>
              </mc:Fallback>
            </mc:AlternateContent>
          </a:graphicData>
        </a:graphic>
      </p:graphicFrame>
      <p:sp>
        <p:nvSpPr>
          <p:cNvPr id="8" name="椭圆 7"/>
          <p:cNvSpPr/>
          <p:nvPr/>
        </p:nvSpPr>
        <p:spPr>
          <a:xfrm>
            <a:off x="4860290" y="5276215"/>
            <a:ext cx="504190" cy="648335"/>
          </a:xfrm>
          <a:prstGeom prst="ellipse">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9" name="椭圆 8"/>
          <p:cNvSpPr/>
          <p:nvPr/>
        </p:nvSpPr>
        <p:spPr>
          <a:xfrm>
            <a:off x="3258820" y="5427980"/>
            <a:ext cx="504190" cy="648335"/>
          </a:xfrm>
          <a:prstGeom prst="ellipse">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判断方法</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32410" y="1557020"/>
            <a:ext cx="8669655" cy="2399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(1)代数法  </a:t>
            </a:r>
            <a:endPar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在只有一个变量改变状态的情况下，如果电路的逻辑表达式含有类似</a:t>
            </a:r>
            <a:endPar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，由于我们</a:t>
            </a:r>
            <a:r>
              <a:rPr lang="en-US" altLang="zh-CN" sz="2000" kern="0"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假定      信号值在逻辑上永远互斥</a:t>
            </a:r>
            <a:r>
              <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，但是在</a:t>
            </a:r>
            <a:endPar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实际电路中由于信号的传输延迟，     的值有可能在某些时间内并非互斥，于是组合逻辑电路的实际输出值就出现了未预期的值，则存在竞争与冒险。</a:t>
            </a:r>
            <a:endPar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611505" y="342900"/>
            <a:ext cx="4693920"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3.2</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竞争与冒险现象</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graphicFrame>
        <p:nvGraphicFramePr>
          <p:cNvPr id="10" name="对象 9">
            <a:hlinkClick r:id="" action="ppaction://ole?verb="/>
          </p:cNvPr>
          <p:cNvGraphicFramePr>
            <a:graphicFrameLocks noChangeAspect="1"/>
          </p:cNvGraphicFramePr>
          <p:nvPr/>
        </p:nvGraphicFramePr>
        <p:xfrm>
          <a:off x="323215" y="2569845"/>
          <a:ext cx="1575435" cy="368300"/>
        </p:xfrm>
        <a:graphic>
          <a:graphicData uri="http://schemas.openxmlformats.org/presentationml/2006/ole">
            <mc:AlternateContent xmlns:mc="http://schemas.openxmlformats.org/markup-compatibility/2006">
              <mc:Choice xmlns:v="urn:schemas-microsoft-com:vml" Requires="v">
                <p:oleObj spid="_x0000_s2049" name="" r:id="rId3" imgW="977900" imgH="228600" progId="Equation.KSEE3">
                  <p:embed/>
                </p:oleObj>
              </mc:Choice>
              <mc:Fallback>
                <p:oleObj name="" r:id="rId3" imgW="977900" imgH="228600" progId="Equation.KSEE3">
                  <p:embed/>
                  <p:pic>
                    <p:nvPicPr>
                      <p:cNvPr id="0" name="图片 2048"/>
                      <p:cNvPicPr/>
                      <p:nvPr/>
                    </p:nvPicPr>
                    <p:blipFill>
                      <a:blip r:embed="rId4"/>
                      <a:stretch>
                        <a:fillRect/>
                      </a:stretch>
                    </p:blipFill>
                    <p:spPr>
                      <a:xfrm>
                        <a:off x="323215" y="2569845"/>
                        <a:ext cx="1575435" cy="368300"/>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3707448" y="2569845"/>
          <a:ext cx="654050" cy="368300"/>
        </p:xfrm>
        <a:graphic>
          <a:graphicData uri="http://schemas.openxmlformats.org/presentationml/2006/ole">
            <mc:AlternateContent xmlns:mc="http://schemas.openxmlformats.org/markup-compatibility/2006">
              <mc:Choice xmlns:v="urn:schemas-microsoft-com:vml" Requires="v">
                <p:oleObj spid="_x0000_s2" name="" r:id="rId5" imgW="405765" imgH="228600" progId="Equation.KSEE3">
                  <p:embed/>
                </p:oleObj>
              </mc:Choice>
              <mc:Fallback>
                <p:oleObj name="" r:id="rId5" imgW="405765" imgH="228600" progId="Equation.KSEE3">
                  <p:embed/>
                  <p:pic>
                    <p:nvPicPr>
                      <p:cNvPr id="0" name="图片 2048"/>
                      <p:cNvPicPr/>
                      <p:nvPr/>
                    </p:nvPicPr>
                    <p:blipFill>
                      <a:blip r:embed="rId6"/>
                      <a:stretch>
                        <a:fillRect/>
                      </a:stretch>
                    </p:blipFill>
                    <p:spPr>
                      <a:xfrm>
                        <a:off x="3707448" y="2569845"/>
                        <a:ext cx="654050" cy="368300"/>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4067493" y="3068955"/>
          <a:ext cx="654050" cy="368300"/>
        </p:xfrm>
        <a:graphic>
          <a:graphicData uri="http://schemas.openxmlformats.org/presentationml/2006/ole">
            <mc:AlternateContent xmlns:mc="http://schemas.openxmlformats.org/markup-compatibility/2006">
              <mc:Choice xmlns:v="urn:schemas-microsoft-com:vml" Requires="v">
                <p:oleObj spid="_x0000_s13" name="" r:id="rId7" imgW="405765" imgH="228600" progId="Equation.KSEE3">
                  <p:embed/>
                </p:oleObj>
              </mc:Choice>
              <mc:Fallback>
                <p:oleObj name="" r:id="rId7" imgW="405765" imgH="228600" progId="Equation.KSEE3">
                  <p:embed/>
                  <p:pic>
                    <p:nvPicPr>
                      <p:cNvPr id="0" name="图片 2048"/>
                      <p:cNvPicPr/>
                      <p:nvPr/>
                    </p:nvPicPr>
                    <p:blipFill>
                      <a:blip r:embed="rId6"/>
                      <a:stretch>
                        <a:fillRect/>
                      </a:stretch>
                    </p:blipFill>
                    <p:spPr>
                      <a:xfrm>
                        <a:off x="4067493" y="3068955"/>
                        <a:ext cx="654050" cy="368300"/>
                      </a:xfrm>
                      <a:prstGeom prst="rect">
                        <a:avLst/>
                      </a:prstGeom>
                    </p:spPr>
                  </p:pic>
                </p:oleObj>
              </mc:Fallback>
            </mc:AlternateContent>
          </a:graphicData>
        </a:graphic>
      </p:graphicFrame>
      <p:sp>
        <p:nvSpPr>
          <p:cNvPr id="14" name="文本框 13"/>
          <p:cNvSpPr txBox="1"/>
          <p:nvPr/>
        </p:nvSpPr>
        <p:spPr>
          <a:xfrm>
            <a:off x="755650" y="4293235"/>
            <a:ext cx="7207885" cy="553085"/>
          </a:xfrm>
          <a:prstGeom prst="rect">
            <a:avLst/>
          </a:prstGeom>
          <a:noFill/>
        </p:spPr>
        <p:txBody>
          <a:bodyPr wrap="square" rtlCol="0" anchor="t">
            <a:spAutoFit/>
          </a:bodyPr>
          <a:p>
            <a:pPr>
              <a:lnSpc>
                <a:spcPct val="150000"/>
              </a:lnSpc>
            </a:pPr>
            <a:r>
              <a:rPr lang="zh-CN" altLang="en-US" sz="2000" kern="0" dirty="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练习</a:t>
            </a:r>
            <a:r>
              <a:rPr lang="en-US" altLang="zh-CN" sz="2000" kern="0" dirty="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3-7</a:t>
            </a:r>
            <a:r>
              <a:rPr lang="zh-CN" altLang="en-US" sz="2000" kern="0" dirty="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a:t>
            </a:r>
            <a:r>
              <a:rPr lang="zh-CN" altLang="en-US" sz="2000">
                <a:effectLst>
                  <a:outerShdw blurRad="38100" dist="38100" dir="2700000" algn="tl">
                    <a:srgbClr val="000000">
                      <a:alpha val="43137"/>
                    </a:srgbClr>
                  </a:outerShdw>
                </a:effectLst>
                <a:latin typeface="宋体" panose="02010600030101010101" pitchFamily="2" charset="-122"/>
                <a:sym typeface="+mn-ea"/>
              </a:rPr>
              <a:t>判断表达式是否存在竞争</a:t>
            </a:r>
            <a:r>
              <a:rPr lang="en-US" altLang="zh-CN" sz="2000">
                <a:effectLst>
                  <a:outerShdw blurRad="38100" dist="38100" dir="2700000" algn="tl">
                    <a:srgbClr val="000000">
                      <a:alpha val="43137"/>
                    </a:srgbClr>
                  </a:outerShdw>
                </a:effectLst>
                <a:latin typeface="宋体" panose="02010600030101010101" pitchFamily="2" charset="-122"/>
                <a:sym typeface="+mn-ea"/>
              </a:rPr>
              <a:t>-</a:t>
            </a:r>
            <a:r>
              <a:rPr lang="zh-CN" altLang="en-US" sz="2000">
                <a:effectLst>
                  <a:outerShdw blurRad="38100" dist="38100" dir="2700000" algn="tl">
                    <a:srgbClr val="000000">
                      <a:alpha val="43137"/>
                    </a:srgbClr>
                  </a:outerShdw>
                </a:effectLst>
                <a:latin typeface="宋体" panose="02010600030101010101" pitchFamily="2" charset="-122"/>
                <a:sym typeface="+mn-ea"/>
              </a:rPr>
              <a:t>冒险现象。</a:t>
            </a:r>
            <a:endParaRPr lang="zh-CN" altLang="en-US" sz="2000" kern="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文本框 15"/>
          <p:cNvSpPr txBox="1"/>
          <p:nvPr/>
        </p:nvSpPr>
        <p:spPr>
          <a:xfrm>
            <a:off x="1475740" y="4940935"/>
            <a:ext cx="3452495" cy="163004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304800" algn="just" defTabSz="266700">
              <a:lnSpc>
                <a:spcPct val="150000"/>
              </a:lnSpc>
              <a:spcAft>
                <a:spcPct val="0"/>
              </a:spcAft>
            </a:pP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1</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endPar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pPr marL="0" indent="304800" algn="just" defTabSz="266700">
              <a:lnSpc>
                <a:spcPct val="150000"/>
              </a:lnSpc>
              <a:spcAft>
                <a:spcPct val="0"/>
              </a:spcAft>
            </a:pPr>
            <a:endPar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pPr marL="0" indent="304800" algn="just" defTabSz="266700">
              <a:lnSpc>
                <a:spcPct val="150000"/>
              </a:lnSpc>
              <a:spcAft>
                <a:spcPct val="0"/>
              </a:spcAft>
            </a:pP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2</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endPar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pic>
        <p:nvPicPr>
          <p:cNvPr id="17" name="图片 16"/>
          <p:cNvPicPr/>
          <p:nvPr/>
        </p:nvPicPr>
        <p:blipFill>
          <a:blip r:embed="rId8"/>
        </p:blipFill>
        <p:spPr>
          <a:xfrm>
            <a:off x="2564765" y="5059045"/>
            <a:ext cx="1214755" cy="363855"/>
          </a:xfrm>
          <a:prstGeom prst="rect">
            <a:avLst/>
          </a:prstGeom>
        </p:spPr>
      </p:pic>
      <p:pic>
        <p:nvPicPr>
          <p:cNvPr id="18" name="图片 17"/>
          <p:cNvPicPr/>
          <p:nvPr/>
        </p:nvPicPr>
        <p:blipFill>
          <a:blip r:embed="rId9"/>
        </p:blipFill>
        <p:spPr>
          <a:xfrm>
            <a:off x="2564765" y="5923280"/>
            <a:ext cx="1306195" cy="36766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判断方法</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32410" y="1557020"/>
            <a:ext cx="8669655" cy="14763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(2)卡诺图法   </a:t>
            </a:r>
            <a:endPar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若相切的两个圈相切处没有圈，则可能出现竞争与冒险。实际上卡诺图化简，</a:t>
            </a:r>
            <a:endParaRPr lang="en-US" altLang="zh-CN" sz="20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611505" y="342900"/>
            <a:ext cx="4693920"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3.2</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竞争与冒险现象</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graphicFrame>
        <p:nvGraphicFramePr>
          <p:cNvPr id="2" name="Object 241"/>
          <p:cNvGraphicFramePr>
            <a:graphicFrameLocks noChangeAspect="1"/>
          </p:cNvGraphicFramePr>
          <p:nvPr/>
        </p:nvGraphicFramePr>
        <p:xfrm>
          <a:off x="1043305" y="2564765"/>
          <a:ext cx="6649085" cy="399415"/>
        </p:xfrm>
        <a:graphic>
          <a:graphicData uri="http://schemas.openxmlformats.org/presentationml/2006/ole">
            <mc:AlternateContent xmlns:mc="http://schemas.openxmlformats.org/markup-compatibility/2006">
              <mc:Choice xmlns:v="urn:schemas-microsoft-com:vml" Requires="v">
                <p:oleObj spid="_x0000_s3076" name="" r:id="rId3" imgW="3810000" imgH="228600" progId="Equation.KSEE3">
                  <p:embed/>
                </p:oleObj>
              </mc:Choice>
              <mc:Fallback>
                <p:oleObj name="" r:id="rId3" imgW="3810000" imgH="228600" progId="Equation.KSEE3">
                  <p:embed/>
                  <p:pic>
                    <p:nvPicPr>
                      <p:cNvPr id="0" name="图片 3075"/>
                      <p:cNvPicPr/>
                      <p:nvPr/>
                    </p:nvPicPr>
                    <p:blipFill>
                      <a:blip r:embed="rId4"/>
                      <a:stretch>
                        <a:fillRect/>
                      </a:stretch>
                    </p:blipFill>
                    <p:spPr>
                      <a:xfrm>
                        <a:off x="1043305" y="2564765"/>
                        <a:ext cx="6649085" cy="399415"/>
                      </a:xfrm>
                      <a:prstGeom prst="rect">
                        <a:avLst/>
                      </a:prstGeom>
                      <a:noFill/>
                      <a:ln w="38100">
                        <a:noFill/>
                        <a:miter/>
                      </a:ln>
                    </p:spPr>
                  </p:pic>
                </p:oleObj>
              </mc:Fallback>
            </mc:AlternateContent>
          </a:graphicData>
        </a:graphic>
      </p:graphicFrame>
      <p:sp>
        <p:nvSpPr>
          <p:cNvPr id="3" name="文本框 2"/>
          <p:cNvSpPr txBox="1"/>
          <p:nvPr/>
        </p:nvSpPr>
        <p:spPr>
          <a:xfrm>
            <a:off x="1979930" y="3225483"/>
            <a:ext cx="5080000" cy="635000"/>
          </a:xfrm>
          <a:prstGeom prst="rect">
            <a:avLst/>
          </a:prstGeom>
        </p:spPr>
        <p:txBody>
          <a:bodyPr/>
          <a:p>
            <a:endParaRPr sz="1600"/>
          </a:p>
        </p:txBody>
      </p:sp>
      <p:pic>
        <p:nvPicPr>
          <p:cNvPr id="6" name="图片 5"/>
          <p:cNvPicPr/>
          <p:nvPr/>
        </p:nvPicPr>
        <p:blipFill>
          <a:blip r:embed="rId5"/>
        </p:blipFill>
        <p:spPr>
          <a:xfrm>
            <a:off x="683260" y="3572828"/>
            <a:ext cx="3486150" cy="2162175"/>
          </a:xfrm>
          <a:prstGeom prst="rect">
            <a:avLst/>
          </a:prstGeom>
        </p:spPr>
      </p:pic>
      <p:sp>
        <p:nvSpPr>
          <p:cNvPr id="8" name="文本框 7"/>
          <p:cNvSpPr txBox="1"/>
          <p:nvPr/>
        </p:nvSpPr>
        <p:spPr>
          <a:xfrm>
            <a:off x="4427855" y="3429000"/>
            <a:ext cx="4463415" cy="1014730"/>
          </a:xfrm>
          <a:prstGeom prst="rect">
            <a:avLst/>
          </a:prstGeom>
          <a:noFill/>
        </p:spPr>
        <p:txBody>
          <a:bodyPr wrap="square" rtlCol="0" anchor="t">
            <a:spAutoFit/>
          </a:bodyPr>
          <a:p>
            <a:pPr>
              <a:lnSpc>
                <a:spcPct val="150000"/>
              </a:lnSpc>
            </a:pPr>
            <a:r>
              <a:rPr lang="zh-CN" altLang="en-US" sz="2000" kern="0" dirty="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练习</a:t>
            </a:r>
            <a:r>
              <a:rPr lang="en-US" altLang="zh-CN" sz="2000" kern="0" dirty="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3-7</a:t>
            </a:r>
            <a:r>
              <a:rPr lang="zh-CN" altLang="en-US" sz="2000" kern="0" dirty="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：运用卡诺图法</a:t>
            </a:r>
            <a:r>
              <a:rPr lang="zh-CN" altLang="en-US" sz="2000">
                <a:effectLst>
                  <a:outerShdw blurRad="38100" dist="38100" dir="2700000" algn="tl">
                    <a:srgbClr val="000000">
                      <a:alpha val="43137"/>
                    </a:srgbClr>
                  </a:outerShdw>
                </a:effectLst>
                <a:latin typeface="宋体" panose="02010600030101010101" pitchFamily="2" charset="-122"/>
                <a:sym typeface="+mn-ea"/>
              </a:rPr>
              <a:t>判断表达式</a:t>
            </a:r>
            <a:endParaRPr lang="zh-CN" altLang="en-US" sz="2000">
              <a:effectLst>
                <a:outerShdw blurRad="38100" dist="38100" dir="2700000" algn="tl">
                  <a:srgbClr val="000000">
                    <a:alpha val="43137"/>
                  </a:srgbClr>
                </a:outerShdw>
              </a:effectLst>
              <a:latin typeface="宋体" panose="02010600030101010101" pitchFamily="2" charset="-122"/>
              <a:sym typeface="+mn-ea"/>
            </a:endParaRPr>
          </a:p>
          <a:p>
            <a:pPr>
              <a:lnSpc>
                <a:spcPct val="150000"/>
              </a:lnSpc>
            </a:pPr>
            <a:r>
              <a:rPr lang="zh-CN" altLang="en-US" sz="2000">
                <a:effectLst>
                  <a:outerShdw blurRad="38100" dist="38100" dir="2700000" algn="tl">
                    <a:srgbClr val="000000">
                      <a:alpha val="43137"/>
                    </a:srgbClr>
                  </a:outerShdw>
                </a:effectLst>
                <a:latin typeface="宋体" panose="02010600030101010101" pitchFamily="2" charset="-122"/>
                <a:sym typeface="+mn-ea"/>
              </a:rPr>
              <a:t>是否存在竞争</a:t>
            </a:r>
            <a:r>
              <a:rPr lang="en-US" altLang="zh-CN" sz="2000">
                <a:effectLst>
                  <a:outerShdw blurRad="38100" dist="38100" dir="2700000" algn="tl">
                    <a:srgbClr val="000000">
                      <a:alpha val="43137"/>
                    </a:srgbClr>
                  </a:outerShdw>
                </a:effectLst>
                <a:latin typeface="宋体" panose="02010600030101010101" pitchFamily="2" charset="-122"/>
                <a:sym typeface="+mn-ea"/>
              </a:rPr>
              <a:t>-</a:t>
            </a:r>
            <a:r>
              <a:rPr lang="zh-CN" altLang="en-US" sz="2000">
                <a:effectLst>
                  <a:outerShdw blurRad="38100" dist="38100" dir="2700000" algn="tl">
                    <a:srgbClr val="000000">
                      <a:alpha val="43137"/>
                    </a:srgbClr>
                  </a:outerShdw>
                </a:effectLst>
                <a:latin typeface="宋体" panose="02010600030101010101" pitchFamily="2" charset="-122"/>
                <a:sym typeface="+mn-ea"/>
              </a:rPr>
              <a:t>冒险现象。</a:t>
            </a:r>
            <a:endParaRPr lang="zh-CN" altLang="en-US" sz="2000" kern="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4500245" y="4455160"/>
            <a:ext cx="3452495" cy="163004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304800" algn="just" defTabSz="266700">
              <a:lnSpc>
                <a:spcPct val="150000"/>
              </a:lnSpc>
              <a:spcAft>
                <a:spcPct val="0"/>
              </a:spcAft>
            </a:pP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1</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endPar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pPr marL="0" indent="304800" algn="just" defTabSz="266700">
              <a:lnSpc>
                <a:spcPct val="150000"/>
              </a:lnSpc>
              <a:spcAft>
                <a:spcPct val="0"/>
              </a:spcAft>
            </a:pPr>
            <a:endPar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pPr marL="0" indent="304800" algn="just" defTabSz="266700">
              <a:lnSpc>
                <a:spcPct val="150000"/>
              </a:lnSpc>
              <a:spcAft>
                <a:spcPct val="0"/>
              </a:spcAft>
            </a:pP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r>
              <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2</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endPar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pic>
        <p:nvPicPr>
          <p:cNvPr id="14" name="图片 13"/>
          <p:cNvPicPr/>
          <p:nvPr/>
        </p:nvPicPr>
        <p:blipFill>
          <a:blip r:embed="rId6"/>
        </p:blipFill>
        <p:spPr>
          <a:xfrm>
            <a:off x="5507990" y="4580890"/>
            <a:ext cx="1181100" cy="334010"/>
          </a:xfrm>
          <a:prstGeom prst="rect">
            <a:avLst/>
          </a:prstGeom>
        </p:spPr>
      </p:pic>
      <p:pic>
        <p:nvPicPr>
          <p:cNvPr id="16" name="图片 15"/>
          <p:cNvPicPr/>
          <p:nvPr/>
        </p:nvPicPr>
        <p:blipFill>
          <a:blip r:embed="rId7"/>
        </p:blipFill>
        <p:spPr>
          <a:xfrm>
            <a:off x="5507990" y="5445125"/>
            <a:ext cx="1233170" cy="41084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消除方法</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32410" y="1557020"/>
            <a:ext cx="8486140" cy="14763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在本节中, 我们讨论到实际电路中信号传输存在延迟现象, 造成组合逻辑电路的输出可能不可靠, 因此</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冒险现象的产生会限制电路的工作速度和最高工作频率, 甚至</a:t>
            </a:r>
            <a:r>
              <a:rPr lang="zh-CN" alt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导致</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电路无法正常工作</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strike="noStrike"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611505" y="342900"/>
            <a:ext cx="4693920"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3.2</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竞争与冒险现象</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979930" y="3225483"/>
            <a:ext cx="5080000" cy="635000"/>
          </a:xfrm>
          <a:prstGeom prst="rect">
            <a:avLst/>
          </a:prstGeom>
        </p:spPr>
        <p:txBody>
          <a:bodyPr/>
          <a:p>
            <a:endParaRPr sz="1600"/>
          </a:p>
        </p:txBody>
      </p:sp>
      <p:sp>
        <p:nvSpPr>
          <p:cNvPr id="8" name="文本框 7"/>
          <p:cNvSpPr txBox="1"/>
          <p:nvPr/>
        </p:nvSpPr>
        <p:spPr>
          <a:xfrm>
            <a:off x="225425" y="3429000"/>
            <a:ext cx="8336915" cy="1938020"/>
          </a:xfrm>
          <a:prstGeom prst="rect">
            <a:avLst/>
          </a:prstGeom>
          <a:noFill/>
        </p:spPr>
        <p:txBody>
          <a:bodyPr wrap="square" rtlCol="0" anchor="t">
            <a:spAutoFit/>
          </a:bodyPr>
          <a:p>
            <a:pPr>
              <a:lnSpc>
                <a:spcPct val="150000"/>
              </a:lnSpc>
            </a:pPr>
            <a:r>
              <a:rPr lang="en-US" sz="2000" kern="0">
                <a:effectLst>
                  <a:outerShdw blurRad="38100" dist="38100" dir="2700000" algn="tl">
                    <a:srgbClr val="000000">
                      <a:alpha val="43137"/>
                    </a:srgbClr>
                  </a:outerShdw>
                </a:effectLst>
                <a:latin typeface="宋体" panose="02010600030101010101" pitchFamily="2" charset="-122"/>
                <a:sym typeface="+mn-ea"/>
              </a:rPr>
              <a:t>   </a:t>
            </a:r>
            <a:r>
              <a:rPr lang="en-US" sz="2000" kern="0">
                <a:solidFill>
                  <a:srgbClr val="FF0000"/>
                </a:solidFill>
                <a:effectLst>
                  <a:outerShdw blurRad="38100" dist="38100" dir="2700000" algn="tl">
                    <a:srgbClr val="000000">
                      <a:alpha val="43137"/>
                    </a:srgbClr>
                  </a:outerShdw>
                </a:effectLst>
                <a:latin typeface="宋体" panose="02010600030101010101" pitchFamily="2" charset="-122"/>
                <a:sym typeface="+mn-ea"/>
              </a:rPr>
              <a:t> </a:t>
            </a:r>
            <a:r>
              <a:rPr sz="2000" kern="0">
                <a:solidFill>
                  <a:srgbClr val="FF0000"/>
                </a:solidFill>
                <a:effectLst>
                  <a:outerShdw blurRad="38100" dist="38100" dir="2700000" algn="tl">
                    <a:srgbClr val="000000">
                      <a:alpha val="43137"/>
                    </a:srgbClr>
                  </a:outerShdw>
                </a:effectLst>
                <a:latin typeface="宋体" panose="02010600030101010101" pitchFamily="2" charset="-122"/>
                <a:sym typeface="+mn-ea"/>
              </a:rPr>
              <a:t>(1)修改逻辑设计，增加冗余项</a:t>
            </a:r>
            <a:endParaRPr sz="2000" kern="0">
              <a:effectLst>
                <a:outerShdw blurRad="38100" dist="38100" dir="2700000" algn="tl">
                  <a:srgbClr val="000000">
                    <a:alpha val="43137"/>
                  </a:srgbClr>
                </a:outerShdw>
              </a:effectLst>
              <a:latin typeface="宋体" panose="02010600030101010101" pitchFamily="2" charset="-122"/>
              <a:sym typeface="+mn-ea"/>
            </a:endParaRPr>
          </a:p>
          <a:p>
            <a:pPr>
              <a:lnSpc>
                <a:spcPct val="150000"/>
              </a:lnSpc>
            </a:pPr>
            <a:r>
              <a:rPr lang="en-US" sz="2000" kern="0">
                <a:effectLst>
                  <a:outerShdw blurRad="38100" dist="38100" dir="2700000" algn="tl">
                    <a:srgbClr val="000000">
                      <a:alpha val="43137"/>
                    </a:srgbClr>
                  </a:outerShdw>
                </a:effectLst>
                <a:latin typeface="宋体" panose="02010600030101010101" pitchFamily="2" charset="-122"/>
                <a:sym typeface="+mn-ea"/>
              </a:rPr>
              <a:t>    </a:t>
            </a:r>
            <a:r>
              <a:rPr sz="2000" kern="0">
                <a:effectLst>
                  <a:outerShdw blurRad="38100" dist="38100" dir="2700000" algn="tl">
                    <a:srgbClr val="000000">
                      <a:alpha val="43137"/>
                    </a:srgbClr>
                  </a:outerShdw>
                </a:effectLst>
                <a:latin typeface="宋体" panose="02010600030101010101" pitchFamily="2" charset="-122"/>
                <a:sym typeface="+mn-ea"/>
              </a:rPr>
              <a:t>使用范围有限，考虑的情况比较多，在不同输入的时候，冗余项会不一样，所以如果考虑所有情况，会花费比较多的资源，如果设计的好，适用范围可以适当增加。</a:t>
            </a:r>
            <a:endParaRPr sz="2000" kern="0">
              <a:effectLst>
                <a:outerShdw blurRad="38100" dist="38100" dir="2700000" algn="tl">
                  <a:srgbClr val="000000">
                    <a:alpha val="43137"/>
                  </a:srgbClr>
                </a:outerShdw>
              </a:effectLst>
              <a:latin typeface="宋体" panose="02010600030101010101" pitchFamily="2"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消除方法</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32410" y="1557020"/>
            <a:ext cx="8486140" cy="10147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0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在本节中, 我们讨论到实际电路中信号传输存在延迟现象, 造成组合逻辑电路的输出可能不可靠, 因此</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冒险现象的产生会限制电路的工作速度和最高工作频率, 甚至</a:t>
            </a:r>
            <a:r>
              <a:rPr lang="zh-CN" alt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导致</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电路无法正常工作</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strike="noStrike"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611505" y="342900"/>
            <a:ext cx="4693920"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3.2</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竞争与冒险现象</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979930" y="3225483"/>
            <a:ext cx="5080000" cy="635000"/>
          </a:xfrm>
          <a:prstGeom prst="rect">
            <a:avLst/>
          </a:prstGeom>
        </p:spPr>
        <p:txBody>
          <a:bodyPr/>
          <a:p>
            <a:endParaRPr sz="1600"/>
          </a:p>
        </p:txBody>
      </p:sp>
      <p:sp>
        <p:nvSpPr>
          <p:cNvPr id="8" name="文本框 7"/>
          <p:cNvSpPr txBox="1"/>
          <p:nvPr/>
        </p:nvSpPr>
        <p:spPr>
          <a:xfrm>
            <a:off x="232410" y="2637155"/>
            <a:ext cx="8533765" cy="1322070"/>
          </a:xfrm>
          <a:prstGeom prst="rect">
            <a:avLst/>
          </a:prstGeom>
          <a:noFill/>
        </p:spPr>
        <p:txBody>
          <a:bodyPr wrap="square" rtlCol="0" anchor="t">
            <a:spAutoFit/>
          </a:bodyPr>
          <a:p>
            <a:r>
              <a:rPr lang="en-US" sz="2000" kern="0">
                <a:effectLst>
                  <a:outerShdw blurRad="38100" dist="38100" dir="2700000" algn="tl">
                    <a:srgbClr val="000000">
                      <a:alpha val="43137"/>
                    </a:srgbClr>
                  </a:outerShdw>
                </a:effectLst>
                <a:latin typeface="宋体" panose="02010600030101010101" pitchFamily="2" charset="-122"/>
                <a:sym typeface="+mn-ea"/>
              </a:rPr>
              <a:t>   </a:t>
            </a:r>
            <a:r>
              <a:rPr lang="en-US" sz="2000" kern="0">
                <a:solidFill>
                  <a:srgbClr val="FF0000"/>
                </a:solidFill>
                <a:effectLst>
                  <a:outerShdw blurRad="38100" dist="38100" dir="2700000" algn="tl">
                    <a:srgbClr val="000000">
                      <a:alpha val="43137"/>
                    </a:srgbClr>
                  </a:outerShdw>
                </a:effectLst>
                <a:latin typeface="宋体" panose="02010600030101010101" pitchFamily="2" charset="-122"/>
                <a:sym typeface="+mn-ea"/>
              </a:rPr>
              <a:t> </a:t>
            </a:r>
            <a:r>
              <a:rPr sz="2000" kern="0">
                <a:solidFill>
                  <a:srgbClr val="FF0000"/>
                </a:solidFill>
                <a:effectLst>
                  <a:outerShdw blurRad="38100" dist="38100" dir="2700000" algn="tl">
                    <a:srgbClr val="000000">
                      <a:alpha val="43137"/>
                    </a:srgbClr>
                  </a:outerShdw>
                </a:effectLst>
                <a:latin typeface="宋体" panose="02010600030101010101" pitchFamily="2" charset="-122"/>
                <a:sym typeface="+mn-ea"/>
              </a:rPr>
              <a:t>(1)修改逻辑设计，增加冗余项</a:t>
            </a:r>
            <a:endParaRPr sz="2000" kern="0">
              <a:effectLst>
                <a:outerShdw blurRad="38100" dist="38100" dir="2700000" algn="tl">
                  <a:srgbClr val="000000">
                    <a:alpha val="43137"/>
                  </a:srgbClr>
                </a:outerShdw>
              </a:effectLst>
              <a:latin typeface="宋体" panose="02010600030101010101" pitchFamily="2" charset="-122"/>
              <a:sym typeface="+mn-ea"/>
            </a:endParaRPr>
          </a:p>
          <a:p>
            <a:r>
              <a:rPr lang="en-US" sz="2000" kern="0">
                <a:effectLst>
                  <a:outerShdw blurRad="38100" dist="38100" dir="2700000" algn="tl">
                    <a:srgbClr val="000000">
                      <a:alpha val="43137"/>
                    </a:srgbClr>
                  </a:outerShdw>
                </a:effectLst>
                <a:latin typeface="宋体" panose="02010600030101010101" pitchFamily="2" charset="-122"/>
                <a:sym typeface="+mn-ea"/>
              </a:rPr>
              <a:t>    </a:t>
            </a:r>
            <a:r>
              <a:rPr sz="2000" kern="0">
                <a:effectLst>
                  <a:outerShdw blurRad="38100" dist="38100" dir="2700000" algn="tl">
                    <a:srgbClr val="000000">
                      <a:alpha val="43137"/>
                    </a:srgbClr>
                  </a:outerShdw>
                </a:effectLst>
                <a:latin typeface="宋体" panose="02010600030101010101" pitchFamily="2" charset="-122"/>
                <a:sym typeface="+mn-ea"/>
              </a:rPr>
              <a:t>使用范围有限，考虑的情况比较多，在不同输入的时候，冗余项会不一样，所以如果考虑所有情况，会花费比较多的资源，如果设计的好，适用范围可以适当增加。</a:t>
            </a:r>
            <a:endParaRPr sz="2000" kern="0">
              <a:effectLst>
                <a:outerShdw blurRad="38100" dist="38100" dir="2700000" algn="tl">
                  <a:srgbClr val="000000">
                    <a:alpha val="43137"/>
                  </a:srgbClr>
                </a:outerShdw>
              </a:effectLst>
              <a:latin typeface="宋体" panose="02010600030101010101" pitchFamily="2" charset="-122"/>
              <a:sym typeface="+mn-ea"/>
            </a:endParaRPr>
          </a:p>
        </p:txBody>
      </p:sp>
      <p:sp>
        <p:nvSpPr>
          <p:cNvPr id="2" name="文本框 1"/>
          <p:cNvSpPr txBox="1"/>
          <p:nvPr/>
        </p:nvSpPr>
        <p:spPr>
          <a:xfrm>
            <a:off x="2032000" y="650875"/>
            <a:ext cx="5080000" cy="635000"/>
          </a:xfrm>
          <a:prstGeom prst="rect">
            <a:avLst/>
          </a:prstGeom>
        </p:spPr>
        <p:txBody>
          <a:bodyPr/>
          <a:p>
            <a:endParaRPr sz="1600"/>
          </a:p>
        </p:txBody>
      </p:sp>
      <p:pic>
        <p:nvPicPr>
          <p:cNvPr id="4" name="图片 3"/>
          <p:cNvPicPr/>
          <p:nvPr/>
        </p:nvPicPr>
        <p:blipFill>
          <a:blip r:embed="rId3"/>
        </p:blipFill>
        <p:spPr>
          <a:xfrm>
            <a:off x="3260725" y="3696970"/>
            <a:ext cx="5641975" cy="3161030"/>
          </a:xfrm>
          <a:prstGeom prst="rect">
            <a:avLst/>
          </a:prstGeom>
        </p:spPr>
      </p:pic>
      <p:graphicFrame>
        <p:nvGraphicFramePr>
          <p:cNvPr id="6" name="Object 371"/>
          <p:cNvGraphicFramePr>
            <a:graphicFrameLocks noChangeAspect="1"/>
          </p:cNvGraphicFramePr>
          <p:nvPr/>
        </p:nvGraphicFramePr>
        <p:xfrm>
          <a:off x="179070" y="4437380"/>
          <a:ext cx="2715260" cy="357505"/>
        </p:xfrm>
        <a:graphic>
          <a:graphicData uri="http://schemas.openxmlformats.org/presentationml/2006/ole">
            <mc:AlternateContent xmlns:mc="http://schemas.openxmlformats.org/markup-compatibility/2006">
              <mc:Choice xmlns:v="urn:schemas-microsoft-com:vml" Requires="v">
                <p:oleObj spid="_x0000_s3076" name="" r:id="rId4" imgW="1739900" imgH="228600" progId="Equation.KSEE3">
                  <p:embed/>
                </p:oleObj>
              </mc:Choice>
              <mc:Fallback>
                <p:oleObj name="" r:id="rId4" imgW="1739900" imgH="228600" progId="Equation.KSEE3">
                  <p:embed/>
                  <p:pic>
                    <p:nvPicPr>
                      <p:cNvPr id="0" name="图片 3075"/>
                      <p:cNvPicPr/>
                      <p:nvPr/>
                    </p:nvPicPr>
                    <p:blipFill>
                      <a:blip r:embed="rId5"/>
                      <a:stretch>
                        <a:fillRect/>
                      </a:stretch>
                    </p:blipFill>
                    <p:spPr>
                      <a:xfrm>
                        <a:off x="179070" y="4437380"/>
                        <a:ext cx="2715260" cy="357505"/>
                      </a:xfrm>
                      <a:prstGeom prst="rect">
                        <a:avLst/>
                      </a:prstGeom>
                      <a:noFill/>
                      <a:ln w="38100">
                        <a:noFill/>
                        <a:miter/>
                      </a:ln>
                    </p:spPr>
                  </p:pic>
                </p:oleObj>
              </mc:Fallback>
            </mc:AlternateContent>
          </a:graphicData>
        </a:graphic>
      </p:graphicFrame>
      <p:graphicFrame>
        <p:nvGraphicFramePr>
          <p:cNvPr id="7" name="Object 371"/>
          <p:cNvGraphicFramePr>
            <a:graphicFrameLocks noChangeAspect="1"/>
          </p:cNvGraphicFramePr>
          <p:nvPr/>
        </p:nvGraphicFramePr>
        <p:xfrm>
          <a:off x="683260" y="5521643"/>
          <a:ext cx="1863090" cy="337820"/>
        </p:xfrm>
        <a:graphic>
          <a:graphicData uri="http://schemas.openxmlformats.org/presentationml/2006/ole">
            <mc:AlternateContent xmlns:mc="http://schemas.openxmlformats.org/markup-compatibility/2006">
              <mc:Choice xmlns:v="urn:schemas-microsoft-com:vml" Requires="v">
                <p:oleObj spid="_x0000_s9" name="" r:id="rId6" imgW="1193800" imgH="215900" progId="Equation.KSEE3">
                  <p:embed/>
                </p:oleObj>
              </mc:Choice>
              <mc:Fallback>
                <p:oleObj name="" r:id="rId6" imgW="1193800" imgH="215900" progId="Equation.KSEE3">
                  <p:embed/>
                  <p:pic>
                    <p:nvPicPr>
                      <p:cNvPr id="0" name="图片 3075"/>
                      <p:cNvPicPr/>
                      <p:nvPr/>
                    </p:nvPicPr>
                    <p:blipFill>
                      <a:blip r:embed="rId7"/>
                      <a:stretch>
                        <a:fillRect/>
                      </a:stretch>
                    </p:blipFill>
                    <p:spPr>
                      <a:xfrm>
                        <a:off x="683260" y="5521643"/>
                        <a:ext cx="1863090" cy="337820"/>
                      </a:xfrm>
                      <a:prstGeom prst="rect">
                        <a:avLst/>
                      </a:prstGeom>
                      <a:noFill/>
                      <a:ln w="38100">
                        <a:noFill/>
                        <a:miter/>
                      </a:ln>
                    </p:spPr>
                  </p:pic>
                </p:oleObj>
              </mc:Fallback>
            </mc:AlternateContent>
          </a:graphicData>
        </a:graphic>
      </p:graphicFrame>
      <p:sp>
        <p:nvSpPr>
          <p:cNvPr id="10" name="文本框 9"/>
          <p:cNvSpPr txBox="1"/>
          <p:nvPr/>
        </p:nvSpPr>
        <p:spPr>
          <a:xfrm>
            <a:off x="107950" y="5092065"/>
            <a:ext cx="2665730" cy="398780"/>
          </a:xfrm>
          <a:prstGeom prst="rect">
            <a:avLst/>
          </a:prstGeom>
          <a:noFill/>
        </p:spPr>
        <p:txBody>
          <a:bodyPr wrap="square" rtlCol="0" anchor="t">
            <a:spAutoFit/>
          </a:bodyPr>
          <a:p>
            <a:r>
              <a:rPr lang="zh-CN" sz="2000" kern="0">
                <a:effectLst>
                  <a:outerShdw blurRad="38100" dist="38100" dir="2700000" algn="tl">
                    <a:srgbClr val="000000">
                      <a:alpha val="43137"/>
                    </a:srgbClr>
                  </a:outerShdw>
                </a:effectLst>
                <a:latin typeface="宋体" panose="02010600030101010101" pitchFamily="2" charset="-122"/>
                <a:sym typeface="+mn-ea"/>
              </a:rPr>
              <a:t>（</a:t>
            </a:r>
            <a:r>
              <a:rPr lang="en-US" altLang="zh-CN" sz="2000" kern="0">
                <a:effectLst>
                  <a:outerShdw blurRad="38100" dist="38100" dir="2700000" algn="tl">
                    <a:srgbClr val="000000">
                      <a:alpha val="43137"/>
                    </a:srgbClr>
                  </a:outerShdw>
                </a:effectLst>
                <a:latin typeface="宋体" panose="02010600030101010101" pitchFamily="2" charset="-122"/>
                <a:sym typeface="+mn-ea"/>
              </a:rPr>
              <a:t>1</a:t>
            </a:r>
            <a:r>
              <a:rPr lang="zh-CN" altLang="en-US" sz="2000" kern="0">
                <a:effectLst>
                  <a:outerShdw blurRad="38100" dist="38100" dir="2700000" algn="tl">
                    <a:srgbClr val="000000">
                      <a:alpha val="43137"/>
                    </a:srgbClr>
                  </a:outerShdw>
                </a:effectLst>
                <a:latin typeface="宋体" panose="02010600030101010101" pitchFamily="2" charset="-122"/>
                <a:sym typeface="+mn-ea"/>
              </a:rPr>
              <a:t>）</a:t>
            </a:r>
            <a:r>
              <a:rPr sz="2000" kern="0">
                <a:effectLst>
                  <a:outerShdw blurRad="38100" dist="38100" dir="2700000" algn="tl">
                    <a:srgbClr val="000000">
                      <a:alpha val="43137"/>
                    </a:srgbClr>
                  </a:outerShdw>
                </a:effectLst>
                <a:latin typeface="宋体" panose="02010600030101010101" pitchFamily="2" charset="-122"/>
                <a:sym typeface="+mn-ea"/>
              </a:rPr>
              <a:t>增加</a:t>
            </a:r>
            <a:r>
              <a:rPr lang="zh-CN" sz="2000" kern="0">
                <a:effectLst>
                  <a:outerShdw blurRad="38100" dist="38100" dir="2700000" algn="tl">
                    <a:srgbClr val="000000">
                      <a:alpha val="43137"/>
                    </a:srgbClr>
                  </a:outerShdw>
                </a:effectLst>
                <a:latin typeface="宋体" panose="02010600030101010101" pitchFamily="2" charset="-122"/>
                <a:sym typeface="+mn-ea"/>
              </a:rPr>
              <a:t>冗余项</a:t>
            </a:r>
            <a:r>
              <a:rPr lang="en-US" altLang="zh-CN" sz="2000" i="1" kern="0">
                <a:effectLst>
                  <a:outerShdw blurRad="38100" dist="38100" dir="2700000" algn="tl">
                    <a:srgbClr val="000000">
                      <a:alpha val="43137"/>
                    </a:srgbClr>
                  </a:outerShdw>
                </a:effectLst>
                <a:latin typeface="宋体" panose="02010600030101010101" pitchFamily="2" charset="-122"/>
                <a:sym typeface="+mn-ea"/>
              </a:rPr>
              <a:t>AB</a:t>
            </a:r>
            <a:endParaRPr lang="en-US" altLang="zh-CN" sz="2000" i="1" kern="0">
              <a:effectLst>
                <a:outerShdw blurRad="38100" dist="38100" dir="2700000" algn="tl">
                  <a:srgbClr val="000000">
                    <a:alpha val="43137"/>
                  </a:srgbClr>
                </a:outerShdw>
              </a:effectLst>
              <a:latin typeface="宋体" panose="02010600030101010101" pitchFamily="2" charset="-122"/>
              <a:sym typeface="+mn-ea"/>
            </a:endParaRPr>
          </a:p>
        </p:txBody>
      </p:sp>
      <p:sp>
        <p:nvSpPr>
          <p:cNvPr id="11" name="文本框 10"/>
          <p:cNvSpPr txBox="1"/>
          <p:nvPr/>
        </p:nvSpPr>
        <p:spPr>
          <a:xfrm>
            <a:off x="179070" y="5949315"/>
            <a:ext cx="4171950" cy="706755"/>
          </a:xfrm>
          <a:prstGeom prst="rect">
            <a:avLst/>
          </a:prstGeom>
          <a:noFill/>
        </p:spPr>
        <p:txBody>
          <a:bodyPr wrap="square" rtlCol="0" anchor="t">
            <a:spAutoFit/>
          </a:bodyPr>
          <a:p>
            <a:r>
              <a:rPr lang="zh-CN" sz="2000" kern="0">
                <a:effectLst>
                  <a:outerShdw blurRad="38100" dist="38100" dir="2700000" algn="tl">
                    <a:srgbClr val="000000">
                      <a:alpha val="43137"/>
                    </a:srgbClr>
                  </a:outerShdw>
                </a:effectLst>
                <a:latin typeface="宋体" panose="02010600030101010101" pitchFamily="2" charset="-122"/>
                <a:sym typeface="+mn-ea"/>
              </a:rPr>
              <a:t>（</a:t>
            </a:r>
            <a:r>
              <a:rPr lang="en-US" altLang="zh-CN" sz="2000" kern="0">
                <a:effectLst>
                  <a:outerShdw blurRad="38100" dist="38100" dir="2700000" algn="tl">
                    <a:srgbClr val="000000">
                      <a:alpha val="43137"/>
                    </a:srgbClr>
                  </a:outerShdw>
                </a:effectLst>
                <a:latin typeface="宋体" panose="02010600030101010101" pitchFamily="2" charset="-122"/>
                <a:sym typeface="+mn-ea"/>
              </a:rPr>
              <a:t>2</a:t>
            </a:r>
            <a:r>
              <a:rPr lang="zh-CN" altLang="en-US" sz="2000" kern="0">
                <a:effectLst>
                  <a:outerShdw blurRad="38100" dist="38100" dir="2700000" algn="tl">
                    <a:srgbClr val="000000">
                      <a:alpha val="43137"/>
                    </a:srgbClr>
                  </a:outerShdw>
                </a:effectLst>
                <a:latin typeface="宋体" panose="02010600030101010101" pitchFamily="2" charset="-122"/>
                <a:sym typeface="+mn-ea"/>
              </a:rPr>
              <a:t>）</a:t>
            </a:r>
            <a:r>
              <a:rPr sz="2000" kern="0">
                <a:effectLst>
                  <a:outerShdw blurRad="38100" dist="38100" dir="2700000" algn="tl">
                    <a:srgbClr val="000000">
                      <a:alpha val="43137"/>
                    </a:srgbClr>
                  </a:outerShdw>
                </a:effectLst>
                <a:latin typeface="宋体" panose="02010600030101010101" pitchFamily="2" charset="-122"/>
                <a:sym typeface="+mn-ea"/>
              </a:rPr>
              <a:t>增加</a:t>
            </a:r>
            <a:r>
              <a:rPr lang="zh-CN" sz="2000" kern="0">
                <a:effectLst>
                  <a:outerShdw blurRad="38100" dist="38100" dir="2700000" algn="tl">
                    <a:srgbClr val="000000">
                      <a:alpha val="43137"/>
                    </a:srgbClr>
                  </a:outerShdw>
                </a:effectLst>
                <a:latin typeface="宋体" panose="02010600030101010101" pitchFamily="2" charset="-122"/>
                <a:sym typeface="+mn-ea"/>
              </a:rPr>
              <a:t>卡诺图相切的逻辑相邻项再画圈，即</a:t>
            </a:r>
            <a:r>
              <a:rPr lang="en-US" altLang="zh-CN" sz="2000" kern="0">
                <a:effectLst>
                  <a:outerShdw blurRad="38100" dist="38100" dir="2700000" algn="tl">
                    <a:srgbClr val="000000">
                      <a:alpha val="43137"/>
                    </a:srgbClr>
                  </a:outerShdw>
                </a:effectLst>
                <a:latin typeface="宋体" panose="02010600030101010101" pitchFamily="2" charset="-122"/>
                <a:sym typeface="+mn-ea"/>
              </a:rPr>
              <a:t>AB</a:t>
            </a:r>
            <a:r>
              <a:rPr lang="zh-CN" altLang="en-US" sz="2000" kern="0">
                <a:effectLst>
                  <a:outerShdw blurRad="38100" dist="38100" dir="2700000" algn="tl">
                    <a:srgbClr val="000000">
                      <a:alpha val="43137"/>
                    </a:srgbClr>
                  </a:outerShdw>
                </a:effectLst>
                <a:latin typeface="宋体" panose="02010600030101010101" pitchFamily="2" charset="-122"/>
                <a:sym typeface="+mn-ea"/>
              </a:rPr>
              <a:t>项</a:t>
            </a:r>
            <a:endParaRPr lang="zh-CN" altLang="en-US" sz="2000" i="1" kern="0">
              <a:effectLst>
                <a:outerShdw blurRad="38100" dist="38100" dir="2700000" algn="tl">
                  <a:srgbClr val="000000">
                    <a:alpha val="43137"/>
                  </a:srgbClr>
                </a:outerShdw>
              </a:effectLst>
              <a:latin typeface="宋体" panose="02010600030101010101" pitchFamily="2"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消除方法</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32410" y="1557020"/>
            <a:ext cx="8486140" cy="19380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）引入选通脉冲</a:t>
            </a: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altLang="zh-CN" sz="2000" strike="noStrike"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选通脉冲在输出稳定之后才拉高，所以可以消除稳定之前的尖峰脉冲。但是，使用这种方法，</a:t>
            </a:r>
            <a:r>
              <a:rPr lang="zh-CN" altLang="en-US" sz="2000" strike="noStrike" kern="0"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必须得到一个与输入信号同步的选通脉冲</a:t>
            </a:r>
            <a:r>
              <a:rPr lang="en-US" altLang="zh-CN" sz="2000" i="1" strike="noStrike" kern="0"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S</a:t>
            </a:r>
            <a:r>
              <a:rPr lang="zh-CN" altLang="en-US" sz="2000" strike="noStrike"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，对它的宽度和作用时间有严格的要求。</a:t>
            </a:r>
            <a:endParaRPr lang="zh-CN" altLang="en-US" sz="2000" strike="noStrike"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611505" y="342900"/>
            <a:ext cx="4693920"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3.2</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竞争与冒险现象</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979930" y="3225483"/>
            <a:ext cx="5080000" cy="635000"/>
          </a:xfrm>
          <a:prstGeom prst="rect">
            <a:avLst/>
          </a:prstGeom>
        </p:spPr>
        <p:txBody>
          <a:bodyPr/>
          <a:p>
            <a:endParaRPr sz="1600"/>
          </a:p>
        </p:txBody>
      </p:sp>
      <p:sp>
        <p:nvSpPr>
          <p:cNvPr id="2" name="文本框 1"/>
          <p:cNvSpPr txBox="1"/>
          <p:nvPr/>
        </p:nvSpPr>
        <p:spPr>
          <a:xfrm>
            <a:off x="2032000" y="650875"/>
            <a:ext cx="5080000" cy="635000"/>
          </a:xfrm>
          <a:prstGeom prst="rect">
            <a:avLst/>
          </a:prstGeom>
        </p:spPr>
        <p:txBody>
          <a:bodyPr/>
          <a:p>
            <a:endParaRPr sz="1600"/>
          </a:p>
        </p:txBody>
      </p:sp>
      <p:sp>
        <p:nvSpPr>
          <p:cNvPr id="12" name="文本框 11"/>
          <p:cNvSpPr txBox="1"/>
          <p:nvPr/>
        </p:nvSpPr>
        <p:spPr>
          <a:xfrm>
            <a:off x="2032000" y="1079500"/>
            <a:ext cx="5080000" cy="635000"/>
          </a:xfrm>
          <a:prstGeom prst="rect">
            <a:avLst/>
          </a:prstGeom>
        </p:spPr>
        <p:txBody>
          <a:bodyPr/>
          <a:p>
            <a:endParaRPr sz="1600"/>
          </a:p>
        </p:txBody>
      </p:sp>
      <p:pic>
        <p:nvPicPr>
          <p:cNvPr id="13" name="图片 12"/>
          <p:cNvPicPr/>
          <p:nvPr/>
        </p:nvPicPr>
        <p:blipFill>
          <a:blip r:embed="rId3"/>
        </p:blipFill>
        <p:spPr>
          <a:xfrm>
            <a:off x="2627630" y="3585210"/>
            <a:ext cx="3870325" cy="307594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消除方法</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323215" y="1494155"/>
            <a:ext cx="8182610" cy="2399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）增加滤波电容，滤除窄带脉冲</a:t>
            </a:r>
            <a:endParaRPr lang="zh-CN" alt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altLang="zh-CN" sz="2000" strike="noStrike"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kern="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因为尖峰脉冲一般都很窄(多在几十ns以内)，所以只需要在输出端并联接一个很小的滤波电容(4pF</a:t>
            </a:r>
            <a:r>
              <a:rPr sz="2000" strike="noStrike" kern="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~20pF)，就可以将尖峰脉冲的宽度削弱至电路的阈值电压以下。但输出波形随电容变化，所以适用于对波形前后沿无严格要求的场合。</a:t>
            </a:r>
            <a:endParaRPr sz="2000" strike="noStrike" kern="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611505" y="342900"/>
            <a:ext cx="4693920"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3.2</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竞争与冒险现象</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650875"/>
            <a:ext cx="5080000" cy="635000"/>
          </a:xfrm>
          <a:prstGeom prst="rect">
            <a:avLst/>
          </a:prstGeom>
        </p:spPr>
        <p:txBody>
          <a:bodyPr/>
          <a:p>
            <a:endParaRPr sz="1600"/>
          </a:p>
        </p:txBody>
      </p:sp>
      <p:sp>
        <p:nvSpPr>
          <p:cNvPr id="12" name="文本框 11"/>
          <p:cNvSpPr txBox="1"/>
          <p:nvPr/>
        </p:nvSpPr>
        <p:spPr>
          <a:xfrm>
            <a:off x="2032000" y="1079500"/>
            <a:ext cx="5080000" cy="635000"/>
          </a:xfrm>
          <a:prstGeom prst="rect">
            <a:avLst/>
          </a:prstGeom>
        </p:spPr>
        <p:txBody>
          <a:bodyPr/>
          <a:p>
            <a:endParaRPr sz="1600"/>
          </a:p>
        </p:txBody>
      </p:sp>
      <p:pic>
        <p:nvPicPr>
          <p:cNvPr id="6" name="图片 5"/>
          <p:cNvPicPr/>
          <p:nvPr/>
        </p:nvPicPr>
        <p:blipFill>
          <a:blip r:embed="rId3"/>
        </p:blipFill>
        <p:spPr>
          <a:xfrm>
            <a:off x="2032000" y="4149090"/>
            <a:ext cx="4453890" cy="2108200"/>
          </a:xfrm>
          <a:prstGeom prst="rect">
            <a:avLst/>
          </a:prstGeom>
        </p:spPr>
      </p:pic>
      <p:sp>
        <p:nvSpPr>
          <p:cNvPr id="7" name="文本框 6"/>
          <p:cNvSpPr txBox="1"/>
          <p:nvPr/>
        </p:nvSpPr>
        <p:spPr>
          <a:xfrm>
            <a:off x="2267585" y="6001703"/>
            <a:ext cx="5080000" cy="635000"/>
          </a:xfrm>
          <a:prstGeom prst="rect">
            <a:avLst/>
          </a:prstGeom>
        </p:spPr>
        <p:txBody>
          <a:bodyPr/>
          <a:p>
            <a:endParaRPr sz="16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5584190" cy="374650"/>
          </a:xfrm>
          <a:prstGeom prst="rect">
            <a:avLst/>
          </a:prstGeom>
          <a:noFill/>
        </p:spPr>
        <p:txBody>
          <a:bodyPr wrap="none" lIns="68577" tIns="34288" rIns="68577" bIns="34288" rtlCol="0">
            <a:spAutoFit/>
          </a:bodyPr>
          <a:lstStyle/>
          <a:p>
            <a:r>
              <a:rPr lang="zh-CN" altLang="en-US" sz="2000" kern="0" noProof="1" dirty="0">
                <a:solidFill>
                  <a:schemeClr val="tx2"/>
                </a:solidFill>
                <a:latin typeface="微软雅黑" panose="020B0503020204020204" charset="-122"/>
                <a:ea typeface="微软雅黑" panose="020B0503020204020204" charset="-122"/>
                <a:cs typeface="+mn-cs"/>
              </a:rPr>
              <a:t>基于Multisim的组合电路中竞争冒险的仿真分析</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94155"/>
            <a:ext cx="8550910" cy="14763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本节利用 Multisim 仿真软件，对数字电子组合电路中产生的竞争冒险现象以及消除竞争冒险方法进行仿真分析，理论知识与实际联系起来，提高学生理解掌握水平。</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611505" y="342900"/>
            <a:ext cx="4693920"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3.2</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竞争与冒险现象</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2" name="图片 -2147482376" descr="IMG_256"/>
          <p:cNvPicPr>
            <a:picLocks noChangeAspect="1"/>
          </p:cNvPicPr>
          <p:nvPr/>
        </p:nvPicPr>
        <p:blipFill>
          <a:blip r:embed="rId3"/>
          <a:stretch>
            <a:fillRect/>
          </a:stretch>
        </p:blipFill>
        <p:spPr>
          <a:xfrm>
            <a:off x="539115" y="3357245"/>
            <a:ext cx="3630295" cy="1788160"/>
          </a:xfrm>
          <a:prstGeom prst="rect">
            <a:avLst/>
          </a:prstGeom>
          <a:noFill/>
          <a:ln w="9525">
            <a:noFill/>
          </a:ln>
        </p:spPr>
      </p:pic>
      <p:pic>
        <p:nvPicPr>
          <p:cNvPr id="3" name="图片 -2147482375" descr="IMG_256"/>
          <p:cNvPicPr>
            <a:picLocks noChangeAspect="1"/>
          </p:cNvPicPr>
          <p:nvPr/>
        </p:nvPicPr>
        <p:blipFill>
          <a:blip r:embed="rId4"/>
          <a:stretch>
            <a:fillRect/>
          </a:stretch>
        </p:blipFill>
        <p:spPr>
          <a:xfrm>
            <a:off x="4572000" y="3357245"/>
            <a:ext cx="4092575" cy="1772285"/>
          </a:xfrm>
          <a:prstGeom prst="rect">
            <a:avLst/>
          </a:prstGeom>
          <a:noFill/>
          <a:ln w="9525">
            <a:noFill/>
          </a:ln>
        </p:spPr>
      </p:pic>
      <p:sp>
        <p:nvSpPr>
          <p:cNvPr id="4" name="文本框 3"/>
          <p:cNvSpPr txBox="1"/>
          <p:nvPr/>
        </p:nvSpPr>
        <p:spPr>
          <a:xfrm>
            <a:off x="323215" y="5300980"/>
            <a:ext cx="7638415" cy="368300"/>
          </a:xfrm>
          <a:prstGeom prst="rect">
            <a:avLst/>
          </a:prstGeom>
          <a:noFill/>
        </p:spPr>
        <p:txBody>
          <a:bodyPr wrap="square" rtlCol="0" anchor="t">
            <a:spAutoFit/>
          </a:bodyPr>
          <a:p>
            <a:pPr algn="ctr"/>
            <a:r>
              <a:rPr lang="zh-CN" altLang="en-US"/>
              <a:t>(a)组合逻辑电路</a:t>
            </a:r>
            <a:r>
              <a:rPr lang="en-US" altLang="zh-CN"/>
              <a:t>                                  (b)Multisim 仿真电路</a:t>
            </a:r>
            <a:endParaRPr lang="en-US" altLang="zh-CN"/>
          </a:p>
        </p:txBody>
      </p:sp>
      <p:graphicFrame>
        <p:nvGraphicFramePr>
          <p:cNvPr id="6" name="对象 -2147481505"/>
          <p:cNvGraphicFramePr>
            <a:graphicFrameLocks noChangeAspect="1"/>
          </p:cNvGraphicFramePr>
          <p:nvPr/>
        </p:nvGraphicFramePr>
        <p:xfrm>
          <a:off x="251460" y="5805170"/>
          <a:ext cx="4070985" cy="522605"/>
        </p:xfrm>
        <a:graphic>
          <a:graphicData uri="http://schemas.openxmlformats.org/presentationml/2006/ole">
            <mc:AlternateContent xmlns:mc="http://schemas.openxmlformats.org/markup-compatibility/2006">
              <mc:Choice xmlns:v="urn:schemas-microsoft-com:vml" Requires="v">
                <p:oleObj spid="_x0000_s3076" name="" r:id="rId5" imgW="2234565" imgH="266700" progId="Equation.KSEE3">
                  <p:embed/>
                </p:oleObj>
              </mc:Choice>
              <mc:Fallback>
                <p:oleObj name="" r:id="rId5" imgW="2234565" imgH="266700" progId="Equation.KSEE3">
                  <p:embed/>
                  <p:pic>
                    <p:nvPicPr>
                      <p:cNvPr id="0" name="图片 3075"/>
                      <p:cNvPicPr/>
                      <p:nvPr/>
                    </p:nvPicPr>
                    <p:blipFill>
                      <a:blip r:embed="rId6"/>
                      <a:stretch>
                        <a:fillRect/>
                      </a:stretch>
                    </p:blipFill>
                    <p:spPr>
                      <a:xfrm>
                        <a:off x="251460" y="5805170"/>
                        <a:ext cx="4070985" cy="522605"/>
                      </a:xfrm>
                      <a:prstGeom prst="rect">
                        <a:avLst/>
                      </a:prstGeom>
                      <a:noFill/>
                      <a:ln w="38100">
                        <a:noFill/>
                        <a:miter/>
                      </a:ln>
                    </p:spPr>
                  </p:pic>
                </p:oleObj>
              </mc:Fallback>
            </mc:AlternateContent>
          </a:graphicData>
        </a:graphic>
      </p:graphicFrame>
      <p:sp>
        <p:nvSpPr>
          <p:cNvPr id="8" name="文本框 7"/>
          <p:cNvSpPr txBox="1"/>
          <p:nvPr/>
        </p:nvSpPr>
        <p:spPr>
          <a:xfrm>
            <a:off x="4644390" y="5877560"/>
            <a:ext cx="4572000" cy="506730"/>
          </a:xfrm>
          <a:prstGeom prst="rect">
            <a:avLst/>
          </a:prstGeom>
          <a:noFill/>
        </p:spPr>
        <p:txBody>
          <a:bodyPr wrap="square" rtlCol="0" anchor="t">
            <a:spAutoFit/>
          </a:bodyPr>
          <a:p>
            <a:pPr>
              <a:lnSpc>
                <a:spcPct val="150000"/>
              </a:lnSpc>
            </a:pP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当</a:t>
            </a:r>
            <a:r>
              <a:rPr lang="zh-CN" altLang="en-US" sz="1800" i="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A=C=D=1</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，可能存在竞争与冒险现象。</a:t>
            </a:r>
            <a:endPar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5584190" cy="374650"/>
          </a:xfrm>
          <a:prstGeom prst="rect">
            <a:avLst/>
          </a:prstGeom>
          <a:noFill/>
        </p:spPr>
        <p:txBody>
          <a:bodyPr wrap="none" lIns="68577" tIns="34288" rIns="68577" bIns="34288" rtlCol="0">
            <a:spAutoFit/>
          </a:bodyPr>
          <a:lstStyle/>
          <a:p>
            <a:r>
              <a:rPr lang="zh-CN" altLang="en-US" sz="2000" kern="0" noProof="1" dirty="0">
                <a:solidFill>
                  <a:schemeClr val="tx2"/>
                </a:solidFill>
                <a:latin typeface="微软雅黑" panose="020B0503020204020204" charset="-122"/>
                <a:ea typeface="微软雅黑" panose="020B0503020204020204" charset="-122"/>
                <a:cs typeface="+mn-cs"/>
              </a:rPr>
              <a:t>基于Multisim的组合电路中竞争冒险的仿真分析</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6326" name="文本框 1"/>
          <p:cNvSpPr txBox="1"/>
          <p:nvPr/>
        </p:nvSpPr>
        <p:spPr>
          <a:xfrm>
            <a:off x="611505" y="342900"/>
            <a:ext cx="4693920"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3.2</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竞争与冒险现象</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2032000" y="-436880"/>
            <a:ext cx="6828155" cy="398780"/>
          </a:xfrm>
          <a:prstGeom prst="rect">
            <a:avLst/>
          </a:prstGeom>
        </p:spPr>
        <p:txBody>
          <a:bodyPr wrap="square">
            <a:spAutoFit/>
          </a:bodyPr>
          <a:p>
            <a:pPr algn="ctr" defTabSz="266700"/>
            <a:r>
              <a:rPr lang="en-US" altLang="zh-CN" sz="200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6"/>
          <p:cNvPicPr/>
          <p:nvPr/>
        </p:nvPicPr>
        <p:blipFill>
          <a:blip r:embed="rId3"/>
        </p:blipFill>
        <p:spPr>
          <a:xfrm>
            <a:off x="1238885" y="1591945"/>
            <a:ext cx="1923415" cy="1835785"/>
          </a:xfrm>
          <a:prstGeom prst="rect">
            <a:avLst/>
          </a:prstGeom>
        </p:spPr>
      </p:pic>
      <p:sp>
        <p:nvSpPr>
          <p:cNvPr id="8" name="文本框 7"/>
          <p:cNvSpPr txBox="1"/>
          <p:nvPr/>
        </p:nvSpPr>
        <p:spPr>
          <a:xfrm>
            <a:off x="2032000" y="997585"/>
            <a:ext cx="6828155" cy="398780"/>
          </a:xfrm>
          <a:prstGeom prst="rect">
            <a:avLst/>
          </a:prstGeom>
        </p:spPr>
        <p:txBody>
          <a:bodyPr wrap="square">
            <a:spAutoFit/>
          </a:bodyPr>
          <a:p>
            <a:pPr algn="ctr" defTabSz="266700"/>
            <a:r>
              <a:rPr lang="en-US" altLang="zh-CN" sz="200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图片 8"/>
          <p:cNvPicPr/>
          <p:nvPr/>
        </p:nvPicPr>
        <p:blipFill>
          <a:blip r:embed="rId4"/>
        </p:blipFill>
        <p:spPr>
          <a:xfrm>
            <a:off x="4716145" y="1484630"/>
            <a:ext cx="3584575" cy="2051050"/>
          </a:xfrm>
          <a:prstGeom prst="rect">
            <a:avLst/>
          </a:prstGeom>
        </p:spPr>
      </p:pic>
      <p:sp>
        <p:nvSpPr>
          <p:cNvPr id="10" name="文本框 9"/>
          <p:cNvSpPr txBox="1"/>
          <p:nvPr/>
        </p:nvSpPr>
        <p:spPr>
          <a:xfrm>
            <a:off x="755015" y="3588385"/>
            <a:ext cx="7868920" cy="398780"/>
          </a:xfrm>
          <a:prstGeom prst="rect">
            <a:avLst/>
          </a:prstGeom>
        </p:spPr>
        <p:txBody>
          <a:bodyPr wrap="square">
            <a:spAutoFit/>
          </a:bodyPr>
          <a:p>
            <a:pPr algn="ctr"/>
            <a:r>
              <a:rPr lang="en-US" altLang="zh-CN" sz="1800">
                <a:latin typeface="Times New Roman" panose="02020603050405020304" pitchFamily="18" charset="0"/>
                <a:ea typeface="宋体" panose="02010600030101010101" pitchFamily="2" charset="-122"/>
                <a:cs typeface="Times New Roman" panose="02020603050405020304" pitchFamily="18" charset="0"/>
              </a:rPr>
              <a:t>(c) </a:t>
            </a:r>
            <a:r>
              <a:rPr lang="zh-CN" altLang="en-US" sz="1800">
                <a:latin typeface="Times New Roman" panose="02020603050405020304" pitchFamily="18" charset="0"/>
                <a:ea typeface="宋体" panose="02010600030101010101" pitchFamily="2" charset="-122"/>
                <a:cs typeface="Times New Roman" panose="02020603050405020304" pitchFamily="18" charset="0"/>
              </a:rPr>
              <a:t>函数发生器属性设置</a:t>
            </a:r>
            <a:r>
              <a:rPr lang="en-US" altLang="zh-CN" sz="1800">
                <a:latin typeface="Times New Roman" panose="02020603050405020304" pitchFamily="18" charset="0"/>
                <a:ea typeface="宋体" panose="02010600030101010101" pitchFamily="2" charset="-122"/>
                <a:cs typeface="Times New Roman" panose="02020603050405020304" pitchFamily="18" charset="0"/>
              </a:rPr>
              <a:t>                   (d)Multisim </a:t>
            </a:r>
            <a:r>
              <a:rPr lang="zh-CN" altLang="en-US" sz="1800">
                <a:latin typeface="Times New Roman" panose="02020603050405020304" pitchFamily="18" charset="0"/>
                <a:ea typeface="宋体" panose="02010600030101010101" pitchFamily="2" charset="-122"/>
                <a:cs typeface="Times New Roman" panose="02020603050405020304" pitchFamily="18" charset="0"/>
              </a:rPr>
              <a:t>仿真电路波形对比</a:t>
            </a:r>
            <a:r>
              <a:rPr lang="en-US" altLang="zh-CN" sz="200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4" name="文本框 13"/>
          <p:cNvSpPr txBox="1"/>
          <p:nvPr/>
        </p:nvSpPr>
        <p:spPr>
          <a:xfrm>
            <a:off x="251460" y="6042660"/>
            <a:ext cx="8397875" cy="706755"/>
          </a:xfrm>
          <a:prstGeom prst="rect">
            <a:avLst/>
          </a:prstGeom>
        </p:spPr>
        <p:txBody>
          <a:bodyPr wrap="square">
            <a:spAutoFit/>
          </a:bodyPr>
          <a:p>
            <a:pPr algn="r" defTabSz="266700" latinLnBrk="1"/>
            <a:r>
              <a:rPr lang="en-US" altLang="zh-CN" sz="2000">
                <a:latin typeface="Times New Roman" panose="02020603050405020304" pitchFamily="18" charset="0"/>
                <a:ea typeface="宋体" panose="02010600030101010101" pitchFamily="2" charset="-122"/>
                <a:cs typeface="Times New Roman" panose="02020603050405020304" pitchFamily="18" charset="0"/>
              </a:rPr>
              <a:t>  (e) </a:t>
            </a:r>
            <a:r>
              <a:rPr lang="zh-CN" altLang="en-US" sz="2000">
                <a:latin typeface="Times New Roman" panose="02020603050405020304" pitchFamily="18" charset="0"/>
                <a:ea typeface="宋体" panose="02010600030101010101" pitchFamily="2" charset="-122"/>
                <a:cs typeface="Times New Roman" panose="02020603050405020304" pitchFamily="18" charset="0"/>
              </a:rPr>
              <a:t>增加冗余项后的仿真电路</a:t>
            </a:r>
            <a:r>
              <a:rPr lang="en-US" altLang="zh-CN" sz="2000">
                <a:latin typeface="Times New Roman" panose="02020603050405020304" pitchFamily="18" charset="0"/>
                <a:ea typeface="宋体" panose="02010600030101010101" pitchFamily="2" charset="-122"/>
                <a:cs typeface="Times New Roman" panose="02020603050405020304" pitchFamily="18" charset="0"/>
              </a:rPr>
              <a:t>                  (f)</a:t>
            </a:r>
            <a:r>
              <a:rPr lang="zh-CN" altLang="en-US" sz="2000">
                <a:latin typeface="Times New Roman" panose="02020603050405020304" pitchFamily="18" charset="0"/>
                <a:ea typeface="宋体" panose="02010600030101010101" pitchFamily="2" charset="-122"/>
                <a:cs typeface="Times New Roman" panose="02020603050405020304" pitchFamily="18" charset="0"/>
              </a:rPr>
              <a:t>增加冗余项后的波形图</a:t>
            </a:r>
            <a:r>
              <a:rPr lang="en-US" altLang="zh-CN" sz="200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a:latin typeface="Times New Roman" panose="02020603050405020304" pitchFamily="18" charset="0"/>
              <a:ea typeface="宋体" panose="02010600030101010101" pitchFamily="2" charset="-122"/>
              <a:cs typeface="Times New Roman" panose="02020603050405020304" pitchFamily="18" charset="0"/>
            </a:endParaRPr>
          </a:p>
          <a:p>
            <a:pPr algn="ctr" defTabSz="266700"/>
            <a:r>
              <a:rPr lang="zh-CN" altLang="en-US" sz="2000">
                <a:latin typeface="Times New Roman" panose="02020603050405020304" pitchFamily="18" charset="0"/>
                <a:ea typeface="宋体" panose="02010600030101010101" pitchFamily="2" charset="-122"/>
                <a:cs typeface="Times New Roman" panose="02020603050405020304" pitchFamily="18" charset="0"/>
              </a:rPr>
              <a:t>图</a:t>
            </a:r>
            <a:r>
              <a:rPr lang="en-US" altLang="zh-CN" sz="2000">
                <a:latin typeface="Times New Roman" panose="02020603050405020304" pitchFamily="18" charset="0"/>
                <a:ea typeface="宋体" panose="02010600030101010101" pitchFamily="2" charset="-122"/>
                <a:cs typeface="Times New Roman" panose="02020603050405020304" pitchFamily="18" charset="0"/>
              </a:rPr>
              <a:t>3-14 </a:t>
            </a:r>
            <a:r>
              <a:rPr lang="zh-CN" altLang="en-US" sz="2000">
                <a:latin typeface="Times New Roman" panose="02020603050405020304" pitchFamily="18" charset="0"/>
                <a:ea typeface="宋体" panose="02010600030101010101" pitchFamily="2" charset="-122"/>
                <a:cs typeface="Times New Roman" panose="02020603050405020304" pitchFamily="18" charset="0"/>
              </a:rPr>
              <a:t>组合逻辑电路中的竞争与冒险 </a:t>
            </a:r>
            <a:r>
              <a:rPr lang="en-US" altLang="zh-CN" sz="200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5" name="图片 14"/>
          <p:cNvPicPr>
            <a:picLocks noChangeAspect="1"/>
          </p:cNvPicPr>
          <p:nvPr/>
        </p:nvPicPr>
        <p:blipFill>
          <a:blip r:embed="rId5"/>
          <a:stretch>
            <a:fillRect/>
          </a:stretch>
        </p:blipFill>
        <p:spPr>
          <a:xfrm>
            <a:off x="1043305" y="4293235"/>
            <a:ext cx="3488055" cy="1749425"/>
          </a:xfrm>
          <a:prstGeom prst="rect">
            <a:avLst/>
          </a:prstGeom>
        </p:spPr>
      </p:pic>
      <p:pic>
        <p:nvPicPr>
          <p:cNvPr id="2" name="图片 -2147481506"/>
          <p:cNvPicPr>
            <a:picLocks noChangeAspect="1"/>
          </p:cNvPicPr>
          <p:nvPr/>
        </p:nvPicPr>
        <p:blipFill>
          <a:blip r:embed="rId6"/>
          <a:stretch>
            <a:fillRect/>
          </a:stretch>
        </p:blipFill>
        <p:spPr>
          <a:xfrm>
            <a:off x="5416550" y="4132580"/>
            <a:ext cx="2585085" cy="1918335"/>
          </a:xfrm>
          <a:prstGeom prst="rect">
            <a:avLst/>
          </a:prstGeom>
          <a:noFill/>
          <a:ln w="9525">
            <a:noFill/>
          </a:ln>
        </p:spPr>
      </p:pic>
      <p:graphicFrame>
        <p:nvGraphicFramePr>
          <p:cNvPr id="17" name="对象 -2147481505"/>
          <p:cNvGraphicFramePr>
            <a:graphicFrameLocks noChangeAspect="1"/>
          </p:cNvGraphicFramePr>
          <p:nvPr/>
        </p:nvGraphicFramePr>
        <p:xfrm>
          <a:off x="923925" y="4036695"/>
          <a:ext cx="2668905" cy="393700"/>
        </p:xfrm>
        <a:graphic>
          <a:graphicData uri="http://schemas.openxmlformats.org/presentationml/2006/ole">
            <mc:AlternateContent xmlns:mc="http://schemas.openxmlformats.org/markup-compatibility/2006">
              <mc:Choice xmlns:v="urn:schemas-microsoft-com:vml" Requires="v">
                <p:oleObj spid="_x0000_s3076" name="" r:id="rId7" imgW="1574800" imgH="215900" progId="Equation.KSEE3">
                  <p:embed/>
                </p:oleObj>
              </mc:Choice>
              <mc:Fallback>
                <p:oleObj name="" r:id="rId7" imgW="1574800" imgH="215900" progId="Equation.KSEE3">
                  <p:embed/>
                  <p:pic>
                    <p:nvPicPr>
                      <p:cNvPr id="0" name="图片 3075"/>
                      <p:cNvPicPr/>
                      <p:nvPr/>
                    </p:nvPicPr>
                    <p:blipFill>
                      <a:blip r:embed="rId8"/>
                      <a:stretch>
                        <a:fillRect/>
                      </a:stretch>
                    </p:blipFill>
                    <p:spPr>
                      <a:xfrm>
                        <a:off x="923925" y="4036695"/>
                        <a:ext cx="2668905" cy="3937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rot="5400000">
            <a:off x="-2055812" y="2909888"/>
            <a:ext cx="5113338" cy="1008063"/>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8" tIns="34289" rIns="68578" bIns="34289" rtlCol="0" anchor="ctr"/>
          <a:lstStyle/>
          <a:p>
            <a:pPr algn="ctr" fontAlgn="base"/>
            <a:endParaRPr lang="zh-CN" altLang="en-US" sz="1425" strike="noStrike" noProof="1"/>
          </a:p>
        </p:txBody>
      </p:sp>
      <p:grpSp>
        <p:nvGrpSpPr>
          <p:cNvPr id="24578" name="组 14"/>
          <p:cNvGrpSpPr/>
          <p:nvPr/>
        </p:nvGrpSpPr>
        <p:grpSpPr>
          <a:xfrm>
            <a:off x="-17462" y="5848350"/>
            <a:ext cx="954087" cy="152400"/>
            <a:chOff x="-22302" y="6654791"/>
            <a:chExt cx="1271471" cy="203210"/>
          </a:xfrm>
        </p:grpSpPr>
        <p:sp>
          <p:nvSpPr>
            <p:cNvPr id="9" name="圆角矩形 8"/>
            <p:cNvSpPr/>
            <p:nvPr/>
          </p:nvSpPr>
          <p:spPr>
            <a:xfrm flipV="1">
              <a:off x="240276" y="6654791"/>
              <a:ext cx="224807" cy="203210"/>
            </a:xfrm>
            <a:prstGeom prst="roundRect">
              <a:avLst>
                <a:gd name="adj" fmla="val 5039"/>
              </a:avLst>
            </a:prstGeom>
            <a:solidFill>
              <a:srgbClr val="4472C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0" name="圆角矩形 9"/>
            <p:cNvSpPr/>
            <p:nvPr/>
          </p:nvSpPr>
          <p:spPr>
            <a:xfrm flipV="1">
              <a:off x="-22302"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1" name="圆角矩形 10"/>
            <p:cNvSpPr/>
            <p:nvPr/>
          </p:nvSpPr>
          <p:spPr>
            <a:xfrm flipV="1">
              <a:off x="755838" y="6654791"/>
              <a:ext cx="224807" cy="203210"/>
            </a:xfrm>
            <a:prstGeom prst="roundRect">
              <a:avLst>
                <a:gd name="adj" fmla="val 5039"/>
              </a:avLst>
            </a:prstGeom>
            <a:solidFill>
              <a:srgbClr val="4472C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2" name="圆角矩形 11"/>
            <p:cNvSpPr/>
            <p:nvPr/>
          </p:nvSpPr>
          <p:spPr>
            <a:xfrm flipV="1">
              <a:off x="493260"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8" name="圆角矩形 7"/>
            <p:cNvSpPr/>
            <p:nvPr/>
          </p:nvSpPr>
          <p:spPr>
            <a:xfrm flipV="1">
              <a:off x="1024362"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grpSp>
      <p:sp>
        <p:nvSpPr>
          <p:cNvPr id="20" name="文本框 19"/>
          <p:cNvSpPr txBox="1"/>
          <p:nvPr/>
        </p:nvSpPr>
        <p:spPr>
          <a:xfrm>
            <a:off x="87313" y="1041400"/>
            <a:ext cx="771525" cy="3389313"/>
          </a:xfrm>
          <a:prstGeom prst="rect">
            <a:avLst/>
          </a:prstGeom>
          <a:noFill/>
        </p:spPr>
        <p:txBody>
          <a:bodyPr vert="eaVert" wrap="square" lIns="68577" tIns="34288" rIns="68577" bIns="34288" rtlCol="0">
            <a:spAutoFit/>
          </a:bodyPr>
          <a:lstStyle/>
          <a:p>
            <a:r>
              <a:rPr lang="en-US" altLang="zh-CN" sz="4125" noProof="1" dirty="0">
                <a:solidFill>
                  <a:schemeClr val="bg1"/>
                </a:solidFill>
                <a:latin typeface="Eras Light ITC" pitchFamily="34" charset="0"/>
                <a:ea typeface="宋体" panose="02010600030101010101" pitchFamily="2" charset="-122"/>
                <a:cs typeface="+mn-cs"/>
              </a:rPr>
              <a:t>CONTENTS</a:t>
            </a:r>
            <a:endParaRPr lang="zh-CN" altLang="en-US" sz="4125" noProof="1" dirty="0">
              <a:solidFill>
                <a:schemeClr val="bg1"/>
              </a:solidFill>
              <a:latin typeface="Eras Light ITC" pitchFamily="34" charset="0"/>
            </a:endParaRPr>
          </a:p>
        </p:txBody>
      </p:sp>
      <p:pic>
        <p:nvPicPr>
          <p:cNvPr id="24585" name="图片 1" descr="48B3906C552A02AB9A112945B198EED6"/>
          <p:cNvPicPr>
            <a:picLocks noChangeAspect="1"/>
          </p:cNvPicPr>
          <p:nvPr>
            <p:custDataLst>
              <p:tags r:id="rId1"/>
            </p:custDataLst>
          </p:nvPr>
        </p:nvPicPr>
        <p:blipFill>
          <a:blip r:embed="rId2"/>
          <a:stretch>
            <a:fillRect/>
          </a:stretch>
        </p:blipFill>
        <p:spPr>
          <a:xfrm>
            <a:off x="6299200" y="187325"/>
            <a:ext cx="2674938" cy="774700"/>
          </a:xfrm>
          <a:prstGeom prst="rect">
            <a:avLst/>
          </a:prstGeom>
          <a:noFill/>
          <a:ln w="9525">
            <a:noFill/>
          </a:ln>
        </p:spPr>
      </p:pic>
      <p:cxnSp>
        <p:nvCxnSpPr>
          <p:cNvPr id="72" name="直接连接符 71"/>
          <p:cNvCxnSpPr/>
          <p:nvPr>
            <p:custDataLst>
              <p:tags r:id="rId3"/>
            </p:custDataLst>
          </p:nvPr>
        </p:nvCxnSpPr>
        <p:spPr>
          <a:xfrm>
            <a:off x="1898650" y="2062163"/>
            <a:ext cx="6064250"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79" name="矩形 78"/>
          <p:cNvSpPr/>
          <p:nvPr>
            <p:custDataLst>
              <p:tags r:id="rId4"/>
            </p:custDataLst>
          </p:nvPr>
        </p:nvSpPr>
        <p:spPr>
          <a:xfrm>
            <a:off x="11922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r>
              <a:rPr lang="zh-CN" altLang="en-US" sz="1800" b="1" strike="noStrike" noProof="1">
                <a:solidFill>
                  <a:schemeClr val="tx1"/>
                </a:solidFill>
                <a:latin typeface="+mn-ea"/>
                <a:cs typeface="+mn-ea"/>
              </a:rPr>
              <a:t>分析设计</a:t>
            </a:r>
            <a:endParaRPr lang="zh-CN" altLang="en-US" sz="1800" b="1" strike="noStrike" noProof="1">
              <a:solidFill>
                <a:schemeClr val="tx1"/>
              </a:solidFill>
              <a:latin typeface="+mn-ea"/>
              <a:cs typeface="+mn-ea"/>
            </a:endParaRPr>
          </a:p>
          <a:p>
            <a:pPr algn="ctr" fontAlgn="base">
              <a:spcBef>
                <a:spcPct val="0"/>
              </a:spcBef>
              <a:spcAft>
                <a:spcPct val="0"/>
              </a:spcAft>
            </a:pPr>
            <a:r>
              <a:rPr lang="zh-CN" altLang="en-US" sz="1800" b="1" strike="noStrike" noProof="1">
                <a:solidFill>
                  <a:schemeClr val="tx1"/>
                </a:solidFill>
                <a:latin typeface="+mn-ea"/>
                <a:cs typeface="+mn-ea"/>
              </a:rPr>
              <a:t>方法</a:t>
            </a:r>
            <a:endParaRPr lang="zh-CN" altLang="en-US" sz="1800" b="1" strike="noStrike" noProof="1">
              <a:solidFill>
                <a:schemeClr val="tx1"/>
              </a:solidFill>
              <a:latin typeface="+mn-ea"/>
              <a:cs typeface="+mn-ea"/>
            </a:endParaRPr>
          </a:p>
        </p:txBody>
      </p:sp>
      <p:sp>
        <p:nvSpPr>
          <p:cNvPr id="81" name="任意多边形: 形状 36"/>
          <p:cNvSpPr/>
          <p:nvPr>
            <p:custDataLst>
              <p:tags r:id="rId5"/>
            </p:custDataLst>
          </p:nvPr>
        </p:nvSpPr>
        <p:spPr>
          <a:xfrm>
            <a:off x="1244600" y="1820863"/>
            <a:ext cx="271463"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82" name="任意多边形: 形状 38"/>
          <p:cNvSpPr/>
          <p:nvPr>
            <p:custDataLst>
              <p:tags r:id="rId6"/>
            </p:custDataLst>
          </p:nvPr>
        </p:nvSpPr>
        <p:spPr>
          <a:xfrm>
            <a:off x="1371600" y="1820863"/>
            <a:ext cx="733425" cy="10112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dirty="0">
                <a:solidFill>
                  <a:schemeClr val="lt1">
                    <a:lumMod val="100000"/>
                  </a:schemeClr>
                </a:solidFill>
                <a:latin typeface="+mn-ea"/>
                <a:cs typeface="+mn-ea"/>
                <a:sym typeface="+mn-ea"/>
              </a:rPr>
              <a:t>01</a:t>
            </a:r>
            <a:endParaRPr lang="en-US" altLang="zh-CN" sz="2005" b="1" strike="noStrike" noProof="1" dirty="0">
              <a:solidFill>
                <a:schemeClr val="lt1">
                  <a:lumMod val="100000"/>
                </a:schemeClr>
              </a:solidFill>
              <a:latin typeface="+mn-ea"/>
              <a:cs typeface="+mn-ea"/>
              <a:sym typeface="+mn-ea"/>
            </a:endParaRPr>
          </a:p>
        </p:txBody>
      </p:sp>
      <p:sp>
        <p:nvSpPr>
          <p:cNvPr id="85" name="任意多边形: 形状 36"/>
          <p:cNvSpPr/>
          <p:nvPr>
            <p:custDataLst>
              <p:tags r:id="rId7"/>
            </p:custDataLst>
          </p:nvPr>
        </p:nvSpPr>
        <p:spPr>
          <a:xfrm>
            <a:off x="256222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90" name="任意多边形: 形状 38"/>
          <p:cNvSpPr/>
          <p:nvPr>
            <p:custDataLst>
              <p:tags r:id="rId8"/>
            </p:custDataLst>
          </p:nvPr>
        </p:nvSpPr>
        <p:spPr>
          <a:xfrm>
            <a:off x="2689225" y="1820863"/>
            <a:ext cx="676275" cy="10112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02</a:t>
            </a:r>
            <a:endParaRPr lang="en-US" altLang="zh-CN" sz="2005" b="1" strike="noStrike" noProof="1">
              <a:solidFill>
                <a:schemeClr val="lt1">
                  <a:lumMod val="100000"/>
                </a:schemeClr>
              </a:solidFill>
              <a:latin typeface="+mn-ea"/>
              <a:cs typeface="+mn-ea"/>
              <a:sym typeface="+mn-ea"/>
            </a:endParaRPr>
          </a:p>
        </p:txBody>
      </p:sp>
      <p:sp>
        <p:nvSpPr>
          <p:cNvPr id="97" name="任意多边形: 形状 36"/>
          <p:cNvSpPr/>
          <p:nvPr>
            <p:custDataLst>
              <p:tags r:id="rId9"/>
            </p:custDataLst>
          </p:nvPr>
        </p:nvSpPr>
        <p:spPr>
          <a:xfrm>
            <a:off x="3879850"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98" name="任意多边形: 形状 38"/>
          <p:cNvSpPr/>
          <p:nvPr>
            <p:custDataLst>
              <p:tags r:id="rId10"/>
            </p:custDataLst>
          </p:nvPr>
        </p:nvSpPr>
        <p:spPr>
          <a:xfrm>
            <a:off x="4006850" y="1820863"/>
            <a:ext cx="735013" cy="105727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03</a:t>
            </a:r>
            <a:endParaRPr lang="en-US" altLang="zh-CN" sz="2005" b="1" strike="noStrike" noProof="1">
              <a:solidFill>
                <a:schemeClr val="lt1">
                  <a:lumMod val="100000"/>
                </a:schemeClr>
              </a:solidFill>
              <a:latin typeface="+mn-ea"/>
              <a:cs typeface="+mn-ea"/>
              <a:sym typeface="+mn-ea"/>
            </a:endParaRPr>
          </a:p>
        </p:txBody>
      </p:sp>
      <p:sp>
        <p:nvSpPr>
          <p:cNvPr id="105" name="任意多边形: 形状 36"/>
          <p:cNvSpPr/>
          <p:nvPr>
            <p:custDataLst>
              <p:tags r:id="rId11"/>
            </p:custDataLst>
          </p:nvPr>
        </p:nvSpPr>
        <p:spPr>
          <a:xfrm>
            <a:off x="519747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06" name="任意多边形: 形状 38"/>
          <p:cNvSpPr/>
          <p:nvPr>
            <p:custDataLst>
              <p:tags r:id="rId12"/>
            </p:custDataLst>
          </p:nvPr>
        </p:nvSpPr>
        <p:spPr>
          <a:xfrm>
            <a:off x="5324475" y="1820863"/>
            <a:ext cx="749300" cy="9604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04</a:t>
            </a:r>
            <a:endParaRPr lang="en-US" altLang="zh-CN" sz="2005" b="1" strike="noStrike" noProof="1">
              <a:solidFill>
                <a:schemeClr val="lt1">
                  <a:lumMod val="100000"/>
                </a:schemeClr>
              </a:solidFill>
              <a:latin typeface="+mn-ea"/>
              <a:cs typeface="+mn-ea"/>
              <a:sym typeface="+mn-ea"/>
            </a:endParaRPr>
          </a:p>
        </p:txBody>
      </p:sp>
      <p:sp>
        <p:nvSpPr>
          <p:cNvPr id="113" name="任意多边形: 形状 36"/>
          <p:cNvSpPr/>
          <p:nvPr>
            <p:custDataLst>
              <p:tags r:id="rId13"/>
            </p:custDataLst>
          </p:nvPr>
        </p:nvSpPr>
        <p:spPr>
          <a:xfrm>
            <a:off x="6515100"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5"/>
          </a:solidFill>
          <a:ln>
            <a:noFill/>
          </a:ln>
          <a:effectLst>
            <a:outerShdw blurRad="50800" dist="63500" dir="8100000" algn="tr" rotWithShape="0">
              <a:schemeClr val="accent5">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14" name="任意多边形: 形状 38"/>
          <p:cNvSpPr/>
          <p:nvPr>
            <p:custDataLst>
              <p:tags r:id="rId14"/>
            </p:custDataLst>
          </p:nvPr>
        </p:nvSpPr>
        <p:spPr>
          <a:xfrm>
            <a:off x="6642100" y="1820863"/>
            <a:ext cx="695325" cy="976313"/>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5">
                  <a:lumMod val="40000"/>
                  <a:lumOff val="60000"/>
                </a:schemeClr>
              </a:gs>
              <a:gs pos="90000">
                <a:schemeClr val="accent5"/>
              </a:gs>
            </a:gsLst>
            <a:lin ang="8100000" scaled="0"/>
            <a:tileRect/>
          </a:gradFill>
          <a:ln>
            <a:noFill/>
          </a:ln>
          <a:effectLst>
            <a:outerShdw blurRad="50800" dist="63500" dir="8100000" algn="tr" rotWithShape="0">
              <a:schemeClr val="accent5">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05</a:t>
            </a:r>
            <a:endParaRPr lang="en-US" altLang="zh-CN" sz="2005" b="1" strike="noStrike" noProof="1">
              <a:solidFill>
                <a:schemeClr val="lt1">
                  <a:lumMod val="100000"/>
                </a:schemeClr>
              </a:solidFill>
              <a:latin typeface="+mn-ea"/>
              <a:cs typeface="+mn-ea"/>
              <a:sym typeface="+mn-ea"/>
            </a:endParaRPr>
          </a:p>
        </p:txBody>
      </p:sp>
      <p:sp>
        <p:nvSpPr>
          <p:cNvPr id="117" name="任意多边形: 形状 36"/>
          <p:cNvSpPr/>
          <p:nvPr>
            <p:custDataLst>
              <p:tags r:id="rId15"/>
            </p:custDataLst>
          </p:nvPr>
        </p:nvSpPr>
        <p:spPr>
          <a:xfrm>
            <a:off x="783272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6"/>
          </a:solidFill>
          <a:ln>
            <a:noFill/>
          </a:ln>
          <a:effectLst>
            <a:outerShdw blurRad="50800" dist="63500" dir="8100000" algn="tr" rotWithShape="0">
              <a:schemeClr val="accent6">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18" name="任意多边形: 形状 38"/>
          <p:cNvSpPr/>
          <p:nvPr>
            <p:custDataLst>
              <p:tags r:id="rId16"/>
            </p:custDataLst>
          </p:nvPr>
        </p:nvSpPr>
        <p:spPr>
          <a:xfrm>
            <a:off x="7959725" y="1820863"/>
            <a:ext cx="654050" cy="912813"/>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6">
                  <a:lumMod val="40000"/>
                  <a:lumOff val="60000"/>
                </a:schemeClr>
              </a:gs>
              <a:gs pos="90000">
                <a:schemeClr val="accent6"/>
              </a:gs>
            </a:gsLst>
            <a:lin ang="8100000" scaled="0"/>
            <a:tileRect/>
          </a:gradFill>
          <a:ln>
            <a:noFill/>
          </a:ln>
          <a:effectLst>
            <a:outerShdw blurRad="50800" dist="63500" dir="8100000" algn="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06</a:t>
            </a:r>
            <a:endParaRPr lang="en-US" altLang="zh-CN" sz="2005" b="1" strike="noStrike" noProof="1">
              <a:solidFill>
                <a:schemeClr val="lt1">
                  <a:lumMod val="100000"/>
                </a:schemeClr>
              </a:solidFill>
              <a:latin typeface="+mn-ea"/>
              <a:cs typeface="+mn-ea"/>
              <a:sym typeface="+mn-ea"/>
            </a:endParaRPr>
          </a:p>
        </p:txBody>
      </p:sp>
      <p:sp>
        <p:nvSpPr>
          <p:cNvPr id="119" name="矩形 118"/>
          <p:cNvSpPr/>
          <p:nvPr>
            <p:custDataLst>
              <p:tags r:id="rId17"/>
            </p:custDataLst>
          </p:nvPr>
        </p:nvSpPr>
        <p:spPr>
          <a:xfrm>
            <a:off x="24876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p>
            <a:pPr algn="ctr" fontAlgn="base">
              <a:spcBef>
                <a:spcPct val="0"/>
              </a:spcBef>
              <a:spcAft>
                <a:spcPct val="0"/>
              </a:spcAft>
            </a:pPr>
            <a:r>
              <a:rPr lang="zh-CN" altLang="en-US" sz="1800" b="1" strike="noStrike" noProof="1">
                <a:solidFill>
                  <a:schemeClr val="tx1"/>
                </a:solidFill>
                <a:latin typeface="+mn-ea"/>
                <a:cs typeface="+mn-ea"/>
              </a:rPr>
              <a:t>竞争与冒险现象</a:t>
            </a:r>
            <a:endParaRPr lang="zh-CN" altLang="en-US" sz="1800" b="1" strike="noStrike" noProof="1">
              <a:solidFill>
                <a:schemeClr val="tx1"/>
              </a:solidFill>
              <a:latin typeface="+mn-ea"/>
              <a:cs typeface="+mn-ea"/>
            </a:endParaRPr>
          </a:p>
        </p:txBody>
      </p:sp>
      <p:sp>
        <p:nvSpPr>
          <p:cNvPr id="120" name="矩形 119"/>
          <p:cNvSpPr/>
          <p:nvPr>
            <p:custDataLst>
              <p:tags r:id="rId18"/>
            </p:custDataLst>
          </p:nvPr>
        </p:nvSpPr>
        <p:spPr>
          <a:xfrm>
            <a:off x="3808730" y="2924175"/>
            <a:ext cx="1148080" cy="583565"/>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endParaRPr lang="zh-CN" sz="1800" b="1" strike="noStrike" noProof="1">
              <a:solidFill>
                <a:schemeClr val="tx1"/>
              </a:solidFill>
              <a:latin typeface="+mn-ea"/>
              <a:cs typeface="+mn-ea"/>
            </a:endParaRPr>
          </a:p>
          <a:p>
            <a:pPr algn="ctr" fontAlgn="base">
              <a:spcBef>
                <a:spcPct val="0"/>
              </a:spcBef>
              <a:spcAft>
                <a:spcPct val="0"/>
              </a:spcAft>
            </a:pPr>
            <a:endParaRPr lang="zh-CN" sz="1800" b="1" strike="noStrike" noProof="1">
              <a:solidFill>
                <a:schemeClr val="tx1"/>
              </a:solidFill>
              <a:latin typeface="+mn-ea"/>
              <a:cs typeface="+mn-ea"/>
            </a:endParaRPr>
          </a:p>
          <a:p>
            <a:pPr algn="ctr" fontAlgn="base">
              <a:spcBef>
                <a:spcPct val="0"/>
              </a:spcBef>
              <a:spcAft>
                <a:spcPct val="0"/>
              </a:spcAft>
            </a:pPr>
            <a:endParaRPr lang="zh-CN" sz="1800" b="1" strike="noStrike" noProof="1">
              <a:solidFill>
                <a:schemeClr val="tx1"/>
              </a:solidFill>
              <a:latin typeface="+mn-ea"/>
              <a:cs typeface="+mn-ea"/>
            </a:endParaRPr>
          </a:p>
          <a:p>
            <a:pPr algn="ctr" fontAlgn="base">
              <a:spcBef>
                <a:spcPct val="0"/>
              </a:spcBef>
              <a:spcAft>
                <a:spcPct val="0"/>
              </a:spcAft>
            </a:pPr>
            <a:endParaRPr lang="zh-CN" sz="1800" b="1" strike="noStrike" noProof="1">
              <a:solidFill>
                <a:schemeClr val="tx1"/>
              </a:solidFill>
              <a:latin typeface="+mn-ea"/>
              <a:cs typeface="+mn-ea"/>
            </a:endParaRPr>
          </a:p>
          <a:p>
            <a:pPr algn="ctr" fontAlgn="base">
              <a:spcBef>
                <a:spcPct val="0"/>
              </a:spcBef>
              <a:spcAft>
                <a:spcPct val="0"/>
              </a:spcAft>
            </a:pPr>
            <a:endParaRPr lang="zh-CN" sz="1800" b="1" strike="noStrike" noProof="1">
              <a:solidFill>
                <a:schemeClr val="tx1"/>
              </a:solidFill>
              <a:latin typeface="+mn-ea"/>
              <a:cs typeface="+mn-ea"/>
            </a:endParaRPr>
          </a:p>
          <a:p>
            <a:pPr algn="ctr" fontAlgn="base">
              <a:spcBef>
                <a:spcPct val="0"/>
              </a:spcBef>
              <a:spcAft>
                <a:spcPct val="0"/>
              </a:spcAft>
            </a:pPr>
            <a:r>
              <a:rPr lang="zh-CN" sz="1800" b="1" strike="noStrike" noProof="1">
                <a:solidFill>
                  <a:schemeClr val="tx1"/>
                </a:solidFill>
                <a:latin typeface="+mn-ea"/>
                <a:cs typeface="+mn-ea"/>
              </a:rPr>
              <a:t>典型组合逻辑集成电路</a:t>
            </a:r>
            <a:endParaRPr lang="zh-CN" altLang="en-US" sz="1800" b="1" strike="noStrike" noProof="1">
              <a:solidFill>
                <a:schemeClr val="tx1"/>
              </a:solidFill>
              <a:latin typeface="+mn-ea"/>
              <a:cs typeface="+mn-ea"/>
            </a:endParaRPr>
          </a:p>
        </p:txBody>
      </p:sp>
      <p:sp>
        <p:nvSpPr>
          <p:cNvPr id="121" name="矩形 120"/>
          <p:cNvSpPr/>
          <p:nvPr>
            <p:custDataLst>
              <p:tags r:id="rId19"/>
            </p:custDataLst>
          </p:nvPr>
        </p:nvSpPr>
        <p:spPr>
          <a:xfrm>
            <a:off x="51546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r>
              <a:rPr lang="zh-CN" sz="1800" b="1" strike="noStrike" noProof="1">
                <a:solidFill>
                  <a:schemeClr val="tx1"/>
                </a:solidFill>
                <a:latin typeface="+mn-ea"/>
                <a:cs typeface="+mn-ea"/>
              </a:rPr>
              <a:t>课程思政育人案例</a:t>
            </a:r>
            <a:endParaRPr lang="zh-CN" sz="1800" b="1" strike="noStrike" noProof="1">
              <a:solidFill>
                <a:schemeClr val="tx1"/>
              </a:solidFill>
              <a:latin typeface="+mn-ea"/>
              <a:cs typeface="+mn-ea"/>
            </a:endParaRPr>
          </a:p>
        </p:txBody>
      </p:sp>
      <p:sp>
        <p:nvSpPr>
          <p:cNvPr id="123" name="矩形 122"/>
          <p:cNvSpPr/>
          <p:nvPr>
            <p:custDataLst>
              <p:tags r:id="rId20"/>
            </p:custDataLst>
          </p:nvPr>
        </p:nvSpPr>
        <p:spPr>
          <a:xfrm>
            <a:off x="7821613" y="29495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ctr" anchorCtr="0">
            <a:noAutofit/>
          </a:bodyPr>
          <a:lstStyle/>
          <a:p>
            <a:pPr algn="ctr" fontAlgn="base">
              <a:spcBef>
                <a:spcPct val="0"/>
              </a:spcBef>
              <a:spcAft>
                <a:spcPct val="0"/>
              </a:spcAft>
            </a:pPr>
            <a:r>
              <a:rPr lang="zh-CN" altLang="en-US" sz="1800" b="1" strike="noStrike" noProof="1">
                <a:solidFill>
                  <a:schemeClr val="tx1"/>
                </a:solidFill>
                <a:latin typeface="+mn-ea"/>
                <a:cs typeface="+mn-ea"/>
              </a:rPr>
              <a:t>自测与作业</a:t>
            </a:r>
            <a:endParaRPr lang="zh-CN" altLang="en-US" sz="1800" b="1" strike="noStrike" noProof="1">
              <a:solidFill>
                <a:schemeClr val="tx1"/>
              </a:solidFill>
              <a:latin typeface="+mn-ea"/>
              <a:cs typeface="+mn-ea"/>
            </a:endParaRPr>
          </a:p>
        </p:txBody>
      </p:sp>
      <p:sp>
        <p:nvSpPr>
          <p:cNvPr id="124" name="文本框 123"/>
          <p:cNvSpPr txBox="1"/>
          <p:nvPr/>
        </p:nvSpPr>
        <p:spPr>
          <a:xfrm>
            <a:off x="2627313" y="836613"/>
            <a:ext cx="3032125" cy="481013"/>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lIns="68577" tIns="34288" rIns="68577" bIns="34288" rtlCol="0">
            <a:noAutofit/>
          </a:bodyPr>
          <a:p>
            <a:pPr algn="ctr" fontAlgn="base"/>
            <a:r>
              <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逻辑门电路</a:t>
            </a:r>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endParaRPr>
          </a:p>
          <a:p>
            <a:pPr algn="r" fontAlgn="base"/>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endParaRPr>
          </a:p>
        </p:txBody>
      </p:sp>
      <p:sp>
        <p:nvSpPr>
          <p:cNvPr id="125" name="文本框 124"/>
          <p:cNvSpPr txBox="1"/>
          <p:nvPr/>
        </p:nvSpPr>
        <p:spPr>
          <a:xfrm>
            <a:off x="1166495" y="4004945"/>
            <a:ext cx="7863205" cy="196659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lIns="68577" tIns="34288" rIns="68577" bIns="34288" rtlCol="0">
            <a:noAutofit/>
          </a:bodyPr>
          <a:p>
            <a:pPr algn="l" fontAlgn="base">
              <a:lnSpc>
                <a:spcPct val="100000"/>
              </a:lnSpc>
            </a:pPr>
            <a:r>
              <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3.1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Analysis and Design of Combinatorial Logic Circuits </a:t>
            </a:r>
            <a:endPar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endParaRPr>
          </a:p>
          <a:p>
            <a:pPr algn="l" fontAlgn="base">
              <a:lnSpc>
                <a:spcPct val="100000"/>
              </a:lnSpc>
            </a:pPr>
            <a:r>
              <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3.2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Competition and Adventure Phenomena</a:t>
            </a:r>
            <a:endPar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endParaRPr>
          </a:p>
          <a:p>
            <a:pPr algn="l" fontAlgn="base">
              <a:lnSpc>
                <a:spcPct val="100000"/>
              </a:lnSpc>
            </a:pPr>
            <a:r>
              <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3</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3  </a:t>
            </a:r>
            <a:r>
              <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Several typical combinational logic integrated circuits </a:t>
            </a:r>
            <a:endPar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endParaRPr>
          </a:p>
          <a:p>
            <a:pPr algn="l" fontAlgn="base">
              <a:lnSpc>
                <a:spcPct val="100000"/>
              </a:lnSpc>
            </a:pPr>
            <a:r>
              <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3.4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Cases of Ideological and Political Education in Courses </a:t>
            </a:r>
            <a:endPar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endParaRPr>
          </a:p>
          <a:p>
            <a:pPr algn="l" fontAlgn="base">
              <a:lnSpc>
                <a:spcPct val="100000"/>
              </a:lnSpc>
            </a:pPr>
            <a:r>
              <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Summary of this chapter</a:t>
            </a:r>
            <a:endPar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endParaRPr>
          </a:p>
          <a:p>
            <a:pPr algn="l" fontAlgn="base">
              <a:lnSpc>
                <a:spcPct val="100000"/>
              </a:lnSpc>
            </a:pPr>
            <a:r>
              <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Self testing and homework</a:t>
            </a:r>
            <a:endParaRPr sz="20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2" name="矩形 1"/>
          <p:cNvSpPr/>
          <p:nvPr>
            <p:custDataLst>
              <p:tags r:id="rId21"/>
            </p:custDataLst>
          </p:nvPr>
        </p:nvSpPr>
        <p:spPr>
          <a:xfrm>
            <a:off x="6487478" y="2924810"/>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ctr" anchorCtr="0">
            <a:noAutofit/>
          </a:bodyPr>
          <a:p>
            <a:pPr algn="ctr" fontAlgn="base">
              <a:spcBef>
                <a:spcPct val="0"/>
              </a:spcBef>
              <a:spcAft>
                <a:spcPct val="0"/>
              </a:spcAft>
            </a:pPr>
            <a:r>
              <a:rPr lang="zh-CN" altLang="en-US" sz="1800" b="1" strike="noStrike" noProof="1">
                <a:solidFill>
                  <a:schemeClr val="tx1"/>
                </a:solidFill>
                <a:latin typeface="+mn-ea"/>
                <a:cs typeface="+mn-ea"/>
              </a:rPr>
              <a:t>本章小结</a:t>
            </a:r>
            <a:endParaRPr lang="zh-CN" altLang="en-US" sz="1800" b="1" strike="noStrike" noProof="1">
              <a:solidFill>
                <a:schemeClr val="tx1"/>
              </a:solidFill>
              <a:latin typeface="+mn-ea"/>
              <a:cs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85775" y="1057275"/>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3.3.1 </a:t>
            </a:r>
            <a:r>
              <a:rPr lang="zh-CN" altLang="en-US" sz="2000" kern="0" noProof="1" dirty="0">
                <a:solidFill>
                  <a:schemeClr val="tx2"/>
                </a:solidFill>
                <a:latin typeface="微软雅黑" panose="020B0503020204020204" charset="-122"/>
                <a:ea typeface="微软雅黑" panose="020B0503020204020204" charset="-122"/>
                <a:cs typeface="+mn-cs"/>
              </a:rPr>
              <a:t>编码器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94155"/>
            <a:ext cx="8625205" cy="424624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用文字、数码等字符表示特定对象的过程称为编码，如电话号码、邮政编码、身份证号码等表示为数码的过程均属编码。在数字电路系统中，常</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采用</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多位二进制数码的组合</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对</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具有某种特定含义的信号</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进行编码。</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如ASCII码中，用</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1000001</a:t>
            </a:r>
            <a:r>
              <a:rPr lang="zh-CN"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65</a:t>
            </a:r>
            <a:r>
              <a:rPr lang="zh-CN" altLang="en-US"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41H</a:t>
            </a:r>
            <a:r>
              <a:rPr lang="zh-CN" altLang="en-US"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等</a:t>
            </a:r>
            <a:r>
              <a:rPr lang="zh-CN"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表示字母A。</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编码器(Encoder)是将信号(如比特流)或数据进行编制、转换为可用以</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通讯、传输和存储的信号形式的设备。</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在数字逻辑电路中，编码器的逻辑功能：能将每一个编码输入信号变换为不同的二进制的代码输出。根据</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被编码信号的不同特点和要求</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，可以将</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编码器分为</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二进制编码器、二-十进制编码器和优先编码器</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85775" y="1057275"/>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3.3.1 </a:t>
            </a:r>
            <a:r>
              <a:rPr lang="zh-CN" altLang="en-US" sz="2000" kern="0" noProof="1" dirty="0">
                <a:solidFill>
                  <a:schemeClr val="tx2"/>
                </a:solidFill>
                <a:latin typeface="微软雅黑" panose="020B0503020204020204" charset="-122"/>
                <a:ea typeface="微软雅黑" panose="020B0503020204020204" charset="-122"/>
                <a:cs typeface="+mn-cs"/>
              </a:rPr>
              <a:t>编码器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94155"/>
            <a:ext cx="8625205" cy="378460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20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二进制编码器</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200000"/>
              </a:lnSpc>
              <a:spcBef>
                <a:spcPts val="0"/>
              </a:spcBef>
              <a:buClr>
                <a:srgbClr val="0000FF"/>
              </a:buClr>
              <a:buFont typeface="Wingdings" panose="05000000000000000000" charset="0"/>
            </a:pPr>
            <a:r>
              <a:rPr 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用 n 位二进制代码对 N=2</a:t>
            </a:r>
            <a:r>
              <a:rPr sz="2000" strike="noStrike" baseline="30000"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n</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个信号进行编码的电路称为二进制编码器；对N个信号编码，则可以用2</a:t>
            </a:r>
            <a:r>
              <a:rPr sz="2000" strike="noStrike" baseline="30000"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n</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≥N来确定需要使用的二进制码位数，</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200000"/>
              </a:lnSpc>
              <a:spcBef>
                <a:spcPts val="0"/>
              </a:spcBef>
              <a:buClr>
                <a:srgbClr val="0000FF"/>
              </a:buClr>
              <a:buFont typeface="Wingdings" panose="05000000000000000000" charset="0"/>
            </a:pP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如8线-3线编码器是将8个输入的信号分别编成 8个3位二进制数码输出。</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200000"/>
              </a:lnSpc>
              <a:spcBef>
                <a:spcPts val="0"/>
              </a:spcBef>
              <a:buClr>
                <a:srgbClr val="0000FF"/>
              </a:buClr>
              <a:buFont typeface="Wingdings" panose="05000000000000000000" charset="0"/>
            </a:pPr>
            <a:r>
              <a:rPr 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用 3 位二进制代码表示 8 个输入信号的方案很多，可以假定任何时刻</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200000"/>
              </a:lnSpc>
              <a:spcBef>
                <a:spcPts val="0"/>
              </a:spcBef>
              <a:buClr>
                <a:srgbClr val="0000FF"/>
              </a:buClr>
              <a:buFont typeface="Wingdings" panose="05000000000000000000" charset="0"/>
            </a:pP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只有一个输入端取值为 1，或者只有一个输入端取值为 0。</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85775" y="1057275"/>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3.3.1 </a:t>
            </a:r>
            <a:r>
              <a:rPr lang="zh-CN" altLang="en-US" sz="2000" kern="0" noProof="1" dirty="0">
                <a:solidFill>
                  <a:schemeClr val="tx2"/>
                </a:solidFill>
                <a:latin typeface="微软雅黑" panose="020B0503020204020204" charset="-122"/>
                <a:ea typeface="微软雅黑" panose="020B0503020204020204" charset="-122"/>
                <a:cs typeface="+mn-cs"/>
              </a:rPr>
              <a:t>编码器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339340" y="962025"/>
            <a:ext cx="2888615" cy="55308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二进制编码器</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2794000"/>
            <a:ext cx="5080000" cy="635000"/>
          </a:xfrm>
          <a:prstGeom prst="rect">
            <a:avLst/>
          </a:prstGeom>
        </p:spPr>
        <p:txBody>
          <a:bodyPr/>
          <a:p>
            <a:endParaRPr sz="1600"/>
          </a:p>
        </p:txBody>
      </p:sp>
      <p:sp>
        <p:nvSpPr>
          <p:cNvPr id="4" name="文本框 3"/>
          <p:cNvSpPr txBox="1"/>
          <p:nvPr/>
        </p:nvSpPr>
        <p:spPr>
          <a:xfrm>
            <a:off x="2032000" y="2794000"/>
            <a:ext cx="5080000" cy="635000"/>
          </a:xfrm>
          <a:prstGeom prst="rect">
            <a:avLst/>
          </a:prstGeom>
        </p:spPr>
        <p:txBody>
          <a:bodyPr/>
          <a:p>
            <a:endParaRPr sz="1600"/>
          </a:p>
        </p:txBody>
      </p:sp>
      <p:sp>
        <p:nvSpPr>
          <p:cNvPr id="6" name="文本框 5"/>
          <p:cNvSpPr txBox="1"/>
          <p:nvPr/>
        </p:nvSpPr>
        <p:spPr>
          <a:xfrm>
            <a:off x="2032000" y="3429000"/>
            <a:ext cx="5080000" cy="635000"/>
          </a:xfrm>
          <a:prstGeom prst="rect">
            <a:avLst/>
          </a:prstGeom>
        </p:spPr>
        <p:txBody>
          <a:bodyPr/>
          <a:p>
            <a:endParaRPr sz="1600"/>
          </a:p>
        </p:txBody>
      </p:sp>
      <p:pic>
        <p:nvPicPr>
          <p:cNvPr id="7" name="图片 6"/>
          <p:cNvPicPr>
            <a:picLocks noChangeAspect="1"/>
          </p:cNvPicPr>
          <p:nvPr/>
        </p:nvPicPr>
        <p:blipFill>
          <a:blip r:embed="rId3"/>
          <a:stretch>
            <a:fillRect/>
          </a:stretch>
        </p:blipFill>
        <p:spPr>
          <a:xfrm>
            <a:off x="971550" y="1616710"/>
            <a:ext cx="6668770" cy="3166110"/>
          </a:xfrm>
          <a:prstGeom prst="rect">
            <a:avLst/>
          </a:prstGeom>
        </p:spPr>
      </p:pic>
      <p:sp>
        <p:nvSpPr>
          <p:cNvPr id="8" name="文本框 7"/>
          <p:cNvSpPr txBox="1"/>
          <p:nvPr/>
        </p:nvSpPr>
        <p:spPr>
          <a:xfrm>
            <a:off x="467360" y="4884420"/>
            <a:ext cx="7841615" cy="553085"/>
          </a:xfrm>
          <a:prstGeom prst="rect">
            <a:avLst/>
          </a:prstGeom>
          <a:noFill/>
        </p:spPr>
        <p:txBody>
          <a:bodyPr wrap="square" rtlCol="0" anchor="t">
            <a:spAutoFit/>
          </a:bodyPr>
          <a:p>
            <a:pPr marL="0" indent="266700" algn="l" defTabSz="266700">
              <a:lnSpc>
                <a:spcPct val="150000"/>
              </a:lnSpc>
              <a:spcAft>
                <a:spcPct val="0"/>
              </a:spcAft>
            </a:pPr>
            <a:r>
              <a:rPr lang="zh-CN" altLang="en-US" sz="2000">
                <a:latin typeface="Times New Roman" panose="02020603050405020304" pitchFamily="18" charset="0"/>
                <a:cs typeface="Times New Roman" panose="02020603050405020304" pitchFamily="18" charset="0"/>
                <a:sym typeface="+mn-ea"/>
              </a:rPr>
              <a:t>由</a:t>
            </a:r>
            <a:r>
              <a:rPr lang="en-US" altLang="zh-CN" sz="2000">
                <a:latin typeface="Times New Roman" panose="02020603050405020304" pitchFamily="18" charset="0"/>
                <a:cs typeface="Times New Roman" panose="02020603050405020304" pitchFamily="18" charset="0"/>
                <a:sym typeface="+mn-ea"/>
              </a:rPr>
              <a:t>8</a:t>
            </a:r>
            <a:r>
              <a:rPr lang="zh-CN" altLang="en-US" sz="2000">
                <a:latin typeface="Times New Roman" panose="02020603050405020304" pitchFamily="18" charset="0"/>
                <a:cs typeface="Times New Roman" panose="02020603050405020304" pitchFamily="18" charset="0"/>
                <a:sym typeface="+mn-ea"/>
              </a:rPr>
              <a:t>线</a:t>
            </a:r>
            <a:r>
              <a:rPr lang="en-US" altLang="zh-CN" sz="2000">
                <a:latin typeface="Times New Roman" panose="02020603050405020304" pitchFamily="18" charset="0"/>
                <a:cs typeface="Times New Roman" panose="02020603050405020304" pitchFamily="18" charset="0"/>
                <a:sym typeface="+mn-ea"/>
              </a:rPr>
              <a:t>-3</a:t>
            </a:r>
            <a:r>
              <a:rPr lang="zh-CN" altLang="en-US" sz="2000">
                <a:latin typeface="Times New Roman" panose="02020603050405020304" pitchFamily="18" charset="0"/>
                <a:cs typeface="Times New Roman" panose="02020603050405020304" pitchFamily="18" charset="0"/>
                <a:sym typeface="+mn-ea"/>
              </a:rPr>
              <a:t>线编码器的真值表，可以写出输入信号的逻辑表达式为：</a:t>
            </a:r>
            <a:endParaRPr lang="zh-CN" altLang="en-US" sz="2000">
              <a:latin typeface="Times New Roman" panose="02020603050405020304" pitchFamily="18" charset="0"/>
              <a:cs typeface="Times New Roman" panose="02020603050405020304" pitchFamily="18" charset="0"/>
              <a:sym typeface="+mn-ea"/>
            </a:endParaRPr>
          </a:p>
        </p:txBody>
      </p:sp>
      <p:graphicFrame>
        <p:nvGraphicFramePr>
          <p:cNvPr id="9" name="Object 258"/>
          <p:cNvGraphicFramePr>
            <a:graphicFrameLocks noChangeAspect="1"/>
          </p:cNvGraphicFramePr>
          <p:nvPr/>
        </p:nvGraphicFramePr>
        <p:xfrm>
          <a:off x="323215" y="5539105"/>
          <a:ext cx="8490585" cy="357505"/>
        </p:xfrm>
        <a:graphic>
          <a:graphicData uri="http://schemas.openxmlformats.org/presentationml/2006/ole">
            <mc:AlternateContent xmlns:mc="http://schemas.openxmlformats.org/markup-compatibility/2006">
              <mc:Choice xmlns:v="urn:schemas-microsoft-com:vml" Requires="v">
                <p:oleObj spid="_x0000_s3076" name="" r:id="rId4" imgW="6223000" imgH="254000" progId="Equation.KSEE3">
                  <p:embed/>
                </p:oleObj>
              </mc:Choice>
              <mc:Fallback>
                <p:oleObj name="" r:id="rId4" imgW="6223000" imgH="254000" progId="Equation.KSEE3">
                  <p:embed/>
                  <p:pic>
                    <p:nvPicPr>
                      <p:cNvPr id="0" name="图片 3075"/>
                      <p:cNvPicPr/>
                      <p:nvPr/>
                    </p:nvPicPr>
                    <p:blipFill>
                      <a:blip r:embed="rId5"/>
                      <a:stretch>
                        <a:fillRect/>
                      </a:stretch>
                    </p:blipFill>
                    <p:spPr>
                      <a:xfrm>
                        <a:off x="323215" y="5539105"/>
                        <a:ext cx="8490585" cy="357505"/>
                      </a:xfrm>
                      <a:prstGeom prst="rect">
                        <a:avLst/>
                      </a:prstGeom>
                      <a:noFill/>
                      <a:ln w="38100">
                        <a:noFill/>
                        <a:miter/>
                      </a:ln>
                    </p:spPr>
                  </p:pic>
                </p:oleObj>
              </mc:Fallback>
            </mc:AlternateContent>
          </a:graphicData>
        </a:graphic>
      </p:graphicFrame>
      <p:graphicFrame>
        <p:nvGraphicFramePr>
          <p:cNvPr id="10" name="对象 -2147481504"/>
          <p:cNvGraphicFramePr>
            <a:graphicFrameLocks noChangeAspect="1"/>
          </p:cNvGraphicFramePr>
          <p:nvPr/>
        </p:nvGraphicFramePr>
        <p:xfrm>
          <a:off x="323215" y="5977890"/>
          <a:ext cx="8329930" cy="350520"/>
        </p:xfrm>
        <a:graphic>
          <a:graphicData uri="http://schemas.openxmlformats.org/presentationml/2006/ole">
            <mc:AlternateContent xmlns:mc="http://schemas.openxmlformats.org/markup-compatibility/2006">
              <mc:Choice xmlns:v="urn:schemas-microsoft-com:vml" Requires="v">
                <p:oleObj spid="_x0000_s11" name="" r:id="rId6" imgW="6299200" imgH="254000" progId="Equation.KSEE3">
                  <p:embed/>
                </p:oleObj>
              </mc:Choice>
              <mc:Fallback>
                <p:oleObj name="" r:id="rId6" imgW="6299200" imgH="254000" progId="Equation.KSEE3">
                  <p:embed/>
                  <p:pic>
                    <p:nvPicPr>
                      <p:cNvPr id="0" name="图片 2"/>
                      <p:cNvPicPr/>
                      <p:nvPr/>
                    </p:nvPicPr>
                    <p:blipFill>
                      <a:blip r:embed="rId7"/>
                      <a:stretch>
                        <a:fillRect/>
                      </a:stretch>
                    </p:blipFill>
                    <p:spPr>
                      <a:xfrm>
                        <a:off x="323215" y="5977890"/>
                        <a:ext cx="8329930" cy="350520"/>
                      </a:xfrm>
                      <a:prstGeom prst="rect">
                        <a:avLst/>
                      </a:prstGeom>
                      <a:noFill/>
                      <a:ln w="38100">
                        <a:noFill/>
                        <a:miter/>
                      </a:ln>
                    </p:spPr>
                  </p:pic>
                </p:oleObj>
              </mc:Fallback>
            </mc:AlternateContent>
          </a:graphicData>
        </a:graphic>
      </p:graphicFrame>
      <p:graphicFrame>
        <p:nvGraphicFramePr>
          <p:cNvPr id="12" name="对象 -2147481503"/>
          <p:cNvGraphicFramePr>
            <a:graphicFrameLocks noChangeAspect="1"/>
          </p:cNvGraphicFramePr>
          <p:nvPr/>
        </p:nvGraphicFramePr>
        <p:xfrm>
          <a:off x="323215" y="6453505"/>
          <a:ext cx="8119745" cy="332105"/>
        </p:xfrm>
        <a:graphic>
          <a:graphicData uri="http://schemas.openxmlformats.org/presentationml/2006/ole">
            <mc:AlternateContent xmlns:mc="http://schemas.openxmlformats.org/markup-compatibility/2006">
              <mc:Choice xmlns:v="urn:schemas-microsoft-com:vml" Requires="v">
                <p:oleObj spid="_x0000_s13" name="" r:id="rId8" imgW="6223000" imgH="254000" progId="Equation.KSEE3">
                  <p:embed/>
                </p:oleObj>
              </mc:Choice>
              <mc:Fallback>
                <p:oleObj name="" r:id="rId8" imgW="6223000" imgH="254000" progId="Equation.KSEE3">
                  <p:embed/>
                  <p:pic>
                    <p:nvPicPr>
                      <p:cNvPr id="0" name="图片 8"/>
                      <p:cNvPicPr/>
                      <p:nvPr/>
                    </p:nvPicPr>
                    <p:blipFill>
                      <a:blip r:embed="rId9"/>
                      <a:stretch>
                        <a:fillRect/>
                      </a:stretch>
                    </p:blipFill>
                    <p:spPr>
                      <a:xfrm>
                        <a:off x="323215" y="6453505"/>
                        <a:ext cx="8119745" cy="33210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85775" y="1057275"/>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3.3.1 </a:t>
            </a:r>
            <a:r>
              <a:rPr lang="zh-CN" altLang="en-US" sz="2000" kern="0" noProof="1" dirty="0">
                <a:solidFill>
                  <a:schemeClr val="tx2"/>
                </a:solidFill>
                <a:latin typeface="微软雅黑" panose="020B0503020204020204" charset="-122"/>
                <a:ea typeface="微软雅黑" panose="020B0503020204020204" charset="-122"/>
                <a:cs typeface="+mn-cs"/>
              </a:rPr>
              <a:t>编码器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339340" y="980440"/>
            <a:ext cx="3074670" cy="55308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a:spAutoFit/>
          </a:bodyPr>
          <a:lstStyle/>
          <a:p>
            <a:pPr algn="ctr">
              <a:lnSpc>
                <a:spcPct val="150000"/>
              </a:lnSpc>
              <a:spcBef>
                <a:spcPts val="0"/>
              </a:spcBef>
              <a:buClr>
                <a:srgbClr val="0000FF"/>
              </a:buClr>
              <a:buFont typeface="Wingdings" panose="05000000000000000000" charset="0"/>
            </a:pPr>
            <a:r>
              <a:rPr 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二进制编码器</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2032000" y="3429000"/>
            <a:ext cx="5080000" cy="635000"/>
          </a:xfrm>
          <a:prstGeom prst="rect">
            <a:avLst/>
          </a:prstGeom>
        </p:spPr>
        <p:txBody>
          <a:bodyPr/>
          <a:p>
            <a:endParaRPr sz="1600"/>
          </a:p>
        </p:txBody>
      </p:sp>
      <p:sp>
        <p:nvSpPr>
          <p:cNvPr id="8" name="文本框 7"/>
          <p:cNvSpPr txBox="1"/>
          <p:nvPr/>
        </p:nvSpPr>
        <p:spPr>
          <a:xfrm>
            <a:off x="107315" y="1700530"/>
            <a:ext cx="5306695" cy="4707890"/>
          </a:xfrm>
          <a:prstGeom prst="rect">
            <a:avLst/>
          </a:prstGeom>
          <a:noFill/>
        </p:spPr>
        <p:txBody>
          <a:bodyPr wrap="square" rtlCol="0" anchor="t">
            <a:spAutoFit/>
          </a:bodyPr>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r>
              <a:rPr sz="2000">
                <a:latin typeface="Times New Roman" panose="02020603050405020304" pitchFamily="18" charset="0"/>
                <a:cs typeface="Times New Roman" panose="02020603050405020304" pitchFamily="18" charset="0"/>
                <a:sym typeface="+mn-ea"/>
              </a:rPr>
              <a:t>因</a:t>
            </a:r>
            <a:r>
              <a:rPr sz="2000">
                <a:solidFill>
                  <a:srgbClr val="FF0000"/>
                </a:solidFill>
                <a:latin typeface="Times New Roman" panose="02020603050405020304" pitchFamily="18" charset="0"/>
                <a:cs typeface="Times New Roman" panose="02020603050405020304" pitchFamily="18" charset="0"/>
                <a:sym typeface="+mn-ea"/>
              </a:rPr>
              <a:t>普通编码器中任何时候只允许输入一个有效编码信号</a:t>
            </a:r>
            <a:r>
              <a:rPr sz="2000">
                <a:latin typeface="Times New Roman" panose="02020603050405020304" pitchFamily="18" charset="0"/>
                <a:cs typeface="Times New Roman" panose="02020603050405020304" pitchFamily="18" charset="0"/>
                <a:sym typeface="+mn-ea"/>
              </a:rPr>
              <a:t>，否则输出就会发生混乱。所以：</a:t>
            </a:r>
            <a:endParaRPr sz="2000">
              <a:latin typeface="Times New Roman" panose="02020603050405020304" pitchFamily="18" charset="0"/>
              <a:cs typeface="Times New Roman" panose="02020603050405020304" pitchFamily="18" charset="0"/>
              <a:sym typeface="+mn-ea"/>
            </a:endParaRPr>
          </a:p>
          <a:p>
            <a:pPr indent="266700" defTabSz="266700">
              <a:lnSpc>
                <a:spcPct val="150000"/>
              </a:lnSpc>
            </a:pPr>
            <a:r>
              <a:rPr lang="en-US" sz="2000" i="1">
                <a:latin typeface="Times New Roman" panose="02020603050405020304" pitchFamily="18" charset="0"/>
                <a:cs typeface="Times New Roman" panose="02020603050405020304" pitchFamily="18" charset="0"/>
                <a:sym typeface="+mn-ea"/>
              </a:rPr>
              <a:t>    </a:t>
            </a:r>
            <a:r>
              <a:rPr sz="2000" i="1">
                <a:latin typeface="Times New Roman" panose="02020603050405020304" pitchFamily="18" charset="0"/>
                <a:cs typeface="Times New Roman" panose="02020603050405020304" pitchFamily="18" charset="0"/>
                <a:sym typeface="+mn-ea"/>
              </a:rPr>
              <a:t>A</a:t>
            </a:r>
            <a:r>
              <a:rPr sz="2000" i="1" baseline="-25000">
                <a:latin typeface="Times New Roman" panose="02020603050405020304" pitchFamily="18" charset="0"/>
                <a:cs typeface="Times New Roman" panose="02020603050405020304" pitchFamily="18" charset="0"/>
                <a:sym typeface="+mn-ea"/>
              </a:rPr>
              <a:t>2</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4</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5</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6</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7</a:t>
            </a:r>
            <a:r>
              <a:rPr sz="2000" i="1">
                <a:latin typeface="Times New Roman" panose="02020603050405020304" pitchFamily="18" charset="0"/>
                <a:cs typeface="Times New Roman" panose="02020603050405020304" pitchFamily="18" charset="0"/>
                <a:sym typeface="+mn-ea"/>
              </a:rPr>
              <a:t>    </a:t>
            </a:r>
            <a:endParaRPr sz="2000" i="1">
              <a:latin typeface="Times New Roman" panose="02020603050405020304" pitchFamily="18" charset="0"/>
              <a:cs typeface="Times New Roman" panose="02020603050405020304" pitchFamily="18" charset="0"/>
              <a:sym typeface="+mn-ea"/>
            </a:endParaRPr>
          </a:p>
          <a:p>
            <a:pPr indent="266700" defTabSz="266700">
              <a:lnSpc>
                <a:spcPct val="150000"/>
              </a:lnSpc>
            </a:pPr>
            <a:r>
              <a:rPr lang="en-US" sz="2000" i="1">
                <a:latin typeface="Times New Roman" panose="02020603050405020304" pitchFamily="18" charset="0"/>
                <a:cs typeface="Times New Roman" panose="02020603050405020304" pitchFamily="18" charset="0"/>
                <a:sym typeface="+mn-ea"/>
              </a:rPr>
              <a:t>   </a:t>
            </a:r>
            <a:r>
              <a:rPr sz="2000" i="1">
                <a:latin typeface="Times New Roman" panose="02020603050405020304" pitchFamily="18" charset="0"/>
                <a:cs typeface="Times New Roman" panose="02020603050405020304" pitchFamily="18" charset="0"/>
                <a:sym typeface="+mn-ea"/>
              </a:rPr>
              <a:t>A</a:t>
            </a:r>
            <a:r>
              <a:rPr sz="2000" i="1" baseline="-25000">
                <a:latin typeface="Times New Roman" panose="02020603050405020304" pitchFamily="18" charset="0"/>
                <a:cs typeface="Times New Roman" panose="02020603050405020304" pitchFamily="18" charset="0"/>
                <a:sym typeface="+mn-ea"/>
              </a:rPr>
              <a:t>1</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2</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3</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6</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7</a:t>
            </a:r>
            <a:r>
              <a:rPr sz="2000" i="1">
                <a:latin typeface="Times New Roman" panose="02020603050405020304" pitchFamily="18" charset="0"/>
                <a:cs typeface="Times New Roman" panose="02020603050405020304" pitchFamily="18" charset="0"/>
                <a:sym typeface="+mn-ea"/>
              </a:rPr>
              <a:t>   </a:t>
            </a:r>
            <a:endParaRPr sz="2000" i="1">
              <a:latin typeface="Times New Roman" panose="02020603050405020304" pitchFamily="18" charset="0"/>
              <a:cs typeface="Times New Roman" panose="02020603050405020304" pitchFamily="18" charset="0"/>
              <a:sym typeface="+mn-ea"/>
            </a:endParaRPr>
          </a:p>
          <a:p>
            <a:pPr indent="266700" defTabSz="266700">
              <a:lnSpc>
                <a:spcPct val="150000"/>
              </a:lnSpc>
            </a:pPr>
            <a:r>
              <a:rPr lang="en-US" sz="2000" i="1">
                <a:latin typeface="Times New Roman" panose="02020603050405020304" pitchFamily="18" charset="0"/>
                <a:cs typeface="Times New Roman" panose="02020603050405020304" pitchFamily="18" charset="0"/>
                <a:sym typeface="+mn-ea"/>
              </a:rPr>
              <a:t>   </a:t>
            </a:r>
            <a:r>
              <a:rPr sz="2000" i="1">
                <a:latin typeface="Times New Roman" panose="02020603050405020304" pitchFamily="18" charset="0"/>
                <a:cs typeface="Times New Roman" panose="02020603050405020304" pitchFamily="18" charset="0"/>
                <a:sym typeface="+mn-ea"/>
              </a:rPr>
              <a:t>A</a:t>
            </a:r>
            <a:r>
              <a:rPr sz="2000" i="1" baseline="-25000">
                <a:latin typeface="Times New Roman" panose="02020603050405020304" pitchFamily="18" charset="0"/>
                <a:cs typeface="Times New Roman" panose="02020603050405020304" pitchFamily="18" charset="0"/>
                <a:sym typeface="+mn-ea"/>
              </a:rPr>
              <a:t>0</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1</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3</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5</a:t>
            </a:r>
            <a:r>
              <a:rPr sz="2000" i="1">
                <a:latin typeface="Times New Roman" panose="02020603050405020304" pitchFamily="18" charset="0"/>
                <a:cs typeface="Times New Roman" panose="02020603050405020304" pitchFamily="18" charset="0"/>
                <a:sym typeface="+mn-ea"/>
              </a:rPr>
              <a:t>+D</a:t>
            </a:r>
            <a:r>
              <a:rPr sz="2000" i="1" baseline="-25000">
                <a:latin typeface="Times New Roman" panose="02020603050405020304" pitchFamily="18" charset="0"/>
                <a:cs typeface="Times New Roman" panose="02020603050405020304" pitchFamily="18" charset="0"/>
                <a:sym typeface="+mn-ea"/>
              </a:rPr>
              <a:t>7 </a:t>
            </a:r>
            <a:r>
              <a:rPr sz="2000" i="1">
                <a:latin typeface="Times New Roman" panose="02020603050405020304" pitchFamily="18" charset="0"/>
                <a:cs typeface="Times New Roman" panose="02020603050405020304" pitchFamily="18" charset="0"/>
                <a:sym typeface="+mn-ea"/>
              </a:rPr>
              <a:t> </a:t>
            </a:r>
            <a:endParaRPr sz="2000" i="1">
              <a:latin typeface="Times New Roman" panose="02020603050405020304" pitchFamily="18" charset="0"/>
              <a:cs typeface="Times New Roman" panose="02020603050405020304" pitchFamily="18" charset="0"/>
              <a:sym typeface="+mn-ea"/>
            </a:endParaRPr>
          </a:p>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r>
              <a:rPr sz="2000">
                <a:latin typeface="Times New Roman" panose="02020603050405020304" pitchFamily="18" charset="0"/>
                <a:cs typeface="Times New Roman" panose="02020603050405020304" pitchFamily="18" charset="0"/>
                <a:sym typeface="+mn-ea"/>
              </a:rPr>
              <a:t>如图3-15所示为8线-3线编码器的逻辑图，我们发现，输入信号D</a:t>
            </a:r>
            <a:r>
              <a:rPr sz="2000" baseline="-25000">
                <a:latin typeface="Times New Roman" panose="02020603050405020304" pitchFamily="18" charset="0"/>
                <a:cs typeface="Times New Roman" panose="02020603050405020304" pitchFamily="18" charset="0"/>
                <a:sym typeface="+mn-ea"/>
              </a:rPr>
              <a:t>0</a:t>
            </a:r>
            <a:r>
              <a:rPr sz="2000">
                <a:latin typeface="Times New Roman" panose="02020603050405020304" pitchFamily="18" charset="0"/>
                <a:cs typeface="Times New Roman" panose="02020603050405020304" pitchFamily="18" charset="0"/>
                <a:sym typeface="+mn-ea"/>
              </a:rPr>
              <a:t>没有参与到3个输出信号A</a:t>
            </a:r>
            <a:r>
              <a:rPr sz="2000" baseline="-25000">
                <a:latin typeface="Times New Roman" panose="02020603050405020304" pitchFamily="18" charset="0"/>
                <a:cs typeface="Times New Roman" panose="02020603050405020304" pitchFamily="18" charset="0"/>
                <a:sym typeface="+mn-ea"/>
              </a:rPr>
              <a:t>2</a:t>
            </a:r>
            <a:r>
              <a:rPr sz="2000">
                <a:latin typeface="Times New Roman" panose="02020603050405020304" pitchFamily="18" charset="0"/>
                <a:cs typeface="Times New Roman" panose="02020603050405020304" pitchFamily="18" charset="0"/>
                <a:sym typeface="+mn-ea"/>
              </a:rPr>
              <a:t>A</a:t>
            </a:r>
            <a:r>
              <a:rPr sz="2000" baseline="-25000">
                <a:latin typeface="Times New Roman" panose="02020603050405020304" pitchFamily="18" charset="0"/>
                <a:cs typeface="Times New Roman" panose="02020603050405020304" pitchFamily="18" charset="0"/>
                <a:sym typeface="+mn-ea"/>
              </a:rPr>
              <a:t>1</a:t>
            </a:r>
            <a:r>
              <a:rPr sz="2000">
                <a:latin typeface="Times New Roman" panose="02020603050405020304" pitchFamily="18" charset="0"/>
                <a:cs typeface="Times New Roman" panose="02020603050405020304" pitchFamily="18" charset="0"/>
                <a:sym typeface="+mn-ea"/>
              </a:rPr>
              <a:t>A</a:t>
            </a:r>
            <a:r>
              <a:rPr sz="2000" baseline="-25000">
                <a:latin typeface="Times New Roman" panose="02020603050405020304" pitchFamily="18" charset="0"/>
                <a:cs typeface="Times New Roman" panose="02020603050405020304" pitchFamily="18" charset="0"/>
                <a:sym typeface="+mn-ea"/>
              </a:rPr>
              <a:t>0</a:t>
            </a:r>
            <a:r>
              <a:rPr sz="2000">
                <a:latin typeface="Times New Roman" panose="02020603050405020304" pitchFamily="18" charset="0"/>
                <a:cs typeface="Times New Roman" panose="02020603050405020304" pitchFamily="18" charset="0"/>
                <a:sym typeface="+mn-ea"/>
              </a:rPr>
              <a:t>的表达式中，当输入信号D1~D7均无有效输入信号时，A</a:t>
            </a:r>
            <a:r>
              <a:rPr sz="2000" baseline="-25000">
                <a:latin typeface="Times New Roman" panose="02020603050405020304" pitchFamily="18" charset="0"/>
                <a:cs typeface="Times New Roman" panose="02020603050405020304" pitchFamily="18" charset="0"/>
                <a:sym typeface="+mn-ea"/>
              </a:rPr>
              <a:t>2</a:t>
            </a:r>
            <a:r>
              <a:rPr sz="2000">
                <a:latin typeface="Times New Roman" panose="02020603050405020304" pitchFamily="18" charset="0"/>
                <a:cs typeface="Times New Roman" panose="02020603050405020304" pitchFamily="18" charset="0"/>
                <a:sym typeface="+mn-ea"/>
              </a:rPr>
              <a:t>A</a:t>
            </a:r>
            <a:r>
              <a:rPr sz="2000" baseline="-25000">
                <a:latin typeface="Times New Roman" panose="02020603050405020304" pitchFamily="18" charset="0"/>
                <a:cs typeface="Times New Roman" panose="02020603050405020304" pitchFamily="18" charset="0"/>
                <a:sym typeface="+mn-ea"/>
              </a:rPr>
              <a:t>1</a:t>
            </a:r>
            <a:r>
              <a:rPr sz="2000">
                <a:latin typeface="Times New Roman" panose="02020603050405020304" pitchFamily="18" charset="0"/>
                <a:cs typeface="Times New Roman" panose="02020603050405020304" pitchFamily="18" charset="0"/>
                <a:sym typeface="+mn-ea"/>
              </a:rPr>
              <a:t>A</a:t>
            </a:r>
            <a:r>
              <a:rPr sz="2000" baseline="-25000">
                <a:latin typeface="Times New Roman" panose="02020603050405020304" pitchFamily="18" charset="0"/>
                <a:cs typeface="Times New Roman" panose="02020603050405020304" pitchFamily="18" charset="0"/>
                <a:sym typeface="+mn-ea"/>
              </a:rPr>
              <a:t>0</a:t>
            </a:r>
            <a:r>
              <a:rPr sz="2000">
                <a:latin typeface="Times New Roman" panose="02020603050405020304" pitchFamily="18" charset="0"/>
                <a:cs typeface="Times New Roman" panose="02020603050405020304" pitchFamily="18" charset="0"/>
                <a:sym typeface="+mn-ea"/>
              </a:rPr>
              <a:t>=000，这正是输入信号D</a:t>
            </a:r>
            <a:r>
              <a:rPr sz="2000" baseline="-25000">
                <a:latin typeface="Times New Roman" panose="02020603050405020304" pitchFamily="18" charset="0"/>
                <a:cs typeface="Times New Roman" panose="02020603050405020304" pitchFamily="18" charset="0"/>
                <a:sym typeface="+mn-ea"/>
              </a:rPr>
              <a:t>0</a:t>
            </a:r>
            <a:r>
              <a:rPr sz="2000">
                <a:latin typeface="Times New Roman" panose="02020603050405020304" pitchFamily="18" charset="0"/>
                <a:cs typeface="Times New Roman" panose="02020603050405020304" pitchFamily="18" charset="0"/>
                <a:sym typeface="+mn-ea"/>
              </a:rPr>
              <a:t>的编码。</a:t>
            </a:r>
            <a:endParaRPr sz="2000">
              <a:latin typeface="Times New Roman" panose="02020603050405020304" pitchFamily="18" charset="0"/>
              <a:cs typeface="Times New Roman" panose="02020603050405020304" pitchFamily="18" charset="0"/>
              <a:sym typeface="+mn-ea"/>
            </a:endParaRPr>
          </a:p>
        </p:txBody>
      </p:sp>
      <p:pic>
        <p:nvPicPr>
          <p:cNvPr id="14" name="图片 13"/>
          <p:cNvPicPr>
            <a:picLocks noChangeAspect="1"/>
          </p:cNvPicPr>
          <p:nvPr/>
        </p:nvPicPr>
        <p:blipFill>
          <a:blip r:embed="rId3"/>
          <a:stretch>
            <a:fillRect/>
          </a:stretch>
        </p:blipFill>
        <p:spPr>
          <a:xfrm>
            <a:off x="5579745" y="2348865"/>
            <a:ext cx="3249930" cy="295338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85775" y="1057275"/>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3.3.1 </a:t>
            </a:r>
            <a:r>
              <a:rPr lang="zh-CN" altLang="en-US" sz="2000" kern="0" noProof="1" dirty="0">
                <a:solidFill>
                  <a:schemeClr val="tx2"/>
                </a:solidFill>
                <a:latin typeface="微软雅黑" panose="020B0503020204020204" charset="-122"/>
                <a:ea typeface="微软雅黑" panose="020B0503020204020204" charset="-122"/>
                <a:cs typeface="+mn-cs"/>
              </a:rPr>
              <a:t>编码器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339340" y="980440"/>
            <a:ext cx="3074670" cy="55308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a:spAutoFit/>
          </a:bodyPr>
          <a:lstStyle/>
          <a:p>
            <a:pPr algn="ctr">
              <a:lnSpc>
                <a:spcPct val="150000"/>
              </a:lnSpc>
              <a:spcBef>
                <a:spcPts val="0"/>
              </a:spcBef>
              <a:buClr>
                <a:srgbClr val="0000FF"/>
              </a:buClr>
              <a:buFont typeface="Wingdings" panose="05000000000000000000" charset="0"/>
            </a:pPr>
            <a:r>
              <a:rPr 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二-十进制编码器</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2032000" y="3429000"/>
            <a:ext cx="5080000" cy="635000"/>
          </a:xfrm>
          <a:prstGeom prst="rect">
            <a:avLst/>
          </a:prstGeom>
        </p:spPr>
        <p:txBody>
          <a:bodyPr/>
          <a:p>
            <a:endParaRPr sz="1600"/>
          </a:p>
        </p:txBody>
      </p:sp>
      <p:sp>
        <p:nvSpPr>
          <p:cNvPr id="8" name="文本框 7"/>
          <p:cNvSpPr txBox="1"/>
          <p:nvPr/>
        </p:nvSpPr>
        <p:spPr>
          <a:xfrm>
            <a:off x="107315" y="1700530"/>
            <a:ext cx="5116195" cy="4707890"/>
          </a:xfrm>
          <a:prstGeom prst="rect">
            <a:avLst/>
          </a:prstGeom>
          <a:noFill/>
        </p:spPr>
        <p:txBody>
          <a:bodyPr wrap="square" rtlCol="0" anchor="t">
            <a:spAutoFit/>
          </a:bodyPr>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r>
              <a:rPr sz="2000">
                <a:latin typeface="Times New Roman" panose="02020603050405020304" pitchFamily="18" charset="0"/>
                <a:cs typeface="Times New Roman" panose="02020603050405020304" pitchFamily="18" charset="0"/>
                <a:sym typeface="+mn-ea"/>
              </a:rPr>
              <a:t>二</a:t>
            </a:r>
            <a:r>
              <a:rPr lang="en-US" sz="2000">
                <a:latin typeface="Times New Roman" panose="02020603050405020304" pitchFamily="18" charset="0"/>
                <a:cs typeface="Times New Roman" panose="02020603050405020304" pitchFamily="18" charset="0"/>
                <a:sym typeface="+mn-ea"/>
              </a:rPr>
              <a:t>-</a:t>
            </a:r>
            <a:r>
              <a:rPr sz="2000">
                <a:latin typeface="Times New Roman" panose="02020603050405020304" pitchFamily="18" charset="0"/>
                <a:cs typeface="Times New Roman" panose="02020603050405020304" pitchFamily="18" charset="0"/>
                <a:sym typeface="+mn-ea"/>
              </a:rPr>
              <a:t>十进制编码器是将十进制的十个数码 0~9 编成二进制代码的逻辑电路, 简称 BCD码。 如 8421BCD 码中, 用 1000 表示数字 8。如下图所示为十个按键和门电路组成的8421码编码器，其真值表为表3-5所示。</a:t>
            </a:r>
            <a:endParaRPr sz="2000">
              <a:latin typeface="Times New Roman" panose="02020603050405020304" pitchFamily="18" charset="0"/>
              <a:cs typeface="Times New Roman" panose="02020603050405020304" pitchFamily="18" charset="0"/>
              <a:sym typeface="+mn-ea"/>
            </a:endParaRPr>
          </a:p>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r>
              <a:rPr sz="2000">
                <a:latin typeface="Times New Roman" panose="02020603050405020304" pitchFamily="18" charset="0"/>
                <a:cs typeface="Times New Roman" panose="02020603050405020304" pitchFamily="18" charset="0"/>
                <a:sym typeface="+mn-ea"/>
              </a:rPr>
              <a:t>由真值表和逻辑电路分析得知，该编码器为</a:t>
            </a:r>
            <a:r>
              <a:rPr sz="2000">
                <a:solidFill>
                  <a:srgbClr val="FF0000"/>
                </a:solidFill>
                <a:latin typeface="Times New Roman" panose="02020603050405020304" pitchFamily="18" charset="0"/>
                <a:cs typeface="Times New Roman" panose="02020603050405020304" pitchFamily="18" charset="0"/>
                <a:sym typeface="+mn-ea"/>
              </a:rPr>
              <a:t>输入低电平有效，输出信号为高电平有效，GS为标志位</a:t>
            </a:r>
            <a:r>
              <a:rPr sz="2000">
                <a:latin typeface="Times New Roman" panose="02020603050405020304" pitchFamily="18" charset="0"/>
                <a:cs typeface="Times New Roman" panose="02020603050405020304" pitchFamily="18" charset="0"/>
                <a:sym typeface="+mn-ea"/>
              </a:rPr>
              <a:t>。当中任一按键按下时，输入信号低电平有效，ABCD为其BCD编码输出，同时GS=1，表示有信号输入。 </a:t>
            </a:r>
            <a:endParaRPr sz="2000">
              <a:latin typeface="Times New Roman" panose="02020603050405020304" pitchFamily="18" charset="0"/>
              <a:cs typeface="Times New Roman" panose="02020603050405020304" pitchFamily="18" charset="0"/>
              <a:sym typeface="+mn-ea"/>
            </a:endParaRPr>
          </a:p>
        </p:txBody>
      </p:sp>
      <p:pic>
        <p:nvPicPr>
          <p:cNvPr id="2" name="图片 1"/>
          <p:cNvPicPr>
            <a:picLocks noChangeAspect="1"/>
          </p:cNvPicPr>
          <p:nvPr/>
        </p:nvPicPr>
        <p:blipFill>
          <a:blip r:embed="rId3"/>
          <a:stretch>
            <a:fillRect/>
          </a:stretch>
        </p:blipFill>
        <p:spPr>
          <a:xfrm>
            <a:off x="5652135" y="1340485"/>
            <a:ext cx="3110865" cy="2774315"/>
          </a:xfrm>
          <a:prstGeom prst="rect">
            <a:avLst/>
          </a:prstGeom>
        </p:spPr>
      </p:pic>
      <p:pic>
        <p:nvPicPr>
          <p:cNvPr id="3" name="图片 2"/>
          <p:cNvPicPr>
            <a:picLocks noChangeAspect="1"/>
          </p:cNvPicPr>
          <p:nvPr/>
        </p:nvPicPr>
        <p:blipFill>
          <a:blip r:embed="rId4"/>
          <a:stretch>
            <a:fillRect/>
          </a:stretch>
        </p:blipFill>
        <p:spPr>
          <a:xfrm>
            <a:off x="5223510" y="4220845"/>
            <a:ext cx="3909695" cy="2361565"/>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85775" y="1057275"/>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3.3.1 </a:t>
            </a:r>
            <a:r>
              <a:rPr lang="zh-CN" altLang="en-US" sz="2000" kern="0" noProof="1" dirty="0">
                <a:solidFill>
                  <a:schemeClr val="tx2"/>
                </a:solidFill>
                <a:latin typeface="微软雅黑" panose="020B0503020204020204" charset="-122"/>
                <a:ea typeface="微软雅黑" panose="020B0503020204020204" charset="-122"/>
                <a:cs typeface="+mn-cs"/>
              </a:rPr>
              <a:t>编码器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339340" y="980440"/>
            <a:ext cx="3074670" cy="55308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a:spAutoFit/>
          </a:bodyPr>
          <a:lstStyle/>
          <a:p>
            <a:pPr algn="ctr">
              <a:lnSpc>
                <a:spcPct val="150000"/>
              </a:lnSpc>
              <a:spcBef>
                <a:spcPts val="0"/>
              </a:spcBef>
              <a:buClr>
                <a:srgbClr val="0000FF"/>
              </a:buClr>
              <a:buFont typeface="Wingdings" panose="05000000000000000000" charset="0"/>
            </a:pPr>
            <a:r>
              <a:rPr 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优先</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编码器</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2032000" y="3429000"/>
            <a:ext cx="5080000" cy="635000"/>
          </a:xfrm>
          <a:prstGeom prst="rect">
            <a:avLst/>
          </a:prstGeom>
        </p:spPr>
        <p:txBody>
          <a:bodyPr/>
          <a:p>
            <a:endParaRPr sz="1600"/>
          </a:p>
        </p:txBody>
      </p:sp>
      <p:sp>
        <p:nvSpPr>
          <p:cNvPr id="8" name="文本框 7"/>
          <p:cNvSpPr txBox="1"/>
          <p:nvPr/>
        </p:nvSpPr>
        <p:spPr>
          <a:xfrm>
            <a:off x="107315" y="1700530"/>
            <a:ext cx="8749030" cy="2949575"/>
          </a:xfrm>
          <a:prstGeom prst="rect">
            <a:avLst/>
          </a:prstGeom>
          <a:noFill/>
        </p:spPr>
        <p:txBody>
          <a:bodyPr wrap="square" rtlCol="0" anchor="t">
            <a:noAutofit/>
          </a:bodyPr>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r>
              <a:rPr sz="2000">
                <a:latin typeface="Times New Roman" panose="02020603050405020304" pitchFamily="18" charset="0"/>
                <a:cs typeface="Times New Roman" panose="02020603050405020304" pitchFamily="18" charset="0"/>
                <a:sym typeface="+mn-ea"/>
              </a:rPr>
              <a:t>前面讨论的 3 位二进制编码器任何时候只允许一个输入信号有效，否则将产生错误的输出。</a:t>
            </a:r>
            <a:endParaRPr sz="2000">
              <a:latin typeface="Times New Roman" panose="02020603050405020304" pitchFamily="18" charset="0"/>
              <a:cs typeface="Times New Roman" panose="02020603050405020304" pitchFamily="18" charset="0"/>
              <a:sym typeface="+mn-ea"/>
            </a:endParaRPr>
          </a:p>
          <a:p>
            <a:pPr indent="266700" defTabSz="266700">
              <a:lnSpc>
                <a:spcPct val="150000"/>
              </a:lnSpc>
            </a:pPr>
            <a:r>
              <a:rPr sz="2000">
                <a:latin typeface="Times New Roman" panose="02020603050405020304" pitchFamily="18" charset="0"/>
                <a:cs typeface="Times New Roman" panose="02020603050405020304" pitchFamily="18" charset="0"/>
                <a:sym typeface="+mn-ea"/>
              </a:rPr>
              <a:t> </a:t>
            </a:r>
            <a:r>
              <a:rPr lang="en-US" sz="2000">
                <a:latin typeface="Times New Roman" panose="02020603050405020304" pitchFamily="18" charset="0"/>
                <a:cs typeface="Times New Roman" panose="02020603050405020304" pitchFamily="18" charset="0"/>
                <a:sym typeface="+mn-ea"/>
              </a:rPr>
              <a:t>   </a:t>
            </a:r>
            <a:r>
              <a:rPr sz="2000">
                <a:latin typeface="Times New Roman" panose="02020603050405020304" pitchFamily="18" charset="0"/>
                <a:cs typeface="Times New Roman" panose="02020603050405020304" pitchFamily="18" charset="0"/>
                <a:sym typeface="+mn-ea"/>
              </a:rPr>
              <a:t>优先编码器是一种</a:t>
            </a:r>
            <a:r>
              <a:rPr sz="2000">
                <a:solidFill>
                  <a:srgbClr val="FF0000"/>
                </a:solidFill>
                <a:latin typeface="Times New Roman" panose="02020603050405020304" pitchFamily="18" charset="0"/>
                <a:cs typeface="Times New Roman" panose="02020603050405020304" pitchFamily="18" charset="0"/>
                <a:sym typeface="+mn-ea"/>
              </a:rPr>
              <a:t>允许同时输入两个以上的有效输入信号</a:t>
            </a:r>
            <a:r>
              <a:rPr sz="2000">
                <a:latin typeface="Times New Roman" panose="02020603050405020304" pitchFamily="18" charset="0"/>
                <a:cs typeface="Times New Roman" panose="02020603050405020304" pitchFamily="18" charset="0"/>
                <a:sym typeface="+mn-ea"/>
              </a:rPr>
              <a:t>的编码器，并对其中优先级最高的一个信号进行编码。</a:t>
            </a:r>
            <a:endParaRPr sz="2000">
              <a:latin typeface="Times New Roman" panose="02020603050405020304" pitchFamily="18" charset="0"/>
              <a:cs typeface="Times New Roman" panose="02020603050405020304" pitchFamily="18" charset="0"/>
              <a:sym typeface="+mn-ea"/>
            </a:endParaRPr>
          </a:p>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r>
              <a:rPr sz="2000">
                <a:latin typeface="Times New Roman" panose="02020603050405020304" pitchFamily="18" charset="0"/>
                <a:cs typeface="Times New Roman" panose="02020603050405020304" pitchFamily="18" charset="0"/>
                <a:sym typeface="+mn-ea"/>
              </a:rPr>
              <a:t>实际应用中，经常有两个或更多输入编码信号同时有效。必须根据轻重缓急，规定好这些外设允许操作的先后次序，即</a:t>
            </a:r>
            <a:r>
              <a:rPr sz="2000">
                <a:solidFill>
                  <a:srgbClr val="FF0000"/>
                </a:solidFill>
                <a:latin typeface="Times New Roman" panose="02020603050405020304" pitchFamily="18" charset="0"/>
                <a:cs typeface="Times New Roman" panose="02020603050405020304" pitchFamily="18" charset="0"/>
                <a:sym typeface="+mn-ea"/>
              </a:rPr>
              <a:t>优先级别</a:t>
            </a:r>
            <a:r>
              <a:rPr sz="2000">
                <a:latin typeface="Times New Roman" panose="02020603050405020304" pitchFamily="18" charset="0"/>
                <a:cs typeface="Times New Roman" panose="02020603050405020304" pitchFamily="18" charset="0"/>
                <a:sym typeface="+mn-ea"/>
              </a:rPr>
              <a:t>。</a:t>
            </a:r>
            <a:endParaRPr sz="2000">
              <a:latin typeface="Times New Roman" panose="02020603050405020304" pitchFamily="18" charset="0"/>
              <a:cs typeface="Times New Roman" panose="02020603050405020304" pitchFamily="18" charset="0"/>
              <a:sym typeface="+mn-ea"/>
            </a:endParaRPr>
          </a:p>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endParaRPr sz="2000">
              <a:latin typeface="Times New Roman" panose="02020603050405020304" pitchFamily="18" charset="0"/>
              <a:cs typeface="Times New Roman" panose="02020603050405020304" pitchFamily="18" charset="0"/>
              <a:sym typeface="+mn-ea"/>
            </a:endParaRPr>
          </a:p>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endParaRPr sz="200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85775" y="1057275"/>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3.3.1 </a:t>
            </a:r>
            <a:r>
              <a:rPr lang="zh-CN" altLang="en-US" sz="2000" kern="0" noProof="1" dirty="0">
                <a:solidFill>
                  <a:schemeClr val="tx2"/>
                </a:solidFill>
                <a:latin typeface="微软雅黑" panose="020B0503020204020204" charset="-122"/>
                <a:ea typeface="微软雅黑" panose="020B0503020204020204" charset="-122"/>
                <a:cs typeface="+mn-cs"/>
              </a:rPr>
              <a:t>编码器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339340" y="980440"/>
            <a:ext cx="3074670" cy="55308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a:spAutoFit/>
          </a:bodyPr>
          <a:lstStyle/>
          <a:p>
            <a:pPr algn="ctr">
              <a:lnSpc>
                <a:spcPct val="150000"/>
              </a:lnSpc>
              <a:spcBef>
                <a:spcPts val="0"/>
              </a:spcBef>
              <a:buClr>
                <a:srgbClr val="0000FF"/>
              </a:buClr>
              <a:buFont typeface="Wingdings" panose="05000000000000000000" charset="0"/>
            </a:pPr>
            <a:r>
              <a:rPr 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优先</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编码器</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2032000" y="3429000"/>
            <a:ext cx="5080000" cy="635000"/>
          </a:xfrm>
          <a:prstGeom prst="rect">
            <a:avLst/>
          </a:prstGeom>
        </p:spPr>
        <p:txBody>
          <a:bodyPr/>
          <a:p>
            <a:endParaRPr sz="1600"/>
          </a:p>
        </p:txBody>
      </p:sp>
      <p:sp>
        <p:nvSpPr>
          <p:cNvPr id="8" name="文本框 7"/>
          <p:cNvSpPr txBox="1"/>
          <p:nvPr/>
        </p:nvSpPr>
        <p:spPr>
          <a:xfrm>
            <a:off x="107315" y="1701165"/>
            <a:ext cx="4995545" cy="2809240"/>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r>
              <a:rPr sz="2000">
                <a:latin typeface="Times New Roman" panose="02020603050405020304" pitchFamily="18" charset="0"/>
                <a:cs typeface="Times New Roman" panose="02020603050405020304" pitchFamily="18" charset="0"/>
                <a:sym typeface="+mn-ea"/>
              </a:rPr>
              <a:t>如图3-17为8输入3输出的优先编码器的逻辑引脚图，其中</a:t>
            </a:r>
            <a:r>
              <a:rPr sz="2000">
                <a:solidFill>
                  <a:srgbClr val="FF0000"/>
                </a:solidFill>
                <a:latin typeface="Times New Roman" panose="02020603050405020304" pitchFamily="18" charset="0"/>
                <a:cs typeface="Times New Roman" panose="02020603050405020304" pitchFamily="18" charset="0"/>
                <a:sym typeface="+mn-ea"/>
              </a:rPr>
              <a:t>I</a:t>
            </a:r>
            <a:r>
              <a:rPr sz="2000" baseline="-25000">
                <a:solidFill>
                  <a:srgbClr val="FF0000"/>
                </a:solidFill>
                <a:latin typeface="Times New Roman" panose="02020603050405020304" pitchFamily="18" charset="0"/>
                <a:cs typeface="Times New Roman" panose="02020603050405020304" pitchFamily="18" charset="0"/>
                <a:sym typeface="+mn-ea"/>
              </a:rPr>
              <a:t>0</a:t>
            </a:r>
            <a:r>
              <a:rPr sz="2000">
                <a:solidFill>
                  <a:srgbClr val="FF0000"/>
                </a:solidFill>
                <a:latin typeface="Times New Roman" panose="02020603050405020304" pitchFamily="18" charset="0"/>
                <a:cs typeface="Times New Roman" panose="02020603050405020304" pitchFamily="18" charset="0"/>
                <a:sym typeface="+mn-ea"/>
              </a:rPr>
              <a:t>~I</a:t>
            </a:r>
            <a:r>
              <a:rPr sz="2000" baseline="-25000">
                <a:solidFill>
                  <a:srgbClr val="FF0000"/>
                </a:solidFill>
                <a:latin typeface="Times New Roman" panose="02020603050405020304" pitchFamily="18" charset="0"/>
                <a:cs typeface="Times New Roman" panose="02020603050405020304" pitchFamily="18" charset="0"/>
                <a:sym typeface="+mn-ea"/>
              </a:rPr>
              <a:t>7</a:t>
            </a:r>
            <a:r>
              <a:rPr sz="2000">
                <a:solidFill>
                  <a:srgbClr val="FF0000"/>
                </a:solidFill>
                <a:latin typeface="Times New Roman" panose="02020603050405020304" pitchFamily="18" charset="0"/>
                <a:cs typeface="Times New Roman" panose="02020603050405020304" pitchFamily="18" charset="0"/>
                <a:sym typeface="+mn-ea"/>
              </a:rPr>
              <a:t>引脚为输入信号、低电平有效</a:t>
            </a:r>
            <a:r>
              <a:rPr sz="2000">
                <a:latin typeface="Times New Roman" panose="02020603050405020304" pitchFamily="18" charset="0"/>
                <a:cs typeface="Times New Roman" panose="02020603050405020304" pitchFamily="18" charset="0"/>
                <a:sym typeface="+mn-ea"/>
              </a:rPr>
              <a:t>，A</a:t>
            </a:r>
            <a:r>
              <a:rPr sz="2000" baseline="-25000">
                <a:latin typeface="Times New Roman" panose="02020603050405020304" pitchFamily="18" charset="0"/>
                <a:cs typeface="Times New Roman" panose="02020603050405020304" pitchFamily="18" charset="0"/>
                <a:sym typeface="+mn-ea"/>
              </a:rPr>
              <a:t>2</a:t>
            </a:r>
            <a:r>
              <a:rPr sz="2000">
                <a:latin typeface="Times New Roman" panose="02020603050405020304" pitchFamily="18" charset="0"/>
                <a:cs typeface="Times New Roman" panose="02020603050405020304" pitchFamily="18" charset="0"/>
                <a:sym typeface="+mn-ea"/>
              </a:rPr>
              <a:t>A</a:t>
            </a:r>
            <a:r>
              <a:rPr sz="2000" baseline="-25000">
                <a:latin typeface="Times New Roman" panose="02020603050405020304" pitchFamily="18" charset="0"/>
                <a:cs typeface="Times New Roman" panose="02020603050405020304" pitchFamily="18" charset="0"/>
                <a:sym typeface="+mn-ea"/>
              </a:rPr>
              <a:t>1</a:t>
            </a:r>
            <a:r>
              <a:rPr sz="2000">
                <a:latin typeface="Times New Roman" panose="02020603050405020304" pitchFamily="18" charset="0"/>
                <a:cs typeface="Times New Roman" panose="02020603050405020304" pitchFamily="18" charset="0"/>
                <a:sym typeface="+mn-ea"/>
              </a:rPr>
              <a:t>A0为3位二进制编码输出信号，</a:t>
            </a:r>
            <a:r>
              <a:rPr sz="2000">
                <a:solidFill>
                  <a:srgbClr val="FF0000"/>
                </a:solidFill>
                <a:latin typeface="Times New Roman" panose="02020603050405020304" pitchFamily="18" charset="0"/>
                <a:cs typeface="Times New Roman" panose="02020603050405020304" pitchFamily="18" charset="0"/>
                <a:sym typeface="+mn-ea"/>
              </a:rPr>
              <a:t>EI是使能输入端(低电平有效)</a:t>
            </a:r>
            <a:r>
              <a:rPr sz="2000">
                <a:latin typeface="Times New Roman" panose="02020603050405020304" pitchFamily="18" charset="0"/>
                <a:cs typeface="Times New Roman" panose="02020603050405020304" pitchFamily="18" charset="0"/>
                <a:sym typeface="+mn-ea"/>
              </a:rPr>
              <a:t>，EO是使能输出端，GS为片优先编码输出端，</a:t>
            </a:r>
            <a:r>
              <a:rPr sz="2000">
                <a:solidFill>
                  <a:srgbClr val="FF0000"/>
                </a:solidFill>
                <a:latin typeface="Times New Roman" panose="02020603050405020304" pitchFamily="18" charset="0"/>
                <a:cs typeface="Times New Roman" panose="02020603050405020304" pitchFamily="18" charset="0"/>
                <a:sym typeface="+mn-ea"/>
              </a:rPr>
              <a:t>EO和GS主要用于级联</a:t>
            </a:r>
            <a:r>
              <a:rPr sz="2000">
                <a:latin typeface="Times New Roman" panose="02020603050405020304" pitchFamily="18" charset="0"/>
                <a:cs typeface="Times New Roman" panose="02020603050405020304" pitchFamily="18" charset="0"/>
                <a:sym typeface="+mn-ea"/>
              </a:rPr>
              <a:t>。</a:t>
            </a:r>
            <a:endParaRPr sz="2000">
              <a:latin typeface="Times New Roman" panose="02020603050405020304" pitchFamily="18" charset="0"/>
              <a:cs typeface="Times New Roman" panose="02020603050405020304" pitchFamily="18" charset="0"/>
              <a:sym typeface="+mn-ea"/>
            </a:endParaRPr>
          </a:p>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endParaRPr sz="2000">
              <a:latin typeface="Times New Roman" panose="02020603050405020304" pitchFamily="18" charset="0"/>
              <a:cs typeface="Times New Roman" panose="02020603050405020304" pitchFamily="18" charset="0"/>
              <a:sym typeface="+mn-ea"/>
            </a:endParaRPr>
          </a:p>
        </p:txBody>
      </p:sp>
      <p:pic>
        <p:nvPicPr>
          <p:cNvPr id="7" name="图片 6"/>
          <p:cNvPicPr/>
          <p:nvPr/>
        </p:nvPicPr>
        <p:blipFill>
          <a:blip r:embed="rId3"/>
        </p:blipFill>
        <p:spPr>
          <a:xfrm>
            <a:off x="5652135" y="1093470"/>
            <a:ext cx="2981325" cy="2781300"/>
          </a:xfrm>
          <a:prstGeom prst="rect">
            <a:avLst/>
          </a:prstGeom>
        </p:spPr>
      </p:pic>
      <p:sp>
        <p:nvSpPr>
          <p:cNvPr id="10" name="文本框 9"/>
          <p:cNvSpPr txBox="1"/>
          <p:nvPr/>
        </p:nvSpPr>
        <p:spPr>
          <a:xfrm>
            <a:off x="2032000" y="-20637"/>
            <a:ext cx="5080000" cy="635000"/>
          </a:xfrm>
          <a:prstGeom prst="rect">
            <a:avLst/>
          </a:prstGeom>
        </p:spPr>
        <p:txBody>
          <a:bodyPr/>
          <a:p>
            <a:endParaRPr sz="1600"/>
          </a:p>
        </p:txBody>
      </p:sp>
      <p:pic>
        <p:nvPicPr>
          <p:cNvPr id="11" name="图片 10"/>
          <p:cNvPicPr/>
          <p:nvPr/>
        </p:nvPicPr>
        <p:blipFill>
          <a:blip r:embed="rId4"/>
        </p:blipFill>
        <p:spPr>
          <a:xfrm>
            <a:off x="1259205" y="1614805"/>
            <a:ext cx="6406515" cy="3694430"/>
          </a:xfrm>
          <a:prstGeom prst="rect">
            <a:avLst/>
          </a:prstGeom>
        </p:spPr>
      </p:pic>
      <p:sp>
        <p:nvSpPr>
          <p:cNvPr id="12" name="文本框 11"/>
          <p:cNvSpPr txBox="1"/>
          <p:nvPr/>
        </p:nvSpPr>
        <p:spPr>
          <a:xfrm>
            <a:off x="2032000" y="6243638"/>
            <a:ext cx="5080000" cy="635000"/>
          </a:xfrm>
          <a:prstGeom prst="rect">
            <a:avLst/>
          </a:prstGeom>
        </p:spPr>
        <p:txBody>
          <a:bodyPr/>
          <a:p>
            <a:endParaRPr sz="1600"/>
          </a:p>
        </p:txBody>
      </p:sp>
      <p:sp>
        <p:nvSpPr>
          <p:cNvPr id="13" name="文本框 12"/>
          <p:cNvSpPr txBox="1"/>
          <p:nvPr/>
        </p:nvSpPr>
        <p:spPr>
          <a:xfrm>
            <a:off x="539115" y="5492115"/>
            <a:ext cx="7209155" cy="922020"/>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当</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EI=1</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时，禁止编码、输出</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反码</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a:t>
            </a:r>
            <a:r>
              <a:rPr lang="en-US" altLang="zh-CN" sz="1800" baseline="-25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a:t>
            </a:r>
            <a:r>
              <a:rPr lang="en-US" altLang="zh-CN" sz="1800" baseline="-25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a:t>
            </a:r>
            <a:r>
              <a:rPr lang="en-US" altLang="zh-CN" sz="1800" baseline="-25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为全</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lgn="l" defTabSz="266700">
              <a:lnSpc>
                <a:spcPct val="150000"/>
              </a:lnSpc>
              <a:spcAft>
                <a:spcPct val="0"/>
              </a:spcAft>
            </a:pP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当</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EI=0</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时，允许编码，在</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a:t>
            </a:r>
            <a:r>
              <a:rPr lang="en-US" altLang="zh-CN" sz="1800" baseline="-25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a:t>
            </a:r>
            <a:r>
              <a:rPr lang="en-US" altLang="zh-CN" sz="1800" baseline="-25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7</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输入中，输入</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a:t>
            </a:r>
            <a:r>
              <a:rPr lang="en-US" altLang="zh-CN" sz="1800" baseline="-25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7</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优先级最高。</a:t>
            </a:r>
            <a:endPar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edge">
                                      <p:cBhvr>
                                        <p:cTn id="1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23850" y="962025"/>
            <a:ext cx="2480310" cy="49149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lstStyle/>
          <a:p>
            <a:pPr algn="ctr">
              <a:lnSpc>
                <a:spcPct val="150000"/>
              </a:lnSpc>
              <a:spcBef>
                <a:spcPts val="0"/>
              </a:spcBef>
              <a:buClr>
                <a:srgbClr val="0000FF"/>
              </a:buClr>
              <a:buFont typeface="Wingdings" panose="05000000000000000000" charset="0"/>
            </a:pPr>
            <a:r>
              <a:rPr 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优先</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编码器</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8" name="文本框 7"/>
          <p:cNvSpPr txBox="1"/>
          <p:nvPr/>
        </p:nvSpPr>
        <p:spPr>
          <a:xfrm>
            <a:off x="179705" y="1557020"/>
            <a:ext cx="8844280" cy="1974850"/>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r>
              <a:rPr sz="2000">
                <a:latin typeface="Times New Roman" panose="02020603050405020304" pitchFamily="18" charset="0"/>
                <a:cs typeface="Times New Roman" panose="02020603050405020304" pitchFamily="18" charset="0"/>
                <a:sym typeface="+mn-ea"/>
              </a:rPr>
              <a:t>两片74LS148级联使用时构成16线-4线优先编码器，如下图所示，与门电路选择74LS08。两个编码器级联后变成 0~15 共 16 个输入, 0-1-2-3-GS 共 4 个输出, 改变输入信号电平即可改变四路输入信号电平, 注意此时输入最高优先级管脚为 I</a:t>
            </a:r>
            <a:r>
              <a:rPr sz="2000" baseline="-25000">
                <a:latin typeface="Times New Roman" panose="02020603050405020304" pitchFamily="18" charset="0"/>
                <a:cs typeface="Times New Roman" panose="02020603050405020304" pitchFamily="18" charset="0"/>
                <a:sym typeface="+mn-ea"/>
              </a:rPr>
              <a:t>15</a:t>
            </a:r>
            <a:r>
              <a:rPr sz="2000">
                <a:latin typeface="Times New Roman" panose="02020603050405020304" pitchFamily="18" charset="0"/>
                <a:cs typeface="Times New Roman" panose="02020603050405020304" pitchFamily="18" charset="0"/>
                <a:sym typeface="+mn-ea"/>
              </a:rPr>
              <a:t> , 最低优先级管脚为 I</a:t>
            </a:r>
            <a:r>
              <a:rPr sz="2000" baseline="-25000">
                <a:latin typeface="Times New Roman" panose="02020603050405020304" pitchFamily="18" charset="0"/>
                <a:cs typeface="Times New Roman" panose="02020603050405020304" pitchFamily="18" charset="0"/>
                <a:sym typeface="+mn-ea"/>
              </a:rPr>
              <a:t>0</a:t>
            </a:r>
            <a:r>
              <a:rPr sz="2000">
                <a:latin typeface="Times New Roman" panose="02020603050405020304" pitchFamily="18" charset="0"/>
                <a:cs typeface="Times New Roman" panose="02020603050405020304" pitchFamily="18" charset="0"/>
                <a:sym typeface="+mn-ea"/>
              </a:rPr>
              <a:t> 。</a:t>
            </a:r>
            <a:endParaRPr sz="2000">
              <a:latin typeface="Times New Roman" panose="02020603050405020304" pitchFamily="18" charset="0"/>
              <a:cs typeface="Times New Roman" panose="02020603050405020304" pitchFamily="18" charset="0"/>
              <a:sym typeface="+mn-ea"/>
            </a:endParaRPr>
          </a:p>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endParaRPr sz="2000">
              <a:latin typeface="Times New Roman" panose="02020603050405020304" pitchFamily="18" charset="0"/>
              <a:cs typeface="Times New Roman" panose="02020603050405020304" pitchFamily="18" charset="0"/>
              <a:sym typeface="+mn-ea"/>
            </a:endParaRPr>
          </a:p>
        </p:txBody>
      </p:sp>
      <p:sp>
        <p:nvSpPr>
          <p:cNvPr id="10" name="文本框 9"/>
          <p:cNvSpPr txBox="1"/>
          <p:nvPr/>
        </p:nvSpPr>
        <p:spPr>
          <a:xfrm>
            <a:off x="2032000" y="-20637"/>
            <a:ext cx="5080000" cy="635000"/>
          </a:xfrm>
          <a:prstGeom prst="rect">
            <a:avLst/>
          </a:prstGeom>
        </p:spPr>
        <p:txBody>
          <a:bodyPr/>
          <a:p>
            <a:endParaRPr sz="1600"/>
          </a:p>
        </p:txBody>
      </p:sp>
      <p:sp>
        <p:nvSpPr>
          <p:cNvPr id="12" name="文本框 11"/>
          <p:cNvSpPr txBox="1"/>
          <p:nvPr/>
        </p:nvSpPr>
        <p:spPr>
          <a:xfrm>
            <a:off x="2032000" y="6243638"/>
            <a:ext cx="5080000" cy="635000"/>
          </a:xfrm>
          <a:prstGeom prst="rect">
            <a:avLst/>
          </a:prstGeom>
        </p:spPr>
        <p:txBody>
          <a:bodyPr/>
          <a:p>
            <a:endParaRPr sz="1600"/>
          </a:p>
        </p:txBody>
      </p:sp>
      <p:pic>
        <p:nvPicPr>
          <p:cNvPr id="3" name="图片 2"/>
          <p:cNvPicPr/>
          <p:nvPr/>
        </p:nvPicPr>
        <p:blipFill>
          <a:blip r:embed="rId3"/>
        </p:blipFill>
        <p:spPr>
          <a:xfrm>
            <a:off x="2843530" y="1196975"/>
            <a:ext cx="5993765" cy="5056505"/>
          </a:xfrm>
          <a:prstGeom prst="rect">
            <a:avLst/>
          </a:prstGeom>
        </p:spPr>
      </p:pic>
      <p:sp>
        <p:nvSpPr>
          <p:cNvPr id="4" name="文本框 3"/>
          <p:cNvSpPr txBox="1"/>
          <p:nvPr/>
        </p:nvSpPr>
        <p:spPr>
          <a:xfrm>
            <a:off x="2032000" y="5548313"/>
            <a:ext cx="5080000" cy="635000"/>
          </a:xfrm>
          <a:prstGeom prst="rect">
            <a:avLst/>
          </a:prstGeom>
        </p:spPr>
        <p:txBody>
          <a:bodyPr/>
          <a:p>
            <a:endParaRPr sz="1600"/>
          </a:p>
        </p:txBody>
      </p:sp>
      <p:sp>
        <p:nvSpPr>
          <p:cNvPr id="9" name="文本框 8"/>
          <p:cNvSpPr txBox="1"/>
          <p:nvPr/>
        </p:nvSpPr>
        <p:spPr>
          <a:xfrm>
            <a:off x="90170" y="4005580"/>
            <a:ext cx="2713990" cy="922020"/>
          </a:xfrm>
          <a:prstGeom prst="rect">
            <a:avLst/>
          </a:prstGeom>
          <a:noFill/>
        </p:spPr>
        <p:txBody>
          <a:bodyPr wrap="square" rtlCol="0" anchor="t">
            <a:spAutoFit/>
          </a:bodyPr>
          <a:p>
            <a:pPr algn="ctr">
              <a:lnSpc>
                <a:spcPct val="150000"/>
              </a:lnSpc>
            </a:pPr>
            <a:r>
              <a:rPr>
                <a:latin typeface="Times New Roman" panose="02020603050405020304" pitchFamily="18" charset="0"/>
                <a:cs typeface="Times New Roman" panose="02020603050405020304" pitchFamily="18" charset="0"/>
                <a:sym typeface="+mn-ea"/>
              </a:rPr>
              <a:t>低位编码器(左侧)的EI接高位编码器(右侧)的EO</a:t>
            </a:r>
            <a:endParaRPr lang="zh-CN" altLang="en-US">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23850" y="962025"/>
            <a:ext cx="2480310" cy="49149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lstStyle/>
          <a:p>
            <a:pPr algn="ctr">
              <a:lnSpc>
                <a:spcPct val="150000"/>
              </a:lnSpc>
              <a:spcBef>
                <a:spcPts val="0"/>
              </a:spcBef>
              <a:buClr>
                <a:srgbClr val="0000FF"/>
              </a:buClr>
              <a:buFont typeface="Wingdings" panose="05000000000000000000" charset="0"/>
            </a:pPr>
            <a:r>
              <a:rPr 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优先</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编码器</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8" name="文本框 7"/>
          <p:cNvSpPr txBox="1"/>
          <p:nvPr/>
        </p:nvSpPr>
        <p:spPr>
          <a:xfrm>
            <a:off x="394970" y="1557020"/>
            <a:ext cx="8153400" cy="764540"/>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noAutofit/>
          </a:bodyPr>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r>
              <a:rPr lang="zh-CN" altLang="en-US" sz="2000">
                <a:latin typeface="Times New Roman" panose="02020603050405020304" pitchFamily="18" charset="0"/>
                <a:cs typeface="Times New Roman" panose="02020603050405020304" pitchFamily="18" charset="0"/>
                <a:sym typeface="+mn-ea"/>
              </a:rPr>
              <a:t>课堂练习，判断74LS348优先编码器那个输入引脚优先级最高？</a:t>
            </a:r>
            <a:endParaRPr lang="zh-CN" altLang="en-US" sz="2000">
              <a:latin typeface="Times New Roman" panose="02020603050405020304" pitchFamily="18" charset="0"/>
              <a:cs typeface="Times New Roman" panose="02020603050405020304" pitchFamily="18" charset="0"/>
              <a:sym typeface="+mn-ea"/>
            </a:endParaRPr>
          </a:p>
          <a:p>
            <a:pPr indent="266700" defTabSz="266700">
              <a:lnSpc>
                <a:spcPct val="150000"/>
              </a:lnSpc>
            </a:pPr>
            <a:endParaRPr sz="2000">
              <a:latin typeface="Times New Roman" panose="02020603050405020304" pitchFamily="18" charset="0"/>
              <a:cs typeface="Times New Roman" panose="02020603050405020304" pitchFamily="18" charset="0"/>
              <a:sym typeface="+mn-ea"/>
            </a:endParaRPr>
          </a:p>
          <a:p>
            <a:pPr indent="266700" defTabSz="266700">
              <a:lnSpc>
                <a:spcPct val="150000"/>
              </a:lnSpc>
            </a:pPr>
            <a:r>
              <a:rPr lang="en-US" sz="2000">
                <a:latin typeface="Times New Roman" panose="02020603050405020304" pitchFamily="18" charset="0"/>
                <a:cs typeface="Times New Roman" panose="02020603050405020304" pitchFamily="18" charset="0"/>
                <a:sym typeface="+mn-ea"/>
              </a:rPr>
              <a:t>   </a:t>
            </a:r>
            <a:endParaRPr sz="2000">
              <a:latin typeface="Times New Roman" panose="02020603050405020304" pitchFamily="18" charset="0"/>
              <a:cs typeface="Times New Roman" panose="02020603050405020304" pitchFamily="18" charset="0"/>
              <a:sym typeface="+mn-ea"/>
            </a:endParaRPr>
          </a:p>
        </p:txBody>
      </p:sp>
      <p:sp>
        <p:nvSpPr>
          <p:cNvPr id="10" name="文本框 9"/>
          <p:cNvSpPr txBox="1"/>
          <p:nvPr/>
        </p:nvSpPr>
        <p:spPr>
          <a:xfrm>
            <a:off x="2032000" y="-20637"/>
            <a:ext cx="5080000" cy="635000"/>
          </a:xfrm>
          <a:prstGeom prst="rect">
            <a:avLst/>
          </a:prstGeom>
        </p:spPr>
        <p:txBody>
          <a:bodyPr/>
          <a:p>
            <a:endParaRPr sz="1600"/>
          </a:p>
        </p:txBody>
      </p:sp>
      <p:sp>
        <p:nvSpPr>
          <p:cNvPr id="12" name="文本框 11"/>
          <p:cNvSpPr txBox="1"/>
          <p:nvPr/>
        </p:nvSpPr>
        <p:spPr>
          <a:xfrm>
            <a:off x="2032000" y="6243638"/>
            <a:ext cx="5080000" cy="635000"/>
          </a:xfrm>
          <a:prstGeom prst="rect">
            <a:avLst/>
          </a:prstGeom>
        </p:spPr>
        <p:txBody>
          <a:bodyPr/>
          <a:p>
            <a:endParaRPr sz="1600"/>
          </a:p>
        </p:txBody>
      </p:sp>
      <p:sp>
        <p:nvSpPr>
          <p:cNvPr id="4" name="文本框 3"/>
          <p:cNvSpPr txBox="1"/>
          <p:nvPr/>
        </p:nvSpPr>
        <p:spPr>
          <a:xfrm>
            <a:off x="2032000" y="5548313"/>
            <a:ext cx="5080000" cy="635000"/>
          </a:xfrm>
          <a:prstGeom prst="rect">
            <a:avLst/>
          </a:prstGeom>
        </p:spPr>
        <p:txBody>
          <a:bodyPr/>
          <a:p>
            <a:endParaRPr sz="1600"/>
          </a:p>
        </p:txBody>
      </p:sp>
      <p:pic>
        <p:nvPicPr>
          <p:cNvPr id="6" name="图片 5"/>
          <p:cNvPicPr/>
          <p:nvPr/>
        </p:nvPicPr>
        <p:blipFill>
          <a:blip r:embed="rId3"/>
        </p:blipFill>
        <p:spPr>
          <a:xfrm>
            <a:off x="1271905" y="2565400"/>
            <a:ext cx="6400165" cy="3383915"/>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85775" y="1057275"/>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3.3.2 </a:t>
            </a:r>
            <a:r>
              <a:rPr lang="zh-CN" altLang="en-US" sz="2000" kern="0" noProof="1" dirty="0">
                <a:solidFill>
                  <a:schemeClr val="tx2"/>
                </a:solidFill>
                <a:latin typeface="微软雅黑" panose="020B0503020204020204" charset="-122"/>
                <a:ea typeface="微软雅黑" panose="020B0503020204020204" charset="-122"/>
                <a:cs typeface="+mn-cs"/>
              </a:rPr>
              <a:t>译码器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94155"/>
            <a:ext cx="8625205" cy="378460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20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译码是编码的逆过程，译码器的功能与编码器相反，它</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将具有特定含义的不同的二进制代码辨别出来，翻译成为对应的输出信号</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200000"/>
              </a:lnSpc>
              <a:spcBef>
                <a:spcPts val="0"/>
              </a:spcBef>
              <a:buClr>
                <a:srgbClr val="0000FF"/>
              </a:buClr>
              <a:buFont typeface="Wingdings" panose="05000000000000000000" charset="0"/>
            </a:pPr>
            <a:r>
              <a:rPr 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译码器(Decoder)是一类多输入多输出组合逻辑电路，对于译码器每一组输入编码，在若干个输出端中仅有一个端输出有效电平，其余端输出皆处于无效电平，这类译码器称为变量译码器。</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200000"/>
              </a:lnSpc>
              <a:spcBef>
                <a:spcPts val="0"/>
              </a:spcBef>
              <a:buClr>
                <a:srgbClr val="0000FF"/>
              </a:buClr>
              <a:buFont typeface="Wingdings" panose="05000000000000000000" charset="0"/>
            </a:pPr>
            <a:r>
              <a:rPr 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常用的译码器有</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二进制译码器、二十进制译码器和显示译码器</a:t>
            </a:r>
            <a:r>
              <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等。</a:t>
            </a:r>
            <a:endParaRPr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 name="圆角矩形 55"/>
          <p:cNvSpPr/>
          <p:nvPr/>
        </p:nvSpPr>
        <p:spPr>
          <a:xfrm>
            <a:off x="0" y="2406650"/>
            <a:ext cx="9148763" cy="3127375"/>
          </a:xfrm>
          <a:prstGeom prst="roundRect">
            <a:avLst>
              <a:gd name="adj" fmla="val 0"/>
            </a:avLst>
          </a:prstGeom>
          <a:solidFill>
            <a:srgbClr val="4472C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48" name="圆角矩形 47"/>
          <p:cNvSpPr/>
          <p:nvPr/>
        </p:nvSpPr>
        <p:spPr>
          <a:xfrm>
            <a:off x="17145" y="2132965"/>
            <a:ext cx="9149080" cy="3123565"/>
          </a:xfrm>
          <a:prstGeom prst="roundRect">
            <a:avLst>
              <a:gd name="adj" fmla="val 0"/>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dirty="0"/>
          </a:p>
        </p:txBody>
      </p:sp>
      <p:sp>
        <p:nvSpPr>
          <p:cNvPr id="41" name="矩形 40"/>
          <p:cNvSpPr/>
          <p:nvPr/>
        </p:nvSpPr>
        <p:spPr>
          <a:xfrm>
            <a:off x="1851025" y="1054100"/>
            <a:ext cx="7315200"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44" name="圆角矩形 4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0</a:t>
            </a:r>
            <a:endParaRPr lang="zh-CN" altLang="en-US" sz="2700" strike="noStrike" noProof="1" dirty="0"/>
          </a:p>
        </p:txBody>
      </p:sp>
      <p:sp>
        <p:nvSpPr>
          <p:cNvPr id="45" name="文本框 4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学有所得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25606" name="矩形 45"/>
          <p:cNvSpPr/>
          <p:nvPr/>
        </p:nvSpPr>
        <p:spPr>
          <a:xfrm>
            <a:off x="2541588" y="1087438"/>
            <a:ext cx="22860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Practical Tasks</a:t>
            </a:r>
            <a:endParaRPr lang="en-US" altLang="zh-CN" sz="100" dirty="0">
              <a:solidFill>
                <a:schemeClr val="bg1"/>
              </a:solidFill>
              <a:latin typeface="微软雅黑" panose="020B0503020204020204" charset="-122"/>
              <a:ea typeface="微软雅黑" panose="020B0503020204020204" charset="-122"/>
            </a:endParaRPr>
          </a:p>
        </p:txBody>
      </p:sp>
      <p:sp>
        <p:nvSpPr>
          <p:cNvPr id="2" name="矩形 1"/>
          <p:cNvSpPr/>
          <p:nvPr/>
        </p:nvSpPr>
        <p:spPr>
          <a:xfrm>
            <a:off x="34925" y="2406650"/>
            <a:ext cx="8743950" cy="2593340"/>
          </a:xfrm>
          <a:prstGeom prst="rect">
            <a:avLst/>
          </a:prstGeom>
        </p:spPr>
        <p:txBody>
          <a:bodyPr wrap="square" lIns="68578" tIns="34289" rIns="68578" bIns="34289">
            <a:noAutofit/>
          </a:bodyPr>
          <a:lstStyle/>
          <a:p>
            <a:pPr indent="467995" fontAlgn="base">
              <a:lnSpc>
                <a:spcPct val="200000"/>
              </a:lnSpc>
            </a:pPr>
            <a:r>
              <a:rPr lang="en-US" altLang="zh-CN" sz="2000" strike="noStrike" noProof="1" dirty="0">
                <a:latin typeface="微软雅黑" panose="020B0503020204020204" charset="-122"/>
                <a:ea typeface="微软雅黑" panose="020B0503020204020204" charset="-122"/>
                <a:cs typeface="微软雅黑" panose="020B0503020204020204" charset="-122"/>
                <a:sym typeface="+mn-ea"/>
              </a:rPr>
              <a:t>1</a:t>
            </a:r>
            <a:r>
              <a:rPr lang="zh-CN" altLang="en-US" sz="2000" strike="noStrike" noProof="1" dirty="0">
                <a:latin typeface="微软雅黑" panose="020B0503020204020204" charset="-122"/>
                <a:ea typeface="微软雅黑" panose="020B0503020204020204" charset="-122"/>
                <a:cs typeface="微软雅黑" panose="020B0503020204020204" charset="-122"/>
                <a:sym typeface="+mn-ea"/>
              </a:rPr>
              <a:t>、熟练掌握组合逻辑电路的分析和设计方法；</a:t>
            </a:r>
            <a:endParaRPr lang="zh-CN" altLang="en-US" sz="2000" strike="noStrike" noProof="1" dirty="0">
              <a:latin typeface="微软雅黑" panose="020B0503020204020204" charset="-122"/>
              <a:ea typeface="微软雅黑" panose="020B0503020204020204" charset="-122"/>
              <a:cs typeface="微软雅黑" panose="020B0503020204020204" charset="-122"/>
              <a:sym typeface="+mn-ea"/>
            </a:endParaRPr>
          </a:p>
          <a:p>
            <a:pPr indent="467995" fontAlgn="base">
              <a:lnSpc>
                <a:spcPct val="200000"/>
              </a:lnSpc>
            </a:pPr>
            <a:r>
              <a:rPr lang="en-US" altLang="zh-CN" sz="2000" strike="noStrike" noProof="1" dirty="0">
                <a:latin typeface="微软雅黑" panose="020B0503020204020204" charset="-122"/>
                <a:ea typeface="微软雅黑" panose="020B0503020204020204" charset="-122"/>
                <a:cs typeface="微软雅黑" panose="020B0503020204020204" charset="-122"/>
                <a:sym typeface="+mn-ea"/>
              </a:rPr>
              <a:t>2</a:t>
            </a:r>
            <a:r>
              <a:rPr lang="zh-CN" altLang="en-US" sz="2000" strike="noStrike" noProof="1" dirty="0">
                <a:latin typeface="微软雅黑" panose="020B0503020204020204" charset="-122"/>
                <a:ea typeface="微软雅黑" panose="020B0503020204020204" charset="-122"/>
                <a:cs typeface="微软雅黑" panose="020B0503020204020204" charset="-122"/>
                <a:sym typeface="+mn-ea"/>
              </a:rPr>
              <a:t>、熟练掌握编码器、译码器、数据选择器、数值比较器和加法器的逻辑功能及组合逻辑器件的应用方法；</a:t>
            </a:r>
            <a:endParaRPr lang="zh-CN" altLang="en-US" sz="2000" strike="noStrike" noProof="1" dirty="0">
              <a:latin typeface="微软雅黑" panose="020B0503020204020204" charset="-122"/>
              <a:ea typeface="微软雅黑" panose="020B0503020204020204" charset="-122"/>
              <a:cs typeface="微软雅黑" panose="020B0503020204020204" charset="-122"/>
              <a:sym typeface="+mn-ea"/>
            </a:endParaRPr>
          </a:p>
          <a:p>
            <a:pPr indent="467995" fontAlgn="base">
              <a:lnSpc>
                <a:spcPct val="200000"/>
              </a:lnSpc>
            </a:pPr>
            <a:r>
              <a:rPr lang="en-US" altLang="zh-CN" sz="2000" strike="noStrike" noProof="1" dirty="0">
                <a:latin typeface="微软雅黑" panose="020B0503020204020204" charset="-122"/>
                <a:ea typeface="微软雅黑" panose="020B0503020204020204" charset="-122"/>
                <a:cs typeface="微软雅黑" panose="020B0503020204020204" charset="-122"/>
                <a:sym typeface="+mn-ea"/>
              </a:rPr>
              <a:t>3</a:t>
            </a:r>
            <a:r>
              <a:rPr lang="zh-CN" altLang="en-US" sz="2000" strike="noStrike" noProof="1" dirty="0">
                <a:latin typeface="微软雅黑" panose="020B0503020204020204" charset="-122"/>
                <a:ea typeface="微软雅黑" panose="020B0503020204020204" charset="-122"/>
                <a:cs typeface="微软雅黑" panose="020B0503020204020204" charset="-122"/>
                <a:sym typeface="+mn-ea"/>
              </a:rPr>
              <a:t>、理解竞争与冒险的产生原因，掌握其消除方法。</a:t>
            </a:r>
            <a:endParaRPr lang="zh-CN" altLang="en-US" sz="20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30000"/>
              </a:lnSpc>
            </a:pPr>
            <a:r>
              <a:rPr lang="zh-CN" altLang="en-US" sz="100" strike="noStrike" noProof="1" dirty="0">
                <a:solidFill>
                  <a:schemeClr val="bg1"/>
                </a:solidFill>
                <a:latin typeface="微软雅黑" panose="020B0503020204020204" charset="-122"/>
                <a:ea typeface="微软雅黑" panose="020B0503020204020204" charset="-122"/>
                <a:cs typeface="+mn-cs"/>
              </a:rPr>
              <a:t>      </a:t>
            </a:r>
            <a:endParaRPr lang="en-US" altLang="zh-CN" sz="1200" strike="noStrike" noProof="1" dirty="0">
              <a:solidFill>
                <a:schemeClr val="bg1"/>
              </a:solidFill>
              <a:latin typeface="微软雅黑" panose="020B0503020204020204" charset="-122"/>
              <a:ea typeface="微软雅黑" panose="020B0503020204020204" charset="-122"/>
            </a:endParaRPr>
          </a:p>
        </p:txBody>
      </p:sp>
      <p:pic>
        <p:nvPicPr>
          <p:cNvPr id="25608" name="图片 3"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5609" name="文本框 4"/>
          <p:cNvSpPr txBox="1"/>
          <p:nvPr>
            <p:custDataLst>
              <p:tags r:id="rId3"/>
            </p:custDataLst>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0  </a:t>
            </a:r>
            <a:r>
              <a:rPr lang="zh-CN" altLang="en-US" sz="2400" dirty="0">
                <a:latin typeface="微软雅黑" panose="020B0503020204020204" charset="-122"/>
                <a:ea typeface="微软雅黑" panose="020B0503020204020204" charset="-122"/>
                <a:sym typeface="微软雅黑" panose="020B0503020204020204" charset="-122"/>
              </a:rPr>
              <a:t>学习任务</a:t>
            </a:r>
            <a:endParaRPr lang="zh-CN" altLang="en-US" sz="2400"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217170" y="5659120"/>
            <a:ext cx="8503920" cy="1014730"/>
          </a:xfrm>
          <a:prstGeom prst="rect">
            <a:avLst/>
          </a:prstGeom>
        </p:spPr>
        <p:style>
          <a:lnRef idx="3">
            <a:schemeClr val="accent2"/>
          </a:lnRef>
          <a:fillRef idx="0">
            <a:srgbClr val="FFFFFF"/>
          </a:fillRef>
          <a:effectRef idx="0">
            <a:srgbClr val="FFFFFF"/>
          </a:effectRef>
          <a:fontRef idx="minor">
            <a:schemeClr val="tx1"/>
          </a:fontRef>
        </p:style>
        <p:txBody>
          <a:bodyPr wrap="square">
            <a:spAutoFit/>
          </a:bodyPr>
          <a:p>
            <a:pPr marL="0" indent="306070" algn="just" defTabSz="266700">
              <a:lnSpc>
                <a:spcPct val="150000"/>
              </a:lnSpc>
              <a:spcAft>
                <a:spcPct val="0"/>
              </a:spcAft>
            </a:pPr>
            <a:r>
              <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能力要求：学会阅读中小规模逻辑器件的功能表，并能根据设计要求完成组合逻辑电路的正确连接与电路设计。</a:t>
            </a:r>
            <a:endPar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85775" y="1057275"/>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3.3.2 </a:t>
            </a:r>
            <a:r>
              <a:rPr lang="zh-CN" altLang="en-US" sz="2000" kern="0" noProof="1" dirty="0">
                <a:solidFill>
                  <a:schemeClr val="tx2"/>
                </a:solidFill>
                <a:latin typeface="微软雅黑" panose="020B0503020204020204" charset="-122"/>
                <a:ea typeface="微软雅黑" panose="020B0503020204020204" charset="-122"/>
                <a:cs typeface="+mn-cs"/>
              </a:rPr>
              <a:t>译码器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94155"/>
            <a:ext cx="8773795" cy="14763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1、二进制译码器</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二进制译码器输入为二进制码，输出为与输入代码一一对应的高/低电平信号。下图所示为输入3位二进制码，可以译出8种状态，又称3线-8线译码器。</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graphicFrame>
        <p:nvGraphicFramePr>
          <p:cNvPr id="2" name="Object 269"/>
          <p:cNvGraphicFramePr>
            <a:graphicFrameLocks noChangeAspect="1"/>
          </p:cNvGraphicFramePr>
          <p:nvPr/>
        </p:nvGraphicFramePr>
        <p:xfrm>
          <a:off x="1118235" y="3284855"/>
          <a:ext cx="3205480" cy="2839720"/>
        </p:xfrm>
        <a:graphic>
          <a:graphicData uri="http://schemas.openxmlformats.org/presentationml/2006/ole">
            <mc:AlternateContent xmlns:mc="http://schemas.openxmlformats.org/markup-compatibility/2006">
              <mc:Choice xmlns:v="urn:schemas-microsoft-com:vml" Requires="v">
                <p:oleObj spid="_x0000_s3076" name="" r:id="rId3" imgW="3223260" imgH="2811780" progId="Word.Picture.8">
                  <p:embed/>
                </p:oleObj>
              </mc:Choice>
              <mc:Fallback>
                <p:oleObj name="" r:id="rId3" imgW="3223260" imgH="2811780" progId="Word.Picture.8">
                  <p:embed/>
                  <p:pic>
                    <p:nvPicPr>
                      <p:cNvPr id="0" name="图片 3075"/>
                      <p:cNvPicPr/>
                      <p:nvPr/>
                    </p:nvPicPr>
                    <p:blipFill>
                      <a:blip r:embed="rId4"/>
                      <a:srcRect t="-1404"/>
                      <a:stretch>
                        <a:fillRect/>
                      </a:stretch>
                    </p:blipFill>
                    <p:spPr>
                      <a:xfrm>
                        <a:off x="1118235" y="3284855"/>
                        <a:ext cx="3205480" cy="2839720"/>
                      </a:xfrm>
                      <a:prstGeom prst="rect">
                        <a:avLst/>
                      </a:prstGeom>
                      <a:solidFill>
                        <a:srgbClr val="FFFFFF"/>
                      </a:solidFill>
                      <a:ln w="38100">
                        <a:noFill/>
                        <a:miter/>
                      </a:ln>
                    </p:spPr>
                  </p:pic>
                </p:oleObj>
              </mc:Fallback>
            </mc:AlternateContent>
          </a:graphicData>
        </a:graphic>
      </p:graphicFrame>
      <p:pic>
        <p:nvPicPr>
          <p:cNvPr id="3" name="图片 -2147481502" descr="20220418120251"/>
          <p:cNvPicPr>
            <a:picLocks noChangeAspect="1"/>
          </p:cNvPicPr>
          <p:nvPr/>
        </p:nvPicPr>
        <p:blipFill>
          <a:blip r:embed="rId5"/>
          <a:stretch>
            <a:fillRect/>
          </a:stretch>
        </p:blipFill>
        <p:spPr>
          <a:xfrm>
            <a:off x="5796280" y="3789045"/>
            <a:ext cx="1837055" cy="2367280"/>
          </a:xfrm>
          <a:prstGeom prst="rect">
            <a:avLst/>
          </a:prstGeom>
          <a:noFill/>
          <a:ln w="9525">
            <a:noFill/>
          </a:ln>
        </p:spPr>
      </p:pic>
      <p:sp>
        <p:nvSpPr>
          <p:cNvPr id="4" name="文本框 3"/>
          <p:cNvSpPr txBox="1"/>
          <p:nvPr/>
        </p:nvSpPr>
        <p:spPr>
          <a:xfrm>
            <a:off x="539750" y="6309360"/>
            <a:ext cx="8256270" cy="337185"/>
          </a:xfrm>
          <a:prstGeom prst="rect">
            <a:avLst/>
          </a:prstGeom>
        </p:spPr>
        <p:txBody>
          <a:bodyPr wrap="square">
            <a:spAutoFit/>
          </a:bodyPr>
          <a:p>
            <a:pPr marL="0" indent="0" algn="ctr" defTabSz="266700">
              <a:spcAft>
                <a:spcPct val="0"/>
              </a:spcAft>
            </a:pPr>
            <a:r>
              <a:rPr lang="zh-CN" altLang="en-US"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3-19  3</a:t>
            </a:r>
            <a:r>
              <a:rPr lang="zh-CN" altLang="en-US" sz="1600">
                <a:latin typeface="宋体" panose="02010600030101010101" pitchFamily="2" charset="-122"/>
                <a:ea typeface="宋体" panose="02010600030101010101" pitchFamily="2" charset="-122"/>
              </a:rPr>
              <a:t>线</a:t>
            </a:r>
            <a:r>
              <a:rPr lang="en-US" altLang="zh-CN" sz="1600">
                <a:latin typeface="宋体" panose="02010600030101010101" pitchFamily="2" charset="-122"/>
                <a:ea typeface="宋体" panose="02010600030101010101" pitchFamily="2" charset="-122"/>
              </a:rPr>
              <a:t>-8</a:t>
            </a:r>
            <a:r>
              <a:rPr lang="zh-CN" altLang="en-US" sz="1600">
                <a:latin typeface="宋体" panose="02010600030101010101" pitchFamily="2" charset="-122"/>
                <a:ea typeface="宋体" panose="02010600030101010101" pitchFamily="2" charset="-122"/>
              </a:rPr>
              <a:t>线译码器的逻辑图 </a:t>
            </a:r>
            <a:r>
              <a:rPr lang="en-US" altLang="zh-CN" sz="1600">
                <a:latin typeface="宋体" panose="02010600030101010101" pitchFamily="2" charset="-122"/>
                <a:ea typeface="宋体" panose="02010600030101010101" pitchFamily="2" charset="-122"/>
              </a:rPr>
              <a:t>       </a:t>
            </a:r>
            <a:r>
              <a:rPr lang="zh-CN" altLang="en-US"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3-20  3</a:t>
            </a:r>
            <a:r>
              <a:rPr lang="zh-CN" altLang="en-US" sz="1600">
                <a:latin typeface="宋体" panose="02010600030101010101" pitchFamily="2" charset="-122"/>
                <a:ea typeface="宋体" panose="02010600030101010101" pitchFamily="2" charset="-122"/>
              </a:rPr>
              <a:t>线</a:t>
            </a:r>
            <a:r>
              <a:rPr lang="en-US" altLang="zh-CN" sz="1600">
                <a:latin typeface="宋体" panose="02010600030101010101" pitchFamily="2" charset="-122"/>
                <a:ea typeface="宋体" panose="02010600030101010101" pitchFamily="2" charset="-122"/>
              </a:rPr>
              <a:t>-8</a:t>
            </a:r>
            <a:r>
              <a:rPr lang="zh-CN" altLang="en-US" sz="1600">
                <a:latin typeface="宋体" panose="02010600030101010101" pitchFamily="2" charset="-122"/>
                <a:ea typeface="宋体" panose="02010600030101010101" pitchFamily="2" charset="-122"/>
              </a:rPr>
              <a:t>线译码器的逻辑符号</a:t>
            </a:r>
            <a:endParaRPr lang="zh-CN" altLang="en-US" sz="16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323850" y="836930"/>
            <a:ext cx="2757805" cy="374650"/>
          </a:xfrm>
          <a:prstGeom prst="rect">
            <a:avLst/>
          </a:prstGeom>
          <a:noFill/>
        </p:spPr>
        <p:txBody>
          <a:bodyPr wrap="square" lIns="68577" tIns="34288" rIns="68577" bIns="34288" rtlCol="0">
            <a:spAutoFit/>
          </a:bodyPr>
          <a:lstStyle/>
          <a:p>
            <a:r>
              <a:rPr lang="en-US" altLang="zh-CN" sz="2000" kern="0" noProof="1" dirty="0">
                <a:solidFill>
                  <a:schemeClr val="tx1"/>
                </a:solidFill>
                <a:latin typeface="微软雅黑" panose="020B0503020204020204" charset="-122"/>
                <a:ea typeface="微软雅黑" panose="020B0503020204020204" charset="-122"/>
                <a:cs typeface="+mn-cs"/>
              </a:rPr>
              <a:t>3.3.2 </a:t>
            </a:r>
            <a:r>
              <a:rPr lang="zh-CN" altLang="en-US" sz="2000" kern="0" noProof="1" dirty="0">
                <a:solidFill>
                  <a:schemeClr val="tx1"/>
                </a:solidFill>
                <a:latin typeface="微软雅黑" panose="020B0503020204020204" charset="-122"/>
                <a:ea typeface="微软雅黑" panose="020B0503020204020204" charset="-122"/>
                <a:cs typeface="+mn-cs"/>
              </a:rPr>
              <a:t>译码器</a:t>
            </a:r>
            <a:endParaRPr lang="zh-CN" altLang="en-US" sz="2000" kern="0" noProof="1" dirty="0">
              <a:solidFill>
                <a:schemeClr val="tx1"/>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304925"/>
            <a:ext cx="8773795" cy="2399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1、二进制译码器</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3线-8线译码器74HC138的输入变量为A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输出变量为</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低电平有效；字母上面的“-”号说明该输入或输出是低电平有效；还增加了三个控制端E</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、E</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、E</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，它们满足</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，才可以正常译码；否则译码器不能译码，所以这3个控制端又称为</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片选输入端</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35560" y="187325"/>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graphicFrame>
        <p:nvGraphicFramePr>
          <p:cNvPr id="2" name="Object 1017"/>
          <p:cNvGraphicFramePr>
            <a:graphicFrameLocks noChangeAspect="1"/>
          </p:cNvGraphicFramePr>
          <p:nvPr/>
        </p:nvGraphicFramePr>
        <p:xfrm>
          <a:off x="3347720" y="2780665"/>
          <a:ext cx="1739265" cy="373380"/>
        </p:xfrm>
        <a:graphic>
          <a:graphicData uri="http://schemas.openxmlformats.org/presentationml/2006/ole">
            <mc:AlternateContent xmlns:mc="http://schemas.openxmlformats.org/markup-compatibility/2006">
              <mc:Choice xmlns:v="urn:schemas-microsoft-com:vml" Requires="v">
                <p:oleObj spid="_x0000_s6" name="" r:id="rId3" imgW="1143000" imgH="254000" progId="Equation.KSEE3">
                  <p:embed/>
                </p:oleObj>
              </mc:Choice>
              <mc:Fallback>
                <p:oleObj name="" r:id="rId3" imgW="1143000" imgH="254000" progId="Equation.KSEE3">
                  <p:embed/>
                  <p:pic>
                    <p:nvPicPr>
                      <p:cNvPr id="0" name="图片 5"/>
                      <p:cNvPicPr/>
                      <p:nvPr/>
                    </p:nvPicPr>
                    <p:blipFill>
                      <a:blip r:embed="rId4"/>
                      <a:stretch>
                        <a:fillRect/>
                      </a:stretch>
                    </p:blipFill>
                    <p:spPr>
                      <a:xfrm>
                        <a:off x="3347720" y="2780665"/>
                        <a:ext cx="1739265" cy="373380"/>
                      </a:xfrm>
                      <a:prstGeom prst="rect">
                        <a:avLst/>
                      </a:prstGeom>
                      <a:noFill/>
                      <a:ln w="38100">
                        <a:noFill/>
                        <a:miter/>
                      </a:ln>
                    </p:spPr>
                  </p:pic>
                </p:oleObj>
              </mc:Fallback>
            </mc:AlternateContent>
          </a:graphicData>
        </a:graphic>
      </p:graphicFrame>
      <p:graphicFrame>
        <p:nvGraphicFramePr>
          <p:cNvPr id="3" name="Object 271"/>
          <p:cNvGraphicFramePr>
            <a:graphicFrameLocks noChangeAspect="1"/>
          </p:cNvGraphicFramePr>
          <p:nvPr/>
        </p:nvGraphicFramePr>
        <p:xfrm>
          <a:off x="7380605" y="1917065"/>
          <a:ext cx="774700" cy="429895"/>
        </p:xfrm>
        <a:graphic>
          <a:graphicData uri="http://schemas.openxmlformats.org/presentationml/2006/ole">
            <mc:AlternateContent xmlns:mc="http://schemas.openxmlformats.org/markup-compatibility/2006">
              <mc:Choice xmlns:v="urn:schemas-microsoft-com:vml" Requires="v">
                <p:oleObj spid="_x0000_s7" name="" r:id="rId5" imgW="457200" imgH="254000" progId="Equation.KSEE3">
                  <p:embed/>
                </p:oleObj>
              </mc:Choice>
              <mc:Fallback>
                <p:oleObj name="" r:id="rId5" imgW="457200" imgH="254000" progId="Equation.KSEE3">
                  <p:embed/>
                  <p:pic>
                    <p:nvPicPr>
                      <p:cNvPr id="0" name="图片 6"/>
                      <p:cNvPicPr/>
                      <p:nvPr/>
                    </p:nvPicPr>
                    <p:blipFill>
                      <a:blip r:embed="rId6"/>
                      <a:stretch>
                        <a:fillRect/>
                      </a:stretch>
                    </p:blipFill>
                    <p:spPr>
                      <a:xfrm>
                        <a:off x="7380605" y="1917065"/>
                        <a:ext cx="774700" cy="429895"/>
                      </a:xfrm>
                      <a:prstGeom prst="rect">
                        <a:avLst/>
                      </a:prstGeom>
                      <a:noFill/>
                      <a:ln w="38100">
                        <a:noFill/>
                        <a:miter/>
                      </a:ln>
                    </p:spPr>
                  </p:pic>
                </p:oleObj>
              </mc:Fallback>
            </mc:AlternateContent>
          </a:graphicData>
        </a:graphic>
      </p:graphicFrame>
      <p:pic>
        <p:nvPicPr>
          <p:cNvPr id="8" name="图片 7"/>
          <p:cNvPicPr>
            <a:picLocks noChangeAspect="1"/>
          </p:cNvPicPr>
          <p:nvPr/>
        </p:nvPicPr>
        <p:blipFill>
          <a:blip r:embed="rId7"/>
          <a:stretch>
            <a:fillRect/>
          </a:stretch>
        </p:blipFill>
        <p:spPr>
          <a:xfrm>
            <a:off x="2267585" y="3789045"/>
            <a:ext cx="4448810" cy="2930525"/>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323850" y="836930"/>
            <a:ext cx="2757805" cy="374650"/>
          </a:xfrm>
          <a:prstGeom prst="rect">
            <a:avLst/>
          </a:prstGeom>
          <a:noFill/>
        </p:spPr>
        <p:txBody>
          <a:bodyPr wrap="square" lIns="68577" tIns="34288" rIns="68577" bIns="34288" rtlCol="0">
            <a:spAutoFit/>
          </a:bodyPr>
          <a:lstStyle/>
          <a:p>
            <a:r>
              <a:rPr lang="en-US" altLang="zh-CN" sz="2000" kern="0" noProof="1" dirty="0">
                <a:latin typeface="微软雅黑" panose="020B0503020204020204" charset="-122"/>
                <a:ea typeface="微软雅黑" panose="020B0503020204020204" charset="-122"/>
                <a:cs typeface="+mn-cs"/>
              </a:rPr>
              <a:t>3.3.2 </a:t>
            </a:r>
            <a:r>
              <a:rPr lang="zh-CN" altLang="en-US" sz="2000" kern="0" noProof="1" dirty="0">
                <a:latin typeface="微软雅黑" panose="020B0503020204020204" charset="-122"/>
                <a:ea typeface="微软雅黑" panose="020B0503020204020204" charset="-122"/>
                <a:cs typeface="+mn-cs"/>
              </a:rPr>
              <a:t>译码器</a:t>
            </a:r>
            <a:endParaRPr lang="zh-CN" altLang="en-US" sz="2000" kern="0" noProof="1" dirty="0">
              <a:latin typeface="微软雅黑" panose="020B0503020204020204" charset="-122"/>
              <a:ea typeface="微软雅黑" panose="020B0503020204020204" charset="-122"/>
              <a:cs typeface="+mn-cs"/>
            </a:endParaRPr>
          </a:p>
        </p:txBody>
      </p:sp>
      <p:sp>
        <p:nvSpPr>
          <p:cNvPr id="5" name="文本框 4"/>
          <p:cNvSpPr txBox="1"/>
          <p:nvPr/>
        </p:nvSpPr>
        <p:spPr>
          <a:xfrm>
            <a:off x="149860" y="1299210"/>
            <a:ext cx="3556000" cy="60071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74HC138的输出表达式为：  </a:t>
            </a:r>
            <a:endPar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35560" y="187325"/>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8" name="图片 7"/>
          <p:cNvPicPr>
            <a:picLocks noChangeAspect="1"/>
          </p:cNvPicPr>
          <p:nvPr/>
        </p:nvPicPr>
        <p:blipFill>
          <a:blip r:embed="rId3"/>
          <a:stretch>
            <a:fillRect/>
          </a:stretch>
        </p:blipFill>
        <p:spPr>
          <a:xfrm>
            <a:off x="3996055" y="4119880"/>
            <a:ext cx="4156710" cy="2738120"/>
          </a:xfrm>
          <a:prstGeom prst="rect">
            <a:avLst/>
          </a:prstGeom>
        </p:spPr>
      </p:pic>
      <p:graphicFrame>
        <p:nvGraphicFramePr>
          <p:cNvPr id="2" name="Object 274"/>
          <p:cNvGraphicFramePr>
            <a:graphicFrameLocks noChangeAspect="1"/>
          </p:cNvGraphicFramePr>
          <p:nvPr/>
        </p:nvGraphicFramePr>
        <p:xfrm>
          <a:off x="774065" y="1988820"/>
          <a:ext cx="2307590" cy="559435"/>
        </p:xfrm>
        <a:graphic>
          <a:graphicData uri="http://schemas.openxmlformats.org/presentationml/2006/ole">
            <mc:AlternateContent xmlns:mc="http://schemas.openxmlformats.org/markup-compatibility/2006">
              <mc:Choice xmlns:v="urn:schemas-microsoft-com:vml" Requires="v">
                <p:oleObj spid="_x0000_s3076" name="" r:id="rId4" imgW="1257300" imgH="304800" progId="Equation.KSEE3">
                  <p:embed/>
                </p:oleObj>
              </mc:Choice>
              <mc:Fallback>
                <p:oleObj name="" r:id="rId4" imgW="1257300" imgH="304800" progId="Equation.KSEE3">
                  <p:embed/>
                  <p:pic>
                    <p:nvPicPr>
                      <p:cNvPr id="0" name="图片 3075"/>
                      <p:cNvPicPr/>
                      <p:nvPr/>
                    </p:nvPicPr>
                    <p:blipFill>
                      <a:blip r:embed="rId5"/>
                      <a:stretch>
                        <a:fillRect/>
                      </a:stretch>
                    </p:blipFill>
                    <p:spPr>
                      <a:xfrm>
                        <a:off x="774065" y="1988820"/>
                        <a:ext cx="2307590" cy="559435"/>
                      </a:xfrm>
                      <a:prstGeom prst="rect">
                        <a:avLst/>
                      </a:prstGeom>
                      <a:noFill/>
                      <a:ln w="38100">
                        <a:noFill/>
                        <a:miter/>
                      </a:ln>
                    </p:spPr>
                  </p:pic>
                </p:oleObj>
              </mc:Fallback>
            </mc:AlternateContent>
          </a:graphicData>
        </a:graphic>
      </p:graphicFrame>
      <p:graphicFrame>
        <p:nvGraphicFramePr>
          <p:cNvPr id="3" name="Object 275"/>
          <p:cNvGraphicFramePr>
            <a:graphicFrameLocks noChangeAspect="1"/>
          </p:cNvGraphicFramePr>
          <p:nvPr/>
        </p:nvGraphicFramePr>
        <p:xfrm>
          <a:off x="755650" y="2637155"/>
          <a:ext cx="2144395" cy="530860"/>
        </p:xfrm>
        <a:graphic>
          <a:graphicData uri="http://schemas.openxmlformats.org/presentationml/2006/ole">
            <mc:AlternateContent xmlns:mc="http://schemas.openxmlformats.org/markup-compatibility/2006">
              <mc:Choice xmlns:v="urn:schemas-microsoft-com:vml" Requires="v">
                <p:oleObj spid="_x0000_s4" name="" r:id="rId6" imgW="1231265" imgH="304800" progId="Equation.KSEE3">
                  <p:embed/>
                </p:oleObj>
              </mc:Choice>
              <mc:Fallback>
                <p:oleObj name="" r:id="rId6" imgW="1231265" imgH="304800" progId="Equation.KSEE3">
                  <p:embed/>
                  <p:pic>
                    <p:nvPicPr>
                      <p:cNvPr id="0" name="图片 3"/>
                      <p:cNvPicPr/>
                      <p:nvPr/>
                    </p:nvPicPr>
                    <p:blipFill>
                      <a:blip r:embed="rId7"/>
                      <a:stretch>
                        <a:fillRect/>
                      </a:stretch>
                    </p:blipFill>
                    <p:spPr>
                      <a:xfrm>
                        <a:off x="755650" y="2637155"/>
                        <a:ext cx="2144395" cy="530860"/>
                      </a:xfrm>
                      <a:prstGeom prst="rect">
                        <a:avLst/>
                      </a:prstGeom>
                      <a:noFill/>
                      <a:ln w="38100">
                        <a:noFill/>
                        <a:miter/>
                      </a:ln>
                    </p:spPr>
                  </p:pic>
                </p:oleObj>
              </mc:Fallback>
            </mc:AlternateContent>
          </a:graphicData>
        </a:graphic>
      </p:graphicFrame>
      <p:graphicFrame>
        <p:nvGraphicFramePr>
          <p:cNvPr id="6" name="Object 276"/>
          <p:cNvGraphicFramePr>
            <a:graphicFrameLocks noChangeAspect="1"/>
          </p:cNvGraphicFramePr>
          <p:nvPr/>
        </p:nvGraphicFramePr>
        <p:xfrm>
          <a:off x="755650" y="3202940"/>
          <a:ext cx="2099945" cy="514350"/>
        </p:xfrm>
        <a:graphic>
          <a:graphicData uri="http://schemas.openxmlformats.org/presentationml/2006/ole">
            <mc:AlternateContent xmlns:mc="http://schemas.openxmlformats.org/markup-compatibility/2006">
              <mc:Choice xmlns:v="urn:schemas-microsoft-com:vml" Requires="v">
                <p:oleObj spid="_x0000_s9" name="" r:id="rId8" imgW="1244600" imgH="304800" progId="Equation.KSEE3">
                  <p:embed/>
                </p:oleObj>
              </mc:Choice>
              <mc:Fallback>
                <p:oleObj name="" r:id="rId8" imgW="1244600" imgH="304800" progId="Equation.KSEE3">
                  <p:embed/>
                  <p:pic>
                    <p:nvPicPr>
                      <p:cNvPr id="0" name="图片 8"/>
                      <p:cNvPicPr/>
                      <p:nvPr/>
                    </p:nvPicPr>
                    <p:blipFill>
                      <a:blip r:embed="rId9"/>
                      <a:stretch>
                        <a:fillRect/>
                      </a:stretch>
                    </p:blipFill>
                    <p:spPr>
                      <a:xfrm>
                        <a:off x="755650" y="3202940"/>
                        <a:ext cx="2099945" cy="514350"/>
                      </a:xfrm>
                      <a:prstGeom prst="rect">
                        <a:avLst/>
                      </a:prstGeom>
                      <a:noFill/>
                      <a:ln w="38100">
                        <a:noFill/>
                        <a:miter/>
                      </a:ln>
                    </p:spPr>
                  </p:pic>
                </p:oleObj>
              </mc:Fallback>
            </mc:AlternateContent>
          </a:graphicData>
        </a:graphic>
      </p:graphicFrame>
      <p:graphicFrame>
        <p:nvGraphicFramePr>
          <p:cNvPr id="7" name="对象 -2147481501"/>
          <p:cNvGraphicFramePr>
            <a:graphicFrameLocks noChangeAspect="1"/>
          </p:cNvGraphicFramePr>
          <p:nvPr/>
        </p:nvGraphicFramePr>
        <p:xfrm>
          <a:off x="755650" y="3717290"/>
          <a:ext cx="1990090" cy="492760"/>
        </p:xfrm>
        <a:graphic>
          <a:graphicData uri="http://schemas.openxmlformats.org/presentationml/2006/ole">
            <mc:AlternateContent xmlns:mc="http://schemas.openxmlformats.org/markup-compatibility/2006">
              <mc:Choice xmlns:v="urn:schemas-microsoft-com:vml" Requires="v">
                <p:oleObj spid="_x0000_s10" name="" r:id="rId10" imgW="1231265" imgH="304800" progId="Equation.KSEE3">
                  <p:embed/>
                </p:oleObj>
              </mc:Choice>
              <mc:Fallback>
                <p:oleObj name="" r:id="rId10" imgW="1231265" imgH="304800" progId="Equation.KSEE3">
                  <p:embed/>
                  <p:pic>
                    <p:nvPicPr>
                      <p:cNvPr id="0" name="图片 9"/>
                      <p:cNvPicPr/>
                      <p:nvPr/>
                    </p:nvPicPr>
                    <p:blipFill>
                      <a:blip r:embed="rId11"/>
                      <a:stretch>
                        <a:fillRect/>
                      </a:stretch>
                    </p:blipFill>
                    <p:spPr>
                      <a:xfrm>
                        <a:off x="755650" y="3717290"/>
                        <a:ext cx="1990090" cy="492760"/>
                      </a:xfrm>
                      <a:prstGeom prst="rect">
                        <a:avLst/>
                      </a:prstGeom>
                      <a:noFill/>
                      <a:ln w="38100">
                        <a:noFill/>
                        <a:miter/>
                      </a:ln>
                    </p:spPr>
                  </p:pic>
                </p:oleObj>
              </mc:Fallback>
            </mc:AlternateContent>
          </a:graphicData>
        </a:graphic>
      </p:graphicFrame>
      <p:graphicFrame>
        <p:nvGraphicFramePr>
          <p:cNvPr id="11" name="Object 278"/>
          <p:cNvGraphicFramePr>
            <a:graphicFrameLocks noChangeAspect="1"/>
          </p:cNvGraphicFramePr>
          <p:nvPr/>
        </p:nvGraphicFramePr>
        <p:xfrm>
          <a:off x="715645" y="4293235"/>
          <a:ext cx="2011680" cy="492760"/>
        </p:xfrm>
        <a:graphic>
          <a:graphicData uri="http://schemas.openxmlformats.org/presentationml/2006/ole">
            <mc:AlternateContent xmlns:mc="http://schemas.openxmlformats.org/markup-compatibility/2006">
              <mc:Choice xmlns:v="urn:schemas-microsoft-com:vml" Requires="v">
                <p:oleObj spid="_x0000_s12" name="" r:id="rId12" imgW="1244600" imgH="304800" progId="Equation.KSEE3">
                  <p:embed/>
                </p:oleObj>
              </mc:Choice>
              <mc:Fallback>
                <p:oleObj name="" r:id="rId12" imgW="1244600" imgH="304800" progId="Equation.KSEE3">
                  <p:embed/>
                  <p:pic>
                    <p:nvPicPr>
                      <p:cNvPr id="0" name="图片 10"/>
                      <p:cNvPicPr/>
                      <p:nvPr/>
                    </p:nvPicPr>
                    <p:blipFill>
                      <a:blip r:embed="rId13"/>
                      <a:stretch>
                        <a:fillRect/>
                      </a:stretch>
                    </p:blipFill>
                    <p:spPr>
                      <a:xfrm>
                        <a:off x="715645" y="4293235"/>
                        <a:ext cx="2011680" cy="492760"/>
                      </a:xfrm>
                      <a:prstGeom prst="rect">
                        <a:avLst/>
                      </a:prstGeom>
                      <a:noFill/>
                      <a:ln w="38100">
                        <a:noFill/>
                        <a:miter/>
                      </a:ln>
                    </p:spPr>
                  </p:pic>
                </p:oleObj>
              </mc:Fallback>
            </mc:AlternateContent>
          </a:graphicData>
        </a:graphic>
      </p:graphicFrame>
      <p:graphicFrame>
        <p:nvGraphicFramePr>
          <p:cNvPr id="13" name="Object 279"/>
          <p:cNvGraphicFramePr>
            <a:graphicFrameLocks noChangeAspect="1"/>
          </p:cNvGraphicFramePr>
          <p:nvPr/>
        </p:nvGraphicFramePr>
        <p:xfrm>
          <a:off x="683895" y="4940935"/>
          <a:ext cx="1969135" cy="487680"/>
        </p:xfrm>
        <a:graphic>
          <a:graphicData uri="http://schemas.openxmlformats.org/presentationml/2006/ole">
            <mc:AlternateContent xmlns:mc="http://schemas.openxmlformats.org/markup-compatibility/2006">
              <mc:Choice xmlns:v="urn:schemas-microsoft-com:vml" Requires="v">
                <p:oleObj spid="_x0000_s14" name="" r:id="rId14" imgW="1231265" imgH="304800" progId="Equation.KSEE3">
                  <p:embed/>
                </p:oleObj>
              </mc:Choice>
              <mc:Fallback>
                <p:oleObj name="" r:id="rId14" imgW="1231265" imgH="304800" progId="Equation.KSEE3">
                  <p:embed/>
                  <p:pic>
                    <p:nvPicPr>
                      <p:cNvPr id="0" name="图片 11"/>
                      <p:cNvPicPr/>
                      <p:nvPr/>
                    </p:nvPicPr>
                    <p:blipFill>
                      <a:blip r:embed="rId15"/>
                      <a:stretch>
                        <a:fillRect/>
                      </a:stretch>
                    </p:blipFill>
                    <p:spPr>
                      <a:xfrm>
                        <a:off x="683895" y="4940935"/>
                        <a:ext cx="1969135" cy="487680"/>
                      </a:xfrm>
                      <a:prstGeom prst="rect">
                        <a:avLst/>
                      </a:prstGeom>
                      <a:noFill/>
                      <a:ln w="38100">
                        <a:noFill/>
                        <a:miter/>
                      </a:ln>
                    </p:spPr>
                  </p:pic>
                </p:oleObj>
              </mc:Fallback>
            </mc:AlternateContent>
          </a:graphicData>
        </a:graphic>
      </p:graphicFrame>
      <p:graphicFrame>
        <p:nvGraphicFramePr>
          <p:cNvPr id="15" name="Object 280"/>
          <p:cNvGraphicFramePr>
            <a:graphicFrameLocks noChangeAspect="1"/>
          </p:cNvGraphicFramePr>
          <p:nvPr/>
        </p:nvGraphicFramePr>
        <p:xfrm>
          <a:off x="683895" y="5501640"/>
          <a:ext cx="2043430" cy="506095"/>
        </p:xfrm>
        <a:graphic>
          <a:graphicData uri="http://schemas.openxmlformats.org/presentationml/2006/ole">
            <mc:AlternateContent xmlns:mc="http://schemas.openxmlformats.org/markup-compatibility/2006">
              <mc:Choice xmlns:v="urn:schemas-microsoft-com:vml" Requires="v">
                <p:oleObj spid="_x0000_s16" name="" r:id="rId16" imgW="1231265" imgH="304800" progId="Equation.KSEE3">
                  <p:embed/>
                </p:oleObj>
              </mc:Choice>
              <mc:Fallback>
                <p:oleObj name="" r:id="rId16" imgW="1231265" imgH="304800" progId="Equation.KSEE3">
                  <p:embed/>
                  <p:pic>
                    <p:nvPicPr>
                      <p:cNvPr id="0" name="图片 12"/>
                      <p:cNvPicPr/>
                      <p:nvPr/>
                    </p:nvPicPr>
                    <p:blipFill>
                      <a:blip r:embed="rId17"/>
                      <a:stretch>
                        <a:fillRect/>
                      </a:stretch>
                    </p:blipFill>
                    <p:spPr>
                      <a:xfrm>
                        <a:off x="683895" y="5501640"/>
                        <a:ext cx="2043430" cy="506095"/>
                      </a:xfrm>
                      <a:prstGeom prst="rect">
                        <a:avLst/>
                      </a:prstGeom>
                      <a:noFill/>
                      <a:ln w="38100">
                        <a:noFill/>
                        <a:miter/>
                      </a:ln>
                    </p:spPr>
                  </p:pic>
                </p:oleObj>
              </mc:Fallback>
            </mc:AlternateContent>
          </a:graphicData>
        </a:graphic>
      </p:graphicFrame>
      <p:graphicFrame>
        <p:nvGraphicFramePr>
          <p:cNvPr id="17" name="Object 281"/>
          <p:cNvGraphicFramePr>
            <a:graphicFrameLocks noChangeAspect="1"/>
          </p:cNvGraphicFramePr>
          <p:nvPr/>
        </p:nvGraphicFramePr>
        <p:xfrm>
          <a:off x="683895" y="6021070"/>
          <a:ext cx="2099945" cy="525145"/>
        </p:xfrm>
        <a:graphic>
          <a:graphicData uri="http://schemas.openxmlformats.org/presentationml/2006/ole">
            <mc:AlternateContent xmlns:mc="http://schemas.openxmlformats.org/markup-compatibility/2006">
              <mc:Choice xmlns:v="urn:schemas-microsoft-com:vml" Requires="v">
                <p:oleObj spid="_x0000_s18" name="" r:id="rId18" imgW="1219200" imgH="304800" progId="Equation.KSEE3">
                  <p:embed/>
                </p:oleObj>
              </mc:Choice>
              <mc:Fallback>
                <p:oleObj name="" r:id="rId18" imgW="1219200" imgH="304800" progId="Equation.KSEE3">
                  <p:embed/>
                  <p:pic>
                    <p:nvPicPr>
                      <p:cNvPr id="0" name="图片 13"/>
                      <p:cNvPicPr/>
                      <p:nvPr/>
                    </p:nvPicPr>
                    <p:blipFill>
                      <a:blip r:embed="rId19"/>
                      <a:stretch>
                        <a:fillRect/>
                      </a:stretch>
                    </p:blipFill>
                    <p:spPr>
                      <a:xfrm>
                        <a:off x="683895" y="6021070"/>
                        <a:ext cx="2099945" cy="525145"/>
                      </a:xfrm>
                      <a:prstGeom prst="rect">
                        <a:avLst/>
                      </a:prstGeom>
                      <a:noFill/>
                      <a:ln w="38100">
                        <a:noFill/>
                        <a:miter/>
                      </a:ln>
                    </p:spPr>
                  </p:pic>
                </p:oleObj>
              </mc:Fallback>
            </mc:AlternateContent>
          </a:graphicData>
        </a:graphic>
      </p:graphicFrame>
      <p:graphicFrame>
        <p:nvGraphicFramePr>
          <p:cNvPr id="19" name="Object 269"/>
          <p:cNvGraphicFramePr>
            <a:graphicFrameLocks noChangeAspect="1"/>
          </p:cNvGraphicFramePr>
          <p:nvPr/>
        </p:nvGraphicFramePr>
        <p:xfrm>
          <a:off x="4427855" y="1196975"/>
          <a:ext cx="3205480" cy="2839720"/>
        </p:xfrm>
        <a:graphic>
          <a:graphicData uri="http://schemas.openxmlformats.org/presentationml/2006/ole">
            <mc:AlternateContent xmlns:mc="http://schemas.openxmlformats.org/markup-compatibility/2006">
              <mc:Choice xmlns:v="urn:schemas-microsoft-com:vml" Requires="v">
                <p:oleObj spid="_x0000_s20" name="" r:id="rId20" imgW="3223260" imgH="2811780" progId="Word.Picture.8">
                  <p:embed/>
                </p:oleObj>
              </mc:Choice>
              <mc:Fallback>
                <p:oleObj name="" r:id="rId20" imgW="3223260" imgH="2811780" progId="Word.Picture.8">
                  <p:embed/>
                  <p:pic>
                    <p:nvPicPr>
                      <p:cNvPr id="0" name="图片 3075"/>
                      <p:cNvPicPr/>
                      <p:nvPr/>
                    </p:nvPicPr>
                    <p:blipFill>
                      <a:blip r:embed="rId21"/>
                      <a:srcRect t="-1404"/>
                      <a:stretch>
                        <a:fillRect/>
                      </a:stretch>
                    </p:blipFill>
                    <p:spPr>
                      <a:xfrm>
                        <a:off x="4427855" y="1196975"/>
                        <a:ext cx="3205480" cy="2839720"/>
                      </a:xfrm>
                      <a:prstGeom prst="rect">
                        <a:avLst/>
                      </a:prstGeom>
                      <a:solidFill>
                        <a:srgbClr val="FFFFFF"/>
                      </a:solid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2555875" y="836930"/>
            <a:ext cx="3094990" cy="370840"/>
          </a:xfrm>
          <a:prstGeom prst="rect">
            <a:avLst/>
          </a:prstGeom>
          <a:noFill/>
        </p:spPr>
        <p:txBody>
          <a:bodyPr wrap="square" lIns="68577" tIns="34288" rIns="68577" bIns="34288" rtlCol="0">
            <a:noAutofit/>
          </a:bodyPr>
          <a:lstStyle/>
          <a:p>
            <a:pPr algn="ctr"/>
            <a:r>
              <a:rPr lang="zh-CN" altLang="en-US" sz="20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74HC138译码器的应用</a:t>
            </a:r>
            <a:endParaRPr lang="zh-CN" altLang="en-US"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gn="ctr"/>
            <a:endParaRPr lang="zh-CN" altLang="en-US" sz="2000" strike="noStrike" kern="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 name="文本框 4"/>
          <p:cNvSpPr txBox="1"/>
          <p:nvPr/>
        </p:nvSpPr>
        <p:spPr>
          <a:xfrm>
            <a:off x="183515" y="1304925"/>
            <a:ext cx="8773795" cy="19380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(1)实现流水灯显示控制                                                 </a:t>
            </a: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在如图所示的Proteus仿真电路中，74HC138三个输入端用ABC表示，三个使能端用E</a:t>
            </a:r>
            <a:r>
              <a:rPr lang="zh-CN" altLang="en-US"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、E</a:t>
            </a:r>
            <a:r>
              <a:rPr lang="zh-CN" altLang="en-US"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、E</a:t>
            </a:r>
            <a:r>
              <a:rPr lang="zh-CN" altLang="en-US"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表示，分别为高电平、低电平、低电平有效；输出端低电平有效，此时ABC=0，对应=0，最上面的LED亮。</a:t>
            </a: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35560" y="187325"/>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2" name="图片 -2147482342" descr="IMG_256"/>
          <p:cNvPicPr>
            <a:picLocks noChangeAspect="1"/>
          </p:cNvPicPr>
          <p:nvPr/>
        </p:nvPicPr>
        <p:blipFill>
          <a:blip r:embed="rId3"/>
          <a:stretch>
            <a:fillRect/>
          </a:stretch>
        </p:blipFill>
        <p:spPr>
          <a:xfrm>
            <a:off x="1547495" y="3860800"/>
            <a:ext cx="5679440" cy="2669540"/>
          </a:xfrm>
          <a:prstGeom prst="rect">
            <a:avLst/>
          </a:prstGeom>
          <a:noFill/>
          <a:ln w="9525">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323850" y="836930"/>
            <a:ext cx="2757805" cy="374650"/>
          </a:xfrm>
          <a:prstGeom prst="rect">
            <a:avLst/>
          </a:prstGeom>
          <a:noFill/>
        </p:spPr>
        <p:txBody>
          <a:bodyPr wrap="square" lIns="68577" tIns="34288" rIns="68577" bIns="34288" rtlCol="0">
            <a:spAutoFit/>
          </a:bodyPr>
          <a:lstStyle/>
          <a:p>
            <a:r>
              <a:rPr lang="en-US" altLang="zh-CN" sz="2000" kern="0" noProof="1" dirty="0">
                <a:latin typeface="微软雅黑" panose="020B0503020204020204" charset="-122"/>
                <a:ea typeface="微软雅黑" panose="020B0503020204020204" charset="-122"/>
                <a:cs typeface="+mn-cs"/>
              </a:rPr>
              <a:t>3.3.2 </a:t>
            </a:r>
            <a:r>
              <a:rPr lang="zh-CN" altLang="en-US" sz="2000" kern="0" noProof="1" dirty="0">
                <a:latin typeface="微软雅黑" panose="020B0503020204020204" charset="-122"/>
                <a:ea typeface="微软雅黑" panose="020B0503020204020204" charset="-122"/>
                <a:cs typeface="+mn-cs"/>
              </a:rPr>
              <a:t>译码器</a:t>
            </a:r>
            <a:endParaRPr lang="zh-CN" altLang="en-US" sz="2000" kern="0" noProof="1" dirty="0">
              <a:latin typeface="微软雅黑" panose="020B0503020204020204" charset="-122"/>
              <a:ea typeface="微软雅黑" panose="020B0503020204020204" charset="-122"/>
              <a:cs typeface="+mn-cs"/>
            </a:endParaRPr>
          </a:p>
        </p:txBody>
      </p:sp>
      <p:sp>
        <p:nvSpPr>
          <p:cNvPr id="5" name="文本框 4"/>
          <p:cNvSpPr txBox="1"/>
          <p:nvPr/>
        </p:nvSpPr>
        <p:spPr>
          <a:xfrm>
            <a:off x="183515" y="1304925"/>
            <a:ext cx="8773795" cy="19380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(2)用译码器实现逻辑函数</a:t>
            </a: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如图3-22所示，当</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时，3线–8线译码器的输出变量为三变量函数的全部最小项，基于这一点用该器件能够方便地实现三变量逻辑函数。    </a:t>
            </a: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35560" y="187325"/>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graphicFrame>
        <p:nvGraphicFramePr>
          <p:cNvPr id="2" name="Object 284"/>
          <p:cNvGraphicFramePr>
            <a:graphicFrameLocks noChangeAspect="1"/>
          </p:cNvGraphicFramePr>
          <p:nvPr/>
        </p:nvGraphicFramePr>
        <p:xfrm>
          <a:off x="2915920" y="1844675"/>
          <a:ext cx="1839595" cy="408940"/>
        </p:xfrm>
        <a:graphic>
          <a:graphicData uri="http://schemas.openxmlformats.org/presentationml/2006/ole">
            <mc:AlternateContent xmlns:mc="http://schemas.openxmlformats.org/markup-compatibility/2006">
              <mc:Choice xmlns:v="urn:schemas-microsoft-com:vml" Requires="v">
                <p:oleObj spid="_x0000_s3076" name="" r:id="rId3" imgW="1143000" imgH="254000" progId="Equation.KSEE3">
                  <p:embed/>
                </p:oleObj>
              </mc:Choice>
              <mc:Fallback>
                <p:oleObj name="" r:id="rId3" imgW="1143000" imgH="254000" progId="Equation.KSEE3">
                  <p:embed/>
                  <p:pic>
                    <p:nvPicPr>
                      <p:cNvPr id="0" name="图片 3075"/>
                      <p:cNvPicPr/>
                      <p:nvPr/>
                    </p:nvPicPr>
                    <p:blipFill>
                      <a:blip r:embed="rId4"/>
                      <a:stretch>
                        <a:fillRect/>
                      </a:stretch>
                    </p:blipFill>
                    <p:spPr>
                      <a:xfrm>
                        <a:off x="2915920" y="1844675"/>
                        <a:ext cx="1839595" cy="408940"/>
                      </a:xfrm>
                      <a:prstGeom prst="rect">
                        <a:avLst/>
                      </a:prstGeom>
                      <a:noFill/>
                      <a:ln w="38100">
                        <a:noFill/>
                        <a:miter/>
                      </a:ln>
                    </p:spPr>
                  </p:pic>
                </p:oleObj>
              </mc:Fallback>
            </mc:AlternateContent>
          </a:graphicData>
        </a:graphic>
      </p:graphicFrame>
      <p:pic>
        <p:nvPicPr>
          <p:cNvPr id="3" name="图片 -2147482333" descr="20220418130109"/>
          <p:cNvPicPr>
            <a:picLocks noChangeAspect="1"/>
          </p:cNvPicPr>
          <p:nvPr/>
        </p:nvPicPr>
        <p:blipFill>
          <a:blip r:embed="rId5">
            <a:lum contrast="23999"/>
          </a:blip>
          <a:stretch>
            <a:fillRect/>
          </a:stretch>
        </p:blipFill>
        <p:spPr>
          <a:xfrm>
            <a:off x="2555875" y="3585845"/>
            <a:ext cx="4116070" cy="2679700"/>
          </a:xfrm>
          <a:prstGeom prst="rect">
            <a:avLst/>
          </a:prstGeom>
          <a:noFill/>
          <a:ln w="9525">
            <a:no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323850" y="836930"/>
            <a:ext cx="2757805" cy="374650"/>
          </a:xfrm>
          <a:prstGeom prst="rect">
            <a:avLst/>
          </a:prstGeom>
          <a:noFill/>
        </p:spPr>
        <p:txBody>
          <a:bodyPr wrap="square" lIns="68577" tIns="34288" rIns="68577" bIns="34288" rtlCol="0">
            <a:spAutoFit/>
          </a:bodyPr>
          <a:lstStyle/>
          <a:p>
            <a:r>
              <a:rPr lang="en-US" altLang="zh-CN" sz="2000" kern="0" noProof="1" dirty="0">
                <a:latin typeface="微软雅黑" panose="020B0503020204020204" charset="-122"/>
                <a:ea typeface="微软雅黑" panose="020B0503020204020204" charset="-122"/>
                <a:cs typeface="+mn-cs"/>
              </a:rPr>
              <a:t>3.3.2 </a:t>
            </a:r>
            <a:r>
              <a:rPr lang="zh-CN" altLang="en-US" sz="2000" kern="0" noProof="1" dirty="0">
                <a:latin typeface="微软雅黑" panose="020B0503020204020204" charset="-122"/>
                <a:ea typeface="微软雅黑" panose="020B0503020204020204" charset="-122"/>
                <a:cs typeface="+mn-cs"/>
              </a:rPr>
              <a:t>译码器</a:t>
            </a:r>
            <a:endParaRPr lang="zh-CN" altLang="en-US" sz="2000" kern="0" noProof="1" dirty="0">
              <a:latin typeface="微软雅黑" panose="020B0503020204020204" charset="-122"/>
              <a:ea typeface="微软雅黑" panose="020B0503020204020204" charset="-122"/>
              <a:cs typeface="+mn-cs"/>
            </a:endParaRPr>
          </a:p>
        </p:txBody>
      </p:sp>
      <p:sp>
        <p:nvSpPr>
          <p:cNvPr id="5" name="文本框 4"/>
          <p:cNvSpPr txBox="1"/>
          <p:nvPr/>
        </p:nvSpPr>
        <p:spPr>
          <a:xfrm>
            <a:off x="183515" y="1304925"/>
            <a:ext cx="5710555" cy="553085"/>
          </a:xfrm>
          <a:prstGeom prst="rect">
            <a:avLst/>
          </a:prstGeom>
        </p:spPr>
        <p:style>
          <a:lnRef idx="0">
            <a:srgbClr val="FFFFFF"/>
          </a:lnRef>
          <a:fillRef idx="1">
            <a:schemeClr val="accent2"/>
          </a:fillRef>
          <a:effectRef idx="0">
            <a:srgbClr val="FFFFFF"/>
          </a:effectRef>
          <a:fontRef idx="minor">
            <a:schemeClr val="lt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例3-5：用一片74HC138实现函数</a:t>
            </a: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35560" y="187325"/>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graphicFrame>
        <p:nvGraphicFramePr>
          <p:cNvPr id="2" name="Object 285"/>
          <p:cNvGraphicFramePr>
            <a:graphicFrameLocks noChangeAspect="1"/>
          </p:cNvGraphicFramePr>
          <p:nvPr/>
        </p:nvGraphicFramePr>
        <p:xfrm>
          <a:off x="4139883" y="1421130"/>
          <a:ext cx="1154430" cy="320675"/>
        </p:xfrm>
        <a:graphic>
          <a:graphicData uri="http://schemas.openxmlformats.org/presentationml/2006/ole">
            <mc:AlternateContent xmlns:mc="http://schemas.openxmlformats.org/markup-compatibility/2006">
              <mc:Choice xmlns:v="urn:schemas-microsoft-com:vml" Requires="v">
                <p:oleObj spid="_x0000_s4" name="" r:id="rId3" imgW="876300" imgH="203200" progId="Equation.3">
                  <p:embed/>
                </p:oleObj>
              </mc:Choice>
              <mc:Fallback>
                <p:oleObj name="" r:id="rId3" imgW="876300" imgH="203200" progId="Equation.3">
                  <p:embed/>
                  <p:pic>
                    <p:nvPicPr>
                      <p:cNvPr id="0" name="图片 3"/>
                      <p:cNvPicPr/>
                      <p:nvPr/>
                    </p:nvPicPr>
                    <p:blipFill>
                      <a:blip r:embed="rId4"/>
                      <a:stretch>
                        <a:fillRect/>
                      </a:stretch>
                    </p:blipFill>
                    <p:spPr>
                      <a:xfrm>
                        <a:off x="4139883" y="1421130"/>
                        <a:ext cx="1154430" cy="320675"/>
                      </a:xfrm>
                      <a:prstGeom prst="rect">
                        <a:avLst/>
                      </a:prstGeom>
                      <a:noFill/>
                      <a:ln w="38100">
                        <a:noFill/>
                        <a:miter/>
                      </a:ln>
                    </p:spPr>
                  </p:pic>
                </p:oleObj>
              </mc:Fallback>
            </mc:AlternateContent>
          </a:graphicData>
        </a:graphic>
      </p:graphicFrame>
      <p:sp>
        <p:nvSpPr>
          <p:cNvPr id="6" name="文本框 5"/>
          <p:cNvSpPr txBox="1"/>
          <p:nvPr/>
        </p:nvSpPr>
        <p:spPr>
          <a:xfrm>
            <a:off x="128905" y="1988820"/>
            <a:ext cx="8773795" cy="286448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解：首先将函数式变换为最小项之和的形式。</a:t>
            </a: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将输入端A</a:t>
            </a:r>
            <a:r>
              <a:rPr lang="zh-CN" altLang="en-US"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lang="zh-CN" altLang="en-US"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lang="zh-CN" altLang="en-US"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0</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对应逻辑变量ABC，使能端</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，在译码器的输出端加一个与非门，即可实现给定的组合逻辑函数</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3" name="Object 286"/>
          <p:cNvGraphicFramePr>
            <a:graphicFrameLocks noChangeAspect="1"/>
          </p:cNvGraphicFramePr>
          <p:nvPr/>
        </p:nvGraphicFramePr>
        <p:xfrm>
          <a:off x="755650" y="2708910"/>
          <a:ext cx="3702050" cy="389890"/>
        </p:xfrm>
        <a:graphic>
          <a:graphicData uri="http://schemas.openxmlformats.org/presentationml/2006/ole">
            <mc:AlternateContent xmlns:mc="http://schemas.openxmlformats.org/markup-compatibility/2006">
              <mc:Choice xmlns:v="urn:schemas-microsoft-com:vml" Requires="v">
                <p:oleObj spid="_x0000_s7" name="" r:id="rId5" imgW="2019300" imgH="203200" progId="Equation.3">
                  <p:embed/>
                </p:oleObj>
              </mc:Choice>
              <mc:Fallback>
                <p:oleObj name="" r:id="rId5" imgW="2019300" imgH="203200" progId="Equation.3">
                  <p:embed/>
                  <p:pic>
                    <p:nvPicPr>
                      <p:cNvPr id="0" name="图片 6"/>
                      <p:cNvPicPr/>
                      <p:nvPr/>
                    </p:nvPicPr>
                    <p:blipFill>
                      <a:blip r:embed="rId6"/>
                      <a:stretch>
                        <a:fillRect/>
                      </a:stretch>
                    </p:blipFill>
                    <p:spPr>
                      <a:xfrm>
                        <a:off x="755650" y="2708910"/>
                        <a:ext cx="3702050" cy="389890"/>
                      </a:xfrm>
                      <a:prstGeom prst="rect">
                        <a:avLst/>
                      </a:prstGeom>
                      <a:noFill/>
                      <a:ln w="38100">
                        <a:noFill/>
                        <a:miter/>
                      </a:ln>
                    </p:spPr>
                  </p:pic>
                </p:oleObj>
              </mc:Fallback>
            </mc:AlternateContent>
          </a:graphicData>
        </a:graphic>
      </p:graphicFrame>
      <p:pic>
        <p:nvPicPr>
          <p:cNvPr id="8" name="图片 7"/>
          <p:cNvPicPr/>
          <p:nvPr/>
        </p:nvPicPr>
        <p:blipFill>
          <a:blip r:embed="rId7"/>
        </p:blipFill>
        <p:spPr>
          <a:xfrm>
            <a:off x="1077595" y="3429000"/>
            <a:ext cx="1950085" cy="354330"/>
          </a:xfrm>
          <a:prstGeom prst="rect">
            <a:avLst/>
          </a:prstGeom>
        </p:spPr>
      </p:pic>
      <p:pic>
        <p:nvPicPr>
          <p:cNvPr id="9" name="图片 8"/>
          <p:cNvPicPr/>
          <p:nvPr/>
        </p:nvPicPr>
        <p:blipFill>
          <a:blip r:embed="rId8"/>
        </p:blipFill>
        <p:spPr>
          <a:xfrm>
            <a:off x="3081655" y="3357245"/>
            <a:ext cx="1920240" cy="426085"/>
          </a:xfrm>
          <a:prstGeom prst="rect">
            <a:avLst/>
          </a:prstGeom>
        </p:spPr>
      </p:pic>
      <p:pic>
        <p:nvPicPr>
          <p:cNvPr id="10" name="图片 9"/>
          <p:cNvPicPr/>
          <p:nvPr/>
        </p:nvPicPr>
        <p:blipFill>
          <a:blip r:embed="rId9"/>
        </p:blipFill>
        <p:spPr>
          <a:xfrm>
            <a:off x="5076190" y="3357245"/>
            <a:ext cx="1852295" cy="417830"/>
          </a:xfrm>
          <a:prstGeom prst="rect">
            <a:avLst/>
          </a:prstGeom>
        </p:spPr>
      </p:pic>
      <p:graphicFrame>
        <p:nvGraphicFramePr>
          <p:cNvPr id="13" name="Object 290"/>
          <p:cNvGraphicFramePr>
            <a:graphicFrameLocks noChangeAspect="1"/>
          </p:cNvGraphicFramePr>
          <p:nvPr/>
        </p:nvGraphicFramePr>
        <p:xfrm>
          <a:off x="5364480" y="3933190"/>
          <a:ext cx="1722120" cy="382905"/>
        </p:xfrm>
        <a:graphic>
          <a:graphicData uri="http://schemas.openxmlformats.org/presentationml/2006/ole">
            <mc:AlternateContent xmlns:mc="http://schemas.openxmlformats.org/markup-compatibility/2006">
              <mc:Choice xmlns:v="urn:schemas-microsoft-com:vml" Requires="v">
                <p:oleObj spid="_x0000_s14" name="" r:id="rId10" imgW="1143000" imgH="254000" progId="Equation.KSEE3">
                  <p:embed/>
                </p:oleObj>
              </mc:Choice>
              <mc:Fallback>
                <p:oleObj name="" r:id="rId10" imgW="1143000" imgH="254000" progId="Equation.KSEE3">
                  <p:embed/>
                  <p:pic>
                    <p:nvPicPr>
                      <p:cNvPr id="0" name="图片 13"/>
                      <p:cNvPicPr/>
                      <p:nvPr/>
                    </p:nvPicPr>
                    <p:blipFill>
                      <a:blip r:embed="rId11"/>
                      <a:stretch>
                        <a:fillRect/>
                      </a:stretch>
                    </p:blipFill>
                    <p:spPr>
                      <a:xfrm>
                        <a:off x="5364480" y="3933190"/>
                        <a:ext cx="1722120" cy="382905"/>
                      </a:xfrm>
                      <a:prstGeom prst="rect">
                        <a:avLst/>
                      </a:prstGeom>
                      <a:noFill/>
                      <a:ln w="38100">
                        <a:noFill/>
                        <a:miter/>
                      </a:ln>
                    </p:spPr>
                  </p:pic>
                </p:oleObj>
              </mc:Fallback>
            </mc:AlternateContent>
          </a:graphicData>
        </a:graphic>
      </p:graphicFrame>
      <p:graphicFrame>
        <p:nvGraphicFramePr>
          <p:cNvPr id="11" name="Object 291"/>
          <p:cNvGraphicFramePr>
            <a:graphicFrameLocks noChangeAspect="1"/>
          </p:cNvGraphicFramePr>
          <p:nvPr/>
        </p:nvGraphicFramePr>
        <p:xfrm>
          <a:off x="6156325" y="4364990"/>
          <a:ext cx="1404620" cy="347345"/>
        </p:xfrm>
        <a:graphic>
          <a:graphicData uri="http://schemas.openxmlformats.org/presentationml/2006/ole">
            <mc:AlternateContent xmlns:mc="http://schemas.openxmlformats.org/markup-compatibility/2006">
              <mc:Choice xmlns:v="urn:schemas-microsoft-com:vml" Requires="v">
                <p:oleObj spid="_x0000_s15" name="" r:id="rId12" imgW="889000" imgH="203200" progId="Equation.3">
                  <p:embed/>
                </p:oleObj>
              </mc:Choice>
              <mc:Fallback>
                <p:oleObj name="" r:id="rId12" imgW="889000" imgH="203200" progId="Equation.3">
                  <p:embed/>
                  <p:pic>
                    <p:nvPicPr>
                      <p:cNvPr id="0" name="图片 14"/>
                      <p:cNvPicPr/>
                      <p:nvPr/>
                    </p:nvPicPr>
                    <p:blipFill>
                      <a:blip r:embed="rId13"/>
                      <a:stretch>
                        <a:fillRect/>
                      </a:stretch>
                    </p:blipFill>
                    <p:spPr>
                      <a:xfrm>
                        <a:off x="6156325" y="4364990"/>
                        <a:ext cx="1404620" cy="347345"/>
                      </a:xfrm>
                      <a:prstGeom prst="rect">
                        <a:avLst/>
                      </a:prstGeom>
                      <a:noFill/>
                      <a:ln w="38100">
                        <a:noFill/>
                        <a:miter/>
                      </a:ln>
                    </p:spPr>
                  </p:pic>
                </p:oleObj>
              </mc:Fallback>
            </mc:AlternateContent>
          </a:graphicData>
        </a:graphic>
      </p:graphicFrame>
      <p:pic>
        <p:nvPicPr>
          <p:cNvPr id="12" name="图片 -2147482333" descr="20220418130109"/>
          <p:cNvPicPr>
            <a:picLocks noChangeAspect="1"/>
          </p:cNvPicPr>
          <p:nvPr/>
        </p:nvPicPr>
        <p:blipFill>
          <a:blip r:embed="rId14">
            <a:lum contrast="23999"/>
          </a:blip>
          <a:stretch>
            <a:fillRect/>
          </a:stretch>
        </p:blipFill>
        <p:spPr>
          <a:xfrm>
            <a:off x="3204210" y="4869180"/>
            <a:ext cx="3066415" cy="1997075"/>
          </a:xfrm>
          <a:prstGeom prst="rect">
            <a:avLst/>
          </a:prstGeom>
          <a:noFill/>
          <a:ln w="9525">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3.3.2 </a:t>
            </a:r>
            <a:r>
              <a:rPr lang="zh-CN" altLang="en-US" sz="2000" kern="0" noProof="1" dirty="0">
                <a:solidFill>
                  <a:schemeClr val="tx2"/>
                </a:solidFill>
                <a:latin typeface="微软雅黑" panose="020B0503020204020204" charset="-122"/>
                <a:ea typeface="微软雅黑" panose="020B0503020204020204" charset="-122"/>
                <a:cs typeface="+mn-cs"/>
              </a:rPr>
              <a:t>译码器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06525"/>
            <a:ext cx="8773795" cy="226123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、二-十进制译码器</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将 BCD 码翻译成十个对应的输出信号称为二-十进制译码器，它有四个输入端和十个输出端，所以又称为 </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4 线-10 线译码器</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。74LS42是一种常用的 4 线-10线译码器。对于BCD代码以外的伪码(1010～1111这6个代码)，Y</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～Y</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9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均为高电平。 </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功能：将8421BCD码译成为10个状态输出。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4" name="文本框 3"/>
          <p:cNvSpPr txBox="1"/>
          <p:nvPr/>
        </p:nvSpPr>
        <p:spPr>
          <a:xfrm>
            <a:off x="347980" y="6309360"/>
            <a:ext cx="3578225" cy="357505"/>
          </a:xfrm>
          <a:prstGeom prst="rect">
            <a:avLst/>
          </a:prstGeom>
        </p:spPr>
        <p:txBody>
          <a:bodyPr wrap="square">
            <a:noAutofit/>
          </a:bodyPr>
          <a:p>
            <a:pPr algn="ctr" defTabSz="266700"/>
            <a:r>
              <a:rPr sz="1600">
                <a:latin typeface="宋体" panose="02010600030101010101" pitchFamily="2" charset="-122"/>
                <a:ea typeface="宋体" panose="02010600030101010101" pitchFamily="2" charset="-122"/>
              </a:rPr>
              <a:t>图3-23  74LS42的逻辑符号</a:t>
            </a:r>
            <a:endParaRPr lang="zh-CN" altLang="en-US" sz="1600">
              <a:latin typeface="宋体" panose="02010600030101010101" pitchFamily="2" charset="-122"/>
              <a:ea typeface="宋体" panose="02010600030101010101" pitchFamily="2" charset="-122"/>
            </a:endParaRPr>
          </a:p>
        </p:txBody>
      </p:sp>
      <p:pic>
        <p:nvPicPr>
          <p:cNvPr id="2" name="图片 -2147482246" descr="3t16"/>
          <p:cNvPicPr>
            <a:picLocks noChangeAspect="1"/>
          </p:cNvPicPr>
          <p:nvPr/>
        </p:nvPicPr>
        <p:blipFill>
          <a:blip r:embed="rId3"/>
          <a:stretch>
            <a:fillRect/>
          </a:stretch>
        </p:blipFill>
        <p:spPr>
          <a:xfrm>
            <a:off x="1475740" y="3789045"/>
            <a:ext cx="1542415" cy="2448560"/>
          </a:xfrm>
          <a:prstGeom prst="rect">
            <a:avLst/>
          </a:prstGeom>
          <a:noFill/>
          <a:ln w="9525">
            <a:noFill/>
          </a:ln>
        </p:spPr>
      </p:pic>
      <p:pic>
        <p:nvPicPr>
          <p:cNvPr id="6" name="图片 5"/>
          <p:cNvPicPr>
            <a:picLocks noChangeAspect="1"/>
          </p:cNvPicPr>
          <p:nvPr/>
        </p:nvPicPr>
        <p:blipFill>
          <a:blip r:embed="rId4"/>
          <a:stretch>
            <a:fillRect/>
          </a:stretch>
        </p:blipFill>
        <p:spPr>
          <a:xfrm>
            <a:off x="4356100" y="3719195"/>
            <a:ext cx="3578225" cy="3058795"/>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3.3.2 </a:t>
            </a:r>
            <a:r>
              <a:rPr lang="zh-CN" altLang="en-US" sz="2000" kern="0" noProof="1" dirty="0">
                <a:solidFill>
                  <a:schemeClr val="tx2"/>
                </a:solidFill>
                <a:latin typeface="微软雅黑" panose="020B0503020204020204" charset="-122"/>
                <a:ea typeface="微软雅黑" panose="020B0503020204020204" charset="-122"/>
                <a:cs typeface="+mn-cs"/>
              </a:rPr>
              <a:t>译码器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06525"/>
            <a:ext cx="8773795" cy="219583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显示</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译码器</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在数字系统中，常需把结果用十进制数码显示出来，数字显示电路包括两部分</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译码驱动电路和数码显示器</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显示译码器常用7段(或者8段，8段有小数点)字符显示器，也就是所说的数码管。半导体数码管的每段都是一个二极管，数码管分为共阴极和共阳极。</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3" name="图片 2"/>
          <p:cNvPicPr>
            <a:picLocks noChangeAspect="1"/>
          </p:cNvPicPr>
          <p:nvPr/>
        </p:nvPicPr>
        <p:blipFill>
          <a:blip r:embed="rId3"/>
          <a:stretch>
            <a:fillRect/>
          </a:stretch>
        </p:blipFill>
        <p:spPr>
          <a:xfrm>
            <a:off x="323215" y="3933190"/>
            <a:ext cx="4219575" cy="2382520"/>
          </a:xfrm>
          <a:prstGeom prst="rect">
            <a:avLst/>
          </a:prstGeom>
        </p:spPr>
      </p:pic>
      <p:sp>
        <p:nvSpPr>
          <p:cNvPr id="7" name="文本框 6"/>
          <p:cNvSpPr txBox="1"/>
          <p:nvPr/>
        </p:nvSpPr>
        <p:spPr>
          <a:xfrm>
            <a:off x="4649470" y="3933190"/>
            <a:ext cx="4328795" cy="2584450"/>
          </a:xfrm>
          <a:prstGeom prst="rect">
            <a:avLst/>
          </a:prstGeom>
        </p:spPr>
        <p:txBody>
          <a:bodyPr wrap="square">
            <a:spAutoFit/>
          </a:bodyPr>
          <a:p>
            <a:pPr marL="0" indent="304800" algn="l" defTabSz="266700">
              <a:lnSpc>
                <a:spcPct val="150000"/>
              </a:lnSpc>
              <a:spcAft>
                <a:spcPct val="0"/>
              </a:spcAft>
            </a:pP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）图为</a:t>
            </a:r>
            <a:r>
              <a:rPr lang="zh-CN" altLang="en-US" sz="180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共阳极连接</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，即所有二极管的正极都接到</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VCC</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上，当</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abcdefg</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和</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dp</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为</a:t>
            </a:r>
            <a:r>
              <a:rPr lang="zh-CN" altLang="en-US" sz="180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低电平时，二极管点亮</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304800" algn="l" defTabSz="266700">
              <a:lnSpc>
                <a:spcPct val="150000"/>
              </a:lnSpc>
              <a:spcAft>
                <a:spcPct val="0"/>
              </a:spcAft>
            </a:pP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）图为</a:t>
            </a:r>
            <a:r>
              <a:rPr lang="zh-CN" altLang="en-US" sz="180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共阴极连接</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，即所有二极管的阴极都接到</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GND</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上，当</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abcdefg</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和</a:t>
            </a:r>
            <a:r>
              <a:rPr lang="en-US" altLang="zh-CN"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dp</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为</a:t>
            </a:r>
            <a:r>
              <a:rPr lang="zh-CN" altLang="en-US" sz="180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高电平时，二极管点亮</a:t>
            </a:r>
            <a:r>
              <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zh-CN" altLang="en-US" sz="1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3.3.2 </a:t>
            </a:r>
            <a:r>
              <a:rPr lang="zh-CN" altLang="en-US" sz="2000" kern="0" noProof="1" dirty="0">
                <a:solidFill>
                  <a:schemeClr val="tx2"/>
                </a:solidFill>
                <a:latin typeface="微软雅黑" panose="020B0503020204020204" charset="-122"/>
                <a:ea typeface="微软雅黑" panose="020B0503020204020204" charset="-122"/>
                <a:cs typeface="+mn-cs"/>
              </a:rPr>
              <a:t>译码器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06525"/>
            <a:ext cx="8783320" cy="219583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显示</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译码器</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一般来说，</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如果不考虑功耗的话，我们选用共阳极</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。因为共阴极的二极管想要点亮，需要I</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O</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输出高电平，但是在很多芯片的输出端电压普遍不高(为了降低芯片功耗)，二极管的驱动电压较低，显示不够亮。而共阳极数码管，因为阳极接V</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CC</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(5V或者3.3V)，驱动能力大，显示更亮。常用的集成显示译码器有如下表所示。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65238"/>
            <a:ext cx="5080000" cy="635000"/>
          </a:xfrm>
          <a:prstGeom prst="rect">
            <a:avLst/>
          </a:prstGeom>
        </p:spPr>
        <p:txBody>
          <a:bodyPr/>
          <a:p>
            <a:endParaRPr sz="1600"/>
          </a:p>
        </p:txBody>
      </p:sp>
      <p:pic>
        <p:nvPicPr>
          <p:cNvPr id="4" name="图片 3"/>
          <p:cNvPicPr/>
          <p:nvPr/>
        </p:nvPicPr>
        <p:blipFill>
          <a:blip r:embed="rId3"/>
        </p:blipFill>
        <p:spPr>
          <a:xfrm>
            <a:off x="1187450" y="3789045"/>
            <a:ext cx="6360795" cy="2658745"/>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3.3.2 </a:t>
            </a:r>
            <a:r>
              <a:rPr lang="zh-CN" altLang="en-US" sz="2000" kern="0" noProof="1" dirty="0">
                <a:solidFill>
                  <a:schemeClr val="tx2"/>
                </a:solidFill>
                <a:latin typeface="微软雅黑" panose="020B0503020204020204" charset="-122"/>
                <a:ea typeface="微软雅黑" panose="020B0503020204020204" charset="-122"/>
                <a:cs typeface="+mn-cs"/>
              </a:rPr>
              <a:t>译码器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06525"/>
            <a:ext cx="8577580" cy="140335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显示</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译码器</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如图 3-25 所示, </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74LS48 集成七段显示译码器</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输入为二-十进制代码, 输出为译码结果, 可驱动相应的七段数码管显示正确的数字。</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pic>
        <p:nvPicPr>
          <p:cNvPr id="4" name="图片 3"/>
          <p:cNvPicPr/>
          <p:nvPr/>
        </p:nvPicPr>
        <p:blipFill>
          <a:blip r:embed="rId3"/>
        </p:blipFill>
        <p:spPr>
          <a:xfrm>
            <a:off x="1691640" y="2924810"/>
            <a:ext cx="5563235" cy="3795395"/>
          </a:xfrm>
          <a:prstGeom prst="rect">
            <a:avLst/>
          </a:prstGeom>
        </p:spPr>
      </p:pic>
      <p:sp>
        <p:nvSpPr>
          <p:cNvPr id="6" name="文本框 5"/>
          <p:cNvSpPr txBox="1"/>
          <p:nvPr/>
        </p:nvSpPr>
        <p:spPr>
          <a:xfrm>
            <a:off x="2032000" y="6100763"/>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7454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定义</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7" name="文本框 6"/>
          <p:cNvSpPr txBox="1"/>
          <p:nvPr/>
        </p:nvSpPr>
        <p:spPr>
          <a:xfrm>
            <a:off x="251460" y="1593215"/>
            <a:ext cx="8720455" cy="160083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noAutofit/>
          </a:bodyPr>
          <a:p>
            <a:pPr marR="0" defTabSz="914400" eaLnBrk="0" hangingPunct="0">
              <a:lnSpc>
                <a:spcPct val="150000"/>
              </a:lnSpc>
              <a:spcBef>
                <a:spcPct val="20000"/>
              </a:spcBef>
              <a:buClr>
                <a:schemeClr val="accent2"/>
              </a:buClr>
              <a:buSzTx/>
              <a:buFont typeface="Wingdings" panose="05000000000000000000" pitchFamily="2" charset="2"/>
            </a:pPr>
            <a:r>
              <a:rPr kumimoji="0" lang="en-US" sz="2200" kern="1200" cap="none" spc="0" normalizeH="0" baseline="0" noProof="1">
                <a:latin typeface="Arial Narrow" pitchFamily="34" charset="0"/>
                <a:ea typeface="宋体" panose="02010600030101010101" pitchFamily="2" charset="-122"/>
                <a:cs typeface="+mn-cs"/>
              </a:rPr>
              <a:t>       </a:t>
            </a:r>
            <a:r>
              <a:rPr kumimoji="0" sz="2000" kern="1200" cap="none" spc="0" normalizeH="0" baseline="0" noProof="1">
                <a:latin typeface="宋体" panose="02010600030101010101" pitchFamily="2" charset="-122"/>
                <a:ea typeface="宋体" panose="02010600030101010101" pitchFamily="2" charset="-122"/>
                <a:cs typeface="宋体" panose="02010600030101010101" pitchFamily="2" charset="-122"/>
              </a:rPr>
              <a:t>逻辑电路可以分成两大类，一类叫组合逻辑电路，简称组合电路，另一类叫做时序逻辑电路，简称时序电路；组合逻辑电路在逻辑功能上的特点是任意时刻的输出仅仅取决于该时刻的输入，与电路原来的状态无关。</a:t>
            </a:r>
            <a:endParaRPr kumimoji="0" sz="2000" kern="1200" cap="none" spc="0" normalizeH="0" baseline="0" noProof="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67360" y="5013325"/>
            <a:ext cx="8071485" cy="1753235"/>
          </a:xfrm>
          <a:prstGeom prst="rect">
            <a:avLst/>
          </a:prstGeom>
        </p:spPr>
        <p:txBody>
          <a:bodyPr wrap="square">
            <a:spAutoFit/>
          </a:bodyPr>
          <a:p>
            <a:pPr marL="0" indent="266700" algn="l" defTabSz="266700">
              <a:lnSpc>
                <a:spcPct val="150000"/>
              </a:lnSpc>
              <a:spcAft>
                <a:spcPct val="0"/>
              </a:spcAft>
            </a:pP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如图</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3-1</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所示，组合逻辑电路有</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n</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个输入端，</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m</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个输出端，其存在如下特征</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a:t>
            </a:r>
            <a:endPar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a:p>
            <a:pPr marL="0" indent="304800" algn="l" defTabSz="266700">
              <a:lnSpc>
                <a:spcPct val="150000"/>
              </a:lnSpc>
              <a:spcAft>
                <a:spcPct val="0"/>
              </a:spcAft>
            </a:pP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(1)</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输出、输入之间没有反馈延迟通路；</a:t>
            </a:r>
            <a:endPar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a:p>
            <a:pPr marL="0" indent="304800" algn="l" defTabSz="266700">
              <a:lnSpc>
                <a:spcPct val="150000"/>
              </a:lnSpc>
              <a:spcAft>
                <a:spcPct val="0"/>
              </a:spcAft>
            </a:pP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(2)</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电路不具有记忆功能；</a:t>
            </a:r>
            <a:endPar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a:p>
            <a:pPr marL="0" indent="304800" algn="l" defTabSz="266700">
              <a:lnSpc>
                <a:spcPct val="150000"/>
              </a:lnSpc>
              <a:spcAft>
                <a:spcPct val="0"/>
              </a:spcAft>
            </a:pP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(3)</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在结构上是由基本门电路组成的。</a:t>
            </a:r>
            <a:endPar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p:txBody>
      </p:sp>
      <p:sp>
        <p:nvSpPr>
          <p:cNvPr id="4" name="文本框 3"/>
          <p:cNvSpPr txBox="1"/>
          <p:nvPr/>
        </p:nvSpPr>
        <p:spPr>
          <a:xfrm>
            <a:off x="2032000" y="1970088"/>
            <a:ext cx="5080000" cy="635000"/>
          </a:xfrm>
          <a:prstGeom prst="rect">
            <a:avLst/>
          </a:prstGeom>
        </p:spPr>
        <p:txBody>
          <a:bodyPr/>
          <a:p>
            <a:endParaRPr sz="1600"/>
          </a:p>
        </p:txBody>
      </p:sp>
      <p:pic>
        <p:nvPicPr>
          <p:cNvPr id="5" name="图片 4"/>
          <p:cNvPicPr/>
          <p:nvPr/>
        </p:nvPicPr>
        <p:blipFill>
          <a:blip r:embed="rId3"/>
        </p:blipFill>
        <p:spPr>
          <a:xfrm>
            <a:off x="2339975" y="3279458"/>
            <a:ext cx="3324225" cy="1647825"/>
          </a:xfrm>
          <a:prstGeom prst="rect">
            <a:avLst/>
          </a:prstGeom>
        </p:spPr>
      </p:pic>
      <p:sp>
        <p:nvSpPr>
          <p:cNvPr id="6" name="文本框 5"/>
          <p:cNvSpPr txBox="1"/>
          <p:nvPr/>
        </p:nvSpPr>
        <p:spPr>
          <a:xfrm>
            <a:off x="2032000" y="4252913"/>
            <a:ext cx="5080000" cy="635000"/>
          </a:xfrm>
          <a:prstGeom prst="rect">
            <a:avLst/>
          </a:prstGeom>
        </p:spPr>
        <p:txBody>
          <a:bodyPr/>
          <a:p>
            <a:endParaRPr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3.3.2 </a:t>
            </a:r>
            <a:r>
              <a:rPr lang="zh-CN" altLang="en-US" sz="2000" kern="0" noProof="1" dirty="0">
                <a:solidFill>
                  <a:schemeClr val="tx2"/>
                </a:solidFill>
                <a:latin typeface="微软雅黑" panose="020B0503020204020204" charset="-122"/>
                <a:ea typeface="微软雅黑" panose="020B0503020204020204" charset="-122"/>
                <a:cs typeface="+mn-cs"/>
              </a:rPr>
              <a:t>译码器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06525"/>
            <a:ext cx="8577580" cy="140335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显示</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译码器</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如图3-26所示，如要输出数字 4，需要b、c、f、g段发光，因此Y</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b</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、Y</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c</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、Y</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f</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、Y</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g</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都为 1，其他位为0。</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6" name="文本框 5"/>
          <p:cNvSpPr txBox="1"/>
          <p:nvPr/>
        </p:nvSpPr>
        <p:spPr>
          <a:xfrm>
            <a:off x="2627630" y="6237605"/>
            <a:ext cx="3517265" cy="373380"/>
          </a:xfrm>
          <a:prstGeom prst="rect">
            <a:avLst/>
          </a:prstGeom>
        </p:spPr>
        <p:txBody>
          <a:bodyPr/>
          <a:p>
            <a:pPr algn="ctr"/>
            <a:r>
              <a:rPr sz="1600"/>
              <a:t>图3-26 数码管显示4的各段码值</a:t>
            </a:r>
            <a:endParaRPr sz="1600"/>
          </a:p>
        </p:txBody>
      </p:sp>
      <p:pic>
        <p:nvPicPr>
          <p:cNvPr id="3" name="图片 -2147482316" descr="20220418135355"/>
          <p:cNvPicPr>
            <a:picLocks noChangeAspect="1"/>
          </p:cNvPicPr>
          <p:nvPr/>
        </p:nvPicPr>
        <p:blipFill>
          <a:blip r:embed="rId3"/>
          <a:stretch>
            <a:fillRect/>
          </a:stretch>
        </p:blipFill>
        <p:spPr>
          <a:xfrm>
            <a:off x="1783715" y="3053715"/>
            <a:ext cx="5577205" cy="2939415"/>
          </a:xfrm>
          <a:prstGeom prst="rect">
            <a:avLst/>
          </a:prstGeom>
          <a:noFill/>
          <a:ln w="9525">
            <a:noFill/>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3.3.2 </a:t>
            </a:r>
            <a:r>
              <a:rPr lang="zh-CN" altLang="en-US" sz="2000" kern="0" noProof="1" dirty="0">
                <a:solidFill>
                  <a:schemeClr val="tx2"/>
                </a:solidFill>
                <a:latin typeface="微软雅黑" panose="020B0503020204020204" charset="-122"/>
                <a:ea typeface="微软雅黑" panose="020B0503020204020204" charset="-122"/>
                <a:cs typeface="+mn-cs"/>
              </a:rPr>
              <a:t>译码器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06525"/>
            <a:ext cx="8577580" cy="182562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显示</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译码器</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如图3-27所示，ABCDEFGDP数码段显示数字8. ，采用74HC138译码器的输出端分别选通1-8对应任何一个位置的数码管(此时ABC=0，选通了第1个数码管显示8.)，即实现数码管的片选功能。</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6" name="文本框 5"/>
          <p:cNvSpPr txBox="1"/>
          <p:nvPr/>
        </p:nvSpPr>
        <p:spPr>
          <a:xfrm>
            <a:off x="2627630" y="6381115"/>
            <a:ext cx="4330700" cy="373380"/>
          </a:xfrm>
          <a:prstGeom prst="rect">
            <a:avLst/>
          </a:prstGeom>
        </p:spPr>
        <p:txBody>
          <a:bodyPr/>
          <a:p>
            <a:pPr algn="ctr"/>
            <a:r>
              <a:rPr sz="1600"/>
              <a:t>图3-27 用74HC138实现数码管片选显示电路</a:t>
            </a:r>
            <a:endParaRPr sz="1600"/>
          </a:p>
        </p:txBody>
      </p:sp>
      <p:pic>
        <p:nvPicPr>
          <p:cNvPr id="3" name="图片 -2147482245" descr="IMG_256"/>
          <p:cNvPicPr>
            <a:picLocks noChangeAspect="1"/>
          </p:cNvPicPr>
          <p:nvPr/>
        </p:nvPicPr>
        <p:blipFill>
          <a:blip r:embed="rId3"/>
          <a:stretch>
            <a:fillRect/>
          </a:stretch>
        </p:blipFill>
        <p:spPr>
          <a:xfrm>
            <a:off x="2484120" y="3321050"/>
            <a:ext cx="4965700" cy="3022600"/>
          </a:xfrm>
          <a:prstGeom prst="rect">
            <a:avLst/>
          </a:prstGeom>
          <a:noFill/>
          <a:ln w="9525">
            <a:noFill/>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3.3.3 </a:t>
            </a:r>
            <a:r>
              <a:rPr lang="zh-CN" altLang="en-US" sz="2000" kern="0" noProof="1" dirty="0">
                <a:solidFill>
                  <a:schemeClr val="tx2"/>
                </a:solidFill>
                <a:latin typeface="微软雅黑" panose="020B0503020204020204" charset="-122"/>
                <a:ea typeface="微软雅黑" panose="020B0503020204020204" charset="-122"/>
                <a:cs typeface="+mn-cs"/>
              </a:rPr>
              <a:t>数据选择器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53670" y="1425575"/>
            <a:ext cx="8728075" cy="182562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在数字系统中，通常需要</a:t>
            </a:r>
            <a:r>
              <a:rPr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从多路数据中选择一路进行传输</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，执行这种功能的电路称为数据选择器(Multiplexer，简称 MUX)，或称为</a:t>
            </a:r>
            <a:r>
              <a:rPr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多路开关</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数据选择的功能：在通道选择信号的作用下，将多个通道的数据分时传送到公共的数据通道上去的。常用的数据选择器有 </a:t>
            </a:r>
            <a:r>
              <a:rPr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4 选 1、8 选 1、16 选 1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等多种类型。</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6" name="文本框 5"/>
          <p:cNvSpPr txBox="1"/>
          <p:nvPr/>
        </p:nvSpPr>
        <p:spPr>
          <a:xfrm>
            <a:off x="467360" y="6098540"/>
            <a:ext cx="3564890" cy="373380"/>
          </a:xfrm>
          <a:prstGeom prst="rect">
            <a:avLst/>
          </a:prstGeom>
        </p:spPr>
        <p:txBody>
          <a:bodyPr/>
          <a:p>
            <a:pPr algn="l"/>
            <a:r>
              <a:rPr sz="1800">
                <a:latin typeface="Times New Roman" panose="02020603050405020304" pitchFamily="18" charset="0"/>
                <a:cs typeface="Times New Roman" panose="02020603050405020304" pitchFamily="18" charset="0"/>
              </a:rPr>
              <a:t>由表3-10可以写出输出表达式为</a:t>
            </a:r>
            <a:endParaRPr sz="1800">
              <a:latin typeface="Times New Roman" panose="02020603050405020304" pitchFamily="18" charset="0"/>
              <a:cs typeface="Times New Roman" panose="02020603050405020304" pitchFamily="18" charset="0"/>
            </a:endParaRPr>
          </a:p>
        </p:txBody>
      </p:sp>
      <p:graphicFrame>
        <p:nvGraphicFramePr>
          <p:cNvPr id="3" name="Object 313"/>
          <p:cNvGraphicFramePr/>
          <p:nvPr/>
        </p:nvGraphicFramePr>
        <p:xfrm>
          <a:off x="3996055" y="6093460"/>
          <a:ext cx="3311525" cy="356870"/>
        </p:xfrm>
        <a:graphic>
          <a:graphicData uri="http://schemas.openxmlformats.org/presentationml/2006/ole">
            <mc:AlternateContent xmlns:mc="http://schemas.openxmlformats.org/markup-compatibility/2006">
              <mc:Choice xmlns:v="urn:schemas-microsoft-com:vml" Requires="v">
                <p:oleObj spid="_x0000_s3076" name="" r:id="rId3" imgW="2451100" imgH="215900" progId="Equation.3">
                  <p:embed/>
                </p:oleObj>
              </mc:Choice>
              <mc:Fallback>
                <p:oleObj name="" r:id="rId3" imgW="2451100" imgH="215900" progId="Equation.3">
                  <p:embed/>
                  <p:pic>
                    <p:nvPicPr>
                      <p:cNvPr id="0" name="图片 3075"/>
                      <p:cNvPicPr/>
                      <p:nvPr/>
                    </p:nvPicPr>
                    <p:blipFill>
                      <a:blip r:embed="rId4"/>
                      <a:stretch>
                        <a:fillRect/>
                      </a:stretch>
                    </p:blipFill>
                    <p:spPr>
                      <a:xfrm>
                        <a:off x="3996055" y="6093460"/>
                        <a:ext cx="3311525" cy="356870"/>
                      </a:xfrm>
                      <a:prstGeom prst="rect">
                        <a:avLst/>
                      </a:prstGeom>
                      <a:noFill/>
                      <a:ln w="38100">
                        <a:noFill/>
                        <a:miter/>
                      </a:ln>
                    </p:spPr>
                  </p:pic>
                </p:oleObj>
              </mc:Fallback>
            </mc:AlternateContent>
          </a:graphicData>
        </a:graphic>
      </p:graphicFrame>
      <p:sp>
        <p:nvSpPr>
          <p:cNvPr id="4" name="文本框 3"/>
          <p:cNvSpPr txBox="1"/>
          <p:nvPr/>
        </p:nvSpPr>
        <p:spPr>
          <a:xfrm>
            <a:off x="2032000" y="1412875"/>
            <a:ext cx="5080000" cy="635000"/>
          </a:xfrm>
          <a:prstGeom prst="rect">
            <a:avLst/>
          </a:prstGeom>
        </p:spPr>
        <p:txBody>
          <a:bodyPr/>
          <a:p>
            <a:endParaRPr sz="1600"/>
          </a:p>
        </p:txBody>
      </p:sp>
      <p:pic>
        <p:nvPicPr>
          <p:cNvPr id="7" name="图片 6"/>
          <p:cNvPicPr/>
          <p:nvPr/>
        </p:nvPicPr>
        <p:blipFill>
          <a:blip r:embed="rId5"/>
        </p:blipFill>
        <p:spPr>
          <a:xfrm>
            <a:off x="1115695" y="3321685"/>
            <a:ext cx="6468110" cy="2659380"/>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3.3.3 </a:t>
            </a:r>
            <a:r>
              <a:rPr lang="zh-CN" altLang="en-US" sz="2000" kern="0" noProof="1" dirty="0">
                <a:solidFill>
                  <a:schemeClr val="tx2"/>
                </a:solidFill>
                <a:latin typeface="微软雅黑" panose="020B0503020204020204" charset="-122"/>
                <a:ea typeface="微软雅黑" panose="020B0503020204020204" charset="-122"/>
                <a:cs typeface="+mn-cs"/>
              </a:rPr>
              <a:t>数据选择器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53670" y="1425575"/>
            <a:ext cx="8728075" cy="221742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1、TTL中规模集成双四选一数据选择器74LS153</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如图3-29所示为74LS153的逻辑图及逻辑符号，片内有2个4选一数据选择器，如</a:t>
            </a: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endPar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为片选端，当其为0时选通第一片4选一数据选择器</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0</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为公共地址选择端，D</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10</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D</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11</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D</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12</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D</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13</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为4个数据输入端，Y</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为输出端。</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74LS153的输出表达式可写成：</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4" name="文本框 3"/>
          <p:cNvSpPr txBox="1"/>
          <p:nvPr/>
        </p:nvSpPr>
        <p:spPr>
          <a:xfrm>
            <a:off x="2032000" y="1412875"/>
            <a:ext cx="5080000" cy="635000"/>
          </a:xfrm>
          <a:prstGeom prst="rect">
            <a:avLst/>
          </a:prstGeom>
        </p:spPr>
        <p:txBody>
          <a:bodyPr/>
          <a:p>
            <a:endParaRPr sz="1600"/>
          </a:p>
        </p:txBody>
      </p:sp>
      <p:graphicFrame>
        <p:nvGraphicFramePr>
          <p:cNvPr id="3" name="Object 314"/>
          <p:cNvGraphicFramePr>
            <a:graphicFrameLocks noChangeAspect="1"/>
          </p:cNvGraphicFramePr>
          <p:nvPr/>
        </p:nvGraphicFramePr>
        <p:xfrm>
          <a:off x="251460" y="2348865"/>
          <a:ext cx="278765" cy="380365"/>
        </p:xfrm>
        <a:graphic>
          <a:graphicData uri="http://schemas.openxmlformats.org/presentationml/2006/ole">
            <mc:AlternateContent xmlns:mc="http://schemas.openxmlformats.org/markup-compatibility/2006">
              <mc:Choice xmlns:v="urn:schemas-microsoft-com:vml" Requires="v">
                <p:oleObj spid="_x0000_s8" name="" r:id="rId3" imgW="177165" imgH="241300" progId="Equation.KSEE3">
                  <p:embed/>
                </p:oleObj>
              </mc:Choice>
              <mc:Fallback>
                <p:oleObj name="" r:id="rId3" imgW="177165" imgH="241300" progId="Equation.KSEE3">
                  <p:embed/>
                  <p:pic>
                    <p:nvPicPr>
                      <p:cNvPr id="0" name="图片 7"/>
                      <p:cNvPicPr/>
                      <p:nvPr/>
                    </p:nvPicPr>
                    <p:blipFill>
                      <a:blip r:embed="rId4"/>
                      <a:stretch>
                        <a:fillRect/>
                      </a:stretch>
                    </p:blipFill>
                    <p:spPr>
                      <a:xfrm>
                        <a:off x="251460" y="2348865"/>
                        <a:ext cx="278765" cy="380365"/>
                      </a:xfrm>
                      <a:prstGeom prst="rect">
                        <a:avLst/>
                      </a:prstGeom>
                      <a:noFill/>
                      <a:ln w="38100">
                        <a:noFill/>
                        <a:miter/>
                      </a:ln>
                    </p:spPr>
                  </p:pic>
                </p:oleObj>
              </mc:Fallback>
            </mc:AlternateContent>
          </a:graphicData>
        </a:graphic>
      </p:graphicFrame>
      <p:graphicFrame>
        <p:nvGraphicFramePr>
          <p:cNvPr id="6" name="Object 315"/>
          <p:cNvGraphicFramePr/>
          <p:nvPr/>
        </p:nvGraphicFramePr>
        <p:xfrm>
          <a:off x="3924300" y="3213100"/>
          <a:ext cx="3564890" cy="343535"/>
        </p:xfrm>
        <a:graphic>
          <a:graphicData uri="http://schemas.openxmlformats.org/presentationml/2006/ole">
            <mc:AlternateContent xmlns:mc="http://schemas.openxmlformats.org/markup-compatibility/2006">
              <mc:Choice xmlns:v="urn:schemas-microsoft-com:vml" Requires="v">
                <p:oleObj spid="_x0000_s9" name="" r:id="rId5" imgW="2933700" imgH="241300" progId="Equation.3">
                  <p:embed/>
                </p:oleObj>
              </mc:Choice>
              <mc:Fallback>
                <p:oleObj name="" r:id="rId5" imgW="2933700" imgH="241300" progId="Equation.3">
                  <p:embed/>
                  <p:pic>
                    <p:nvPicPr>
                      <p:cNvPr id="0" name="图片 8"/>
                      <p:cNvPicPr/>
                      <p:nvPr/>
                    </p:nvPicPr>
                    <p:blipFill>
                      <a:blip r:embed="rId6"/>
                      <a:stretch>
                        <a:fillRect/>
                      </a:stretch>
                    </p:blipFill>
                    <p:spPr>
                      <a:xfrm>
                        <a:off x="3924300" y="3213100"/>
                        <a:ext cx="3564890" cy="343535"/>
                      </a:xfrm>
                      <a:prstGeom prst="rect">
                        <a:avLst/>
                      </a:prstGeom>
                      <a:noFill/>
                      <a:ln w="38100">
                        <a:noFill/>
                        <a:miter/>
                      </a:ln>
                    </p:spPr>
                  </p:pic>
                </p:oleObj>
              </mc:Fallback>
            </mc:AlternateContent>
          </a:graphicData>
        </a:graphic>
      </p:graphicFrame>
      <p:sp>
        <p:nvSpPr>
          <p:cNvPr id="10" name="文本框 9"/>
          <p:cNvSpPr txBox="1"/>
          <p:nvPr/>
        </p:nvSpPr>
        <p:spPr>
          <a:xfrm>
            <a:off x="2032000" y="617538"/>
            <a:ext cx="5080000" cy="635000"/>
          </a:xfrm>
          <a:prstGeom prst="rect">
            <a:avLst/>
          </a:prstGeom>
        </p:spPr>
        <p:txBody>
          <a:bodyPr/>
          <a:p>
            <a:endParaRPr sz="1600"/>
          </a:p>
        </p:txBody>
      </p:sp>
      <p:pic>
        <p:nvPicPr>
          <p:cNvPr id="11" name="图片 10"/>
          <p:cNvPicPr/>
          <p:nvPr/>
        </p:nvPicPr>
        <p:blipFill>
          <a:blip r:embed="rId7"/>
        </p:blipFill>
        <p:spPr>
          <a:xfrm>
            <a:off x="2488565" y="3724910"/>
            <a:ext cx="4103370" cy="3047365"/>
          </a:xfrm>
          <a:prstGeom prst="rect">
            <a:avLst/>
          </a:prstGeom>
        </p:spPr>
      </p:pic>
      <p:sp>
        <p:nvSpPr>
          <p:cNvPr id="12" name="文本框 11"/>
          <p:cNvSpPr txBox="1"/>
          <p:nvPr/>
        </p:nvSpPr>
        <p:spPr>
          <a:xfrm>
            <a:off x="2032000" y="5605463"/>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3.3.3 </a:t>
            </a:r>
            <a:r>
              <a:rPr lang="zh-CN" altLang="en-US" sz="2000" kern="0" noProof="1" dirty="0">
                <a:solidFill>
                  <a:schemeClr val="tx2"/>
                </a:solidFill>
                <a:latin typeface="微软雅黑" panose="020B0503020204020204" charset="-122"/>
                <a:ea typeface="微软雅黑" panose="020B0503020204020204" charset="-122"/>
                <a:cs typeface="+mn-cs"/>
              </a:rPr>
              <a:t>数据选择器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53670" y="1425575"/>
            <a:ext cx="8728075" cy="213296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2、TTL中规模集成八选一数据选择器74LS151</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如图3-30所示为74LS151的逻辑图及逻辑符号，片内有1个8选一数据选择器，如</a:t>
            </a: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endPar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为片选端，当其为0时选通、数据选择器开始工作</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0</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为公共地址选择端，</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7</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为8个数据输入端，Y为输出端，</a:t>
            </a: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为互补输出端。</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可以写出74LS151的输出表达式为</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4" name="文本框 3"/>
          <p:cNvSpPr txBox="1"/>
          <p:nvPr/>
        </p:nvSpPr>
        <p:spPr>
          <a:xfrm>
            <a:off x="2032000" y="1412875"/>
            <a:ext cx="5080000" cy="635000"/>
          </a:xfrm>
          <a:prstGeom prst="rect">
            <a:avLst/>
          </a:prstGeom>
        </p:spPr>
        <p:txBody>
          <a:bodyPr/>
          <a:p>
            <a:endParaRPr sz="1600"/>
          </a:p>
        </p:txBody>
      </p:sp>
      <p:graphicFrame>
        <p:nvGraphicFramePr>
          <p:cNvPr id="3" name="Object 319"/>
          <p:cNvGraphicFramePr>
            <a:graphicFrameLocks noChangeAspect="1"/>
          </p:cNvGraphicFramePr>
          <p:nvPr/>
        </p:nvGraphicFramePr>
        <p:xfrm>
          <a:off x="251460" y="2348865"/>
          <a:ext cx="245110" cy="379095"/>
        </p:xfrm>
        <a:graphic>
          <a:graphicData uri="http://schemas.openxmlformats.org/presentationml/2006/ole">
            <mc:AlternateContent xmlns:mc="http://schemas.openxmlformats.org/markup-compatibility/2006">
              <mc:Choice xmlns:v="urn:schemas-microsoft-com:vml" Requires="v">
                <p:oleObj spid="_x0000_s8" name="" r:id="rId3" imgW="139700" imgH="215900" progId="Equation.KSEE3">
                  <p:embed/>
                </p:oleObj>
              </mc:Choice>
              <mc:Fallback>
                <p:oleObj name="" r:id="rId3" imgW="139700" imgH="215900" progId="Equation.KSEE3">
                  <p:embed/>
                  <p:pic>
                    <p:nvPicPr>
                      <p:cNvPr id="0" name="图片 7"/>
                      <p:cNvPicPr/>
                      <p:nvPr/>
                    </p:nvPicPr>
                    <p:blipFill>
                      <a:blip r:embed="rId4"/>
                      <a:stretch>
                        <a:fillRect/>
                      </a:stretch>
                    </p:blipFill>
                    <p:spPr>
                      <a:xfrm>
                        <a:off x="251460" y="2348865"/>
                        <a:ext cx="245110" cy="379095"/>
                      </a:xfrm>
                      <a:prstGeom prst="rect">
                        <a:avLst/>
                      </a:prstGeom>
                      <a:noFill/>
                      <a:ln w="38100">
                        <a:noFill/>
                        <a:miter/>
                      </a:ln>
                    </p:spPr>
                  </p:pic>
                </p:oleObj>
              </mc:Fallback>
            </mc:AlternateContent>
          </a:graphicData>
        </a:graphic>
      </p:graphicFrame>
      <p:graphicFrame>
        <p:nvGraphicFramePr>
          <p:cNvPr id="6" name="Object 320"/>
          <p:cNvGraphicFramePr>
            <a:graphicFrameLocks noChangeAspect="1"/>
          </p:cNvGraphicFramePr>
          <p:nvPr/>
        </p:nvGraphicFramePr>
        <p:xfrm>
          <a:off x="3996055" y="2780665"/>
          <a:ext cx="297815" cy="363220"/>
        </p:xfrm>
        <a:graphic>
          <a:graphicData uri="http://schemas.openxmlformats.org/presentationml/2006/ole">
            <mc:AlternateContent xmlns:mc="http://schemas.openxmlformats.org/markup-compatibility/2006">
              <mc:Choice xmlns:v="urn:schemas-microsoft-com:vml" Requires="v">
                <p:oleObj spid="_x0000_s9" name="" r:id="rId5" imgW="177165" imgH="215900" progId="Equation.KSEE3">
                  <p:embed/>
                </p:oleObj>
              </mc:Choice>
              <mc:Fallback>
                <p:oleObj name="" r:id="rId5" imgW="177165" imgH="215900" progId="Equation.KSEE3">
                  <p:embed/>
                  <p:pic>
                    <p:nvPicPr>
                      <p:cNvPr id="0" name="图片 8"/>
                      <p:cNvPicPr/>
                      <p:nvPr/>
                    </p:nvPicPr>
                    <p:blipFill>
                      <a:blip r:embed="rId6"/>
                      <a:stretch>
                        <a:fillRect/>
                      </a:stretch>
                    </p:blipFill>
                    <p:spPr>
                      <a:xfrm>
                        <a:off x="3996055" y="2780665"/>
                        <a:ext cx="297815" cy="363220"/>
                      </a:xfrm>
                      <a:prstGeom prst="rect">
                        <a:avLst/>
                      </a:prstGeom>
                      <a:noFill/>
                      <a:ln w="38100">
                        <a:noFill/>
                        <a:miter/>
                      </a:ln>
                    </p:spPr>
                  </p:pic>
                </p:oleObj>
              </mc:Fallback>
            </mc:AlternateContent>
          </a:graphicData>
        </a:graphic>
      </p:graphicFrame>
      <p:graphicFrame>
        <p:nvGraphicFramePr>
          <p:cNvPr id="7" name="Object 321"/>
          <p:cNvGraphicFramePr/>
          <p:nvPr/>
        </p:nvGraphicFramePr>
        <p:xfrm>
          <a:off x="4500245" y="4725035"/>
          <a:ext cx="4352925" cy="641985"/>
        </p:xfrm>
        <a:graphic>
          <a:graphicData uri="http://schemas.openxmlformats.org/presentationml/2006/ole">
            <mc:AlternateContent xmlns:mc="http://schemas.openxmlformats.org/markup-compatibility/2006">
              <mc:Choice xmlns:v="urn:schemas-microsoft-com:vml" Requires="v">
                <p:oleObj spid="_x0000_s10" name="" r:id="rId7" imgW="3618230" imgH="520700" progId="Equation.3">
                  <p:embed/>
                </p:oleObj>
              </mc:Choice>
              <mc:Fallback>
                <p:oleObj name="" r:id="rId7" imgW="3618230" imgH="520700" progId="Equation.3">
                  <p:embed/>
                  <p:pic>
                    <p:nvPicPr>
                      <p:cNvPr id="0" name="图片 9"/>
                      <p:cNvPicPr/>
                      <p:nvPr/>
                    </p:nvPicPr>
                    <p:blipFill>
                      <a:blip r:embed="rId8"/>
                      <a:stretch>
                        <a:fillRect/>
                      </a:stretch>
                    </p:blipFill>
                    <p:spPr>
                      <a:xfrm>
                        <a:off x="4500245" y="4725035"/>
                        <a:ext cx="4352925" cy="641985"/>
                      </a:xfrm>
                      <a:prstGeom prst="rect">
                        <a:avLst/>
                      </a:prstGeom>
                      <a:noFill/>
                      <a:ln w="38100">
                        <a:noFill/>
                        <a:miter/>
                      </a:ln>
                    </p:spPr>
                  </p:pic>
                </p:oleObj>
              </mc:Fallback>
            </mc:AlternateContent>
          </a:graphicData>
        </a:graphic>
      </p:graphicFrame>
      <p:pic>
        <p:nvPicPr>
          <p:cNvPr id="11" name="图片 10"/>
          <p:cNvPicPr>
            <a:picLocks noChangeAspect="1"/>
          </p:cNvPicPr>
          <p:nvPr/>
        </p:nvPicPr>
        <p:blipFill>
          <a:blip r:embed="rId9"/>
          <a:stretch>
            <a:fillRect/>
          </a:stretch>
        </p:blipFill>
        <p:spPr>
          <a:xfrm>
            <a:off x="422910" y="3644900"/>
            <a:ext cx="3870960" cy="3032760"/>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3.3.3 </a:t>
            </a:r>
            <a:r>
              <a:rPr lang="zh-CN" altLang="en-US" sz="2000" kern="0" noProof="1" dirty="0">
                <a:solidFill>
                  <a:schemeClr val="tx2"/>
                </a:solidFill>
                <a:latin typeface="微软雅黑" panose="020B0503020204020204" charset="-122"/>
                <a:ea typeface="微软雅黑" panose="020B0503020204020204" charset="-122"/>
                <a:cs typeface="+mn-cs"/>
              </a:rPr>
              <a:t>数据选择器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323850" y="1628775"/>
            <a:ext cx="4596765" cy="414020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3、数据选择器的应用</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例3-5：用2片8选1数据选择器74151组成一个16选1的数据选择器。</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解：将输入的低位地址A</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0</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分别连接到两片74LS151的地址输入端</a:t>
            </a:r>
            <a:r>
              <a:rPr sz="180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z="1800" baseline="-2500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sz="180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z="1800" baseline="-2500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sz="180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z="1800" baseline="-2500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0</a:t>
            </a:r>
            <a:r>
              <a:rPr sz="180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将输入的高位地址A</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接到74LS151(1)的</a:t>
            </a: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端，而将</a:t>
            </a: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接到74LS151(2)的</a:t>
            </a: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端，</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同时将2个数据选择器的输出端作或运算，就得到图3-31所示的十六选一数据选择器。 </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graphicFrame>
        <p:nvGraphicFramePr>
          <p:cNvPr id="3" name="Object 322"/>
          <p:cNvGraphicFramePr>
            <a:graphicFrameLocks noChangeAspect="1"/>
          </p:cNvGraphicFramePr>
          <p:nvPr/>
        </p:nvGraphicFramePr>
        <p:xfrm>
          <a:off x="4356100" y="3818890"/>
          <a:ext cx="187325" cy="289560"/>
        </p:xfrm>
        <a:graphic>
          <a:graphicData uri="http://schemas.openxmlformats.org/presentationml/2006/ole">
            <mc:AlternateContent xmlns:mc="http://schemas.openxmlformats.org/markup-compatibility/2006">
              <mc:Choice xmlns:v="urn:schemas-microsoft-com:vml" Requires="v">
                <p:oleObj spid="_x0000_s3076" name="" r:id="rId3" imgW="139700" imgH="215900" progId="Equation.KSEE3">
                  <p:embed/>
                </p:oleObj>
              </mc:Choice>
              <mc:Fallback>
                <p:oleObj name="" r:id="rId3" imgW="139700" imgH="215900" progId="Equation.KSEE3">
                  <p:embed/>
                  <p:pic>
                    <p:nvPicPr>
                      <p:cNvPr id="0" name="图片 3075"/>
                      <p:cNvPicPr/>
                      <p:nvPr/>
                    </p:nvPicPr>
                    <p:blipFill>
                      <a:blip r:embed="rId4"/>
                      <a:stretch>
                        <a:fillRect/>
                      </a:stretch>
                    </p:blipFill>
                    <p:spPr>
                      <a:xfrm>
                        <a:off x="4356100" y="3818890"/>
                        <a:ext cx="187325" cy="289560"/>
                      </a:xfrm>
                      <a:prstGeom prst="rect">
                        <a:avLst/>
                      </a:prstGeom>
                      <a:noFill/>
                      <a:ln w="38100">
                        <a:noFill/>
                        <a:miter/>
                      </a:ln>
                    </p:spPr>
                  </p:pic>
                </p:oleObj>
              </mc:Fallback>
            </mc:AlternateContent>
          </a:graphicData>
        </a:graphic>
      </p:graphicFrame>
      <p:graphicFrame>
        <p:nvGraphicFramePr>
          <p:cNvPr id="4" name="Object 323"/>
          <p:cNvGraphicFramePr>
            <a:graphicFrameLocks noChangeAspect="1"/>
          </p:cNvGraphicFramePr>
          <p:nvPr/>
        </p:nvGraphicFramePr>
        <p:xfrm>
          <a:off x="1403350" y="4149090"/>
          <a:ext cx="309245" cy="386715"/>
        </p:xfrm>
        <a:graphic>
          <a:graphicData uri="http://schemas.openxmlformats.org/presentationml/2006/ole">
            <mc:AlternateContent xmlns:mc="http://schemas.openxmlformats.org/markup-compatibility/2006">
              <mc:Choice xmlns:v="urn:schemas-microsoft-com:vml" Requires="v">
                <p:oleObj spid="_x0000_s12" name="" r:id="rId5" imgW="203200" imgH="254000" progId="Equation.KSEE3">
                  <p:embed/>
                </p:oleObj>
              </mc:Choice>
              <mc:Fallback>
                <p:oleObj name="" r:id="rId5" imgW="203200" imgH="254000" progId="Equation.KSEE3">
                  <p:embed/>
                  <p:pic>
                    <p:nvPicPr>
                      <p:cNvPr id="0" name="图片 11"/>
                      <p:cNvPicPr/>
                      <p:nvPr/>
                    </p:nvPicPr>
                    <p:blipFill>
                      <a:blip r:embed="rId6"/>
                      <a:stretch>
                        <a:fillRect/>
                      </a:stretch>
                    </p:blipFill>
                    <p:spPr>
                      <a:xfrm>
                        <a:off x="1403350" y="4149090"/>
                        <a:ext cx="309245" cy="386715"/>
                      </a:xfrm>
                      <a:prstGeom prst="rect">
                        <a:avLst/>
                      </a:prstGeom>
                      <a:noFill/>
                      <a:ln w="38100">
                        <a:noFill/>
                        <a:miter/>
                      </a:ln>
                    </p:spPr>
                  </p:pic>
                </p:oleObj>
              </mc:Fallback>
            </mc:AlternateContent>
          </a:graphicData>
        </a:graphic>
      </p:graphicFrame>
      <p:graphicFrame>
        <p:nvGraphicFramePr>
          <p:cNvPr id="13" name="Object 322"/>
          <p:cNvGraphicFramePr>
            <a:graphicFrameLocks noChangeAspect="1"/>
          </p:cNvGraphicFramePr>
          <p:nvPr/>
        </p:nvGraphicFramePr>
        <p:xfrm>
          <a:off x="3593465" y="4257040"/>
          <a:ext cx="178435" cy="278765"/>
        </p:xfrm>
        <a:graphic>
          <a:graphicData uri="http://schemas.openxmlformats.org/presentationml/2006/ole">
            <mc:AlternateContent xmlns:mc="http://schemas.openxmlformats.org/markup-compatibility/2006">
              <mc:Choice xmlns:v="urn:schemas-microsoft-com:vml" Requires="v">
                <p:oleObj spid="_x0000_s14" name="" r:id="rId7" imgW="139700" imgH="215900" progId="Equation.KSEE3">
                  <p:embed/>
                </p:oleObj>
              </mc:Choice>
              <mc:Fallback>
                <p:oleObj name="" r:id="rId7" imgW="139700" imgH="215900" progId="Equation.KSEE3">
                  <p:embed/>
                  <p:pic>
                    <p:nvPicPr>
                      <p:cNvPr id="0" name="图片 3075"/>
                      <p:cNvPicPr/>
                      <p:nvPr/>
                    </p:nvPicPr>
                    <p:blipFill>
                      <a:blip r:embed="rId4"/>
                      <a:stretch>
                        <a:fillRect/>
                      </a:stretch>
                    </p:blipFill>
                    <p:spPr>
                      <a:xfrm>
                        <a:off x="3593465" y="4257040"/>
                        <a:ext cx="178435" cy="278765"/>
                      </a:xfrm>
                      <a:prstGeom prst="rect">
                        <a:avLst/>
                      </a:prstGeom>
                      <a:noFill/>
                      <a:ln w="38100">
                        <a:noFill/>
                        <a:miter/>
                      </a:ln>
                    </p:spPr>
                  </p:pic>
                </p:oleObj>
              </mc:Fallback>
            </mc:AlternateContent>
          </a:graphicData>
        </a:graphic>
      </p:graphicFrame>
      <p:pic>
        <p:nvPicPr>
          <p:cNvPr id="15" name="图片 14"/>
          <p:cNvPicPr>
            <a:picLocks noChangeAspect="1"/>
          </p:cNvPicPr>
          <p:nvPr/>
        </p:nvPicPr>
        <p:blipFill>
          <a:blip r:embed="rId8"/>
          <a:stretch>
            <a:fillRect/>
          </a:stretch>
        </p:blipFill>
        <p:spPr>
          <a:xfrm>
            <a:off x="5292090" y="1628775"/>
            <a:ext cx="3383280" cy="4091940"/>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3.3.3 </a:t>
            </a:r>
            <a:r>
              <a:rPr lang="zh-CN" altLang="en-US" sz="2000" kern="0" noProof="1" dirty="0">
                <a:solidFill>
                  <a:schemeClr val="tx2"/>
                </a:solidFill>
                <a:latin typeface="微软雅黑" panose="020B0503020204020204" charset="-122"/>
                <a:ea typeface="微软雅黑" panose="020B0503020204020204" charset="-122"/>
                <a:cs typeface="+mn-cs"/>
              </a:rPr>
              <a:t>数据选择器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53670" y="1772920"/>
            <a:ext cx="8728075" cy="346837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利用数据选择器实现函数的一般步骤:(变量数=选通端数)</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indent="508000">
              <a:lnSpc>
                <a:spcPct val="150000"/>
              </a:lnSpc>
              <a:spcBef>
                <a:spcPts val="0"/>
              </a:spcBef>
              <a:buClr>
                <a:srgbClr val="0000FF"/>
              </a:buClr>
              <a:buFont typeface="Wingdings" panose="05000000000000000000" charset="0"/>
              <a:extLst>
                <a:ext uri="{35155182-B16C-46BC-9424-99874614C6A1}">
                  <wpsdc:indentchars xmlns:wpsdc="http://www.wps.cn/officeDocument/2017/drawingmlCustomData" val="200" checksum="282533468"/>
                </a:ext>
              </a:extLst>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（1）将函数变换成最小项表达式；</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indent="508000">
              <a:lnSpc>
                <a:spcPct val="150000"/>
              </a:lnSpc>
              <a:spcBef>
                <a:spcPts val="0"/>
              </a:spcBef>
              <a:buClr>
                <a:srgbClr val="0000FF"/>
              </a:buClr>
              <a:buFont typeface="Wingdings" panose="05000000000000000000" charset="0"/>
              <a:extLst>
                <a:ext uri="{35155182-B16C-46BC-9424-99874614C6A1}">
                  <wpsdc:indentchars xmlns:wpsdc="http://www.wps.cn/officeDocument/2017/drawingmlCustomData" val="200" checksum="282533468"/>
                </a:ext>
              </a:extLst>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（2）地址信号A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作为函数的输入变量；</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indent="508000">
              <a:lnSpc>
                <a:spcPct val="150000"/>
              </a:lnSpc>
              <a:spcBef>
                <a:spcPts val="0"/>
              </a:spcBef>
              <a:buClr>
                <a:srgbClr val="0000FF"/>
              </a:buClr>
              <a:buFont typeface="Wingdings" panose="05000000000000000000" charset="0"/>
              <a:extLst>
                <a:ext uri="{35155182-B16C-46BC-9424-99874614C6A1}">
                  <wpsdc:indentchars xmlns:wpsdc="http://www.wps.cn/officeDocument/2017/drawingmlCustomData" val="200" checksum="282533468"/>
                </a:ext>
              </a:extLst>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（3）处理数据输入D</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7</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信号电平。逻辑表达式中有m</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i</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，则相应D</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i</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=1，其他的数据输入端均为0。</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indent="508000">
              <a:lnSpc>
                <a:spcPct val="150000"/>
              </a:lnSpc>
              <a:spcBef>
                <a:spcPts val="0"/>
              </a:spcBef>
              <a:buClr>
                <a:srgbClr val="0000FF"/>
              </a:buClr>
              <a:buFont typeface="Wingdings" panose="05000000000000000000" charset="0"/>
              <a:extLst>
                <a:ext uri="{35155182-B16C-46BC-9424-99874614C6A1}">
                  <wpsdc:indentchars xmlns:wpsdc="http://www.wps.cn/officeDocument/2017/drawingmlCustomData" val="200" checksum="282533468"/>
                </a:ext>
              </a:extLst>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（4）当逻辑函数的变量个数大于数据选择器的地址输入变量时，不再使用前述方法。应分离出多余的变量加到适当的数据输入端。</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3.3.3 </a:t>
            </a:r>
            <a:r>
              <a:rPr lang="zh-CN" altLang="en-US" sz="2000" kern="0" noProof="1" dirty="0">
                <a:solidFill>
                  <a:schemeClr val="tx2"/>
                </a:solidFill>
                <a:latin typeface="微软雅黑" panose="020B0503020204020204" charset="-122"/>
                <a:ea typeface="微软雅黑" panose="020B0503020204020204" charset="-122"/>
                <a:cs typeface="+mn-cs"/>
              </a:rPr>
              <a:t>数据选择器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51460" y="1619250"/>
            <a:ext cx="5673090" cy="496570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例3-6：用8选1数据选择器74LS151和双4选1数据选择器74LS153实现逻辑函数</a:t>
            </a:r>
            <a:endPar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(1)用8选1数据选择器74LS151实现。</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F = </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m</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 m</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 m</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5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m</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6</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 m</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7</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8选</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数据选择器74LS151在控制端有效的情况下，输出逻辑函数表达式为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根据F=Y表达式相等，将输入变量接至数据选择器的地址输入端，即A</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=ABC，推导出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具体电路连接方法如图3-32(a)所示。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graphicFrame>
        <p:nvGraphicFramePr>
          <p:cNvPr id="7" name="对象 6">
            <a:hlinkClick r:id="" action="ppaction://ole?verb="/>
          </p:cNvPr>
          <p:cNvGraphicFramePr>
            <a:graphicFrameLocks noChangeAspect="1"/>
          </p:cNvGraphicFramePr>
          <p:nvPr/>
        </p:nvGraphicFramePr>
        <p:xfrm>
          <a:off x="3204210" y="2132965"/>
          <a:ext cx="2554605" cy="331470"/>
        </p:xfrm>
        <a:graphic>
          <a:graphicData uri="http://schemas.openxmlformats.org/presentationml/2006/ole">
            <mc:AlternateContent xmlns:mc="http://schemas.openxmlformats.org/markup-compatibility/2006">
              <mc:Choice xmlns:v="urn:schemas-microsoft-com:vml" Requires="v">
                <p:oleObj spid="_x0000_s3073" name="" r:id="rId3" imgW="1663700" imgH="215900" progId="Equation.KSEE3">
                  <p:embed/>
                </p:oleObj>
              </mc:Choice>
              <mc:Fallback>
                <p:oleObj name="" r:id="rId3" imgW="1663700" imgH="215900" progId="Equation.KSEE3">
                  <p:embed/>
                  <p:pic>
                    <p:nvPicPr>
                      <p:cNvPr id="0" name="图片 3072"/>
                      <p:cNvPicPr/>
                      <p:nvPr/>
                    </p:nvPicPr>
                    <p:blipFill>
                      <a:blip r:embed="rId4"/>
                      <a:stretch>
                        <a:fillRect/>
                      </a:stretch>
                    </p:blipFill>
                    <p:spPr>
                      <a:xfrm>
                        <a:off x="3204210" y="2132965"/>
                        <a:ext cx="2554605" cy="331470"/>
                      </a:xfrm>
                      <a:prstGeom prst="rect">
                        <a:avLst/>
                      </a:prstGeom>
                    </p:spPr>
                  </p:pic>
                </p:oleObj>
              </mc:Fallback>
            </mc:AlternateContent>
          </a:graphicData>
        </a:graphic>
      </p:graphicFrame>
      <p:pic>
        <p:nvPicPr>
          <p:cNvPr id="11" name="图片 10"/>
          <p:cNvPicPr/>
          <p:nvPr/>
        </p:nvPicPr>
        <p:blipFill>
          <a:blip r:embed="rId5"/>
        </p:blipFill>
        <p:spPr>
          <a:xfrm>
            <a:off x="755650" y="2997200"/>
            <a:ext cx="1919605" cy="273050"/>
          </a:xfrm>
          <a:prstGeom prst="rect">
            <a:avLst/>
          </a:prstGeom>
        </p:spPr>
      </p:pic>
      <p:pic>
        <p:nvPicPr>
          <p:cNvPr id="3" name="图片 -2147482244" descr="3t30"/>
          <p:cNvPicPr>
            <a:picLocks noChangeAspect="1"/>
          </p:cNvPicPr>
          <p:nvPr/>
        </p:nvPicPr>
        <p:blipFill>
          <a:blip r:embed="rId6"/>
          <a:srcRect r="52147"/>
          <a:stretch>
            <a:fillRect/>
          </a:stretch>
        </p:blipFill>
        <p:spPr>
          <a:xfrm>
            <a:off x="6228080" y="1844675"/>
            <a:ext cx="2593340" cy="3250565"/>
          </a:xfrm>
          <a:prstGeom prst="rect">
            <a:avLst/>
          </a:prstGeom>
          <a:noFill/>
          <a:ln w="9525">
            <a:noFill/>
          </a:ln>
        </p:spPr>
      </p:pic>
      <p:graphicFrame>
        <p:nvGraphicFramePr>
          <p:cNvPr id="4" name="Object 383"/>
          <p:cNvGraphicFramePr>
            <a:graphicFrameLocks noChangeAspect="1"/>
          </p:cNvGraphicFramePr>
          <p:nvPr/>
        </p:nvGraphicFramePr>
        <p:xfrm>
          <a:off x="4572000" y="5445125"/>
          <a:ext cx="3695700" cy="344805"/>
        </p:xfrm>
        <a:graphic>
          <a:graphicData uri="http://schemas.openxmlformats.org/presentationml/2006/ole">
            <mc:AlternateContent xmlns:mc="http://schemas.openxmlformats.org/markup-compatibility/2006">
              <mc:Choice xmlns:v="urn:schemas-microsoft-com:vml" Requires="v">
                <p:oleObj spid="_x0000_s16" name="" r:id="rId7" imgW="2882900" imgH="228600" progId="Equation.KSEE3">
                  <p:embed/>
                </p:oleObj>
              </mc:Choice>
              <mc:Fallback>
                <p:oleObj name="" r:id="rId7" imgW="2882900" imgH="228600" progId="Equation.KSEE3">
                  <p:embed/>
                  <p:pic>
                    <p:nvPicPr>
                      <p:cNvPr id="0" name="图片 15"/>
                      <p:cNvPicPr/>
                      <p:nvPr/>
                    </p:nvPicPr>
                    <p:blipFill>
                      <a:blip r:embed="rId8"/>
                      <a:stretch>
                        <a:fillRect/>
                      </a:stretch>
                    </p:blipFill>
                    <p:spPr>
                      <a:xfrm>
                        <a:off x="4572000" y="5445125"/>
                        <a:ext cx="3695700" cy="344805"/>
                      </a:xfrm>
                      <a:prstGeom prst="rect">
                        <a:avLst/>
                      </a:prstGeom>
                      <a:noFill/>
                      <a:ln w="38100">
                        <a:noFill/>
                        <a:miter/>
                      </a:ln>
                    </p:spPr>
                  </p:pic>
                </p:oleObj>
              </mc:Fallback>
            </mc:AlternateContent>
          </a:graphicData>
        </a:graphic>
      </p:graphicFrame>
      <p:graphicFrame>
        <p:nvGraphicFramePr>
          <p:cNvPr id="6" name="Object 329"/>
          <p:cNvGraphicFramePr/>
          <p:nvPr/>
        </p:nvGraphicFramePr>
        <p:xfrm>
          <a:off x="827405" y="4220845"/>
          <a:ext cx="4279900" cy="632460"/>
        </p:xfrm>
        <a:graphic>
          <a:graphicData uri="http://schemas.openxmlformats.org/presentationml/2006/ole">
            <mc:AlternateContent xmlns:mc="http://schemas.openxmlformats.org/markup-compatibility/2006">
              <mc:Choice xmlns:v="urn:schemas-microsoft-com:vml" Requires="v">
                <p:oleObj spid="_x0000_s17" name="" r:id="rId9" imgW="3465830" imgH="520700" progId="Equation.3">
                  <p:embed/>
                </p:oleObj>
              </mc:Choice>
              <mc:Fallback>
                <p:oleObj name="" r:id="rId9" imgW="3465830" imgH="520700" progId="Equation.3">
                  <p:embed/>
                  <p:pic>
                    <p:nvPicPr>
                      <p:cNvPr id="0" name="图片 16"/>
                      <p:cNvPicPr/>
                      <p:nvPr/>
                    </p:nvPicPr>
                    <p:blipFill>
                      <a:blip r:embed="rId10"/>
                      <a:stretch>
                        <a:fillRect/>
                      </a:stretch>
                    </p:blipFill>
                    <p:spPr>
                      <a:xfrm>
                        <a:off x="827405" y="4220845"/>
                        <a:ext cx="4279900" cy="63246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3.3.3 </a:t>
            </a:r>
            <a:r>
              <a:rPr lang="zh-CN" altLang="en-US" sz="2000" kern="0" noProof="1" dirty="0">
                <a:solidFill>
                  <a:schemeClr val="tx2"/>
                </a:solidFill>
                <a:latin typeface="微软雅黑" panose="020B0503020204020204" charset="-122"/>
                <a:ea typeface="微软雅黑" panose="020B0503020204020204" charset="-122"/>
                <a:cs typeface="+mn-cs"/>
              </a:rPr>
              <a:t>数据选择器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51460" y="1619250"/>
            <a:ext cx="5673090" cy="496570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例3-6：用8选1数据选择器74LS151和双4选1数据选择器74LS153实现逻辑函数</a:t>
            </a:r>
            <a:endPar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(2)用4选1数据选择器74LS153实现</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4选一数据选择器74LS153在控制端有效的情况下，输出逻辑函数表达式为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与要实现的逻辑函数表达式</a:t>
            </a:r>
            <a:endPar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endPar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根据F=Y，得出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具体电路连接方法如图3-32(b)所示。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graphicFrame>
        <p:nvGraphicFramePr>
          <p:cNvPr id="7" name="对象 6">
            <a:hlinkClick r:id="" action="ppaction://ole?verb="/>
          </p:cNvPr>
          <p:cNvGraphicFramePr>
            <a:graphicFrameLocks noChangeAspect="1"/>
          </p:cNvGraphicFramePr>
          <p:nvPr/>
        </p:nvGraphicFramePr>
        <p:xfrm>
          <a:off x="3204210" y="2132965"/>
          <a:ext cx="2554605" cy="331470"/>
        </p:xfrm>
        <a:graphic>
          <a:graphicData uri="http://schemas.openxmlformats.org/presentationml/2006/ole">
            <mc:AlternateContent xmlns:mc="http://schemas.openxmlformats.org/markup-compatibility/2006">
              <mc:Choice xmlns:v="urn:schemas-microsoft-com:vml" Requires="v">
                <p:oleObj spid="_x0000_s3073" name="" r:id="rId3" imgW="1663700" imgH="215900" progId="Equation.KSEE3">
                  <p:embed/>
                </p:oleObj>
              </mc:Choice>
              <mc:Fallback>
                <p:oleObj name="" r:id="rId3" imgW="1663700" imgH="215900" progId="Equation.KSEE3">
                  <p:embed/>
                  <p:pic>
                    <p:nvPicPr>
                      <p:cNvPr id="0" name="图片 3072"/>
                      <p:cNvPicPr/>
                      <p:nvPr/>
                    </p:nvPicPr>
                    <p:blipFill>
                      <a:blip r:embed="rId4"/>
                      <a:stretch>
                        <a:fillRect/>
                      </a:stretch>
                    </p:blipFill>
                    <p:spPr>
                      <a:xfrm>
                        <a:off x="3204210" y="2132965"/>
                        <a:ext cx="2554605" cy="331470"/>
                      </a:xfrm>
                      <a:prstGeom prst="rect">
                        <a:avLst/>
                      </a:prstGeom>
                    </p:spPr>
                  </p:pic>
                </p:oleObj>
              </mc:Fallback>
            </mc:AlternateContent>
          </a:graphicData>
        </a:graphic>
      </p:graphicFrame>
      <p:graphicFrame>
        <p:nvGraphicFramePr>
          <p:cNvPr id="3" name="Object 331"/>
          <p:cNvGraphicFramePr/>
          <p:nvPr/>
        </p:nvGraphicFramePr>
        <p:xfrm>
          <a:off x="899160" y="3781425"/>
          <a:ext cx="3787775" cy="384175"/>
        </p:xfrm>
        <a:graphic>
          <a:graphicData uri="http://schemas.openxmlformats.org/presentationml/2006/ole">
            <mc:AlternateContent xmlns:mc="http://schemas.openxmlformats.org/markup-compatibility/2006">
              <mc:Choice xmlns:v="urn:schemas-microsoft-com:vml" Requires="v">
                <p:oleObj spid="_x0000_s3076" name="" r:id="rId5" imgW="2933700" imgH="241300" progId="Equation.3">
                  <p:embed/>
                </p:oleObj>
              </mc:Choice>
              <mc:Fallback>
                <p:oleObj name="" r:id="rId5" imgW="2933700" imgH="241300" progId="Equation.3">
                  <p:embed/>
                  <p:pic>
                    <p:nvPicPr>
                      <p:cNvPr id="0" name="图片 3075"/>
                      <p:cNvPicPr/>
                      <p:nvPr/>
                    </p:nvPicPr>
                    <p:blipFill>
                      <a:blip r:embed="rId6"/>
                      <a:stretch>
                        <a:fillRect/>
                      </a:stretch>
                    </p:blipFill>
                    <p:spPr>
                      <a:xfrm>
                        <a:off x="899160" y="3781425"/>
                        <a:ext cx="3787775" cy="384175"/>
                      </a:xfrm>
                      <a:prstGeom prst="rect">
                        <a:avLst/>
                      </a:prstGeom>
                      <a:noFill/>
                      <a:ln w="38100">
                        <a:noFill/>
                        <a:miter/>
                      </a:ln>
                    </p:spPr>
                  </p:pic>
                </p:oleObj>
              </mc:Fallback>
            </mc:AlternateContent>
          </a:graphicData>
        </a:graphic>
      </p:graphicFrame>
      <p:graphicFrame>
        <p:nvGraphicFramePr>
          <p:cNvPr id="4" name="Object 332"/>
          <p:cNvGraphicFramePr>
            <a:graphicFrameLocks noChangeAspect="1"/>
          </p:cNvGraphicFramePr>
          <p:nvPr/>
        </p:nvGraphicFramePr>
        <p:xfrm>
          <a:off x="899160" y="4653280"/>
          <a:ext cx="3705860" cy="333375"/>
        </p:xfrm>
        <a:graphic>
          <a:graphicData uri="http://schemas.openxmlformats.org/presentationml/2006/ole">
            <mc:AlternateContent xmlns:mc="http://schemas.openxmlformats.org/markup-compatibility/2006">
              <mc:Choice xmlns:v="urn:schemas-microsoft-com:vml" Requires="v">
                <p:oleObj spid="_x0000_s8" name="" r:id="rId7" imgW="2400300" imgH="215900" progId="Equation.KSEE3">
                  <p:embed/>
                </p:oleObj>
              </mc:Choice>
              <mc:Fallback>
                <p:oleObj name="" r:id="rId7" imgW="2400300" imgH="215900" progId="Equation.KSEE3">
                  <p:embed/>
                  <p:pic>
                    <p:nvPicPr>
                      <p:cNvPr id="0" name="图片 7"/>
                      <p:cNvPicPr/>
                      <p:nvPr/>
                    </p:nvPicPr>
                    <p:blipFill>
                      <a:blip r:embed="rId8"/>
                      <a:stretch>
                        <a:fillRect/>
                      </a:stretch>
                    </p:blipFill>
                    <p:spPr>
                      <a:xfrm>
                        <a:off x="899160" y="4653280"/>
                        <a:ext cx="3705860" cy="333375"/>
                      </a:xfrm>
                      <a:prstGeom prst="rect">
                        <a:avLst/>
                      </a:prstGeom>
                      <a:noFill/>
                      <a:ln w="38100">
                        <a:noFill/>
                        <a:miter/>
                      </a:ln>
                    </p:spPr>
                  </p:pic>
                </p:oleObj>
              </mc:Fallback>
            </mc:AlternateContent>
          </a:graphicData>
        </a:graphic>
      </p:graphicFrame>
      <p:pic>
        <p:nvPicPr>
          <p:cNvPr id="9" name="图片 8"/>
          <p:cNvPicPr>
            <a:picLocks noChangeAspect="1"/>
          </p:cNvPicPr>
          <p:nvPr/>
        </p:nvPicPr>
        <p:blipFill>
          <a:blip r:embed="rId9"/>
          <a:stretch>
            <a:fillRect/>
          </a:stretch>
        </p:blipFill>
        <p:spPr>
          <a:xfrm>
            <a:off x="1837690" y="5418455"/>
            <a:ext cx="3921125" cy="349250"/>
          </a:xfrm>
          <a:prstGeom prst="rect">
            <a:avLst/>
          </a:prstGeom>
        </p:spPr>
      </p:pic>
      <p:pic>
        <p:nvPicPr>
          <p:cNvPr id="6" name="图片 -2147482244" descr="3t30"/>
          <p:cNvPicPr>
            <a:picLocks noChangeAspect="1"/>
          </p:cNvPicPr>
          <p:nvPr/>
        </p:nvPicPr>
        <p:blipFill>
          <a:blip r:embed="rId10"/>
          <a:srcRect l="47759"/>
          <a:stretch>
            <a:fillRect/>
          </a:stretch>
        </p:blipFill>
        <p:spPr>
          <a:xfrm>
            <a:off x="6228080" y="2348865"/>
            <a:ext cx="2531110" cy="2905760"/>
          </a:xfrm>
          <a:prstGeom prst="rect">
            <a:avLst/>
          </a:prstGeom>
          <a:noFill/>
          <a:ln w="9525">
            <a:noFill/>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485965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3.3.3 </a:t>
            </a:r>
            <a:r>
              <a:rPr lang="zh-CN" altLang="en-US" sz="2000" kern="0" noProof="1" dirty="0">
                <a:solidFill>
                  <a:schemeClr val="tx2"/>
                </a:solidFill>
                <a:latin typeface="微软雅黑" panose="020B0503020204020204" charset="-122"/>
                <a:ea typeface="微软雅黑" panose="020B0503020204020204" charset="-122"/>
                <a:cs typeface="+mn-cs"/>
              </a:rPr>
              <a:t>数据选择器</a:t>
            </a:r>
            <a:r>
              <a:rPr lang="en-US" altLang="zh-CN" sz="2000" kern="0" noProof="1" dirty="0">
                <a:solidFill>
                  <a:srgbClr val="FF0000"/>
                </a:solidFill>
                <a:latin typeface="微软雅黑" panose="020B0503020204020204" charset="-122"/>
                <a:ea typeface="微软雅黑" panose="020B0503020204020204" charset="-122"/>
                <a:cs typeface="+mn-cs"/>
              </a:rPr>
              <a:t>-</a:t>
            </a:r>
            <a:r>
              <a:rPr lang="zh-CN" altLang="en-US" sz="2000" kern="0" noProof="1" dirty="0">
                <a:solidFill>
                  <a:srgbClr val="FF0000"/>
                </a:solidFill>
                <a:latin typeface="微软雅黑" panose="020B0503020204020204" charset="-122"/>
                <a:ea typeface="微软雅黑" panose="020B0503020204020204" charset="-122"/>
                <a:cs typeface="+mn-cs"/>
              </a:rPr>
              <a:t>课堂练习</a:t>
            </a:r>
            <a:r>
              <a:rPr lang="en-US" altLang="zh-CN" sz="2000" kern="0" noProof="1" dirty="0">
                <a:solidFill>
                  <a:srgbClr val="FF0000"/>
                </a:solidFill>
                <a:latin typeface="微软雅黑" panose="020B0503020204020204" charset="-122"/>
                <a:ea typeface="微软雅黑" panose="020B0503020204020204" charset="-122"/>
                <a:cs typeface="+mn-cs"/>
              </a:rPr>
              <a:t>-</a:t>
            </a:r>
            <a:r>
              <a:rPr lang="zh-CN" altLang="en-US" sz="2000" kern="0" noProof="1" dirty="0">
                <a:solidFill>
                  <a:srgbClr val="FF0000"/>
                </a:solidFill>
                <a:latin typeface="微软雅黑" panose="020B0503020204020204" charset="-122"/>
                <a:ea typeface="微软雅黑" panose="020B0503020204020204" charset="-122"/>
                <a:cs typeface="+mn-cs"/>
              </a:rPr>
              <a:t>复杂逻辑问题</a:t>
            </a:r>
            <a:endParaRPr lang="zh-CN" altLang="en-US" sz="2000" kern="0" noProof="1" dirty="0">
              <a:solidFill>
                <a:srgbClr val="FF0000"/>
              </a:solidFill>
              <a:latin typeface="微软雅黑" panose="020B0503020204020204" charset="-122"/>
              <a:ea typeface="微软雅黑" panose="020B0503020204020204" charset="-122"/>
              <a:cs typeface="+mn-cs"/>
            </a:endParaRPr>
          </a:p>
        </p:txBody>
      </p:sp>
      <p:sp>
        <p:nvSpPr>
          <p:cNvPr id="5" name="文本框 4"/>
          <p:cNvSpPr txBox="1"/>
          <p:nvPr/>
        </p:nvSpPr>
        <p:spPr>
          <a:xfrm>
            <a:off x="251460" y="1484630"/>
            <a:ext cx="8409305" cy="220027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练习</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：设计一个组合电路，有 4 个输入变量 ABCD 和 1 个输出变量 F，其中 A 为工作状态控制变量，当 A=0 时电路实现“意见一致”功能（B、C、D 取值一致时，F 为 1 否则为 0）；A=1 时电路实现“多数表决”功能，即 F 与 B、C、D 中多数取值一致。写出函数 F的最小项表达式，列出真值表，并用 8 选 1 选择器和必要的逻辑门实现该函数。</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10" name="文本框 9"/>
          <p:cNvSpPr txBox="1"/>
          <p:nvPr/>
        </p:nvSpPr>
        <p:spPr>
          <a:xfrm>
            <a:off x="251460" y="3933190"/>
            <a:ext cx="8428355" cy="2200275"/>
          </a:xfrm>
          <a:prstGeom prst="rect">
            <a:avLst/>
          </a:prstGeom>
          <a:effectLst>
            <a:softEdge rad="50800"/>
          </a:effectLst>
        </p:spPr>
        <p:style>
          <a:lnRef idx="0">
            <a:srgbClr val="FFFFFF"/>
          </a:lnRef>
          <a:fillRef idx="1">
            <a:schemeClr val="accent6"/>
          </a:fillRef>
          <a:effectRef idx="0">
            <a:srgbClr val="FFFFFF"/>
          </a:effectRef>
          <a:fontRef idx="minor">
            <a:schemeClr val="lt1"/>
          </a:fontRef>
        </p:style>
        <p:txBody>
          <a:bodyPr wrap="square">
            <a:noAutofit/>
          </a:bodyPr>
          <a:p>
            <a:pPr>
              <a:lnSpc>
                <a:spcPct val="150000"/>
              </a:lnSpc>
              <a:spcBef>
                <a:spcPts val="0"/>
              </a:spcBef>
              <a:buClr>
                <a:srgbClr val="0000FF"/>
              </a:buClr>
              <a:buFont typeface="Wingdings" panose="05000000000000000000" charset="0"/>
            </a:pP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解：</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）列写真值表。</a:t>
            </a:r>
            <a:endPar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）写出</a:t>
            </a:r>
            <a:r>
              <a:rPr sz="18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F的最小项表达式</a:t>
            </a:r>
            <a:r>
              <a:rPr lang="zh-CN" sz="18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endParaRPr sz="18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）根据</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8</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选一数据选择器的三个地址端，取BCD作为选择器地址，</a:t>
            </a:r>
            <a:endPar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即A</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=BCD，根据F的最小项表达式对照，求出</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lang="en-US" altLang="zh-CN"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i</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值。</a:t>
            </a:r>
            <a:endPar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组合逻辑电路的分析方法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7" name="文本框 6"/>
          <p:cNvSpPr txBox="1"/>
          <p:nvPr/>
        </p:nvSpPr>
        <p:spPr>
          <a:xfrm>
            <a:off x="358775" y="1557020"/>
            <a:ext cx="8341995" cy="103441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noAutofit/>
          </a:bodyPr>
          <a:p>
            <a:pPr marR="0" defTabSz="914400" eaLnBrk="0" hangingPunct="0">
              <a:lnSpc>
                <a:spcPct val="150000"/>
              </a:lnSpc>
              <a:spcBef>
                <a:spcPct val="20000"/>
              </a:spcBef>
              <a:buClr>
                <a:schemeClr val="accent2"/>
              </a:buClr>
              <a:buSzTx/>
              <a:buFont typeface="Wingdings" panose="05000000000000000000" pitchFamily="2" charset="2"/>
            </a:pPr>
            <a:r>
              <a:rPr kumimoji="0" lang="en-US" sz="2200" kern="1200" cap="none" spc="0" normalizeH="0" baseline="0" noProof="1">
                <a:latin typeface="Arial Narrow" pitchFamily="34" charset="0"/>
                <a:ea typeface="宋体" panose="02010600030101010101" pitchFamily="2" charset="-122"/>
                <a:cs typeface="+mn-cs"/>
              </a:rPr>
              <a:t>       </a:t>
            </a:r>
            <a:r>
              <a:rPr kumimoji="0" sz="1800" kern="1200" cap="none" spc="0" normalizeH="0" baseline="0" noProof="1">
                <a:latin typeface="宋体" panose="02010600030101010101" pitchFamily="2" charset="-122"/>
                <a:ea typeface="宋体" panose="02010600030101010101" pitchFamily="2" charset="-122"/>
                <a:cs typeface="宋体" panose="02010600030101010101" pitchFamily="2" charset="-122"/>
              </a:rPr>
              <a:t>根据给定的电路图找出其输出信号与输入信号之间的逻辑关系，从而确定其逻辑功能。</a:t>
            </a:r>
            <a:endParaRPr kumimoji="0" sz="2000" kern="1200" cap="none" spc="0" normalizeH="0" baseline="0" noProof="1">
              <a:latin typeface="宋体" panose="02010600030101010101" pitchFamily="2" charset="-122"/>
              <a:ea typeface="宋体" panose="02010600030101010101" pitchFamily="2" charset="-122"/>
              <a:cs typeface="宋体" panose="02010600030101010101" pitchFamily="2" charset="-122"/>
            </a:endParaRPr>
          </a:p>
          <a:p>
            <a:pPr marR="0" defTabSz="914400" eaLnBrk="0" hangingPunct="0">
              <a:lnSpc>
                <a:spcPct val="150000"/>
              </a:lnSpc>
              <a:spcBef>
                <a:spcPct val="20000"/>
              </a:spcBef>
              <a:buClr>
                <a:schemeClr val="accent2"/>
              </a:buClr>
              <a:buSzTx/>
              <a:buFont typeface="Wingdings" panose="05000000000000000000" pitchFamily="2" charset="2"/>
            </a:pPr>
            <a:r>
              <a:rPr kumimoji="0" lang="en-US"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rPr>
              <a:t>    </a:t>
            </a:r>
            <a:r>
              <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rPr>
              <a:t>如图3-2所示，组合逻辑电路的分析步骤一般为：</a:t>
            </a:r>
            <a:endPar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R="0" defTabSz="914400" eaLnBrk="0" hangingPunct="0">
              <a:lnSpc>
                <a:spcPct val="150000"/>
              </a:lnSpc>
              <a:spcBef>
                <a:spcPct val="20000"/>
              </a:spcBef>
              <a:buClr>
                <a:schemeClr val="accent2"/>
              </a:buClr>
              <a:buSzTx/>
              <a:buFont typeface="Wingdings" panose="05000000000000000000" pitchFamily="2" charset="2"/>
            </a:pPr>
            <a:r>
              <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rPr>
              <a:t>（1）根据已知的逻辑电路图，</a:t>
            </a:r>
            <a:r>
              <a:rPr kumimoji="0" sz="2000" kern="1200" cap="none" spc="0" normalizeH="0" baseline="0" noProof="1">
                <a:solidFill>
                  <a:srgbClr val="FF0000"/>
                </a:solidFill>
                <a:latin typeface="宋体" panose="02010600030101010101" pitchFamily="2" charset="-122"/>
                <a:ea typeface="宋体" panose="02010600030101010101" pitchFamily="2" charset="-122"/>
                <a:cs typeface="宋体" panose="02010600030101010101" pitchFamily="2" charset="-122"/>
              </a:rPr>
              <a:t>逐级递推得出输出函数的逻辑表达式</a:t>
            </a:r>
            <a:r>
              <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R="0" defTabSz="914400" eaLnBrk="0" hangingPunct="0">
              <a:lnSpc>
                <a:spcPct val="150000"/>
              </a:lnSpc>
              <a:spcBef>
                <a:spcPct val="20000"/>
              </a:spcBef>
              <a:buClr>
                <a:schemeClr val="accent2"/>
              </a:buClr>
              <a:buSzTx/>
              <a:buFont typeface="Wingdings" panose="05000000000000000000" pitchFamily="2" charset="2"/>
            </a:pPr>
            <a:r>
              <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rPr>
              <a:t>（2）</a:t>
            </a:r>
            <a:r>
              <a:rPr kumimoji="0" sz="2000" kern="1200" cap="none" spc="0" normalizeH="0" baseline="0" noProof="1">
                <a:solidFill>
                  <a:srgbClr val="FF0000"/>
                </a:solidFill>
                <a:latin typeface="宋体" panose="02010600030101010101" pitchFamily="2" charset="-122"/>
                <a:ea typeface="宋体" panose="02010600030101010101" pitchFamily="2" charset="-122"/>
                <a:cs typeface="宋体" panose="02010600030101010101" pitchFamily="2" charset="-122"/>
              </a:rPr>
              <a:t>化简逻辑函数表达式</a:t>
            </a:r>
            <a:r>
              <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rPr>
              <a:t>(代数化简法或卡诺图化简法)；</a:t>
            </a:r>
            <a:endPar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R="0" defTabSz="914400" eaLnBrk="0" hangingPunct="0">
              <a:lnSpc>
                <a:spcPct val="150000"/>
              </a:lnSpc>
              <a:spcBef>
                <a:spcPct val="20000"/>
              </a:spcBef>
              <a:buClr>
                <a:schemeClr val="accent2"/>
              </a:buClr>
              <a:buSzTx/>
              <a:buFont typeface="Wingdings" panose="05000000000000000000" pitchFamily="2" charset="2"/>
            </a:pPr>
            <a:r>
              <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rPr>
              <a:t>（3）</a:t>
            </a:r>
            <a:r>
              <a:rPr kumimoji="0" sz="2000" kern="1200" cap="none" spc="0" normalizeH="0" baseline="0" noProof="1">
                <a:solidFill>
                  <a:srgbClr val="FF0000"/>
                </a:solidFill>
                <a:latin typeface="宋体" panose="02010600030101010101" pitchFamily="2" charset="-122"/>
                <a:ea typeface="宋体" panose="02010600030101010101" pitchFamily="2" charset="-122"/>
                <a:cs typeface="宋体" panose="02010600030101010101" pitchFamily="2" charset="-122"/>
              </a:rPr>
              <a:t>列出真值表</a:t>
            </a:r>
            <a:r>
              <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R="0" defTabSz="914400" eaLnBrk="0" hangingPunct="0">
              <a:lnSpc>
                <a:spcPct val="150000"/>
              </a:lnSpc>
              <a:spcBef>
                <a:spcPct val="20000"/>
              </a:spcBef>
              <a:buClr>
                <a:schemeClr val="accent2"/>
              </a:buClr>
              <a:buSzTx/>
              <a:buFont typeface="Wingdings" panose="05000000000000000000" pitchFamily="2" charset="2"/>
            </a:pPr>
            <a:r>
              <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rPr>
              <a:t>（4）说明电路的逻辑</a:t>
            </a:r>
            <a:r>
              <a:rPr kumimoji="0" sz="2000" kern="1200" cap="none" spc="0" normalizeH="0" baseline="0" noProof="1">
                <a:solidFill>
                  <a:srgbClr val="FF0000"/>
                </a:solidFill>
                <a:latin typeface="宋体" panose="02010600030101010101" pitchFamily="2" charset="-122"/>
                <a:ea typeface="宋体" panose="02010600030101010101" pitchFamily="2" charset="-122"/>
                <a:cs typeface="宋体" panose="02010600030101010101" pitchFamily="2" charset="-122"/>
              </a:rPr>
              <a:t>功能</a:t>
            </a:r>
            <a:r>
              <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a:picLocks noChangeAspect="1"/>
          </p:cNvPicPr>
          <p:nvPr/>
        </p:nvPicPr>
        <p:blipFill>
          <a:blip r:embed="rId3"/>
          <a:stretch>
            <a:fillRect/>
          </a:stretch>
        </p:blipFill>
        <p:spPr>
          <a:xfrm>
            <a:off x="2267585" y="5229225"/>
            <a:ext cx="6384925" cy="1352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edge">
                                      <p:cBhvr>
                                        <p:cTn id="7" dur="20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edge">
                                      <p:cBhvr>
                                        <p:cTn id="12" dur="20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wedge">
                                      <p:cBhvr>
                                        <p:cTn id="17" dur="20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wedge">
                                      <p:cBhvr>
                                        <p:cTn id="22" dur="20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485965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3.3.3 </a:t>
            </a:r>
            <a:r>
              <a:rPr lang="zh-CN" altLang="en-US" sz="2000" kern="0" noProof="1" dirty="0">
                <a:solidFill>
                  <a:schemeClr val="tx2"/>
                </a:solidFill>
                <a:latin typeface="微软雅黑" panose="020B0503020204020204" charset="-122"/>
                <a:ea typeface="微软雅黑" panose="020B0503020204020204" charset="-122"/>
                <a:cs typeface="+mn-cs"/>
              </a:rPr>
              <a:t>数据选择器</a:t>
            </a:r>
            <a:r>
              <a:rPr lang="en-US" altLang="zh-CN" sz="2000" kern="0" noProof="1" dirty="0">
                <a:solidFill>
                  <a:srgbClr val="FF0000"/>
                </a:solidFill>
                <a:latin typeface="微软雅黑" panose="020B0503020204020204" charset="-122"/>
                <a:ea typeface="微软雅黑" panose="020B0503020204020204" charset="-122"/>
                <a:cs typeface="+mn-cs"/>
              </a:rPr>
              <a:t>-</a:t>
            </a:r>
            <a:r>
              <a:rPr lang="zh-CN" altLang="en-US" sz="2000" kern="0" noProof="1" dirty="0">
                <a:solidFill>
                  <a:srgbClr val="FF0000"/>
                </a:solidFill>
                <a:latin typeface="微软雅黑" panose="020B0503020204020204" charset="-122"/>
                <a:ea typeface="微软雅黑" panose="020B0503020204020204" charset="-122"/>
                <a:cs typeface="+mn-cs"/>
              </a:rPr>
              <a:t>课堂练习</a:t>
            </a:r>
            <a:r>
              <a:rPr lang="en-US" altLang="zh-CN" sz="2000" kern="0" noProof="1" dirty="0">
                <a:solidFill>
                  <a:srgbClr val="FF0000"/>
                </a:solidFill>
                <a:latin typeface="微软雅黑" panose="020B0503020204020204" charset="-122"/>
                <a:ea typeface="微软雅黑" panose="020B0503020204020204" charset="-122"/>
                <a:cs typeface="+mn-cs"/>
              </a:rPr>
              <a:t>-</a:t>
            </a:r>
            <a:r>
              <a:rPr lang="zh-CN" altLang="en-US" sz="2000" kern="0" noProof="1" dirty="0">
                <a:solidFill>
                  <a:srgbClr val="FF0000"/>
                </a:solidFill>
                <a:latin typeface="微软雅黑" panose="020B0503020204020204" charset="-122"/>
                <a:ea typeface="微软雅黑" panose="020B0503020204020204" charset="-122"/>
                <a:cs typeface="+mn-cs"/>
              </a:rPr>
              <a:t>复杂逻辑问题</a:t>
            </a:r>
            <a:endParaRPr lang="zh-CN" altLang="en-US" sz="2000" kern="0" noProof="1" dirty="0">
              <a:solidFill>
                <a:srgbClr val="FF0000"/>
              </a:solidFill>
              <a:latin typeface="微软雅黑" panose="020B0503020204020204" charset="-122"/>
              <a:ea typeface="微软雅黑" panose="020B0503020204020204" charset="-122"/>
              <a:cs typeface="+mn-cs"/>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10" name="文本框 9"/>
          <p:cNvSpPr txBox="1"/>
          <p:nvPr/>
        </p:nvSpPr>
        <p:spPr>
          <a:xfrm>
            <a:off x="251460" y="1484630"/>
            <a:ext cx="8187690" cy="1311275"/>
          </a:xfrm>
          <a:prstGeom prst="rect">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p>
            <a:pPr>
              <a:lnSpc>
                <a:spcPct val="150000"/>
              </a:lnSpc>
              <a:spcBef>
                <a:spcPts val="0"/>
              </a:spcBef>
              <a:buClr>
                <a:srgbClr val="0000FF"/>
              </a:buClr>
              <a:buFont typeface="Wingdings" panose="05000000000000000000" charset="0"/>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）列写真值表。（</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）写出</a:t>
            </a:r>
            <a:r>
              <a:rPr sz="18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F的最小项表达式</a:t>
            </a:r>
            <a:r>
              <a:rPr lang="zh-CN" sz="18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endParaRPr sz="18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）根据</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8</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选一数据选择器的三个地址端，取BCD作为选择器地址，</a:t>
            </a:r>
            <a:endPar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即A</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=BCD，根据F的最小项表达式对照，求出</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lang="en-US" altLang="zh-CN"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i</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值。最终画出电路图。</a:t>
            </a:r>
            <a:endPar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183515" y="3140710"/>
            <a:ext cx="2202180" cy="2552700"/>
          </a:xfrm>
          <a:prstGeom prst="rect">
            <a:avLst/>
          </a:prstGeom>
        </p:spPr>
      </p:pic>
      <p:graphicFrame>
        <p:nvGraphicFramePr>
          <p:cNvPr id="6" name="对象 5">
            <a:hlinkClick r:id="" action="ppaction://ole?verb="/>
          </p:cNvPr>
          <p:cNvGraphicFramePr>
            <a:graphicFrameLocks noChangeAspect="1"/>
          </p:cNvGraphicFramePr>
          <p:nvPr/>
        </p:nvGraphicFramePr>
        <p:xfrm>
          <a:off x="2555875" y="2996883"/>
          <a:ext cx="6442710" cy="1929130"/>
        </p:xfrm>
        <a:graphic>
          <a:graphicData uri="http://schemas.openxmlformats.org/presentationml/2006/ole">
            <mc:AlternateContent xmlns:mc="http://schemas.openxmlformats.org/markup-compatibility/2006">
              <mc:Choice xmlns:v="urn:schemas-microsoft-com:vml" Requires="v">
                <p:oleObj spid="_x0000_s1025" name="" r:id="rId4" imgW="4203065" imgH="1257300" progId="Equation.KSEE3">
                  <p:embed/>
                </p:oleObj>
              </mc:Choice>
              <mc:Fallback>
                <p:oleObj name="" r:id="rId4" imgW="4203065" imgH="1257300" progId="Equation.KSEE3">
                  <p:embed/>
                  <p:pic>
                    <p:nvPicPr>
                      <p:cNvPr id="0" name="图片 1024"/>
                      <p:cNvPicPr/>
                      <p:nvPr/>
                    </p:nvPicPr>
                    <p:blipFill>
                      <a:blip r:embed="rId5"/>
                      <a:stretch>
                        <a:fillRect/>
                      </a:stretch>
                    </p:blipFill>
                    <p:spPr>
                      <a:xfrm>
                        <a:off x="2555875" y="2996883"/>
                        <a:ext cx="6442710" cy="1929130"/>
                      </a:xfrm>
                      <a:prstGeom prst="rect">
                        <a:avLst/>
                      </a:prstGeom>
                    </p:spPr>
                  </p:pic>
                </p:oleObj>
              </mc:Fallback>
            </mc:AlternateContent>
          </a:graphicData>
        </a:graphic>
      </p:graphicFrame>
      <p:pic>
        <p:nvPicPr>
          <p:cNvPr id="7" name="图片 6"/>
          <p:cNvPicPr>
            <a:picLocks noChangeAspect="1"/>
          </p:cNvPicPr>
          <p:nvPr/>
        </p:nvPicPr>
        <p:blipFill>
          <a:blip r:embed="rId6"/>
          <a:stretch>
            <a:fillRect/>
          </a:stretch>
        </p:blipFill>
        <p:spPr>
          <a:xfrm>
            <a:off x="4253865" y="3636645"/>
            <a:ext cx="4546600" cy="3115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3.3.4 </a:t>
            </a:r>
            <a:r>
              <a:rPr lang="zh-CN" altLang="en-US" sz="2000" kern="0" noProof="1" dirty="0">
                <a:solidFill>
                  <a:schemeClr val="tx2"/>
                </a:solidFill>
                <a:latin typeface="微软雅黑" panose="020B0503020204020204" charset="-122"/>
                <a:ea typeface="微软雅黑" panose="020B0503020204020204" charset="-122"/>
                <a:cs typeface="+mn-cs"/>
              </a:rPr>
              <a:t>数值比较器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53670" y="1772920"/>
            <a:ext cx="8728075" cy="158750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对两个具有相同位数的二进制数A、B进行比较的逻辑电路为数值比较器。</a:t>
            </a:r>
            <a:endParaRPr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1、一位数值比较器</a:t>
            </a:r>
            <a:endParaRPr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一位数值比较器的逻辑真值表如下表所示。</a:t>
            </a:r>
            <a:endParaRPr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pic>
        <p:nvPicPr>
          <p:cNvPr id="3" name="图片 2"/>
          <p:cNvPicPr>
            <a:picLocks noChangeAspect="1"/>
          </p:cNvPicPr>
          <p:nvPr/>
        </p:nvPicPr>
        <p:blipFill>
          <a:blip r:embed="rId3"/>
          <a:stretch>
            <a:fillRect/>
          </a:stretch>
        </p:blipFill>
        <p:spPr>
          <a:xfrm>
            <a:off x="971550" y="3500755"/>
            <a:ext cx="6896100" cy="1874520"/>
          </a:xfrm>
          <a:prstGeom prst="rect">
            <a:avLst/>
          </a:prstGeom>
        </p:spPr>
      </p:pic>
      <p:graphicFrame>
        <p:nvGraphicFramePr>
          <p:cNvPr id="13" name="对象 12">
            <a:hlinkClick r:id="" action="ppaction://ole?verb="/>
          </p:cNvPr>
          <p:cNvGraphicFramePr>
            <a:graphicFrameLocks noChangeAspect="1"/>
          </p:cNvGraphicFramePr>
          <p:nvPr/>
        </p:nvGraphicFramePr>
        <p:xfrm>
          <a:off x="1403985" y="5445125"/>
          <a:ext cx="4718685" cy="1227455"/>
        </p:xfrm>
        <a:graphic>
          <a:graphicData uri="http://schemas.openxmlformats.org/presentationml/2006/ole">
            <mc:AlternateContent xmlns:mc="http://schemas.openxmlformats.org/markup-compatibility/2006">
              <mc:Choice xmlns:v="urn:schemas-microsoft-com:vml" Requires="v">
                <p:oleObj spid="_x0000_s4097" name="" r:id="rId4" imgW="2387600" imgH="736600" progId="Equation.KSEE3">
                  <p:embed/>
                </p:oleObj>
              </mc:Choice>
              <mc:Fallback>
                <p:oleObj name="" r:id="rId4" imgW="2387600" imgH="736600" progId="Equation.KSEE3">
                  <p:embed/>
                  <p:pic>
                    <p:nvPicPr>
                      <p:cNvPr id="0" name="图片 4096"/>
                      <p:cNvPicPr/>
                      <p:nvPr/>
                    </p:nvPicPr>
                    <p:blipFill>
                      <a:blip r:embed="rId5"/>
                      <a:stretch>
                        <a:fillRect/>
                      </a:stretch>
                    </p:blipFill>
                    <p:spPr>
                      <a:xfrm>
                        <a:off x="1403985" y="5445125"/>
                        <a:ext cx="4718685" cy="1227455"/>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3.3.4 </a:t>
            </a:r>
            <a:r>
              <a:rPr lang="zh-CN" altLang="en-US" sz="2000" kern="0" noProof="1" dirty="0">
                <a:solidFill>
                  <a:schemeClr val="tx2"/>
                </a:solidFill>
                <a:latin typeface="微软雅黑" panose="020B0503020204020204" charset="-122"/>
                <a:ea typeface="微软雅黑" panose="020B0503020204020204" charset="-122"/>
                <a:cs typeface="+mn-cs"/>
              </a:rPr>
              <a:t>数值比较器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90170" y="1570355"/>
            <a:ext cx="5781040" cy="55181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由以上逻辑表达式可画出如下图所示的逻辑电路。</a:t>
            </a:r>
            <a:endPar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graphicFrame>
        <p:nvGraphicFramePr>
          <p:cNvPr id="13" name="对象 12">
            <a:hlinkClick r:id="" action="ppaction://ole?verb="/>
          </p:cNvPr>
          <p:cNvGraphicFramePr>
            <a:graphicFrameLocks noChangeAspect="1"/>
          </p:cNvGraphicFramePr>
          <p:nvPr/>
        </p:nvGraphicFramePr>
        <p:xfrm>
          <a:off x="586740" y="5373370"/>
          <a:ext cx="4718685" cy="1227455"/>
        </p:xfrm>
        <a:graphic>
          <a:graphicData uri="http://schemas.openxmlformats.org/presentationml/2006/ole">
            <mc:AlternateContent xmlns:mc="http://schemas.openxmlformats.org/markup-compatibility/2006">
              <mc:Choice xmlns:v="urn:schemas-microsoft-com:vml" Requires="v">
                <p:oleObj spid="_x0000_s4097" name="" r:id="rId3" imgW="2387600" imgH="736600" progId="Equation.KSEE3">
                  <p:embed/>
                </p:oleObj>
              </mc:Choice>
              <mc:Fallback>
                <p:oleObj name="" r:id="rId3" imgW="2387600" imgH="736600" progId="Equation.KSEE3">
                  <p:embed/>
                  <p:pic>
                    <p:nvPicPr>
                      <p:cNvPr id="0" name="图片 4096"/>
                      <p:cNvPicPr/>
                      <p:nvPr/>
                    </p:nvPicPr>
                    <p:blipFill>
                      <a:blip r:embed="rId4"/>
                      <a:stretch>
                        <a:fillRect/>
                      </a:stretch>
                    </p:blipFill>
                    <p:spPr>
                      <a:xfrm>
                        <a:off x="586740" y="5373370"/>
                        <a:ext cx="4718685" cy="1227455"/>
                      </a:xfrm>
                      <a:prstGeom prst="rect">
                        <a:avLst/>
                      </a:prstGeom>
                    </p:spPr>
                  </p:pic>
                </p:oleObj>
              </mc:Fallback>
            </mc:AlternateContent>
          </a:graphicData>
        </a:graphic>
      </p:graphicFrame>
      <p:sp>
        <p:nvSpPr>
          <p:cNvPr id="4" name="文本框 3"/>
          <p:cNvSpPr txBox="1"/>
          <p:nvPr/>
        </p:nvSpPr>
        <p:spPr>
          <a:xfrm>
            <a:off x="2032000" y="2794000"/>
            <a:ext cx="5080000" cy="635000"/>
          </a:xfrm>
          <a:prstGeom prst="rect">
            <a:avLst/>
          </a:prstGeom>
        </p:spPr>
        <p:txBody>
          <a:bodyPr/>
          <a:p>
            <a:endParaRPr sz="1600"/>
          </a:p>
        </p:txBody>
      </p:sp>
      <p:pic>
        <p:nvPicPr>
          <p:cNvPr id="9" name="图片 8"/>
          <p:cNvPicPr>
            <a:picLocks noChangeAspect="1"/>
          </p:cNvPicPr>
          <p:nvPr/>
        </p:nvPicPr>
        <p:blipFill>
          <a:blip r:embed="rId5"/>
          <a:srcRect b="12855"/>
          <a:stretch>
            <a:fillRect/>
          </a:stretch>
        </p:blipFill>
        <p:spPr>
          <a:xfrm>
            <a:off x="323215" y="2830195"/>
            <a:ext cx="4298950" cy="2141220"/>
          </a:xfrm>
          <a:prstGeom prst="rect">
            <a:avLst/>
          </a:prstGeom>
        </p:spPr>
      </p:pic>
      <p:pic>
        <p:nvPicPr>
          <p:cNvPr id="3" name="图片 2"/>
          <p:cNvPicPr>
            <a:picLocks noChangeAspect="1"/>
          </p:cNvPicPr>
          <p:nvPr/>
        </p:nvPicPr>
        <p:blipFill>
          <a:blip r:embed="rId6"/>
          <a:stretch>
            <a:fillRect/>
          </a:stretch>
        </p:blipFill>
        <p:spPr>
          <a:xfrm>
            <a:off x="4787900" y="2924810"/>
            <a:ext cx="3779520" cy="2004060"/>
          </a:xfrm>
          <a:prstGeom prst="rect">
            <a:avLst/>
          </a:prstGeom>
        </p:spPr>
      </p:pic>
      <p:pic>
        <p:nvPicPr>
          <p:cNvPr id="6" name="图片 5"/>
          <p:cNvPicPr>
            <a:picLocks noChangeAspect="1"/>
          </p:cNvPicPr>
          <p:nvPr/>
        </p:nvPicPr>
        <p:blipFill>
          <a:blip r:embed="rId7"/>
          <a:stretch>
            <a:fillRect/>
          </a:stretch>
        </p:blipFill>
        <p:spPr>
          <a:xfrm>
            <a:off x="5147945" y="5085080"/>
            <a:ext cx="3284220" cy="1028700"/>
          </a:xfrm>
          <a:prstGeom prst="rect">
            <a:avLst/>
          </a:prstGeom>
        </p:spPr>
      </p:pic>
      <p:sp>
        <p:nvSpPr>
          <p:cNvPr id="7" name="文本框 6"/>
          <p:cNvSpPr txBox="1"/>
          <p:nvPr/>
        </p:nvSpPr>
        <p:spPr>
          <a:xfrm>
            <a:off x="827405" y="2204720"/>
            <a:ext cx="7487920" cy="506730"/>
          </a:xfrm>
          <a:prstGeom prst="rect">
            <a:avLst/>
          </a:prstGeom>
          <a:noFill/>
        </p:spPr>
        <p:txBody>
          <a:bodyPr wrap="square" rtlCol="0">
            <a:spAutoFit/>
          </a:bodyPr>
          <a:p>
            <a:pPr>
              <a:lnSpc>
                <a:spcPct val="150000"/>
              </a:lnSpc>
              <a:spcBef>
                <a:spcPts val="0"/>
              </a:spcBef>
              <a:buClr>
                <a:srgbClr val="0000FF"/>
              </a:buClr>
              <a:buFont typeface="Wingdings" panose="05000000000000000000" charset="0"/>
            </a:pPr>
            <a:r>
              <a:rPr dirty="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实际应用中，可根据具体情况选用逻辑门实现</a:t>
            </a:r>
            <a:r>
              <a:rPr lang="zh-CN" dirty="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（如右图所示）</a:t>
            </a:r>
            <a:r>
              <a:rPr dirty="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a:t>
            </a:r>
            <a:endParaRPr dirty="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edge">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trips(down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3.3.4 </a:t>
            </a:r>
            <a:r>
              <a:rPr lang="zh-CN" altLang="en-US" sz="2000" kern="0" noProof="1" dirty="0">
                <a:solidFill>
                  <a:schemeClr val="tx2"/>
                </a:solidFill>
                <a:latin typeface="微软雅黑" panose="020B0503020204020204" charset="-122"/>
                <a:ea typeface="微软雅黑" panose="020B0503020204020204" charset="-122"/>
                <a:cs typeface="+mn-cs"/>
              </a:rPr>
              <a:t>数值比较器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53670" y="1569720"/>
            <a:ext cx="8728075" cy="237363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2、4位数值比较器</a:t>
            </a:r>
            <a:endPar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我们对十进制无符号数比较大小时，都是按照最高位先比较，再比较次高位，以此类推的数值比较方法。设两个待比较的二进制数分别为A</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0</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和B</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B</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B</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B</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0</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，来自低位的比较结果为I</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(A&gt;B)</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、I</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(A=B)</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和I</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(A&lt;B)</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，输出端Y</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(A&gt;B)</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、Y</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(A=B)</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和Y</a:t>
            </a:r>
            <a:r>
              <a:rPr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(A&lt;B)</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表示比较结果，功能表如表3-12所示。</a:t>
            </a:r>
            <a:endPar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pic>
        <p:nvPicPr>
          <p:cNvPr id="6" name="图片 5"/>
          <p:cNvPicPr/>
          <p:nvPr/>
        </p:nvPicPr>
        <p:blipFill>
          <a:blip r:embed="rId3"/>
        </p:blipFill>
        <p:spPr>
          <a:xfrm>
            <a:off x="1115695" y="1735455"/>
            <a:ext cx="7665085" cy="4978400"/>
          </a:xfrm>
          <a:prstGeom prst="rect">
            <a:avLst/>
          </a:prstGeom>
        </p:spPr>
      </p:pic>
      <p:sp>
        <p:nvSpPr>
          <p:cNvPr id="7" name="文本框 6"/>
          <p:cNvSpPr txBox="1"/>
          <p:nvPr/>
        </p:nvSpPr>
        <p:spPr>
          <a:xfrm>
            <a:off x="2032000" y="6257925"/>
            <a:ext cx="5080000" cy="635000"/>
          </a:xfrm>
          <a:prstGeom prst="rect">
            <a:avLst/>
          </a:prstGeom>
        </p:spPr>
        <p:txBody>
          <a:bodyPr/>
          <a:p>
            <a:endParaRPr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3.3.4 </a:t>
            </a:r>
            <a:r>
              <a:rPr lang="zh-CN" altLang="en-US" sz="2000" kern="0" noProof="1" dirty="0">
                <a:solidFill>
                  <a:schemeClr val="tx2"/>
                </a:solidFill>
                <a:latin typeface="微软雅黑" panose="020B0503020204020204" charset="-122"/>
                <a:ea typeface="微软雅黑" panose="020B0503020204020204" charset="-122"/>
                <a:cs typeface="+mn-cs"/>
              </a:rPr>
              <a:t>数值比较器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53670" y="1569720"/>
            <a:ext cx="8728075" cy="447421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2、4位数值比较器</a:t>
            </a:r>
            <a:endPar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200000"/>
              </a:lnSpc>
              <a:spcBef>
                <a:spcPts val="0"/>
              </a:spcBef>
              <a:buClr>
                <a:srgbClr val="00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从功能表可以看出，两个４位数的比较是从Ａ的最高位A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和Ｂ的最高位B</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进行比较，如果它们不相等，则该位的比较结果可以作为两数的比较结果。若最高位A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＝B</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，则再比较次高位A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和B</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，以此类推。显然，如果两数相等，那么，比较步骤必须进行到最低位才能得到结果。</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20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当A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和B</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B</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B</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B</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相同时，需要根据低位的比较结果为I</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(A&gt;B)</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、I</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(A=B)</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和I</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(A&lt;B)</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来确定输出端Y</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(A&gt;B)</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、Y</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(A=B)</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和Y</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(A&lt;B)</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最终的比较结果。</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3.3.4 </a:t>
            </a:r>
            <a:r>
              <a:rPr lang="zh-CN" altLang="en-US" sz="2000" kern="0" noProof="1" dirty="0">
                <a:solidFill>
                  <a:schemeClr val="tx2"/>
                </a:solidFill>
                <a:latin typeface="微软雅黑" panose="020B0503020204020204" charset="-122"/>
                <a:ea typeface="微软雅黑" panose="020B0503020204020204" charset="-122"/>
                <a:cs typeface="+mn-cs"/>
              </a:rPr>
              <a:t>数值比较器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53670" y="1569720"/>
            <a:ext cx="8728075" cy="187769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2、4位数值比较器</a:t>
            </a:r>
            <a:endPar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74LS85和74HC85都是四位数值比较器，功能是一样的。</a:t>
            </a:r>
            <a:r>
              <a:rPr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74LS85是TTL器件，使用电源电压是5V。74HC85是CMOS器件，使用电源电压范围是2V-6V</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。如果需要进行数值比较器的位数扩展，有串联和并联两种扩展方式。</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sp>
        <p:nvSpPr>
          <p:cNvPr id="7" name="文本框 6"/>
          <p:cNvSpPr txBox="1"/>
          <p:nvPr/>
        </p:nvSpPr>
        <p:spPr>
          <a:xfrm>
            <a:off x="2032000" y="6257925"/>
            <a:ext cx="5080000" cy="635000"/>
          </a:xfrm>
          <a:prstGeom prst="rect">
            <a:avLst/>
          </a:prstGeom>
        </p:spPr>
        <p:txBody>
          <a:bodyPr/>
          <a:p>
            <a:endParaRPr sz="1600"/>
          </a:p>
        </p:txBody>
      </p:sp>
      <p:pic>
        <p:nvPicPr>
          <p:cNvPr id="4" name="图片 -2147482286" descr="3t37"/>
          <p:cNvPicPr>
            <a:picLocks noChangeAspect="1"/>
          </p:cNvPicPr>
          <p:nvPr/>
        </p:nvPicPr>
        <p:blipFill>
          <a:blip r:embed="rId3"/>
          <a:stretch>
            <a:fillRect/>
          </a:stretch>
        </p:blipFill>
        <p:spPr>
          <a:xfrm>
            <a:off x="3275965" y="3644900"/>
            <a:ext cx="1725930" cy="2488565"/>
          </a:xfrm>
          <a:prstGeom prst="rect">
            <a:avLst/>
          </a:prstGeom>
          <a:noFill/>
          <a:ln w="9525">
            <a:noFill/>
          </a:ln>
        </p:spPr>
      </p:pic>
      <p:sp>
        <p:nvSpPr>
          <p:cNvPr id="6" name="文本框 5"/>
          <p:cNvSpPr txBox="1"/>
          <p:nvPr/>
        </p:nvSpPr>
        <p:spPr>
          <a:xfrm>
            <a:off x="2267585" y="6238240"/>
            <a:ext cx="3902075" cy="337185"/>
          </a:xfrm>
          <a:prstGeom prst="rect">
            <a:avLst/>
          </a:prstGeom>
        </p:spPr>
        <p:txBody>
          <a:bodyPr wrap="square">
            <a:spAutoFit/>
          </a:bodyPr>
          <a:p>
            <a:pPr marL="0" indent="0" algn="just" defTabSz="266700">
              <a:spcAft>
                <a:spcPct val="0"/>
              </a:spcAft>
            </a:pPr>
            <a:r>
              <a:rPr lang="zh-CN" altLang="en-US"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3-34 4</a:t>
            </a:r>
            <a:r>
              <a:rPr lang="zh-CN" altLang="en-US" sz="1600">
                <a:latin typeface="宋体" panose="02010600030101010101" pitchFamily="2" charset="-122"/>
                <a:ea typeface="宋体" panose="02010600030101010101" pitchFamily="2" charset="-122"/>
              </a:rPr>
              <a:t>位数值比较器</a:t>
            </a:r>
            <a:r>
              <a:rPr lang="en-US" altLang="zh-CN" sz="1600">
                <a:latin typeface="宋体" panose="02010600030101010101" pitchFamily="2" charset="-122"/>
                <a:ea typeface="宋体" panose="02010600030101010101" pitchFamily="2" charset="-122"/>
              </a:rPr>
              <a:t>74LS85</a:t>
            </a:r>
            <a:r>
              <a:rPr lang="zh-CN" altLang="en-US" sz="1600">
                <a:latin typeface="宋体" panose="02010600030101010101" pitchFamily="2" charset="-122"/>
                <a:ea typeface="宋体" panose="02010600030101010101" pitchFamily="2" charset="-122"/>
              </a:rPr>
              <a:t>的逻辑符号</a:t>
            </a:r>
            <a:endParaRPr lang="zh-CN" altLang="en-US" sz="16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3.3.4 </a:t>
            </a:r>
            <a:r>
              <a:rPr lang="zh-CN" altLang="en-US" sz="2000" kern="0" noProof="1" dirty="0">
                <a:solidFill>
                  <a:schemeClr val="tx2"/>
                </a:solidFill>
                <a:latin typeface="微软雅黑" panose="020B0503020204020204" charset="-122"/>
                <a:ea typeface="微软雅黑" panose="020B0503020204020204" charset="-122"/>
                <a:cs typeface="+mn-cs"/>
              </a:rPr>
              <a:t>数值比较器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53670" y="1569720"/>
            <a:ext cx="8728075" cy="187769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2、4位数值比较器</a:t>
            </a:r>
            <a:endParaRPr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74LS85和74HC85都是四位数值比较器，功能是一样的。</a:t>
            </a:r>
            <a:r>
              <a:rPr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74LS85是TTL器件，使用电源电压是5V。74HC85是CMOS器件，使用电源电压范围是2V-6V</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。如果需要进行数值比较器的位数扩展，有串联和并联两种扩展方式。</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sp>
        <p:nvSpPr>
          <p:cNvPr id="7" name="文本框 6"/>
          <p:cNvSpPr txBox="1"/>
          <p:nvPr/>
        </p:nvSpPr>
        <p:spPr>
          <a:xfrm>
            <a:off x="2032000" y="6257925"/>
            <a:ext cx="5080000" cy="635000"/>
          </a:xfrm>
          <a:prstGeom prst="rect">
            <a:avLst/>
          </a:prstGeom>
        </p:spPr>
        <p:txBody>
          <a:bodyPr/>
          <a:p>
            <a:endParaRPr sz="1600"/>
          </a:p>
        </p:txBody>
      </p:sp>
      <p:pic>
        <p:nvPicPr>
          <p:cNvPr id="4" name="图片 -2147482286" descr="3t37"/>
          <p:cNvPicPr>
            <a:picLocks noChangeAspect="1"/>
          </p:cNvPicPr>
          <p:nvPr/>
        </p:nvPicPr>
        <p:blipFill>
          <a:blip r:embed="rId3"/>
          <a:stretch>
            <a:fillRect/>
          </a:stretch>
        </p:blipFill>
        <p:spPr>
          <a:xfrm>
            <a:off x="3275965" y="3644900"/>
            <a:ext cx="1725930" cy="2488565"/>
          </a:xfrm>
          <a:prstGeom prst="rect">
            <a:avLst/>
          </a:prstGeom>
          <a:noFill/>
          <a:ln w="9525">
            <a:noFill/>
          </a:ln>
        </p:spPr>
      </p:pic>
      <p:sp>
        <p:nvSpPr>
          <p:cNvPr id="6" name="文本框 5"/>
          <p:cNvSpPr txBox="1"/>
          <p:nvPr/>
        </p:nvSpPr>
        <p:spPr>
          <a:xfrm>
            <a:off x="2267585" y="6238240"/>
            <a:ext cx="3902075" cy="337185"/>
          </a:xfrm>
          <a:prstGeom prst="rect">
            <a:avLst/>
          </a:prstGeom>
        </p:spPr>
        <p:txBody>
          <a:bodyPr wrap="square">
            <a:spAutoFit/>
          </a:bodyPr>
          <a:p>
            <a:pPr marL="0" indent="0" algn="just" defTabSz="266700">
              <a:spcAft>
                <a:spcPct val="0"/>
              </a:spcAft>
            </a:pPr>
            <a:r>
              <a:rPr lang="zh-CN" altLang="en-US"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3-34 4</a:t>
            </a:r>
            <a:r>
              <a:rPr lang="zh-CN" altLang="en-US" sz="1600">
                <a:latin typeface="宋体" panose="02010600030101010101" pitchFamily="2" charset="-122"/>
                <a:ea typeface="宋体" panose="02010600030101010101" pitchFamily="2" charset="-122"/>
              </a:rPr>
              <a:t>位数值比较器</a:t>
            </a:r>
            <a:r>
              <a:rPr lang="en-US" altLang="zh-CN" sz="1600">
                <a:latin typeface="宋体" panose="02010600030101010101" pitchFamily="2" charset="-122"/>
                <a:ea typeface="宋体" panose="02010600030101010101" pitchFamily="2" charset="-122"/>
              </a:rPr>
              <a:t>74LS85</a:t>
            </a:r>
            <a:r>
              <a:rPr lang="zh-CN" altLang="en-US" sz="1600">
                <a:latin typeface="宋体" panose="02010600030101010101" pitchFamily="2" charset="-122"/>
                <a:ea typeface="宋体" panose="02010600030101010101" pitchFamily="2" charset="-122"/>
              </a:rPr>
              <a:t>的逻辑符号</a:t>
            </a:r>
            <a:endParaRPr lang="zh-CN" altLang="en-US" sz="16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3.3.4 </a:t>
            </a:r>
            <a:r>
              <a:rPr lang="zh-CN" altLang="en-US" sz="2000" kern="0" noProof="1" dirty="0">
                <a:solidFill>
                  <a:schemeClr val="tx2"/>
                </a:solidFill>
                <a:latin typeface="微软雅黑" panose="020B0503020204020204" charset="-122"/>
                <a:ea typeface="微软雅黑" panose="020B0503020204020204" charset="-122"/>
                <a:cs typeface="+mn-cs"/>
              </a:rPr>
              <a:t>数值比较器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12875"/>
            <a:ext cx="8602345" cy="243205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例3-7：用两片74LS85串联扩展方式组成一个8位的数值比较器，两个8位数为C</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7</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C</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6</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C</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5</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C</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4</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C</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C</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C</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C</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0</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和D</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7</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D</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6</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D</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5</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D</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4</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D</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D</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D</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D</a:t>
            </a:r>
            <a:r>
              <a:rPr sz="20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0</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解：如图3-35所示，根据多位数比较的规则，对两个8位数进行比较时，</a:t>
            </a:r>
            <a:r>
              <a:rPr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首先对高4位进行比较</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，若高4位数据不相等，则比较结束；</a:t>
            </a:r>
            <a:r>
              <a:rPr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如果高4位数据相等，则比较结果取决于低位的比较结果</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pic>
        <p:nvPicPr>
          <p:cNvPr id="8" name="图片 7"/>
          <p:cNvPicPr>
            <a:picLocks noChangeAspect="1"/>
          </p:cNvPicPr>
          <p:nvPr/>
        </p:nvPicPr>
        <p:blipFill>
          <a:blip r:embed="rId3"/>
          <a:stretch>
            <a:fillRect/>
          </a:stretch>
        </p:blipFill>
        <p:spPr>
          <a:xfrm>
            <a:off x="2123440" y="3933190"/>
            <a:ext cx="4614545" cy="2808605"/>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3.3.4 </a:t>
            </a:r>
            <a:r>
              <a:rPr lang="zh-CN" altLang="en-US" sz="2000" kern="0" noProof="1" dirty="0">
                <a:solidFill>
                  <a:schemeClr val="tx2"/>
                </a:solidFill>
                <a:latin typeface="微软雅黑" panose="020B0503020204020204" charset="-122"/>
                <a:ea typeface="微软雅黑" panose="020B0503020204020204" charset="-122"/>
                <a:cs typeface="+mn-cs"/>
              </a:rPr>
              <a:t>数值比较器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12875"/>
            <a:ext cx="8602345" cy="249682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例3-8：用74HC85组成16位数值比较器。</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解：</a:t>
            </a:r>
            <a:r>
              <a:rPr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当位数较多且满足一定的速度要求时，可以采用并联方式</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将16位按高低位次序分成４组，每组４位，各组的比较是并行进行的。</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将每组的比较结果再经４位比较器进行比较后得出结果。</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从数据输入到稳定输出只需</a:t>
            </a:r>
            <a:r>
              <a:rPr 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两倍的</a:t>
            </a: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４位比较器</a:t>
            </a:r>
            <a:r>
              <a:rPr 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延迟时间</a:t>
            </a: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pic>
        <p:nvPicPr>
          <p:cNvPr id="4" name="图片 3"/>
          <p:cNvPicPr>
            <a:picLocks noChangeAspect="1"/>
          </p:cNvPicPr>
          <p:nvPr/>
        </p:nvPicPr>
        <p:blipFill>
          <a:blip r:embed="rId3"/>
          <a:stretch>
            <a:fillRect/>
          </a:stretch>
        </p:blipFill>
        <p:spPr>
          <a:xfrm>
            <a:off x="1475740" y="2277110"/>
            <a:ext cx="7397750" cy="4217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3.3.4 </a:t>
            </a:r>
            <a:r>
              <a:rPr lang="zh-CN" altLang="en-US" sz="2000" kern="0" noProof="1" dirty="0">
                <a:solidFill>
                  <a:schemeClr val="tx2"/>
                </a:solidFill>
                <a:latin typeface="微软雅黑" panose="020B0503020204020204" charset="-122"/>
                <a:ea typeface="微软雅黑" panose="020B0503020204020204" charset="-122"/>
                <a:cs typeface="+mn-cs"/>
              </a:rPr>
              <a:t>数值比较器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83515" y="1412875"/>
            <a:ext cx="8602345" cy="153225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例3-8：用74HC85组成16位数值比较器。</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解：</a:t>
            </a: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若用</a:t>
            </a:r>
            <a:r>
              <a:rPr 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串联方式</a:t>
            </a: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，则16位的数值比较器从输入到稳定输出需要</a:t>
            </a:r>
            <a:r>
              <a:rPr 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４倍</a:t>
            </a: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的４位比较器的</a:t>
            </a:r>
            <a:r>
              <a:rPr 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延迟时间</a:t>
            </a: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sp>
        <p:nvSpPr>
          <p:cNvPr id="6" name="文本框 5"/>
          <p:cNvSpPr txBox="1"/>
          <p:nvPr/>
        </p:nvSpPr>
        <p:spPr>
          <a:xfrm>
            <a:off x="539115" y="2433955"/>
            <a:ext cx="5080000" cy="635000"/>
          </a:xfrm>
          <a:prstGeom prst="rect">
            <a:avLst/>
          </a:prstGeom>
        </p:spPr>
        <p:txBody>
          <a:bodyPr/>
          <a:p>
            <a:endParaRPr sz="1600"/>
          </a:p>
        </p:txBody>
      </p:sp>
      <p:pic>
        <p:nvPicPr>
          <p:cNvPr id="7" name="图片 6"/>
          <p:cNvPicPr/>
          <p:nvPr/>
        </p:nvPicPr>
        <p:blipFill>
          <a:blip r:embed="rId3"/>
        </p:blipFill>
        <p:spPr>
          <a:xfrm>
            <a:off x="398145" y="3213100"/>
            <a:ext cx="8387715" cy="3037205"/>
          </a:xfrm>
          <a:prstGeom prst="rect">
            <a:avLst/>
          </a:prstGeom>
        </p:spPr>
      </p:pic>
      <p:sp>
        <p:nvSpPr>
          <p:cNvPr id="8" name="文本框 7"/>
          <p:cNvSpPr txBox="1"/>
          <p:nvPr/>
        </p:nvSpPr>
        <p:spPr>
          <a:xfrm>
            <a:off x="539115" y="6021705"/>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组合逻辑电路的分析方法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7" name="文本框 6"/>
          <p:cNvSpPr txBox="1"/>
          <p:nvPr/>
        </p:nvSpPr>
        <p:spPr>
          <a:xfrm>
            <a:off x="358775" y="1557020"/>
            <a:ext cx="2337435" cy="652145"/>
          </a:xfrm>
          <a:prstGeom prst="rect">
            <a:avLst/>
          </a:prstGeom>
        </p:spPr>
        <p:style>
          <a:lnRef idx="0">
            <a:srgbClr val="FFFFFF"/>
          </a:lnRef>
          <a:fillRef idx="3">
            <a:schemeClr val="accent2"/>
          </a:fillRef>
          <a:effectRef idx="0">
            <a:srgbClr val="FFFFFF"/>
          </a:effectRef>
          <a:fontRef idx="minor">
            <a:schemeClr val="lt1"/>
          </a:fontRef>
        </p:style>
        <p:txBody>
          <a:bodyPr wrap="square" rtlCol="0" anchor="t">
            <a:noAutofit/>
          </a:bodyPr>
          <a:p>
            <a:pPr marR="0" defTabSz="914400" eaLnBrk="0" hangingPunct="0">
              <a:lnSpc>
                <a:spcPct val="150000"/>
              </a:lnSpc>
              <a:spcBef>
                <a:spcPct val="20000"/>
              </a:spcBef>
              <a:buClr>
                <a:schemeClr val="accent2"/>
              </a:buClr>
              <a:buSzTx/>
              <a:buFont typeface="Wingdings" panose="05000000000000000000" pitchFamily="2" charset="2"/>
            </a:pPr>
            <a:r>
              <a:rPr kumimoji="0" lang="en-US" sz="2200" kern="1200" cap="none" spc="0" normalizeH="0" baseline="0" noProof="1">
                <a:latin typeface="Arial Narrow" pitchFamily="34" charset="0"/>
                <a:ea typeface="宋体" panose="02010600030101010101" pitchFamily="2" charset="-122"/>
                <a:cs typeface="+mn-cs"/>
              </a:rPr>
              <a:t>       </a:t>
            </a:r>
            <a:r>
              <a:rPr kumimoji="0" lang="zh-CN" sz="1800" kern="1200" cap="none" spc="0" normalizeH="0" baseline="0" noProof="1">
                <a:latin typeface="宋体" panose="02010600030101010101" pitchFamily="2" charset="-122"/>
                <a:ea typeface="宋体" panose="02010600030101010101" pitchFamily="2" charset="-122"/>
                <a:cs typeface="宋体" panose="02010600030101010101" pitchFamily="2" charset="-122"/>
              </a:rPr>
              <a:t>已有知识积累</a:t>
            </a:r>
            <a:r>
              <a:rPr kumimoji="0" lang="en-US"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p:nvPr/>
        </p:nvPicPr>
        <p:blipFill>
          <a:blip r:embed="rId3"/>
        </p:blipFill>
        <p:spPr>
          <a:xfrm>
            <a:off x="322898" y="2564448"/>
            <a:ext cx="8448675" cy="2352675"/>
          </a:xfrm>
          <a:prstGeom prst="rect">
            <a:avLst/>
          </a:prstGeom>
        </p:spPr>
      </p:pic>
      <p:pic>
        <p:nvPicPr>
          <p:cNvPr id="3" name="图片 2"/>
          <p:cNvPicPr/>
          <p:nvPr/>
        </p:nvPicPr>
        <p:blipFill>
          <a:blip r:embed="rId4"/>
        </p:blipFill>
        <p:spPr>
          <a:xfrm>
            <a:off x="323215" y="3789045"/>
            <a:ext cx="8534400" cy="2857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3.3.5 </a:t>
            </a:r>
            <a:r>
              <a:rPr lang="zh-CN" altLang="en-US" sz="2000" kern="0" noProof="1" dirty="0">
                <a:solidFill>
                  <a:schemeClr val="tx2"/>
                </a:solidFill>
                <a:latin typeface="微软雅黑" panose="020B0503020204020204" charset="-122"/>
                <a:ea typeface="微软雅黑" panose="020B0503020204020204" charset="-122"/>
                <a:cs typeface="+mn-cs"/>
              </a:rPr>
              <a:t>加法</a:t>
            </a:r>
            <a:r>
              <a:rPr lang="zh-CN" altLang="en-US" sz="2000" kern="0" noProof="1" dirty="0">
                <a:solidFill>
                  <a:schemeClr val="tx2"/>
                </a:solidFill>
                <a:latin typeface="微软雅黑" panose="020B0503020204020204" charset="-122"/>
                <a:ea typeface="微软雅黑" panose="020B0503020204020204" charset="-122"/>
                <a:cs typeface="+mn-cs"/>
              </a:rPr>
              <a:t>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300355" y="1500505"/>
            <a:ext cx="8602345" cy="263715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两个二进制数之间的算术运算，</a:t>
            </a:r>
            <a:r>
              <a:rPr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无论是加减乘除，目前在数字系统中都是化作若干次加法运算进行的</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。因此，加法器是构成算术运算器的基本单元。</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1、半加器</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加数和被加数为输入，和数与进位为输出的装置为半加器。半加器可以解决个位的加法问题，通过一个异或门计算出个位，通过一个与门计算出是否进位，我们就通过电路算出了两个一位数的加法。</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sp>
        <p:nvSpPr>
          <p:cNvPr id="8" name="文本框 7"/>
          <p:cNvSpPr txBox="1"/>
          <p:nvPr/>
        </p:nvSpPr>
        <p:spPr>
          <a:xfrm>
            <a:off x="539115" y="6021705"/>
            <a:ext cx="5080000" cy="635000"/>
          </a:xfrm>
          <a:prstGeom prst="rect">
            <a:avLst/>
          </a:prstGeom>
        </p:spPr>
        <p:txBody>
          <a:bodyPr/>
          <a:p>
            <a:endParaRPr sz="1600"/>
          </a:p>
        </p:txBody>
      </p:sp>
      <p:sp>
        <p:nvSpPr>
          <p:cNvPr id="4" name="文本框 3"/>
          <p:cNvSpPr txBox="1"/>
          <p:nvPr/>
        </p:nvSpPr>
        <p:spPr>
          <a:xfrm>
            <a:off x="2032000" y="1484313"/>
            <a:ext cx="5080000" cy="635000"/>
          </a:xfrm>
          <a:prstGeom prst="rect">
            <a:avLst/>
          </a:prstGeom>
        </p:spPr>
        <p:txBody>
          <a:bodyPr/>
          <a:p>
            <a:endParaRPr sz="1600"/>
          </a:p>
        </p:txBody>
      </p:sp>
      <p:pic>
        <p:nvPicPr>
          <p:cNvPr id="9" name="图片 8"/>
          <p:cNvPicPr/>
          <p:nvPr/>
        </p:nvPicPr>
        <p:blipFill>
          <a:blip r:embed="rId3"/>
        </p:blipFill>
        <p:spPr>
          <a:xfrm>
            <a:off x="539115" y="4220845"/>
            <a:ext cx="8085455" cy="2299970"/>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3.3.5 </a:t>
            </a:r>
            <a:r>
              <a:rPr lang="zh-CN" altLang="en-US" sz="2000" kern="0" noProof="1" dirty="0">
                <a:solidFill>
                  <a:schemeClr val="tx2"/>
                </a:solidFill>
                <a:latin typeface="微软雅黑" panose="020B0503020204020204" charset="-122"/>
                <a:ea typeface="微软雅黑" panose="020B0503020204020204" charset="-122"/>
                <a:cs typeface="+mn-cs"/>
              </a:rPr>
              <a:t>加法器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300355" y="1500505"/>
            <a:ext cx="8441055" cy="144780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1、半加器</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在表3-13半加器的真值表中</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A、B是两个加数，S是相加的和，C</a:t>
            </a:r>
            <a:r>
              <a:rPr 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O</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是本位向高位的进位。将S、C</a:t>
            </a:r>
            <a:r>
              <a:rPr 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O</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和A、B的关系写成逻辑表达式为：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sp>
        <p:nvSpPr>
          <p:cNvPr id="8" name="文本框 7"/>
          <p:cNvSpPr txBox="1"/>
          <p:nvPr/>
        </p:nvSpPr>
        <p:spPr>
          <a:xfrm>
            <a:off x="539115" y="6021705"/>
            <a:ext cx="5080000" cy="635000"/>
          </a:xfrm>
          <a:prstGeom prst="rect">
            <a:avLst/>
          </a:prstGeom>
        </p:spPr>
        <p:txBody>
          <a:bodyPr/>
          <a:p>
            <a:endParaRPr sz="1600"/>
          </a:p>
        </p:txBody>
      </p:sp>
      <p:sp>
        <p:nvSpPr>
          <p:cNvPr id="4" name="文本框 3"/>
          <p:cNvSpPr txBox="1"/>
          <p:nvPr/>
        </p:nvSpPr>
        <p:spPr>
          <a:xfrm>
            <a:off x="2032000" y="1484313"/>
            <a:ext cx="5080000" cy="635000"/>
          </a:xfrm>
          <a:prstGeom prst="rect">
            <a:avLst/>
          </a:prstGeom>
        </p:spPr>
        <p:txBody>
          <a:bodyPr/>
          <a:p>
            <a:endParaRPr sz="1600"/>
          </a:p>
        </p:txBody>
      </p:sp>
      <p:pic>
        <p:nvPicPr>
          <p:cNvPr id="9" name="图片 8"/>
          <p:cNvPicPr/>
          <p:nvPr/>
        </p:nvPicPr>
        <p:blipFill>
          <a:blip r:embed="rId3"/>
        </p:blipFill>
        <p:spPr>
          <a:xfrm>
            <a:off x="539115" y="4220845"/>
            <a:ext cx="8085455" cy="2299970"/>
          </a:xfrm>
          <a:prstGeom prst="rect">
            <a:avLst/>
          </a:prstGeom>
        </p:spPr>
      </p:pic>
      <p:graphicFrame>
        <p:nvGraphicFramePr>
          <p:cNvPr id="6" name="Object 344"/>
          <p:cNvGraphicFramePr>
            <a:graphicFrameLocks noChangeAspect="1"/>
          </p:cNvGraphicFramePr>
          <p:nvPr/>
        </p:nvGraphicFramePr>
        <p:xfrm>
          <a:off x="2699385" y="3068955"/>
          <a:ext cx="2507615" cy="899160"/>
        </p:xfrm>
        <a:graphic>
          <a:graphicData uri="http://schemas.openxmlformats.org/presentationml/2006/ole">
            <mc:AlternateContent xmlns:mc="http://schemas.openxmlformats.org/markup-compatibility/2006">
              <mc:Choice xmlns:v="urn:schemas-microsoft-com:vml" Requires="v">
                <p:oleObj spid="_x0000_s3076" name="" r:id="rId4" imgW="1346200" imgH="482600" progId="Equation.KSEE3">
                  <p:embed/>
                </p:oleObj>
              </mc:Choice>
              <mc:Fallback>
                <p:oleObj name="" r:id="rId4" imgW="1346200" imgH="482600" progId="Equation.KSEE3">
                  <p:embed/>
                  <p:pic>
                    <p:nvPicPr>
                      <p:cNvPr id="0" name="图片 3075"/>
                      <p:cNvPicPr/>
                      <p:nvPr/>
                    </p:nvPicPr>
                    <p:blipFill>
                      <a:blip r:embed="rId5"/>
                      <a:stretch>
                        <a:fillRect/>
                      </a:stretch>
                    </p:blipFill>
                    <p:spPr>
                      <a:xfrm>
                        <a:off x="2699385" y="3068955"/>
                        <a:ext cx="2507615" cy="89916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3.3.5 </a:t>
            </a:r>
            <a:r>
              <a:rPr lang="zh-CN" altLang="en-US" sz="2000" kern="0" noProof="1" dirty="0">
                <a:solidFill>
                  <a:schemeClr val="tx2"/>
                </a:solidFill>
                <a:latin typeface="微软雅黑" panose="020B0503020204020204" charset="-122"/>
                <a:ea typeface="微软雅黑" panose="020B0503020204020204" charset="-122"/>
                <a:cs typeface="+mn-cs"/>
              </a:rPr>
              <a:t>加法器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300355" y="1500505"/>
            <a:ext cx="8441055" cy="232727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2</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、全加器</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若加数、被加数与低位的进位数为输入，而和数与进位为输出则为全加器。常用作计算机算术逻辑部件，执行逻辑操作、移位与指令调用。</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在表3-14全加器的真值表中,A、B是两个加数，S是相加的和，C</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O</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是本位向高位的进位。将S、C</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O</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和A、B、C</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I</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的关系写成逻辑表达式为：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sp>
        <p:nvSpPr>
          <p:cNvPr id="8" name="文本框 7"/>
          <p:cNvSpPr txBox="1"/>
          <p:nvPr/>
        </p:nvSpPr>
        <p:spPr>
          <a:xfrm>
            <a:off x="539115" y="6021705"/>
            <a:ext cx="5080000" cy="635000"/>
          </a:xfrm>
          <a:prstGeom prst="rect">
            <a:avLst/>
          </a:prstGeom>
        </p:spPr>
        <p:txBody>
          <a:bodyPr/>
          <a:p>
            <a:endParaRPr sz="1600"/>
          </a:p>
        </p:txBody>
      </p:sp>
      <p:sp>
        <p:nvSpPr>
          <p:cNvPr id="4" name="文本框 3"/>
          <p:cNvSpPr txBox="1"/>
          <p:nvPr/>
        </p:nvSpPr>
        <p:spPr>
          <a:xfrm>
            <a:off x="2032000" y="1484313"/>
            <a:ext cx="5080000" cy="635000"/>
          </a:xfrm>
          <a:prstGeom prst="rect">
            <a:avLst/>
          </a:prstGeom>
        </p:spPr>
        <p:txBody>
          <a:bodyPr/>
          <a:p>
            <a:endParaRPr sz="1600"/>
          </a:p>
        </p:txBody>
      </p:sp>
      <p:pic>
        <p:nvPicPr>
          <p:cNvPr id="7" name="图片 6"/>
          <p:cNvPicPr>
            <a:picLocks noChangeAspect="1"/>
          </p:cNvPicPr>
          <p:nvPr/>
        </p:nvPicPr>
        <p:blipFill>
          <a:blip r:embed="rId3"/>
          <a:stretch>
            <a:fillRect/>
          </a:stretch>
        </p:blipFill>
        <p:spPr>
          <a:xfrm>
            <a:off x="467360" y="3860800"/>
            <a:ext cx="5406390" cy="2616835"/>
          </a:xfrm>
          <a:prstGeom prst="rect">
            <a:avLst/>
          </a:prstGeom>
        </p:spPr>
      </p:pic>
      <p:graphicFrame>
        <p:nvGraphicFramePr>
          <p:cNvPr id="6" name="Object 346"/>
          <p:cNvGraphicFramePr>
            <a:graphicFrameLocks noChangeAspect="1"/>
          </p:cNvGraphicFramePr>
          <p:nvPr/>
        </p:nvGraphicFramePr>
        <p:xfrm>
          <a:off x="5982335" y="4509135"/>
          <a:ext cx="2920365" cy="1268730"/>
        </p:xfrm>
        <a:graphic>
          <a:graphicData uri="http://schemas.openxmlformats.org/presentationml/2006/ole">
            <mc:AlternateContent xmlns:mc="http://schemas.openxmlformats.org/markup-compatibility/2006">
              <mc:Choice xmlns:v="urn:schemas-microsoft-com:vml" Requires="v">
                <p:oleObj spid="_x0000_s10" name="" r:id="rId4" imgW="2222500" imgH="965200" progId="Equation.KSEE3">
                  <p:embed/>
                </p:oleObj>
              </mc:Choice>
              <mc:Fallback>
                <p:oleObj name="" r:id="rId4" imgW="2222500" imgH="965200" progId="Equation.KSEE3">
                  <p:embed/>
                  <p:pic>
                    <p:nvPicPr>
                      <p:cNvPr id="0" name="图片 9"/>
                      <p:cNvPicPr/>
                      <p:nvPr/>
                    </p:nvPicPr>
                    <p:blipFill>
                      <a:blip r:embed="rId5"/>
                      <a:stretch>
                        <a:fillRect/>
                      </a:stretch>
                    </p:blipFill>
                    <p:spPr>
                      <a:xfrm>
                        <a:off x="5982335" y="4509135"/>
                        <a:ext cx="2920365" cy="126873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3.3.5 </a:t>
            </a:r>
            <a:r>
              <a:rPr lang="zh-CN" altLang="en-US" sz="2000" kern="0" noProof="1" dirty="0">
                <a:solidFill>
                  <a:schemeClr val="tx2"/>
                </a:solidFill>
                <a:latin typeface="微软雅黑" panose="020B0503020204020204" charset="-122"/>
                <a:ea typeface="微软雅黑" panose="020B0503020204020204" charset="-122"/>
                <a:cs typeface="+mn-cs"/>
              </a:rPr>
              <a:t>加法器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300355" y="1500505"/>
            <a:ext cx="8441055" cy="182245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3</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多位</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全加器</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18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思考下如何用1位全加器实现两个四位二进制数相加，即A</a:t>
            </a:r>
            <a:r>
              <a:rPr sz="1800" baseline="-250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18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1800" baseline="-250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18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1800" baseline="-250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18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a:t>
            </a:r>
            <a:r>
              <a:rPr sz="1800" baseline="-250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 </a:t>
            </a:r>
            <a:r>
              <a:rPr sz="18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B</a:t>
            </a:r>
            <a:r>
              <a:rPr sz="1800" baseline="-250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18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B</a:t>
            </a:r>
            <a:r>
              <a:rPr sz="1800" baseline="-250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18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B</a:t>
            </a:r>
            <a:r>
              <a:rPr sz="1800" baseline="-250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18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B</a:t>
            </a:r>
            <a:r>
              <a:rPr sz="1800" baseline="-250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18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 </a:t>
            </a:r>
            <a:endParaRPr sz="18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只要依次将低位全加器的进位输出端C</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O</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接到高位全加器的进位输入端C</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I</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，就可以构成多位加法器了。如下图所示为4位串行进位加法器电路连接方式。</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sp>
        <p:nvSpPr>
          <p:cNvPr id="8" name="文本框 7"/>
          <p:cNvSpPr txBox="1"/>
          <p:nvPr/>
        </p:nvSpPr>
        <p:spPr>
          <a:xfrm>
            <a:off x="539115" y="6021705"/>
            <a:ext cx="5080000" cy="635000"/>
          </a:xfrm>
          <a:prstGeom prst="rect">
            <a:avLst/>
          </a:prstGeom>
        </p:spPr>
        <p:txBody>
          <a:bodyPr/>
          <a:p>
            <a:endParaRPr sz="1600"/>
          </a:p>
        </p:txBody>
      </p:sp>
      <p:sp>
        <p:nvSpPr>
          <p:cNvPr id="4" name="文本框 3"/>
          <p:cNvSpPr txBox="1"/>
          <p:nvPr/>
        </p:nvSpPr>
        <p:spPr>
          <a:xfrm>
            <a:off x="2032000" y="1484313"/>
            <a:ext cx="5080000" cy="635000"/>
          </a:xfrm>
          <a:prstGeom prst="rect">
            <a:avLst/>
          </a:prstGeom>
        </p:spPr>
        <p:txBody>
          <a:bodyPr/>
          <a:p>
            <a:endParaRPr sz="1600"/>
          </a:p>
        </p:txBody>
      </p:sp>
      <p:sp>
        <p:nvSpPr>
          <p:cNvPr id="9" name="文本框 8"/>
          <p:cNvSpPr txBox="1"/>
          <p:nvPr/>
        </p:nvSpPr>
        <p:spPr>
          <a:xfrm>
            <a:off x="2032000" y="1512888"/>
            <a:ext cx="5080000" cy="635000"/>
          </a:xfrm>
          <a:prstGeom prst="rect">
            <a:avLst/>
          </a:prstGeom>
        </p:spPr>
        <p:txBody>
          <a:bodyPr/>
          <a:p>
            <a:endParaRPr sz="1600"/>
          </a:p>
        </p:txBody>
      </p:sp>
      <p:pic>
        <p:nvPicPr>
          <p:cNvPr id="11" name="图片 10"/>
          <p:cNvPicPr/>
          <p:nvPr/>
        </p:nvPicPr>
        <p:blipFill>
          <a:blip r:embed="rId3"/>
        </p:blipFill>
        <p:spPr>
          <a:xfrm>
            <a:off x="1835150" y="3788728"/>
            <a:ext cx="5048250" cy="2562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edge">
                                      <p:cBhvr>
                                        <p:cTn id="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3.3.5 </a:t>
            </a:r>
            <a:r>
              <a:rPr lang="zh-CN" altLang="en-US" sz="2000" kern="0" noProof="1" dirty="0">
                <a:solidFill>
                  <a:schemeClr val="tx2"/>
                </a:solidFill>
                <a:latin typeface="微软雅黑" panose="020B0503020204020204" charset="-122"/>
                <a:ea typeface="微软雅黑" panose="020B0503020204020204" charset="-122"/>
                <a:cs typeface="+mn-cs"/>
              </a:rPr>
              <a:t>加法器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251460" y="1434465"/>
            <a:ext cx="8441055" cy="226187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例3-9：用超前进位加法器74LS283设计一个代码转换电路，将8421BCD码转换为余3码。</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解：余3码是由8421BCD码加3(0011)得来的。设8421BCD码用D</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表示，余3码用Y</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Y</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Y</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Y</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表示，</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余3码Y</a:t>
            </a:r>
            <a:r>
              <a:rPr sz="1800"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Y</a:t>
            </a:r>
            <a:r>
              <a:rPr sz="1800"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Y</a:t>
            </a:r>
            <a:r>
              <a:rPr sz="1800"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Y</a:t>
            </a:r>
            <a:r>
              <a:rPr sz="1800"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sz="1800"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sz="1800"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sz="1800"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D</a:t>
            </a:r>
            <a:r>
              <a:rPr sz="1800"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+0011</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，该逻辑函数实际上是输入变量与常量相加的形式，所以可以用74LS283来实现。逻辑图如图3-42所示。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sp>
        <p:nvSpPr>
          <p:cNvPr id="4" name="文本框 3"/>
          <p:cNvSpPr txBox="1"/>
          <p:nvPr/>
        </p:nvSpPr>
        <p:spPr>
          <a:xfrm>
            <a:off x="2032000" y="1484313"/>
            <a:ext cx="5080000" cy="635000"/>
          </a:xfrm>
          <a:prstGeom prst="rect">
            <a:avLst/>
          </a:prstGeom>
        </p:spPr>
        <p:txBody>
          <a:bodyPr/>
          <a:p>
            <a:endParaRPr sz="1600"/>
          </a:p>
        </p:txBody>
      </p:sp>
      <p:sp>
        <p:nvSpPr>
          <p:cNvPr id="9" name="文本框 8"/>
          <p:cNvSpPr txBox="1"/>
          <p:nvPr/>
        </p:nvSpPr>
        <p:spPr>
          <a:xfrm>
            <a:off x="2032000" y="1512888"/>
            <a:ext cx="5080000" cy="635000"/>
          </a:xfrm>
          <a:prstGeom prst="rect">
            <a:avLst/>
          </a:prstGeom>
        </p:spPr>
        <p:txBody>
          <a:bodyPr/>
          <a:p>
            <a:endParaRPr sz="1600"/>
          </a:p>
        </p:txBody>
      </p:sp>
      <p:pic>
        <p:nvPicPr>
          <p:cNvPr id="7" name="图片 6"/>
          <p:cNvPicPr>
            <a:picLocks noChangeAspect="1"/>
          </p:cNvPicPr>
          <p:nvPr/>
        </p:nvPicPr>
        <p:blipFill>
          <a:blip r:embed="rId3"/>
          <a:stretch>
            <a:fillRect/>
          </a:stretch>
        </p:blipFill>
        <p:spPr>
          <a:xfrm>
            <a:off x="2771775" y="3860800"/>
            <a:ext cx="2526665" cy="2795905"/>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183515" y="980440"/>
            <a:ext cx="2757805" cy="374650"/>
          </a:xfrm>
          <a:prstGeom prst="rect">
            <a:avLst/>
          </a:prstGeom>
          <a:noFill/>
        </p:spPr>
        <p:txBody>
          <a:bodyPr wrap="square" lIns="68577" tIns="34288" rIns="68577" bIns="34288" rtlCol="0">
            <a:spAutoFit/>
          </a:bodyPr>
          <a:lstStyle/>
          <a:p>
            <a:r>
              <a:rPr lang="en-US" altLang="zh-CN" sz="2000" kern="0" noProof="1" dirty="0">
                <a:solidFill>
                  <a:schemeClr val="tx2"/>
                </a:solidFill>
                <a:latin typeface="微软雅黑" panose="020B0503020204020204" charset="-122"/>
                <a:ea typeface="微软雅黑" panose="020B0503020204020204" charset="-122"/>
                <a:cs typeface="+mn-cs"/>
              </a:rPr>
              <a:t>3.3.5 </a:t>
            </a:r>
            <a:r>
              <a:rPr lang="zh-CN" altLang="en-US" sz="2000" kern="0" noProof="1" dirty="0">
                <a:solidFill>
                  <a:schemeClr val="tx2"/>
                </a:solidFill>
                <a:latin typeface="微软雅黑" panose="020B0503020204020204" charset="-122"/>
                <a:ea typeface="微软雅黑" panose="020B0503020204020204" charset="-122"/>
                <a:cs typeface="+mn-cs"/>
              </a:rPr>
              <a:t>加法器</a:t>
            </a:r>
            <a:endParaRPr lang="zh-CN" altLang="en-US" sz="2000" kern="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300355" y="1412875"/>
            <a:ext cx="8441055" cy="238950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4</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减法器</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spcBef>
                <a:spcPts val="0"/>
              </a:spcBef>
              <a:buClr>
                <a:srgbClr val="0000FF"/>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若n位二进制的原码为N</a:t>
            </a:r>
            <a:r>
              <a:rPr sz="2000" baseline="-25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原</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，则与它相对应的补码为N</a:t>
            </a:r>
            <a:r>
              <a:rPr sz="2000" baseline="-25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补</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2000" baseline="30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N</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-N</a:t>
            </a:r>
            <a:r>
              <a:rPr sz="2000" baseline="-25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原</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，补码与反码的关系式N</a:t>
            </a:r>
            <a:r>
              <a:rPr sz="2000" baseline="-25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补</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=N</a:t>
            </a:r>
            <a:r>
              <a:rPr sz="2000" baseline="-25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反</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+1。在实际应用中，通常是将减法运算变为加法运算来处理，即采用加补码的方法完成减法运算。</a:t>
            </a:r>
            <a:endPar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a:lnSpc>
                <a:spcPct val="150000"/>
              </a:lnSpc>
              <a:spcBef>
                <a:spcPts val="0"/>
              </a:spcBef>
              <a:buClr>
                <a:srgbClr val="0000FF"/>
              </a:buClr>
              <a:buFont typeface="Wingdings" panose="05000000000000000000" charset="0"/>
            </a:pP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     </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设两个数A、B相减，利用以上两式可得：A-B=A+B</a:t>
            </a:r>
            <a:r>
              <a:rPr sz="2000" baseline="-25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补</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a:t>
            </a:r>
            <a:r>
              <a:rPr sz="2000" baseline="30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n</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=A+B</a:t>
            </a:r>
            <a:r>
              <a:rPr sz="2000" baseline="-25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反</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+1-2</a:t>
            </a:r>
            <a:r>
              <a:rPr sz="2000" baseline="30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n</a:t>
            </a:r>
            <a:r>
              <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endParaRPr sz="2000"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90170" y="342900"/>
            <a:ext cx="5215255" cy="556260"/>
          </a:xfrm>
          <a:prstGeom prst="rect">
            <a:avLst/>
          </a:prstGeom>
          <a:noFill/>
          <a:ln w="9525">
            <a:noFill/>
          </a:ln>
        </p:spPr>
        <p:txBody>
          <a:bodyPr wrap="square" anchor="t" anchorCtr="0">
            <a:noAutofit/>
          </a:bodyPr>
          <a:p>
            <a:pPr algn="ctr"/>
            <a:r>
              <a:rPr lang="en-US" altLang="zh-CN" sz="2400" dirty="0">
                <a:latin typeface="微软雅黑" panose="020B0503020204020204" charset="-122"/>
                <a:ea typeface="微软雅黑" panose="020B0503020204020204" charset="-122"/>
                <a:sym typeface="微软雅黑" panose="020B0503020204020204" charset="-122"/>
              </a:rPr>
              <a:t>3.3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若干典型的组合逻辑集成电路</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22238"/>
            <a:ext cx="5080000" cy="635000"/>
          </a:xfrm>
          <a:prstGeom prst="rect">
            <a:avLst/>
          </a:prstGeom>
        </p:spPr>
        <p:txBody>
          <a:bodyPr/>
          <a:p>
            <a:endParaRPr sz="1600"/>
          </a:p>
        </p:txBody>
      </p:sp>
      <p:sp>
        <p:nvSpPr>
          <p:cNvPr id="3" name="文本框 2"/>
          <p:cNvSpPr txBox="1"/>
          <p:nvPr/>
        </p:nvSpPr>
        <p:spPr>
          <a:xfrm>
            <a:off x="2032000" y="-34925"/>
            <a:ext cx="5080000" cy="635000"/>
          </a:xfrm>
          <a:prstGeom prst="rect">
            <a:avLst/>
          </a:prstGeom>
        </p:spPr>
        <p:txBody>
          <a:bodyPr/>
          <a:p>
            <a:endParaRPr sz="1600"/>
          </a:p>
        </p:txBody>
      </p:sp>
      <p:sp>
        <p:nvSpPr>
          <p:cNvPr id="8" name="文本框 7"/>
          <p:cNvSpPr txBox="1"/>
          <p:nvPr/>
        </p:nvSpPr>
        <p:spPr>
          <a:xfrm>
            <a:off x="539115" y="6021705"/>
            <a:ext cx="5080000" cy="635000"/>
          </a:xfrm>
          <a:prstGeom prst="rect">
            <a:avLst/>
          </a:prstGeom>
        </p:spPr>
        <p:txBody>
          <a:bodyPr/>
          <a:p>
            <a:endParaRPr sz="1600"/>
          </a:p>
        </p:txBody>
      </p:sp>
      <p:pic>
        <p:nvPicPr>
          <p:cNvPr id="10" name="图片 9"/>
          <p:cNvPicPr/>
          <p:nvPr/>
        </p:nvPicPr>
        <p:blipFill>
          <a:blip r:embed="rId3"/>
        </p:blipFill>
        <p:spPr>
          <a:xfrm>
            <a:off x="5003800" y="3890010"/>
            <a:ext cx="3681730" cy="2453005"/>
          </a:xfrm>
          <a:prstGeom prst="rect">
            <a:avLst/>
          </a:prstGeom>
        </p:spPr>
      </p:pic>
      <p:pic>
        <p:nvPicPr>
          <p:cNvPr id="12" name="图片 11"/>
          <p:cNvPicPr>
            <a:picLocks noChangeAspect="1"/>
          </p:cNvPicPr>
          <p:nvPr/>
        </p:nvPicPr>
        <p:blipFill>
          <a:blip r:embed="rId4"/>
          <a:stretch>
            <a:fillRect/>
          </a:stretch>
        </p:blipFill>
        <p:spPr>
          <a:xfrm>
            <a:off x="971550" y="4149090"/>
            <a:ext cx="2968625" cy="2642870"/>
          </a:xfrm>
          <a:prstGeom prst="rect">
            <a:avLst/>
          </a:prstGeom>
        </p:spPr>
      </p:pic>
      <p:sp>
        <p:nvSpPr>
          <p:cNvPr id="13" name="文本框 12"/>
          <p:cNvSpPr txBox="1"/>
          <p:nvPr/>
        </p:nvSpPr>
        <p:spPr>
          <a:xfrm>
            <a:off x="683260" y="3908425"/>
            <a:ext cx="3187700" cy="337185"/>
          </a:xfrm>
          <a:prstGeom prst="rect">
            <a:avLst/>
          </a:prstGeom>
        </p:spPr>
        <p:txBody>
          <a:bodyPr wrap="square">
            <a:spAutoFit/>
          </a:bodyPr>
          <a:p>
            <a:pPr marL="0" indent="0" algn="ctr" defTabSz="266700">
              <a:spcAft>
                <a:spcPct val="0"/>
              </a:spcAft>
            </a:pPr>
            <a:r>
              <a:rPr lang="zh-CN" sz="1600">
                <a:latin typeface="宋体" panose="02010600030101010101" pitchFamily="2" charset="-122"/>
                <a:ea typeface="宋体" panose="02010600030101010101" pitchFamily="2" charset="-122"/>
              </a:rPr>
              <a:t>表</a:t>
            </a:r>
            <a:r>
              <a:rPr lang="en-US" altLang="zh-CN" sz="1600">
                <a:latin typeface="宋体" panose="02010600030101010101" pitchFamily="2" charset="-122"/>
                <a:ea typeface="宋体" panose="02010600030101010101" pitchFamily="2" charset="-122"/>
              </a:rPr>
              <a:t>  </a:t>
            </a:r>
            <a:r>
              <a:rPr lang="zh-CN" altLang="en-US" sz="1600">
                <a:latin typeface="宋体" panose="02010600030101010101" pitchFamily="2" charset="-122"/>
                <a:ea typeface="宋体" panose="02010600030101010101" pitchFamily="2" charset="-122"/>
              </a:rPr>
              <a:t>全减器的逻辑真值表</a:t>
            </a:r>
            <a:endParaRPr lang="zh-CN" altLang="en-US" sz="1600">
              <a:latin typeface="宋体" panose="02010600030101010101" pitchFamily="2" charset="-122"/>
              <a:ea typeface="宋体" panose="02010600030101010101" pitchFamily="2" charset="-122"/>
            </a:endParaRPr>
          </a:p>
        </p:txBody>
      </p:sp>
      <p:sp>
        <p:nvSpPr>
          <p:cNvPr id="14" name="文本框 13"/>
          <p:cNvSpPr txBox="1"/>
          <p:nvPr/>
        </p:nvSpPr>
        <p:spPr>
          <a:xfrm>
            <a:off x="4859655" y="6343015"/>
            <a:ext cx="3187700" cy="337185"/>
          </a:xfrm>
          <a:prstGeom prst="rect">
            <a:avLst/>
          </a:prstGeom>
        </p:spPr>
        <p:txBody>
          <a:bodyPr wrap="square">
            <a:spAutoFit/>
          </a:bodyPr>
          <a:p>
            <a:pPr marL="0" indent="0" algn="ctr" defTabSz="266700">
              <a:spcAft>
                <a:spcPct val="0"/>
              </a:spcAft>
            </a:pPr>
            <a:r>
              <a:rPr lang="zh-CN"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3-42</a:t>
            </a:r>
            <a:r>
              <a:rPr lang="zh-CN" altLang="en-US" sz="1600" baseline="-25000">
                <a:latin typeface="宋体" panose="02010600030101010101" pitchFamily="2" charset="-122"/>
                <a:ea typeface="宋体" panose="02010600030101010101" pitchFamily="2" charset="-122"/>
              </a:rPr>
              <a:t>补</a:t>
            </a:r>
            <a:r>
              <a:rPr lang="en-US" altLang="zh-CN" sz="1600">
                <a:latin typeface="宋体" panose="02010600030101010101" pitchFamily="2" charset="-122"/>
                <a:ea typeface="宋体" panose="02010600030101010101" pitchFamily="2" charset="-122"/>
              </a:rPr>
              <a:t> </a:t>
            </a:r>
            <a:r>
              <a:rPr lang="zh-CN" altLang="en-US" sz="1600">
                <a:latin typeface="宋体" panose="02010600030101010101" pitchFamily="2" charset="-122"/>
                <a:ea typeface="宋体" panose="02010600030101010101" pitchFamily="2" charset="-122"/>
              </a:rPr>
              <a:t>全减器的逻辑电路图</a:t>
            </a:r>
            <a:endParaRPr lang="zh-CN" altLang="en-US" sz="16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思考归纳</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07950" y="1773555"/>
            <a:ext cx="8686800" cy="424624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508000">
              <a:lnSpc>
                <a:spcPct val="150000"/>
              </a:lnSpc>
              <a:spcBef>
                <a:spcPts val="0"/>
              </a:spcBef>
              <a:buClr>
                <a:srgbClr val="0000FF"/>
              </a:buClr>
              <a:buFont typeface="Wingdings" panose="05000000000000000000" charset="0"/>
              <a:buChar char="p"/>
              <a:extLst>
                <a:ext uri="{35155182-B16C-46BC-9424-99874614C6A1}">
                  <wpsdc:indentchars xmlns:wpsdc="http://www.wps.cn/officeDocument/2017/drawingmlCustomData" val="200" checksum="282533468"/>
                </a:ext>
              </a:extLst>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本章我们学习了各种中小规模组合逻辑器件的使用方法，通过</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查阅逻辑器件的数据手册，能够识读逻辑真值表、逻辑电路图</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，写出其输出逻辑表达式，掌握编码器、译码器、数据选择器、加法器、数值比较器等组合逻辑器件的使用方法。</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indent="508000">
              <a:lnSpc>
                <a:spcPct val="150000"/>
              </a:lnSpc>
              <a:spcBef>
                <a:spcPts val="0"/>
              </a:spcBef>
              <a:buClr>
                <a:srgbClr val="0000FF"/>
              </a:buClr>
              <a:buFont typeface="Wingdings" panose="05000000000000000000" charset="0"/>
              <a:buChar char="p"/>
              <a:extLst>
                <a:ext uri="{35155182-B16C-46BC-9424-99874614C6A1}">
                  <wpsdc:indentchars xmlns:wpsdc="http://www.wps.cn/officeDocument/2017/drawingmlCustomData" val="200" checksum="282533468"/>
                </a:ext>
              </a:extLst>
            </a:pP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常用中小规模组合逻辑器件如附录B所示</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本章讲解组合逻辑电路时，组合逻辑电路可以实现一定的功能，但即使要实现同样功能的逻辑电路，所用到的元器件个数及类型都有可能不同，当然所选用的元器件越少，将会越经济、资源浪费越少，即使达到报废，也会降低对环境污染程度，进而可以培养学生的</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节约意识、低碳、节能减排意识</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altLang="en-US" sz="2400" dirty="0">
                <a:latin typeface="微软雅黑" panose="020B0503020204020204" charset="-122"/>
                <a:ea typeface="微软雅黑" panose="020B0503020204020204" charset="-122"/>
                <a:sym typeface="微软雅黑" panose="020B0503020204020204" charset="-122"/>
              </a:rPr>
              <a:t>本章小结</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动手实践</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700530"/>
            <a:ext cx="8695055" cy="5340985"/>
          </a:xfrm>
          <a:prstGeom prst="rect">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lstStyle/>
          <a:p>
            <a:pPr indent="457200">
              <a:lnSpc>
                <a:spcPct val="200000"/>
              </a:lnSpc>
              <a:spcBef>
                <a:spcPts val="0"/>
              </a:spcBef>
              <a:buClr>
                <a:srgbClr val="0000FF"/>
              </a:buClr>
              <a:extLst>
                <a:ext uri="{35155182-B16C-46BC-9424-99874614C6A1}">
                  <wpsdc:indentchars xmlns:wpsdc="http://www.wps.cn/officeDocument/2017/drawingmlCustomData" val="200" checksum="59296752"/>
                </a:ext>
              </a:extLst>
            </a:pPr>
            <a:r>
              <a:rPr lang="zh-CN"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练习题</a:t>
            </a: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3-8</a:t>
            </a:r>
            <a:r>
              <a:rPr lang="zh-CN"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a:t>
            </a: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用74LS138 和与非门实现如下逻辑函数。</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200000"/>
              </a:lnSpc>
              <a:spcBef>
                <a:spcPts val="0"/>
              </a:spcBef>
              <a:buClr>
                <a:srgbClr val="0000FF"/>
              </a:buClr>
              <a:extLst>
                <a:ext uri="{35155182-B16C-46BC-9424-99874614C6A1}">
                  <wpsdc:indentchars xmlns:wpsdc="http://www.wps.cn/officeDocument/2017/drawingmlCustomData" val="200" checksum="59296752"/>
                </a:ext>
              </a:extLst>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(1)</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200000"/>
              </a:lnSpc>
              <a:spcBef>
                <a:spcPts val="0"/>
              </a:spcBef>
              <a:buClr>
                <a:srgbClr val="0000FF"/>
              </a:buClr>
              <a:extLst>
                <a:ext uri="{35155182-B16C-46BC-9424-99874614C6A1}">
                  <wpsdc:indentchars xmlns:wpsdc="http://www.wps.cn/officeDocument/2017/drawingmlCustomData" val="200" checksum="59296752"/>
                </a:ext>
              </a:extLst>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(2)设计实现三变量多数表决电路；     </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200000"/>
              </a:lnSpc>
              <a:spcBef>
                <a:spcPts val="0"/>
              </a:spcBef>
              <a:buClr>
                <a:srgbClr val="0000FF"/>
              </a:buClr>
              <a:extLst>
                <a:ext uri="{35155182-B16C-46BC-9424-99874614C6A1}">
                  <wpsdc:indentchars xmlns:wpsdc="http://www.wps.cn/officeDocument/2017/drawingmlCustomData" val="200" checksum="59296752"/>
                </a:ext>
              </a:extLst>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(3)设计实现一位半加器。</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200000"/>
              </a:lnSpc>
              <a:spcBef>
                <a:spcPts val="0"/>
              </a:spcBef>
              <a:buClr>
                <a:srgbClr val="0000FF"/>
              </a:buClr>
              <a:extLst>
                <a:ext uri="{35155182-B16C-46BC-9424-99874614C6A1}">
                  <wpsdc:indentchars xmlns:wpsdc="http://www.wps.cn/officeDocument/2017/drawingmlCustomData" val="200" checksum="59296752"/>
                </a:ext>
              </a:extLst>
            </a:pPr>
            <a:r>
              <a:rPr lang="zh-CN"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练习题</a:t>
            </a: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3-9</a:t>
            </a:r>
            <a:r>
              <a:rPr lang="zh-CN"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a:t>
            </a: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用8选1数据选择器 74LS151 实现如下逻辑函数。</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200000"/>
              </a:lnSpc>
              <a:spcBef>
                <a:spcPts val="0"/>
              </a:spcBef>
              <a:buClr>
                <a:srgbClr val="0000FF"/>
              </a:buClr>
              <a:extLst>
                <a:ext uri="{35155182-B16C-46BC-9424-99874614C6A1}">
                  <wpsdc:indentchars xmlns:wpsdc="http://www.wps.cn/officeDocument/2017/drawingmlCustomData" val="200" checksum="59296752"/>
                </a:ext>
              </a:extLst>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(1)</a:t>
            </a:r>
            <a:r>
              <a:rPr sz="1800" i="1"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F </a:t>
            </a: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 </a:t>
            </a:r>
            <a:r>
              <a:rPr sz="1800" i="1"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AB + BC + AC</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200000"/>
              </a:lnSpc>
              <a:spcBef>
                <a:spcPts val="0"/>
              </a:spcBef>
              <a:buClr>
                <a:srgbClr val="0000FF"/>
              </a:buClr>
              <a:extLst>
                <a:ext uri="{35155182-B16C-46BC-9424-99874614C6A1}">
                  <wpsdc:indentchars xmlns:wpsdc="http://www.wps.cn/officeDocument/2017/drawingmlCustomData" val="200" checksum="59296752"/>
                </a:ext>
              </a:extLst>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(2)</a:t>
            </a:r>
            <a:r>
              <a:rPr sz="1800" i="1"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F</a:t>
            </a: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a:t>
            </a:r>
            <a:r>
              <a:rPr sz="1800" i="1"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ABCD</a:t>
            </a: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 = ∑</a:t>
            </a:r>
            <a:r>
              <a:rPr sz="1800" strike="noStrike" baseline="-25000" noProof="1" dirty="0">
                <a:latin typeface="Times New Roman" panose="02020603050405020304" pitchFamily="18" charset="0"/>
                <a:ea typeface="宋体" panose="02010600030101010101" pitchFamily="2" charset="-122"/>
                <a:cs typeface="Times New Roman" panose="02020603050405020304" pitchFamily="18" charset="0"/>
                <a:sym typeface="+mn-ea"/>
              </a:rPr>
              <a:t>m</a:t>
            </a: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(0, 1, 4, 6, 9, 11, 14, 15)</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200000"/>
              </a:lnSpc>
              <a:spcBef>
                <a:spcPts val="0"/>
              </a:spcBef>
              <a:buClr>
                <a:srgbClr val="0000FF"/>
              </a:buClr>
              <a:extLst>
                <a:ext uri="{35155182-B16C-46BC-9424-99874614C6A1}">
                  <wpsdc:indentchars xmlns:wpsdc="http://www.wps.cn/officeDocument/2017/drawingmlCustomData" val="200" checksum="59296752"/>
                </a:ext>
              </a:extLst>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(3)设计实现三变量多数表决电路；</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200000"/>
              </a:lnSpc>
              <a:spcBef>
                <a:spcPts val="0"/>
              </a:spcBef>
              <a:buClr>
                <a:srgbClr val="0000FF"/>
              </a:buClr>
              <a:extLst>
                <a:ext uri="{35155182-B16C-46BC-9424-99874614C6A1}">
                  <wpsdc:indentchars xmlns:wpsdc="http://www.wps.cn/officeDocument/2017/drawingmlCustomData" val="200" checksum="59296752"/>
                </a:ext>
              </a:extLst>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(4)设计实现1位全加器功能。</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课堂练习</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graphicFrame>
        <p:nvGraphicFramePr>
          <p:cNvPr id="2" name="Object 1111"/>
          <p:cNvGraphicFramePr>
            <a:graphicFrameLocks noChangeAspect="1"/>
          </p:cNvGraphicFramePr>
          <p:nvPr/>
        </p:nvGraphicFramePr>
        <p:xfrm>
          <a:off x="1214755" y="2420620"/>
          <a:ext cx="2646045" cy="448945"/>
        </p:xfrm>
        <a:graphic>
          <a:graphicData uri="http://schemas.openxmlformats.org/presentationml/2006/ole">
            <mc:AlternateContent xmlns:mc="http://schemas.openxmlformats.org/markup-compatibility/2006">
              <mc:Choice xmlns:v="urn:schemas-microsoft-com:vml" Requires="v">
                <p:oleObj spid="_x0000_s8" name="" r:id="rId3" imgW="1422400" imgH="241300" progId="Equation.KSEE3">
                  <p:embed/>
                </p:oleObj>
              </mc:Choice>
              <mc:Fallback>
                <p:oleObj name="" r:id="rId3" imgW="1422400" imgH="241300" progId="Equation.KSEE3">
                  <p:embed/>
                  <p:pic>
                    <p:nvPicPr>
                      <p:cNvPr id="0" name="图片 7"/>
                      <p:cNvPicPr/>
                      <p:nvPr/>
                    </p:nvPicPr>
                    <p:blipFill>
                      <a:blip r:embed="rId4"/>
                      <a:stretch>
                        <a:fillRect/>
                      </a:stretch>
                    </p:blipFill>
                    <p:spPr>
                      <a:xfrm>
                        <a:off x="1214755" y="2420620"/>
                        <a:ext cx="2646045" cy="44894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53174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生生互评作业</a:t>
            </a:r>
            <a:r>
              <a:rPr lang="zh-CN" altLang="en-US" spc="600" noProof="1" dirty="0">
                <a:solidFill>
                  <a:srgbClr val="FF0000"/>
                </a:solidFill>
                <a:latin typeface="微软雅黑" panose="020B0503020204020204" charset="-122"/>
                <a:ea typeface="微软雅黑" panose="020B0503020204020204" charset="-122"/>
                <a:cs typeface="+mn-cs"/>
              </a:rPr>
              <a:t>（课堂学生完成后互评）</a:t>
            </a:r>
            <a:endParaRPr lang="zh-CN" altLang="en-US" spc="600" noProof="1" dirty="0">
              <a:solidFill>
                <a:srgbClr val="FF0000"/>
              </a:solidFill>
              <a:latin typeface="微软雅黑" panose="020B0503020204020204" charset="-122"/>
              <a:ea typeface="微软雅黑" panose="020B0503020204020204" charset="-122"/>
              <a:cs typeface="+mn-cs"/>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58775" y="1988820"/>
            <a:ext cx="8347075" cy="2914015"/>
          </a:xfrm>
          <a:prstGeom prst="rect">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lstStyle/>
          <a:p>
            <a:pPr fontAlgn="base">
              <a:lnSpc>
                <a:spcPct val="150000"/>
              </a:lnSpc>
              <a:spcBef>
                <a:spcPct val="50000"/>
              </a:spcBef>
              <a:buClr>
                <a:srgbClr val="0000FF"/>
              </a:buClr>
              <a:buFont typeface="Wingdings" panose="05000000000000000000" charset="0"/>
            </a:pPr>
            <a:r>
              <a:rPr lang="en-US" altLang="zh-CN"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       </a:t>
            </a:r>
            <a:r>
              <a:rPr lang="zh-CN"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练习题</a:t>
            </a:r>
            <a:r>
              <a:rPr lang="en-US" altLang="zh-CN"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3-11</a:t>
            </a:r>
            <a:r>
              <a:rPr lang="zh-CN" altLang="en-US"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：设计1位全减器电路，被减数为A，减数为B，低位借位信号为C</a:t>
            </a:r>
            <a:r>
              <a:rPr lang="zh-CN" altLang="en-US" sz="2000" strike="noStrike" baseline="-25000" noProof="1" dirty="0">
                <a:latin typeface="Times New Roman" panose="02020603050405020304" pitchFamily="18" charset="0"/>
                <a:ea typeface="宋体" panose="02010600030101010101" pitchFamily="2" charset="-122"/>
                <a:cs typeface="Times New Roman" panose="02020603050405020304" pitchFamily="18" charset="0"/>
                <a:sym typeface="+mn-ea"/>
              </a:rPr>
              <a:t>I</a:t>
            </a:r>
            <a:r>
              <a:rPr lang="zh-CN" altLang="en-US"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，差为D，向高位的借位为C</a:t>
            </a:r>
            <a:r>
              <a:rPr lang="zh-CN" altLang="en-US" sz="2000" strike="noStrike" baseline="-25000" noProof="1" dirty="0">
                <a:latin typeface="Times New Roman" panose="02020603050405020304" pitchFamily="18" charset="0"/>
                <a:ea typeface="宋体" panose="02010600030101010101" pitchFamily="2" charset="-122"/>
                <a:cs typeface="Times New Roman" panose="02020603050405020304" pitchFamily="18" charset="0"/>
                <a:sym typeface="+mn-ea"/>
              </a:rPr>
              <a:t>O</a:t>
            </a:r>
            <a:r>
              <a:rPr lang="zh-CN" altLang="en-US"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fontAlgn="base">
              <a:lnSpc>
                <a:spcPct val="150000"/>
              </a:lnSpc>
              <a:spcBef>
                <a:spcPct val="50000"/>
              </a:spcBef>
              <a:buClr>
                <a:srgbClr val="0000FF"/>
              </a:buClr>
              <a:buFont typeface="Wingdings" panose="05000000000000000000" charset="0"/>
            </a:pPr>
            <a:r>
              <a:rPr lang="en-US" altLang="zh-CN"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（1）列出全减器的真值表，写出D和C</a:t>
            </a:r>
            <a:r>
              <a:rPr lang="zh-CN" altLang="en-US" sz="2000" strike="noStrike" baseline="-25000" noProof="1" dirty="0">
                <a:latin typeface="Times New Roman" panose="02020603050405020304" pitchFamily="18" charset="0"/>
                <a:ea typeface="宋体" panose="02010600030101010101" pitchFamily="2" charset="-122"/>
                <a:cs typeface="Times New Roman" panose="02020603050405020304" pitchFamily="18" charset="0"/>
                <a:sym typeface="+mn-ea"/>
              </a:rPr>
              <a:t>O</a:t>
            </a:r>
            <a:r>
              <a:rPr lang="zh-CN" altLang="en-US"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的表达式；</a:t>
            </a:r>
            <a:endParaRPr lang="zh-CN" altLang="en-US"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fontAlgn="base">
              <a:lnSpc>
                <a:spcPct val="150000"/>
              </a:lnSpc>
              <a:spcBef>
                <a:spcPct val="50000"/>
              </a:spcBef>
              <a:buClr>
                <a:srgbClr val="0000FF"/>
              </a:buClr>
              <a:buFont typeface="Wingdings" panose="05000000000000000000" charset="0"/>
            </a:pPr>
            <a:r>
              <a:rPr lang="en-US" altLang="zh-CN"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（2）若用一片译码器74LS138和与非门去实现，画出逻辑电路图；</a:t>
            </a:r>
            <a:endParaRPr lang="zh-CN" altLang="en-US"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fontAlgn="base">
              <a:lnSpc>
                <a:spcPct val="150000"/>
              </a:lnSpc>
              <a:spcBef>
                <a:spcPct val="50000"/>
              </a:spcBef>
              <a:buClr>
                <a:srgbClr val="0000FF"/>
              </a:buClr>
              <a:buFont typeface="Wingdings" panose="05000000000000000000" charset="0"/>
            </a:pPr>
            <a:r>
              <a:rPr lang="en-US" altLang="zh-CN"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（3）若用一片数据选择器74LS153去实现，画出逻辑电路图。</a:t>
            </a:r>
            <a:endParaRPr lang="zh-CN" altLang="en-US" sz="20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课堂练习</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879090" cy="344170"/>
          </a:xfrm>
          <a:prstGeom prst="rect">
            <a:avLst/>
          </a:prstGeom>
          <a:noFill/>
        </p:spPr>
        <p:txBody>
          <a:bodyPr wrap="none" lIns="68577" tIns="34288" rIns="68577" bIns="34288" rtlCol="0">
            <a:spAutoFit/>
          </a:bodyPr>
          <a:lstStyle/>
          <a:p>
            <a:r>
              <a:rPr lang="zh-CN" altLang="en-US" spc="600" noProof="1" dirty="0">
                <a:solidFill>
                  <a:srgbClr val="FF0000"/>
                </a:solidFill>
                <a:latin typeface="微软雅黑" panose="020B0503020204020204" charset="-122"/>
                <a:ea typeface="微软雅黑" panose="020B0503020204020204" charset="-122"/>
                <a:cs typeface="+mn-cs"/>
              </a:rPr>
              <a:t>学生自测（判断题）</a:t>
            </a:r>
            <a:endParaRPr lang="zh-CN" altLang="en-US" spc="600" noProof="1" dirty="0">
              <a:solidFill>
                <a:srgbClr val="FF0000"/>
              </a:solidFill>
              <a:latin typeface="微软雅黑" panose="020B0503020204020204" charset="-122"/>
              <a:ea typeface="微软雅黑" panose="020B0503020204020204" charset="-122"/>
              <a:cs typeface="+mn-cs"/>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772285"/>
            <a:ext cx="8515985" cy="4705985"/>
          </a:xfrm>
          <a:prstGeom prst="rect">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lstStyle/>
          <a:p>
            <a:pPr marL="342900" indent="-342900">
              <a:lnSpc>
                <a:spcPct val="200000"/>
              </a:lnSpc>
              <a:spcBef>
                <a:spcPts val="0"/>
              </a:spcBef>
              <a:buClr>
                <a:srgbClr val="CC0000"/>
              </a:buClr>
              <a:buFont typeface="Wingdings" panose="05000000000000000000" charset="0"/>
              <a:buChar char="p"/>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1．优先编码器的编码信号是相互排斥的，不允许多个编码信号同时有效。</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indent="-342900">
              <a:lnSpc>
                <a:spcPct val="200000"/>
              </a:lnSpc>
              <a:spcBef>
                <a:spcPts val="0"/>
              </a:spcBef>
              <a:buClr>
                <a:srgbClr val="CC0000"/>
              </a:buClr>
              <a:buFont typeface="Wingdings" panose="05000000000000000000" charset="0"/>
              <a:buChar char="p"/>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2．编码与译码是互逆的过程。</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indent="-342900">
              <a:lnSpc>
                <a:spcPct val="200000"/>
              </a:lnSpc>
              <a:spcBef>
                <a:spcPts val="0"/>
              </a:spcBef>
              <a:buClr>
                <a:srgbClr val="CC0000"/>
              </a:buClr>
              <a:buFont typeface="Wingdings" panose="05000000000000000000" charset="0"/>
              <a:buChar char="p"/>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3．二进制译码器相当于是一个最小项发生器，便于实现组合逻辑电路。4．组合逻辑电路可以用逻辑函数表达式、真值表、逻辑电路图和卡诺图来表示。</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indent="-342900">
              <a:lnSpc>
                <a:spcPct val="200000"/>
              </a:lnSpc>
              <a:spcBef>
                <a:spcPts val="0"/>
              </a:spcBef>
              <a:buClr>
                <a:srgbClr val="CC0000"/>
              </a:buClr>
              <a:buFont typeface="Wingdings" panose="05000000000000000000" charset="0"/>
              <a:buChar char="p"/>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5．BS201A是共阳极数码管。</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indent="-342900">
              <a:lnSpc>
                <a:spcPct val="200000"/>
              </a:lnSpc>
              <a:spcBef>
                <a:spcPts val="0"/>
              </a:spcBef>
              <a:buClr>
                <a:srgbClr val="CC0000"/>
              </a:buClr>
              <a:buFont typeface="Wingdings" panose="05000000000000000000" charset="0"/>
              <a:buChar char="p"/>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6．数据选择器和数据分配器的功能正好相反，互为逆过程。</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indent="-342900">
              <a:lnSpc>
                <a:spcPct val="200000"/>
              </a:lnSpc>
              <a:spcBef>
                <a:spcPts val="0"/>
              </a:spcBef>
              <a:buClr>
                <a:srgbClr val="CC0000"/>
              </a:buClr>
              <a:buFont typeface="Wingdings" panose="05000000000000000000" charset="0"/>
              <a:buChar char="p"/>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7．输出高电平有效的七段显示译码器可用来驱动共阳极显示器。</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indent="-342900">
              <a:lnSpc>
                <a:spcPct val="200000"/>
              </a:lnSpc>
              <a:spcBef>
                <a:spcPts val="0"/>
              </a:spcBef>
              <a:buClr>
                <a:srgbClr val="CC0000"/>
              </a:buClr>
              <a:buFont typeface="Wingdings" panose="05000000000000000000" charset="0"/>
              <a:buChar char="p"/>
            </a:pPr>
            <a:r>
              <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rPr>
              <a:t>8．组合逻辑电路中产生竞争-冒险的主要原因是输入信号受到尖峰干扰的影响。</a:t>
            </a:r>
            <a:endParaRPr sz="1800" strike="noStrike" noProof="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课堂练习</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组合逻辑电路的分析方法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7" name="文本框 6"/>
          <p:cNvSpPr txBox="1"/>
          <p:nvPr/>
        </p:nvSpPr>
        <p:spPr>
          <a:xfrm>
            <a:off x="358775" y="1557020"/>
            <a:ext cx="6846570" cy="585470"/>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noAutofit/>
          </a:bodyPr>
          <a:p>
            <a:pPr marR="0" defTabSz="914400" eaLnBrk="0" hangingPunct="0">
              <a:lnSpc>
                <a:spcPct val="150000"/>
              </a:lnSpc>
              <a:spcBef>
                <a:spcPct val="20000"/>
              </a:spcBef>
              <a:buClr>
                <a:schemeClr val="accent2"/>
              </a:buClr>
              <a:buSzTx/>
              <a:buFont typeface="Wingdings" panose="05000000000000000000" pitchFamily="2" charset="2"/>
            </a:pPr>
            <a:r>
              <a:rPr kumimoji="0" lang="zh-CN" sz="1800" kern="1200" cap="none" spc="0" normalizeH="0" baseline="0" noProof="1">
                <a:latin typeface="宋体" panose="02010600030101010101" pitchFamily="2" charset="-122"/>
                <a:ea typeface="宋体" panose="02010600030101010101" pitchFamily="2" charset="-122"/>
                <a:cs typeface="宋体" panose="02010600030101010101" pitchFamily="2" charset="-122"/>
              </a:rPr>
              <a:t>例</a:t>
            </a:r>
            <a:r>
              <a:rPr kumimoji="0" lang="en-US" altLang="zh-CN" sz="1800" kern="1200" cap="none" spc="0" normalizeH="0" baseline="0" noProof="1">
                <a:latin typeface="宋体" panose="02010600030101010101" pitchFamily="2" charset="-122"/>
                <a:ea typeface="宋体" panose="02010600030101010101" pitchFamily="2" charset="-122"/>
                <a:cs typeface="宋体" panose="02010600030101010101" pitchFamily="2" charset="-122"/>
              </a:rPr>
              <a:t>3-1</a:t>
            </a:r>
            <a:r>
              <a:rPr kumimoji="0" lang="zh-CN" altLang="en-US" sz="1800" kern="1200" cap="none" spc="0" normalizeH="0" baseline="0" noProof="1">
                <a:latin typeface="宋体" panose="02010600030101010101" pitchFamily="2" charset="-122"/>
                <a:ea typeface="宋体" panose="02010600030101010101" pitchFamily="2" charset="-122"/>
                <a:cs typeface="宋体" panose="02010600030101010101" pitchFamily="2" charset="-122"/>
              </a:rPr>
              <a:t>：</a:t>
            </a:r>
            <a:r>
              <a:rPr kumimoji="0" lang="en-US" altLang="zh-CN" sz="1800" kern="1200" cap="none" spc="0" normalizeH="0" baseline="0" noProof="1">
                <a:latin typeface="宋体" panose="02010600030101010101" pitchFamily="2" charset="-122"/>
                <a:ea typeface="宋体" panose="02010600030101010101" pitchFamily="2" charset="-122"/>
                <a:cs typeface="宋体" panose="02010600030101010101" pitchFamily="2" charset="-122"/>
              </a:rPr>
              <a:t>已知逻辑电路图3-3所示，分析该电路的逻辑功能。</a:t>
            </a:r>
            <a:endParaRPr kumimoji="0" sz="2000" kern="1200" cap="none" spc="0" normalizeH="0" baseline="0" noProof="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3"/>
          <a:stretch>
            <a:fillRect/>
          </a:stretch>
        </p:blipFill>
        <p:spPr>
          <a:xfrm>
            <a:off x="827405" y="2204720"/>
            <a:ext cx="3493135" cy="1772920"/>
          </a:xfrm>
          <a:prstGeom prst="rect">
            <a:avLst/>
          </a:prstGeom>
        </p:spPr>
      </p:pic>
      <p:pic>
        <p:nvPicPr>
          <p:cNvPr id="3" name="图片 2"/>
          <p:cNvPicPr>
            <a:picLocks noChangeAspect="1"/>
          </p:cNvPicPr>
          <p:nvPr/>
        </p:nvPicPr>
        <p:blipFill>
          <a:blip r:embed="rId4"/>
          <a:stretch>
            <a:fillRect/>
          </a:stretch>
        </p:blipFill>
        <p:spPr>
          <a:xfrm>
            <a:off x="6156325" y="3284855"/>
            <a:ext cx="2987675" cy="2900680"/>
          </a:xfrm>
          <a:prstGeom prst="rect">
            <a:avLst/>
          </a:prstGeom>
        </p:spPr>
      </p:pic>
      <p:sp>
        <p:nvSpPr>
          <p:cNvPr id="6" name="文本框 5"/>
          <p:cNvSpPr txBox="1"/>
          <p:nvPr/>
        </p:nvSpPr>
        <p:spPr>
          <a:xfrm>
            <a:off x="251460" y="4149090"/>
            <a:ext cx="5849620" cy="2550160"/>
          </a:xfrm>
          <a:prstGeom prst="rect">
            <a:avLst/>
          </a:prstGeom>
        </p:spPr>
        <p:style>
          <a:lnRef idx="3">
            <a:schemeClr val="accent2"/>
          </a:lnRef>
          <a:fillRef idx="0">
            <a:srgbClr val="FFFFFF"/>
          </a:fillRef>
          <a:effectRef idx="0">
            <a:srgbClr val="FFFFFF"/>
          </a:effectRef>
          <a:fontRef idx="minor">
            <a:schemeClr val="tx1"/>
          </a:fontRef>
        </p:style>
        <p:txBody>
          <a:bodyPr>
            <a:noAutofit/>
          </a:bodyPr>
          <a:p>
            <a:pPr marL="285750" indent="-285750">
              <a:lnSpc>
                <a:spcPct val="150000"/>
              </a:lnSpc>
              <a:buClr>
                <a:srgbClr val="0000CC"/>
              </a:buClr>
              <a:buFont typeface="Wingdings" panose="05000000000000000000" charset="0"/>
              <a:buChar char="p"/>
            </a:pP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(1)</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根据逻辑图写出输出函数的逻辑表达式</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a:t>
            </a:r>
            <a:endPar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a:p>
            <a:pPr marL="285750" indent="-285750">
              <a:lnSpc>
                <a:spcPct val="150000"/>
              </a:lnSpc>
              <a:buClr>
                <a:srgbClr val="0000CC"/>
              </a:buClr>
              <a:buFont typeface="Wingdings" panose="05000000000000000000" charset="0"/>
              <a:buChar char="p"/>
            </a:pP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(2)</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列写真值表</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a:t>
            </a:r>
            <a:r>
              <a:rPr lang="zh-CN" altLang="en-US" sz="1800">
                <a:effectLst>
                  <a:outerShdw blurRad="38100" dist="38100" dir="2700000" algn="tl">
                    <a:srgbClr val="000000">
                      <a:alpha val="43137"/>
                    </a:srgbClr>
                  </a:outerShdw>
                </a:effectLst>
                <a:highlight>
                  <a:srgbClr val="FFFF00"/>
                </a:highlight>
                <a:latin typeface="宋体" panose="02010600030101010101" pitchFamily="2" charset="-122"/>
                <a:cs typeface="宋体" panose="02010600030101010101" pitchFamily="2" charset="-122"/>
              </a:rPr>
              <a:t>关注学生在作业本上画法</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a:t>
            </a:r>
            <a:endPar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a:p>
            <a:pPr marL="285750" indent="-285750">
              <a:lnSpc>
                <a:spcPct val="150000"/>
              </a:lnSpc>
              <a:buClr>
                <a:srgbClr val="0000CC"/>
              </a:buClr>
              <a:buFont typeface="Wingdings" panose="05000000000000000000" charset="0"/>
              <a:buChar char="p"/>
            </a:pP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(3)</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确定逻辑功能：分析真值表可知，当输入变量的取值中有</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1</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个或</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3</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个，即奇数个</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1</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时，</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L</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为</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1</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，否则</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L</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为</a:t>
            </a:r>
            <a:r>
              <a:rPr lang="en-US" altLang="zh-CN"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0</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，电路具有为</a:t>
            </a:r>
            <a:r>
              <a:rPr lang="zh-CN" altLang="en-US" sz="1800">
                <a:solidFill>
                  <a:srgbClr val="FF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奇校验功能</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a:t>
            </a:r>
            <a:endPar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a:p>
            <a:pPr marL="285750" indent="-285750">
              <a:lnSpc>
                <a:spcPct val="150000"/>
              </a:lnSpc>
              <a:buClr>
                <a:srgbClr val="0000CC"/>
              </a:buClr>
              <a:buFont typeface="Wingdings" panose="05000000000000000000" charset="0"/>
              <a:buChar char="p"/>
            </a:pPr>
            <a:r>
              <a:rPr lang="zh-CN" altLang="en-US" sz="1800">
                <a:solidFill>
                  <a:srgbClr val="FF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问题</a:t>
            </a:r>
            <a:r>
              <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：如何要实现偶检验功能，上图如何修改实现呢？</a:t>
            </a:r>
            <a:endParaRPr lang="zh-CN" altLang="en-US"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p:txBody>
      </p:sp>
      <p:graphicFrame>
        <p:nvGraphicFramePr>
          <p:cNvPr id="4" name="Object 219"/>
          <p:cNvGraphicFramePr>
            <a:graphicFrameLocks noChangeAspect="1"/>
          </p:cNvGraphicFramePr>
          <p:nvPr/>
        </p:nvGraphicFramePr>
        <p:xfrm>
          <a:off x="6156325" y="2637155"/>
          <a:ext cx="2186940" cy="265430"/>
        </p:xfrm>
        <a:graphic>
          <a:graphicData uri="http://schemas.openxmlformats.org/presentationml/2006/ole">
            <mc:AlternateContent xmlns:mc="http://schemas.openxmlformats.org/markup-compatibility/2006">
              <mc:Choice xmlns:v="urn:schemas-microsoft-com:vml" Requires="v">
                <p:oleObj spid="_x0000_s3076" name="" r:id="rId5" imgW="1459865" imgH="177165" progId="Equation.KSEE3">
                  <p:embed/>
                </p:oleObj>
              </mc:Choice>
              <mc:Fallback>
                <p:oleObj name="" r:id="rId5" imgW="1459865" imgH="177165" progId="Equation.KSEE3">
                  <p:embed/>
                  <p:pic>
                    <p:nvPicPr>
                      <p:cNvPr id="0" name="图片 3075"/>
                      <p:cNvPicPr/>
                      <p:nvPr/>
                    </p:nvPicPr>
                    <p:blipFill>
                      <a:blip r:embed="rId6"/>
                      <a:stretch>
                        <a:fillRect/>
                      </a:stretch>
                    </p:blipFill>
                    <p:spPr>
                      <a:xfrm>
                        <a:off x="6156325" y="2637155"/>
                        <a:ext cx="2186940" cy="26543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edge">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ox(in)">
                                      <p:cBhvr>
                                        <p:cTn id="22" dur="20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strips(downLeft)">
                                      <p:cBhvr>
                                        <p:cTn id="2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动手实践</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07950" y="1773238"/>
            <a:ext cx="8893175" cy="267652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457200" indent="-457200" fontAlgn="base">
              <a:lnSpc>
                <a:spcPct val="150000"/>
              </a:lnSpc>
              <a:spcBef>
                <a:spcPct val="50000"/>
              </a:spcBef>
              <a:buClr>
                <a:srgbClr val="0000FF"/>
              </a:buClr>
              <a:buFont typeface="Wingdings" panose="05000000000000000000" charset="0"/>
              <a:buChar char="p"/>
            </a:pPr>
            <a:r>
              <a:rPr lang="zh-CN"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作业</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：用思维导图工具</a:t>
            </a:r>
            <a:r>
              <a:rPr 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完成本章知识点的知识图谱。</a:t>
            </a:r>
            <a:endParaRPr 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作业</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：完成作业题</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3-1</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3-2</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3-4</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3-5</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3-6</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3-7</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3-8</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3-9</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3-10</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3-11</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作业</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：预习第</a:t>
            </a:r>
            <a:r>
              <a:rPr lang="en-US" alt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章触发器。</a:t>
            </a:r>
            <a:endParaRPr lang="zh-CN" altLang="en-US"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课后作业</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 name="矩形 71"/>
          <p:cNvSpPr/>
          <p:nvPr/>
        </p:nvSpPr>
        <p:spPr>
          <a:xfrm>
            <a:off x="-6350" y="5075238"/>
            <a:ext cx="9144000" cy="925513"/>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8377" name="文本框 79"/>
          <p:cNvSpPr txBox="1"/>
          <p:nvPr/>
        </p:nvSpPr>
        <p:spPr>
          <a:xfrm>
            <a:off x="303213" y="5141913"/>
            <a:ext cx="4662487" cy="760412"/>
          </a:xfrm>
          <a:prstGeom prst="rect">
            <a:avLst/>
          </a:prstGeom>
          <a:noFill/>
          <a:ln w="9525">
            <a:noFill/>
          </a:ln>
        </p:spPr>
        <p:txBody>
          <a:bodyPr wrap="square" lIns="68577" tIns="34288" rIns="68577" bIns="34288" anchor="t" anchorCtr="0">
            <a:spAutoFit/>
          </a:bodyPr>
          <a:p>
            <a:r>
              <a:rPr lang="en-US" altLang="zh-CN" sz="4500" dirty="0">
                <a:solidFill>
                  <a:schemeClr val="bg1"/>
                </a:solidFill>
                <a:latin typeface="微软雅黑" panose="020B0503020204020204" charset="-122"/>
                <a:ea typeface="微软雅黑" panose="020B0503020204020204" charset="-122"/>
              </a:rPr>
              <a:t>THANKS</a:t>
            </a:r>
            <a:r>
              <a:rPr lang="zh-CN" altLang="en-US" sz="4500" dirty="0">
                <a:solidFill>
                  <a:schemeClr val="bg1"/>
                </a:solidFill>
                <a:latin typeface="微软雅黑" panose="020B0503020204020204" charset="-122"/>
                <a:ea typeface="微软雅黑" panose="020B0503020204020204" charset="-122"/>
              </a:rPr>
              <a:t> </a:t>
            </a:r>
            <a:endParaRPr lang="zh-CN" altLang="en-US" sz="4500" dirty="0">
              <a:solidFill>
                <a:schemeClr val="bg1"/>
              </a:solidFill>
              <a:latin typeface="Segoe UI Semilight" panose="020B0402040204020203" pitchFamily="34" charset="0"/>
              <a:ea typeface="微软雅黑" panose="020B0503020204020204" charset="-122"/>
            </a:endParaRPr>
          </a:p>
        </p:txBody>
      </p:sp>
      <p:pic>
        <p:nvPicPr>
          <p:cNvPr id="58380" name="图片 99"/>
          <p:cNvPicPr/>
          <p:nvPr>
            <p:custDataLst>
              <p:tags r:id="rId1"/>
            </p:custDataLst>
          </p:nvPr>
        </p:nvPicPr>
        <p:blipFill>
          <a:blip r:embed="rId2"/>
          <a:srcRect l="19044" t="9958" r="19800" b="6541"/>
          <a:stretch>
            <a:fillRect/>
          </a:stretch>
        </p:blipFill>
        <p:spPr>
          <a:xfrm>
            <a:off x="827405" y="3297555"/>
            <a:ext cx="1806575" cy="1778000"/>
          </a:xfrm>
          <a:prstGeom prst="rect">
            <a:avLst/>
          </a:prstGeom>
          <a:noFill/>
          <a:ln w="9525">
            <a:noFill/>
          </a:ln>
        </p:spPr>
      </p:pic>
      <p:pic>
        <p:nvPicPr>
          <p:cNvPr id="4" name="图片 3"/>
          <p:cNvPicPr/>
          <p:nvPr/>
        </p:nvPicPr>
        <p:blipFill>
          <a:blip r:embed="rId3"/>
        </p:blipFill>
        <p:spPr>
          <a:xfrm>
            <a:off x="611505" y="332740"/>
            <a:ext cx="3222625" cy="2451735"/>
          </a:xfrm>
          <a:prstGeom prst="rect">
            <a:avLst/>
          </a:prstGeom>
        </p:spPr>
      </p:pic>
      <p:sp>
        <p:nvSpPr>
          <p:cNvPr id="8" name="文本框 7"/>
          <p:cNvSpPr txBox="1"/>
          <p:nvPr/>
        </p:nvSpPr>
        <p:spPr>
          <a:xfrm>
            <a:off x="683895" y="2929255"/>
            <a:ext cx="3194050" cy="368300"/>
          </a:xfrm>
          <a:prstGeom prst="rect">
            <a:avLst/>
          </a:prstGeom>
          <a:noFill/>
        </p:spPr>
        <p:txBody>
          <a:bodyPr wrap="square" rtlCol="0" anchor="t">
            <a:spAutoFit/>
          </a:bodyPr>
          <a:p>
            <a:r>
              <a:rPr lang="zh-CN" altLang="en-US"/>
              <a:t>新型高精度太阳自跟踪系统</a:t>
            </a:r>
            <a:endParaRPr lang="zh-CN" altLang="en-US"/>
          </a:p>
        </p:txBody>
      </p:sp>
      <p:pic>
        <p:nvPicPr>
          <p:cNvPr id="9" name="图片 8"/>
          <p:cNvPicPr/>
          <p:nvPr/>
        </p:nvPicPr>
        <p:blipFill>
          <a:blip r:embed="rId4"/>
        </p:blipFill>
        <p:spPr>
          <a:xfrm>
            <a:off x="4356100" y="332740"/>
            <a:ext cx="3612515" cy="2451735"/>
          </a:xfrm>
          <a:prstGeom prst="rect">
            <a:avLst/>
          </a:prstGeom>
        </p:spPr>
      </p:pic>
      <p:sp>
        <p:nvSpPr>
          <p:cNvPr id="10" name="文本框 9"/>
          <p:cNvSpPr txBox="1"/>
          <p:nvPr/>
        </p:nvSpPr>
        <p:spPr>
          <a:xfrm>
            <a:off x="3988435" y="2929255"/>
            <a:ext cx="3999865" cy="368300"/>
          </a:xfrm>
          <a:prstGeom prst="rect">
            <a:avLst/>
          </a:prstGeom>
          <a:noFill/>
        </p:spPr>
        <p:txBody>
          <a:bodyPr wrap="square" rtlCol="0" anchor="t">
            <a:spAutoFit/>
          </a:bodyPr>
          <a:p>
            <a:pPr algn="ctr"/>
            <a:r>
              <a:rPr lang="zh-CN" altLang="en-US"/>
              <a:t>基于太阳能的智能烤炉和制冰装置</a:t>
            </a:r>
            <a:endParaRPr lang="zh-CN" altLang="en-US"/>
          </a:p>
        </p:txBody>
      </p:sp>
      <p:pic>
        <p:nvPicPr>
          <p:cNvPr id="11" name="图片 10"/>
          <p:cNvPicPr/>
          <p:nvPr/>
        </p:nvPicPr>
        <p:blipFill>
          <a:blip r:embed="rId5"/>
        </p:blipFill>
        <p:spPr>
          <a:xfrm>
            <a:off x="4788535" y="3573145"/>
            <a:ext cx="3359150" cy="23685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4886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组合逻辑电路的分析方法</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656590" y="405130"/>
            <a:ext cx="58953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.1  组合逻辑电路分析与设计</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7" name="文本框 6"/>
          <p:cNvSpPr txBox="1"/>
          <p:nvPr/>
        </p:nvSpPr>
        <p:spPr>
          <a:xfrm>
            <a:off x="358775" y="1557020"/>
            <a:ext cx="6846570" cy="60134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noAutofit/>
          </a:bodyPr>
          <a:p>
            <a:pPr marR="0" defTabSz="914400" eaLnBrk="0" hangingPunct="0">
              <a:lnSpc>
                <a:spcPct val="150000"/>
              </a:lnSpc>
              <a:spcBef>
                <a:spcPct val="20000"/>
              </a:spcBef>
              <a:buClr>
                <a:schemeClr val="accent2"/>
              </a:buClr>
              <a:buSzTx/>
              <a:buFont typeface="Wingdings" panose="05000000000000000000" pitchFamily="2" charset="2"/>
            </a:pPr>
            <a:r>
              <a:rPr kumimoji="0" lang="en-US" sz="2200" kern="1200" cap="none" spc="0" normalizeH="0" baseline="0" noProof="1">
                <a:latin typeface="Arial Narrow" pitchFamily="34" charset="0"/>
                <a:ea typeface="宋体" panose="02010600030101010101" pitchFamily="2" charset="-122"/>
                <a:cs typeface="+mn-cs"/>
              </a:rPr>
              <a:t> </a:t>
            </a:r>
            <a:r>
              <a:rPr kumimoji="0" lang="zh-CN" sz="1800" kern="1200" cap="none" spc="0" normalizeH="0" baseline="0" noProof="1">
                <a:latin typeface="宋体" panose="02010600030101010101" pitchFamily="2" charset="-122"/>
                <a:ea typeface="宋体" panose="02010600030101010101" pitchFamily="2" charset="-122"/>
                <a:cs typeface="宋体" panose="02010600030101010101" pitchFamily="2" charset="-122"/>
              </a:rPr>
              <a:t>例</a:t>
            </a:r>
            <a:r>
              <a:rPr kumimoji="0" lang="en-US" altLang="zh-CN" sz="1800" kern="1200" cap="none" spc="0" normalizeH="0" baseline="0" noProof="1">
                <a:latin typeface="宋体" panose="02010600030101010101" pitchFamily="2" charset="-122"/>
                <a:ea typeface="宋体" panose="02010600030101010101" pitchFamily="2" charset="-122"/>
                <a:cs typeface="宋体" panose="02010600030101010101" pitchFamily="2" charset="-122"/>
              </a:rPr>
              <a:t>3-2</a:t>
            </a:r>
            <a:r>
              <a:rPr kumimoji="0" lang="zh-CN" altLang="en-US" sz="1800" kern="1200" cap="none" spc="0" normalizeH="0" baseline="0" noProof="1">
                <a:latin typeface="宋体" panose="02010600030101010101" pitchFamily="2" charset="-122"/>
                <a:ea typeface="宋体" panose="02010600030101010101" pitchFamily="2" charset="-122"/>
                <a:cs typeface="宋体" panose="02010600030101010101" pitchFamily="2" charset="-122"/>
              </a:rPr>
              <a:t>：</a:t>
            </a:r>
            <a:r>
              <a:rPr kumimoji="0" lang="en-US" altLang="zh-CN" sz="1800" kern="1200" cap="none" spc="0" normalizeH="0" baseline="0" noProof="1">
                <a:latin typeface="宋体" panose="02010600030101010101" pitchFamily="2" charset="-122"/>
                <a:ea typeface="宋体" panose="02010600030101010101" pitchFamily="2" charset="-122"/>
                <a:cs typeface="宋体" panose="02010600030101010101" pitchFamily="2" charset="-122"/>
              </a:rPr>
              <a:t>已知逻辑电路图3-4所示，分析该电路的逻辑功能。</a:t>
            </a:r>
            <a:endParaRPr kumimoji="0" lang="en-US" altLang="zh-CN" sz="1800" kern="1200" cap="none" spc="0" normalizeH="0" baseline="0" noProof="1">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51460" y="4725035"/>
            <a:ext cx="8530590" cy="1450340"/>
          </a:xfrm>
          <a:prstGeom prst="rect">
            <a:avLst/>
          </a:prstGeom>
        </p:spPr>
        <p:style>
          <a:lnRef idx="3">
            <a:schemeClr val="accent2"/>
          </a:lnRef>
          <a:fillRef idx="0">
            <a:srgbClr val="FFFFFF"/>
          </a:fillRef>
          <a:effectRef idx="0">
            <a:srgbClr val="FFFFFF"/>
          </a:effectRef>
          <a:fontRef idx="minor">
            <a:schemeClr val="tx1"/>
          </a:fontRef>
        </p:style>
        <p:txBody>
          <a:bodyPr>
            <a:noAutofit/>
          </a:bodyPr>
          <a:p>
            <a:pPr marL="342900" indent="-342900">
              <a:lnSpc>
                <a:spcPct val="150000"/>
              </a:lnSpc>
              <a:buClr>
                <a:srgbClr val="0000CC"/>
              </a:buClr>
              <a:buFont typeface="+mj-ea"/>
              <a:buAutoNum type="circleNumDbPlain"/>
            </a:pPr>
            <a:r>
              <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根据逻辑电路图写出逻辑表达式：           </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a:p>
            <a:pPr marL="342900" indent="-342900">
              <a:lnSpc>
                <a:spcPct val="150000"/>
              </a:lnSpc>
              <a:buClr>
                <a:srgbClr val="0000CC"/>
              </a:buClr>
              <a:buFont typeface="+mj-ea"/>
              <a:buAutoNum type="circleNumDbPlain"/>
            </a:pPr>
            <a:r>
              <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由上式可得出Y是输入变量A和B的异或运算(也可再列出真值表分析)。</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a:p>
            <a:pPr marL="342900" indent="-342900">
              <a:lnSpc>
                <a:spcPct val="150000"/>
              </a:lnSpc>
              <a:buClr>
                <a:srgbClr val="0000CC"/>
              </a:buClr>
              <a:buFont typeface="+mj-ea"/>
              <a:buAutoNum type="circleNumDbPlain"/>
            </a:pPr>
            <a:r>
              <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注意：本</a:t>
            </a:r>
            <a:r>
              <a:rPr lang="zh-CN" sz="18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电路图</a:t>
            </a:r>
            <a:r>
              <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是用</a:t>
            </a:r>
            <a:r>
              <a:rPr sz="1800">
                <a:solidFill>
                  <a:srgbClr val="FF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4个与非门实现异或运算</a:t>
            </a:r>
            <a:r>
              <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rPr>
              <a:t>的逻辑门电路。    </a:t>
            </a:r>
            <a:endParaRPr sz="1800">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mn-ea"/>
            </a:endParaRPr>
          </a:p>
        </p:txBody>
      </p:sp>
      <p:sp>
        <p:nvSpPr>
          <p:cNvPr id="5" name="文本框 4"/>
          <p:cNvSpPr txBox="1"/>
          <p:nvPr/>
        </p:nvSpPr>
        <p:spPr>
          <a:xfrm>
            <a:off x="2032000" y="1608138"/>
            <a:ext cx="5080000" cy="635000"/>
          </a:xfrm>
          <a:prstGeom prst="rect">
            <a:avLst/>
          </a:prstGeom>
        </p:spPr>
        <p:txBody>
          <a:bodyPr/>
          <a:p>
            <a:endParaRPr sz="1600"/>
          </a:p>
        </p:txBody>
      </p:sp>
      <p:pic>
        <p:nvPicPr>
          <p:cNvPr id="8" name="图片 7"/>
          <p:cNvPicPr/>
          <p:nvPr/>
        </p:nvPicPr>
        <p:blipFill>
          <a:blip r:embed="rId3"/>
        </p:blipFill>
        <p:spPr>
          <a:xfrm>
            <a:off x="899795" y="2158365"/>
            <a:ext cx="4837430" cy="2275840"/>
          </a:xfrm>
          <a:prstGeom prst="rect">
            <a:avLst/>
          </a:prstGeom>
        </p:spPr>
      </p:pic>
      <p:pic>
        <p:nvPicPr>
          <p:cNvPr id="11" name="图片 10"/>
          <p:cNvPicPr/>
          <p:nvPr/>
        </p:nvPicPr>
        <p:blipFill>
          <a:blip r:embed="rId4"/>
        </p:blipFill>
        <p:spPr>
          <a:xfrm>
            <a:off x="2051685" y="2450465"/>
            <a:ext cx="469265" cy="239395"/>
          </a:xfrm>
          <a:prstGeom prst="rect">
            <a:avLst/>
          </a:prstGeom>
        </p:spPr>
      </p:pic>
      <p:pic>
        <p:nvPicPr>
          <p:cNvPr id="13" name="图片 12"/>
          <p:cNvPicPr/>
          <p:nvPr/>
        </p:nvPicPr>
        <p:blipFill>
          <a:blip r:embed="rId5"/>
        </p:blipFill>
        <p:spPr>
          <a:xfrm>
            <a:off x="3780155" y="2266315"/>
            <a:ext cx="742950" cy="283210"/>
          </a:xfrm>
          <a:prstGeom prst="rect">
            <a:avLst/>
          </a:prstGeom>
        </p:spPr>
      </p:pic>
      <p:pic>
        <p:nvPicPr>
          <p:cNvPr id="15" name="图片 14"/>
          <p:cNvPicPr/>
          <p:nvPr/>
        </p:nvPicPr>
        <p:blipFill>
          <a:blip r:embed="rId6"/>
        </p:blipFill>
        <p:spPr>
          <a:xfrm>
            <a:off x="3708400" y="3695700"/>
            <a:ext cx="636270" cy="315595"/>
          </a:xfrm>
          <a:prstGeom prst="rect">
            <a:avLst/>
          </a:prstGeom>
        </p:spPr>
      </p:pic>
      <p:graphicFrame>
        <p:nvGraphicFramePr>
          <p:cNvPr id="2" name="Object 224"/>
          <p:cNvGraphicFramePr>
            <a:graphicFrameLocks noChangeAspect="1"/>
          </p:cNvGraphicFramePr>
          <p:nvPr/>
        </p:nvGraphicFramePr>
        <p:xfrm>
          <a:off x="5939790" y="2491105"/>
          <a:ext cx="2275840" cy="1985645"/>
        </p:xfrm>
        <a:graphic>
          <a:graphicData uri="http://schemas.openxmlformats.org/presentationml/2006/ole">
            <mc:AlternateContent xmlns:mc="http://schemas.openxmlformats.org/markup-compatibility/2006">
              <mc:Choice xmlns:v="urn:schemas-microsoft-com:vml" Requires="v">
                <p:oleObj spid="_x0000_s18" name="" r:id="rId7" imgW="1397000" imgH="1219200" progId="Equation.KSEE3">
                  <p:embed/>
                </p:oleObj>
              </mc:Choice>
              <mc:Fallback>
                <p:oleObj name="" r:id="rId7" imgW="1397000" imgH="1219200" progId="Equation.KSEE3">
                  <p:embed/>
                  <p:pic>
                    <p:nvPicPr>
                      <p:cNvPr id="0" name="图片 17"/>
                      <p:cNvPicPr/>
                      <p:nvPr/>
                    </p:nvPicPr>
                    <p:blipFill>
                      <a:blip r:embed="rId8"/>
                      <a:stretch>
                        <a:fillRect/>
                      </a:stretch>
                    </p:blipFill>
                    <p:spPr>
                      <a:xfrm>
                        <a:off x="5939790" y="2491105"/>
                        <a:ext cx="2275840" cy="198564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down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strips(down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strips(downLeft)">
                                      <p:cBhvr>
                                        <p:cTn id="27" dur="500"/>
                                        <p:tgtEl>
                                          <p:spTgt spid="6">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strips(downLeft)">
                                      <p:cBhvr>
                                        <p:cTn id="3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commondata" val="eyJoZGlkIjoiOGRmZjhlZGQ0NzllMTRkYjc4NWRlYTlmMmZmOTk3YzIifQ=="/>
</p:tagLst>
</file>

<file path=ppt/tags/tag11.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12.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3.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5_2"/>
  <p:tag name="KSO_WM_TEMPLATE_CATEGORY" val="diagram"/>
  <p:tag name="KSO_WM_TEMPLATE_INDEX" val="20231058"/>
  <p:tag name="KSO_WM_UNIT_LAYERLEVEL" val="1_1_1"/>
  <p:tag name="KSO_WM_TAG_VERSION" val="3.0"/>
  <p:tag name="KSO_WM_UNIT_TYPE" val="l_h_i"/>
  <p:tag name="KSO_WM_UNIT_INDEX" val="1_5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9,&quot;transparency&quot;:0},&quot;type&quot;:1},&quot;glow&quot;:{&quot;colorType&quot;:0},&quot;line&quot;:{&quot;type&quot;:0},&quot;shadow&quot;:{&quot;brightness&quot;:-0.25,&quot;colorType&quot;:1,&quot;foreColorIndex&quot;:9,&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DIAGRAM_USE_COLOR_VALUE" val="{&quot;color_scheme&quot;:1,&quot;color_type&quot;:1,&quot;theme_color_indexes&quot;:[]}"/>
</p:tagLst>
</file>

<file path=ppt/tags/tag14.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5_1"/>
  <p:tag name="KSO_WM_TEMPLATE_CATEGORY" val="diagram"/>
  <p:tag name="KSO_WM_TEMPLATE_INDEX" val="20231058"/>
  <p:tag name="KSO_WM_UNIT_LAYERLEVEL" val="1_1_1"/>
  <p:tag name="KSO_WM_TAG_VERSION" val="3.0"/>
  <p:tag name="KSO_WM_UNIT_TYPE" val="l_h_i"/>
  <p:tag name="KSO_WM_UNIT_INDEX" val="1_5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9,&quot;pos&quot;:0,&quot;transparency&quot;:0},{&quot;brightness&quot;:0,&quot;colorType&quot;:1,&quot;foreColorIndex&quot;:9,&quot;pos&quot;:0.8999999761581421,&quot;transparency&quot;:0}],&quot;type&quot;:3},&quot;glow&quot;:{&quot;colorType&quot;:0},&quot;line&quot;:{&quot;type&quot;:0},&quot;shadow&quot;:{&quot;brightness&quot;:-0.25,&quot;colorType&quot;:1,&quot;foreColorIndex&quot;:9,&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5.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6_1"/>
  <p:tag name="KSO_WM_TEMPLATE_CATEGORY" val="diagram"/>
  <p:tag name="KSO_WM_TEMPLATE_INDEX" val="20231058"/>
  <p:tag name="KSO_WM_UNIT_LAYERLEVEL" val="1_1_1"/>
  <p:tag name="KSO_WM_TAG_VERSION" val="3.0"/>
  <p:tag name="KSO_WM_UNIT_TYPE" val="l_h_i"/>
  <p:tag name="KSO_WM_UNIT_INDEX" val="1_6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10,&quot;transparency&quot;:0},&quot;type&quot;:1},&quot;glow&quot;:{&quot;colorType&quot;:0},&quot;line&quot;:{&quot;type&quot;:0},&quot;shadow&quot;:{&quot;brightness&quot;:-0.25,&quot;colorType&quot;:1,&quot;foreColorIndex&quot;:10,&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DIAGRAM_USE_COLOR_VALUE" val="{&quot;color_scheme&quot;:1,&quot;color_type&quot;:1,&quot;theme_color_indexes&quot;:[]}"/>
</p:tagLst>
</file>

<file path=ppt/tags/tag16.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6_2"/>
  <p:tag name="KSO_WM_TEMPLATE_CATEGORY" val="diagram"/>
  <p:tag name="KSO_WM_TEMPLATE_INDEX" val="20231058"/>
  <p:tag name="KSO_WM_UNIT_LAYERLEVEL" val="1_1_1"/>
  <p:tag name="KSO_WM_TAG_VERSION" val="3.0"/>
  <p:tag name="KSO_WM_UNIT_TYPE" val="l_h_i"/>
  <p:tag name="KSO_WM_UNIT_INDEX" val="1_6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10,&quot;pos&quot;:0,&quot;transparency&quot;:0},{&quot;brightness&quot;:0,&quot;colorType&quot;:1,&quot;foreColorIndex&quot;:10,&quot;pos&quot;:0.899999976158142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6"/>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5*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14715</Words>
  <Application>WPS 演示</Application>
  <PresentationFormat>全屏显示(4:3)</PresentationFormat>
  <Paragraphs>950</Paragraphs>
  <Slides>81</Slides>
  <Notes>4</Notes>
  <HiddenSlides>0</HiddenSlides>
  <MMClips>0</MMClips>
  <ScaleCrop>false</ScaleCrop>
  <HeadingPairs>
    <vt:vector size="8" baseType="variant">
      <vt:variant>
        <vt:lpstr>已用的字体</vt:lpstr>
      </vt:variant>
      <vt:variant>
        <vt:i4>21</vt:i4>
      </vt:variant>
      <vt:variant>
        <vt:lpstr>主题</vt:lpstr>
      </vt:variant>
      <vt:variant>
        <vt:i4>2</vt:i4>
      </vt:variant>
      <vt:variant>
        <vt:lpstr>嵌入 OLE 服务器</vt:lpstr>
      </vt:variant>
      <vt:variant>
        <vt:i4>56</vt:i4>
      </vt:variant>
      <vt:variant>
        <vt:lpstr>幻灯片标题</vt:lpstr>
      </vt:variant>
      <vt:variant>
        <vt:i4>81</vt:i4>
      </vt:variant>
    </vt:vector>
  </HeadingPairs>
  <TitlesOfParts>
    <vt:vector size="160" baseType="lpstr">
      <vt:lpstr>Arial</vt:lpstr>
      <vt:lpstr>宋体</vt:lpstr>
      <vt:lpstr>Wingdings</vt:lpstr>
      <vt:lpstr>Arial Narrow</vt:lpstr>
      <vt:lpstr>微软雅黑</vt:lpstr>
      <vt:lpstr>Verdana</vt:lpstr>
      <vt:lpstr>Times New Roman</vt:lpstr>
      <vt:lpstr>楷体</vt:lpstr>
      <vt:lpstr>Tahoma</vt:lpstr>
      <vt:lpstr>华文琥珀</vt:lpstr>
      <vt:lpstr>印品黑体</vt:lpstr>
      <vt:lpstr>Eras Light ITC</vt:lpstr>
      <vt:lpstr>ksdb</vt:lpstr>
      <vt:lpstr>Calibri</vt:lpstr>
      <vt:lpstr>Wingdings</vt:lpstr>
      <vt:lpstr>Century Gothic</vt:lpstr>
      <vt:lpstr>Arial Unicode MS</vt:lpstr>
      <vt:lpstr>黑体</vt:lpstr>
      <vt:lpstr>Calibri</vt:lpstr>
      <vt:lpstr>Segoe UI Semilight</vt:lpstr>
      <vt:lpstr>Times New Roman</vt:lpstr>
      <vt:lpstr>Office 主题</vt:lpstr>
      <vt:lpstr>3_Office 主题</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Word.Picture.8</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Equation.3</vt:lpstr>
      <vt:lpstr>Word.Picture.8</vt:lpstr>
      <vt:lpstr>Equation.KSEE3</vt:lpstr>
      <vt:lpstr>Equation.3</vt:lpstr>
      <vt:lpstr>Equation.3</vt:lpstr>
      <vt:lpstr>Equation.KSEE3</vt:lpstr>
      <vt:lpstr>Equation.3</vt:lpstr>
      <vt:lpstr>Equation.3</vt:lpstr>
      <vt:lpstr>Equation.KSEE3</vt:lpstr>
      <vt:lpstr>Equation.3</vt:lpstr>
      <vt:lpstr>Equation.KSEE3</vt:lpstr>
      <vt:lpstr>Equation.KSEE3</vt:lpstr>
      <vt:lpstr>Equation.KSEE3</vt:lpstr>
      <vt:lpstr>Equation.3</vt:lpstr>
      <vt:lpstr>Equation.KSEE3</vt:lpstr>
      <vt:lpstr>Equation.KSEE3</vt:lpstr>
      <vt:lpstr>Equation.KSEE3</vt:lpstr>
      <vt:lpstr>Equation.KSEE3</vt:lpstr>
      <vt:lpstr>Equation.KSEE3</vt:lpstr>
      <vt:lpstr>Equation.3</vt:lpstr>
      <vt:lpstr>Equation.KSEE3</vt:lpstr>
      <vt:lpstr>Equation.3</vt:lpstr>
      <vt:lpstr>Equation.3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Samsung Electronics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luojie</dc:creator>
  <cp:lastModifiedBy>唐风</cp:lastModifiedBy>
  <cp:revision>2027</cp:revision>
  <dcterms:created xsi:type="dcterms:W3CDTF">2004-08-29T02:51:00Z</dcterms:created>
  <dcterms:modified xsi:type="dcterms:W3CDTF">2024-08-29T03:03:16Z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2052-12.1.0.17468</vt:lpwstr>
  </property>
  <property fmtid="{D5CDD505-2E9C-101B-9397-08002B2CF9AE}" pid="3" name="ICV">
    <vt:lpwstr>DF1F081AD7AA4ACEA523E0D1254D4BEB_12</vt:lpwstr>
  </property>
</Properties>
</file>